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7" r:id="rId3"/>
    <p:sldId id="389" r:id="rId5"/>
    <p:sldId id="364" r:id="rId6"/>
    <p:sldId id="385" r:id="rId7"/>
    <p:sldId id="387" r:id="rId8"/>
    <p:sldId id="388" r:id="rId9"/>
    <p:sldId id="334" r:id="rId10"/>
    <p:sldId id="352" r:id="rId11"/>
    <p:sldId id="329" r:id="rId12"/>
    <p:sldId id="353" r:id="rId13"/>
    <p:sldId id="367" r:id="rId14"/>
    <p:sldId id="370" r:id="rId15"/>
    <p:sldId id="368" r:id="rId16"/>
    <p:sldId id="354" r:id="rId17"/>
    <p:sldId id="369" r:id="rId18"/>
    <p:sldId id="355" r:id="rId19"/>
    <p:sldId id="335" r:id="rId20"/>
    <p:sldId id="373" r:id="rId21"/>
    <p:sldId id="337" r:id="rId22"/>
    <p:sldId id="374" r:id="rId23"/>
    <p:sldId id="347" r:id="rId24"/>
    <p:sldId id="375" r:id="rId25"/>
    <p:sldId id="372" r:id="rId26"/>
    <p:sldId id="349" r:id="rId27"/>
    <p:sldId id="357" r:id="rId28"/>
    <p:sldId id="358" r:id="rId29"/>
    <p:sldId id="346" r:id="rId30"/>
    <p:sldId id="393" r:id="rId31"/>
    <p:sldId id="394" r:id="rId32"/>
    <p:sldId id="381" r:id="rId33"/>
    <p:sldId id="382" r:id="rId34"/>
    <p:sldId id="383" r:id="rId35"/>
    <p:sldId id="376" r:id="rId36"/>
    <p:sldId id="391" r:id="rId37"/>
    <p:sldId id="392" r:id="rId38"/>
    <p:sldId id="390" r:id="rId39"/>
    <p:sldId id="42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6B6"/>
    <a:srgbClr val="D1584F"/>
    <a:srgbClr val="336699"/>
    <a:srgbClr val="3366CC"/>
    <a:srgbClr val="003399"/>
    <a:srgbClr val="13A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4" autoAdjust="0"/>
    <p:restoredTop sz="89929" autoAdjust="0"/>
  </p:normalViewPr>
  <p:slideViewPr>
    <p:cSldViewPr snapToGrid="0">
      <p:cViewPr varScale="1">
        <p:scale>
          <a:sx n="71" d="100"/>
          <a:sy n="71" d="100"/>
        </p:scale>
        <p:origin x="276" y="66"/>
      </p:cViewPr>
      <p:guideLst>
        <p:guide orient="horz" pos="2273"/>
        <p:guide pos="3842"/>
        <p:guide orient="horz" pos="367"/>
        <p:guide orient="horz" pos="3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E668-0DED-4780-9D1E-2CCA2B786E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4751-4921-4B4A-8F59-59ADE310F8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游戏规则：点击云朵出现问题，点击</a:t>
            </a:r>
            <a:r>
              <a:rPr lang="en-US" altLang="zh-CN" dirty="0"/>
              <a:t>var</a:t>
            </a:r>
            <a:r>
              <a:rPr lang="en-US" altLang="zh-CN" baseline="0" dirty="0"/>
              <a:t> n = </a:t>
            </a:r>
            <a:r>
              <a:rPr lang="zh-CN" altLang="en-US" baseline="0" dirty="0"/>
              <a:t>，出现答案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游戏规则：点击云朵出现问题，点击</a:t>
            </a:r>
            <a:r>
              <a:rPr lang="en-US" altLang="zh-CN" dirty="0"/>
              <a:t>var</a:t>
            </a:r>
            <a:r>
              <a:rPr lang="en-US" altLang="zh-CN" baseline="0" dirty="0"/>
              <a:t> n = </a:t>
            </a:r>
            <a:r>
              <a:rPr lang="zh-CN" altLang="en-US" baseline="0" dirty="0"/>
              <a:t>，出现答案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9E5C0-8BEE-4447-BEBD-E8D94A87FF0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7.xml"/><Relationship Id="rId2" Type="http://schemas.openxmlformats.org/officeDocument/2006/relationships/image" Target="../media/image14.GIF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9.xml"/><Relationship Id="rId2" Type="http://schemas.openxmlformats.org/officeDocument/2006/relationships/image" Target="../media/image14.GIF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3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0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05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14"/>
          <p:cNvSpPr/>
          <p:nvPr/>
        </p:nvSpPr>
        <p:spPr>
          <a:xfrm>
            <a:off x="2804581" y="2379380"/>
            <a:ext cx="5875593" cy="249742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99222" y="3857658"/>
            <a:ext cx="70663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99222" y="2563817"/>
            <a:ext cx="4142483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b;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a &gt;&gt; b;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6534" y="1361120"/>
            <a:ext cx="84505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8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使用三目运算符比较两个数的大小如何来实现？</a:t>
            </a:r>
            <a:endParaRPr lang="zh-CN" altLang="en-US" sz="28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 bwMode="auto">
          <a:xfrm>
            <a:off x="1801587" y="1309689"/>
            <a:ext cx="8700474" cy="6611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6185" y="3857656"/>
            <a:ext cx="23323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&gt; b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: b)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41963" y="549275"/>
            <a:ext cx="14626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0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17" y="4163505"/>
            <a:ext cx="2196442" cy="1975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2"/>
          <p:cNvSpPr/>
          <p:nvPr/>
        </p:nvSpPr>
        <p:spPr>
          <a:xfrm>
            <a:off x="2351584" y="1381711"/>
            <a:ext cx="7249163" cy="417646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63258" y="1484784"/>
            <a:ext cx="693748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输入三个整数，比较三个整数的大小并输出其中的最大值？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10 20 30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71545" y="486788"/>
            <a:ext cx="48092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输出三个数中的最大值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6652590" y="1236192"/>
            <a:ext cx="4227445" cy="689113"/>
          </a:xfrm>
          <a:prstGeom prst="wedgeRoundRectCallout">
            <a:avLst>
              <a:gd name="adj1" fmla="val -36784"/>
              <a:gd name="adj2" fmla="val 77885"/>
              <a:gd name="adj3" fmla="val 16667"/>
            </a:avLst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45355" y="1293191"/>
            <a:ext cx="40419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句嵌套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520952" y="412170"/>
            <a:ext cx="48092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输出三个数中的最大值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54152" y="1403513"/>
            <a:ext cx="1911758" cy="2563250"/>
            <a:chOff x="1463060" y="2471351"/>
            <a:chExt cx="2305577" cy="3091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060" y="2471351"/>
              <a:ext cx="2305577" cy="309127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892955" y="2793702"/>
              <a:ext cx="1069456" cy="11135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CN" sz="5400" b="1" dirty="0">
                  <a:solidFill>
                    <a:srgbClr val="FF0000"/>
                  </a:solidFill>
                </a:rPr>
                <a:t>10</a:t>
              </a:r>
              <a:endParaRPr lang="zh-CN" altLang="en-US" sz="5400" b="1" cap="none" spc="0" dirty="0"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18858" y="1403513"/>
            <a:ext cx="1911758" cy="2563250"/>
            <a:chOff x="3361062" y="2471351"/>
            <a:chExt cx="2305577" cy="3091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61062" y="2471351"/>
              <a:ext cx="2305577" cy="309127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3802074" y="2793702"/>
              <a:ext cx="1069456" cy="11135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CN" sz="5400" b="1" dirty="0">
                  <a:solidFill>
                    <a:srgbClr val="FF6600"/>
                  </a:solidFill>
                </a:rPr>
                <a:t>20</a:t>
              </a:r>
              <a:endParaRPr lang="zh-CN" altLang="en-US" sz="5400" b="1" cap="none" spc="0" dirty="0">
                <a:solidFill>
                  <a:srgbClr val="FF6600"/>
                </a:solidFill>
                <a:effectLst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67130" y="1403513"/>
            <a:ext cx="1911758" cy="2563250"/>
            <a:chOff x="5394422" y="2471351"/>
            <a:chExt cx="2305577" cy="3091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422" y="2471351"/>
              <a:ext cx="2305577" cy="3091276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800103" y="2793702"/>
              <a:ext cx="1069456" cy="11135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CN" sz="5400" b="1" dirty="0">
                  <a:solidFill>
                    <a:srgbClr val="00B050"/>
                  </a:solidFill>
                </a:rPr>
                <a:t>30</a:t>
              </a:r>
              <a:endParaRPr lang="zh-CN" altLang="en-US" sz="5400" b="1" cap="none" spc="0" dirty="0">
                <a:solidFill>
                  <a:srgbClr val="00B050"/>
                </a:solidFill>
                <a:effectLst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682344" y="1670803"/>
            <a:ext cx="5365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&lt;</a:t>
            </a:r>
            <a:endParaRPr lang="zh-CN" altLang="en-US" sz="5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046668" y="1670803"/>
            <a:ext cx="5365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&lt;</a:t>
            </a:r>
            <a:endParaRPr lang="zh-CN" altLang="en-US" sz="5400" dirty="0"/>
          </a:p>
        </p:txBody>
      </p:sp>
      <p:sp>
        <p:nvSpPr>
          <p:cNvPr id="20" name="右箭头 56"/>
          <p:cNvSpPr/>
          <p:nvPr/>
        </p:nvSpPr>
        <p:spPr>
          <a:xfrm rot="16200000">
            <a:off x="8634424" y="5154064"/>
            <a:ext cx="511745" cy="429153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832021" y="5652391"/>
            <a:ext cx="2411909" cy="701645"/>
            <a:chOff x="6732917" y="2431221"/>
            <a:chExt cx="1622811" cy="577562"/>
          </a:xfrm>
        </p:grpSpPr>
        <p:grpSp>
          <p:nvGrpSpPr>
            <p:cNvPr id="22" name="Group 172"/>
            <p:cNvGrpSpPr/>
            <p:nvPr/>
          </p:nvGrpSpPr>
          <p:grpSpPr bwMode="auto">
            <a:xfrm>
              <a:off x="6732917" y="2431221"/>
              <a:ext cx="1622811" cy="577562"/>
              <a:chOff x="3696" y="1490"/>
              <a:chExt cx="1363" cy="1800"/>
            </a:xfrm>
          </p:grpSpPr>
          <p:sp>
            <p:nvSpPr>
              <p:cNvPr id="24" name="AutoShape 17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AutoShape 17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6" name="AutoShape 17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AutoShape 17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068101" y="2508871"/>
              <a:ext cx="952443" cy="4409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最大值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3647988" y="4119618"/>
            <a:ext cx="808382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8" name="椭圆 27"/>
          <p:cNvSpPr/>
          <p:nvPr/>
        </p:nvSpPr>
        <p:spPr>
          <a:xfrm>
            <a:off x="5925571" y="4108174"/>
            <a:ext cx="808382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9" name="椭圆 28"/>
          <p:cNvSpPr/>
          <p:nvPr/>
        </p:nvSpPr>
        <p:spPr>
          <a:xfrm>
            <a:off x="8446906" y="4114800"/>
            <a:ext cx="808382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6765" y="4927238"/>
            <a:ext cx="31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120347" y="5245290"/>
            <a:ext cx="5035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95017" y="4952902"/>
            <a:ext cx="31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37856" y="4952902"/>
            <a:ext cx="9280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16765" y="5535951"/>
            <a:ext cx="31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120347" y="5854003"/>
            <a:ext cx="5035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95017" y="5561615"/>
            <a:ext cx="31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937856" y="5561615"/>
            <a:ext cx="9280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28" grpId="0" animBg="1"/>
      <p:bldP spid="29" grpId="0" animBg="1"/>
      <p:bldP spid="4" grpId="0"/>
      <p:bldP spid="31" grpId="0"/>
      <p:bldP spid="32" grpId="0"/>
      <p:bldP spid="33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76140" y="799380"/>
            <a:ext cx="705678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3894" y="799380"/>
            <a:ext cx="13681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&gt; b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6482" y="153049"/>
            <a:ext cx="48092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输出三个数中的最大值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2031" y="3615286"/>
            <a:ext cx="583264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33933" y="1201778"/>
            <a:ext cx="6516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”&lt;&lt; a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cout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”&lt;&lt; c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27150" y="1178458"/>
            <a:ext cx="13681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&gt; c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53894" y="4017684"/>
            <a:ext cx="6516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”&lt;&lt; b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cout &lt;&lt; 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”&lt;&lt; c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11284" y="3966771"/>
            <a:ext cx="13681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&gt; c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127" y="452575"/>
            <a:ext cx="3879010" cy="419100"/>
          </a:xfrm>
          <a:prstGeom prst="rect">
            <a:avLst/>
          </a:prstGeom>
        </p:spPr>
      </p:pic>
      <p:sp>
        <p:nvSpPr>
          <p:cNvPr id="35" name="圆角矩形 14"/>
          <p:cNvSpPr/>
          <p:nvPr/>
        </p:nvSpPr>
        <p:spPr>
          <a:xfrm>
            <a:off x="3167519" y="2408806"/>
            <a:ext cx="5512655" cy="323100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33509" y="2639311"/>
            <a:ext cx="4987422" cy="276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输入三个整数，比较三个整数的大小，并输出其中最大值，要求使用三目运算符实现；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】10  20  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6533" y="1361120"/>
            <a:ext cx="84505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8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使用三目运算符比较三个数的大小如何来实现？</a:t>
            </a:r>
            <a:endParaRPr lang="zh-CN" altLang="en-US" sz="28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 bwMode="auto">
          <a:xfrm>
            <a:off x="1801587" y="1309689"/>
            <a:ext cx="8700474" cy="661103"/>
          </a:xfrm>
          <a:prstGeom prst="roundRect">
            <a:avLst>
              <a:gd name="adj" fmla="val 7848"/>
            </a:avLst>
          </a:prstGeom>
          <a:noFill/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41963" y="549275"/>
            <a:ext cx="14626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0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36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64" y="4024305"/>
            <a:ext cx="2251268" cy="225126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8"/>
          <p:cNvGrpSpPr/>
          <p:nvPr/>
        </p:nvGrpSpPr>
        <p:grpSpPr bwMode="auto">
          <a:xfrm>
            <a:off x="1848678" y="6017317"/>
            <a:ext cx="8468139" cy="553753"/>
            <a:chOff x="2208" y="1490"/>
            <a:chExt cx="1363" cy="1800"/>
          </a:xfrm>
        </p:grpSpPr>
        <p:sp>
          <p:nvSpPr>
            <p:cNvPr id="17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47490" y="6032766"/>
            <a:ext cx="78970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参考代码：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?                 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11445" y="6047850"/>
            <a:ext cx="13367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&gt; b)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372490" y="6048215"/>
            <a:ext cx="22277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&gt; c ? a : c)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87524" y="6047850"/>
            <a:ext cx="23298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 &gt; c ? b : c)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9" name="圆角矩形 25"/>
          <p:cNvSpPr/>
          <p:nvPr/>
        </p:nvSpPr>
        <p:spPr>
          <a:xfrm>
            <a:off x="1338470" y="758498"/>
            <a:ext cx="4267200" cy="5164465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9531" y="916471"/>
            <a:ext cx="35386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&gt; 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&gt; 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 a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c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&gt; c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b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c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/>
          </a:p>
        </p:txBody>
      </p:sp>
      <p:sp>
        <p:nvSpPr>
          <p:cNvPr id="8" name="矩形: 圆角 7"/>
          <p:cNvSpPr/>
          <p:nvPr/>
        </p:nvSpPr>
        <p:spPr>
          <a:xfrm>
            <a:off x="1848678" y="1274278"/>
            <a:ext cx="3226905" cy="17757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1848678" y="3686175"/>
            <a:ext cx="3226905" cy="1868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燕尾形 8"/>
          <p:cNvSpPr/>
          <p:nvPr/>
        </p:nvSpPr>
        <p:spPr>
          <a:xfrm>
            <a:off x="6098280" y="1747699"/>
            <a:ext cx="1099930" cy="834887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燕尾形 47"/>
          <p:cNvSpPr/>
          <p:nvPr/>
        </p:nvSpPr>
        <p:spPr>
          <a:xfrm>
            <a:off x="6051658" y="4257568"/>
            <a:ext cx="1099930" cy="834887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199847" y="999336"/>
            <a:ext cx="13317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&gt; b)</a:t>
            </a:r>
            <a:endParaRPr lang="zh-CN" altLang="en-US" sz="2800" dirty="0"/>
          </a:p>
        </p:txBody>
      </p:sp>
      <p:sp>
        <p:nvSpPr>
          <p:cNvPr id="52" name="文本框 51"/>
          <p:cNvSpPr txBox="1"/>
          <p:nvPr/>
        </p:nvSpPr>
        <p:spPr>
          <a:xfrm>
            <a:off x="8531605" y="999336"/>
            <a:ext cx="24300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348417" y="1920396"/>
            <a:ext cx="13317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&gt; c)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8680176" y="1920396"/>
            <a:ext cx="16366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         :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10911" y="1930000"/>
            <a:ext cx="1033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)</a:t>
            </a:r>
            <a:endParaRPr lang="zh-CN" altLang="en-US" sz="28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0076559" y="1930000"/>
            <a:ext cx="1033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)</a:t>
            </a:r>
            <a:endParaRPr lang="zh-CN" altLang="en-US" sz="2800" dirty="0"/>
          </a:p>
        </p:txBody>
      </p:sp>
      <p:sp>
        <p:nvSpPr>
          <p:cNvPr id="56" name="文本框 55"/>
          <p:cNvSpPr txBox="1"/>
          <p:nvPr/>
        </p:nvSpPr>
        <p:spPr>
          <a:xfrm>
            <a:off x="9178679" y="1841976"/>
            <a:ext cx="4981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</a:rPr>
              <a:t>a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384670" y="1868444"/>
            <a:ext cx="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</a:rPr>
              <a:t>c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43339" y="4420661"/>
            <a:ext cx="13317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 &gt; c)</a:t>
            </a:r>
            <a:endParaRPr lang="zh-CN" altLang="en-US" sz="2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675098" y="4420661"/>
            <a:ext cx="16366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         :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05833" y="4430265"/>
            <a:ext cx="1033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)</a:t>
            </a:r>
            <a:endParaRPr lang="zh-CN" altLang="en-US" sz="2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071481" y="4430265"/>
            <a:ext cx="1033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)</a:t>
            </a:r>
            <a:endParaRPr lang="zh-CN" altLang="en-US" sz="2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9173601" y="4342241"/>
            <a:ext cx="4981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</a:rPr>
              <a:t>b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379592" y="4368709"/>
            <a:ext cx="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</a:rPr>
              <a:t>c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4" grpId="0"/>
      <p:bldP spid="8" grpId="0" bldLvl="0" animBg="1"/>
      <p:bldP spid="47" grpId="0" bldLvl="0" animBg="1"/>
      <p:bldP spid="9" grpId="0" bldLvl="0" animBg="1"/>
      <p:bldP spid="48" grpId="0" bldLvl="0" animBg="1"/>
      <p:bldP spid="51" grpId="0"/>
      <p:bldP spid="52" grpId="0"/>
      <p:bldP spid="53" grpId="0"/>
      <p:bldP spid="54" grpId="0"/>
      <p:bldP spid="10" grpId="0"/>
      <p:bldP spid="10" grpId="1"/>
      <p:bldP spid="55" grpId="0"/>
      <p:bldP spid="55" grpId="1"/>
      <p:bldP spid="56" grpId="0"/>
      <p:bldP spid="57" grpId="0"/>
      <p:bldP spid="58" grpId="0"/>
      <p:bldP spid="59" grpId="0"/>
      <p:bldP spid="60" grpId="0"/>
      <p:bldP spid="60" grpId="1"/>
      <p:bldP spid="61" grpId="0"/>
      <p:bldP spid="61" grpId="1"/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875692" y="1010947"/>
            <a:ext cx="8862647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编程比较三个数的大小，找出最小值</a:t>
            </a:r>
            <a:endParaRPr lang="zh-CN" altLang="en-US" dirty="0"/>
          </a:p>
        </p:txBody>
      </p:sp>
      <p:sp>
        <p:nvSpPr>
          <p:cNvPr id="13" name="圆角矩形 14"/>
          <p:cNvSpPr/>
          <p:nvPr/>
        </p:nvSpPr>
        <p:spPr>
          <a:xfrm>
            <a:off x="2047490" y="1920731"/>
            <a:ext cx="7706323" cy="308956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0438" y="2265129"/>
            <a:ext cx="6898862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使用三目运算符实现比较三个数的大小，输出最小值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】20 30 10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1875692" y="5522802"/>
            <a:ext cx="8468139" cy="553753"/>
            <a:chOff x="2208" y="1490"/>
            <a:chExt cx="1363" cy="1800"/>
          </a:xfrm>
        </p:grpSpPr>
        <p:sp>
          <p:nvSpPr>
            <p:cNvPr id="6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74504" y="5538251"/>
            <a:ext cx="78970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参考代码：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?                 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38459" y="5553335"/>
            <a:ext cx="13367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&lt; b)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399504" y="5553700"/>
            <a:ext cx="22277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&lt; c ? a : c)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14538" y="5553335"/>
            <a:ext cx="23298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 &lt; c ? b : c)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11" y="1477929"/>
            <a:ext cx="9880799" cy="27307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2" name="文本框 21"/>
          <p:cNvSpPr txBox="1"/>
          <p:nvPr/>
        </p:nvSpPr>
        <p:spPr>
          <a:xfrm>
            <a:off x="5017605" y="576868"/>
            <a:ext cx="283400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80751" y="1975538"/>
            <a:ext cx="981617" cy="1309790"/>
            <a:chOff x="614092" y="1976359"/>
            <a:chExt cx="981617" cy="130979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03679" y="2874586"/>
            <a:ext cx="981617" cy="1321425"/>
            <a:chOff x="614091" y="1976359"/>
            <a:chExt cx="981617" cy="132142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5472" y="2874586"/>
            <a:ext cx="981617" cy="1321425"/>
            <a:chOff x="614091" y="1976359"/>
            <a:chExt cx="981617" cy="132142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141074" y="2874586"/>
            <a:ext cx="981617" cy="1321425"/>
            <a:chOff x="614091" y="1976359"/>
            <a:chExt cx="981617" cy="1321425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43310" y="2874586"/>
            <a:ext cx="981617" cy="1321425"/>
            <a:chOff x="614091" y="1976359"/>
            <a:chExt cx="981617" cy="1321425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675107" y="2875407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675107" y="2887286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75107" y="2875407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80751" y="1975581"/>
            <a:ext cx="981617" cy="1309790"/>
            <a:chOff x="614092" y="1976359"/>
            <a:chExt cx="981617" cy="130979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65472" y="2874629"/>
            <a:ext cx="981617" cy="1321425"/>
            <a:chOff x="614091" y="1976359"/>
            <a:chExt cx="981617" cy="132142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41074" y="2874629"/>
            <a:ext cx="981617" cy="1321425"/>
            <a:chOff x="614091" y="1976359"/>
            <a:chExt cx="981617" cy="132142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543310" y="2874629"/>
            <a:ext cx="981617" cy="1321425"/>
            <a:chOff x="614091" y="1976359"/>
            <a:chExt cx="981617" cy="1321425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675107" y="2887286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389870" y="1989680"/>
            <a:ext cx="981617" cy="1309790"/>
            <a:chOff x="614092" y="1976359"/>
            <a:chExt cx="981617" cy="1309790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877075" y="26445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141074" y="2887286"/>
            <a:ext cx="981617" cy="1321425"/>
            <a:chOff x="614091" y="1976359"/>
            <a:chExt cx="981617" cy="132142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543310" y="2887286"/>
            <a:ext cx="981617" cy="1321425"/>
            <a:chOff x="614091" y="1976359"/>
            <a:chExt cx="981617" cy="1321425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0751" y="1988281"/>
            <a:ext cx="981617" cy="1309790"/>
            <a:chOff x="614092" y="1976359"/>
            <a:chExt cx="981617" cy="130979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400277" y="2002380"/>
            <a:ext cx="981617" cy="1309790"/>
            <a:chOff x="614092" y="1976359"/>
            <a:chExt cx="981617" cy="1309790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69798" y="1988280"/>
            <a:ext cx="981617" cy="1323890"/>
            <a:chOff x="4769798" y="1975580"/>
            <a:chExt cx="981617" cy="132389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798" y="2277506"/>
              <a:ext cx="981617" cy="1021964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5044627" y="1975580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184733" y="26572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877075" y="26572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80751" y="1975538"/>
            <a:ext cx="981617" cy="1309790"/>
            <a:chOff x="614092" y="1976359"/>
            <a:chExt cx="981617" cy="1309790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77" name="文本框 76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543310" y="2874586"/>
            <a:ext cx="981617" cy="1321425"/>
            <a:chOff x="614091" y="1976359"/>
            <a:chExt cx="981617" cy="1321425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402940" y="1994590"/>
            <a:ext cx="981617" cy="1309790"/>
            <a:chOff x="614092" y="1976359"/>
            <a:chExt cx="981617" cy="1309790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760897" y="1994590"/>
            <a:ext cx="981617" cy="1309790"/>
            <a:chOff x="614092" y="1976359"/>
            <a:chExt cx="981617" cy="1309790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86" name="文本框 85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138786" y="1994905"/>
            <a:ext cx="981617" cy="1309790"/>
            <a:chOff x="614092" y="1976359"/>
            <a:chExt cx="981617" cy="1309790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89" name="文本框 88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434608" y="26445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184733" y="26445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877075" y="26445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54542" y="4266032"/>
            <a:ext cx="1079895" cy="7164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93804" y="4265386"/>
            <a:ext cx="1109264" cy="7164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701977" y="4265386"/>
            <a:ext cx="1099459" cy="7164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470608" y="4259394"/>
            <a:ext cx="1109264" cy="7164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7461 -3.33333E-6 C 0.10794 -3.33333E-6 0.14922 0.03635 0.14922 0.06621 L 0.14922 0.1324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46 C 0.00117 -0.04838 -0.00104 -0.07361 0.01628 -0.10509 C 0.02734 -0.12662 0.06914 -0.12894 0.09596 -0.12801 C 0.12266 -0.12685 0.16628 -0.11945 0.17695 -0.09815 C 0.19466 -0.06667 0.19245 -0.04907 0.19414 0.0004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C 0.00091 -0.04398 -0.00117 -0.06852 0.01641 -0.10023 C 0.02721 -0.12153 0.06914 -0.12894 0.09661 -0.12778 C 0.12383 -0.12685 0.17031 -0.11528 0.18073 -0.09398 C 0.19844 -0.0625 0.19375 -0.04884 0.19479 0.0004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C 0.00091 -0.04398 -0.00117 -0.06852 0.01641 -0.10023 C 0.02722 -0.12153 0.06914 -0.12894 0.09662 -0.12778 C 0.12383 -0.12685 0.17031 -0.11528 0.18073 -0.09398 C 0.19844 -0.0625 0.19375 -0.04884 0.19479 0.00046 " pathEditMode="relative" rAng="0" ptsTypes="AAAA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5925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24 L 0.07461 0.00024 C 0.1082 0.00024 0.14974 0.00186 0.14974 0.00348 L 0.14974 0.0069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51 L 0.09869 0.0051 C 0.14218 0.0051 0.19596 0.04121 0.19596 0.07061 L 0.19596 0.13635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C 0.00091 -0.04398 -0.00117 -0.06852 0.01641 -0.10023 C 0.02721 -0.12153 0.06914 -0.12894 0.09661 -0.12778 C 0.12383 -0.12685 0.17031 -0.11528 0.18073 -0.09398 C 0.19844 -0.0625 0.19375 -0.04884 0.19479 0.00046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C 0.00091 -0.04398 -0.00117 -0.06852 0.01641 -0.10023 C 0.02722 -0.12153 0.06914 -0.12894 0.09662 -0.12778 C 0.12383 -0.12685 0.17031 -0.11528 0.18073 -0.09398 C 0.19844 -0.0625 0.19375 -0.04884 0.19479 0.00046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5925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4922 0.0018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19414 -0.0002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0.09688 0.0007 C 0.14037 0.0007 0.19401 0.03704 0.19401 0.06667 L 0.19401 0.13287 " pathEditMode="relative" rAng="0" ptsTypes="AAAA">
                                      <p:cBhvr>
                                        <p:cTn id="1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C 0.00091 -0.04398 -0.00117 -0.06852 0.01641 -0.10023 C 0.02722 -0.12153 0.06914 -0.12893 0.09662 -0.12778 C 0.12383 -0.12685 0.17031 -0.11528 0.18073 -0.09398 C 0.19844 -0.0625 0.19375 -0.04884 0.19479 0.00046 " pathEditMode="relative" rAng="0" ptsTypes="AAAAA">
                                      <p:cBhvr>
                                        <p:cTn id="1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500"/>
                            </p:stCondLst>
                            <p:childTnLst>
                              <p:par>
                                <p:cTn id="1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3.125E-6 0.5925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14974 0.0048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19232 -0.0006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19232 -0.00069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000"/>
                            </p:stCondLst>
                            <p:childTnLst>
                              <p:par>
                                <p:cTn id="18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09883 -2.59259E-6 C 0.14284 -2.59259E-6 0.19766 0.03588 0.19766 0.06551 L 0.19766 0.13102 " pathEditMode="relative" rAng="0" ptsTypes="AAAA">
                                      <p:cBhvr>
                                        <p:cTn id="18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000"/>
                            </p:stCondLst>
                            <p:childTnLst>
                              <p:par>
                                <p:cTn id="1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5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72" grpId="0"/>
      <p:bldP spid="72" grpId="1"/>
      <p:bldP spid="73" grpId="0"/>
      <p:bldP spid="73" grpId="1"/>
      <p:bldP spid="90" grpId="0"/>
      <p:bldP spid="91" grpId="0"/>
      <p:bldP spid="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30"/>
          <p:cNvSpPr/>
          <p:nvPr/>
        </p:nvSpPr>
        <p:spPr>
          <a:xfrm>
            <a:off x="2402387" y="1014225"/>
            <a:ext cx="6880814" cy="498365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5088" y="1989980"/>
            <a:ext cx="33843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                   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2798" y="5395596"/>
            <a:ext cx="284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3411" y="4724831"/>
            <a:ext cx="12903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023411" y="2456376"/>
            <a:ext cx="19442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 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89110" y="2483070"/>
            <a:ext cx="874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‘A’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31523" y="3205612"/>
            <a:ext cx="9112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‘B’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2475" y="3968083"/>
            <a:ext cx="9131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‘C’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51166" y="2824894"/>
            <a:ext cx="25317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8799" y="3565652"/>
            <a:ext cx="25126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8584" y="4285732"/>
            <a:ext cx="2523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7220" y="5072769"/>
            <a:ext cx="39014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没有你要走的路口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	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61354" y="1996563"/>
            <a:ext cx="14655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roadName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23411" y="3190476"/>
            <a:ext cx="8530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396" y="3949827"/>
            <a:ext cx="8640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47407" y="1051021"/>
            <a:ext cx="67182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 &lt;&lt;“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之间的路口名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:”;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roadName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roadName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6"/>
          <p:cNvSpPr/>
          <p:nvPr/>
        </p:nvSpPr>
        <p:spPr>
          <a:xfrm>
            <a:off x="5706305" y="1989980"/>
            <a:ext cx="1106720" cy="541388"/>
          </a:xfrm>
          <a:prstGeom prst="wedgeRoundRectCallout">
            <a:avLst>
              <a:gd name="adj1" fmla="val -115023"/>
              <a:gd name="adj2" fmla="val 11833"/>
              <a:gd name="adj3" fmla="val 16667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25"/>
          <p:cNvSpPr/>
          <p:nvPr/>
        </p:nvSpPr>
        <p:spPr>
          <a:xfrm>
            <a:off x="5631414" y="4027317"/>
            <a:ext cx="2904423" cy="993747"/>
          </a:xfrm>
          <a:prstGeom prst="wedgeRoundRectCallout">
            <a:avLst>
              <a:gd name="adj1" fmla="val -98493"/>
              <a:gd name="adj2" fmla="val 43318"/>
              <a:gd name="adj3" fmla="val 16667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当表达式的值跟所有的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值都不匹配时，程序进入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分支执行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3876492" y="2410051"/>
            <a:ext cx="1296143" cy="34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24"/>
          <p:cNvSpPr/>
          <p:nvPr/>
        </p:nvSpPr>
        <p:spPr>
          <a:xfrm>
            <a:off x="5972200" y="2680505"/>
            <a:ext cx="2941101" cy="913258"/>
          </a:xfrm>
          <a:prstGeom prst="wedgeRoundRectCallout">
            <a:avLst>
              <a:gd name="adj1" fmla="val -69124"/>
              <a:gd name="adj2" fmla="val 5880"/>
              <a:gd name="adj3" fmla="val 16667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当表达式与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值相匹配时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程序从该分支开始执行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08339" y="1444714"/>
            <a:ext cx="6840760" cy="44125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37467" y="321728"/>
            <a:ext cx="3041181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11" y="1477929"/>
            <a:ext cx="9880799" cy="27307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2" name="文本框 21"/>
          <p:cNvSpPr txBox="1"/>
          <p:nvPr/>
        </p:nvSpPr>
        <p:spPr>
          <a:xfrm>
            <a:off x="5017605" y="576868"/>
            <a:ext cx="283400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80751" y="1975538"/>
            <a:ext cx="981617" cy="1309790"/>
            <a:chOff x="614092" y="1976359"/>
            <a:chExt cx="981617" cy="130979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03679" y="2874586"/>
            <a:ext cx="981617" cy="1321425"/>
            <a:chOff x="614091" y="1976359"/>
            <a:chExt cx="981617" cy="132142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675107" y="2875407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675107" y="2887286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75107" y="2875407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75107" y="2887286"/>
            <a:ext cx="43195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76008" y="1975581"/>
            <a:ext cx="981617" cy="1309790"/>
            <a:chOff x="614092" y="1976359"/>
            <a:chExt cx="981617" cy="1309790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759391" y="2874629"/>
            <a:ext cx="981617" cy="1321425"/>
            <a:chOff x="614091" y="1976359"/>
            <a:chExt cx="981617" cy="1321425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389870" y="1989680"/>
            <a:ext cx="981617" cy="1309790"/>
            <a:chOff x="614092" y="1976359"/>
            <a:chExt cx="981617" cy="1309790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01" name="文本框 100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877075" y="26445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163382" y="2887286"/>
            <a:ext cx="981617" cy="1321425"/>
            <a:chOff x="614091" y="1976359"/>
            <a:chExt cx="981617" cy="1321425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53861" y="1988281"/>
            <a:ext cx="981617" cy="1309790"/>
            <a:chOff x="614092" y="1976359"/>
            <a:chExt cx="981617" cy="1309790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389870" y="2002380"/>
            <a:ext cx="981617" cy="1309790"/>
            <a:chOff x="614092" y="1976359"/>
            <a:chExt cx="981617" cy="130979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769798" y="1988280"/>
            <a:ext cx="981617" cy="1323890"/>
            <a:chOff x="4769798" y="1975580"/>
            <a:chExt cx="981617" cy="132389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798" y="2277506"/>
              <a:ext cx="981617" cy="1021964"/>
            </a:xfrm>
            <a:prstGeom prst="rect">
              <a:avLst/>
            </a:prstGeom>
          </p:spPr>
        </p:pic>
        <p:sp>
          <p:nvSpPr>
            <p:cNvPr id="114" name="文本框 113"/>
            <p:cNvSpPr txBox="1"/>
            <p:nvPr/>
          </p:nvSpPr>
          <p:spPr>
            <a:xfrm>
              <a:off x="5044627" y="1975580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4184733" y="26572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877075" y="2657275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576008" y="1989680"/>
            <a:ext cx="981617" cy="1309790"/>
            <a:chOff x="614092" y="1976359"/>
            <a:chExt cx="981617" cy="1309790"/>
          </a:xfrm>
        </p:grpSpPr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37" name="文本框 136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9538567" y="2888728"/>
            <a:ext cx="981617" cy="1321425"/>
            <a:chOff x="614091" y="1976359"/>
            <a:chExt cx="981617" cy="1321425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1" y="2275820"/>
              <a:ext cx="981617" cy="1021964"/>
            </a:xfrm>
            <a:prstGeom prst="rect">
              <a:avLst/>
            </a:prstGeom>
          </p:spPr>
        </p:pic>
        <p:sp>
          <p:nvSpPr>
            <p:cNvPr id="140" name="文本框 139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2398197" y="2008732"/>
            <a:ext cx="981617" cy="1309790"/>
            <a:chOff x="614092" y="1976359"/>
            <a:chExt cx="981617" cy="1309790"/>
          </a:xfrm>
        </p:grpSpPr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43" name="文本框 142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56154" y="2008732"/>
            <a:ext cx="981617" cy="1309790"/>
            <a:chOff x="614092" y="1976359"/>
            <a:chExt cx="981617" cy="1309790"/>
          </a:xfrm>
        </p:grpSpPr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46" name="文本框 145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134043" y="2009047"/>
            <a:ext cx="981617" cy="1309790"/>
            <a:chOff x="614092" y="1976359"/>
            <a:chExt cx="981617" cy="1309790"/>
          </a:xfrm>
        </p:grpSpPr>
        <p:pic>
          <p:nvPicPr>
            <p:cNvPr id="148" name="图片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92" y="2264185"/>
              <a:ext cx="981617" cy="1021964"/>
            </a:xfrm>
            <a:prstGeom prst="rect">
              <a:avLst/>
            </a:prstGeom>
          </p:spPr>
        </p:pic>
        <p:sp>
          <p:nvSpPr>
            <p:cNvPr id="149" name="文本框 148"/>
            <p:cNvSpPr txBox="1"/>
            <p:nvPr/>
          </p:nvSpPr>
          <p:spPr>
            <a:xfrm>
              <a:off x="888921" y="1976359"/>
              <a:ext cx="431958" cy="398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6420986" y="2658717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71111" y="2658717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863453" y="2658717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判断不是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54542" y="4266032"/>
            <a:ext cx="1079895" cy="7164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93804" y="4265386"/>
            <a:ext cx="1109264" cy="7164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701977" y="4265386"/>
            <a:ext cx="1099459" cy="7164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470608" y="4259394"/>
            <a:ext cx="1109264" cy="7164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7461 -3.33333E-6 C 0.10794 -3.33333E-6 0.14922 0.03635 0.14922 0.06621 L 0.14922 0.1324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588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24 L 0.07461 0.00024 C 0.1082 0.00024 0.14974 0.00186 0.14974 0.00348 L 0.14974 0.0069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51 L 0.09869 0.0051 C 0.14218 0.0051 0.19596 0.04121 0.19596 0.07061 L 0.19596 0.1363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0.5810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14922 0.001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19414 -0.000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0.09688 0.0007 C 0.14037 0.0007 0.19401 0.03704 0.19401 0.06667 L 0.19401 0.13287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4.375E-6 0.5925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14974 0.0048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9232 -0.0006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9232 -0.0006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9883 4.07407E-6 C 0.14284 4.07407E-6 0.19766 0.03588 0.19766 0.06551 L 0.19766 0.13101 " pathEditMode="relative" rAng="0" ptsTypes="AAAA">
                                      <p:cBhvr>
                                        <p:cTn id="13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3.75E-6 0.592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15" grpId="0"/>
      <p:bldP spid="115" grpId="1"/>
      <p:bldP spid="116" grpId="0"/>
      <p:bldP spid="116" grpId="1"/>
      <p:bldP spid="150" grpId="0"/>
      <p:bldP spid="151" grpId="0"/>
      <p:bldP spid="1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65" y="2420888"/>
            <a:ext cx="2787774" cy="37170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36" y="459894"/>
            <a:ext cx="459236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判断字符的大小写</a:t>
            </a:r>
            <a:endParaRPr lang="zh-CN" altLang="en-US" dirty="0"/>
          </a:p>
        </p:txBody>
      </p:sp>
      <p:sp>
        <p:nvSpPr>
          <p:cNvPr id="6" name="圆角矩形 14"/>
          <p:cNvSpPr/>
          <p:nvPr/>
        </p:nvSpPr>
        <p:spPr>
          <a:xfrm>
            <a:off x="1515426" y="1644049"/>
            <a:ext cx="6639339" cy="411422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8138" y="1977611"/>
            <a:ext cx="5312652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输入一个字符，如果是大写输出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，不是大写则输出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】Yes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14"/>
          <p:cNvSpPr/>
          <p:nvPr/>
        </p:nvSpPr>
        <p:spPr>
          <a:xfrm>
            <a:off x="2752989" y="1065764"/>
            <a:ext cx="6997720" cy="5250339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25660" y="2080076"/>
            <a:ext cx="4907666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roadName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‘A’: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‘B’: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‘C’: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没有你要走的路口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40838" y="2980081"/>
            <a:ext cx="11899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3440838" y="4806738"/>
            <a:ext cx="11899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3445775" y="3939551"/>
            <a:ext cx="11830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923802" y="1055374"/>
            <a:ext cx="4676140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之间的路口名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:”;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roadName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roadName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标注 10"/>
          <p:cNvSpPr/>
          <p:nvPr/>
        </p:nvSpPr>
        <p:spPr>
          <a:xfrm>
            <a:off x="5640766" y="2996121"/>
            <a:ext cx="1695146" cy="768139"/>
          </a:xfrm>
          <a:prstGeom prst="wedgeRoundRectCallout">
            <a:avLst>
              <a:gd name="adj1" fmla="val -107613"/>
              <a:gd name="adj2" fmla="val -22308"/>
              <a:gd name="adj3" fmla="val 16667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623085" y="3312700"/>
            <a:ext cx="767901" cy="46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766335" y="1239930"/>
            <a:ext cx="6986232" cy="456848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675801" y="373267"/>
            <a:ext cx="526825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break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4"/>
          <p:cNvSpPr/>
          <p:nvPr/>
        </p:nvSpPr>
        <p:spPr>
          <a:xfrm>
            <a:off x="2650435" y="1378227"/>
            <a:ext cx="5923721" cy="446598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9670" y="1624736"/>
            <a:ext cx="4518991" cy="3815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600"/>
              </a:spcBef>
              <a:spcAft>
                <a:spcPts val="60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 编程实现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三种不同型号       的包，价格分别为￥</a:t>
            </a:r>
            <a:r>
              <a:rPr lang="en-US" altLang="zh-CN" dirty="0"/>
              <a:t>240</a:t>
            </a:r>
            <a:r>
              <a:rPr lang="zh-CN" altLang="en-US" dirty="0"/>
              <a:t>，￥</a:t>
            </a:r>
            <a:r>
              <a:rPr lang="en-US" altLang="zh-CN" dirty="0"/>
              <a:t>180</a:t>
            </a:r>
            <a:r>
              <a:rPr lang="zh-CN" altLang="en-US" dirty="0"/>
              <a:t>，￥</a:t>
            </a:r>
            <a:r>
              <a:rPr lang="en-US" altLang="zh-CN" dirty="0"/>
              <a:t>120  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】1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】240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】3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】120</a:t>
            </a:r>
            <a:r>
              <a:rPr lang="zh-CN" altLang="en-US" dirty="0"/>
              <a:t>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40458" y="282686"/>
            <a:ext cx="283400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4"/>
          <p:cNvSpPr/>
          <p:nvPr/>
        </p:nvSpPr>
        <p:spPr>
          <a:xfrm>
            <a:off x="1809233" y="821346"/>
            <a:ext cx="6997720" cy="568045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8161" y="876276"/>
            <a:ext cx="700660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“请输入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三种型号的包：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size;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8161" y="1585458"/>
            <a:ext cx="6433529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       ) {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			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6625" y="2302641"/>
            <a:ext cx="393731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"价格为240元";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6250" y="3415860"/>
            <a:ext cx="392769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"价格为180元";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6250" y="4495980"/>
            <a:ext cx="463225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"价格为120元";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6250" y="5626128"/>
            <a:ext cx="494449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"没有你输入形状的包";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94634" y="1571603"/>
            <a:ext cx="80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1275" y="1011381"/>
            <a:ext cx="6931182" cy="53755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809233" y="39476"/>
            <a:ext cx="727459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大、中、小三种不同包对应价格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9" grpId="0"/>
      <p:bldP spid="10" grpId="0"/>
      <p:bldP spid="11" grpId="0"/>
      <p:bldP spid="12" grpId="0"/>
      <p:bldP spid="13" grpId="0"/>
      <p:bldP spid="1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837550" y="965467"/>
            <a:ext cx="5745989" cy="483142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9143" y="1022377"/>
            <a:ext cx="52631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三种型号的包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143" y="1703463"/>
            <a:ext cx="5500346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switch(          ) {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case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				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97471" y="2308995"/>
            <a:ext cx="4445519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“价格为240元”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kumimoji="0" lang="en-US" altLang="zh-CN" sz="2000" b="0" i="0" u="none" strike="noStrike" kern="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97471" y="3269346"/>
            <a:ext cx="501270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“价格为180元”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kumimoji="0" lang="en-US" altLang="zh-CN" sz="2000" b="0" i="0" u="none" strike="noStrike" kern="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97472" y="4170683"/>
            <a:ext cx="475992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“价格为120元”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kumimoji="0" lang="en-US" altLang="zh-CN" sz="2000" b="0" i="0" u="none" strike="noStrike" kern="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77179" y="4844185"/>
            <a:ext cx="525735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default: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kern="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“没有你输入形状的包”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9288" y="1677127"/>
            <a:ext cx="7604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07820" y="3750177"/>
            <a:ext cx="1296144" cy="7628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240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25931" y="3727115"/>
            <a:ext cx="1296144" cy="7628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721057" y="3711517"/>
            <a:ext cx="1296144" cy="7628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4184" y="1141511"/>
            <a:ext cx="5944717" cy="46553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43" y="4827414"/>
            <a:ext cx="857226" cy="8572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6" y="4900906"/>
            <a:ext cx="741872" cy="74187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93" y="4827414"/>
            <a:ext cx="741872" cy="7418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377013" y="249174"/>
            <a:ext cx="727459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大、中、小三种不同包对应价格</a:t>
            </a:r>
            <a:endParaRPr kumimoji="0" lang="zh-CN" altLang="en-US" sz="39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7682" y="1427854"/>
            <a:ext cx="52631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size;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62" y="1609619"/>
            <a:ext cx="4182840" cy="122634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5362" y="454761"/>
            <a:ext cx="6648233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编程实现学生成绩等级的划分</a:t>
            </a:r>
            <a:endParaRPr lang="zh-CN" altLang="en-US" dirty="0"/>
          </a:p>
        </p:txBody>
      </p:sp>
      <p:sp>
        <p:nvSpPr>
          <p:cNvPr id="3" name="圆角矩形 14"/>
          <p:cNvSpPr/>
          <p:nvPr/>
        </p:nvSpPr>
        <p:spPr>
          <a:xfrm>
            <a:off x="2202873" y="1560142"/>
            <a:ext cx="7706323" cy="3552185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6603" y="1879924"/>
            <a:ext cx="6898862" cy="276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输入考试成绩，如果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分之间为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分以下为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等，编程输出考试等级。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】91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0660" y="214706"/>
            <a:ext cx="2361479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0196" y="1819730"/>
            <a:ext cx="1852691" cy="40309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switch(n){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0: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100: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3396" y="1819730"/>
            <a:ext cx="1877247" cy="40309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switch(n){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0: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10: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9014" y="1791024"/>
            <a:ext cx="1854100" cy="4030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switch(n){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10: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9: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6: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93395" y="1276651"/>
            <a:ext cx="1877247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n/10;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4164659" y="3655394"/>
            <a:ext cx="444827" cy="3957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232139" y="3637809"/>
            <a:ext cx="444827" cy="3957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79014" y="1267804"/>
            <a:ext cx="1854100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 n/10;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2" grpId="0" animBg="1"/>
      <p:bldP spid="9" grpId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7336" y="233587"/>
            <a:ext cx="6648233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编程实现学生成绩等级的划分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06601" y="1004961"/>
            <a:ext cx="6898862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n;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10: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9: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“A”&lt;&lt; 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8: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7: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6: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“B”&lt;&lt; 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“C”&lt;&lt; 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324" y="1369784"/>
            <a:ext cx="96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n/10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14"/>
          <p:cNvSpPr/>
          <p:nvPr/>
        </p:nvSpPr>
        <p:spPr>
          <a:xfrm>
            <a:off x="1804520" y="1380115"/>
            <a:ext cx="8592670" cy="461664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424" y="1380115"/>
            <a:ext cx="6898862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期末班长小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决定将剩余班费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元钱用于购买若干支钢笔进行奖励。商店里有三种钢笔，单价分别为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想购买尽量多的笔（奖励尽量多的同学），并且不剩余钱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。请你编一程序，帮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制定出一种买笔的方案。（提示：因为要奖励尽量多的同学，用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元整除最便宜钢笔价格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可能得出余数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，再根据四种余数情况分别判断三种笔各有多少支。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200  5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0   6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1822" y="284581"/>
            <a:ext cx="7032167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编程实现学生成绩等级的划分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5930" y="227976"/>
            <a:ext cx="2361479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9513" y="1644917"/>
            <a:ext cx="5688417" cy="40309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x/4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switch(x%4){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 3: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986" y="2958350"/>
            <a:ext cx="197231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3986" y="3514162"/>
            <a:ext cx="364744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少买一支；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63986" y="4069974"/>
            <a:ext cx="364744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少买一支；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63986" y="4641115"/>
            <a:ext cx="364744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2741" y="248827"/>
            <a:ext cx="6648233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编程实现学生成绩等级的划分</a:t>
            </a:r>
            <a:endParaRPr lang="zh-CN" altLang="en-US" dirty="0"/>
          </a:p>
        </p:txBody>
      </p:sp>
      <p:sp>
        <p:nvSpPr>
          <p:cNvPr id="3" name="圆角矩形 14"/>
          <p:cNvSpPr/>
          <p:nvPr/>
        </p:nvSpPr>
        <p:spPr>
          <a:xfrm>
            <a:off x="2202869" y="1030224"/>
            <a:ext cx="7706323" cy="547535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6601" y="988713"/>
            <a:ext cx="689886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a,b,c,x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x/4;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 0: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0;  c = 0;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-= 1;  b = 1;  c = 0;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-= 1;  b =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0;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case 3: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-=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1;  c =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４元：”＜＜ａ＜＜“５元：”＜＜ｂ＜＜“６元：”＜＜ｃ＜＜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5007" y="2120018"/>
            <a:ext cx="12007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2"/>
          <p:cNvGrpSpPr/>
          <p:nvPr/>
        </p:nvGrpSpPr>
        <p:grpSpPr bwMode="auto">
          <a:xfrm>
            <a:off x="3103916" y="4785253"/>
            <a:ext cx="5112568" cy="806570"/>
            <a:chOff x="3696" y="1490"/>
            <a:chExt cx="1363" cy="1800"/>
          </a:xfrm>
        </p:grpSpPr>
        <p:sp>
          <p:nvSpPr>
            <p:cNvPr id="6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8"/>
          <p:cNvGrpSpPr/>
          <p:nvPr/>
        </p:nvGrpSpPr>
        <p:grpSpPr bwMode="auto">
          <a:xfrm>
            <a:off x="3103916" y="3588825"/>
            <a:ext cx="5112568" cy="816720"/>
            <a:chOff x="2208" y="1490"/>
            <a:chExt cx="1363" cy="1800"/>
          </a:xfrm>
        </p:grpSpPr>
        <p:sp>
          <p:nvSpPr>
            <p:cNvPr id="1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03916" y="2355454"/>
            <a:ext cx="5112568" cy="926067"/>
            <a:chOff x="767408" y="2204864"/>
            <a:chExt cx="2163762" cy="1080120"/>
          </a:xfrm>
        </p:grpSpPr>
        <p:grpSp>
          <p:nvGrpSpPr>
            <p:cNvPr id="16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22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18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3278122" y="2518426"/>
            <a:ext cx="45936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&gt; 3 &amp;&amp; ‘a’&gt; ‘c’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11060" y="1264092"/>
            <a:ext cx="6982297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8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以下表达式的结果为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8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56342" y="2483013"/>
            <a:ext cx="132132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78122" y="3749599"/>
            <a:ext cx="54424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 100 &gt; 3 || ‘a’&gt; ‘c’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56343" y="3701621"/>
            <a:ext cx="132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78122" y="4993617"/>
            <a:ext cx="54424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!(100 &gt; 3)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56342" y="4993616"/>
            <a:ext cx="132132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3198652" y="1277913"/>
            <a:ext cx="4649398" cy="1169185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8652" y="1298263"/>
            <a:ext cx="4649398" cy="1129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a = 3.9;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b = 3.1;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&lt;&lt; (a &gt; b ? a : b) &lt;&lt;</a:t>
            </a:r>
            <a:r>
              <a:rPr lang="en-US" altLang="zh-CN" sz="2400" kern="0" noProof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kern="0" noProof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02" y="4787380"/>
            <a:ext cx="857226" cy="8572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79" y="3076236"/>
            <a:ext cx="741872" cy="7418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09875" y="733930"/>
            <a:ext cx="363548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下列代码</a:t>
            </a:r>
            <a:r>
              <a:rPr lang="zh-CN" altLang="en-US" sz="2800" b="1" kern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输出结果为</a:t>
            </a: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800" b="1" i="0" u="none" strike="noStrike" kern="0" cap="none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59" y="2849216"/>
            <a:ext cx="951476" cy="10898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959" y="4525761"/>
            <a:ext cx="951476" cy="1078339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 bwMode="auto">
          <a:xfrm>
            <a:off x="4714599" y="4787380"/>
            <a:ext cx="2196362" cy="816720"/>
            <a:chOff x="2208" y="1490"/>
            <a:chExt cx="1363" cy="180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200" dirty="0"/>
                <a:t>       3.9</a:t>
              </a:r>
              <a:endParaRPr lang="zh-CN" altLang="en-US" sz="3200" dirty="0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32"/>
          <p:cNvGrpSpPr/>
          <p:nvPr/>
        </p:nvGrpSpPr>
        <p:grpSpPr bwMode="auto">
          <a:xfrm>
            <a:off x="4714598" y="3076236"/>
            <a:ext cx="2164135" cy="806570"/>
            <a:chOff x="3696" y="1490"/>
            <a:chExt cx="1363" cy="1800"/>
          </a:xfrm>
        </p:grpSpPr>
        <p:sp>
          <p:nvSpPr>
            <p:cNvPr id="26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600" dirty="0"/>
                <a:t>      3.1</a:t>
              </a:r>
              <a:endParaRPr lang="zh-CN" altLang="en-US" sz="3600" dirty="0"/>
            </a:p>
          </p:txBody>
        </p:sp>
        <p:sp>
          <p:nvSpPr>
            <p:cNvPr id="28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981201" y="1133355"/>
            <a:ext cx="3022600" cy="511645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1200" y="1156106"/>
            <a:ext cx="30226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n=2;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noProof="0" dirty="0" err="1">
                <a:solidFill>
                  <a:sysClr val="windowText" lastClr="000000"/>
                </a:solidFill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s=0;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switch(n){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case 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s=1;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2: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s=2;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3: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s=3;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4: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s=4;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default: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s=256;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cout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&lt;&lt;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&lt;&lt; 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79" y="5088007"/>
            <a:ext cx="857226" cy="8572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79" y="3282866"/>
            <a:ext cx="741872" cy="74187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79" y="1477726"/>
            <a:ext cx="741872" cy="74187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63397" y="368818"/>
            <a:ext cx="828288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运行下列代码，对于</a:t>
            </a:r>
            <a:r>
              <a:rPr lang="zh-CN" altLang="en-US" sz="2800" b="1" kern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下列选项正确的是：</a:t>
            </a:r>
            <a:endParaRPr kumimoji="0" lang="en-US" altLang="zh-CN" sz="2800" b="1" i="0" u="none" strike="noStrike" kern="0" cap="none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32"/>
          <p:cNvGrpSpPr/>
          <p:nvPr/>
        </p:nvGrpSpPr>
        <p:grpSpPr bwMode="auto">
          <a:xfrm>
            <a:off x="6395556" y="1435934"/>
            <a:ext cx="2271366" cy="783664"/>
            <a:chOff x="3696" y="1490"/>
            <a:chExt cx="1363" cy="1800"/>
          </a:xfrm>
        </p:grpSpPr>
        <p:sp>
          <p:nvSpPr>
            <p:cNvPr id="30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600" dirty="0"/>
                <a:t>        2</a:t>
              </a:r>
              <a:endParaRPr lang="zh-CN" altLang="en-US" sz="3600" dirty="0"/>
            </a:p>
          </p:txBody>
        </p:sp>
        <p:sp>
          <p:nvSpPr>
            <p:cNvPr id="32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18"/>
          <p:cNvGrpSpPr/>
          <p:nvPr/>
        </p:nvGrpSpPr>
        <p:grpSpPr bwMode="auto">
          <a:xfrm>
            <a:off x="6470560" y="3194896"/>
            <a:ext cx="2196362" cy="816720"/>
            <a:chOff x="2208" y="1490"/>
            <a:chExt cx="1363" cy="1800"/>
          </a:xfrm>
        </p:grpSpPr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200" dirty="0"/>
                <a:t>        4</a:t>
              </a:r>
              <a:endParaRPr lang="zh-CN" altLang="en-US" sz="3200" dirty="0"/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48883" y="4986914"/>
            <a:ext cx="2218040" cy="926067"/>
            <a:chOff x="767408" y="2204864"/>
            <a:chExt cx="2163762" cy="1080120"/>
          </a:xfrm>
        </p:grpSpPr>
        <p:grpSp>
          <p:nvGrpSpPr>
            <p:cNvPr id="40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46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42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dirty="0"/>
                  <a:t>       256</a:t>
                </a:r>
                <a:endParaRPr lang="zh-CN" altLang="en-US" sz="3200" dirty="0"/>
              </a:p>
            </p:txBody>
          </p:sp>
          <p:sp>
            <p:nvSpPr>
              <p:cNvPr id="44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83" y="1435934"/>
            <a:ext cx="659316" cy="75521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83" y="3157608"/>
            <a:ext cx="734320" cy="83222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819" y="5055736"/>
            <a:ext cx="737459" cy="80189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892300" y="920653"/>
            <a:ext cx="3022600" cy="544668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2300" y="940206"/>
            <a:ext cx="3022600" cy="542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n=2;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s=0;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switch(n){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case 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s=1;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2: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s=2;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3: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s=3;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4: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s=4;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break;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default: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s=256;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out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&lt;&lt;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&lt;&lt; 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3969" y="368693"/>
            <a:ext cx="828288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运行下列代码，对于输出结果下列选项正确的是：</a:t>
            </a:r>
            <a:endParaRPr kumimoji="0" lang="en-US" altLang="zh-CN" sz="2800" b="1" i="0" u="none" strike="noStrike" kern="0" cap="none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22" y="3225156"/>
            <a:ext cx="857226" cy="85722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52" y="5063150"/>
            <a:ext cx="741872" cy="74187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99" y="1466304"/>
            <a:ext cx="741872" cy="741872"/>
          </a:xfrm>
          <a:prstGeom prst="rect">
            <a:avLst/>
          </a:prstGeom>
        </p:spPr>
      </p:pic>
      <p:grpSp>
        <p:nvGrpSpPr>
          <p:cNvPr id="18" name="Group 32"/>
          <p:cNvGrpSpPr/>
          <p:nvPr/>
        </p:nvGrpSpPr>
        <p:grpSpPr bwMode="auto">
          <a:xfrm>
            <a:off x="6395556" y="1435934"/>
            <a:ext cx="2271366" cy="783664"/>
            <a:chOff x="3696" y="1490"/>
            <a:chExt cx="1363" cy="1800"/>
          </a:xfrm>
        </p:grpSpPr>
        <p:sp>
          <p:nvSpPr>
            <p:cNvPr id="22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600" dirty="0"/>
                <a:t>        2</a:t>
              </a:r>
              <a:endParaRPr lang="zh-CN" altLang="en-US" sz="3600" dirty="0"/>
            </a:p>
          </p:txBody>
        </p:sp>
        <p:sp>
          <p:nvSpPr>
            <p:cNvPr id="3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8"/>
          <p:cNvGrpSpPr/>
          <p:nvPr/>
        </p:nvGrpSpPr>
        <p:grpSpPr bwMode="auto">
          <a:xfrm>
            <a:off x="6470560" y="3194896"/>
            <a:ext cx="2196362" cy="816720"/>
            <a:chOff x="2208" y="1490"/>
            <a:chExt cx="1363" cy="1800"/>
          </a:xfrm>
        </p:grpSpPr>
        <p:sp>
          <p:nvSpPr>
            <p:cNvPr id="34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200" dirty="0"/>
                <a:t>        4</a:t>
              </a:r>
              <a:endParaRPr lang="zh-CN" altLang="en-US" sz="32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48883" y="4986914"/>
            <a:ext cx="2218040" cy="926067"/>
            <a:chOff x="767408" y="2204864"/>
            <a:chExt cx="2163762" cy="1080120"/>
          </a:xfrm>
        </p:grpSpPr>
        <p:grpSp>
          <p:nvGrpSpPr>
            <p:cNvPr id="39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45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0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41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dirty="0"/>
                  <a:t>       256</a:t>
                </a:r>
                <a:endParaRPr lang="zh-CN" altLang="en-US" sz="3200" dirty="0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83" y="1435934"/>
            <a:ext cx="659316" cy="755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83" y="3157608"/>
            <a:ext cx="734320" cy="83222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819" y="5055736"/>
            <a:ext cx="737459" cy="80189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4893" y="509424"/>
            <a:ext cx="8546709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结构</a:t>
            </a:r>
            <a:r>
              <a:rPr lang="zh-CN" altLang="en-US" dirty="0" smtClean="0"/>
              <a:t>编写查询水果单价程序</a:t>
            </a:r>
            <a:endParaRPr lang="zh-CN" altLang="en-US" dirty="0"/>
          </a:p>
        </p:txBody>
      </p:sp>
      <p:sp>
        <p:nvSpPr>
          <p:cNvPr id="6" name="圆角矩形 14"/>
          <p:cNvSpPr/>
          <p:nvPr/>
        </p:nvSpPr>
        <p:spPr>
          <a:xfrm>
            <a:off x="1064525" y="1494725"/>
            <a:ext cx="10181230" cy="448299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6537" y="1528031"/>
            <a:ext cx="9717206" cy="464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有四种水果：苹果（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）、梨（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）、橘子（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oranges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）和葡萄（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），单价分别是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千克，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千克，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千克和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千克。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在屏幕上显示以下菜单（编号和选项）：当用户输入编号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，显示相应水果的单价（保留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位小数）；输入其它编号，显示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没有该商品“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】[1]apples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[2]pears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[3]oranges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[4]grapes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price = 4.1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5464" y="449734"/>
            <a:ext cx="749863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结构编写数字星</a:t>
            </a:r>
            <a:r>
              <a:rPr lang="zh-CN" altLang="en-US" dirty="0" smtClean="0"/>
              <a:t>期程序</a:t>
            </a:r>
            <a:endParaRPr lang="zh-CN" altLang="en-US" dirty="0"/>
          </a:p>
        </p:txBody>
      </p:sp>
      <p:sp>
        <p:nvSpPr>
          <p:cNvPr id="6" name="圆角矩形 14"/>
          <p:cNvSpPr/>
          <p:nvPr/>
        </p:nvSpPr>
        <p:spPr>
          <a:xfrm>
            <a:off x="3021495" y="1590261"/>
            <a:ext cx="6639339" cy="411422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207" y="1923823"/>
            <a:ext cx="5312652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的数字，分别代表星期一到星期日，超出范围提示“输入错误”。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39483" y="1035681"/>
            <a:ext cx="6898862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某产品征收税金，在产值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万元以上收税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万元以下但在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元以上的征收税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元以下但在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元以上征收税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元以下的免收税。编程计算该产品的收税金额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】20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9033" y="1359802"/>
            <a:ext cx="10376708" cy="486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一个最简单的计算器，支持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+, -, *, 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四种运算。仅需考虑输入输出为整数的情况，数据和运算结果不会超过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表示的范围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输入只有一行，共有三个参数，其中第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个参数为整数，第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个参数为操作符（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+,-,*,/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输出只有一行，一个整数，为运算结果。然而：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如果出现除数为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的情况，则输出：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Divided by zero!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如果出现无效的操作符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即不为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+, -, *, 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之一），则输出：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Invalid operator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  +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 u t u r e X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艾 科 思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05867" y="1002819"/>
            <a:ext cx="6340777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判断一个整数是否为两位数</a:t>
            </a:r>
            <a:endParaRPr lang="zh-CN" altLang="en-US" dirty="0"/>
          </a:p>
        </p:txBody>
      </p:sp>
      <p:sp>
        <p:nvSpPr>
          <p:cNvPr id="6" name="圆角矩形 14"/>
          <p:cNvSpPr/>
          <p:nvPr/>
        </p:nvSpPr>
        <p:spPr>
          <a:xfrm>
            <a:off x="3021495" y="2133186"/>
            <a:ext cx="6639339" cy="411422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207" y="2466748"/>
            <a:ext cx="5312652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判断一个整数是否为两位数，是输出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，不是输出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】Yes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】100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89636" y="459894"/>
            <a:ext cx="459236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判断字符的大小写</a:t>
            </a:r>
            <a:endParaRPr lang="zh-CN" altLang="en-US" dirty="0"/>
          </a:p>
        </p:txBody>
      </p:sp>
      <p:sp>
        <p:nvSpPr>
          <p:cNvPr id="6" name="圆角矩形 14"/>
          <p:cNvSpPr/>
          <p:nvPr/>
        </p:nvSpPr>
        <p:spPr>
          <a:xfrm>
            <a:off x="3021495" y="1590261"/>
            <a:ext cx="6639339" cy="411422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207" y="1764799"/>
            <a:ext cx="5312652" cy="381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输入一个字符，如果是大写输出对应的小写，小写或者别的字符则直接输出，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】z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89636" y="459894"/>
            <a:ext cx="459236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判断字符的大小写</a:t>
            </a:r>
            <a:endParaRPr lang="zh-CN" altLang="en-US" dirty="0"/>
          </a:p>
        </p:txBody>
      </p:sp>
      <p:sp>
        <p:nvSpPr>
          <p:cNvPr id="6" name="圆角矩形 14"/>
          <p:cNvSpPr/>
          <p:nvPr/>
        </p:nvSpPr>
        <p:spPr>
          <a:xfrm>
            <a:off x="3021495" y="1590261"/>
            <a:ext cx="6639339" cy="411422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207" y="1923823"/>
            <a:ext cx="5312652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输入一个字符，如果是数字字符输出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，不是输出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】Yes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】z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677196" y="1246330"/>
            <a:ext cx="2265565" cy="1979906"/>
            <a:chOff x="1001016" y="1593632"/>
            <a:chExt cx="2265565" cy="1979906"/>
          </a:xfrm>
        </p:grpSpPr>
        <p:sp>
          <p:nvSpPr>
            <p:cNvPr id="17" name="六边形 16"/>
            <p:cNvSpPr/>
            <p:nvPr/>
          </p:nvSpPr>
          <p:spPr>
            <a:xfrm>
              <a:off x="1001016" y="1593632"/>
              <a:ext cx="2265565" cy="1979906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1150575" y="1724468"/>
              <a:ext cx="1985850" cy="1735460"/>
            </a:xfrm>
            <a:prstGeom prst="hexagon">
              <a:avLst/>
            </a:prstGeom>
            <a:solidFill>
              <a:srgbClr val="33B0E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altLang="zh-CN" sz="3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94916" y="3509144"/>
            <a:ext cx="3027131" cy="2025305"/>
            <a:chOff x="3222910" y="2996952"/>
            <a:chExt cx="3027131" cy="2025305"/>
          </a:xfrm>
        </p:grpSpPr>
        <p:sp>
          <p:nvSpPr>
            <p:cNvPr id="23" name="六边形 22"/>
            <p:cNvSpPr/>
            <p:nvPr/>
          </p:nvSpPr>
          <p:spPr>
            <a:xfrm>
              <a:off x="3610888" y="2996952"/>
              <a:ext cx="2317514" cy="2025305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3755142" y="3130087"/>
              <a:ext cx="2020768" cy="1765975"/>
            </a:xfrm>
            <a:prstGeom prst="hexagon">
              <a:avLst/>
            </a:prstGeom>
            <a:solidFill>
              <a:srgbClr val="F9BD06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"/>
            <p:cNvSpPr txBox="1"/>
            <p:nvPr/>
          </p:nvSpPr>
          <p:spPr>
            <a:xfrm>
              <a:off x="3222910" y="3583985"/>
              <a:ext cx="3027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endParaRPr lang="en-US" altLang="zh-CN" sz="3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</a:t>
              </a:r>
              <a:endParaRPr lang="en-US" altLang="zh-CN" sz="3000" b="1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03599" y="3457466"/>
            <a:ext cx="2931074" cy="1950788"/>
            <a:chOff x="5879976" y="1622227"/>
            <a:chExt cx="2931074" cy="1950788"/>
          </a:xfrm>
        </p:grpSpPr>
        <p:grpSp>
          <p:nvGrpSpPr>
            <p:cNvPr id="28" name="组合 30"/>
            <p:cNvGrpSpPr/>
            <p:nvPr/>
          </p:nvGrpSpPr>
          <p:grpSpPr>
            <a:xfrm>
              <a:off x="6240017" y="1622227"/>
              <a:ext cx="2232247" cy="1950788"/>
              <a:chOff x="5352636" y="1823839"/>
              <a:chExt cx="1096573" cy="958308"/>
            </a:xfrm>
          </p:grpSpPr>
          <p:sp>
            <p:nvSpPr>
              <p:cNvPr id="30" name="六边形 29"/>
              <p:cNvSpPr/>
              <p:nvPr/>
            </p:nvSpPr>
            <p:spPr>
              <a:xfrm>
                <a:off x="5352636" y="1823839"/>
                <a:ext cx="1096573" cy="958308"/>
              </a:xfrm>
              <a:prstGeom prst="hexagon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9000">
                    <a:srgbClr val="BEBEBE"/>
                  </a:gs>
                </a:gsLst>
                <a:lin ang="4200000" scaled="0"/>
              </a:gradFill>
              <a:ln w="47625"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lumMod val="85000"/>
                      </a:srgbClr>
                    </a:gs>
                  </a:gsLst>
                  <a:lin ang="7200000" scaled="0"/>
                </a:gradFill>
              </a:ln>
              <a:effectLst>
                <a:outerShdw blurRad="203200" dist="127000" dir="4200000" sx="102000" sy="102000" algn="ctr" rotWithShape="0">
                  <a:srgbClr val="1F1F1F">
                    <a:lumMod val="90000"/>
                    <a:lumOff val="10000"/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0" prst="angle"/>
              </a:sp3d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5425024" y="1887166"/>
                <a:ext cx="961185" cy="839992"/>
              </a:xfrm>
              <a:prstGeom prst="hexagon">
                <a:avLst/>
              </a:prstGeom>
              <a:solidFill>
                <a:srgbClr val="9ED8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"/>
            <p:cNvSpPr txBox="1"/>
            <p:nvPr/>
          </p:nvSpPr>
          <p:spPr>
            <a:xfrm>
              <a:off x="5879976" y="2134724"/>
              <a:ext cx="29310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0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endParaRPr lang="en-US" altLang="zh-CN" sz="3000" b="1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打断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757973" y="1234630"/>
            <a:ext cx="3035865" cy="2020532"/>
            <a:chOff x="8367086" y="3105479"/>
            <a:chExt cx="2931074" cy="1950788"/>
          </a:xfrm>
        </p:grpSpPr>
        <p:grpSp>
          <p:nvGrpSpPr>
            <p:cNvPr id="33" name="组合 34"/>
            <p:cNvGrpSpPr/>
            <p:nvPr/>
          </p:nvGrpSpPr>
          <p:grpSpPr>
            <a:xfrm>
              <a:off x="8727127" y="3105479"/>
              <a:ext cx="2232247" cy="1950788"/>
              <a:chOff x="5352636" y="1823839"/>
              <a:chExt cx="1096573" cy="958308"/>
            </a:xfrm>
          </p:grpSpPr>
          <p:sp>
            <p:nvSpPr>
              <p:cNvPr id="35" name="六边形 34"/>
              <p:cNvSpPr/>
              <p:nvPr/>
            </p:nvSpPr>
            <p:spPr>
              <a:xfrm>
                <a:off x="5352636" y="1823839"/>
                <a:ext cx="1096573" cy="958308"/>
              </a:xfrm>
              <a:prstGeom prst="hexagon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9000">
                    <a:srgbClr val="BEBEBE"/>
                  </a:gs>
                </a:gsLst>
                <a:lin ang="4200000" scaled="0"/>
              </a:gradFill>
              <a:ln w="47625"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lumMod val="85000"/>
                      </a:srgbClr>
                    </a:gs>
                  </a:gsLst>
                  <a:lin ang="7200000" scaled="0"/>
                </a:gradFill>
              </a:ln>
              <a:effectLst>
                <a:outerShdw blurRad="203200" dist="127000" dir="4200000" sx="102000" sy="102000" algn="ctr" rotWithShape="0">
                  <a:srgbClr val="1F1F1F">
                    <a:lumMod val="90000"/>
                    <a:lumOff val="10000"/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0" prst="angle"/>
              </a:sp3d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6" name="六边形 35"/>
              <p:cNvSpPr/>
              <p:nvPr/>
            </p:nvSpPr>
            <p:spPr>
              <a:xfrm>
                <a:off x="5425024" y="1887166"/>
                <a:ext cx="961185" cy="839992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2"/>
            <p:cNvSpPr txBox="1"/>
            <p:nvPr/>
          </p:nvSpPr>
          <p:spPr>
            <a:xfrm>
              <a:off x="8367086" y="3601178"/>
              <a:ext cx="2931074" cy="142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0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</a:t>
              </a:r>
              <a:endParaRPr lang="en-US" altLang="zh-CN" sz="3000" b="1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32"/>
          <p:cNvSpPr txBox="1"/>
          <p:nvPr/>
        </p:nvSpPr>
        <p:spPr>
          <a:xfrm>
            <a:off x="2080343" y="1771270"/>
            <a:ext cx="144959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3"/>
          <p:cNvSpPr txBox="1"/>
          <p:nvPr/>
        </p:nvSpPr>
        <p:spPr>
          <a:xfrm>
            <a:off x="2342626" y="2202134"/>
            <a:ext cx="944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88184" y="1011051"/>
            <a:ext cx="952051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lang="zh-CN" altLang="en-US" sz="4000" kern="0" spc="300" dirty="0"/>
              <a:t>思考：比较两个数的大小如何来实现？</a:t>
            </a:r>
            <a:endParaRPr lang="zh-CN" altLang="en-US" sz="4000" kern="0" spc="300" dirty="0"/>
          </a:p>
        </p:txBody>
      </p:sp>
      <p:sp>
        <p:nvSpPr>
          <p:cNvPr id="11" name="圆角矩形 14"/>
          <p:cNvSpPr/>
          <p:nvPr/>
        </p:nvSpPr>
        <p:spPr>
          <a:xfrm>
            <a:off x="1523998" y="1952002"/>
            <a:ext cx="5188527" cy="412123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44552" y="3072412"/>
            <a:ext cx="4567973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a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b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44552" y="2058566"/>
            <a:ext cx="2619553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b;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a &gt;&gt; b;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3877" y="3072412"/>
            <a:ext cx="10829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&gt; b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7655857" y="2837665"/>
            <a:ext cx="2888976" cy="67038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66314" y="2942022"/>
            <a:ext cx="26158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…else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85" y="4012618"/>
            <a:ext cx="2674066" cy="267406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4" grpId="0"/>
      <p:bldP spid="8" grpId="0"/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105385" y="398610"/>
            <a:ext cx="6979473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条件运算符</a:t>
            </a:r>
            <a:r>
              <a:rPr lang="en-US" altLang="zh-CN" dirty="0"/>
              <a:t>(</a:t>
            </a:r>
            <a:r>
              <a:rPr lang="zh-CN" altLang="en-US" dirty="0"/>
              <a:t>三目运算符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圆角矩形 14"/>
          <p:cNvSpPr/>
          <p:nvPr/>
        </p:nvSpPr>
        <p:spPr>
          <a:xfrm>
            <a:off x="3105385" y="2612843"/>
            <a:ext cx="4872423" cy="66858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05386" y="2701927"/>
            <a:ext cx="48724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标注 6"/>
          <p:cNvSpPr/>
          <p:nvPr/>
        </p:nvSpPr>
        <p:spPr>
          <a:xfrm>
            <a:off x="4899881" y="1670410"/>
            <a:ext cx="2038802" cy="541388"/>
          </a:xfrm>
          <a:prstGeom prst="wedgeRoundRectCallout">
            <a:avLst>
              <a:gd name="adj1" fmla="val -34568"/>
              <a:gd name="adj2" fmla="val 12943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条件为真时执行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6"/>
          <p:cNvSpPr/>
          <p:nvPr/>
        </p:nvSpPr>
        <p:spPr>
          <a:xfrm>
            <a:off x="5204012" y="3682475"/>
            <a:ext cx="1872649" cy="541388"/>
          </a:xfrm>
          <a:prstGeom prst="wedgeRoundRectCallout">
            <a:avLst>
              <a:gd name="adj1" fmla="val 36570"/>
              <a:gd name="adj2" fmla="val -14972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条件为假时执行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4"/>
          <p:cNvSpPr/>
          <p:nvPr/>
        </p:nvSpPr>
        <p:spPr>
          <a:xfrm>
            <a:off x="3608968" y="4440036"/>
            <a:ext cx="2805687" cy="65079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00561" y="4512920"/>
            <a:ext cx="2347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&gt; 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: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4"/>
          <p:cNvSpPr/>
          <p:nvPr/>
        </p:nvSpPr>
        <p:spPr>
          <a:xfrm>
            <a:off x="3559296" y="5411512"/>
            <a:ext cx="2855360" cy="68448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0562" y="5531901"/>
            <a:ext cx="22231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&gt; 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: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56"/>
          <p:cNvSpPr/>
          <p:nvPr/>
        </p:nvSpPr>
        <p:spPr>
          <a:xfrm>
            <a:off x="7032687" y="4541020"/>
            <a:ext cx="554459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7823917" y="4440036"/>
            <a:ext cx="838766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56"/>
          <p:cNvSpPr/>
          <p:nvPr/>
        </p:nvSpPr>
        <p:spPr>
          <a:xfrm>
            <a:off x="7032687" y="5507181"/>
            <a:ext cx="554459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7823917" y="5411512"/>
            <a:ext cx="838766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800" kern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6"/>
          <p:cNvSpPr/>
          <p:nvPr/>
        </p:nvSpPr>
        <p:spPr>
          <a:xfrm>
            <a:off x="2733391" y="1662594"/>
            <a:ext cx="1525149" cy="541388"/>
          </a:xfrm>
          <a:prstGeom prst="wedgeRoundRectCallout">
            <a:avLst>
              <a:gd name="adj1" fmla="val -1267"/>
              <a:gd name="adj2" fmla="val 12198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23316" y="2706410"/>
            <a:ext cx="48724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4" grpId="0" animBg="1"/>
      <p:bldP spid="25" grpId="0" animBg="1"/>
      <p:bldP spid="31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5501</Words>
  <Application>WPS 演示</Application>
  <PresentationFormat>宽屏</PresentationFormat>
  <Paragraphs>744</Paragraphs>
  <Slides>37</Slides>
  <Notes>7</Notes>
  <HiddenSlides>3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汉仪旗黑-85S</vt:lpstr>
      <vt:lpstr>Viner Hand ITC</vt:lpstr>
      <vt:lpstr>Consolas</vt:lpstr>
      <vt:lpstr>Verdana</vt:lpstr>
      <vt:lpstr>굴림</vt:lpstr>
      <vt:lpstr>Impact</vt:lpstr>
      <vt:lpstr>Arial Unicode MS</vt:lpstr>
      <vt:lpstr>Calibri</vt:lpstr>
      <vt:lpstr>Montserrat</vt:lpstr>
      <vt:lpstr>Segoe Print</vt:lpstr>
      <vt:lpstr>华文仿宋</vt:lpstr>
      <vt:lpstr>Adobe Myungjo Std M</vt:lpstr>
      <vt:lpstr>仿宋</vt:lpstr>
      <vt:lpstr>Mongolian Baiti</vt:lpstr>
      <vt:lpstr>1_Office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1117</cp:revision>
  <dcterms:created xsi:type="dcterms:W3CDTF">2015-06-08T00:58:00Z</dcterms:created>
  <dcterms:modified xsi:type="dcterms:W3CDTF">2019-12-26T11:30:16Z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