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39"/>
  </p:handoutMasterIdLst>
  <p:sldIdLst>
    <p:sldId id="591" r:id="rId4"/>
    <p:sldId id="531" r:id="rId6"/>
    <p:sldId id="532" r:id="rId7"/>
    <p:sldId id="512" r:id="rId8"/>
    <p:sldId id="473" r:id="rId9"/>
    <p:sldId id="535" r:id="rId10"/>
    <p:sldId id="533" r:id="rId11"/>
    <p:sldId id="540" r:id="rId12"/>
    <p:sldId id="536" r:id="rId13"/>
    <p:sldId id="566" r:id="rId14"/>
    <p:sldId id="560" r:id="rId15"/>
    <p:sldId id="567" r:id="rId16"/>
    <p:sldId id="525" r:id="rId17"/>
    <p:sldId id="568" r:id="rId18"/>
    <p:sldId id="545" r:id="rId19"/>
    <p:sldId id="551" r:id="rId20"/>
    <p:sldId id="552" r:id="rId21"/>
    <p:sldId id="553" r:id="rId22"/>
    <p:sldId id="554" r:id="rId23"/>
    <p:sldId id="549" r:id="rId24"/>
    <p:sldId id="550" r:id="rId25"/>
    <p:sldId id="561" r:id="rId26"/>
    <p:sldId id="562" r:id="rId27"/>
    <p:sldId id="563" r:id="rId28"/>
    <p:sldId id="564" r:id="rId29"/>
    <p:sldId id="558" r:id="rId30"/>
    <p:sldId id="559" r:id="rId31"/>
    <p:sldId id="503" r:id="rId32"/>
    <p:sldId id="555" r:id="rId33"/>
    <p:sldId id="507" r:id="rId34"/>
    <p:sldId id="565" r:id="rId35"/>
    <p:sldId id="546" r:id="rId36"/>
    <p:sldId id="592" r:id="rId37"/>
    <p:sldId id="5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998E5A90-BE2E-40FA-B1A2-F239F5B1F88B}">
          <p14:sldIdLst>
            <p14:sldId id="591"/>
            <p14:sldId id="531"/>
            <p14:sldId id="532"/>
            <p14:sldId id="512"/>
            <p14:sldId id="473"/>
            <p14:sldId id="535"/>
            <p14:sldId id="533"/>
            <p14:sldId id="540"/>
            <p14:sldId id="566"/>
            <p14:sldId id="560"/>
            <p14:sldId id="525"/>
            <p14:sldId id="568"/>
            <p14:sldId id="545"/>
            <p14:sldId id="551"/>
            <p14:sldId id="552"/>
            <p14:sldId id="553"/>
            <p14:sldId id="554"/>
            <p14:sldId id="550"/>
            <p14:sldId id="561"/>
            <p14:sldId id="562"/>
            <p14:sldId id="563"/>
            <p14:sldId id="564"/>
            <p14:sldId id="558"/>
            <p14:sldId id="559"/>
            <p14:sldId id="503"/>
            <p14:sldId id="555"/>
            <p14:sldId id="507"/>
            <p14:sldId id="565"/>
            <p14:sldId id="546"/>
            <p14:sldId id="592"/>
            <p14:sldId id="593"/>
            <p14:sldId id="536"/>
            <p14:sldId id="567"/>
            <p14:sldId id="54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HAO" initials="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77CAD6"/>
    <a:srgbClr val="FFFFFF"/>
    <a:srgbClr val="58BECC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839" autoAdjust="0"/>
  </p:normalViewPr>
  <p:slideViewPr>
    <p:cSldViewPr>
      <p:cViewPr varScale="1">
        <p:scale>
          <a:sx n="59" d="100"/>
          <a:sy n="59" d="100"/>
        </p:scale>
        <p:origin x="1176" y="72"/>
      </p:cViewPr>
      <p:guideLst>
        <p:guide orient="horz" pos="935"/>
        <p:guide pos="3795"/>
        <p:guide orient="horz" pos="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56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9B90-4A88-42B6-A511-011CBEF92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分钟练习，讲解，</a:t>
            </a:r>
            <a:r>
              <a:rPr lang="en-US" altLang="zh-CN" dirty="0"/>
              <a:t>1</a:t>
            </a:r>
            <a:r>
              <a:rPr lang="zh-CN" altLang="en-US" dirty="0"/>
              <a:t>分钟修改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C9E5C0-8BEE-4447-BEBD-E8D94A87FF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分钟练习，讲解，</a:t>
            </a:r>
            <a:r>
              <a:rPr lang="en-US" altLang="zh-CN" dirty="0"/>
              <a:t>1</a:t>
            </a:r>
            <a:r>
              <a:rPr lang="zh-CN" altLang="en-US" dirty="0"/>
              <a:t>分钟修改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C9E5C0-8BEE-4447-BEBD-E8D94A87FF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分钟时间先做，</a:t>
            </a:r>
            <a:r>
              <a:rPr lang="en-US" altLang="zh-CN" dirty="0"/>
              <a:t>5</a:t>
            </a:r>
            <a:r>
              <a:rPr lang="zh-CN" altLang="en-US" dirty="0"/>
              <a:t>分钟时间讲，</a:t>
            </a:r>
            <a:r>
              <a:rPr lang="en-US" altLang="zh-CN" dirty="0"/>
              <a:t>2</a:t>
            </a:r>
            <a:r>
              <a:rPr lang="zh-CN" altLang="en-US" dirty="0"/>
              <a:t>分钟时间修改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分钟时间练习，</a:t>
            </a:r>
            <a:r>
              <a:rPr lang="en-US" altLang="zh-CN" dirty="0"/>
              <a:t>5</a:t>
            </a:r>
            <a:r>
              <a:rPr lang="zh-CN" altLang="en-US" dirty="0"/>
              <a:t>分钟时间讲，</a:t>
            </a:r>
            <a:r>
              <a:rPr lang="en-US" altLang="zh-CN" dirty="0"/>
              <a:t>2</a:t>
            </a:r>
            <a:r>
              <a:rPr lang="zh-CN" altLang="en-US" dirty="0"/>
              <a:t>分钟修改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分钟时间练习，</a:t>
            </a:r>
            <a:r>
              <a:rPr lang="en-US" altLang="zh-CN" dirty="0"/>
              <a:t>5</a:t>
            </a:r>
            <a:r>
              <a:rPr lang="zh-CN" altLang="en-US" dirty="0"/>
              <a:t>分钟试讲解，</a:t>
            </a:r>
            <a:r>
              <a:rPr lang="en-US" altLang="zh-CN" dirty="0"/>
              <a:t>2</a:t>
            </a:r>
            <a:r>
              <a:rPr lang="zh-CN" altLang="en-US" dirty="0"/>
              <a:t>分钟时间修改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分钟时间练习，</a:t>
            </a:r>
            <a:r>
              <a:rPr lang="en-US" altLang="zh-CN" dirty="0"/>
              <a:t>5</a:t>
            </a:r>
            <a:r>
              <a:rPr lang="zh-CN" altLang="en-US" dirty="0"/>
              <a:t>分钟时间讲解，</a:t>
            </a:r>
            <a:r>
              <a:rPr lang="en-US" altLang="zh-CN" dirty="0"/>
              <a:t>2</a:t>
            </a:r>
            <a:r>
              <a:rPr lang="zh-CN" altLang="en-US" dirty="0"/>
              <a:t>分钟时间修改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C9E5C0-8BEE-4447-BEBD-E8D94A87FF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分钟时间练习，</a:t>
            </a:r>
            <a:r>
              <a:rPr lang="en-US" altLang="zh-CN" dirty="0"/>
              <a:t>5</a:t>
            </a:r>
            <a:r>
              <a:rPr lang="zh-CN" altLang="en-US" dirty="0"/>
              <a:t>分钟时间讲解，</a:t>
            </a:r>
            <a:r>
              <a:rPr lang="en-US" altLang="zh-CN" dirty="0"/>
              <a:t>2</a:t>
            </a:r>
            <a:r>
              <a:rPr lang="zh-CN" altLang="en-US" dirty="0"/>
              <a:t>分钟时间修改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分钟时间练习，</a:t>
            </a:r>
            <a:r>
              <a:rPr lang="en-US" altLang="zh-CN" dirty="0"/>
              <a:t>5</a:t>
            </a:r>
            <a:r>
              <a:rPr lang="zh-CN" altLang="en-US" dirty="0"/>
              <a:t>分钟讲解，</a:t>
            </a:r>
            <a:r>
              <a:rPr lang="en-US" altLang="zh-CN" dirty="0"/>
              <a:t>2</a:t>
            </a:r>
            <a:r>
              <a:rPr lang="zh-CN" altLang="en-US" dirty="0"/>
              <a:t>分钟修改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分钟时间练习，</a:t>
            </a:r>
            <a:r>
              <a:rPr lang="en-US" altLang="zh-CN" dirty="0"/>
              <a:t>5</a:t>
            </a:r>
            <a:r>
              <a:rPr lang="zh-CN" altLang="en-US" dirty="0"/>
              <a:t>分钟讲解，</a:t>
            </a:r>
            <a:r>
              <a:rPr lang="en-US" altLang="zh-CN" dirty="0"/>
              <a:t>2</a:t>
            </a:r>
            <a:r>
              <a:rPr lang="zh-CN" altLang="en-US" dirty="0"/>
              <a:t>分钟修改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47106" name="Shape 978"/>
          <p:cNvSpPr txBox="1"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25" tIns="45700" rIns="91425" bIns="45700" anchor="t"/>
          <a:p>
            <a:pPr marL="0" lvl="0" indent="0">
              <a:spcBef>
                <a:spcPct val="0"/>
              </a:spcBef>
              <a:buSzPct val="25000"/>
              <a:buNone/>
            </a:pPr>
            <a:endParaRPr lang="zh-CN" sz="2400" u="none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47107" name="Shape 979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25" tIns="45700" rIns="91425" bIns="45700" anchor="b"/>
          <a:p>
            <a:pPr lvl="0" algn="r" eaLnBrk="1" hangingPunct="1">
              <a:spcBef>
                <a:spcPct val="0"/>
              </a:spcBef>
              <a:buSzPct val="25000"/>
            </a:pP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Montserrat"/>
                <a:ea typeface="Montserrat"/>
                <a:sym typeface="Montserrat"/>
              </a:rPr>
            </a:fld>
            <a:endParaRPr lang="en-US" altLang="zh-CN" sz="1200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C9E5C0-8BEE-4447-BEBD-E8D94A87FF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C9E5C0-8BEE-4447-BEBD-E8D94A87FF09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同学们练习时间</a:t>
            </a:r>
            <a:r>
              <a:rPr lang="en-US" altLang="zh-CN" dirty="0"/>
              <a:t>1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练习时间</a:t>
            </a:r>
            <a:r>
              <a:rPr lang="en-US" altLang="zh-CN" dirty="0"/>
              <a:t>2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分钟练习，讲解，</a:t>
            </a:r>
            <a:r>
              <a:rPr lang="en-US" altLang="zh-CN" dirty="0"/>
              <a:t>1</a:t>
            </a:r>
            <a:r>
              <a:rPr lang="zh-CN" altLang="en-US" dirty="0"/>
              <a:t>分钟修改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C9E5C0-8BEE-4447-BEBD-E8D94A87FF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5.jpe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6.jpe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image" Target="../media/image8.png"/><Relationship Id="rId6" Type="http://schemas.openxmlformats.org/officeDocument/2006/relationships/tags" Target="../tags/tag97.xml"/><Relationship Id="rId5" Type="http://schemas.openxmlformats.org/officeDocument/2006/relationships/image" Target="../media/image7.jpe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 userDrawn="1"/>
        </p:nvSpPr>
        <p:spPr>
          <a:xfrm>
            <a:off x="-1118" y="2348880"/>
            <a:ext cx="492443" cy="20116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计算机英语</a:t>
            </a:r>
            <a:endParaRPr kumimoji="0" lang="en-US" altLang="zh-CN" sz="2000" b="1" i="0" u="none" strike="noStrike" kern="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 userDrawn="1"/>
        </p:nvSpPr>
        <p:spPr>
          <a:xfrm>
            <a:off x="-2962" y="2348880"/>
            <a:ext cx="492443" cy="194421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algn="ctr">
              <a:defRPr/>
            </a:pP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 保 健 操</a:t>
            </a:r>
            <a:endParaRPr lang="en-US" altLang="zh-CN" sz="2000" b="1" kern="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 userDrawn="1"/>
        </p:nvSpPr>
        <p:spPr bwMode="auto">
          <a:xfrm>
            <a:off x="4414268" y="2745723"/>
            <a:ext cx="195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 dirty="0">
                <a:solidFill>
                  <a:srgbClr val="FFFFFF"/>
                </a:solidFill>
                <a:latin typeface="Modern No. 20" panose="02070704070505020303" pitchFamily="18" charset="0"/>
                <a:ea typeface="方正中倩_GBK"/>
                <a:cs typeface="方正中倩_GBK"/>
              </a:rPr>
              <a:t>End</a:t>
            </a:r>
            <a:endParaRPr lang="zh-CN" altLang="en-US" sz="8000">
              <a:solidFill>
                <a:srgbClr val="FFFFFF"/>
              </a:solidFill>
              <a:latin typeface="Modern No. 20" panose="02070704070505020303" pitchFamily="18" charset="0"/>
              <a:ea typeface="方正中倩_GBK"/>
              <a:cs typeface="方正中倩_GBK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6573268" y="2240898"/>
            <a:ext cx="1565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FFFFFF"/>
                </a:solidFill>
                <a:latin typeface="Modern No. 20" panose="02070704070505020303" pitchFamily="18" charset="0"/>
                <a:ea typeface="方正中倩_GBK"/>
                <a:cs typeface="方正中倩_GBK"/>
              </a:rPr>
              <a:t>Thank</a:t>
            </a:r>
            <a:endParaRPr lang="en-US" altLang="zh-CN" sz="4000" dirty="0">
              <a:solidFill>
                <a:srgbClr val="FFFFFF"/>
              </a:solidFill>
              <a:latin typeface="Modern No. 20" panose="02070704070505020303" pitchFamily="18" charset="0"/>
              <a:ea typeface="方正中倩_GBK"/>
              <a:cs typeface="方正中倩_GBK"/>
            </a:endParaRPr>
          </a:p>
          <a:p>
            <a:pPr algn="ctr">
              <a:lnSpc>
                <a:spcPct val="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FFFFFF"/>
                </a:solidFill>
                <a:latin typeface="Modern No. 20" panose="02070704070505020303" pitchFamily="18" charset="0"/>
                <a:ea typeface="方正中倩_GBK"/>
                <a:cs typeface="方正中倩_GBK"/>
              </a:rPr>
              <a:t>you</a:t>
            </a:r>
            <a:endParaRPr lang="zh-CN" altLang="en-US" sz="4000">
              <a:solidFill>
                <a:srgbClr val="FFFFFF"/>
              </a:solidFill>
              <a:latin typeface="Modern No. 20" panose="02070704070505020303" pitchFamily="18" charset="0"/>
              <a:ea typeface="方正中倩_GBK"/>
              <a:cs typeface="方正中倩_GB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>
            <p:custDataLst>
              <p:tags r:id="rId2"/>
            </p:custDataLst>
          </p:nvPr>
        </p:nvSpPr>
        <p:spPr>
          <a:xfrm>
            <a:off x="9241183" y="0"/>
            <a:ext cx="2950816" cy="6858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 dirty="0">
              <a:latin typeface="微软雅黑" panose="020B0503020204020204" pitchFamily="34" charset="-122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9" name="Picture Placeholder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4907" y="545012"/>
            <a:ext cx="4365690" cy="5767976"/>
          </a:xfrm>
          <a:prstGeom prst="rect">
            <a:avLst/>
          </a:prstGeom>
          <a:noFill/>
        </p:spPr>
      </p:pic>
      <p:sp>
        <p:nvSpPr>
          <p:cNvPr id="20" name="PA_形状 1361"/>
          <p:cNvSpPr/>
          <p:nvPr>
            <p:custDataLst>
              <p:tags r:id="rId8"/>
            </p:custDataLst>
          </p:nvPr>
        </p:nvSpPr>
        <p:spPr>
          <a:xfrm flipV="1">
            <a:off x="1415214" y="4751399"/>
            <a:ext cx="2006311" cy="0"/>
          </a:xfrm>
          <a:prstGeom prst="line">
            <a:avLst/>
          </a:prstGeom>
          <a:ln w="12700">
            <a:solidFill>
              <a:schemeClr val="tx1"/>
            </a:solidFill>
            <a:miter/>
          </a:ln>
        </p:spPr>
        <p:txBody>
          <a:bodyPr lIns="22860" rIns="22860"/>
          <a:lstStyle/>
          <a:p>
            <a:endParaRPr sz="900" baseline="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323729" y="1767249"/>
            <a:ext cx="5801177" cy="1333002"/>
          </a:xfrm>
        </p:spPr>
        <p:txBody>
          <a:bodyPr lIns="90000" tIns="46800" rIns="90000" bIns="468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23729" y="3137095"/>
            <a:ext cx="5801169" cy="746927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4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  <p:custDataLst>
              <p:tags r:id="rId11"/>
            </p:custDataLst>
          </p:nvPr>
        </p:nvSpPr>
        <p:spPr>
          <a:xfrm>
            <a:off x="1323729" y="4992276"/>
            <a:ext cx="4195592" cy="417919"/>
          </a:xfrm>
        </p:spPr>
        <p:txBody>
          <a:bodyPr anchor="ctr"/>
          <a:lstStyle>
            <a:lvl1pPr marL="0" indent="0">
              <a:buNone/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11" name="Straight Connector 17"/>
          <p:cNvCxnSpPr/>
          <p:nvPr>
            <p:custDataLst>
              <p:tags r:id="rId12"/>
            </p:custDataLst>
          </p:nvPr>
        </p:nvCxnSpPr>
        <p:spPr>
          <a:xfrm>
            <a:off x="501651" y="66675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8"/>
          <p:cNvCxnSpPr/>
          <p:nvPr>
            <p:custDataLst>
              <p:tags r:id="rId13"/>
            </p:custDataLst>
          </p:nvPr>
        </p:nvCxnSpPr>
        <p:spPr>
          <a:xfrm>
            <a:off x="781424" y="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9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50981" y="1663430"/>
            <a:ext cx="5311454" cy="92778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850982" y="2682947"/>
            <a:ext cx="5311454" cy="215575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5950652" y="5633140"/>
            <a:ext cx="9313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"/>
          <p:cNvSpPr/>
          <p:nvPr>
            <p:custDataLst>
              <p:tags r:id="rId5"/>
            </p:custDataLst>
          </p:nvPr>
        </p:nvSpPr>
        <p:spPr>
          <a:xfrm>
            <a:off x="431801" y="438852"/>
            <a:ext cx="2519019" cy="1889264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11" name="Picture Placeholder 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579089" y="655974"/>
            <a:ext cx="4735032" cy="5156070"/>
          </a:xfrm>
          <a:prstGeom prst="rect">
            <a:avLst/>
          </a:prstGeom>
        </p:spPr>
      </p:pic>
      <p:cxnSp>
        <p:nvCxnSpPr>
          <p:cNvPr id="9" name="Straight Connector 7"/>
          <p:cNvCxnSpPr/>
          <p:nvPr>
            <p:custDataLst>
              <p:tags r:id="rId8"/>
            </p:custDataLst>
          </p:nvPr>
        </p:nvCxnSpPr>
        <p:spPr>
          <a:xfrm flipV="1">
            <a:off x="11486476" y="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>
            <p:custDataLst>
              <p:tags r:id="rId9"/>
            </p:custDataLst>
          </p:nvPr>
        </p:nvCxnSpPr>
        <p:spPr>
          <a:xfrm flipV="1">
            <a:off x="11766249" y="342900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7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69733"/>
            <a:ext cx="396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" y="1751083"/>
            <a:ext cx="609600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1" name="Straight Connector 11"/>
            <p:cNvCxnSpPr/>
            <p:nvPr>
              <p:custDataLst>
                <p:tags r:id="rId7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/>
            <p:nvPr>
              <p:custDataLst>
                <p:tags r:id="rId8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 userDrawn="1"/>
        </p:nvSpPr>
        <p:spPr>
          <a:xfrm>
            <a:off x="-2968" y="2348880"/>
            <a:ext cx="492443" cy="180977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algn="ctr">
              <a:defRPr/>
            </a:pPr>
            <a:r>
              <a:rPr lang="zh-CN" altLang="en-US" sz="2000" b="1" kern="0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一 讲</a:t>
            </a:r>
            <a:endParaRPr lang="en-US" altLang="zh-CN" sz="2000" b="1" kern="0" spc="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2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8"/>
          <p:cNvSpPr/>
          <p:nvPr>
            <p:custDataLst>
              <p:tags r:id="rId5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Rectangle 8"/>
          <p:cNvSpPr/>
          <p:nvPr>
            <p:custDataLst>
              <p:tags r:id="rId7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9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3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" name="Rectangle 8"/>
          <p:cNvSpPr/>
          <p:nvPr>
            <p:custDataLst>
              <p:tags r:id="rId9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>
            <p:custDataLst>
              <p:tags r:id="rId2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7" name="Rectangle 4"/>
          <p:cNvSpPr/>
          <p:nvPr>
            <p:custDataLst>
              <p:tags r:id="rId3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8" name="Picture Placeholder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811656" y="1261620"/>
            <a:ext cx="4576970" cy="2850509"/>
          </a:xfrm>
          <a:prstGeom prst="rect">
            <a:avLst/>
          </a:prstGeom>
        </p:spPr>
      </p:pic>
      <p:pic>
        <p:nvPicPr>
          <p:cNvPr id="9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44" y="911206"/>
            <a:ext cx="6281513" cy="3768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06391" y="4775476"/>
            <a:ext cx="11179219" cy="108799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1" y="0"/>
            <a:ext cx="11985674" cy="6858000"/>
            <a:chOff x="1" y="0"/>
            <a:chExt cx="11985674" cy="6858000"/>
          </a:xfrm>
        </p:grpSpPr>
        <p:sp>
          <p:nvSpPr>
            <p:cNvPr id="11" name="Rectangle 8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599970" cy="6858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16" name="Straight Connector 11"/>
            <p:cNvCxnSpPr/>
            <p:nvPr>
              <p:custDataLst>
                <p:tags r:id="rId8"/>
              </p:custDataLst>
            </p:nvPr>
          </p:nvCxnSpPr>
          <p:spPr>
            <a:xfrm flipV="1">
              <a:off x="11705902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9"/>
              </p:custDataLst>
            </p:nvPr>
          </p:nvCxnSpPr>
          <p:spPr>
            <a:xfrm flipV="1">
              <a:off x="11985675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3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053" y="304775"/>
            <a:ext cx="11607893" cy="6248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zh-CN" baseline="0" dirty="0">
                <a:latin typeface="微软雅黑" panose="020B0503020204020204" pitchFamily="34" charset="-122"/>
                <a:sym typeface="+mn-ea"/>
              </a:rPr>
              <a:t>·</a:t>
            </a:r>
            <a:endParaRPr lang="en-US" altLang="zh-CN" baseline="0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22" name="组合 21"/>
          <p:cNvGrpSpPr/>
          <p:nvPr>
            <p:custDataLst>
              <p:tags r:id="rId9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0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1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>
            <p:custDataLst>
              <p:tags r:id="rId12"/>
            </p:custDataLst>
          </p:nvPr>
        </p:nvGrpSpPr>
        <p:grpSpPr>
          <a:xfrm flipV="1">
            <a:off x="209986" y="574212"/>
            <a:ext cx="180000" cy="6092421"/>
            <a:chOff x="209986" y="574212"/>
            <a:chExt cx="180000" cy="6092421"/>
          </a:xfrm>
        </p:grpSpPr>
        <p:sp>
          <p:nvSpPr>
            <p:cNvPr id="24" name="Rectangle 8"/>
            <p:cNvSpPr/>
            <p:nvPr userDrawn="1">
              <p:custDataLst>
                <p:tags r:id="rId13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5" name="Straight Connector 16"/>
            <p:cNvCxnSpPr/>
            <p:nvPr userDrawn="1">
              <p:custDataLst>
                <p:tags r:id="rId14"/>
              </p:custDataLst>
            </p:nvPr>
          </p:nvCxnSpPr>
          <p:spPr>
            <a:xfrm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Rectangle 8"/>
          <p:cNvSpPr/>
          <p:nvPr>
            <p:custDataLst>
              <p:tags r:id="rId9"/>
            </p:custDataLst>
          </p:nvPr>
        </p:nvSpPr>
        <p:spPr>
          <a:xfrm>
            <a:off x="253484" y="6418233"/>
            <a:ext cx="180000" cy="180000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Rectangle 8"/>
          <p:cNvSpPr/>
          <p:nvPr>
            <p:custDataLst>
              <p:tags r:id="rId9"/>
            </p:custDataLst>
          </p:nvPr>
        </p:nvSpPr>
        <p:spPr>
          <a:xfrm rot="5400000">
            <a:off x="6000316" y="-1248858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 rot="5400000">
            <a:off x="6000316" y="5417775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 userDrawn="1"/>
        </p:nvSpPr>
        <p:spPr>
          <a:xfrm>
            <a:off x="-2961" y="2348880"/>
            <a:ext cx="492443" cy="1809779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algn="ctr">
              <a:defRPr/>
            </a:pPr>
            <a:r>
              <a:rPr lang="zh-CN" altLang="en-US" sz="2000" b="1" kern="0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 一 练</a:t>
            </a:r>
            <a:endParaRPr lang="en-US" altLang="zh-CN" sz="2000" b="1" kern="0" spc="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 userDrawn="1"/>
        </p:nvSpPr>
        <p:spPr>
          <a:xfrm>
            <a:off x="-9641" y="2348880"/>
            <a:ext cx="492443" cy="180977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algn="ctr">
              <a:defRPr/>
            </a:pP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 自 出 码</a:t>
            </a:r>
            <a:endParaRPr lang="en-US" altLang="zh-CN" sz="2000" b="1" kern="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 userDrawn="1"/>
        </p:nvSpPr>
        <p:spPr>
          <a:xfrm>
            <a:off x="-1118" y="2348880"/>
            <a:ext cx="492443" cy="201168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algn="ctr">
              <a:defRPr/>
            </a:pPr>
            <a:r>
              <a:rPr lang="zh-CN" altLang="en-US" sz="2000" b="1" kern="0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回到上一次</a:t>
            </a:r>
            <a:endParaRPr lang="en-US" altLang="zh-CN" sz="2000" b="1" kern="0" spc="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 userDrawn="1"/>
        </p:nvSpPr>
        <p:spPr>
          <a:xfrm>
            <a:off x="-1113" y="2348880"/>
            <a:ext cx="492443" cy="2011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algn="ctr">
              <a:defRPr/>
            </a:pPr>
            <a:r>
              <a:rPr lang="zh-CN" altLang="en-US" sz="2000" b="1" kern="0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码上回顾</a:t>
            </a:r>
            <a:endParaRPr lang="en-US" altLang="zh-CN" sz="2000" b="1" kern="0" spc="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 userDrawn="1"/>
        </p:nvSpPr>
        <p:spPr>
          <a:xfrm>
            <a:off x="-1112" y="2348880"/>
            <a:ext cx="492443" cy="20116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algn="ctr">
              <a:defRPr/>
            </a:pPr>
            <a:r>
              <a:rPr lang="zh-CN" altLang="en-US" sz="2000" b="1" kern="0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群策群力</a:t>
            </a:r>
            <a:endParaRPr lang="en-US" altLang="zh-CN" sz="2000" b="1" kern="0" spc="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/>
          <p:nvPr userDrawn="1"/>
        </p:nvSpPr>
        <p:spPr>
          <a:xfrm>
            <a:off x="-1125" y="2348880"/>
            <a:ext cx="492443" cy="1809779"/>
          </a:xfrm>
          <a:prstGeom prst="rect">
            <a:avLst/>
          </a:prstGeom>
          <a:solidFill>
            <a:srgbClr val="9C007F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algn="ctr">
              <a:defRPr/>
            </a:pPr>
            <a:r>
              <a:rPr lang="zh-CN" altLang="en-US" sz="2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  到  成  功</a:t>
            </a:r>
            <a:endParaRPr lang="en-US" altLang="zh-CN" sz="20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 userDrawn="1"/>
        </p:nvSpPr>
        <p:spPr>
          <a:xfrm>
            <a:off x="-1120" y="2348880"/>
            <a:ext cx="492443" cy="20116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algn="ctr">
              <a:defRPr/>
            </a:pP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 乐 秀一秀</a:t>
            </a:r>
            <a:endParaRPr lang="en-US" altLang="zh-CN" sz="2000" b="1" kern="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5" Type="http://schemas.openxmlformats.org/officeDocument/2006/relationships/theme" Target="../theme/theme2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82201f5f7660247365b0934e1c14e141111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86" y="-22398"/>
            <a:ext cx="12167844" cy="666661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81A8-6C2D-4228-9139-2CCD7C16BCA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6962-E60B-4186-B88B-869332D97B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 descr="777777777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572272"/>
            <a:ext cx="12192000" cy="285752"/>
          </a:xfrm>
          <a:prstGeom prst="rect">
            <a:avLst/>
          </a:prstGeom>
        </p:spPr>
      </p:pic>
      <p:pic>
        <p:nvPicPr>
          <p:cNvPr id="11" name="图片 10" descr="图片4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-15010" y="5640837"/>
            <a:ext cx="914773" cy="1232955"/>
          </a:xfrm>
          <a:prstGeom prst="rect">
            <a:avLst/>
          </a:prstGeom>
        </p:spPr>
      </p:pic>
      <p:pic>
        <p:nvPicPr>
          <p:cNvPr id="12" name="图片 11" descr="图片9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217505" y="-10423"/>
            <a:ext cx="983799" cy="13677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80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8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8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83.xml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8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85.xml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86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8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88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89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72.xml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9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9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93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94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95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196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19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98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99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9.xml"/><Relationship Id="rId3" Type="http://schemas.openxmlformats.org/officeDocument/2006/relationships/tags" Target="../tags/tag17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0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0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0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ags" Target="../tags/tag20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17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7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76.xml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77.xml"/><Relationship Id="rId1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78.xml"/><Relationship Id="rId1" Type="http://schemas.openxmlformats.org/officeDocument/2006/relationships/image" Target="../media/image18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79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ctrTitle"/>
          </p:nvPr>
        </p:nvSpPr>
        <p:spPr>
          <a:xfrm>
            <a:off x="1290709" y="1767249"/>
            <a:ext cx="5801177" cy="1333002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  <a:r>
              <a:rPr lang="zh-CN" altLang="en-US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学科竞赛编程</a:t>
            </a:r>
            <a:endParaRPr lang="zh-CN" altLang="en-US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1290955" y="3201670"/>
            <a:ext cx="6396990" cy="746760"/>
          </a:xfrm>
          <a:noFill/>
          <a:effectLst>
            <a:glow rad="127000">
              <a:srgbClr val="C1D4E2"/>
            </a:glow>
          </a:effectLst>
        </p:spPr>
        <p:txBody>
          <a:bodyPr>
            <a:normAutofit/>
          </a:bodyPr>
          <a:p>
            <a:r>
              <a:rPr lang="en-US" altLang="zh-CN" sz="1800" b="1" i="1">
                <a:solidFill>
                  <a:srgbClr val="BDD3E1"/>
                </a:solidFill>
              </a:rPr>
              <a:t>National Olympiad in Informatics in Provinces</a:t>
            </a:r>
            <a:endParaRPr lang="en-US" altLang="zh-CN" sz="1800" b="1" i="1">
              <a:solidFill>
                <a:srgbClr val="BDD3E1"/>
              </a:solidFill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1323729" y="5001801"/>
            <a:ext cx="4195592" cy="417919"/>
          </a:xfrm>
        </p:spPr>
        <p:txBody>
          <a:bodyPr/>
          <a:p>
            <a:r>
              <a:rPr lang="zh-CN" altLang="en-US"/>
              <a:t>教研研究院</a:t>
            </a:r>
            <a:endParaRPr lang="zh-CN" altLang="en-US"/>
          </a:p>
        </p:txBody>
      </p:sp>
      <p:sp>
        <p:nvSpPr>
          <p:cNvPr id="29" name="文本占位符 25"/>
          <p:cNvSpPr>
            <a:spLocks noGrp="1"/>
          </p:cNvSpPr>
          <p:nvPr/>
        </p:nvSpPr>
        <p:spPr>
          <a:xfrm>
            <a:off x="1323729" y="4049936"/>
            <a:ext cx="4195592" cy="417919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PR-CJ	07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3135" y="705485"/>
            <a:ext cx="4001135" cy="5447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36275" y="2117121"/>
            <a:ext cx="6771577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问题描述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计算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0&lt;=m&lt;=n&lt;=1000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）之间所有偶数的和及奇数的和并输出。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样例输入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0 1000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样例输出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250500 250000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2】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100 200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2】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7650 7500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4049" y="3140968"/>
            <a:ext cx="3224559" cy="3323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94703" y="1128468"/>
            <a:ext cx="820891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计算指定区间中</a:t>
            </a:r>
            <a:r>
              <a:rPr lang="zh-CN" altLang="en-US" dirty="0"/>
              <a:t>偶数</a:t>
            </a: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的和及奇数的和</a:t>
            </a:r>
            <a:endParaRPr kumimoji="0" lang="zh-CN" altLang="en-US" sz="3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7"/>
          <p:cNvSpPr/>
          <p:nvPr/>
        </p:nvSpPr>
        <p:spPr>
          <a:xfrm>
            <a:off x="2423592" y="1914808"/>
            <a:ext cx="7056784" cy="489654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47628" y="1899789"/>
            <a:ext cx="6408712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m&gt;&gt;n;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,sum1 = 0,sum2 = 0;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for(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m;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n;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 {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if(i%2 == 0)sum1+=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else sum2+=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&lt;&lt;sum1&lt;&lt; " "&lt;&lt;sum2&lt;&lt;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60296" y="2913367"/>
            <a:ext cx="3224559" cy="3323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3663" y="994483"/>
            <a:ext cx="820891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计算指定区间中奇数的和、偶数的和</a:t>
            </a:r>
            <a:endParaRPr kumimoji="0" lang="zh-CN" altLang="en-US" sz="3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8112224" y="2587034"/>
            <a:ext cx="2736304" cy="792088"/>
          </a:xfrm>
          <a:prstGeom prst="wedgeRoundRectCallout">
            <a:avLst>
              <a:gd name="adj1" fmla="val -70049"/>
              <a:gd name="adj2" fmla="val 41376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存储偶数和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存储奇数和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30947" y="1698784"/>
            <a:ext cx="7019405" cy="503766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0130" y="1842801"/>
            <a:ext cx="6771577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问题描述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请输出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1&lt;=m&lt;=n&lt;=1000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）之间能被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整除的第一个数字。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样例输入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1 1000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样例输出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样例输入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250 750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样例输出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4049" y="3140968"/>
            <a:ext cx="3224559" cy="3323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62028" y="761000"/>
            <a:ext cx="770953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输出</a:t>
            </a: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指定区间中满足特殊条件的数</a:t>
            </a:r>
            <a:endParaRPr kumimoji="0" lang="zh-CN" altLang="en-US" sz="3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71864" y="404664"/>
            <a:ext cx="295232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break</a:t>
            </a:r>
            <a:r>
              <a:rPr lang="zh-CN" altLang="en-US" sz="3600" dirty="0"/>
              <a:t>关键字</a:t>
            </a:r>
            <a:endParaRPr lang="zh-CN" altLang="en-US" sz="3600" dirty="0"/>
          </a:p>
        </p:txBody>
      </p:sp>
      <p:sp>
        <p:nvSpPr>
          <p:cNvPr id="9" name="圆角矩形 16"/>
          <p:cNvSpPr/>
          <p:nvPr/>
        </p:nvSpPr>
        <p:spPr>
          <a:xfrm>
            <a:off x="3287688" y="1050994"/>
            <a:ext cx="5976664" cy="530393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37104" y="1091949"/>
            <a:ext cx="5571263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main(){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m,n,i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m &gt;&gt; n;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for(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m;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&lt;=n;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if(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 3 == 0){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break;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}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对话气泡: 圆角矩形 1"/>
          <p:cNvSpPr/>
          <p:nvPr/>
        </p:nvSpPr>
        <p:spPr>
          <a:xfrm>
            <a:off x="7680176" y="4437112"/>
            <a:ext cx="2952328" cy="919419"/>
          </a:xfrm>
          <a:prstGeom prst="wedgeRoundRectCallout">
            <a:avLst>
              <a:gd name="adj1" fmla="val -90338"/>
              <a:gd name="adj2" fmla="val -65820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中断所在循环体，跳出本层循环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4594537"/>
            <a:ext cx="1627353" cy="151157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00417" y="1843054"/>
            <a:ext cx="7019405" cy="374441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4330" y="2173620"/>
            <a:ext cx="6771577" cy="293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问题描述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请输出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1&lt;=m&lt;=n&lt;=1000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）之间除了能被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整除的所有数字。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样例输入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21 33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样例输出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22 23 25 26 28 29 31 32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36025" y="3131639"/>
            <a:ext cx="3224559" cy="3323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57913" y="719090"/>
            <a:ext cx="770953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输出指定区间中满足特殊条件的数</a:t>
            </a:r>
            <a:endParaRPr kumimoji="0" lang="zh-CN" altLang="en-US" sz="3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61798" y="104706"/>
            <a:ext cx="3824531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/>
              <a:t>continue</a:t>
            </a:r>
            <a:r>
              <a:rPr lang="zh-CN" altLang="en-US" sz="3600" dirty="0"/>
              <a:t>关键字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48479" y="996928"/>
            <a:ext cx="4027928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main(){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m,n,i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m &gt;&gt; n;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for(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m;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&lt;=n;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if(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 3 == 0){ 		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continue;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}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 ";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对话气泡: 圆角矩形 1"/>
          <p:cNvSpPr/>
          <p:nvPr/>
        </p:nvSpPr>
        <p:spPr>
          <a:xfrm>
            <a:off x="7897927" y="3212976"/>
            <a:ext cx="3254603" cy="1080120"/>
          </a:xfrm>
          <a:prstGeom prst="wedgeRoundRectCallout">
            <a:avLst>
              <a:gd name="adj1" fmla="val -68599"/>
              <a:gd name="adj2" fmla="val 40552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：跳出当前循环，继续执行下一次循环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4583042"/>
            <a:ext cx="1607234" cy="1492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604987" y="1124744"/>
            <a:ext cx="7019405" cy="503766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4170" y="1268761"/>
            <a:ext cx="6771577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个正整数，输出这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个数中第二大的数。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20 12 18 32 40 45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5720" y="250339"/>
            <a:ext cx="496855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个数中第二大的数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4049" y="3140968"/>
            <a:ext cx="3224559" cy="3323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423592" y="1052736"/>
            <a:ext cx="7504972" cy="540060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5796" y="1196752"/>
            <a:ext cx="5888516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max1 =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max2 =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,n,a;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n;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if(a &gt; max1){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max2 = max1;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max1 = a;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}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else if(a &gt; max2){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max2 = a;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}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max2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75720" y="250339"/>
            <a:ext cx="496855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个数中第二大的数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23792" y="408806"/>
            <a:ext cx="410445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判断是否是质数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13"/>
          <p:cNvSpPr/>
          <p:nvPr/>
        </p:nvSpPr>
        <p:spPr>
          <a:xfrm>
            <a:off x="2279576" y="1268760"/>
            <a:ext cx="7416824" cy="468052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问题描述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输入一个整数，判断该数是否为质数，是输出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”Y”,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不是则输出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”N”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样例输入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7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样例输出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Y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12</a:t>
            </a:r>
            <a:endParaRPr lang="en-US" altLang="zh-CN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4232" y="2996952"/>
            <a:ext cx="3224559" cy="3323945"/>
          </a:xfrm>
          <a:prstGeom prst="rect">
            <a:avLst/>
          </a:prstGeom>
        </p:spPr>
      </p:pic>
      <p:sp>
        <p:nvSpPr>
          <p:cNvPr id="5" name="对话气泡: 圆角矩形 5"/>
          <p:cNvSpPr/>
          <p:nvPr/>
        </p:nvSpPr>
        <p:spPr>
          <a:xfrm>
            <a:off x="4727848" y="2996952"/>
            <a:ext cx="4752528" cy="930874"/>
          </a:xfrm>
          <a:prstGeom prst="wedgeRoundRectCallout">
            <a:avLst>
              <a:gd name="adj1" fmla="val 34715"/>
              <a:gd name="adj2" fmla="val 74554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在大于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的自然数中，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只能被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和它本身整除的数称为质数！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84398" y="378847"/>
            <a:ext cx="410445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zh-CN" altLang="en-US" sz="4000" dirty="0"/>
              <a:t>判断是否是质数</a:t>
            </a:r>
            <a:endParaRPr lang="zh-CN" altLang="en-US" sz="4000" dirty="0"/>
          </a:p>
        </p:txBody>
      </p:sp>
      <p:sp>
        <p:nvSpPr>
          <p:cNvPr id="3" name="圆角矩形 13"/>
          <p:cNvSpPr/>
          <p:nvPr/>
        </p:nvSpPr>
        <p:spPr>
          <a:xfrm>
            <a:off x="2567608" y="1412776"/>
            <a:ext cx="7128792" cy="460851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n,i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sum=0;     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&gt;&gt;n;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=1;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&lt;=n;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++) {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if(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n%i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==0) {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sum++; 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}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if(sum==2) {   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&lt;&lt;'Y';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 {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&lt;&lt;'N';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对话气泡: 圆角矩形 3"/>
          <p:cNvSpPr/>
          <p:nvPr/>
        </p:nvSpPr>
        <p:spPr>
          <a:xfrm>
            <a:off x="4082868" y="1171780"/>
            <a:ext cx="4824536" cy="481991"/>
          </a:xfrm>
          <a:prstGeom prst="wedgeRoundRectCallout">
            <a:avLst>
              <a:gd name="adj1" fmla="val -45714"/>
              <a:gd name="adj2" fmla="val 108275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声明变量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表示能被整除的数的个数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5555940" y="2549803"/>
            <a:ext cx="1584176" cy="481991"/>
          </a:xfrm>
          <a:prstGeom prst="wedgeRoundRectCallout">
            <a:avLst>
              <a:gd name="adj1" fmla="val -49208"/>
              <a:gd name="adj2" fmla="val 108275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进行计数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4467064" y="3445835"/>
            <a:ext cx="4752528" cy="481991"/>
          </a:xfrm>
          <a:prstGeom prst="wedgeRoundRectCallout">
            <a:avLst>
              <a:gd name="adj1" fmla="val -44307"/>
              <a:gd name="adj2" fmla="val 100370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除了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和它本身之外不能被别的数整除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356" y="4221088"/>
            <a:ext cx="2150996" cy="188505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1624" y="1196752"/>
            <a:ext cx="6408712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考试结束后，老师想计算全体学生的平均分，你能帮助老师吗？现在无法知道参考人数，但是知道参加考试的人都不是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分。所以，提供给你的若干个考试成绩，以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作为计算的结束标注。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输入样例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90 89 90 0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输出样例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89.6667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4049" y="3140968"/>
            <a:ext cx="3224559" cy="3323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76595" y="266770"/>
            <a:ext cx="3638809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kern="0" dirty="0"/>
              <a:t>Fibonacci</a:t>
            </a:r>
            <a:r>
              <a:rPr lang="zh-CN" altLang="en-US" sz="4000" kern="0" dirty="0"/>
              <a:t>数列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67408" y="1310888"/>
            <a:ext cx="10657184" cy="446006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408" y="1340768"/>
            <a:ext cx="10657184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Fibonacci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数列是一个特殊的数列：数列的第一项和第二项分别为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，从第三项开始，每一项是其前面两项之和。即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0,1,1,2,3,5,8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请编程输出该数列的前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项（每十项一行，每两项之间用空格分隔）。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0 1 1 2 3 5 8 13 21 34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55 89 144 377 610 987 1597 2584 4181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6765 10946 17711 28657 46368 75025 121393 196418 317811 514229 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832040 1346269 2178309 3524578 5702887 9227465 14930352 24157817 39088169 63245986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64868" y="1095797"/>
            <a:ext cx="8424936" cy="5209437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6763107" y="1612454"/>
            <a:ext cx="2808312" cy="504056"/>
          </a:xfrm>
          <a:prstGeom prst="wedgeRoundRectCallout">
            <a:avLst>
              <a:gd name="adj1" fmla="val -72634"/>
              <a:gd name="adj2" fmla="val -6216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输出第一项和第二项的值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6423382" y="2576871"/>
            <a:ext cx="1944216" cy="504056"/>
          </a:xfrm>
          <a:prstGeom prst="wedgeRoundRectCallout">
            <a:avLst>
              <a:gd name="adj1" fmla="val -83981"/>
              <a:gd name="adj2" fmla="val -19959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求第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项的值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7376422" y="3351999"/>
            <a:ext cx="2160240" cy="504056"/>
          </a:xfrm>
          <a:prstGeom prst="wedgeRoundRectCallout">
            <a:avLst>
              <a:gd name="adj1" fmla="val -84967"/>
              <a:gd name="adj2" fmla="val -8964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每十行数据一行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5091451" y="4308447"/>
            <a:ext cx="2070230" cy="504056"/>
          </a:xfrm>
          <a:prstGeom prst="wedgeRoundRectCallout">
            <a:avLst>
              <a:gd name="adj1" fmla="val -87927"/>
              <a:gd name="adj2" fmla="val 48756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0568" y="1060193"/>
            <a:ext cx="3836768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a=0,b=1,c;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0;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51482" y="1774124"/>
            <a:ext cx="30243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 &lt;&lt; “ ” &lt;&lt; b;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03561" y="2150054"/>
            <a:ext cx="3344518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          ;             ;            ){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67616" y="2175160"/>
            <a:ext cx="6774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035022" y="2183079"/>
            <a:ext cx="94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&lt;=40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19122" y="2161201"/>
            <a:ext cx="6774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39360" y="2476991"/>
            <a:ext cx="30379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 = a + b;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c &lt;&lt; “ ”;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255352" y="3101771"/>
            <a:ext cx="302433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if(                     ){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607472" y="3080927"/>
            <a:ext cx="141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i%10==0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769994" y="3524650"/>
            <a:ext cx="31901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113158" y="4295885"/>
            <a:ext cx="11466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b;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155434" y="4627837"/>
            <a:ext cx="11466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c;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307161" y="194412"/>
            <a:ext cx="3638809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kern="0" dirty="0"/>
              <a:t>Fibonacci</a:t>
            </a:r>
            <a:r>
              <a:rPr lang="zh-CN" altLang="en-US" sz="4000" kern="0" dirty="0"/>
              <a:t>数列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4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7848" y="404664"/>
            <a:ext cx="302433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质因数分解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13"/>
          <p:cNvSpPr/>
          <p:nvPr/>
        </p:nvSpPr>
        <p:spPr>
          <a:xfrm>
            <a:off x="2379687" y="1557338"/>
            <a:ext cx="7416824" cy="468052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问题描述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已知正整数 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是两个不同的质数的乘积，试求出较大的那个质数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入格式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输入只有一行，包含一个正整数 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输出格式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输出只有一行，包含一个正整数 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，即较大的那个质数。</a:t>
            </a:r>
            <a:endParaRPr lang="en-US" altLang="zh-CN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样例输入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21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样例输出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7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00256" y="3068960"/>
            <a:ext cx="3224559" cy="3323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81521" y="384922"/>
            <a:ext cx="3028958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质因数分解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13"/>
          <p:cNvSpPr/>
          <p:nvPr/>
        </p:nvSpPr>
        <p:spPr>
          <a:xfrm>
            <a:off x="2531604" y="1202849"/>
            <a:ext cx="7128792" cy="493080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对话气泡: 圆角矩形 3"/>
          <p:cNvSpPr/>
          <p:nvPr/>
        </p:nvSpPr>
        <p:spPr>
          <a:xfrm>
            <a:off x="7664930" y="3204838"/>
            <a:ext cx="2484276" cy="481991"/>
          </a:xfrm>
          <a:prstGeom prst="wedgeRoundRectCallout">
            <a:avLst>
              <a:gd name="adj1" fmla="val -45714"/>
              <a:gd name="adj2" fmla="val 108275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输出最大的质数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2" y="4626867"/>
            <a:ext cx="2150996" cy="18850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83632" y="1240006"/>
            <a:ext cx="5328592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if(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n%i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0){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n/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break;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3"/>
          <p:cNvSpPr/>
          <p:nvPr/>
        </p:nvSpPr>
        <p:spPr>
          <a:xfrm>
            <a:off x="2385847" y="1544841"/>
            <a:ext cx="7416824" cy="2753857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问题描述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输入所有形如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aabb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的四位完全平方数（即前两位数字相等，后两位数字也相等）。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样例输出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7744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28248" y="3182387"/>
            <a:ext cx="3224559" cy="33239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19736" y="499286"/>
            <a:ext cx="500455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输出特殊四位的数字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对话气泡: 圆角矩形 5"/>
          <p:cNvSpPr/>
          <p:nvPr/>
        </p:nvSpPr>
        <p:spPr>
          <a:xfrm>
            <a:off x="4439816" y="3365694"/>
            <a:ext cx="4752528" cy="930874"/>
          </a:xfrm>
          <a:prstGeom prst="wedgeRoundRectCallout">
            <a:avLst>
              <a:gd name="adj1" fmla="val 34715"/>
              <a:gd name="adj2" fmla="val 74554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若一个数能表示成某个整数的平方的形式，则称这个数为完全平方数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913" y="423580"/>
            <a:ext cx="878497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输出所有形如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aabb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的四位完全平方数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13"/>
          <p:cNvSpPr/>
          <p:nvPr/>
        </p:nvSpPr>
        <p:spPr>
          <a:xfrm>
            <a:off x="2191915" y="1258777"/>
            <a:ext cx="7036433" cy="513754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67608" y="1290649"/>
            <a:ext cx="6084676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= 1;   ;++x){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 = x*x;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if(n&lt;1000) continue;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if(n&gt;9999) break;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high = n/100,low = n%100;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if(high/10==high%10 &amp;&amp;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low/10==low%10)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n;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3618172"/>
            <a:ext cx="2201442" cy="2759554"/>
          </a:xfrm>
          <a:prstGeom prst="rect">
            <a:avLst/>
          </a:prstGeom>
        </p:spPr>
      </p:pic>
      <p:sp>
        <p:nvSpPr>
          <p:cNvPr id="11" name="云形 10"/>
          <p:cNvSpPr/>
          <p:nvPr/>
        </p:nvSpPr>
        <p:spPr>
          <a:xfrm>
            <a:off x="6857282" y="1240186"/>
            <a:ext cx="4248472" cy="2692870"/>
          </a:xfrm>
          <a:prstGeom prst="cloud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536160" y="1534178"/>
            <a:ext cx="316835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for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循环是残缺的，没有指定的循环条件。事实上，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个部分都可以省略。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例如：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for(;;)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就是一个死循环，如果不采取措施，它就永远不会结束！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11"/>
          <p:cNvSpPr/>
          <p:nvPr/>
        </p:nvSpPr>
        <p:spPr>
          <a:xfrm>
            <a:off x="2999656" y="1083398"/>
            <a:ext cx="5318966" cy="320422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99656" y="1103748"/>
            <a:ext cx="4649398" cy="320738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main(){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i,n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0;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for(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1;i &lt;=100;i =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*3){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if(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%7 == 0){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   n++;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&lt;&lt; n &lt;&lt;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endl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18" y="5563950"/>
            <a:ext cx="857226" cy="85722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31" y="5656592"/>
            <a:ext cx="741872" cy="741872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2801928" y="468621"/>
            <a:ext cx="363548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下列代码执行结果为：</a:t>
            </a:r>
            <a:endParaRPr kumimoji="0" lang="en-US" altLang="zh-CN" sz="2800" b="1" i="0" u="none" strike="noStrike" kern="0" cap="none" spc="0" normalizeH="0" baseline="0" noProof="0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757" y="4620715"/>
            <a:ext cx="951476" cy="108987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098" y="4521523"/>
            <a:ext cx="951476" cy="1078339"/>
          </a:xfrm>
          <a:prstGeom prst="rect">
            <a:avLst/>
          </a:prstGeom>
        </p:spPr>
      </p:pic>
      <p:grpSp>
        <p:nvGrpSpPr>
          <p:cNvPr id="45" name="Group 18"/>
          <p:cNvGrpSpPr/>
          <p:nvPr/>
        </p:nvGrpSpPr>
        <p:grpSpPr bwMode="auto">
          <a:xfrm>
            <a:off x="7848050" y="4757292"/>
            <a:ext cx="2196362" cy="816720"/>
            <a:chOff x="2208" y="1490"/>
            <a:chExt cx="1363" cy="1800"/>
          </a:xfrm>
        </p:grpSpPr>
        <p:sp>
          <p:nvSpPr>
            <p:cNvPr id="46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      0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Group 32"/>
          <p:cNvGrpSpPr/>
          <p:nvPr/>
        </p:nvGrpSpPr>
        <p:grpSpPr bwMode="auto">
          <a:xfrm>
            <a:off x="3678599" y="4750589"/>
            <a:ext cx="2164135" cy="806570"/>
            <a:chOff x="3696" y="1490"/>
            <a:chExt cx="1363" cy="1800"/>
          </a:xfrm>
        </p:grpSpPr>
        <p:sp>
          <p:nvSpPr>
            <p:cNvPr id="51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     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3165116" y="1163789"/>
            <a:ext cx="4649398" cy="43751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692" y="5541810"/>
            <a:ext cx="857226" cy="85722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33" y="5599487"/>
            <a:ext cx="741872" cy="741872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2801928" y="293261"/>
            <a:ext cx="363548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下列代码执行结果为：</a:t>
            </a:r>
            <a:endParaRPr kumimoji="0" lang="en-US" altLang="zh-CN" sz="2800" b="1" i="0" u="none" strike="noStrike" kern="0" cap="none" spc="0" normalizeH="0" baseline="0" noProof="0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852" y="4641633"/>
            <a:ext cx="951476" cy="108987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323" y="4573600"/>
            <a:ext cx="951476" cy="1078339"/>
          </a:xfrm>
          <a:prstGeom prst="rect">
            <a:avLst/>
          </a:prstGeom>
        </p:spPr>
      </p:pic>
      <p:grpSp>
        <p:nvGrpSpPr>
          <p:cNvPr id="45" name="Group 18"/>
          <p:cNvGrpSpPr/>
          <p:nvPr/>
        </p:nvGrpSpPr>
        <p:grpSpPr bwMode="auto">
          <a:xfrm>
            <a:off x="7730688" y="4709855"/>
            <a:ext cx="2196362" cy="816720"/>
            <a:chOff x="2208" y="1490"/>
            <a:chExt cx="1363" cy="1800"/>
          </a:xfrm>
        </p:grpSpPr>
        <p:sp>
          <p:nvSpPr>
            <p:cNvPr id="46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    20 25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Group 32"/>
          <p:cNvGrpSpPr/>
          <p:nvPr/>
        </p:nvGrpSpPr>
        <p:grpSpPr bwMode="auto">
          <a:xfrm>
            <a:off x="3561238" y="4733000"/>
            <a:ext cx="2164135" cy="806570"/>
            <a:chOff x="3696" y="1490"/>
            <a:chExt cx="1363" cy="1800"/>
          </a:xfrm>
        </p:grpSpPr>
        <p:sp>
          <p:nvSpPr>
            <p:cNvPr id="51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   20 22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253277" y="925294"/>
            <a:ext cx="6192688" cy="35534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main(){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i,j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for(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20,j=1;i &lt;=25;i++, j=j+5){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if(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%j != 0){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   continue;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&lt;&lt; i &lt;&lt; “ ”;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return 0;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91544" y="785079"/>
            <a:ext cx="88209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监护室每小时测量一次病人的血压，若收缩压在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90-140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之间并且舒张压在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60-90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之间（包含端点值）则称之为正常，现给出某病人若干次测量的血压值，计算病人保持正常血压的最长小时数。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100 80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90 50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120 60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140 90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26726" y="100427"/>
            <a:ext cx="219567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测量血压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82" y="3385732"/>
            <a:ext cx="2267880" cy="3023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79476" y="1014692"/>
            <a:ext cx="9433048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给定一个长度为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的非负整数序列，请计算序列的最大跨度值（最大跨度值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最小值）。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输入一共两行，第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行为序列的个数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n(1&lt;=n&lt;=1000),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行为序列的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个不超过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的非负整数，整数之间以一个空格分隔。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3 0 8 7 5 9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832" y="368361"/>
            <a:ext cx="33843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求最大跨度值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35" y="3356992"/>
            <a:ext cx="2267880" cy="3023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217671" y="1695436"/>
            <a:ext cx="3357254" cy="4325851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44353" y="3829291"/>
            <a:ext cx="48095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</a:t>
            </a:r>
            <a:endParaRPr kumimoji="0" lang="zh-CN" altLang="en-US" sz="3200" b="1" i="0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9724" y="1846199"/>
            <a:ext cx="24180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0;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&lt; 3) 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a = 1 + 2;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++;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32929" y="4527162"/>
            <a:ext cx="48095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②</a:t>
            </a:r>
            <a:endParaRPr kumimoji="0" lang="zh-CN" altLang="en-US" sz="3200" b="1" i="0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40224" y="2770538"/>
            <a:ext cx="48095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③</a:t>
            </a:r>
            <a:endParaRPr kumimoji="0" lang="zh-CN" altLang="en-US" sz="3200" b="1" i="0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64778" y="702389"/>
            <a:ext cx="4975237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zh-CN" altLang="en-US" sz="3200" b="1" i="0" u="none" strike="noStrike" kern="1200" cap="none" spc="0" normalizeH="0" baseline="0" noProof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循环的执行顺序是：</a:t>
            </a:r>
            <a:endParaRPr kumimoji="0" lang="en-US" altLang="zh-CN" sz="3200" b="1" i="0" u="none" strike="noStrike" kern="1200" cap="none" spc="0" normalizeH="0" baseline="0" noProof="0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887830"/>
            <a:ext cx="718946" cy="71894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96" y="3121619"/>
            <a:ext cx="718946" cy="71894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336" y="4192086"/>
            <a:ext cx="862777" cy="862777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768360" y="1683446"/>
            <a:ext cx="6629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A.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18143" y="1838841"/>
            <a:ext cx="48095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</a:t>
            </a:r>
            <a:endParaRPr kumimoji="0" lang="zh-CN" altLang="en-US" sz="3200" b="1" i="0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310707" y="1838841"/>
            <a:ext cx="48095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②</a:t>
            </a:r>
            <a:endParaRPr kumimoji="0" lang="zh-CN" altLang="en-US" sz="3200" b="1" i="0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977050" y="1838841"/>
            <a:ext cx="48095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③</a:t>
            </a:r>
            <a:endParaRPr kumimoji="0" lang="zh-CN" altLang="en-US" sz="3200" b="1" i="0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68360" y="2917655"/>
            <a:ext cx="6242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B.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 flipH="1">
            <a:off x="7936000" y="3103836"/>
            <a:ext cx="536264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</a:t>
            </a:r>
            <a:endParaRPr kumimoji="0" lang="zh-CN" altLang="en-US" sz="3200" b="1" i="0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586552" y="3103835"/>
            <a:ext cx="48095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②</a:t>
            </a:r>
            <a:endParaRPr kumimoji="0" lang="zh-CN" altLang="en-US" sz="3200" b="1" i="0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55401" y="3121619"/>
            <a:ext cx="48095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③</a:t>
            </a:r>
            <a:endParaRPr kumimoji="0" lang="zh-CN" altLang="en-US" sz="2800" b="1" i="0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68360" y="4131533"/>
            <a:ext cx="5988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C.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288991" y="4286928"/>
            <a:ext cx="48095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</a:t>
            </a:r>
            <a:endParaRPr kumimoji="0" lang="zh-CN" altLang="en-US" sz="3200" b="1" i="0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981555" y="4286928"/>
            <a:ext cx="48095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②</a:t>
            </a:r>
            <a:endParaRPr kumimoji="0" lang="zh-CN" altLang="en-US" sz="3200" b="1" i="0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596427" y="4293096"/>
            <a:ext cx="480958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③</a:t>
            </a:r>
            <a:endParaRPr kumimoji="0" lang="zh-CN" altLang="en-US" sz="3200" b="1" i="0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5560" y="1007229"/>
            <a:ext cx="7403890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在一次运动会方队表演中，学校安排了十名老师进行打分。对于给定的每个参赛班级的不同打分（百分制整数），按照去掉一个最高分、去掉一个最低分，再算出平均分的方法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，得到该班级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的最后得分。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90 89 92 90 93 95 88 90 89 88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90.125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6"/>
          <p:cNvSpPr/>
          <p:nvPr/>
        </p:nvSpPr>
        <p:spPr>
          <a:xfrm>
            <a:off x="1176501" y="1198225"/>
            <a:ext cx="10176083" cy="5541625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9456" y="1204001"/>
            <a:ext cx="10153128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计算非负整数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之间的所有奇数的和，其中，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，其和则为：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3+5+7+9+11=35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输入格式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，两个数以一个空格分开，其中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0&lt;=m&lt;=n&lt;=300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输出格式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输出一行，包含一个整数，表示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）之间的所有奇数的和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7  15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6"/>
          <p:cNvSpPr/>
          <p:nvPr/>
        </p:nvSpPr>
        <p:spPr>
          <a:xfrm>
            <a:off x="1055440" y="767694"/>
            <a:ext cx="7653453" cy="345339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236" y="877724"/>
            <a:ext cx="7628657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编程求出所有的水仙花数。水仙花数是一类特殊的三位数，它们每一个数位上的数字的立方和恰好等于这个三位数本身。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153 = 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+5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+ 3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153 370 371 407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谢谢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Shape 98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59267" y="-673100"/>
            <a:ext cx="12310533" cy="82063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1" name="Shape 981"/>
          <p:cNvSpPr/>
          <p:nvPr/>
        </p:nvSpPr>
        <p:spPr>
          <a:xfrm>
            <a:off x="2117" y="-55033"/>
            <a:ext cx="12187767" cy="6858000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lIns="45712" tIns="22849" rIns="45712" bIns="22849" anchor="ctr" anchorCtr="0">
            <a:noAutofit/>
          </a:bodyPr>
          <a:lstStyle/>
          <a:p>
            <a:pPr algn="ctr" fontAlgn="base"/>
            <a:endParaRPr sz="2400" strike="noStrike" noProof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3" name="Shape 982"/>
          <p:cNvSpPr/>
          <p:nvPr/>
        </p:nvSpPr>
        <p:spPr>
          <a:xfrm>
            <a:off x="2616200" y="1377951"/>
            <a:ext cx="7630584" cy="4167716"/>
          </a:xfrm>
          <a:custGeom>
            <a:avLst/>
            <a:gdLst/>
            <a:ahLst/>
            <a:cxnLst>
              <a:cxn ang="0">
                <a:pos x="5724048" y="1563290"/>
              </a:cxn>
              <a:cxn ang="5400000">
                <a:pos x="2862024" y="3126581"/>
              </a:cxn>
              <a:cxn ang="10800000">
                <a:pos x="0" y="1563290"/>
              </a:cxn>
              <a:cxn ang="16200000">
                <a:pos x="2862024" y="0"/>
              </a:cxn>
            </a:cxnLst>
            <a:pathLst>
              <a:path w="5724048" h="3126581">
                <a:moveTo>
                  <a:pt x="0" y="0"/>
                </a:moveTo>
                <a:lnTo>
                  <a:pt x="5202941" y="0"/>
                </a:lnTo>
                <a:lnTo>
                  <a:pt x="5724048" y="521107"/>
                </a:lnTo>
                <a:lnTo>
                  <a:pt x="5724048" y="3126581"/>
                </a:lnTo>
                <a:lnTo>
                  <a:pt x="0" y="3126581"/>
                </a:lnTo>
                <a:close/>
              </a:path>
            </a:pathLst>
          </a:custGeom>
          <a:noFill/>
          <a:ln w="3175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sp>
        <p:nvSpPr>
          <p:cNvPr id="46084" name="Shape 983"/>
          <p:cNvSpPr txBox="1"/>
          <p:nvPr/>
        </p:nvSpPr>
        <p:spPr>
          <a:xfrm>
            <a:off x="4006851" y="3287184"/>
            <a:ext cx="5499100" cy="895349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buSzPct val="25000"/>
            </a:pPr>
            <a:endParaRPr lang="en-US" altLang="zh-CN" sz="4000" dirty="0">
              <a:solidFill>
                <a:srgbClr val="40404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7" name="Shape 36"/>
          <p:cNvSpPr txBox="1"/>
          <p:nvPr/>
        </p:nvSpPr>
        <p:spPr>
          <a:xfrm>
            <a:off x="3308351" y="3018367"/>
            <a:ext cx="3268133" cy="171451"/>
          </a:xfrm>
          <a:prstGeom prst="rect">
            <a:avLst/>
          </a:prstGeom>
          <a:noFill/>
          <a:ln>
            <a:noFill/>
          </a:ln>
        </p:spPr>
        <p:txBody>
          <a:bodyPr lIns="45712" tIns="22849" rIns="45712" bIns="22849" anchor="t" anchorCtr="0">
            <a:noAutofit/>
          </a:bodyPr>
          <a:lstStyle/>
          <a:p>
            <a:pPr marR="0" algn="ctr" defTabSz="914400" eaLnBrk="0" hangingPunct="0">
              <a:buClrTx/>
              <a:buSzPct val="25000"/>
              <a:buFontTx/>
            </a:pP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科 学 教 育 </a:t>
            </a:r>
            <a:r>
              <a:rPr kumimoji="0" lang="en-US" altLang="zh-CN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创 新 课 程</a:t>
            </a:r>
            <a:endParaRPr kumimoji="0" lang="en-US" altLang="zh-CN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algn="ctr" defTabSz="914400" eaLnBrk="0" hangingPunct="0">
              <a:buClrTx/>
              <a:buSzPct val="25000"/>
              <a:buFontTx/>
            </a:pPr>
            <a:endParaRPr kumimoji="0" lang="en-US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6" name="Shape 683"/>
          <p:cNvSpPr txBox="1"/>
          <p:nvPr/>
        </p:nvSpPr>
        <p:spPr>
          <a:xfrm>
            <a:off x="4826000" y="3045884"/>
            <a:ext cx="5490633" cy="524933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像科学家一样思考</a:t>
            </a:r>
            <a:endParaRPr lang="en-US" altLang="zh-CN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像工程师一样解决问题</a:t>
            </a:r>
            <a:endParaRPr lang="zh-CN" altLang="en-US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22"/>
          <p:cNvSpPr/>
          <p:nvPr/>
        </p:nvSpPr>
        <p:spPr>
          <a:xfrm>
            <a:off x="1601658" y="1268760"/>
            <a:ext cx="3685207" cy="488663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15480" y="476672"/>
            <a:ext cx="7848872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32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下列代码运行的结果正确的是：</a:t>
            </a:r>
            <a:endParaRPr lang="en-US" altLang="zh-CN" sz="32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74498" y="1399520"/>
            <a:ext cx="2808312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 main(){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 = 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      int js = 0;</a:t>
            </a:r>
            <a:endParaRPr lang="en-US" altLang="zh-CN" sz="2400" dirty="0"/>
          </a:p>
          <a:p>
            <a:r>
              <a:rPr lang="en-US" altLang="zh-CN" sz="2400" dirty="0"/>
              <a:t>      while(i &lt; 15){</a:t>
            </a:r>
            <a:endParaRPr lang="en-US" altLang="zh-CN" sz="2400" dirty="0"/>
          </a:p>
          <a:p>
            <a:r>
              <a:rPr lang="en-US" altLang="zh-CN" sz="2400" dirty="0"/>
              <a:t>            if(i % 2 != 0){</a:t>
            </a:r>
            <a:endParaRPr lang="en-US" altLang="zh-CN" sz="2400" dirty="0"/>
          </a:p>
          <a:p>
            <a:r>
              <a:rPr lang="en-US" altLang="zh-CN" sz="2400" dirty="0"/>
              <a:t>                  js++;</a:t>
            </a:r>
            <a:endParaRPr lang="en-US" altLang="zh-CN" sz="2400" dirty="0"/>
          </a:p>
          <a:p>
            <a:r>
              <a:rPr lang="en-US" altLang="zh-CN" sz="2400" dirty="0"/>
              <a:t>            }</a:t>
            </a:r>
            <a:endParaRPr lang="en-US" altLang="zh-CN" sz="2400" dirty="0"/>
          </a:p>
          <a:p>
            <a:r>
              <a:rPr lang="en-US" altLang="zh-CN" sz="2400" dirty="0"/>
              <a:t>            i++;</a:t>
            </a:r>
            <a:endParaRPr lang="en-US" altLang="zh-CN" sz="2400" dirty="0"/>
          </a:p>
          <a:p>
            <a:r>
              <a:rPr lang="en-US" altLang="zh-CN" sz="2400" dirty="0"/>
              <a:t>      }</a:t>
            </a:r>
            <a:endParaRPr lang="en-US" altLang="zh-CN" sz="2400" dirty="0"/>
          </a:p>
          <a:p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js</a:t>
            </a:r>
            <a:r>
              <a:rPr lang="en-US" altLang="zh-CN" sz="2400" dirty="0"/>
              <a:t>*</a:t>
            </a:r>
            <a:r>
              <a:rPr lang="en-US" altLang="zh-CN" sz="2400" dirty="0" err="1"/>
              <a:t>js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return 0;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77" y="5090854"/>
            <a:ext cx="857226" cy="85722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77" y="3328428"/>
            <a:ext cx="741872" cy="74187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77" y="1403598"/>
            <a:ext cx="741872" cy="741872"/>
          </a:xfrm>
          <a:prstGeom prst="rect">
            <a:avLst/>
          </a:prstGeom>
        </p:spPr>
      </p:pic>
      <p:grpSp>
        <p:nvGrpSpPr>
          <p:cNvPr id="25" name="Group 32"/>
          <p:cNvGrpSpPr/>
          <p:nvPr/>
        </p:nvGrpSpPr>
        <p:grpSpPr bwMode="auto">
          <a:xfrm>
            <a:off x="7310797" y="1458218"/>
            <a:ext cx="2271366" cy="783664"/>
            <a:chOff x="3696" y="1490"/>
            <a:chExt cx="1363" cy="1800"/>
          </a:xfrm>
        </p:grpSpPr>
        <p:sp>
          <p:nvSpPr>
            <p:cNvPr id="26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r>
                <a:rPr lang="en-US" altLang="zh-CN" sz="3600" dirty="0"/>
                <a:t>        64</a:t>
              </a:r>
              <a:endParaRPr lang="zh-CN" altLang="en-US" sz="3600" dirty="0"/>
            </a:p>
          </p:txBody>
        </p:sp>
        <p:sp>
          <p:nvSpPr>
            <p:cNvPr id="29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18"/>
          <p:cNvGrpSpPr/>
          <p:nvPr/>
        </p:nvGrpSpPr>
        <p:grpSpPr bwMode="auto">
          <a:xfrm>
            <a:off x="7316563" y="3265901"/>
            <a:ext cx="2196362" cy="816720"/>
            <a:chOff x="2208" y="1490"/>
            <a:chExt cx="1363" cy="1800"/>
          </a:xfrm>
        </p:grpSpPr>
        <p:sp>
          <p:nvSpPr>
            <p:cNvPr id="34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r>
                <a:rPr lang="en-US" altLang="zh-CN" sz="3200" dirty="0"/>
                <a:t>        56</a:t>
              </a:r>
              <a:endParaRPr lang="zh-CN" altLang="en-US" sz="3200" dirty="0"/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51675" y="5106640"/>
            <a:ext cx="2218040" cy="926067"/>
            <a:chOff x="767408" y="2204864"/>
            <a:chExt cx="2163762" cy="1080120"/>
          </a:xfrm>
        </p:grpSpPr>
        <p:grpSp>
          <p:nvGrpSpPr>
            <p:cNvPr id="53" name="Group 10"/>
            <p:cNvGrpSpPr/>
            <p:nvPr/>
          </p:nvGrpSpPr>
          <p:grpSpPr bwMode="auto">
            <a:xfrm>
              <a:off x="772737" y="2204864"/>
              <a:ext cx="2154478" cy="1080120"/>
              <a:chOff x="744" y="1392"/>
              <a:chExt cx="3988" cy="480"/>
            </a:xfrm>
          </p:grpSpPr>
          <p:sp>
            <p:nvSpPr>
              <p:cNvPr id="59" name="AutoShape 11"/>
              <p:cNvSpPr>
                <a:spLocks noChangeArrowheads="1"/>
              </p:cNvSpPr>
              <p:nvPr/>
            </p:nvSpPr>
            <p:spPr bwMode="gray">
              <a:xfrm>
                <a:off x="744" y="175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alpha val="0"/>
                    </a:srgbClr>
                  </a:gs>
                  <a:gs pos="100000">
                    <a:srgbClr val="6ECC4C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AutoShape 12"/>
              <p:cNvSpPr>
                <a:spLocks noChangeArrowheads="1"/>
              </p:cNvSpPr>
              <p:nvPr/>
            </p:nvSpPr>
            <p:spPr bwMode="gray">
              <a:xfrm>
                <a:off x="744" y="1392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gamma/>
                      <a:tint val="0"/>
                      <a:invGamma/>
                    </a:srgbClr>
                  </a:gs>
                  <a:gs pos="100000">
                    <a:srgbClr val="6ECC4C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4" name="Group 3"/>
            <p:cNvGrpSpPr/>
            <p:nvPr/>
          </p:nvGrpSpPr>
          <p:grpSpPr bwMode="auto">
            <a:xfrm>
              <a:off x="767408" y="2247519"/>
              <a:ext cx="2163762" cy="940717"/>
              <a:chOff x="720" y="1490"/>
              <a:chExt cx="1363" cy="1800"/>
            </a:xfrm>
          </p:grpSpPr>
          <p:sp>
            <p:nvSpPr>
              <p:cNvPr id="55" name="AutoShape 4"/>
              <p:cNvSpPr>
                <a:spLocks noChangeArrowheads="1"/>
              </p:cNvSpPr>
              <p:nvPr/>
            </p:nvSpPr>
            <p:spPr bwMode="gray">
              <a:xfrm>
                <a:off x="720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AutoShape 5"/>
              <p:cNvSpPr>
                <a:spLocks noChangeArrowheads="1"/>
              </p:cNvSpPr>
              <p:nvPr/>
            </p:nvSpPr>
            <p:spPr bwMode="gray">
              <a:xfrm>
                <a:off x="741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3CA1E6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dirty="0"/>
                  <a:t>       49</a:t>
                </a:r>
                <a:endParaRPr lang="zh-CN" altLang="en-US" sz="3200" dirty="0"/>
              </a:p>
            </p:txBody>
          </p:sp>
          <p:sp>
            <p:nvSpPr>
              <p:cNvPr id="57" name="AutoShape 6"/>
              <p:cNvSpPr>
                <a:spLocks noChangeArrowheads="1"/>
              </p:cNvSpPr>
              <p:nvPr/>
            </p:nvSpPr>
            <p:spPr bwMode="gray">
              <a:xfrm>
                <a:off x="752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alpha val="0"/>
                    </a:srgbClr>
                  </a:gs>
                  <a:gs pos="100000">
                    <a:srgbClr val="3CA1E6">
                      <a:gamma/>
                      <a:tint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AutoShape 7"/>
              <p:cNvSpPr>
                <a:spLocks noChangeArrowheads="1"/>
              </p:cNvSpPr>
              <p:nvPr/>
            </p:nvSpPr>
            <p:spPr bwMode="gray">
              <a:xfrm>
                <a:off x="752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gamma/>
                      <a:tint val="33333"/>
                      <a:invGamma/>
                    </a:srgbClr>
                  </a:gs>
                  <a:gs pos="100000">
                    <a:srgbClr val="3CA1E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12" y="1403598"/>
            <a:ext cx="659316" cy="81883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410" y="3132573"/>
            <a:ext cx="734320" cy="83222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869" y="5126352"/>
            <a:ext cx="737459" cy="801897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567608" y="2060848"/>
            <a:ext cx="2265565" cy="1979906"/>
            <a:chOff x="1001016" y="1593632"/>
            <a:chExt cx="2265565" cy="1979906"/>
          </a:xfrm>
        </p:grpSpPr>
        <p:sp>
          <p:nvSpPr>
            <p:cNvPr id="14" name="六边形 13"/>
            <p:cNvSpPr/>
            <p:nvPr/>
          </p:nvSpPr>
          <p:spPr>
            <a:xfrm>
              <a:off x="1001016" y="1593632"/>
              <a:ext cx="2265565" cy="1979906"/>
            </a:xfrm>
            <a:prstGeom prst="hexagon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4200000" scaled="0"/>
            </a:gradFill>
            <a:ln w="47625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200000" scaled="0"/>
              </a:gradFill>
            </a:ln>
            <a:effectLst>
              <a:outerShdw blurRad="203200" dist="127000" dir="4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016000" prst="angle"/>
            </a:sp3d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15" name="六边形 14"/>
            <p:cNvSpPr/>
            <p:nvPr/>
          </p:nvSpPr>
          <p:spPr>
            <a:xfrm>
              <a:off x="1150575" y="1724468"/>
              <a:ext cx="1985850" cy="1735460"/>
            </a:xfrm>
            <a:prstGeom prst="hexagon">
              <a:avLst/>
            </a:prstGeom>
            <a:solidFill>
              <a:srgbClr val="33B0E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en-US" altLang="zh-CN" sz="3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84232" y="2089443"/>
            <a:ext cx="2931074" cy="1950788"/>
            <a:chOff x="5879976" y="1622227"/>
            <a:chExt cx="2931074" cy="1950788"/>
          </a:xfrm>
        </p:grpSpPr>
        <p:grpSp>
          <p:nvGrpSpPr>
            <p:cNvPr id="21" name="组合 30"/>
            <p:cNvGrpSpPr/>
            <p:nvPr/>
          </p:nvGrpSpPr>
          <p:grpSpPr>
            <a:xfrm>
              <a:off x="6240017" y="1622227"/>
              <a:ext cx="2232247" cy="1950788"/>
              <a:chOff x="5352636" y="1823839"/>
              <a:chExt cx="1096573" cy="958308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5352636" y="1823839"/>
                <a:ext cx="1096573" cy="958308"/>
              </a:xfrm>
              <a:prstGeom prst="hexagon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9000">
                    <a:srgbClr val="BEBEBE"/>
                  </a:gs>
                </a:gsLst>
                <a:lin ang="4200000" scaled="0"/>
              </a:gradFill>
              <a:ln w="47625">
                <a:gradFill>
                  <a:gsLst>
                    <a:gs pos="0">
                      <a:srgbClr val="FFFFFF"/>
                    </a:gs>
                    <a:gs pos="100000">
                      <a:srgbClr val="FFFFFF">
                        <a:lumMod val="85000"/>
                      </a:srgbClr>
                    </a:gs>
                  </a:gsLst>
                  <a:lin ang="7200000" scaled="0"/>
                </a:gradFill>
              </a:ln>
              <a:effectLst>
                <a:outerShdw blurRad="203200" dist="127000" dir="4200000" sx="102000" sy="102000" algn="ctr" rotWithShape="0">
                  <a:srgbClr val="1F1F1F">
                    <a:lumMod val="90000"/>
                    <a:lumOff val="10000"/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0" prst="angle"/>
              </a:sp3d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5425024" y="1887166"/>
                <a:ext cx="961185" cy="839992"/>
              </a:xfrm>
              <a:prstGeom prst="hexagon">
                <a:avLst/>
              </a:prstGeom>
              <a:solidFill>
                <a:srgbClr val="9ED8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文本框 2"/>
            <p:cNvSpPr txBox="1"/>
            <p:nvPr/>
          </p:nvSpPr>
          <p:spPr>
            <a:xfrm>
              <a:off x="5879976" y="2170236"/>
              <a:ext cx="29310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0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endPara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继续</a:t>
              </a:r>
              <a:endPara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TextBox 32"/>
          <p:cNvSpPr txBox="1"/>
          <p:nvPr/>
        </p:nvSpPr>
        <p:spPr>
          <a:xfrm>
            <a:off x="3315072" y="2537791"/>
            <a:ext cx="11430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3"/>
          <p:cNvSpPr txBox="1"/>
          <p:nvPr/>
        </p:nvSpPr>
        <p:spPr>
          <a:xfrm>
            <a:off x="3207740" y="3050801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51584" y="426805"/>
            <a:ext cx="72008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语句循环输出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43053" y="1412776"/>
            <a:ext cx="5252948" cy="4559917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052086" y="1708994"/>
            <a:ext cx="2278032" cy="556343"/>
          </a:xfrm>
          <a:prstGeom prst="wedgeRoundRectCallout">
            <a:avLst>
              <a:gd name="adj1" fmla="val -42161"/>
              <a:gd name="adj2" fmla="val 149106"/>
              <a:gd name="adj3" fmla="val 16667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①执行循环的条件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67708" y="5001641"/>
            <a:ext cx="1862410" cy="556343"/>
          </a:xfrm>
          <a:prstGeom prst="wedgeRoundRectCallout">
            <a:avLst>
              <a:gd name="adj1" fmla="val -43561"/>
              <a:gd name="adj2" fmla="val -220446"/>
              <a:gd name="adj3" fmla="val 16667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②循环要做的事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5462" y="1987165"/>
            <a:ext cx="1944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 i = 1;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1176" y="2695312"/>
            <a:ext cx="4647456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while(                ){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	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7570" y="2682382"/>
            <a:ext cx="1944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i &lt;= 100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94829" y="3345457"/>
            <a:ext cx="325168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&lt;&lt;“ ”;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23492" y="4040674"/>
            <a:ext cx="1944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 = i + 1;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椭圆形 5"/>
          <p:cNvSpPr/>
          <p:nvPr/>
        </p:nvSpPr>
        <p:spPr>
          <a:xfrm>
            <a:off x="7303388" y="1388962"/>
            <a:ext cx="3833172" cy="1846538"/>
          </a:xfrm>
          <a:prstGeom prst="wedgeEllipseCallout">
            <a:avLst>
              <a:gd name="adj1" fmla="val -11556"/>
              <a:gd name="adj2" fmla="val 47247"/>
            </a:avLst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还记的如何使用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循环实现输出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之间的所有数吗？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85" y="3472003"/>
            <a:ext cx="2531197" cy="2531197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7608168" y="3235500"/>
            <a:ext cx="288032" cy="23650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879416" y="3914463"/>
            <a:ext cx="448796" cy="2524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7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711624" y="1484313"/>
            <a:ext cx="6768752" cy="3799579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199" y="2965739"/>
            <a:ext cx="5474692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8414" y="2980027"/>
            <a:ext cx="13011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12538" y="2978506"/>
            <a:ext cx="14430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2602" y="2951726"/>
            <a:ext cx="8045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3336846" y="1930624"/>
            <a:ext cx="1671636" cy="556343"/>
          </a:xfrm>
          <a:prstGeom prst="wedgeRoundRectCallout">
            <a:avLst>
              <a:gd name="adj1" fmla="val 31001"/>
              <a:gd name="adj2" fmla="val 125213"/>
              <a:gd name="adj3" fmla="val 16667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①控制变量初始化表达式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5127292" y="1936938"/>
            <a:ext cx="1425552" cy="556343"/>
          </a:xfrm>
          <a:prstGeom prst="wedgeRoundRectCallout">
            <a:avLst>
              <a:gd name="adj1" fmla="val 31001"/>
              <a:gd name="adj2" fmla="val 127781"/>
              <a:gd name="adj3" fmla="val 16667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②循环条件表达式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4027492" y="5107453"/>
            <a:ext cx="1961980" cy="556343"/>
          </a:xfrm>
          <a:prstGeom prst="wedgeRoundRectCallout">
            <a:avLst>
              <a:gd name="adj1" fmla="val 35202"/>
              <a:gd name="adj2" fmla="val -134166"/>
              <a:gd name="adj3" fmla="val 16667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③循环要做的事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6780860" y="1930625"/>
            <a:ext cx="2044046" cy="616746"/>
          </a:xfrm>
          <a:prstGeom prst="wedgeRoundRectCallout">
            <a:avLst>
              <a:gd name="adj1" fmla="val -10938"/>
              <a:gd name="adj2" fmla="val 132163"/>
              <a:gd name="adj3" fmla="val 16667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④增量表达式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86557" y="4170172"/>
            <a:ext cx="35020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 ”;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360371" y="290371"/>
            <a:ext cx="5781907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使用</a:t>
            </a:r>
            <a:r>
              <a:rPr lang="en-US" altLang="zh-CN" dirty="0"/>
              <a:t>for</a:t>
            </a:r>
            <a:r>
              <a:rPr lang="zh-CN" altLang="en-US" dirty="0"/>
              <a:t>循环输出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5008482" y="3469913"/>
            <a:ext cx="1131887" cy="284162"/>
          </a:xfrm>
          <a:prstGeom prst="curvedUpArrow">
            <a:avLst>
              <a:gd name="adj1" fmla="val 25074"/>
              <a:gd name="adj2" fmla="val 50148"/>
              <a:gd name="adj3" fmla="val 25000"/>
            </a:avLst>
          </a:prstGeom>
          <a:solidFill>
            <a:srgbClr val="45ACDF"/>
          </a:solidFill>
          <a:ln w="25560" cap="sq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6204696" y="3603791"/>
            <a:ext cx="201613" cy="555625"/>
          </a:xfrm>
          <a:prstGeom prst="downArrow">
            <a:avLst>
              <a:gd name="adj1" fmla="val 50000"/>
              <a:gd name="adj2" fmla="val 50078"/>
            </a:avLst>
          </a:prstGeom>
          <a:solidFill>
            <a:srgbClr val="45ACDF"/>
          </a:solidFill>
          <a:ln w="25560" cap="sq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 rot="19402779">
            <a:off x="6307863" y="4108004"/>
            <a:ext cx="2100288" cy="609634"/>
          </a:xfrm>
          <a:prstGeom prst="curvedUpArrow">
            <a:avLst>
              <a:gd name="adj1" fmla="val 21909"/>
              <a:gd name="adj2" fmla="val 40526"/>
              <a:gd name="adj3" fmla="val 36711"/>
            </a:avLst>
          </a:prstGeom>
          <a:solidFill>
            <a:srgbClr val="45ACDF"/>
          </a:solidFill>
          <a:ln w="25560" cap="sq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 rot="10800000">
            <a:off x="6103048" y="2777262"/>
            <a:ext cx="1235471" cy="323850"/>
          </a:xfrm>
          <a:prstGeom prst="curvedUpArrow">
            <a:avLst>
              <a:gd name="adj1" fmla="val 24951"/>
              <a:gd name="adj2" fmla="val 49902"/>
              <a:gd name="adj3" fmla="val 25000"/>
            </a:avLst>
          </a:prstGeom>
          <a:solidFill>
            <a:srgbClr val="45ACDF"/>
          </a:solidFill>
          <a:ln w="25560" cap="sq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521" y="4941168"/>
            <a:ext cx="1618820" cy="114021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/>
      <p:bldP spid="7" grpId="0"/>
      <p:bldP spid="31" grpId="0" animBg="1"/>
      <p:bldP spid="32" grpId="0" animBg="1"/>
      <p:bldP spid="33" grpId="0" animBg="1"/>
      <p:bldP spid="34" grpId="0" animBg="1"/>
      <p:bldP spid="45" grpId="0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4" y="3880509"/>
            <a:ext cx="3475942" cy="2448272"/>
          </a:xfrm>
          <a:prstGeom prst="rect">
            <a:avLst/>
          </a:prstGeom>
        </p:spPr>
      </p:pic>
      <p:cxnSp>
        <p:nvCxnSpPr>
          <p:cNvPr id="35" name="AutoShape 14"/>
          <p:cNvCxnSpPr>
            <a:cxnSpLocks noChangeShapeType="1"/>
          </p:cNvCxnSpPr>
          <p:nvPr/>
        </p:nvCxnSpPr>
        <p:spPr bwMode="auto">
          <a:xfrm flipH="1">
            <a:off x="6979654" y="2410286"/>
            <a:ext cx="2103437" cy="1588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miter lim="800000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Line 20"/>
          <p:cNvSpPr>
            <a:spLocks noChangeShapeType="1"/>
          </p:cNvSpPr>
          <p:nvPr/>
        </p:nvSpPr>
        <p:spPr bwMode="auto">
          <a:xfrm flipV="1">
            <a:off x="9046926" y="2410285"/>
            <a:ext cx="37753" cy="3863602"/>
          </a:xfrm>
          <a:prstGeom prst="line">
            <a:avLst/>
          </a:prstGeom>
          <a:noFill/>
          <a:ln w="57150" cap="sq">
            <a:solidFill>
              <a:schemeClr val="accent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39780" y="216223"/>
            <a:ext cx="431064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循环执行过程</a:t>
            </a:r>
            <a:endParaRPr kumimoji="0" lang="zh-CN" altLang="en-US" sz="3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6092241" y="1618198"/>
            <a:ext cx="1733550" cy="5683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6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5920791" y="2743934"/>
            <a:ext cx="2074863" cy="887412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3816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6092241" y="4222988"/>
            <a:ext cx="1733550" cy="563562"/>
          </a:xfrm>
          <a:prstGeom prst="roundRect">
            <a:avLst>
              <a:gd name="adj" fmla="val 16667"/>
            </a:avLst>
          </a:prstGeom>
          <a:solidFill>
            <a:srgbClr val="77CAD6"/>
          </a:solidFill>
          <a:ln w="9360" cap="sq">
            <a:solidFill>
              <a:srgbClr val="3FA9DE"/>
            </a:solidFill>
            <a:miter lim="800000"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092241" y="5358100"/>
            <a:ext cx="1733550" cy="56515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816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433554" y="1690206"/>
            <a:ext cx="1092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412916" y="2978884"/>
            <a:ext cx="1276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209394" y="4299041"/>
            <a:ext cx="1540519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执行循环体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454191" y="5434622"/>
            <a:ext cx="1235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AutoShape 10"/>
          <p:cNvCxnSpPr>
            <a:cxnSpLocks noChangeShapeType="1"/>
            <a:endCxn id="16" idx="0"/>
          </p:cNvCxnSpPr>
          <p:nvPr/>
        </p:nvCxnSpPr>
        <p:spPr bwMode="auto">
          <a:xfrm flipH="1">
            <a:off x="6959016" y="994311"/>
            <a:ext cx="1588" cy="623887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miter lim="800000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1"/>
          <p:cNvCxnSpPr>
            <a:cxnSpLocks noChangeShapeType="1"/>
          </p:cNvCxnSpPr>
          <p:nvPr/>
        </p:nvCxnSpPr>
        <p:spPr bwMode="auto">
          <a:xfrm flipH="1">
            <a:off x="6953460" y="2253396"/>
            <a:ext cx="4762" cy="515938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miter lim="800000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2"/>
          <p:cNvCxnSpPr>
            <a:cxnSpLocks noChangeShapeType="1"/>
          </p:cNvCxnSpPr>
          <p:nvPr/>
        </p:nvCxnSpPr>
        <p:spPr bwMode="auto">
          <a:xfrm flipH="1">
            <a:off x="6951079" y="3694548"/>
            <a:ext cx="3175" cy="515938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miter lim="800000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3"/>
          <p:cNvCxnSpPr>
            <a:cxnSpLocks noChangeShapeType="1"/>
          </p:cNvCxnSpPr>
          <p:nvPr/>
        </p:nvCxnSpPr>
        <p:spPr bwMode="auto">
          <a:xfrm flipH="1">
            <a:off x="6960604" y="4846676"/>
            <a:ext cx="3175" cy="515938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miter lim="800000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4330669" y="4282494"/>
            <a:ext cx="1274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循环结束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6936791" y="3639284"/>
            <a:ext cx="588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Yes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5339766" y="2769334"/>
            <a:ext cx="587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i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6979653" y="5974134"/>
            <a:ext cx="1588" cy="303212"/>
          </a:xfrm>
          <a:prstGeom prst="line">
            <a:avLst/>
          </a:prstGeom>
          <a:noFill/>
          <a:ln w="57150" cap="sq">
            <a:solidFill>
              <a:schemeClr val="accent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6996447" y="6273888"/>
            <a:ext cx="2050479" cy="24830"/>
          </a:xfrm>
          <a:prstGeom prst="line">
            <a:avLst/>
          </a:prstGeom>
          <a:noFill/>
          <a:ln w="57150" cap="sq">
            <a:solidFill>
              <a:schemeClr val="accent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3" name="AutoShape 22"/>
          <p:cNvCxnSpPr>
            <a:cxnSpLocks noChangeShapeType="1"/>
          </p:cNvCxnSpPr>
          <p:nvPr/>
        </p:nvCxnSpPr>
        <p:spPr bwMode="auto">
          <a:xfrm flipH="1">
            <a:off x="4908215" y="3207186"/>
            <a:ext cx="7938" cy="1075308"/>
          </a:xfrm>
          <a:prstGeom prst="straightConnector1">
            <a:avLst/>
          </a:prstGeom>
          <a:noFill/>
          <a:ln w="57150" cap="sq">
            <a:solidFill>
              <a:srgbClr val="C00000"/>
            </a:solidFill>
            <a:miter lim="800000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Line 21"/>
          <p:cNvSpPr>
            <a:spLocks noChangeShapeType="1"/>
          </p:cNvSpPr>
          <p:nvPr/>
        </p:nvSpPr>
        <p:spPr bwMode="auto">
          <a:xfrm flipH="1">
            <a:off x="4916153" y="3186846"/>
            <a:ext cx="1007813" cy="20340"/>
          </a:xfrm>
          <a:prstGeom prst="line">
            <a:avLst/>
          </a:prstGeom>
          <a:noFill/>
          <a:ln w="57150" cap="sq">
            <a:solidFill>
              <a:srgbClr val="C000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圆角矩形标注 1"/>
          <p:cNvSpPr/>
          <p:nvPr/>
        </p:nvSpPr>
        <p:spPr>
          <a:xfrm>
            <a:off x="2487203" y="1422520"/>
            <a:ext cx="2163241" cy="987765"/>
          </a:xfrm>
          <a:prstGeom prst="wedgeRoundRectCallout">
            <a:avLst>
              <a:gd name="adj1" fmla="val 92892"/>
              <a:gd name="adj2" fmla="val -8029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只在循环开始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之前，执行一次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881540" y="377243"/>
            <a:ext cx="445039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umimoji="0" lang="en-US" altLang="zh-CN" sz="3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之间的单数</a:t>
            </a:r>
            <a:endParaRPr kumimoji="0" lang="zh-CN" altLang="en-US" sz="3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165239" y="1334436"/>
            <a:ext cx="3821062" cy="648072"/>
            <a:chOff x="4012148" y="1466572"/>
            <a:chExt cx="4172084" cy="648072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4012148" y="1466572"/>
              <a:ext cx="4075712" cy="648072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38100" cap="flat" cmpd="sng" algn="ctr"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000" scaled="0"/>
              </a:gra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rgbClr val="FFFFFF"/>
              </a:contourClr>
            </a:sp3d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079776" y="1466572"/>
              <a:ext cx="4104456" cy="648072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任意单数对</a:t>
              </a:r>
              <a:r>
                <a:rPr lang="en-US" altLang="zh-CN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取余等于</a:t>
              </a:r>
              <a:r>
                <a:rPr lang="en-US" altLang="zh-CN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1" name="圆角矩形 16"/>
          <p:cNvSpPr/>
          <p:nvPr/>
        </p:nvSpPr>
        <p:spPr>
          <a:xfrm>
            <a:off x="1119341" y="2636911"/>
            <a:ext cx="5478761" cy="3201259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61714" y="2820767"/>
            <a:ext cx="5703488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for(             ;                ;          ){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60505" y="2824587"/>
            <a:ext cx="13011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43727" y="2841010"/>
            <a:ext cx="1429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&lt;=100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187388" y="2841010"/>
            <a:ext cx="8045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19258" y="3488484"/>
            <a:ext cx="43884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                ){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83432" y="2636912"/>
            <a:ext cx="5614670" cy="266429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形标注 8"/>
          <p:cNvSpPr/>
          <p:nvPr/>
        </p:nvSpPr>
        <p:spPr>
          <a:xfrm>
            <a:off x="3196004" y="5105390"/>
            <a:ext cx="3011654" cy="900743"/>
          </a:xfrm>
          <a:prstGeom prst="wedgeEllipseCallout">
            <a:avLst>
              <a:gd name="adj1" fmla="val -32004"/>
              <a:gd name="adj2" fmla="val -11087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条件成立时，则输出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的值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1626" y="2475081"/>
            <a:ext cx="4051633" cy="34678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34189" y="4011704"/>
            <a:ext cx="40367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&lt;&lt; “ ”;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73585" y="3516539"/>
            <a:ext cx="1800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 2 == 1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7" grpId="0"/>
      <p:bldP spid="38" grpId="0"/>
      <p:bldP spid="39" grpId="0"/>
      <p:bldP spid="40" grpId="0"/>
      <p:bldP spid="42" grpId="0" animBg="1"/>
      <p:bldP spid="2" grpId="0"/>
      <p:bldP spid="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、4、5、7、8"/>
  <p:tag name="KSO_WM_TEMPLATE_SUBCATEGORY" val="0"/>
  <p:tag name="KSO_WM_TAG_VERSION" val="1.0"/>
  <p:tag name="KSO_WM_BEAUTIFY_FLAG" val="#wm#"/>
  <p:tag name="KSO_WM_TEMPLATE_CATEGORY" val="custom"/>
  <p:tag name="KSO_WM_TEMPLATE_INDEX" val="20200217"/>
  <p:tag name="KSO_WM_UNIT_SHOW_EDIT_AREA_INDICATION" val="0"/>
</p:tagLst>
</file>

<file path=ppt/tags/tag17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7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PA" val="v3.0.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_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00B0F0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64">
      <a:dk1>
        <a:srgbClr val="000000"/>
      </a:dk1>
      <a:lt1>
        <a:srgbClr val="FFFFFF"/>
      </a:lt1>
      <a:dk2>
        <a:srgbClr val="F6DED4"/>
      </a:dk2>
      <a:lt2>
        <a:srgbClr val="FFFFFF"/>
      </a:lt2>
      <a:accent1>
        <a:srgbClr val="E49B7B"/>
      </a:accent1>
      <a:accent2>
        <a:srgbClr val="DBA473"/>
      </a:accent2>
      <a:accent3>
        <a:srgbClr val="D0B46E"/>
      </a:accent3>
      <a:accent4>
        <a:srgbClr val="BFC674"/>
      </a:accent4>
      <a:accent5>
        <a:srgbClr val="A6D583"/>
      </a:accent5>
      <a:accent6>
        <a:srgbClr val="87E69F"/>
      </a:accent6>
      <a:hlink>
        <a:srgbClr val="658BD5"/>
      </a:hlink>
      <a:folHlink>
        <a:srgbClr val="9F67A3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5083</Words>
  <Application>WPS 演示</Application>
  <PresentationFormat>宽屏</PresentationFormat>
  <Paragraphs>556</Paragraphs>
  <Slides>34</Slides>
  <Notes>26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Calibri</vt:lpstr>
      <vt:lpstr>Modern No. 20</vt:lpstr>
      <vt:lpstr>Segoe Print</vt:lpstr>
      <vt:lpstr>方正中倩_GBK</vt:lpstr>
      <vt:lpstr>汉仪旗黑-85S</vt:lpstr>
      <vt:lpstr>Viner Hand ITC</vt:lpstr>
      <vt:lpstr>Calibri</vt:lpstr>
      <vt:lpstr>Verdana</vt:lpstr>
      <vt:lpstr>굴림</vt:lpstr>
      <vt:lpstr>Impact</vt:lpstr>
      <vt:lpstr>Consolas</vt:lpstr>
      <vt:lpstr>华文细黑</vt:lpstr>
      <vt:lpstr>Times New Roman</vt:lpstr>
      <vt:lpstr>Arial Unicode MS</vt:lpstr>
      <vt:lpstr>Montserrat</vt:lpstr>
      <vt:lpstr>华文仿宋</vt:lpstr>
      <vt:lpstr>仿宋</vt:lpstr>
      <vt:lpstr>3_Office 主题</vt:lpstr>
      <vt:lpstr>1_Office 主题​​</vt:lpstr>
      <vt:lpstr>C++学科竞赛编程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1420</cp:revision>
  <dcterms:created xsi:type="dcterms:W3CDTF">2015-01-21T06:13:00Z</dcterms:created>
  <dcterms:modified xsi:type="dcterms:W3CDTF">2019-12-26T11:36:01Z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