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0" r:id="rId3"/>
    <p:sldId id="537" r:id="rId5"/>
    <p:sldId id="536" r:id="rId6"/>
    <p:sldId id="437" r:id="rId7"/>
    <p:sldId id="455" r:id="rId8"/>
    <p:sldId id="465" r:id="rId9"/>
    <p:sldId id="541" r:id="rId10"/>
    <p:sldId id="512" r:id="rId11"/>
    <p:sldId id="543" r:id="rId12"/>
    <p:sldId id="538" r:id="rId13"/>
    <p:sldId id="540" r:id="rId14"/>
    <p:sldId id="539" r:id="rId15"/>
    <p:sldId id="544" r:id="rId16"/>
    <p:sldId id="508" r:id="rId17"/>
    <p:sldId id="510" r:id="rId18"/>
    <p:sldId id="546" r:id="rId19"/>
    <p:sldId id="545" r:id="rId20"/>
    <p:sldId id="547" r:id="rId21"/>
    <p:sldId id="548" r:id="rId22"/>
    <p:sldId id="549" r:id="rId23"/>
    <p:sldId id="503" r:id="rId24"/>
    <p:sldId id="502" r:id="rId25"/>
    <p:sldId id="517" r:id="rId26"/>
    <p:sldId id="507" r:id="rId27"/>
    <p:sldId id="494" r:id="rId28"/>
    <p:sldId id="520" r:id="rId29"/>
    <p:sldId id="484" r:id="rId30"/>
    <p:sldId id="550" r:id="rId31"/>
    <p:sldId id="553" r:id="rId32"/>
    <p:sldId id="554" r:id="rId33"/>
    <p:sldId id="556" r:id="rId34"/>
    <p:sldId id="486" r:id="rId35"/>
    <p:sldId id="500" r:id="rId36"/>
    <p:sldId id="488" r:id="rId37"/>
    <p:sldId id="523" r:id="rId38"/>
    <p:sldId id="463" r:id="rId39"/>
    <p:sldId id="552" r:id="rId40"/>
    <p:sldId id="581" r:id="rId41"/>
    <p:sldId id="58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98E5A90-BE2E-40FA-B1A2-F239F5B1F88B}">
          <p14:sldIdLst>
            <p14:sldId id="580"/>
            <p14:sldId id="537"/>
            <p14:sldId id="536"/>
            <p14:sldId id="437"/>
            <p14:sldId id="455"/>
            <p14:sldId id="465"/>
            <p14:sldId id="541"/>
            <p14:sldId id="512"/>
            <p14:sldId id="543"/>
            <p14:sldId id="538"/>
            <p14:sldId id="540"/>
            <p14:sldId id="539"/>
            <p14:sldId id="544"/>
            <p14:sldId id="508"/>
            <p14:sldId id="510"/>
            <p14:sldId id="546"/>
            <p14:sldId id="545"/>
            <p14:sldId id="547"/>
            <p14:sldId id="548"/>
            <p14:sldId id="549"/>
            <p14:sldId id="503"/>
            <p14:sldId id="502"/>
            <p14:sldId id="517"/>
            <p14:sldId id="507"/>
            <p14:sldId id="494"/>
            <p14:sldId id="520"/>
            <p14:sldId id="484"/>
            <p14:sldId id="550"/>
            <p14:sldId id="553"/>
            <p14:sldId id="554"/>
            <p14:sldId id="556"/>
            <p14:sldId id="486"/>
            <p14:sldId id="500"/>
            <p14:sldId id="488"/>
            <p14:sldId id="523"/>
            <p14:sldId id="463"/>
            <p14:sldId id="552"/>
            <p14:sldId id="581"/>
            <p14:sldId id="58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HAO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ACE6E3"/>
    <a:srgbClr val="3AB9C6"/>
    <a:srgbClr val="216EB3"/>
    <a:srgbClr val="3C78C2"/>
    <a:srgbClr val="327FC5"/>
    <a:srgbClr val="3F3F3F"/>
    <a:srgbClr val="FFFFFF"/>
    <a:srgbClr val="929292"/>
    <a:srgbClr val="408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500" autoAdjust="0"/>
  </p:normalViewPr>
  <p:slideViewPr>
    <p:cSldViewPr>
      <p:cViewPr varScale="1">
        <p:scale>
          <a:sx n="91" d="100"/>
          <a:sy n="91" d="100"/>
        </p:scale>
        <p:origin x="144" y="84"/>
      </p:cViewPr>
      <p:guideLst>
        <p:guide orient="horz" pos="2166"/>
        <p:guide pos="38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1890" y="-4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9B90-4A88-42B6-A511-011CBEF92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加入能力目标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这里要小朋友玩游戏，点击一个飞机，然后说一下添加到数组的大概代码。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这里要小朋友玩游戏，点击一个飞机，然后说一下添加到数组的大概代码。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47106" name="Shape 978"/>
          <p:cNvSpPr txBox="1"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25" tIns="45700" rIns="91425" bIns="45700" anchor="t"/>
          <a:p>
            <a:pPr marL="0" lvl="0" indent="0">
              <a:spcBef>
                <a:spcPct val="0"/>
              </a:spcBef>
              <a:buSzPct val="25000"/>
              <a:buNone/>
            </a:pPr>
            <a:endParaRPr lang="zh-CN" sz="2400" u="none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47107" name="Shape 979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25" tIns="45700" rIns="91425" bIns="45700" anchor="b"/>
          <a:p>
            <a:pPr lvl="0" algn="r" eaLnBrk="1" hangingPunct="1">
              <a:spcBef>
                <a:spcPct val="0"/>
              </a:spcBef>
              <a:buSzPct val="25000"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Montserrat"/>
                <a:ea typeface="Montserrat"/>
                <a:sym typeface="Montserrat"/>
              </a:rPr>
            </a:fld>
            <a:endParaRPr lang="en-US" altLang="zh-CN" sz="1200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1.jpe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image" Target="../media/image4.png"/><Relationship Id="rId6" Type="http://schemas.openxmlformats.org/officeDocument/2006/relationships/tags" Target="../tags/tag97.xml"/><Relationship Id="rId5" Type="http://schemas.openxmlformats.org/officeDocument/2006/relationships/image" Target="../media/image3.jpe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jpe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>
            <p:custDataLst>
              <p:tags r:id="rId2"/>
            </p:custDataLst>
          </p:nvPr>
        </p:nvSpPr>
        <p:spPr>
          <a:xfrm>
            <a:off x="9241183" y="0"/>
            <a:ext cx="2950816" cy="6858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 dirty="0">
              <a:latin typeface="微软雅黑" panose="020B0503020204020204" pitchFamily="34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Picture Placeholder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907" y="545012"/>
            <a:ext cx="4365690" cy="5767976"/>
          </a:xfrm>
          <a:prstGeom prst="rect">
            <a:avLst/>
          </a:prstGeom>
          <a:noFill/>
        </p:spPr>
      </p:pic>
      <p:sp>
        <p:nvSpPr>
          <p:cNvPr id="20" name="PA_形状 1361"/>
          <p:cNvSpPr/>
          <p:nvPr>
            <p:custDataLst>
              <p:tags r:id="rId8"/>
            </p:custDataLst>
          </p:nvPr>
        </p:nvSpPr>
        <p:spPr>
          <a:xfrm flipV="1">
            <a:off x="1415214" y="4751399"/>
            <a:ext cx="2006311" cy="0"/>
          </a:xfrm>
          <a:prstGeom prst="line">
            <a:avLst/>
          </a:prstGeom>
          <a:ln w="12700">
            <a:solidFill>
              <a:schemeClr val="tx1"/>
            </a:solidFill>
            <a:miter/>
          </a:ln>
        </p:spPr>
        <p:txBody>
          <a:bodyPr lIns="22860" rIns="22860"/>
          <a:lstStyle/>
          <a:p>
            <a:endParaRPr sz="900" baseline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323729" y="1767249"/>
            <a:ext cx="5801177" cy="133300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23729" y="3137095"/>
            <a:ext cx="5801169" cy="746927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1323729" y="4992276"/>
            <a:ext cx="4195592" cy="417919"/>
          </a:xfrm>
        </p:spPr>
        <p:txBody>
          <a:bodyPr anchor="ctr"/>
          <a:lstStyle>
            <a:lvl1pPr marL="0" indent="0">
              <a:buNone/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11" name="Straight Connector 17"/>
          <p:cNvCxnSpPr/>
          <p:nvPr>
            <p:custDataLst>
              <p:tags r:id="rId12"/>
            </p:custDataLst>
          </p:nvPr>
        </p:nvCxnSpPr>
        <p:spPr>
          <a:xfrm>
            <a:off x="501651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/>
          <p:nvPr>
            <p:custDataLst>
              <p:tags r:id="rId13"/>
            </p:custDataLst>
          </p:nvPr>
        </p:nvCxnSpPr>
        <p:spPr>
          <a:xfrm>
            <a:off x="781424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3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" name="Rectangle 8"/>
          <p:cNvSpPr/>
          <p:nvPr>
            <p:custDataLst>
              <p:tags r:id="rId9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>
            <p:custDataLst>
              <p:tags r:id="rId2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7" name="Rectangle 4"/>
          <p:cNvSpPr/>
          <p:nvPr>
            <p:custDataLst>
              <p:tags r:id="rId3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8" name="Picture Placeholder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811656" y="1261620"/>
            <a:ext cx="4576970" cy="2850509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44" y="911206"/>
            <a:ext cx="6281513" cy="3768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06391" y="4775476"/>
            <a:ext cx="11179219" cy="108799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" y="0"/>
            <a:ext cx="11985674" cy="6858000"/>
            <a:chOff x="1" y="0"/>
            <a:chExt cx="11985674" cy="6858000"/>
          </a:xfrm>
        </p:grpSpPr>
        <p:sp>
          <p:nvSpPr>
            <p:cNvPr id="11" name="Rectangle 8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599970" cy="6858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16" name="Straight Connector 11"/>
            <p:cNvCxnSpPr/>
            <p:nvPr>
              <p:custDataLst>
                <p:tags r:id="rId8"/>
              </p:custDataLst>
            </p:nvPr>
          </p:nvCxnSpPr>
          <p:spPr>
            <a:xfrm flipV="1">
              <a:off x="11705902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 flipV="1">
              <a:off x="11985675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3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latin typeface="微软雅黑" panose="020B0503020204020204" pitchFamily="34" charset="-122"/>
                <a:sym typeface="+mn-ea"/>
              </a:rPr>
              <a:t>·</a:t>
            </a:r>
            <a:endParaRPr lang="en-US" altLang="zh-CN" baseline="0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22" name="组合 21"/>
          <p:cNvGrpSpPr/>
          <p:nvPr>
            <p:custDataLst>
              <p:tags r:id="rId9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0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1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 flipV="1">
            <a:off x="209986" y="574212"/>
            <a:ext cx="180000" cy="6092421"/>
            <a:chOff x="209986" y="574212"/>
            <a:chExt cx="180000" cy="6092421"/>
          </a:xfrm>
        </p:grpSpPr>
        <p:sp>
          <p:nvSpPr>
            <p:cNvPr id="24" name="Rectangle 8"/>
            <p:cNvSpPr/>
            <p:nvPr userDrawn="1">
              <p:custDataLst>
                <p:tags r:id="rId13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5" name="Straight Connector 16"/>
            <p:cNvCxnSpPr/>
            <p:nvPr userDrawn="1">
              <p:custDataLst>
                <p:tags r:id="rId14"/>
              </p:custDataLst>
            </p:nvPr>
          </p:nvCxnSpPr>
          <p:spPr>
            <a:xfrm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Rectangle 8"/>
          <p:cNvSpPr/>
          <p:nvPr>
            <p:custDataLst>
              <p:tags r:id="rId9"/>
            </p:custDataLst>
          </p:nvPr>
        </p:nvSpPr>
        <p:spPr>
          <a:xfrm>
            <a:off x="253484" y="6418233"/>
            <a:ext cx="180000" cy="18000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Rectangle 8"/>
          <p:cNvSpPr/>
          <p:nvPr>
            <p:custDataLst>
              <p:tags r:id="rId9"/>
            </p:custDataLst>
          </p:nvPr>
        </p:nvSpPr>
        <p:spPr>
          <a:xfrm rot="5400000">
            <a:off x="6000316" y="-1248858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 rot="5400000">
            <a:off x="6000316" y="5417775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9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50981" y="1663430"/>
            <a:ext cx="5311454" cy="92778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850982" y="2682947"/>
            <a:ext cx="5311454" cy="21557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5950652" y="5633140"/>
            <a:ext cx="9313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/>
          <p:cNvSpPr/>
          <p:nvPr>
            <p:custDataLst>
              <p:tags r:id="rId5"/>
            </p:custDataLst>
          </p:nvPr>
        </p:nvSpPr>
        <p:spPr>
          <a:xfrm>
            <a:off x="431801" y="438852"/>
            <a:ext cx="2519019" cy="1889264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11" name="Picture Placeholder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579089" y="655974"/>
            <a:ext cx="4735032" cy="5156070"/>
          </a:xfrm>
          <a:prstGeom prst="rect">
            <a:avLst/>
          </a:prstGeom>
        </p:spPr>
      </p:pic>
      <p:cxnSp>
        <p:nvCxnSpPr>
          <p:cNvPr id="9" name="Straight Connector 7"/>
          <p:cNvCxnSpPr/>
          <p:nvPr>
            <p:custDataLst>
              <p:tags r:id="rId8"/>
            </p:custDataLst>
          </p:nvPr>
        </p:nvCxnSpPr>
        <p:spPr>
          <a:xfrm flipV="1">
            <a:off x="11486476" y="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>
            <p:custDataLst>
              <p:tags r:id="rId9"/>
            </p:custDataLst>
          </p:nvPr>
        </p:nvCxnSpPr>
        <p:spPr>
          <a:xfrm flipV="1">
            <a:off x="11766249" y="342900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7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69733"/>
            <a:ext cx="396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" y="1751083"/>
            <a:ext cx="609600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1" name="Straight Connector 11"/>
            <p:cNvCxnSpPr/>
            <p:nvPr>
              <p:custDataLst>
                <p:tags r:id="rId7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/>
            <p:nvPr>
              <p:custDataLst>
                <p:tags r:id="rId8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2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8"/>
          <p:cNvSpPr/>
          <p:nvPr>
            <p:custDataLst>
              <p:tags r:id="rId5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Rectangle 8"/>
          <p:cNvSpPr/>
          <p:nvPr>
            <p:custDataLst>
              <p:tags r:id="rId7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9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6" Type="http://schemas.openxmlformats.org/officeDocument/2006/relationships/theme" Target="../theme/theme1.xml"/><Relationship Id="rId65" Type="http://schemas.openxmlformats.org/officeDocument/2006/relationships/tags" Target="../tags/tag170.xml"/><Relationship Id="rId64" Type="http://schemas.openxmlformats.org/officeDocument/2006/relationships/tags" Target="../tags/tag169.xml"/><Relationship Id="rId63" Type="http://schemas.openxmlformats.org/officeDocument/2006/relationships/tags" Target="../tags/tag168.xml"/><Relationship Id="rId62" Type="http://schemas.openxmlformats.org/officeDocument/2006/relationships/tags" Target="../tags/tag167.xml"/><Relationship Id="rId61" Type="http://schemas.openxmlformats.org/officeDocument/2006/relationships/tags" Target="../tags/tag166.xml"/><Relationship Id="rId60" Type="http://schemas.openxmlformats.org/officeDocument/2006/relationships/tags" Target="../tags/tag165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6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1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4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8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0.xml"/><Relationship Id="rId1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2.xml"/><Relationship Id="rId2" Type="http://schemas.openxmlformats.org/officeDocument/2006/relationships/image" Target="../media/image7.png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3.xml"/><Relationship Id="rId2" Type="http://schemas.openxmlformats.org/officeDocument/2006/relationships/image" Target="../media/image7.pn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6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8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ctrTitle"/>
          </p:nvPr>
        </p:nvSpPr>
        <p:spPr>
          <a:xfrm>
            <a:off x="1290709" y="1767249"/>
            <a:ext cx="5801177" cy="133300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  <a:r>
              <a:rPr lang="zh-CN" altLang="en-US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学科竞赛编程</a:t>
            </a:r>
            <a:endParaRPr lang="zh-CN" altLang="en-US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1290955" y="3201670"/>
            <a:ext cx="6396990" cy="746760"/>
          </a:xfrm>
          <a:noFill/>
          <a:effectLst>
            <a:glow rad="127000">
              <a:srgbClr val="C1D4E2"/>
            </a:glow>
          </a:effectLst>
        </p:spPr>
        <p:txBody>
          <a:bodyPr>
            <a:normAutofit/>
          </a:bodyPr>
          <a:p>
            <a:r>
              <a:rPr lang="en-US" altLang="zh-CN" sz="1800" b="1" i="1">
                <a:solidFill>
                  <a:srgbClr val="BDD3E1"/>
                </a:solidFill>
              </a:rPr>
              <a:t>National Olympiad in Informatics in Provinces</a:t>
            </a:r>
            <a:endParaRPr lang="en-US" altLang="zh-CN" sz="1800" b="1" i="1">
              <a:solidFill>
                <a:srgbClr val="BDD3E1"/>
              </a:solidFill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1323729" y="5001801"/>
            <a:ext cx="4195592" cy="417919"/>
          </a:xfrm>
        </p:spPr>
        <p:txBody>
          <a:bodyPr/>
          <a:p>
            <a:r>
              <a:rPr lang="zh-CN" altLang="en-US"/>
              <a:t>教研研究院</a:t>
            </a:r>
            <a:endParaRPr lang="zh-CN" altLang="en-US"/>
          </a:p>
        </p:txBody>
      </p:sp>
      <p:sp>
        <p:nvSpPr>
          <p:cNvPr id="29" name="文本占位符 25"/>
          <p:cNvSpPr>
            <a:spLocks noGrp="1"/>
          </p:cNvSpPr>
          <p:nvPr/>
        </p:nvSpPr>
        <p:spPr>
          <a:xfrm>
            <a:off x="1323729" y="4049936"/>
            <a:ext cx="4195592" cy="417919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PR-CJ	03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3135" y="705485"/>
            <a:ext cx="4001135" cy="5447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635879" y="727755"/>
            <a:ext cx="287323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关系运算符</a:t>
            </a:r>
            <a:endParaRPr lang="zh-CN" altLang="en-US" dirty="0"/>
          </a:p>
        </p:txBody>
      </p:sp>
      <p:sp>
        <p:nvSpPr>
          <p:cNvPr id="15" name="圆角矩形 3"/>
          <p:cNvSpPr/>
          <p:nvPr/>
        </p:nvSpPr>
        <p:spPr bwMode="auto">
          <a:xfrm>
            <a:off x="1635805" y="1758920"/>
            <a:ext cx="6516724" cy="741090"/>
          </a:xfrm>
          <a:prstGeom prst="roundRect">
            <a:avLst>
              <a:gd name="adj" fmla="val 7848"/>
            </a:avLst>
          </a:prstGeom>
          <a:pattFill prst="pct20">
            <a:fgClr>
              <a:srgbClr val="A8CDD7">
                <a:lumMod val="40000"/>
                <a:lumOff val="60000"/>
              </a:srgbClr>
            </a:fgClr>
            <a:bgClr>
              <a:schemeClr val="bg1"/>
            </a:bgClr>
          </a:patt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“关系运算” 实际上就是“比较运算”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4"/>
          <p:cNvSpPr/>
          <p:nvPr/>
        </p:nvSpPr>
        <p:spPr>
          <a:xfrm>
            <a:off x="2067853" y="3086651"/>
            <a:ext cx="1235094" cy="340879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4"/>
          <p:cNvSpPr/>
          <p:nvPr/>
        </p:nvSpPr>
        <p:spPr>
          <a:xfrm>
            <a:off x="4660141" y="3086651"/>
            <a:ext cx="2214064" cy="340879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小于等于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大于等于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423584" y="5271306"/>
            <a:ext cx="5976664" cy="122413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4901" y="4022285"/>
            <a:ext cx="1706776" cy="119888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10;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b = 20;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7334" y="3293141"/>
            <a:ext cx="1288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&lt;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17334" y="3834933"/>
            <a:ext cx="1288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&gt;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7334" y="5827509"/>
            <a:ext cx="16793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&lt;=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17334" y="4360411"/>
            <a:ext cx="16793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&gt;=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17334" y="4852224"/>
            <a:ext cx="13485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!=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17334" y="5322261"/>
            <a:ext cx="16793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==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17354" y="1123003"/>
            <a:ext cx="28498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3"/>
          <p:cNvSpPr/>
          <p:nvPr/>
        </p:nvSpPr>
        <p:spPr bwMode="auto">
          <a:xfrm>
            <a:off x="1417504" y="2127305"/>
            <a:ext cx="8207937" cy="800221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关系运算符和运算数组成的式子就是关系表达式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6" grpId="0"/>
      <p:bldP spid="19" grpId="0"/>
      <p:bldP spid="23" grpId="0"/>
      <p:bldP spid="26" grpId="0"/>
      <p:bldP spid="3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1522142" y="3191110"/>
            <a:ext cx="3182553" cy="134896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7521" y="3236155"/>
            <a:ext cx="1706776" cy="119888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10;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b = 20;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1544" y="3256311"/>
            <a:ext cx="1288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&lt;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31544" y="4085123"/>
            <a:ext cx="1288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&gt;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41421" y="5862434"/>
            <a:ext cx="16793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&lt;=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1421" y="4969376"/>
            <a:ext cx="16793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&gt;=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58459" y="5030659"/>
            <a:ext cx="13485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!=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52099" y="5859471"/>
            <a:ext cx="16793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89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== b</a:t>
            </a:r>
            <a:endParaRPr lang="zh-CN" altLang="en-US" sz="2800" b="1" dirty="0">
              <a:ln w="0"/>
              <a:gradFill>
                <a:gsLst>
                  <a:gs pos="89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532414" y="3116883"/>
            <a:ext cx="581334" cy="69251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6532413" y="3961020"/>
            <a:ext cx="655211" cy="6925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2993968" y="5776762"/>
            <a:ext cx="568487" cy="69251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2993968" y="4909910"/>
            <a:ext cx="568487" cy="6925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6609693" y="4891230"/>
            <a:ext cx="577931" cy="69251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563792" y="5049241"/>
            <a:ext cx="3676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6609693" y="5735367"/>
            <a:ext cx="663440" cy="6925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07057" y="5894686"/>
            <a:ext cx="4320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22129" y="665168"/>
            <a:ext cx="39166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表达式的值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7273134" y="3165656"/>
            <a:ext cx="913376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true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7272587" y="4013593"/>
            <a:ext cx="913923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false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3619271" y="4946584"/>
            <a:ext cx="952752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false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3623422" y="5799708"/>
            <a:ext cx="948602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 true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7313241" y="4937300"/>
            <a:ext cx="929920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 true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7337333" y="5821903"/>
            <a:ext cx="919049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false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30" name="圆角矩形 3"/>
          <p:cNvSpPr/>
          <p:nvPr/>
        </p:nvSpPr>
        <p:spPr bwMode="auto">
          <a:xfrm>
            <a:off x="1777797" y="1768530"/>
            <a:ext cx="7271833" cy="800221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关系表达式的值（运算结果）是布尔类型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4664254" y="4937301"/>
            <a:ext cx="501974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0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4682862" y="5799708"/>
            <a:ext cx="501974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1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8345570" y="3174213"/>
            <a:ext cx="501974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1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8370679" y="4013592"/>
            <a:ext cx="501974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0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8391006" y="4937299"/>
            <a:ext cx="501974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1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8416350" y="5827396"/>
            <a:ext cx="501974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0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4" grpId="0"/>
      <p:bldP spid="8" grpId="0"/>
      <p:bldP spid="12" grpId="0"/>
      <p:bldP spid="16" grpId="0"/>
      <p:bldP spid="19" grpId="0"/>
      <p:bldP spid="23" grpId="0"/>
      <p:bldP spid="26" grpId="0"/>
      <p:bldP spid="15" grpId="0" bldLvl="0" animBg="1"/>
      <p:bldP spid="40" grpId="0" bldLvl="0" animBg="1"/>
      <p:bldP spid="44" grpId="0" bldLvl="0" animBg="1"/>
      <p:bldP spid="46" grpId="0" bldLvl="0" animBg="1"/>
      <p:bldP spid="50" grpId="0" bldLvl="0" animBg="1"/>
      <p:bldP spid="52" grpId="0" bldLvl="0" animBg="1"/>
      <p:bldP spid="32" grpId="0" bldLvl="0" animBg="1"/>
      <p:bldP spid="34" grpId="0" bldLvl="0" animBg="1"/>
      <p:bldP spid="35" grpId="0" bldLvl="0" animBg="1"/>
      <p:bldP spid="36" grpId="0" bldLvl="0" animBg="1"/>
      <p:bldP spid="39" grpId="0" bldLvl="0" animBg="1"/>
      <p:bldP spid="41" grpId="0" bldLvl="0" animBg="1"/>
      <p:bldP spid="30" grpId="0" bldLvl="0" animBg="1"/>
      <p:bldP spid="31" grpId="0" bldLvl="0" animBg="1"/>
      <p:bldP spid="33" grpId="0" bldLvl="0" animBg="1"/>
      <p:bldP spid="37" grpId="0" bldLvl="0" animBg="1"/>
      <p:bldP spid="38" grpId="0" bldLvl="0" animBg="1"/>
      <p:bldP spid="42" grpId="0" bldLvl="0" animBg="1"/>
      <p:bldP spid="4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1972963" y="1985804"/>
            <a:ext cx="3182553" cy="88159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66389" y="2013373"/>
            <a:ext cx="1706776" cy="82994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x = 25;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y = 13;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44531" y="3153464"/>
            <a:ext cx="1288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0"/>
                <a:gradFill>
                  <a:gsLst>
                    <a:gs pos="9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&lt; y</a:t>
            </a:r>
            <a:endParaRPr lang="zh-CN" altLang="en-US" sz="2800" b="1" dirty="0">
              <a:ln w="0"/>
              <a:gradFill>
                <a:gsLst>
                  <a:gs pos="9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817616" y="4000225"/>
            <a:ext cx="1288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0"/>
                <a:gradFill>
                  <a:gsLst>
                    <a:gs pos="9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&gt; y</a:t>
            </a:r>
            <a:endParaRPr lang="zh-CN" altLang="en-US" sz="2800" b="1" dirty="0">
              <a:ln w="0"/>
              <a:gradFill>
                <a:gsLst>
                  <a:gs pos="9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84931" y="6005944"/>
            <a:ext cx="16793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0"/>
                <a:gradFill>
                  <a:gsLst>
                    <a:gs pos="9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&lt;= y</a:t>
            </a:r>
            <a:endParaRPr lang="zh-CN" altLang="en-US" sz="2800" b="1" dirty="0">
              <a:ln w="0"/>
              <a:gradFill>
                <a:gsLst>
                  <a:gs pos="9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684931" y="5112886"/>
            <a:ext cx="16793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0"/>
                <a:gradFill>
                  <a:gsLst>
                    <a:gs pos="9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&gt;= y</a:t>
            </a:r>
            <a:endParaRPr lang="zh-CN" altLang="en-US" sz="2800" b="1" dirty="0">
              <a:ln w="0"/>
              <a:gradFill>
                <a:gsLst>
                  <a:gs pos="9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09615" y="2197241"/>
            <a:ext cx="16793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0"/>
                <a:gradFill>
                  <a:gsLst>
                    <a:gs pos="9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!= y</a:t>
            </a:r>
            <a:endParaRPr lang="zh-CN" altLang="en-US" sz="2800" b="1" dirty="0">
              <a:ln w="0"/>
              <a:gradFill>
                <a:gsLst>
                  <a:gs pos="9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03255" y="3026053"/>
            <a:ext cx="16793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0"/>
                <a:gradFill>
                  <a:gsLst>
                    <a:gs pos="9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== y</a:t>
            </a:r>
            <a:endParaRPr lang="zh-CN" altLang="en-US" sz="2800" b="1" dirty="0">
              <a:ln w="0"/>
              <a:gradFill>
                <a:gsLst>
                  <a:gs pos="9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3165461" y="4005486"/>
            <a:ext cx="899706" cy="69251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3165461" y="3120499"/>
            <a:ext cx="899706" cy="6925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3137478" y="5056176"/>
            <a:ext cx="899706" cy="69251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3137478" y="5920272"/>
            <a:ext cx="899706" cy="6925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6860849" y="2057812"/>
            <a:ext cx="899706" cy="69251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6932856" y="2228083"/>
            <a:ext cx="4320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右箭头 75"/>
          <p:cNvSpPr/>
          <p:nvPr/>
        </p:nvSpPr>
        <p:spPr>
          <a:xfrm>
            <a:off x="6860849" y="2901949"/>
            <a:ext cx="899706" cy="6925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6932856" y="3072220"/>
            <a:ext cx="4320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标注 78"/>
          <p:cNvSpPr/>
          <p:nvPr/>
        </p:nvSpPr>
        <p:spPr>
          <a:xfrm>
            <a:off x="5573363" y="3961721"/>
            <a:ext cx="2882390" cy="838241"/>
          </a:xfrm>
          <a:prstGeom prst="wedgeRoundRectCallout">
            <a:avLst>
              <a:gd name="adj1" fmla="val 42098"/>
              <a:gd name="adj2" fmla="val 131759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用于判断，表示不等于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用于判断，表示等于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844663" y="747440"/>
            <a:ext cx="23672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判断真假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AutoShape 4"/>
          <p:cNvSpPr>
            <a:spLocks noChangeArrowheads="1"/>
          </p:cNvSpPr>
          <p:nvPr/>
        </p:nvSpPr>
        <p:spPr bwMode="auto">
          <a:xfrm>
            <a:off x="4185733" y="4079713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 true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4185733" y="3187059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false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83" name="AutoShape 4"/>
          <p:cNvSpPr>
            <a:spLocks noChangeArrowheads="1"/>
          </p:cNvSpPr>
          <p:nvPr/>
        </p:nvSpPr>
        <p:spPr bwMode="auto">
          <a:xfrm>
            <a:off x="4138758" y="5970003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false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4130372" y="5100620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 true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7882144" y="2129820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 true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7882144" y="2966290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false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/>
      <p:bldP spid="76" grpId="0" bldLvl="0" animBg="1"/>
      <p:bldP spid="77" grpId="0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9568" y="1410752"/>
            <a:ext cx="655272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如果明天是晴天，我们就去爬山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270" y="2341245"/>
            <a:ext cx="6279515" cy="3881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5414" y="1751375"/>
            <a:ext cx="165577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6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1565062" y="2871902"/>
            <a:ext cx="3744416" cy="378225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 algn="ctr"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7563" y="3286069"/>
            <a:ext cx="325570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              ){</a:t>
            </a:r>
            <a:b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          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08975" y="3537213"/>
            <a:ext cx="22806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明天是晴天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1388" y="4404310"/>
            <a:ext cx="12961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爬山去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上弧形 10"/>
          <p:cNvSpPr/>
          <p:nvPr/>
        </p:nvSpPr>
        <p:spPr>
          <a:xfrm>
            <a:off x="3805795" y="2983099"/>
            <a:ext cx="2264567" cy="567149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50011" y="3543259"/>
            <a:ext cx="1728192" cy="649276"/>
            <a:chOff x="2349101" y="5582548"/>
            <a:chExt cx="1597036" cy="806570"/>
          </a:xfrm>
        </p:grpSpPr>
        <p:grpSp>
          <p:nvGrpSpPr>
            <p:cNvPr id="19" name="Group 32"/>
            <p:cNvGrpSpPr/>
            <p:nvPr/>
          </p:nvGrpSpPr>
          <p:grpSpPr bwMode="auto">
            <a:xfrm>
              <a:off x="2349101" y="5582548"/>
              <a:ext cx="1597036" cy="806570"/>
              <a:chOff x="3696" y="1490"/>
              <a:chExt cx="1363" cy="1800"/>
            </a:xfrm>
          </p:grpSpPr>
          <p:sp>
            <p:nvSpPr>
              <p:cNvPr id="21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AutoShape 35"/>
              <p:cNvSpPr>
                <a:spLocks noChangeArrowheads="1"/>
              </p:cNvSpPr>
              <p:nvPr/>
            </p:nvSpPr>
            <p:spPr bwMode="gray">
              <a:xfrm>
                <a:off x="3728" y="2921"/>
                <a:ext cx="1304" cy="3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4B183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24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26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100000">
                    <a:srgbClr val="F4B183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2470386" y="5698065"/>
              <a:ext cx="1342583" cy="57350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</a:t>
              </a:r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Group 32"/>
          <p:cNvGrpSpPr/>
          <p:nvPr/>
        </p:nvGrpSpPr>
        <p:grpSpPr bwMode="auto">
          <a:xfrm>
            <a:off x="5645684" y="4380530"/>
            <a:ext cx="2777616" cy="843863"/>
            <a:chOff x="3696" y="1490"/>
            <a:chExt cx="1363" cy="1800"/>
          </a:xfrm>
        </p:grpSpPr>
        <p:sp>
          <p:nvSpPr>
            <p:cNvPr id="26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条件为真要做的事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2" name="箭头: 右 11"/>
          <p:cNvSpPr/>
          <p:nvPr/>
        </p:nvSpPr>
        <p:spPr>
          <a:xfrm>
            <a:off x="4885915" y="4598527"/>
            <a:ext cx="504056" cy="32900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5" grpId="0"/>
      <p:bldP spid="6" grpId="0"/>
      <p:bldP spid="11" grpId="0" bldLvl="0" animBg="1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箭头: 圆角右 52"/>
          <p:cNvSpPr/>
          <p:nvPr/>
        </p:nvSpPr>
        <p:spPr>
          <a:xfrm flipV="1">
            <a:off x="2883989" y="4808775"/>
            <a:ext cx="1930534" cy="969963"/>
          </a:xfrm>
          <a:prstGeom prst="bentArrow">
            <a:avLst>
              <a:gd name="adj1" fmla="val 14790"/>
              <a:gd name="adj2" fmla="val 16385"/>
              <a:gd name="adj3" fmla="val 29850"/>
              <a:gd name="adj4" fmla="val 43622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箭头: 圆角右 51"/>
          <p:cNvSpPr/>
          <p:nvPr/>
        </p:nvSpPr>
        <p:spPr>
          <a:xfrm>
            <a:off x="2883989" y="2959413"/>
            <a:ext cx="1873390" cy="899871"/>
          </a:xfrm>
          <a:prstGeom prst="bentArrow">
            <a:avLst>
              <a:gd name="adj1" fmla="val 14790"/>
              <a:gd name="adj2" fmla="val 16385"/>
              <a:gd name="adj3" fmla="val 29850"/>
              <a:gd name="adj4" fmla="val 43622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3938" y="1397829"/>
            <a:ext cx="2088232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900" b="1" dirty="0" smtClean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3900" b="1" dirty="0" smtClean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9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30"/>
          <p:cNvSpPr/>
          <p:nvPr/>
        </p:nvSpPr>
        <p:spPr>
          <a:xfrm>
            <a:off x="6677175" y="2633623"/>
            <a:ext cx="4131155" cy="222211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kern="0" dirty="0">
              <a:solidFill>
                <a:sysClr val="window" lastClr="FFFFFF"/>
              </a:solidFill>
              <a:latin typeface="Verdana" panose="020B060403050404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343725" y="4001775"/>
            <a:ext cx="68813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2120657" y="3718916"/>
            <a:ext cx="1656184" cy="1233934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2379842" y="4105050"/>
            <a:ext cx="113781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（判断）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3486117" y="2551673"/>
            <a:ext cx="93625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420682" y="5062923"/>
            <a:ext cx="104950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60349" y="2875956"/>
            <a:ext cx="8464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792381" y="2847587"/>
            <a:ext cx="14077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is_sunny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9208881" y="2864398"/>
            <a:ext cx="408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9543997" y="2861096"/>
            <a:ext cx="10782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6981217" y="3366200"/>
            <a:ext cx="336350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                       </a:t>
            </a:r>
            <a:endParaRPr lang="zh-CN" altLang="en-US" sz="24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92428" y="3366200"/>
            <a:ext cx="2630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is_sunny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== true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179207" y="3762587"/>
            <a:ext cx="2799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8260180" y="3753177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去爬山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775389" y="2695600"/>
            <a:ext cx="1422238" cy="839943"/>
            <a:chOff x="2349101" y="5582548"/>
            <a:chExt cx="1597036" cy="806570"/>
          </a:xfrm>
        </p:grpSpPr>
        <p:grpSp>
          <p:nvGrpSpPr>
            <p:cNvPr id="27" name="Group 32"/>
            <p:cNvGrpSpPr/>
            <p:nvPr/>
          </p:nvGrpSpPr>
          <p:grpSpPr bwMode="auto">
            <a:xfrm>
              <a:off x="2349101" y="5582548"/>
              <a:ext cx="1597036" cy="806570"/>
              <a:chOff x="3696" y="1490"/>
              <a:chExt cx="1363" cy="1800"/>
            </a:xfrm>
          </p:grpSpPr>
          <p:sp>
            <p:nvSpPr>
              <p:cNvPr id="29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4B183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100000">
                    <a:srgbClr val="F4B183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467736" y="5764201"/>
              <a:ext cx="1342583" cy="4298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去爬山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 bwMode="auto">
          <a:xfrm>
            <a:off x="4803785" y="5199792"/>
            <a:ext cx="1393842" cy="806570"/>
            <a:chOff x="3696" y="1490"/>
            <a:chExt cx="1363" cy="1800"/>
          </a:xfrm>
        </p:grpSpPr>
        <p:sp>
          <p:nvSpPr>
            <p:cNvPr id="34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2" grpId="0" bldLvl="0" animBg="1"/>
      <p:bldP spid="5" grpId="0" bldLvl="0" animBg="1"/>
      <p:bldP spid="6" grpId="0"/>
      <p:bldP spid="10" grpId="0" bldLvl="0" animBg="1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730877" y="3072568"/>
            <a:ext cx="4511669" cy="197684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3677" y="3733219"/>
            <a:ext cx="424847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if(                ){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48918" y="4108973"/>
            <a:ext cx="13735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783677" y="3184919"/>
            <a:ext cx="209371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 = 100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2591" y="3734511"/>
            <a:ext cx="15841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100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5674" y="4108972"/>
            <a:ext cx="30868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100”;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549671" y="3645766"/>
            <a:ext cx="1800200" cy="807580"/>
          </a:xfrm>
          <a:prstGeom prst="wedgeRoundRectCallout">
            <a:avLst>
              <a:gd name="adj1" fmla="val 36076"/>
              <a:gd name="adj2" fmla="val 90301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表示判断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表示赋值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9506" y="1839005"/>
            <a:ext cx="7675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40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40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语句判断变量是否等于</a:t>
            </a:r>
            <a:r>
              <a:rPr lang="en-US" altLang="zh-CN" sz="40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0" grpId="0"/>
      <p:bldP spid="5" grpId="0"/>
      <p:bldP spid="12295" grpId="0"/>
      <p:bldP spid="4" grpId="0"/>
      <p:bldP spid="6" grpId="0"/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9585" y="1491057"/>
            <a:ext cx="572463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编程实现输入一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，判断其奇偶性，并输出；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】23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】44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偶数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7810" y="845820"/>
            <a:ext cx="563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600" b="1" dirty="0" smtClean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 smtClean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dirty="0" smtClean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3600" b="1" dirty="0" smtClean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36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531" y="1675071"/>
            <a:ext cx="8443366" cy="691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分析：如何判断一个整数的奇偶性</a:t>
            </a:r>
            <a:endParaRPr lang="zh-CN" altLang="en-US" sz="3600" b="1" dirty="0" smtClean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/>
          <p:cNvSpPr/>
          <p:nvPr/>
        </p:nvSpPr>
        <p:spPr bwMode="auto">
          <a:xfrm>
            <a:off x="983861" y="2920896"/>
            <a:ext cx="2247464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偶数的特点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/>
          <p:cNvSpPr/>
          <p:nvPr/>
        </p:nvSpPr>
        <p:spPr bwMode="auto">
          <a:xfrm>
            <a:off x="5137799" y="2920896"/>
            <a:ext cx="2076064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3644502" y="3022428"/>
            <a:ext cx="1080120" cy="57186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右 2"/>
          <p:cNvSpPr/>
          <p:nvPr/>
        </p:nvSpPr>
        <p:spPr>
          <a:xfrm>
            <a:off x="7595573" y="3059925"/>
            <a:ext cx="1080120" cy="57186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3"/>
          <p:cNvSpPr/>
          <p:nvPr/>
        </p:nvSpPr>
        <p:spPr bwMode="auto">
          <a:xfrm>
            <a:off x="983432" y="4594238"/>
            <a:ext cx="2247464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奇数的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"/>
          <p:cNvSpPr/>
          <p:nvPr/>
        </p:nvSpPr>
        <p:spPr bwMode="auto">
          <a:xfrm>
            <a:off x="5137370" y="4594238"/>
            <a:ext cx="2076064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箭头: 右 2"/>
          <p:cNvSpPr/>
          <p:nvPr/>
        </p:nvSpPr>
        <p:spPr>
          <a:xfrm>
            <a:off x="3644073" y="4695770"/>
            <a:ext cx="1080120" cy="57186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"/>
          <p:cNvSpPr/>
          <p:nvPr/>
        </p:nvSpPr>
        <p:spPr bwMode="auto">
          <a:xfrm>
            <a:off x="9007534" y="2920645"/>
            <a:ext cx="2304256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 2 == 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右 2"/>
          <p:cNvSpPr/>
          <p:nvPr/>
        </p:nvSpPr>
        <p:spPr>
          <a:xfrm>
            <a:off x="7608168" y="4707507"/>
            <a:ext cx="1080120" cy="57186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"/>
          <p:cNvSpPr/>
          <p:nvPr/>
        </p:nvSpPr>
        <p:spPr bwMode="auto">
          <a:xfrm>
            <a:off x="9007534" y="4594238"/>
            <a:ext cx="2304256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 2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!=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3" grpId="0" bldLvl="0" animBg="1"/>
      <p:bldP spid="29" grpId="0" bldLvl="0" animBg="1"/>
      <p:bldP spid="30" grpId="0" bldLvl="0" animBg="1"/>
      <p:bldP spid="32" grpId="0" bldLvl="0" animBg="1"/>
      <p:bldP spid="33" grpId="0" bldLvl="0" animBg="1"/>
      <p:bldP spid="35" grpId="0" bldLvl="0" animBg="1"/>
      <p:bldP spid="34" grpId="0" bldLvl="0" animBg="1"/>
      <p:bldP spid="3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1323975" y="2418715"/>
            <a:ext cx="7679690" cy="419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位小朋友去水果超市买水果，苹果的单价为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元每千克，梨的单价为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元每千克，香蕉的单价为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元每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千克。输入为苹果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、梨、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香蕉的重量，单位是千克，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他们决定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，输出为每人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应摊多少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2  3 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】10.1667</a:t>
            </a:r>
            <a:endParaRPr lang="zh-CN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245870" y="1540510"/>
            <a:ext cx="862711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 smtClean="0"/>
              <a:t>课前回顾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4460" y="1971024"/>
            <a:ext cx="6552728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num; 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num;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                         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&lt;&lt; num &lt;&lt;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为偶数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&lt;&lt; endl;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if(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 2 != 0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num &lt;&lt;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为奇数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&lt;&lt; endl;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4774" y="1094428"/>
            <a:ext cx="81076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b="1" dirty="0" smtClean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编程：输入一个整数，判断其奇偶性</a:t>
            </a:r>
            <a:endParaRPr lang="zh-CN" altLang="en-US" sz="3600" b="1" dirty="0" smtClean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7353" y="3826515"/>
            <a:ext cx="2520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 2 == 0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984579" y="2659797"/>
            <a:ext cx="1800200" cy="807580"/>
          </a:xfrm>
          <a:prstGeom prst="wedgeRoundRectCallout">
            <a:avLst>
              <a:gd name="adj1" fmla="val 36076"/>
              <a:gd name="adj2" fmla="val 90301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语句可以并列使用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48340" y="2025427"/>
            <a:ext cx="5526614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输入考试成绩，如果成绩大于或等于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算及格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输出结果仅一行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，及格时输出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，不及格输出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NO;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   62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   YES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  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  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8460" y="1276350"/>
            <a:ext cx="6330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语句的使用</a:t>
            </a:r>
            <a:endParaRPr lang="zh-CN" altLang="en-US" sz="36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75" y="3498215"/>
            <a:ext cx="3810000" cy="2697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57653" y="1376090"/>
            <a:ext cx="3528392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if…else…</a:t>
            </a:r>
            <a:r>
              <a:rPr lang="zh-CN" altLang="en-US" sz="39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9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7395" y="2236462"/>
            <a:ext cx="2664296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1451" y="2347362"/>
            <a:ext cx="9361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7395" y="4183566"/>
            <a:ext cx="2664296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else{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9701" y="3059304"/>
            <a:ext cx="29883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条件为真时执行；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37415" y="5002756"/>
            <a:ext cx="28083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条件为假时执行；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6" grpId="0"/>
      <p:bldP spid="1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箭头: 圆角右 52"/>
          <p:cNvSpPr/>
          <p:nvPr/>
        </p:nvSpPr>
        <p:spPr>
          <a:xfrm flipV="1">
            <a:off x="2883989" y="4808775"/>
            <a:ext cx="1930534" cy="969963"/>
          </a:xfrm>
          <a:prstGeom prst="bentArrow">
            <a:avLst>
              <a:gd name="adj1" fmla="val 14790"/>
              <a:gd name="adj2" fmla="val 16385"/>
              <a:gd name="adj3" fmla="val 29850"/>
              <a:gd name="adj4" fmla="val 43622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箭头: 圆角右 51"/>
          <p:cNvSpPr/>
          <p:nvPr/>
        </p:nvSpPr>
        <p:spPr>
          <a:xfrm>
            <a:off x="2883989" y="2959413"/>
            <a:ext cx="1873390" cy="899871"/>
          </a:xfrm>
          <a:prstGeom prst="bentArrow">
            <a:avLst>
              <a:gd name="adj1" fmla="val 14790"/>
              <a:gd name="adj2" fmla="val 16385"/>
              <a:gd name="adj3" fmla="val 29850"/>
              <a:gd name="adj4" fmla="val 43622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2828" y="1198439"/>
            <a:ext cx="3528392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if…else…</a:t>
            </a:r>
            <a:r>
              <a:rPr lang="zh-CN" altLang="en-US" sz="39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9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30"/>
          <p:cNvSpPr/>
          <p:nvPr/>
        </p:nvSpPr>
        <p:spPr>
          <a:xfrm>
            <a:off x="6677175" y="2487547"/>
            <a:ext cx="4131155" cy="360246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kern="0" dirty="0">
              <a:solidFill>
                <a:sysClr val="window" lastClr="FFFFFF"/>
              </a:solidFill>
              <a:latin typeface="Verdana" panose="020B060403050404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343725" y="4001775"/>
            <a:ext cx="68813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2120657" y="3718916"/>
            <a:ext cx="1656184" cy="1233934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2379842" y="4105050"/>
            <a:ext cx="113781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（判断）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3486117" y="2551673"/>
            <a:ext cx="93625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420682" y="5062923"/>
            <a:ext cx="104950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60349" y="2803948"/>
            <a:ext cx="8464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792381" y="2775579"/>
            <a:ext cx="14077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is_sunny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9208881" y="2792390"/>
            <a:ext cx="408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9543997" y="2789088"/>
            <a:ext cx="10782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6981218" y="3294192"/>
            <a:ext cx="302433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                       </a:t>
            </a:r>
            <a:endParaRPr lang="zh-CN" altLang="en-US" sz="24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92428" y="3294192"/>
            <a:ext cx="14077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is_sunny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7248381" y="3689583"/>
            <a:ext cx="29711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去爬山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775389" y="2695600"/>
            <a:ext cx="1422238" cy="839943"/>
            <a:chOff x="2349101" y="5582548"/>
            <a:chExt cx="1597036" cy="806570"/>
          </a:xfrm>
        </p:grpSpPr>
        <p:grpSp>
          <p:nvGrpSpPr>
            <p:cNvPr id="27" name="Group 32"/>
            <p:cNvGrpSpPr/>
            <p:nvPr/>
          </p:nvGrpSpPr>
          <p:grpSpPr bwMode="auto">
            <a:xfrm>
              <a:off x="2349101" y="5582548"/>
              <a:ext cx="1597036" cy="806570"/>
              <a:chOff x="3696" y="1490"/>
              <a:chExt cx="1363" cy="1800"/>
            </a:xfrm>
          </p:grpSpPr>
          <p:sp>
            <p:nvSpPr>
              <p:cNvPr id="29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4B183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100000">
                    <a:srgbClr val="F4B183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467736" y="5764201"/>
              <a:ext cx="1342583" cy="4298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去爬山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 bwMode="auto">
          <a:xfrm>
            <a:off x="4803785" y="5199792"/>
            <a:ext cx="1393842" cy="806570"/>
            <a:chOff x="3696" y="1490"/>
            <a:chExt cx="1363" cy="1800"/>
          </a:xfrm>
        </p:grpSpPr>
        <p:sp>
          <p:nvSpPr>
            <p:cNvPr id="34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写作业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8613" y="4505831"/>
            <a:ext cx="35421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5352" y="4865871"/>
            <a:ext cx="34914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在家写作业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2" grpId="0" bldLvl="0" animBg="1"/>
      <p:bldP spid="5" grpId="0" bldLvl="0" animBg="1"/>
      <p:bldP spid="6" grpId="0"/>
      <p:bldP spid="10" grpId="0" bldLvl="0" animBg="1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3" grpId="0"/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6235" y="1372312"/>
            <a:ext cx="572463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编程实现输入一个整数，判断其奇偶性，并输出；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】23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】44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偶数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56335" y="727075"/>
            <a:ext cx="7562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if…else…</a:t>
            </a:r>
            <a:r>
              <a:rPr lang="zh-CN" altLang="en-US" sz="3600" b="1" dirty="0" smtClean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36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75" y="3498215"/>
            <a:ext cx="3810000" cy="2697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466" y="577156"/>
            <a:ext cx="8443366" cy="691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析：如何判断一个整数的奇偶性</a:t>
            </a:r>
            <a:endParaRPr lang="zh-CN" altLang="en-US" sz="36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/>
          <p:cNvSpPr/>
          <p:nvPr/>
        </p:nvSpPr>
        <p:spPr bwMode="auto">
          <a:xfrm>
            <a:off x="983861" y="1627029"/>
            <a:ext cx="2247464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偶数的特点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/>
          <p:cNvSpPr/>
          <p:nvPr/>
        </p:nvSpPr>
        <p:spPr bwMode="auto">
          <a:xfrm>
            <a:off x="8904312" y="2148243"/>
            <a:ext cx="2304256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/>
          <p:cNvSpPr/>
          <p:nvPr/>
        </p:nvSpPr>
        <p:spPr bwMode="auto">
          <a:xfrm>
            <a:off x="5137799" y="1627029"/>
            <a:ext cx="2076064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3644502" y="1728561"/>
            <a:ext cx="1080120" cy="57186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圆角右 52"/>
          <p:cNvSpPr/>
          <p:nvPr/>
        </p:nvSpPr>
        <p:spPr>
          <a:xfrm flipV="1">
            <a:off x="3502442" y="5803492"/>
            <a:ext cx="1930534" cy="742105"/>
          </a:xfrm>
          <a:prstGeom prst="bentArrow">
            <a:avLst>
              <a:gd name="adj1" fmla="val 14790"/>
              <a:gd name="adj2" fmla="val 16385"/>
              <a:gd name="adj3" fmla="val 29850"/>
              <a:gd name="adj4" fmla="val 43622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箭头: 圆角右 51"/>
          <p:cNvSpPr/>
          <p:nvPr/>
        </p:nvSpPr>
        <p:spPr>
          <a:xfrm>
            <a:off x="3515471" y="4003567"/>
            <a:ext cx="1873390" cy="719806"/>
          </a:xfrm>
          <a:prstGeom prst="bentArrow">
            <a:avLst>
              <a:gd name="adj1" fmla="val 14790"/>
              <a:gd name="adj2" fmla="val 16385"/>
              <a:gd name="adj3" fmla="val 29850"/>
              <a:gd name="adj4" fmla="val 43622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971862" y="4929592"/>
            <a:ext cx="68813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1578479" y="4649966"/>
            <a:ext cx="3988657" cy="1233934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307580" y="5052703"/>
            <a:ext cx="278030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2 ==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66948" y="3832552"/>
            <a:ext cx="1422238" cy="671870"/>
            <a:chOff x="2349101" y="5582548"/>
            <a:chExt cx="1597036" cy="806570"/>
          </a:xfrm>
        </p:grpSpPr>
        <p:grpSp>
          <p:nvGrpSpPr>
            <p:cNvPr id="16" name="Group 32"/>
            <p:cNvGrpSpPr/>
            <p:nvPr/>
          </p:nvGrpSpPr>
          <p:grpSpPr bwMode="auto">
            <a:xfrm>
              <a:off x="2349101" y="5582548"/>
              <a:ext cx="1597036" cy="806570"/>
              <a:chOff x="3696" y="1490"/>
              <a:chExt cx="1363" cy="1800"/>
            </a:xfrm>
          </p:grpSpPr>
          <p:sp>
            <p:nvSpPr>
              <p:cNvPr id="18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4B183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100000">
                    <a:srgbClr val="F4B183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467736" y="5764201"/>
              <a:ext cx="1342583" cy="4433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偶数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32"/>
          <p:cNvGrpSpPr/>
          <p:nvPr/>
        </p:nvGrpSpPr>
        <p:grpSpPr bwMode="auto">
          <a:xfrm>
            <a:off x="5422238" y="6194510"/>
            <a:ext cx="1393842" cy="617095"/>
            <a:chOff x="3696" y="1490"/>
            <a:chExt cx="1363" cy="1800"/>
          </a:xfrm>
        </p:grpSpPr>
        <p:sp>
          <p:nvSpPr>
            <p:cNvPr id="23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奇数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3928134" y="3624089"/>
            <a:ext cx="93625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3862699" y="5947509"/>
            <a:ext cx="104950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箭头: 右 2"/>
          <p:cNvSpPr/>
          <p:nvPr/>
        </p:nvSpPr>
        <p:spPr>
          <a:xfrm>
            <a:off x="7627040" y="2249775"/>
            <a:ext cx="1080120" cy="57186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3"/>
          <p:cNvSpPr/>
          <p:nvPr/>
        </p:nvSpPr>
        <p:spPr bwMode="auto">
          <a:xfrm>
            <a:off x="983432" y="2580291"/>
            <a:ext cx="2247464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奇数的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"/>
          <p:cNvSpPr/>
          <p:nvPr/>
        </p:nvSpPr>
        <p:spPr bwMode="auto">
          <a:xfrm>
            <a:off x="5137370" y="2580291"/>
            <a:ext cx="2076064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箭头: 右 2"/>
          <p:cNvSpPr/>
          <p:nvPr/>
        </p:nvSpPr>
        <p:spPr>
          <a:xfrm>
            <a:off x="3644073" y="2681823"/>
            <a:ext cx="1080120" cy="57186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"/>
          <p:cNvSpPr/>
          <p:nvPr/>
        </p:nvSpPr>
        <p:spPr bwMode="auto">
          <a:xfrm>
            <a:off x="8904312" y="2131085"/>
            <a:ext cx="2304256" cy="7749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 2 == 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49981" y="1830551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3" grpId="0" bldLvl="0" animBg="1"/>
      <p:bldP spid="10" grpId="0" bldLvl="0" animBg="1"/>
      <p:bldP spid="11" grpId="0" bldLvl="0" animBg="1"/>
      <p:bldP spid="12" grpId="0"/>
      <p:bldP spid="13" grpId="0" bldLvl="0" animBg="1"/>
      <p:bldP spid="14" grpId="0"/>
      <p:bldP spid="27" grpId="0"/>
      <p:bldP spid="28" grpId="0"/>
      <p:bldP spid="29" grpId="0" bldLvl="0" animBg="1"/>
      <p:bldP spid="30" grpId="0" bldLvl="0" animBg="1"/>
      <p:bldP spid="32" grpId="0" bldLvl="0" animBg="1"/>
      <p:bldP spid="33" grpId="0" bldLvl="0" animBg="1"/>
      <p:bldP spid="35" grpId="0" bldLvl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4"/>
          <p:cNvSpPr/>
          <p:nvPr/>
        </p:nvSpPr>
        <p:spPr>
          <a:xfrm>
            <a:off x="1588267" y="1483519"/>
            <a:ext cx="7416824" cy="518457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7347" y="1630432"/>
            <a:ext cx="6552728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num; 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num;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                         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&lt;&lt; num &lt;&lt;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为偶数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&lt;&lt; endl;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num &lt;&lt;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为奇数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&lt;&lt; endl;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2914" y="495623"/>
            <a:ext cx="81076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编程：输入一个整数，判断其奇偶性</a:t>
            </a:r>
            <a:endParaRPr lang="zh-CN" altLang="en-US" sz="36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23431" y="3427735"/>
            <a:ext cx="2520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 2 == 0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7068" y="1510514"/>
            <a:ext cx="5616624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编程实现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输入年龄，如果年龄大于等于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则输出已成年，否则输出未成年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】18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已成年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】17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未成年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7092" y="818942"/>
            <a:ext cx="791781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魔法任务4：根据年龄判断是否成年</a:t>
            </a:r>
            <a:endParaRPr lang="zh-CN" altLang="en-US" sz="36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535" y="1615547"/>
            <a:ext cx="518457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编程实现输入一个整数，输出它的绝对值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】51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】51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】-34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】34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0500" y="1094105"/>
            <a:ext cx="9101455" cy="691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b="1" dirty="0">
                <a:solidFill>
                  <a:srgbClr val="216E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魔法任务5：输入一个数，输出它的绝对值</a:t>
            </a:r>
            <a:endParaRPr lang="zh-CN" altLang="en-US" sz="3600" b="1" dirty="0">
              <a:solidFill>
                <a:srgbClr val="216E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8596"/>
          <a:stretch>
            <a:fillRect/>
          </a:stretch>
        </p:blipFill>
        <p:spPr>
          <a:xfrm>
            <a:off x="7770495" y="3238500"/>
            <a:ext cx="2498090" cy="3046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16018" y="2345338"/>
          <a:ext cx="6332252" cy="27432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{7DF18680-E054-41AD-8BC1-D1AEF772440D}</a:tableStyleId>
              </a:tblPr>
              <a:tblGrid>
                <a:gridCol w="3667956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4E84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5EB9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score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87EE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87EEC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score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E4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4E66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score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B92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B92A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score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3BBC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3BBC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score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C7D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C7DCB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15804" y="1552752"/>
            <a:ext cx="79324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学生分数等级划分程序</a:t>
            </a:r>
            <a:endParaRPr lang="zh-CN" altLang="en-US" sz="36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391920" y="1389380"/>
            <a:ext cx="7548880" cy="6915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sz="3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下列两条C++语句是否等价？</a:t>
            </a:r>
            <a:endParaRPr lang="zh-CN" sz="39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2360952" y="2310993"/>
            <a:ext cx="5398008" cy="1543684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832840" y="2282999"/>
            <a:ext cx="436067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 grade  =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8;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 grade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=‘8';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521749" y="4276556"/>
            <a:ext cx="499110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endParaRPr lang="zh-CN" altLang="en-US" sz="2400" b="1" dirty="0"/>
          </a:p>
        </p:txBody>
      </p:sp>
      <p:sp>
        <p:nvSpPr>
          <p:cNvPr id="58" name="矩形 57"/>
          <p:cNvSpPr/>
          <p:nvPr/>
        </p:nvSpPr>
        <p:spPr>
          <a:xfrm>
            <a:off x="5924623" y="4323384"/>
            <a:ext cx="478155" cy="460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endParaRPr lang="zh-CN" altLang="en-US" sz="2400" b="1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46" y="5748638"/>
            <a:ext cx="1166862" cy="116686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33" y="5854768"/>
            <a:ext cx="951629" cy="951629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3073435" y="4251204"/>
            <a:ext cx="1161692" cy="1161692"/>
            <a:chOff x="1117884" y="2509871"/>
            <a:chExt cx="745489" cy="745489"/>
          </a:xfrm>
        </p:grpSpPr>
        <p:sp>
          <p:nvSpPr>
            <p:cNvPr id="62" name="Freeform 34"/>
            <p:cNvSpPr/>
            <p:nvPr/>
          </p:nvSpPr>
          <p:spPr bwMode="auto">
            <a:xfrm rot="8100000">
              <a:off x="1117884" y="2509871"/>
              <a:ext cx="745489" cy="745489"/>
            </a:xfrm>
            <a:prstGeom prst="teardrop">
              <a:avLst>
                <a:gd name="adj" fmla="val 99425"/>
              </a:avLst>
            </a:prstGeom>
            <a:gradFill rotWithShape="1">
              <a:gsLst>
                <a:gs pos="66000">
                  <a:srgbClr val="ECECEC"/>
                </a:gs>
                <a:gs pos="100000">
                  <a:srgbClr val="F7F7F7"/>
                </a:gs>
                <a:gs pos="7000">
                  <a:srgbClr val="BEBEBE"/>
                </a:gs>
              </a:gsLst>
              <a:lin ang="0" scaled="0"/>
            </a:gradFill>
            <a:ln w="25400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3" name="Freeform 30"/>
            <p:cNvSpPr/>
            <p:nvPr/>
          </p:nvSpPr>
          <p:spPr bwMode="auto">
            <a:xfrm>
              <a:off x="1225891" y="2617869"/>
              <a:ext cx="529484" cy="529492"/>
            </a:xfrm>
            <a:prstGeom prst="ellipse">
              <a:avLst/>
            </a:prstGeom>
            <a:solidFill>
              <a:srgbClr val="33B0E4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굴림" charset="-127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3289746" y="4515945"/>
            <a:ext cx="6167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537931" y="4237248"/>
            <a:ext cx="1161692" cy="1161692"/>
            <a:chOff x="1117884" y="2509871"/>
            <a:chExt cx="745489" cy="745489"/>
          </a:xfrm>
        </p:grpSpPr>
        <p:sp>
          <p:nvSpPr>
            <p:cNvPr id="66" name="Freeform 34"/>
            <p:cNvSpPr/>
            <p:nvPr/>
          </p:nvSpPr>
          <p:spPr bwMode="auto">
            <a:xfrm rot="8100000">
              <a:off x="1117884" y="2509871"/>
              <a:ext cx="745489" cy="745489"/>
            </a:xfrm>
            <a:prstGeom prst="teardrop">
              <a:avLst>
                <a:gd name="adj" fmla="val 99425"/>
              </a:avLst>
            </a:prstGeom>
            <a:gradFill rotWithShape="1">
              <a:gsLst>
                <a:gs pos="66000">
                  <a:srgbClr val="ECECEC"/>
                </a:gs>
                <a:gs pos="100000">
                  <a:srgbClr val="F7F7F7"/>
                </a:gs>
                <a:gs pos="7000">
                  <a:srgbClr val="BEBEBE"/>
                </a:gs>
              </a:gsLst>
              <a:lin ang="0" scaled="0"/>
            </a:gradFill>
            <a:ln w="25400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7" name="Freeform 30"/>
            <p:cNvSpPr/>
            <p:nvPr/>
          </p:nvSpPr>
          <p:spPr bwMode="auto">
            <a:xfrm>
              <a:off x="1225891" y="2617869"/>
              <a:ext cx="529484" cy="529492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굴림" charset="-127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7769087" y="4494927"/>
            <a:ext cx="7053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182980" y="1914302"/>
            <a:ext cx="9793088" cy="446449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Verdana" panose="020B0604030504040204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2603" y="2699001"/>
            <a:ext cx="8583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907566" y="5010646"/>
            <a:ext cx="748274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39616" y="2764046"/>
            <a:ext cx="792088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96204" y="4456068"/>
            <a:ext cx="843812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43872" y="2780148"/>
            <a:ext cx="792088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980380" y="3930526"/>
            <a:ext cx="843812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92548" y="3354462"/>
            <a:ext cx="843812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204901" y="2784178"/>
            <a:ext cx="792088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957468" y="2781130"/>
            <a:ext cx="857009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319883" y="2196649"/>
            <a:ext cx="778884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953014" y="5762664"/>
            <a:ext cx="1095061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953014" y="5066342"/>
            <a:ext cx="1095062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916231" y="4156878"/>
            <a:ext cx="1131844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901729" y="3400861"/>
            <a:ext cx="1146346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曲线连接符 103"/>
          <p:cNvCxnSpPr>
            <a:stCxn id="41" idx="2"/>
            <a:endCxn id="85" idx="1"/>
          </p:cNvCxnSpPr>
          <p:nvPr/>
        </p:nvCxnSpPr>
        <p:spPr>
          <a:xfrm rot="5400000" flipV="1">
            <a:off x="4332923" y="311468"/>
            <a:ext cx="3112770" cy="812736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/>
          <p:cNvCxnSpPr>
            <a:stCxn id="59" idx="2"/>
            <a:endCxn id="86" idx="1"/>
          </p:cNvCxnSpPr>
          <p:nvPr/>
        </p:nvCxnSpPr>
        <p:spPr>
          <a:xfrm rot="5400000" flipV="1">
            <a:off x="5835650" y="1117600"/>
            <a:ext cx="2409190" cy="582549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60" idx="2"/>
          </p:cNvCxnSpPr>
          <p:nvPr/>
        </p:nvCxnSpPr>
        <p:spPr>
          <a:xfrm rot="16200000" flipH="1">
            <a:off x="7397948" y="1798258"/>
            <a:ext cx="1531243" cy="358610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1" idx="2"/>
          </p:cNvCxnSpPr>
          <p:nvPr/>
        </p:nvCxnSpPr>
        <p:spPr>
          <a:xfrm rot="16200000" flipH="1">
            <a:off x="8896290" y="2555718"/>
            <a:ext cx="788603" cy="130179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433" y="2607080"/>
            <a:ext cx="211598" cy="21160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10021960" y="2498946"/>
            <a:ext cx="792480" cy="33718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不及格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32603" y="2218427"/>
            <a:ext cx="1824364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score&gt;=90</a:t>
            </a:r>
            <a:r>
              <a:rPr lang="en-US" altLang="zh-CN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32727" y="2218337"/>
            <a:ext cx="2325789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score&gt;=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05874" y="2218808"/>
            <a:ext cx="2325789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159643" y="2212844"/>
            <a:ext cx="2325789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1736" y="2614086"/>
            <a:ext cx="211598" cy="21160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4082" y="2614086"/>
            <a:ext cx="211598" cy="211604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3897" y="2600708"/>
            <a:ext cx="211598" cy="21160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182774" y="1016812"/>
            <a:ext cx="606615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en-US" altLang="zh-CN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 if</a:t>
            </a:r>
            <a:r>
              <a:rPr lang="en-US" altLang="zh-CN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en-US" altLang="zh-CN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…</a:t>
            </a:r>
            <a:r>
              <a:rPr lang="en-US" altLang="zh-CN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en-US" altLang="zh-CN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6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50" grpId="0"/>
      <p:bldP spid="51" grpId="0"/>
      <p:bldP spid="54" grpId="0"/>
      <p:bldP spid="55" grpId="0"/>
      <p:bldP spid="56" grpId="0"/>
      <p:bldP spid="57" grpId="0"/>
      <p:bldP spid="80" grpId="0"/>
      <p:bldP spid="85" grpId="0"/>
      <p:bldP spid="86" grpId="0"/>
      <p:bldP spid="87" grpId="0"/>
      <p:bldP spid="88" grpId="0"/>
      <p:bldP spid="42" grpId="0"/>
      <p:bldP spid="43" grpId="0"/>
      <p:bldP spid="44" grpId="0"/>
      <p:bldP spid="45" grpId="0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909764" y="1198925"/>
            <a:ext cx="54559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骑车与走路</a:t>
            </a:r>
            <a:endParaRPr lang="zh-CN" altLang="en-US" sz="36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7723" y="1844303"/>
            <a:ext cx="10513168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在北大校园里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没有自行车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上课办事会很不方便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但实际上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并非去办任何事情都是骑车快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因为骑车总要找车、开锁、停车、锁车等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这要耽误一些时间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假设找到自行车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开锁并车上自行车的时间为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停车锁车的时间为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步行每秒行走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骑车每秒行走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米。请判断走不同的距离去办事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是骑车快还是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走路快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输入一行，包含一个整数，表示一次办事要行走的距离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单位为米。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如果骑车快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“Bike”;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如果走路快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Walk";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如果一样快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"All"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】120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】Bike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05" y="5033918"/>
            <a:ext cx="1116963" cy="111696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19" y="2155045"/>
            <a:ext cx="954543" cy="9545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19" y="3208791"/>
            <a:ext cx="954543" cy="95454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13" y="4184976"/>
            <a:ext cx="954543" cy="95454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69829" y="1448849"/>
            <a:ext cx="7848053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2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以下哪个不属于关系运算符：</a:t>
            </a:r>
            <a:endParaRPr lang="en-US" altLang="zh-CN" sz="32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997788" y="3405102"/>
            <a:ext cx="2302566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1988380" y="5311439"/>
            <a:ext cx="2292056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2002134" y="4367021"/>
            <a:ext cx="2311974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015888" y="2423341"/>
            <a:ext cx="2284466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95205" y="2418256"/>
            <a:ext cx="49911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14184" y="3493023"/>
            <a:ext cx="478155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44898" y="4431416"/>
            <a:ext cx="47498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14184" y="5312070"/>
            <a:ext cx="49403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35" y="5105673"/>
            <a:ext cx="1116963" cy="111696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49" y="2226800"/>
            <a:ext cx="954543" cy="9545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49" y="3280546"/>
            <a:ext cx="954543" cy="95454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43" y="4256731"/>
            <a:ext cx="954543" cy="95454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00359" y="1520604"/>
            <a:ext cx="653092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2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下列关系表达式结果为真的选项是：</a:t>
            </a:r>
            <a:endParaRPr lang="en-US" altLang="zh-CN" sz="32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408400" y="3464520"/>
            <a:ext cx="2302566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400" dirty="0"/>
              <a:t>2% 3 &gt; 2</a:t>
            </a:r>
            <a:endParaRPr lang="zh-CN" altLang="en-US" sz="2400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2418715" y="5382895"/>
            <a:ext cx="2592070" cy="561975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400" dirty="0"/>
              <a:t>1 %(3%2) = = 0</a:t>
            </a:r>
            <a:endParaRPr lang="zh-CN" altLang="en-US" sz="2400" dirty="0"/>
          </a:p>
        </p:txBody>
      </p:sp>
      <p:sp>
        <p:nvSpPr>
          <p:cNvPr id="24" name="圆角矩形 23"/>
          <p:cNvSpPr/>
          <p:nvPr/>
        </p:nvSpPr>
        <p:spPr bwMode="auto">
          <a:xfrm>
            <a:off x="2432664" y="4438776"/>
            <a:ext cx="2311974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400" dirty="0"/>
              <a:t>2 / 3 &gt; 2</a:t>
            </a:r>
            <a:endParaRPr lang="zh-CN" altLang="en-US" sz="2400" dirty="0"/>
          </a:p>
        </p:txBody>
      </p:sp>
      <p:sp>
        <p:nvSpPr>
          <p:cNvPr id="25" name="圆角矩形 24"/>
          <p:cNvSpPr/>
          <p:nvPr/>
        </p:nvSpPr>
        <p:spPr bwMode="auto">
          <a:xfrm>
            <a:off x="2446418" y="2495096"/>
            <a:ext cx="2284466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&gt; 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25735" y="2490011"/>
            <a:ext cx="49911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44714" y="3564778"/>
            <a:ext cx="478155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75428" y="4503171"/>
            <a:ext cx="47498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44714" y="5383825"/>
            <a:ext cx="49403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62785" y="1054713"/>
            <a:ext cx="727280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2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以下代码运行的结果为：</a:t>
            </a:r>
            <a:endParaRPr lang="en-US" altLang="zh-CN" sz="32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2785" y="1843306"/>
            <a:ext cx="5328592" cy="447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 &lt;iostream&gt;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a= 5,b = 1;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 ( a  == b 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cout &lt;&lt; a &lt;&lt; endl;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else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cout &lt;&lt; a + 1&lt;&lt; endl;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889875" y="3014345"/>
            <a:ext cx="2808605" cy="990600"/>
          </a:xfrm>
          <a:prstGeom prst="roundRect">
            <a:avLst>
              <a:gd name="adj" fmla="val 1750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运行结果为：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6063" y="757600"/>
            <a:ext cx="746061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数字星期对应输出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5930" y="1883473"/>
            <a:ext cx="573245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分别对应星期里的星期一至星期日，输入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时，显示星期一，输入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时，显示星期二，以此类推。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星期三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919536" y="2179270"/>
            <a:ext cx="5328592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三个整数，输出三个整数中的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   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10 20 30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9763" y="1176700"/>
            <a:ext cx="2660015" cy="69151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8596"/>
          <a:stretch>
            <a:fillRect/>
          </a:stretch>
        </p:blipFill>
        <p:spPr>
          <a:xfrm>
            <a:off x="7770495" y="3238500"/>
            <a:ext cx="2498090" cy="3046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919726" y="2546643"/>
            <a:ext cx="6966913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超市苹果打折促销，总重量如果不超过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斤，单价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斤，如果超过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斤，超过部分打八折；输入为所购买苹果的重量，输出为应付款的总额。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1】10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1】 27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】10.2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2】 27.48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9763" y="1176700"/>
            <a:ext cx="2660015" cy="69151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（部分图片视频收集整理于互联网，如果侵权请联系我们删除，谢谢）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Shape 9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59267" y="-673100"/>
            <a:ext cx="12310533" cy="82063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1" name="Shape 981"/>
          <p:cNvSpPr/>
          <p:nvPr/>
        </p:nvSpPr>
        <p:spPr>
          <a:xfrm>
            <a:off x="2117" y="-55033"/>
            <a:ext cx="12187767" cy="6858000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lIns="45712" tIns="22849" rIns="45712" bIns="22849" anchor="ctr" anchorCtr="0">
            <a:noAutofit/>
          </a:bodyPr>
          <a:lstStyle/>
          <a:p>
            <a:pPr algn="ctr" fontAlgn="base"/>
            <a:endParaRPr sz="2400" strike="noStrike" noProof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3" name="Shape 982"/>
          <p:cNvSpPr/>
          <p:nvPr/>
        </p:nvSpPr>
        <p:spPr>
          <a:xfrm>
            <a:off x="2616200" y="1377951"/>
            <a:ext cx="7630584" cy="4167716"/>
          </a:xfrm>
          <a:custGeom>
            <a:avLst/>
            <a:gdLst/>
            <a:ahLst/>
            <a:cxnLst>
              <a:cxn ang="0">
                <a:pos x="5724048" y="1563290"/>
              </a:cxn>
              <a:cxn ang="5400000">
                <a:pos x="2862024" y="3126581"/>
              </a:cxn>
              <a:cxn ang="10800000">
                <a:pos x="0" y="1563290"/>
              </a:cxn>
              <a:cxn ang="16200000">
                <a:pos x="2862024" y="0"/>
              </a:cxn>
            </a:cxnLst>
            <a:pathLst>
              <a:path w="5724048" h="3126581">
                <a:moveTo>
                  <a:pt x="0" y="0"/>
                </a:moveTo>
                <a:lnTo>
                  <a:pt x="5202941" y="0"/>
                </a:lnTo>
                <a:lnTo>
                  <a:pt x="5724048" y="521107"/>
                </a:lnTo>
                <a:lnTo>
                  <a:pt x="5724048" y="3126581"/>
                </a:lnTo>
                <a:lnTo>
                  <a:pt x="0" y="3126581"/>
                </a:lnTo>
                <a:close/>
              </a:path>
            </a:pathLst>
          </a:custGeom>
          <a:noFill/>
          <a:ln w="3175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46084" name="Shape 983"/>
          <p:cNvSpPr txBox="1"/>
          <p:nvPr/>
        </p:nvSpPr>
        <p:spPr>
          <a:xfrm>
            <a:off x="4006851" y="3287184"/>
            <a:ext cx="5499100" cy="895349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buSzPct val="25000"/>
            </a:pPr>
            <a:endParaRPr lang="en-US" altLang="zh-CN" sz="4000" dirty="0">
              <a:solidFill>
                <a:srgbClr val="40404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7" name="Shape 36"/>
          <p:cNvSpPr txBox="1"/>
          <p:nvPr/>
        </p:nvSpPr>
        <p:spPr>
          <a:xfrm>
            <a:off x="3308351" y="3018367"/>
            <a:ext cx="3268133" cy="171451"/>
          </a:xfrm>
          <a:prstGeom prst="rect">
            <a:avLst/>
          </a:prstGeom>
          <a:noFill/>
          <a:ln>
            <a:noFill/>
          </a:ln>
        </p:spPr>
        <p:txBody>
          <a:bodyPr lIns="45712" tIns="22849" rIns="45712" bIns="22849" anchor="t" anchorCtr="0">
            <a:noAutofit/>
          </a:bodyPr>
          <a:lstStyle/>
          <a:p>
            <a:pPr marR="0" algn="ctr" defTabSz="914400" eaLnBrk="0" hangingPunct="0">
              <a:buClrTx/>
              <a:buSzPct val="25000"/>
              <a:buFontTx/>
            </a:pP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 u t u r e X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科 学 教 育 </a:t>
            </a: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创 新 课 程</a:t>
            </a:r>
            <a:endParaRPr kumimoji="0" lang="en-US" altLang="zh-CN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algn="ctr" defTabSz="914400" eaLnBrk="0" hangingPunct="0">
              <a:buClrTx/>
              <a:buSzPct val="25000"/>
              <a:buFontTx/>
            </a:pPr>
            <a:endParaRPr kumimoji="0" lang="en-US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6" name="Shape 683"/>
          <p:cNvSpPr txBox="1"/>
          <p:nvPr/>
        </p:nvSpPr>
        <p:spPr>
          <a:xfrm>
            <a:off x="4826000" y="3045884"/>
            <a:ext cx="5490633" cy="524933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像科学家一样思考</a:t>
            </a:r>
            <a:endParaRPr lang="en-US" altLang="zh-CN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像工程师一样解决问题</a:t>
            </a:r>
            <a:endParaRPr lang="zh-CN" altLang="en-US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80163" y="1498134"/>
            <a:ext cx="727280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sz="3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下列代码运行结果为：</a:t>
            </a:r>
            <a:endParaRPr lang="zh-CN" sz="39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75755" y="2769235"/>
            <a:ext cx="3912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运行结果为</a:t>
            </a:r>
            <a:r>
              <a:rPr lang="en-US" altLang="zh-CN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0021" y="2497485"/>
            <a:ext cx="3982802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&lt;iostream&gt;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 namespace std;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main(){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double f=3.14;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int n;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n=((int)(f+10))%3;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cout &lt;&lt; n &lt;&lt; endl;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return 0;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66339" y="1107318"/>
            <a:ext cx="2265565" cy="1979906"/>
            <a:chOff x="1001016" y="1593632"/>
            <a:chExt cx="2265565" cy="1979906"/>
          </a:xfrm>
        </p:grpSpPr>
        <p:sp>
          <p:nvSpPr>
            <p:cNvPr id="12" name="六边形 11"/>
            <p:cNvSpPr/>
            <p:nvPr/>
          </p:nvSpPr>
          <p:spPr>
            <a:xfrm>
              <a:off x="1001016" y="1593632"/>
              <a:ext cx="2265565" cy="1979906"/>
            </a:xfrm>
            <a:prstGeom prst="hexagon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47625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200000" scaled="0"/>
              </a:gradFill>
            </a:ln>
            <a:effectLst>
              <a:outerShdw blurRad="203200" dist="127000" dir="4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0" prst="angle"/>
            </a:sp3d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1150575" y="1724468"/>
              <a:ext cx="1985850" cy="1735460"/>
            </a:xfrm>
            <a:prstGeom prst="hexagon">
              <a:avLst/>
            </a:prstGeom>
            <a:solidFill>
              <a:srgbClr val="33B0E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en-US" altLang="zh-CN" sz="3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456040" y="1071344"/>
            <a:ext cx="2931074" cy="1950788"/>
            <a:chOff x="5920033" y="1622227"/>
            <a:chExt cx="2931074" cy="1950788"/>
          </a:xfrm>
        </p:grpSpPr>
        <p:grpSp>
          <p:nvGrpSpPr>
            <p:cNvPr id="20" name="组合 30"/>
            <p:cNvGrpSpPr/>
            <p:nvPr/>
          </p:nvGrpSpPr>
          <p:grpSpPr>
            <a:xfrm>
              <a:off x="6240017" y="1622227"/>
              <a:ext cx="2232247" cy="1950788"/>
              <a:chOff x="5352636" y="1823839"/>
              <a:chExt cx="1096573" cy="958308"/>
            </a:xfrm>
          </p:grpSpPr>
          <p:sp>
            <p:nvSpPr>
              <p:cNvPr id="27" name="六边形 26"/>
              <p:cNvSpPr/>
              <p:nvPr/>
            </p:nvSpPr>
            <p:spPr>
              <a:xfrm>
                <a:off x="5352636" y="1823839"/>
                <a:ext cx="1096573" cy="958308"/>
              </a:xfrm>
              <a:prstGeom prst="hexagon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9000">
                    <a:srgbClr val="BEBEBE"/>
                  </a:gs>
                </a:gsLst>
                <a:lin ang="4200000" scaled="0"/>
              </a:gradFill>
              <a:ln w="47625"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lumMod val="85000"/>
                      </a:srgbClr>
                    </a:gs>
                  </a:gsLst>
                  <a:lin ang="7200000" scaled="0"/>
                </a:gradFill>
              </a:ln>
              <a:effectLst>
                <a:outerShdw blurRad="203200" dist="127000" dir="4200000" sx="102000" sy="102000" algn="ctr" rotWithShape="0">
                  <a:srgbClr val="1F1F1F">
                    <a:lumMod val="90000"/>
                    <a:lumOff val="10000"/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0" prst="angle"/>
              </a:sp3d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六边形 27"/>
              <p:cNvSpPr/>
              <p:nvPr/>
            </p:nvSpPr>
            <p:spPr>
              <a:xfrm>
                <a:off x="5425024" y="1887166"/>
                <a:ext cx="961185" cy="839992"/>
              </a:xfrm>
              <a:prstGeom prst="hexagon">
                <a:avLst/>
              </a:prstGeom>
              <a:solidFill>
                <a:srgbClr val="9ED8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文本框 2"/>
            <p:cNvSpPr txBox="1"/>
            <p:nvPr/>
          </p:nvSpPr>
          <p:spPr>
            <a:xfrm>
              <a:off x="5920033" y="2089789"/>
              <a:ext cx="29310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0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endParaRPr lang="en-US" altLang="zh-CN" sz="3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否则</a:t>
              </a: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2"/>
          <p:cNvSpPr txBox="1"/>
          <p:nvPr/>
        </p:nvSpPr>
        <p:spPr>
          <a:xfrm>
            <a:off x="3290804" y="1543273"/>
            <a:ext cx="154258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4718" y="2131465"/>
            <a:ext cx="190333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endParaRPr lang="zh-CN" altLang="en-US" sz="30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38677" y="3691771"/>
            <a:ext cx="3027131" cy="2025305"/>
            <a:chOff x="2800737" y="2996952"/>
            <a:chExt cx="3027131" cy="2025305"/>
          </a:xfrm>
        </p:grpSpPr>
        <p:sp>
          <p:nvSpPr>
            <p:cNvPr id="22" name="六边形 21"/>
            <p:cNvSpPr/>
            <p:nvPr/>
          </p:nvSpPr>
          <p:spPr>
            <a:xfrm>
              <a:off x="3132729" y="2996952"/>
              <a:ext cx="2317514" cy="2025305"/>
            </a:xfrm>
            <a:prstGeom prst="hexagon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47625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200000" scaled="0"/>
              </a:gradFill>
            </a:ln>
            <a:effectLst>
              <a:outerShdw blurRad="203200" dist="127000" dir="4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0" prst="angle"/>
            </a:sp3d>
          </p:spPr>
          <p:txBody>
            <a:bodyPr wrap="none" anchor="ctr"/>
            <a:lstStyle/>
            <a:p>
              <a:pPr latinLnBrk="1"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3" name="六边形 22"/>
            <p:cNvSpPr/>
            <p:nvPr/>
          </p:nvSpPr>
          <p:spPr>
            <a:xfrm>
              <a:off x="3276983" y="3130087"/>
              <a:ext cx="2020768" cy="1765975"/>
            </a:xfrm>
            <a:prstGeom prst="hexagon">
              <a:avLst/>
            </a:prstGeom>
            <a:solidFill>
              <a:srgbClr val="F9BD06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2800737" y="3555086"/>
              <a:ext cx="3027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endPara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36738" y="3691770"/>
            <a:ext cx="3006655" cy="2041486"/>
            <a:chOff x="6169550" y="4490120"/>
            <a:chExt cx="2931074" cy="1990168"/>
          </a:xfrm>
        </p:grpSpPr>
        <p:grpSp>
          <p:nvGrpSpPr>
            <p:cNvPr id="29" name="组合 28"/>
            <p:cNvGrpSpPr/>
            <p:nvPr/>
          </p:nvGrpSpPr>
          <p:grpSpPr>
            <a:xfrm>
              <a:off x="6529604" y="4490120"/>
              <a:ext cx="2232247" cy="1950788"/>
              <a:chOff x="4273119" y="2504032"/>
              <a:chExt cx="1096573" cy="958308"/>
            </a:xfrm>
          </p:grpSpPr>
          <p:sp>
            <p:nvSpPr>
              <p:cNvPr id="31" name="六边形 30"/>
              <p:cNvSpPr/>
              <p:nvPr/>
            </p:nvSpPr>
            <p:spPr>
              <a:xfrm>
                <a:off x="4273119" y="2504032"/>
                <a:ext cx="1096573" cy="958308"/>
              </a:xfrm>
              <a:prstGeom prst="hexagon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9000">
                    <a:srgbClr val="BEBEBE"/>
                  </a:gs>
                </a:gsLst>
                <a:lin ang="4200000" scaled="0"/>
              </a:gradFill>
              <a:ln w="47625"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lumMod val="85000"/>
                      </a:srgbClr>
                    </a:gs>
                  </a:gsLst>
                  <a:lin ang="7200000" scaled="0"/>
                </a:gradFill>
              </a:ln>
              <a:effectLst>
                <a:outerShdw blurRad="203200" dist="127000" dir="4200000" sx="102000" sy="102000" algn="ctr" rotWithShape="0">
                  <a:srgbClr val="1F1F1F">
                    <a:lumMod val="90000"/>
                    <a:lumOff val="10000"/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0" prst="angle"/>
              </a:sp3d>
            </p:spPr>
            <p:txBody>
              <a:bodyPr wrap="none" anchor="ctr"/>
              <a:lstStyle/>
              <a:p>
                <a:pPr latinLnBrk="1"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2" name="六边形 31"/>
              <p:cNvSpPr/>
              <p:nvPr/>
            </p:nvSpPr>
            <p:spPr>
              <a:xfrm>
                <a:off x="4345507" y="2567359"/>
                <a:ext cx="961185" cy="839992"/>
              </a:xfrm>
              <a:prstGeom prst="hexagon">
                <a:avLst/>
              </a:prstGeom>
              <a:solidFill>
                <a:srgbClr val="CC00CC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32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文本框 2"/>
            <p:cNvSpPr txBox="1"/>
            <p:nvPr/>
          </p:nvSpPr>
          <p:spPr>
            <a:xfrm>
              <a:off x="6169550" y="5002960"/>
              <a:ext cx="29310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endParaRPr lang="en-US" altLang="zh-CN" sz="3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151784" y="231728"/>
            <a:ext cx="496146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常见的程序结构</a:t>
            </a:r>
            <a:endParaRPr lang="zh-CN" altLang="en-US" dirty="0"/>
          </a:p>
        </p:txBody>
      </p:sp>
      <p:sp>
        <p:nvSpPr>
          <p:cNvPr id="15" name="圆角矩形 3"/>
          <p:cNvSpPr/>
          <p:nvPr/>
        </p:nvSpPr>
        <p:spPr bwMode="auto">
          <a:xfrm>
            <a:off x="983432" y="1268760"/>
            <a:ext cx="10297144" cy="74109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常见的程序结构有三种，分别是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“顺序”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、“分支”、“循环”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520" y="2261273"/>
            <a:ext cx="1588879" cy="32622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79" y="2266690"/>
            <a:ext cx="3516501" cy="32514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2647094"/>
            <a:ext cx="3024336" cy="2490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75520" y="564077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5150160" y="564077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8524800" y="564077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32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861939" y="2150790"/>
            <a:ext cx="287323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算数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2" name="加号 1"/>
          <p:cNvSpPr/>
          <p:nvPr/>
        </p:nvSpPr>
        <p:spPr>
          <a:xfrm>
            <a:off x="1775520" y="428525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减号 2"/>
          <p:cNvSpPr/>
          <p:nvPr/>
        </p:nvSpPr>
        <p:spPr>
          <a:xfrm>
            <a:off x="4462064" y="4285253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乘号 4"/>
          <p:cNvSpPr/>
          <p:nvPr/>
        </p:nvSpPr>
        <p:spPr>
          <a:xfrm>
            <a:off x="7160059" y="428870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减号 6"/>
          <p:cNvSpPr/>
          <p:nvPr/>
        </p:nvSpPr>
        <p:spPr>
          <a:xfrm rot="7164509">
            <a:off x="9573954" y="4285254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51696" y="3775270"/>
            <a:ext cx="1706776" cy="119888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10;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b =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04374" y="803598"/>
            <a:ext cx="28498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算数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3"/>
          <p:cNvSpPr/>
          <p:nvPr/>
        </p:nvSpPr>
        <p:spPr bwMode="auto">
          <a:xfrm>
            <a:off x="1880870" y="1678305"/>
            <a:ext cx="8759190" cy="8001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由算数运算符和数字组成的式子就是算数表达式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Group 18"/>
          <p:cNvGrpSpPr/>
          <p:nvPr/>
        </p:nvGrpSpPr>
        <p:grpSpPr bwMode="auto">
          <a:xfrm>
            <a:off x="1880647" y="4003041"/>
            <a:ext cx="2671638" cy="753151"/>
            <a:chOff x="2208" y="1490"/>
            <a:chExt cx="1363" cy="1800"/>
          </a:xfrm>
          <a:blipFill rotWithShape="1">
            <a:blip r:embed="rId1"/>
            <a:tile tx="0" ty="0" sx="100000" sy="100000" flip="none" algn="tl"/>
          </a:blipFill>
        </p:grpSpPr>
        <p:sp>
          <p:nvSpPr>
            <p:cNvPr id="47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- b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32"/>
          <p:cNvGrpSpPr/>
          <p:nvPr/>
        </p:nvGrpSpPr>
        <p:grpSpPr bwMode="auto">
          <a:xfrm>
            <a:off x="1907109" y="5029919"/>
            <a:ext cx="2630476" cy="700767"/>
            <a:chOff x="3696" y="1490"/>
            <a:chExt cx="1363" cy="1800"/>
          </a:xfrm>
          <a:blipFill rotWithShape="1">
            <a:blip r:embed="rId1"/>
            <a:tile tx="0" ty="0" sx="100000" sy="100000" flip="none" algn="tl"/>
          </a:blipFill>
        </p:grpSpPr>
        <p:sp>
          <p:nvSpPr>
            <p:cNvPr id="57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907109" y="6006119"/>
            <a:ext cx="2618715" cy="804343"/>
            <a:chOff x="767408" y="2204864"/>
            <a:chExt cx="2163762" cy="1080120"/>
          </a:xfrm>
          <a:blipFill rotWithShape="1">
            <a:blip r:embed="rId1"/>
            <a:tile tx="0" ty="0" sx="100000" sy="100000" flip="none" algn="tl"/>
          </a:blipFill>
        </p:grpSpPr>
        <p:grpSp>
          <p:nvGrpSpPr>
            <p:cNvPr id="62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  <a:grpFill/>
          </p:grpSpPr>
          <p:sp>
            <p:nvSpPr>
              <p:cNvPr id="68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3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  <a:grpFill/>
          </p:grpSpPr>
          <p:sp>
            <p:nvSpPr>
              <p:cNvPr id="64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b;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880647" y="2899185"/>
            <a:ext cx="2604830" cy="813840"/>
            <a:chOff x="2349101" y="5582548"/>
            <a:chExt cx="1597036" cy="806570"/>
          </a:xfrm>
          <a:blipFill rotWithShape="1">
            <a:blip r:embed="rId1"/>
            <a:tile tx="0" ty="0" sx="100000" sy="100000" flip="none" algn="tl"/>
          </a:blipFill>
        </p:grpSpPr>
        <p:grpSp>
          <p:nvGrpSpPr>
            <p:cNvPr id="71" name="Group 32"/>
            <p:cNvGrpSpPr/>
            <p:nvPr/>
          </p:nvGrpSpPr>
          <p:grpSpPr bwMode="auto">
            <a:xfrm>
              <a:off x="2349101" y="5582548"/>
              <a:ext cx="1597036" cy="806570"/>
              <a:chOff x="3696" y="1490"/>
              <a:chExt cx="1363" cy="1800"/>
            </a:xfrm>
            <a:grpFill/>
          </p:grpSpPr>
          <p:sp>
            <p:nvSpPr>
              <p:cNvPr id="73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2470386" y="5698065"/>
              <a:ext cx="1342583" cy="518546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623333" y="836618"/>
            <a:ext cx="273630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复合运算</a:t>
            </a:r>
            <a:endParaRPr lang="zh-CN" altLang="en-US" dirty="0"/>
          </a:p>
        </p:txBody>
      </p:sp>
      <p:grpSp>
        <p:nvGrpSpPr>
          <p:cNvPr id="27" name="Group 18"/>
          <p:cNvGrpSpPr/>
          <p:nvPr/>
        </p:nvGrpSpPr>
        <p:grpSpPr bwMode="auto">
          <a:xfrm>
            <a:off x="1596450" y="3644266"/>
            <a:ext cx="2671638" cy="753151"/>
            <a:chOff x="2208" y="1490"/>
            <a:chExt cx="1363" cy="1800"/>
          </a:xfrm>
          <a:pattFill prst="pct2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8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= b - a;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18"/>
          <p:cNvGrpSpPr/>
          <p:nvPr/>
        </p:nvGrpSpPr>
        <p:grpSpPr bwMode="auto">
          <a:xfrm>
            <a:off x="5307201" y="3644265"/>
            <a:ext cx="2671638" cy="753151"/>
            <a:chOff x="2208" y="1490"/>
            <a:chExt cx="1363" cy="1800"/>
          </a:xfrm>
          <a:pattFill prst="pct2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4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-= a;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38" name="Group 32"/>
          <p:cNvGrpSpPr/>
          <p:nvPr/>
        </p:nvGrpSpPr>
        <p:grpSpPr bwMode="auto">
          <a:xfrm>
            <a:off x="1622912" y="4671144"/>
            <a:ext cx="2630476" cy="700767"/>
            <a:chOff x="3696" y="1490"/>
            <a:chExt cx="1363" cy="18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= a * c;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43" name="Group 32"/>
          <p:cNvGrpSpPr/>
          <p:nvPr/>
        </p:nvGrpSpPr>
        <p:grpSpPr bwMode="auto">
          <a:xfrm>
            <a:off x="5327782" y="4678541"/>
            <a:ext cx="2630476" cy="674683"/>
            <a:chOff x="3696" y="1490"/>
            <a:chExt cx="1363" cy="18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4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*= c;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22912" y="5647344"/>
            <a:ext cx="2618715" cy="804343"/>
            <a:chOff x="767408" y="2204864"/>
            <a:chExt cx="2163762" cy="1080120"/>
          </a:xfrm>
          <a:pattFill prst="pct3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50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  <a:grpFill/>
          </p:grpSpPr>
          <p:sp>
            <p:nvSpPr>
              <p:cNvPr id="56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  <a:grpFill/>
          </p:grpSpPr>
          <p:sp>
            <p:nvSpPr>
              <p:cNvPr id="52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 =b / c;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5389539" y="5647344"/>
            <a:ext cx="2618715" cy="821235"/>
            <a:chOff x="767408" y="2204864"/>
            <a:chExt cx="2163762" cy="1080120"/>
          </a:xfrm>
          <a:pattFill prst="pct3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59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  <a:grpFill/>
          </p:grpSpPr>
          <p:sp>
            <p:nvSpPr>
              <p:cNvPr id="65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  <a:grpFill/>
          </p:grpSpPr>
          <p:sp>
            <p:nvSpPr>
              <p:cNvPr id="61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 /= c;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1596450" y="2540410"/>
            <a:ext cx="2604830" cy="813840"/>
            <a:chOff x="2349101" y="5582548"/>
            <a:chExt cx="1597036" cy="806570"/>
          </a:xfrm>
          <a:pattFill prst="pct1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69" name="Group 32"/>
            <p:cNvGrpSpPr/>
            <p:nvPr/>
          </p:nvGrpSpPr>
          <p:grpSpPr bwMode="auto">
            <a:xfrm>
              <a:off x="2349101" y="5582548"/>
              <a:ext cx="1597036" cy="806570"/>
              <a:chOff x="3696" y="1490"/>
              <a:chExt cx="1363" cy="1800"/>
            </a:xfrm>
            <a:grpFill/>
          </p:grpSpPr>
          <p:sp>
            <p:nvSpPr>
              <p:cNvPr id="71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2470386" y="5698065"/>
              <a:ext cx="1342583" cy="518546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 = c + a; 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283974" y="2542881"/>
            <a:ext cx="2651908" cy="833597"/>
            <a:chOff x="2349101" y="5582548"/>
            <a:chExt cx="1597036" cy="806570"/>
          </a:xfrm>
          <a:pattFill prst="pct1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76" name="Group 32"/>
            <p:cNvGrpSpPr/>
            <p:nvPr/>
          </p:nvGrpSpPr>
          <p:grpSpPr bwMode="auto">
            <a:xfrm>
              <a:off x="2349101" y="5582548"/>
              <a:ext cx="1597036" cy="806570"/>
              <a:chOff x="3696" y="1490"/>
              <a:chExt cx="1363" cy="1800"/>
            </a:xfrm>
            <a:grpFill/>
          </p:grpSpPr>
          <p:sp>
            <p:nvSpPr>
              <p:cNvPr id="78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2470386" y="5698065"/>
              <a:ext cx="1342583" cy="506256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 += a;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1622957" y="1528475"/>
            <a:ext cx="5146361" cy="73723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= 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= 3;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右 1"/>
          <p:cNvSpPr/>
          <p:nvPr/>
        </p:nvSpPr>
        <p:spPr>
          <a:xfrm>
            <a:off x="4414517" y="2750652"/>
            <a:ext cx="611013" cy="396587"/>
          </a:xfrm>
          <a:prstGeom prst="rightArrow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箭头: 右 83"/>
          <p:cNvSpPr/>
          <p:nvPr/>
        </p:nvSpPr>
        <p:spPr>
          <a:xfrm>
            <a:off x="4465434" y="3838829"/>
            <a:ext cx="611013" cy="396587"/>
          </a:xfrm>
          <a:prstGeom prst="rightArrow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箭头: 右 84"/>
          <p:cNvSpPr/>
          <p:nvPr/>
        </p:nvSpPr>
        <p:spPr>
          <a:xfrm>
            <a:off x="4443106" y="4813090"/>
            <a:ext cx="611013" cy="396587"/>
          </a:xfrm>
          <a:prstGeom prst="rightArrow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箭头: 右 85"/>
          <p:cNvSpPr/>
          <p:nvPr/>
        </p:nvSpPr>
        <p:spPr>
          <a:xfrm>
            <a:off x="4443105" y="5826410"/>
            <a:ext cx="611013" cy="396587"/>
          </a:xfrm>
          <a:prstGeom prst="rightArrow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AutoShape 4"/>
          <p:cNvSpPr>
            <a:spLocks noChangeArrowheads="1"/>
          </p:cNvSpPr>
          <p:nvPr/>
        </p:nvSpPr>
        <p:spPr bwMode="auto">
          <a:xfrm>
            <a:off x="8719777" y="2581524"/>
            <a:ext cx="648072" cy="598664"/>
          </a:xfrm>
          <a:prstGeom prst="roundRect">
            <a:avLst>
              <a:gd name="adj" fmla="val 16667"/>
            </a:avLst>
          </a:pr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</a:t>
            </a:r>
            <a:r>
              <a:rPr kumimoji="1" lang="en-US" altLang="ko-KR" sz="2400" kern="0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4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87" name="AutoShape 4"/>
          <p:cNvSpPr>
            <a:spLocks noChangeArrowheads="1"/>
          </p:cNvSpPr>
          <p:nvPr/>
        </p:nvSpPr>
        <p:spPr bwMode="auto">
          <a:xfrm>
            <a:off x="8763585" y="3663548"/>
            <a:ext cx="648072" cy="598664"/>
          </a:xfrm>
          <a:prstGeom prst="roundRect">
            <a:avLst>
              <a:gd name="adj" fmla="val 1666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</a:t>
            </a:r>
            <a:r>
              <a:rPr kumimoji="1" lang="en-US" altLang="ko-KR" sz="2400" kern="0" noProof="0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1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88" name="AutoShape 4"/>
          <p:cNvSpPr>
            <a:spLocks noChangeArrowheads="1"/>
          </p:cNvSpPr>
          <p:nvPr/>
        </p:nvSpPr>
        <p:spPr bwMode="auto">
          <a:xfrm>
            <a:off x="8763585" y="4652377"/>
            <a:ext cx="648072" cy="598664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</a:t>
            </a:r>
            <a:r>
              <a:rPr kumimoji="1" lang="en-US" altLang="ko-KR" sz="2400" kern="0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3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  <p:sp>
        <p:nvSpPr>
          <p:cNvPr id="89" name="AutoShape 4"/>
          <p:cNvSpPr>
            <a:spLocks noChangeArrowheads="1"/>
          </p:cNvSpPr>
          <p:nvPr/>
        </p:nvSpPr>
        <p:spPr bwMode="auto">
          <a:xfrm>
            <a:off x="8763585" y="5725371"/>
            <a:ext cx="648072" cy="598664"/>
          </a:xfrm>
          <a:prstGeom prst="roundRect">
            <a:avLst>
              <a:gd name="adj" fmla="val 16667"/>
            </a:avLst>
          </a:prstGeom>
          <a:pattFill prst="pct30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</a:rPr>
              <a:t> </a:t>
            </a:r>
            <a:r>
              <a:rPr kumimoji="1" lang="en-US" altLang="ko-KR" sz="2400" kern="0" noProof="0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0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4" grpId="0" bldLvl="0" animBg="1"/>
      <p:bldP spid="85" grpId="0" bldLvl="0" animBg="1"/>
      <p:bldP spid="86" grpId="0" bldLvl="0" animBg="1"/>
      <p:bldP spid="67" grpId="0" bldLvl="0" animBg="1"/>
      <p:bldP spid="87" grpId="0" bldLvl="0" animBg="1"/>
      <p:bldP spid="88" grpId="0" bldLvl="0" animBg="1"/>
      <p:bldP spid="89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4、5、7、8"/>
  <p:tag name="KSO_WM_TEMPLATE_SUBCATEGORY" val="0"/>
  <p:tag name="KSO_WM_TAG_VERSION" val="1.0"/>
  <p:tag name="KSO_WM_BEAUTIFY_FLAG" val="#wm#"/>
  <p:tag name="KSO_WM_TEMPLATE_CATEGORY" val="custom"/>
  <p:tag name="KSO_WM_TEMPLATE_INDEX" val="20200217"/>
  <p:tag name="KSO_WM_UNIT_SHOW_EDIT_AREA_INDICATION" val="0"/>
</p:tagLst>
</file>

<file path=ppt/tags/tag17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7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PA" val="v3.0.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64">
      <a:dk1>
        <a:srgbClr val="000000"/>
      </a:dk1>
      <a:lt1>
        <a:srgbClr val="FFFFFF"/>
      </a:lt1>
      <a:dk2>
        <a:srgbClr val="F6DED4"/>
      </a:dk2>
      <a:lt2>
        <a:srgbClr val="FFFFFF"/>
      </a:lt2>
      <a:accent1>
        <a:srgbClr val="E49B7B"/>
      </a:accent1>
      <a:accent2>
        <a:srgbClr val="DBA473"/>
      </a:accent2>
      <a:accent3>
        <a:srgbClr val="D0B46E"/>
      </a:accent3>
      <a:accent4>
        <a:srgbClr val="BFC674"/>
      </a:accent4>
      <a:accent5>
        <a:srgbClr val="A6D583"/>
      </a:accent5>
      <a:accent6>
        <a:srgbClr val="87E69F"/>
      </a:accent6>
      <a:hlink>
        <a:srgbClr val="658BD5"/>
      </a:hlink>
      <a:folHlink>
        <a:srgbClr val="9F67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3787</Words>
  <Application>WPS 演示</Application>
  <PresentationFormat>宽屏</PresentationFormat>
  <Paragraphs>656</Paragraphs>
  <Slides>39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Consolas</vt:lpstr>
      <vt:lpstr>굴림</vt:lpstr>
      <vt:lpstr>Arial</vt:lpstr>
      <vt:lpstr>Times New Roman</vt:lpstr>
      <vt:lpstr>Impact</vt:lpstr>
      <vt:lpstr>Malgun Gothic</vt:lpstr>
      <vt:lpstr>Arial Unicode MS</vt:lpstr>
      <vt:lpstr>Calibri</vt:lpstr>
      <vt:lpstr>Verdana</vt:lpstr>
      <vt:lpstr>隶书</vt:lpstr>
      <vt:lpstr>Montserrat</vt:lpstr>
      <vt:lpstr>Segoe Print</vt:lpstr>
      <vt:lpstr>华文仿宋</vt:lpstr>
      <vt:lpstr>Office 主题​​</vt:lpstr>
      <vt:lpstr>C++学科竞赛编程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苹果</cp:lastModifiedBy>
  <cp:revision>1646</cp:revision>
  <dcterms:created xsi:type="dcterms:W3CDTF">2015-01-21T06:13:00Z</dcterms:created>
  <dcterms:modified xsi:type="dcterms:W3CDTF">2020-03-28T14:16:10Z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