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4"/>
  </p:handoutMasterIdLst>
  <p:sldIdLst>
    <p:sldId id="603" r:id="rId4"/>
    <p:sldId id="554" r:id="rId6"/>
    <p:sldId id="527" r:id="rId7"/>
    <p:sldId id="555" r:id="rId8"/>
    <p:sldId id="505" r:id="rId9"/>
    <p:sldId id="557" r:id="rId10"/>
    <p:sldId id="515" r:id="rId11"/>
    <p:sldId id="559" r:id="rId12"/>
    <p:sldId id="569" r:id="rId13"/>
    <p:sldId id="556" r:id="rId14"/>
    <p:sldId id="513" r:id="rId15"/>
    <p:sldId id="514" r:id="rId16"/>
    <p:sldId id="507" r:id="rId17"/>
    <p:sldId id="508" r:id="rId18"/>
    <p:sldId id="509" r:id="rId19"/>
    <p:sldId id="561" r:id="rId20"/>
    <p:sldId id="571" r:id="rId21"/>
    <p:sldId id="564" r:id="rId22"/>
    <p:sldId id="510" r:id="rId23"/>
    <p:sldId id="511" r:id="rId24"/>
    <p:sldId id="512" r:id="rId25"/>
    <p:sldId id="562" r:id="rId26"/>
    <p:sldId id="563" r:id="rId27"/>
    <p:sldId id="572" r:id="rId28"/>
    <p:sldId id="546" r:id="rId29"/>
    <p:sldId id="558" r:id="rId30"/>
    <p:sldId id="517" r:id="rId31"/>
    <p:sldId id="500" r:id="rId32"/>
    <p:sldId id="573" r:id="rId33"/>
    <p:sldId id="547" r:id="rId34"/>
    <p:sldId id="541" r:id="rId35"/>
    <p:sldId id="543" r:id="rId36"/>
    <p:sldId id="549" r:id="rId37"/>
    <p:sldId id="566" r:id="rId38"/>
    <p:sldId id="574" r:id="rId39"/>
    <p:sldId id="545" r:id="rId40"/>
    <p:sldId id="567" r:id="rId41"/>
    <p:sldId id="604" r:id="rId42"/>
    <p:sldId id="60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603"/>
            <p14:sldId id="554"/>
            <p14:sldId id="527"/>
            <p14:sldId id="555"/>
            <p14:sldId id="505"/>
            <p14:sldId id="557"/>
            <p14:sldId id="515"/>
            <p14:sldId id="559"/>
            <p14:sldId id="569"/>
            <p14:sldId id="556"/>
            <p14:sldId id="513"/>
            <p14:sldId id="514"/>
            <p14:sldId id="507"/>
            <p14:sldId id="508"/>
            <p14:sldId id="509"/>
            <p14:sldId id="561"/>
            <p14:sldId id="571"/>
            <p14:sldId id="564"/>
            <p14:sldId id="510"/>
            <p14:sldId id="511"/>
            <p14:sldId id="512"/>
            <p14:sldId id="562"/>
            <p14:sldId id="563"/>
            <p14:sldId id="572"/>
            <p14:sldId id="546"/>
            <p14:sldId id="558"/>
            <p14:sldId id="517"/>
            <p14:sldId id="500"/>
            <p14:sldId id="573"/>
            <p14:sldId id="547"/>
            <p14:sldId id="541"/>
            <p14:sldId id="543"/>
            <p14:sldId id="549"/>
            <p14:sldId id="566"/>
            <p14:sldId id="574"/>
            <p14:sldId id="545"/>
            <p14:sldId id="567"/>
            <p14:sldId id="604"/>
            <p14:sldId id="6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A5F9B9"/>
    <a:srgbClr val="D99FD1"/>
    <a:srgbClr val="58BECC"/>
    <a:srgbClr val="FFFFFF"/>
    <a:srgbClr val="77CAD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710" autoAdjust="0"/>
  </p:normalViewPr>
  <p:slideViewPr>
    <p:cSldViewPr>
      <p:cViewPr varScale="1">
        <p:scale>
          <a:sx n="63" d="100"/>
          <a:sy n="63" d="100"/>
        </p:scale>
        <p:origin x="1020" y="66"/>
      </p:cViewPr>
      <p:guideLst>
        <p:guide orient="horz" pos="2144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，如果你输入一个正数，它会输出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正确的写法应该是</a:t>
            </a:r>
            <a:r>
              <a:rPr lang="en-US" altLang="zh-CN" dirty="0" smtClean="0"/>
              <a:t>else</a:t>
            </a:r>
            <a:r>
              <a:rPr lang="en-US" altLang="zh-CN" baseline="0" dirty="0" smtClean="0"/>
              <a:t> if </a:t>
            </a:r>
            <a:r>
              <a:rPr lang="zh-CN" altLang="en-US" baseline="0" smtClean="0"/>
              <a:t>语句来写。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ags" Target="../tags/tag18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ags" Target="../tags/tag18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9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7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0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75.xml"/><Relationship Id="rId2" Type="http://schemas.openxmlformats.org/officeDocument/2006/relationships/image" Target="../media/image9.GIF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pPr>
              <a:buNone/>
            </a:pP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62894" y="867455"/>
            <a:ext cx="44500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什么是逻辑运算符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54385" y="3037424"/>
            <a:ext cx="1391093" cy="9819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29603" y="4378144"/>
            <a:ext cx="1391093" cy="9819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29603" y="5670872"/>
            <a:ext cx="1391093" cy="981948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5787" y="3236011"/>
            <a:ext cx="1531719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200" b="1" dirty="0"/>
              <a:t>逻辑非</a:t>
            </a:r>
            <a:endParaRPr lang="en-US" altLang="zh-CN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92654" y="3211485"/>
            <a:ext cx="5145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！</a:t>
            </a:r>
            <a:endParaRPr lang="en-US" altLang="zh-CN" sz="3600" b="1" dirty="0">
              <a:ln w="1016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7270" y="4522470"/>
            <a:ext cx="107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&amp;&amp;</a:t>
            </a:r>
            <a:endParaRPr lang="en-US" altLang="zh-CN" sz="3600" b="1" dirty="0">
              <a:ln w="1016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7132" y="5854940"/>
            <a:ext cx="6955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||</a:t>
            </a:r>
            <a:endParaRPr lang="en-US" altLang="zh-CN" sz="3600" b="1" dirty="0">
              <a:ln w="1016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1554" y="4552736"/>
            <a:ext cx="1535952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200" b="1" dirty="0"/>
              <a:t>逻辑与</a:t>
            </a:r>
            <a:endParaRPr lang="en-US" altLang="zh-CN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786848" y="5869459"/>
            <a:ext cx="1407574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200" b="1" dirty="0"/>
              <a:t>逻辑或</a:t>
            </a:r>
            <a:endParaRPr lang="en-US" altLang="zh-CN" sz="3200" b="1" dirty="0"/>
          </a:p>
        </p:txBody>
      </p:sp>
      <p:sp>
        <p:nvSpPr>
          <p:cNvPr id="17" name="右大括号 16"/>
          <p:cNvSpPr/>
          <p:nvPr/>
        </p:nvSpPr>
        <p:spPr>
          <a:xfrm>
            <a:off x="5652453" y="3633880"/>
            <a:ext cx="306485" cy="2649707"/>
          </a:xfrm>
          <a:prstGeom prst="rightBrace">
            <a:avLst>
              <a:gd name="adj1" fmla="val 66345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59582" y="4793610"/>
            <a:ext cx="3744416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/>
              </a:rPr>
              <a:t>（真）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en-US" altLang="zh-CN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410106" y="4039278"/>
            <a:ext cx="39405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逻辑表达式的结果只有两种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35609" y="5436871"/>
            <a:ext cx="3744416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（假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6" name="圆角矩形 21"/>
          <p:cNvSpPr/>
          <p:nvPr/>
        </p:nvSpPr>
        <p:spPr bwMode="auto">
          <a:xfrm>
            <a:off x="1563038" y="2255236"/>
            <a:ext cx="7059021" cy="53782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46471" y="2269842"/>
            <a:ext cx="6585320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含有逻辑运算符的表达式称为逻辑表达式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/>
      <p:bldP spid="20" grpId="0"/>
      <p:bldP spid="21" grpId="0"/>
      <p:bldP spid="16" grpId="0" bldLvl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1201" y="1485945"/>
            <a:ext cx="61391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符的介绍及使用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1988808" y="2746698"/>
            <a:ext cx="4608512" cy="53782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70130" y="2777386"/>
            <a:ext cx="4383174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非，代表相反的意思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04832" y="3867912"/>
            <a:ext cx="136815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!true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04832" y="4582797"/>
            <a:ext cx="1224136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!false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48848" y="5322097"/>
            <a:ext cx="151216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 &gt; 2)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04832" y="6047431"/>
            <a:ext cx="151216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!(9&gt;11)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4494687" y="3868022"/>
            <a:ext cx="554459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4494685" y="4596210"/>
            <a:ext cx="554462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4494683" y="5322097"/>
            <a:ext cx="554463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4494683" y="6047984"/>
            <a:ext cx="554463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5285916" y="3767038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5285916" y="4503639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>
            <a:off x="5285916" y="5240240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>
            <a:off x="5285916" y="5971047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86829" y="5322097"/>
            <a:ext cx="3240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5" grpId="1"/>
      <p:bldP spid="55" grpId="2"/>
      <p:bldP spid="56" grpId="0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7280" y="1376090"/>
            <a:ext cx="295232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/>
              <a:t>逻辑非：！</a:t>
            </a:r>
            <a:endParaRPr lang="zh-CN" altLang="en-US" sz="4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07568" y="2707402"/>
          <a:ext cx="7920881" cy="19466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44283"/>
                <a:gridCol w="2688299"/>
                <a:gridCol w="2688299"/>
              </a:tblGrid>
              <a:tr h="936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010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（！表达式）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158"/>
          <p:cNvGrpSpPr/>
          <p:nvPr/>
        </p:nvGrpSpPr>
        <p:grpSpPr bwMode="auto">
          <a:xfrm>
            <a:off x="2423593" y="5579727"/>
            <a:ext cx="7560840" cy="666774"/>
            <a:chOff x="2208" y="1490"/>
            <a:chExt cx="1363" cy="1800"/>
          </a:xfrm>
        </p:grpSpPr>
        <p:sp>
          <p:nvSpPr>
            <p:cNvPr id="7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AutoShape 16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6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16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endParaRPr lang="en-US" altLang="zh-CN" dirty="0">
                <a:ea typeface="宋体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528080" y="5675138"/>
            <a:ext cx="3694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非真即假，非假即真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6843" y="817290"/>
            <a:ext cx="6050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逻辑运算符的介绍及使用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5427" y="1809367"/>
            <a:ext cx="4599198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与，代表同时的意思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6" y="2554098"/>
            <a:ext cx="3678355" cy="3678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97" y="4004305"/>
            <a:ext cx="1212452" cy="156918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88" y="4004305"/>
            <a:ext cx="1212452" cy="156918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66" y="3345453"/>
            <a:ext cx="1811855" cy="2384838"/>
          </a:xfrm>
          <a:prstGeom prst="rect">
            <a:avLst/>
          </a:prstGeom>
        </p:spPr>
      </p:pic>
      <p:sp>
        <p:nvSpPr>
          <p:cNvPr id="6" name="流程图: 接点 5"/>
          <p:cNvSpPr/>
          <p:nvPr/>
        </p:nvSpPr>
        <p:spPr>
          <a:xfrm>
            <a:off x="9607968" y="3345347"/>
            <a:ext cx="197898" cy="18081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9709154" y="2928714"/>
            <a:ext cx="360040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88447" y="2331222"/>
            <a:ext cx="1448795" cy="58356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C00CC"/>
                </a:solidFill>
                <a:latin typeface="Broadway" panose="04040905080B02020502" pitchFamily="82" charset="0"/>
              </a:rPr>
              <a:t>哇！！！</a:t>
            </a:r>
            <a:endParaRPr lang="zh-CN" altLang="en-US" sz="3200" dirty="0">
              <a:solidFill>
                <a:srgbClr val="CC00CC"/>
              </a:solidFill>
              <a:latin typeface="Broadway" panose="04040905080B02020502" pitchFamily="82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96" y="5815733"/>
            <a:ext cx="570069" cy="73779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86" y="5835016"/>
            <a:ext cx="540269" cy="6992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85055" y="5925820"/>
            <a:ext cx="906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&amp;&amp;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6554223" y="6052432"/>
            <a:ext cx="618320" cy="36004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95814" y="5956739"/>
            <a:ext cx="21548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打开百宝箱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1" grpId="0"/>
      <p:bldP spid="12" grpId="0" bldLvl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423" y="1049692"/>
            <a:ext cx="6050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逻辑运算符的介绍及使用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3767" y="3337437"/>
            <a:ext cx="833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&amp;&amp;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61647" y="2278276"/>
            <a:ext cx="4599198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与，代表同时的意思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233285" y="3449061"/>
            <a:ext cx="554462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233285" y="5388934"/>
            <a:ext cx="554463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6024516" y="3356490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6024515" y="5262125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false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4520" y="3339465"/>
            <a:ext cx="161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 &gt; 5</a:t>
            </a:r>
            <a:endParaRPr lang="en-US" altLang="zh-CN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689350" y="3314065"/>
            <a:ext cx="2215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&gt; 3</a:t>
            </a:r>
            <a:endParaRPr lang="en-US" altLang="zh-CN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943767" y="5280896"/>
            <a:ext cx="833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&amp;&amp;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74234" y="5253379"/>
            <a:ext cx="108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 &lt; 5</a:t>
            </a:r>
            <a:endParaRPr lang="en-US" altLang="zh-CN" sz="2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89294" y="5257279"/>
            <a:ext cx="11885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&lt; 3</a:t>
            </a:r>
            <a:endParaRPr lang="en-US" altLang="zh-CN" sz="2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943767" y="4241546"/>
            <a:ext cx="833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&amp;&amp;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44" name="右箭头 24"/>
          <p:cNvSpPr/>
          <p:nvPr/>
        </p:nvSpPr>
        <p:spPr>
          <a:xfrm>
            <a:off x="5233285" y="4353170"/>
            <a:ext cx="554462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6024516" y="4260599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74234" y="4243675"/>
            <a:ext cx="108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 &gt; 5</a:t>
            </a:r>
            <a:endParaRPr lang="en-US" altLang="zh-CN" sz="2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689294" y="4217929"/>
            <a:ext cx="11885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&lt; 3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bldLvl="0" animBg="1"/>
      <p:bldP spid="27" grpId="0" bldLvl="0" animBg="1"/>
      <p:bldP spid="29" grpId="0" bldLvl="0" animBg="1"/>
      <p:bldP spid="31" grpId="0" bldLvl="0" animBg="1"/>
      <p:bldP spid="33" grpId="0"/>
      <p:bldP spid="33" grpId="1"/>
      <p:bldP spid="36" grpId="0"/>
      <p:bldP spid="36" grpId="1"/>
      <p:bldP spid="40" grpId="0"/>
      <p:bldP spid="41" grpId="0"/>
      <p:bldP spid="42" grpId="0"/>
      <p:bldP spid="43" grpId="0"/>
      <p:bldP spid="44" grpId="0" bldLvl="0" animBg="1"/>
      <p:bldP spid="45" grpId="0" bldLvl="0" animBg="1"/>
      <p:bldP spid="46" grpId="0"/>
      <p:bldP spid="46" grpId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72981" y="1987322"/>
          <a:ext cx="8856985" cy="28346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71397"/>
                <a:gridCol w="1771397"/>
                <a:gridCol w="1771397"/>
                <a:gridCol w="1771397"/>
                <a:gridCol w="1771397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73200" y="668065"/>
            <a:ext cx="352839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/>
              <a:t>逻辑与：</a:t>
            </a:r>
            <a:r>
              <a:rPr lang="en-US" altLang="zh-CN" sz="4400" dirty="0"/>
              <a:t>&amp;&amp;</a:t>
            </a:r>
            <a:endParaRPr lang="zh-CN" altLang="en-US" sz="4400" dirty="0"/>
          </a:p>
        </p:txBody>
      </p:sp>
      <p:grpSp>
        <p:nvGrpSpPr>
          <p:cNvPr id="4" name="Group 158"/>
          <p:cNvGrpSpPr/>
          <p:nvPr/>
        </p:nvGrpSpPr>
        <p:grpSpPr bwMode="auto">
          <a:xfrm>
            <a:off x="1921053" y="5515714"/>
            <a:ext cx="7920881" cy="792088"/>
            <a:chOff x="2208" y="1490"/>
            <a:chExt cx="1363" cy="1800"/>
          </a:xfrm>
        </p:grpSpPr>
        <p:sp>
          <p:nvSpPr>
            <p:cNvPr id="6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AutoShape 16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6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6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endParaRPr lang="en-US" altLang="zh-CN" dirty="0">
                <a:ea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3092" y="5657349"/>
            <a:ext cx="7716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有一个为假结果就为假，两个都为真结果才为真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0659" y="1209214"/>
            <a:ext cx="29133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三角形判断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8481" y="2401560"/>
            <a:ext cx="6408714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给定三个正整数，分别表示三条线段的长度，判断这三条线段能否构成一个三角形（任意两条边之和大于第三边）。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输出格式：如果能构成三角形，则输出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】3 4 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】Yes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4481" y="1607994"/>
            <a:ext cx="45516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分析：三角形判断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2124426" y="2920895"/>
            <a:ext cx="6768752" cy="145096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40448" y="3027159"/>
            <a:ext cx="640871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根据数学定理，构成三角形三边满足任意两边之和大于第三边的条件。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58"/>
          <p:cNvGrpSpPr/>
          <p:nvPr/>
        </p:nvGrpSpPr>
        <p:grpSpPr bwMode="auto">
          <a:xfrm>
            <a:off x="2124426" y="5297160"/>
            <a:ext cx="6851894" cy="792088"/>
            <a:chOff x="2208" y="1490"/>
            <a:chExt cx="1363" cy="1800"/>
          </a:xfrm>
        </p:grpSpPr>
        <p:sp>
          <p:nvSpPr>
            <p:cNvPr id="7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AutoShape 16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6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6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endParaRPr lang="en-US" altLang="zh-CN" dirty="0">
                <a:ea typeface="宋体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12458" y="5441176"/>
            <a:ext cx="60817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c &amp;&amp;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&gt;a &amp;&amp;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b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276" y="979344"/>
            <a:ext cx="45516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编程：三角形判断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2135560" y="1986816"/>
            <a:ext cx="6480720" cy="439248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1504" y="2152935"/>
            <a:ext cx="6408714" cy="412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b, c;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 &gt;&gt; b &gt;&gt; c;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                                   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"yes";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"no";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7648" y="3181335"/>
            <a:ext cx="45365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&gt;c &amp;&amp;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&gt;b &amp;&amp;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240017" y="1791988"/>
            <a:ext cx="2088232" cy="1137319"/>
          </a:xfrm>
          <a:prstGeom prst="wedgeEllipseCallout">
            <a:avLst>
              <a:gd name="adj1" fmla="val -27189"/>
              <a:gd name="adj2" fmla="val 75468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27768" y="602407"/>
            <a:ext cx="6050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逻辑运算符的介绍及使用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57513" y="1534514"/>
            <a:ext cx="4979069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或，代表其中一个的意思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3733506"/>
            <a:ext cx="1952213" cy="17569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1" y="2280949"/>
            <a:ext cx="1914476" cy="16133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96" y="3788281"/>
            <a:ext cx="2255429" cy="1647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2" y="5152784"/>
            <a:ext cx="1851950" cy="1612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56" y="2167287"/>
            <a:ext cx="1704682" cy="190137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904025" y="4862883"/>
            <a:ext cx="4893765" cy="696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8183874" y="3819505"/>
            <a:ext cx="613917" cy="1043379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894652" y="3819506"/>
            <a:ext cx="4307969" cy="103641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493955" y="4891174"/>
            <a:ext cx="6477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①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08494" y="3632662"/>
            <a:ext cx="4651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②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48636" y="5871260"/>
            <a:ext cx="4452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①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86352" y="5850919"/>
            <a:ext cx="4651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②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36448" y="5850919"/>
            <a:ext cx="5760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||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箭头: 右 43"/>
          <p:cNvSpPr/>
          <p:nvPr/>
        </p:nvSpPr>
        <p:spPr>
          <a:xfrm>
            <a:off x="7992983" y="6022671"/>
            <a:ext cx="656121" cy="28195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874647" y="5902037"/>
            <a:ext cx="20458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从家到达学校</a:t>
            </a:r>
            <a:endParaRPr lang="zh-CN" altLang="en-US" sz="24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3" grpId="0"/>
      <p:bldP spid="44" grpId="0" bldLvl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45870" y="2320290"/>
            <a:ext cx="84143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输入三个字符，输出这三个字符中的最大和最小字符。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输出第一个是最大字符，第二个是最小字符，中间使用空格隔开。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B 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 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1245870" y="1540510"/>
            <a:ext cx="862711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dirty="0" smtClean="0"/>
              <a:t>课前回顾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31284" y="3754710"/>
            <a:ext cx="115212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&gt; 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41771" y="1505630"/>
            <a:ext cx="6050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逻辑运算符的介绍及使用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41257" y="2562374"/>
            <a:ext cx="4979069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或，代表其中一个的意思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062550" y="3781332"/>
            <a:ext cx="554459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062548" y="4781545"/>
            <a:ext cx="554462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062546" y="5858316"/>
            <a:ext cx="554463" cy="4605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5853779" y="3680348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5853779" y="4688974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  true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853779" y="5781379"/>
            <a:ext cx="1075595" cy="5873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</a:rPr>
              <a:t>false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52615" y="3754711"/>
            <a:ext cx="10081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&gt; 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2688" y="3740989"/>
            <a:ext cx="5040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31284" y="4780440"/>
            <a:ext cx="115212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&gt; 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52615" y="4780441"/>
            <a:ext cx="10081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&gt; 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268" y="4780440"/>
            <a:ext cx="5040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31284" y="5857211"/>
            <a:ext cx="115212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&gt; 9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52615" y="5857212"/>
            <a:ext cx="100811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&gt; 8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8268" y="5857211"/>
            <a:ext cx="5040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8" grpId="0" bldLvl="0" animBg="1"/>
      <p:bldP spid="29" grpId="0" bldLvl="0" animBg="1"/>
      <p:bldP spid="31" grpId="0" bldLvl="0" animBg="1"/>
      <p:bldP spid="32" grpId="0" bldLvl="0" animBg="1"/>
      <p:bldP spid="33" grpId="0" bldLvl="0" animBg="1"/>
      <p:bldP spid="35" grpId="0" bldLvl="0" animBg="1"/>
      <p:bldP spid="18" grpId="0"/>
      <p:bldP spid="18" grpId="1"/>
      <p:bldP spid="19" grpId="0"/>
      <p:bldP spid="20" grpId="0"/>
      <p:bldP spid="21" grpId="0"/>
      <p:bldP spid="21" grpId="1"/>
      <p:bldP spid="22" grpId="0"/>
      <p:bldP spid="23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6239" y="1987069"/>
          <a:ext cx="8856985" cy="28346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71397"/>
                <a:gridCol w="1771397"/>
                <a:gridCol w="1771397"/>
                <a:gridCol w="1771397"/>
                <a:gridCol w="1771397"/>
              </a:tblGrid>
              <a:tr h="856168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68060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altLang="zh-CN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68060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16070" y="678394"/>
            <a:ext cx="28083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4400" dirty="0"/>
              <a:t>逻辑或：</a:t>
            </a:r>
            <a:r>
              <a:rPr lang="en-US" altLang="zh-CN" sz="4400" dirty="0"/>
              <a:t>‖</a:t>
            </a:r>
            <a:endParaRPr lang="zh-CN" altLang="en-US" sz="4400" dirty="0"/>
          </a:p>
        </p:txBody>
      </p:sp>
      <p:grpSp>
        <p:nvGrpSpPr>
          <p:cNvPr id="4" name="Group 158"/>
          <p:cNvGrpSpPr/>
          <p:nvPr/>
        </p:nvGrpSpPr>
        <p:grpSpPr bwMode="auto">
          <a:xfrm>
            <a:off x="2136319" y="5587469"/>
            <a:ext cx="7920881" cy="792088"/>
            <a:chOff x="2208" y="1490"/>
            <a:chExt cx="1363" cy="1800"/>
          </a:xfrm>
        </p:grpSpPr>
        <p:sp>
          <p:nvSpPr>
            <p:cNvPr id="6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AutoShape 16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6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6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endParaRPr lang="en-US" altLang="zh-CN" dirty="0">
                <a:ea typeface="宋体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58358" y="5729104"/>
            <a:ext cx="7716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有一个为真结果就为真，两个都为假结果才为假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129" y="649779"/>
            <a:ext cx="5643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有一门课不及格的学生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566" y="1663055"/>
            <a:ext cx="6408714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给出一名学生的语文和数学成绩，判断他是否恰好有一门课不及格（成绩小于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输入：一行，包含两个在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之间的整数，分别是该生的语文成绩和数学成绩。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输出：若该生恰好有一门课不及格，输出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】50 80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肘形连接符 16"/>
          <p:cNvCxnSpPr/>
          <p:nvPr/>
        </p:nvCxnSpPr>
        <p:spPr>
          <a:xfrm>
            <a:off x="7032104" y="2759130"/>
            <a:ext cx="1075137" cy="111612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1"/>
            <a:endCxn id="15" idx="0"/>
          </p:cNvCxnSpPr>
          <p:nvPr/>
        </p:nvCxnSpPr>
        <p:spPr>
          <a:xfrm rot="10800000" flipV="1">
            <a:off x="3143885" y="2795270"/>
            <a:ext cx="863600" cy="1134110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3445" y="1198419"/>
            <a:ext cx="72821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分析：有一门课不及格的学生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007768" y="2453097"/>
            <a:ext cx="3434620" cy="68407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，，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9468" y="2453097"/>
            <a:ext cx="3172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恰好有一门课不及格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1343472" y="3929262"/>
            <a:ext cx="3600400" cy="720079"/>
          </a:xfrm>
          <a:prstGeom prst="roundRect">
            <a:avLst>
              <a:gd name="adj" fmla="val 6953"/>
            </a:avLst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语文及格并且数学不及格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2"/>
          <p:cNvSpPr/>
          <p:nvPr/>
        </p:nvSpPr>
        <p:spPr>
          <a:xfrm>
            <a:off x="6312024" y="3900904"/>
            <a:ext cx="3574054" cy="748436"/>
          </a:xfrm>
          <a:prstGeom prst="roundRect">
            <a:avLst>
              <a:gd name="adj" fmla="val 6953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数学及格并且语文不及格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"/>
          <p:cNvSpPr/>
          <p:nvPr/>
        </p:nvSpPr>
        <p:spPr>
          <a:xfrm>
            <a:off x="1343472" y="5297413"/>
            <a:ext cx="3600400" cy="720079"/>
          </a:xfrm>
          <a:prstGeom prst="roundRect">
            <a:avLst>
              <a:gd name="adj" fmla="val 6953"/>
            </a:avLst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&gt;= 60 &amp;&amp; math &lt; 60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"/>
          <p:cNvSpPr/>
          <p:nvPr/>
        </p:nvSpPr>
        <p:spPr>
          <a:xfrm>
            <a:off x="6312024" y="5297413"/>
            <a:ext cx="3646062" cy="720079"/>
          </a:xfrm>
          <a:prstGeom prst="roundRect">
            <a:avLst>
              <a:gd name="adj" fmla="val 6953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&gt;= 60 &amp;&amp;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60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5" idx="2"/>
            <a:endCxn id="27" idx="0"/>
          </p:cNvCxnSpPr>
          <p:nvPr/>
        </p:nvCxnSpPr>
        <p:spPr>
          <a:xfrm>
            <a:off x="3143672" y="4721096"/>
            <a:ext cx="0" cy="6477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35055" y="4649340"/>
            <a:ext cx="0" cy="6480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29042" y="5395842"/>
            <a:ext cx="4254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27" grpId="0" bldLvl="0" animBg="1"/>
      <p:bldP spid="28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995" y="994584"/>
            <a:ext cx="72821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编程：有一门课不及格的学生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911424" y="2130832"/>
            <a:ext cx="9937104" cy="446449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，，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784" y="2058824"/>
            <a:ext cx="1118880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chinese,math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math;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                                                                                                    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'1'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'0'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8" y="3138944"/>
            <a:ext cx="943304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60 &amp;&amp; math &gt;= 60 || math &lt; 60 &amp;&amp;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&gt;= 60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240017" y="1791988"/>
            <a:ext cx="2088232" cy="1137319"/>
          </a:xfrm>
          <a:prstGeom prst="wedgeEllipseCallout">
            <a:avLst>
              <a:gd name="adj1" fmla="val -27189"/>
              <a:gd name="adj2" fmla="val 75468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4882" y="786810"/>
            <a:ext cx="50469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符的优先级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2321245" y="2118904"/>
            <a:ext cx="1921339" cy="53782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2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567" y="2149592"/>
            <a:ext cx="1728192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！（非）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50"/>
          <p:cNvSpPr/>
          <p:nvPr/>
        </p:nvSpPr>
        <p:spPr bwMode="auto">
          <a:xfrm>
            <a:off x="2316817" y="3536463"/>
            <a:ext cx="1910517" cy="53782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lvl="2" algn="ctr" fontAlgn="ctr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50"/>
          <p:cNvSpPr/>
          <p:nvPr/>
        </p:nvSpPr>
        <p:spPr bwMode="auto">
          <a:xfrm>
            <a:off x="2319124" y="4904615"/>
            <a:ext cx="1925767" cy="53782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marL="0" lvl="2" algn="ctr" fontAlgn="ctr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56"/>
          <p:cNvSpPr/>
          <p:nvPr/>
        </p:nvSpPr>
        <p:spPr>
          <a:xfrm rot="5400000">
            <a:off x="2903810" y="2989628"/>
            <a:ext cx="725707" cy="291486"/>
          </a:xfrm>
          <a:prstGeom prst="rightArrow">
            <a:avLst>
              <a:gd name="adj1" fmla="val 41286"/>
              <a:gd name="adj2" fmla="val 57625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56"/>
          <p:cNvSpPr/>
          <p:nvPr/>
        </p:nvSpPr>
        <p:spPr>
          <a:xfrm rot="5400000">
            <a:off x="2939896" y="4358471"/>
            <a:ext cx="684035" cy="291486"/>
          </a:xfrm>
          <a:prstGeom prst="rightArrow">
            <a:avLst>
              <a:gd name="adj1" fmla="val 41286"/>
              <a:gd name="adj2" fmla="val 57625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56"/>
          <p:cNvSpPr/>
          <p:nvPr/>
        </p:nvSpPr>
        <p:spPr>
          <a:xfrm rot="5400000">
            <a:off x="6365734" y="3620403"/>
            <a:ext cx="1877838" cy="326082"/>
          </a:xfrm>
          <a:prstGeom prst="rightArrow">
            <a:avLst>
              <a:gd name="adj1" fmla="val 41286"/>
              <a:gd name="adj2" fmla="val 57625"/>
            </a:avLst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86646" y="2118815"/>
            <a:ext cx="1960880" cy="583565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</a:t>
            </a:r>
            <a:endParaRPr lang="zh-CN" altLang="en-US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6646" y="4846232"/>
            <a:ext cx="1960880" cy="58356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优先级低</a:t>
            </a:r>
            <a:endParaRPr lang="zh-CN" altLang="en-US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18508" y="6060564"/>
            <a:ext cx="39491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!a  ||  b  &amp;&amp;  c  ||  b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7941289" y="2794044"/>
            <a:ext cx="2369820" cy="1259781"/>
          </a:xfrm>
          <a:prstGeom prst="wedgeEllipseCallout">
            <a:avLst>
              <a:gd name="adj1" fmla="val -33082"/>
              <a:gd name="adj2" fmla="val 8784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在不知道优先级的情况下，建议使用括号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4104" y="6134335"/>
            <a:ext cx="816655" cy="3756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43358" y="6060564"/>
            <a:ext cx="1728191" cy="5232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/>
      <p:bldP spid="19" grpId="0" bldLvl="0" animBg="1"/>
      <p:bldP spid="22" grpId="0" bldLvl="0" animBg="1"/>
      <p:bldP spid="26" grpId="0" bldLvl="0" animBg="1"/>
      <p:bldP spid="27" grpId="0" bldLvl="0" animBg="1"/>
      <p:bldP spid="31" grpId="0" bldLvl="0" animBg="1"/>
      <p:bldP spid="3" grpId="0" bldLvl="0" animBg="1"/>
      <p:bldP spid="18" grpId="0" bldLvl="0" animBg="1"/>
      <p:bldP spid="36" grpId="0"/>
      <p:bldP spid="5" grpId="0" bldLvl="0" animBg="1"/>
      <p:bldP spid="4" grpId="0" bldLvl="0" animBg="1"/>
      <p:bldP spid="1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0265" y="960929"/>
            <a:ext cx="1030033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判断是否为闰年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323" y="1667634"/>
            <a:ext cx="9505056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输入一个年份，判断该年是否为闰年。若为闰年则输出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，不是闰年则输出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提示：闰年的判断条件：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整除，但能被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2016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Yes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2"/>
          <p:cNvSpPr/>
          <p:nvPr/>
        </p:nvSpPr>
        <p:spPr>
          <a:xfrm>
            <a:off x="1487488" y="1627282"/>
            <a:ext cx="3096344" cy="72008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分析判断条件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11718" y="2846742"/>
            <a:ext cx="2677525" cy="712216"/>
            <a:chOff x="6732917" y="2431221"/>
            <a:chExt cx="1635908" cy="577562"/>
          </a:xfrm>
        </p:grpSpPr>
        <p:grpSp>
          <p:nvGrpSpPr>
            <p:cNvPr id="6" name="Group 172"/>
            <p:cNvGrpSpPr/>
            <p:nvPr/>
          </p:nvGrpSpPr>
          <p:grpSpPr bwMode="auto">
            <a:xfrm>
              <a:off x="6732917" y="2431221"/>
              <a:ext cx="1622811" cy="577562"/>
              <a:chOff x="3696" y="1490"/>
              <a:chExt cx="1363" cy="1800"/>
            </a:xfrm>
          </p:grpSpPr>
          <p:sp>
            <p:nvSpPr>
              <p:cNvPr id="10" name="AutoShape 17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AutoShape 17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AutoShape 17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AutoShape 17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827914" y="2508171"/>
              <a:ext cx="1540911" cy="34178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能被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整除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箭头: 燕尾形 2"/>
          <p:cNvSpPr/>
          <p:nvPr/>
        </p:nvSpPr>
        <p:spPr>
          <a:xfrm>
            <a:off x="4946054" y="2950705"/>
            <a:ext cx="1036579" cy="5545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58"/>
          <p:cNvGrpSpPr/>
          <p:nvPr/>
        </p:nvGrpSpPr>
        <p:grpSpPr bwMode="auto">
          <a:xfrm>
            <a:off x="6600056" y="2923426"/>
            <a:ext cx="3960440" cy="574770"/>
            <a:chOff x="2208" y="1490"/>
            <a:chExt cx="1363" cy="1805"/>
          </a:xfrm>
        </p:grpSpPr>
        <p:sp>
          <p:nvSpPr>
            <p:cNvPr id="15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AutoShape 160"/>
            <p:cNvSpPr>
              <a:spLocks noChangeArrowheads="1"/>
            </p:cNvSpPr>
            <p:nvPr/>
          </p:nvSpPr>
          <p:spPr bwMode="gray">
            <a:xfrm>
              <a:off x="2222" y="152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69"/>
            <p:cNvSpPr txBox="1">
              <a:spLocks noChangeArrowheads="1"/>
            </p:cNvSpPr>
            <p:nvPr/>
          </p:nvSpPr>
          <p:spPr bwMode="gray">
            <a:xfrm>
              <a:off x="2303" y="1546"/>
              <a:ext cx="1119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%400 == 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06445" y="3911366"/>
            <a:ext cx="6240466" cy="685349"/>
            <a:chOff x="6732917" y="2431221"/>
            <a:chExt cx="1622811" cy="577562"/>
          </a:xfrm>
        </p:grpSpPr>
        <p:grpSp>
          <p:nvGrpSpPr>
            <p:cNvPr id="21" name="Group 172"/>
            <p:cNvGrpSpPr/>
            <p:nvPr/>
          </p:nvGrpSpPr>
          <p:grpSpPr bwMode="auto">
            <a:xfrm>
              <a:off x="6732917" y="2431221"/>
              <a:ext cx="1622811" cy="577562"/>
              <a:chOff x="3696" y="1490"/>
              <a:chExt cx="1363" cy="1800"/>
            </a:xfrm>
          </p:grpSpPr>
          <p:sp>
            <p:nvSpPr>
              <p:cNvPr id="23" name="AutoShape 17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AutoShape 17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AutoShape 17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AutoShape 17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818984" y="2532565"/>
              <a:ext cx="1334931" cy="35499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不能被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整除，但能被</a:t>
              </a: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整除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箭头: 燕尾形 26"/>
          <p:cNvSpPr/>
          <p:nvPr/>
        </p:nvSpPr>
        <p:spPr>
          <a:xfrm>
            <a:off x="4940781" y="4930469"/>
            <a:ext cx="1041852" cy="5169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158"/>
          <p:cNvGrpSpPr/>
          <p:nvPr/>
        </p:nvGrpSpPr>
        <p:grpSpPr bwMode="auto">
          <a:xfrm>
            <a:off x="6600056" y="4916545"/>
            <a:ext cx="3960440" cy="574770"/>
            <a:chOff x="2208" y="1490"/>
            <a:chExt cx="1363" cy="1805"/>
          </a:xfrm>
        </p:grpSpPr>
        <p:sp>
          <p:nvSpPr>
            <p:cNvPr id="29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30" name="AutoShape 160"/>
            <p:cNvSpPr>
              <a:spLocks noChangeArrowheads="1"/>
            </p:cNvSpPr>
            <p:nvPr/>
          </p:nvSpPr>
          <p:spPr bwMode="gray">
            <a:xfrm>
              <a:off x="2222" y="152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Text Box 169"/>
            <p:cNvSpPr txBox="1">
              <a:spLocks noChangeArrowheads="1"/>
            </p:cNvSpPr>
            <p:nvPr/>
          </p:nvSpPr>
          <p:spPr bwMode="gray">
            <a:xfrm>
              <a:off x="2303" y="1546"/>
              <a:ext cx="1119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%100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箭头: 燕尾形 33"/>
          <p:cNvSpPr/>
          <p:nvPr/>
        </p:nvSpPr>
        <p:spPr>
          <a:xfrm>
            <a:off x="4981461" y="6173138"/>
            <a:ext cx="1041852" cy="5169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158"/>
          <p:cNvGrpSpPr/>
          <p:nvPr/>
        </p:nvGrpSpPr>
        <p:grpSpPr bwMode="auto">
          <a:xfrm>
            <a:off x="6640736" y="6160719"/>
            <a:ext cx="3960440" cy="574770"/>
            <a:chOff x="2208" y="1490"/>
            <a:chExt cx="1363" cy="1805"/>
          </a:xfrm>
        </p:grpSpPr>
        <p:sp>
          <p:nvSpPr>
            <p:cNvPr id="36" name="AutoShape 15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AutoShape 160"/>
            <p:cNvSpPr>
              <a:spLocks noChangeArrowheads="1"/>
            </p:cNvSpPr>
            <p:nvPr/>
          </p:nvSpPr>
          <p:spPr bwMode="gray">
            <a:xfrm>
              <a:off x="2222" y="152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AutoShape 16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AutoShape 16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gray">
            <a:xfrm>
              <a:off x="2303" y="1546"/>
              <a:ext cx="1119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年份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 4 == 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9393576" y="3942212"/>
            <a:ext cx="733973" cy="5650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478178" y="3904253"/>
            <a:ext cx="649371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C00CC"/>
                </a:solidFill>
              </a:rPr>
              <a:t>||</a:t>
            </a:r>
            <a:endParaRPr lang="zh-CN" altLang="en-US" sz="3200" dirty="0">
              <a:solidFill>
                <a:srgbClr val="CC00CC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434257" y="5545212"/>
            <a:ext cx="875241" cy="5650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498917" y="5534190"/>
            <a:ext cx="79428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C00CC"/>
                </a:solidFill>
              </a:rPr>
              <a:t>&amp;&amp;</a:t>
            </a:r>
            <a:endParaRPr lang="zh-CN" altLang="en-US" sz="3200" dirty="0">
              <a:solidFill>
                <a:srgbClr val="CC00CC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87622" y="619934"/>
            <a:ext cx="72186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判断是否为闰年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7" grpId="0" bldLvl="0" animBg="1"/>
      <p:bldP spid="34" grpId="0" bldLvl="0" animBg="1"/>
      <p:bldP spid="42" grpId="0" bldLvl="0" animBg="1"/>
      <p:bldP spid="43" grpId="0"/>
      <p:bldP spid="47" grpId="0" bldLvl="0" animBg="1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3318" y="1625377"/>
            <a:ext cx="7172622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你买了一箱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）个苹果，很不幸的是买完时箱子里混进了一条虫子，虫子每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x(x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小时能吃掉一个苹果，假设虫子在吃完一个苹果之前不会吃另一个，那么经过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小时你还有多少个完整的苹果？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输入仅一行，包括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（均为整数）。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输出也仅一行，剩下的苹果个数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10 4 9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7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3456" y="635323"/>
            <a:ext cx="69272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：苹果和虫子问题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/>
          <p:cNvCxnSpPr>
            <a:stCxn id="8" idx="1"/>
            <a:endCxn id="15" idx="0"/>
          </p:cNvCxnSpPr>
          <p:nvPr/>
        </p:nvCxnSpPr>
        <p:spPr>
          <a:xfrm rot="10800000" flipV="1">
            <a:off x="2675890" y="2221230"/>
            <a:ext cx="1331595" cy="214185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16152" y="537766"/>
            <a:ext cx="5643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分析：苹果和虫子问题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007768" y="1879057"/>
            <a:ext cx="3434620" cy="684076"/>
          </a:xfrm>
          <a:prstGeom prst="roundRect">
            <a:avLst>
              <a:gd name="adj" fmla="val 6953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，，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7500" y="1879057"/>
            <a:ext cx="2402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剩余的苹果数量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1343472" y="4363334"/>
            <a:ext cx="2664296" cy="720079"/>
          </a:xfrm>
          <a:prstGeom prst="roundRect">
            <a:avLst>
              <a:gd name="adj" fmla="val 6953"/>
            </a:avLst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完整的苹果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2"/>
          <p:cNvSpPr/>
          <p:nvPr/>
        </p:nvSpPr>
        <p:spPr>
          <a:xfrm>
            <a:off x="7248128" y="4334976"/>
            <a:ext cx="2448272" cy="748436"/>
          </a:xfrm>
          <a:prstGeom prst="roundRect">
            <a:avLst>
              <a:gd name="adj" fmla="val 6953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不完整的苹果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714730"/>
            <a:ext cx="986938" cy="1232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98" y="2696734"/>
            <a:ext cx="1162602" cy="1162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椭圆形标注 17"/>
          <p:cNvSpPr/>
          <p:nvPr/>
        </p:nvSpPr>
        <p:spPr>
          <a:xfrm>
            <a:off x="7773084" y="1028173"/>
            <a:ext cx="2088232" cy="888971"/>
          </a:xfrm>
          <a:prstGeom prst="wedgeEllipseCallout">
            <a:avLst>
              <a:gd name="adj1" fmla="val -66740"/>
              <a:gd name="adj2" fmla="val 70223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n-y/x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5915980" y="2886599"/>
            <a:ext cx="2088232" cy="888971"/>
          </a:xfrm>
          <a:prstGeom prst="wedgeEllipseCallout">
            <a:avLst>
              <a:gd name="adj1" fmla="val 45556"/>
              <a:gd name="adj2" fmla="val 111699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y%x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343777" y="2889884"/>
            <a:ext cx="2361973" cy="888971"/>
          </a:xfrm>
          <a:prstGeom prst="wedgeEllipseCallout">
            <a:avLst>
              <a:gd name="adj1" fmla="val -47563"/>
              <a:gd name="adj2" fmla="val 111698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y%x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8" idx="3"/>
            <a:endCxn id="16" idx="0"/>
          </p:cNvCxnSpPr>
          <p:nvPr/>
        </p:nvCxnSpPr>
        <p:spPr>
          <a:xfrm>
            <a:off x="7442200" y="2292985"/>
            <a:ext cx="1029970" cy="211391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343472" y="5587469"/>
            <a:ext cx="8136904" cy="821609"/>
            <a:chOff x="767408" y="2204864"/>
            <a:chExt cx="2163762" cy="1080120"/>
          </a:xfrm>
        </p:grpSpPr>
        <p:grpSp>
          <p:nvGrpSpPr>
            <p:cNvPr id="25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33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29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1487488" y="5723485"/>
            <a:ext cx="78353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思考：如果剩余的苹果数量可能小于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个苹果吗？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8" grpId="0" bldLvl="0" animBg="1"/>
      <p:bldP spid="19" grpId="0" bldLvl="0" animBg="1"/>
      <p:bldP spid="20" grpId="0" bldLvl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52607" y="708086"/>
            <a:ext cx="72008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buClrTx/>
              <a:buSzTx/>
              <a:buFontTx/>
            </a:pPr>
            <a:r>
              <a:rPr lang="zh-CN" sz="3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程序运行结果正确的是：</a:t>
            </a:r>
            <a:endParaRPr lang="zh-CN" sz="39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1769" y="3874824"/>
            <a:ext cx="789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734707" y="5227429"/>
            <a:ext cx="789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-1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940219" y="3859277"/>
            <a:ext cx="783502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9087" y="5227429"/>
            <a:ext cx="783502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66" y="5051074"/>
            <a:ext cx="1116963" cy="11169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05" y="3773334"/>
            <a:ext cx="954543" cy="954543"/>
          </a:xfrm>
          <a:prstGeom prst="rect">
            <a:avLst/>
          </a:prstGeom>
        </p:spPr>
      </p:pic>
      <p:sp>
        <p:nvSpPr>
          <p:cNvPr id="15" name="圆角矩形 16"/>
          <p:cNvSpPr/>
          <p:nvPr/>
        </p:nvSpPr>
        <p:spPr>
          <a:xfrm>
            <a:off x="1152427" y="1455589"/>
            <a:ext cx="3547199" cy="528400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96443" y="1699037"/>
            <a:ext cx="3315335" cy="4892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 ()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 &gt;&gt; b;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(a &gt; b)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-1;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5273" y="1555021"/>
            <a:ext cx="369409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 startAt="5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8078" y="1611536"/>
            <a:ext cx="972108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春节快到了，小红和爸爸一起来到邮局，打算给家住外地的爷爷、奶奶家里捎点年货。邮局的阿姨介绍，托运包裹的运费标准是：包裹重量不大于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公斤时，每公斤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元；超过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公斤后，其超过部分每公斤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元；现已知：包裹的重量为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公斤，请同学们和小红一起帮助邮局的阿姨计算一下，包裹的运费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应为多少元？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只有一行，包含一个数值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表示包裹的重量，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单位：公斤。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只有一行，包含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个整数，表示包裹的运费（要求四舍五入保留整数），单位：元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】11.6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】70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4480" y="724962"/>
            <a:ext cx="53270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：包裹托运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2"/>
          <p:cNvGrpSpPr/>
          <p:nvPr/>
        </p:nvGrpSpPr>
        <p:grpSpPr bwMode="auto">
          <a:xfrm>
            <a:off x="3143672" y="5229200"/>
            <a:ext cx="5112568" cy="806570"/>
            <a:chOff x="3696" y="1490"/>
            <a:chExt cx="1363" cy="1800"/>
          </a:xfrm>
        </p:grpSpPr>
        <p:sp>
          <p:nvSpPr>
            <p:cNvPr id="44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8"/>
          <p:cNvGrpSpPr/>
          <p:nvPr/>
        </p:nvGrpSpPr>
        <p:grpSpPr bwMode="auto">
          <a:xfrm>
            <a:off x="3143672" y="4032772"/>
            <a:ext cx="5112568" cy="816720"/>
            <a:chOff x="2208" y="1490"/>
            <a:chExt cx="1363" cy="1800"/>
          </a:xfrm>
        </p:grpSpPr>
        <p:sp>
          <p:nvSpPr>
            <p:cNvPr id="3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43672" y="2799401"/>
            <a:ext cx="5112568" cy="926067"/>
            <a:chOff x="767408" y="2204864"/>
            <a:chExt cx="2163762" cy="1080120"/>
          </a:xfrm>
        </p:grpSpPr>
        <p:grpSp>
          <p:nvGrpSpPr>
            <p:cNvPr id="17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30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21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" name="圆角矩形 10"/>
          <p:cNvSpPr/>
          <p:nvPr/>
        </p:nvSpPr>
        <p:spPr>
          <a:xfrm>
            <a:off x="3503712" y="1023934"/>
            <a:ext cx="4326823" cy="96490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78472" y="1070569"/>
            <a:ext cx="3821506" cy="8299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 = 11;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 = 17;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17878" y="2962373"/>
            <a:ext cx="34505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!(x – 11) &amp;&amp; y || 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3" y="2675385"/>
            <a:ext cx="1116963" cy="11169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52" y="3933056"/>
            <a:ext cx="954543" cy="95454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412821" y="374847"/>
            <a:ext cx="439248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判断以下表达式哪个正确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cap="all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47165" y="2175402"/>
            <a:ext cx="470779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下列选项中，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的是：</a:t>
            </a:r>
            <a:endParaRPr lang="zh-CN" altLang="en-US" sz="2800" b="1" cap="all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75211" y="2962373"/>
            <a:ext cx="9370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52" y="5149835"/>
            <a:ext cx="954543" cy="954543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317878" y="4193546"/>
            <a:ext cx="54424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y-17 || 0 &amp;&amp; x &gt; 20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75211" y="4170581"/>
            <a:ext cx="9370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17878" y="5437564"/>
            <a:ext cx="54424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&lt; x || x &amp;&amp; 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75211" y="5414599"/>
            <a:ext cx="9370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631504" y="836712"/>
            <a:ext cx="5544616" cy="54006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535" y="908720"/>
            <a:ext cx="5256583" cy="518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 ()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 j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j;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(!(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j))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 j 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- 2 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j + 1&lt;&lt; endl;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3125" y="2340436"/>
            <a:ext cx="58672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32362" y="3424978"/>
            <a:ext cx="58672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56" y="2070906"/>
            <a:ext cx="954543" cy="10276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56" y="3160527"/>
            <a:ext cx="954543" cy="954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919536" y="159023"/>
            <a:ext cx="4102827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400" b="1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以下语句输出什么结果：</a:t>
            </a:r>
            <a:endParaRPr lang="zh-CN" altLang="en-US" sz="2400" b="1" cap="all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34098" y="965292"/>
            <a:ext cx="2087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8    5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34098" y="1516120"/>
            <a:ext cx="2046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45743" y="2276872"/>
            <a:ext cx="450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545743" y="436684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30</a:t>
            </a: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732362" y="4428400"/>
            <a:ext cx="58672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56" y="4277490"/>
            <a:ext cx="954543" cy="90206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544271" y="3358733"/>
            <a:ext cx="828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2.6</a:t>
            </a:r>
            <a:endParaRPr lang="zh-CN" altLang="en-US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4107" y="1978943"/>
            <a:ext cx="957706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有个一正方形，四个角的坐标（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）分别是（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-1,1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是横轴，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是纵轴。写一个程序，判断一个给定的点是否在这个正方形内（包括正方形边界）。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【输入】输入一行，包括两个整数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，以一个空格分开，表示坐标（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【输出】输出一行，如果点在正方形内，则输出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，否则输出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【输入样例】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1 1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【输出样例】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4682" y="976675"/>
            <a:ext cx="74606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：点和正方形的关系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65573" y="1986427"/>
            <a:ext cx="9260854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星期天上午小红乘出租车去本市的奶奶家。出租车计价方案为：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公里以内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起步价是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元，超过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公里之后按 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公里计价， 整个乘车途中另加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元钱的燃油费。已知：小红到奶奶家的路程为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 请你计算一下小红到奶奶家的出租车费用是多少元？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件中只有一行，包含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个整数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1&lt;=N&lt;=30)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表示路程， 单位：公里。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文件中只有一行，包含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个整数，表示乘车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公里后，出租车的费用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要求四舍五入保留整数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6868" y="1294706"/>
            <a:ext cx="53270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：乘车费用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19871" y="797501"/>
            <a:ext cx="5860415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：晶晶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赴约会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5621" y="1863249"/>
            <a:ext cx="936104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晶晶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的朋友贝贝约晶晶下周一起去看展览，但晶晶每周的1、3、5有课必须上课，请帮晶晶判断她能否接受贝贝的邀请，如果能输出YES；如果不能则输出NO。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有一行，贝贝邀请晶晶去看展览的日期，用数字1到7表示从星期一到星期日。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有一行，如果晶晶可以接受贝贝的邀请，输出YES，否则，输出NO。注意YES和NO都是大写字母！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】2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】YES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9616" y="1087249"/>
            <a:ext cx="8324750" cy="542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根据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邮件的重量和用户是否选择加急计算邮费。计算规则：重量在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克以内（包含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克），基本费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元。超过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克的部分，每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克加收超重费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元，不足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克部分按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克计算；如果用户选择加急，多收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输入：输入一行，包含整数和一个字符，以一个空格分开，分别表示重量（单位为克）和是否加急。如果字符是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，说明选择加急；如果字符是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，说明不加急。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输出：一行，包含一个整数，表示邮费。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 1200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】17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0320" y="481330"/>
            <a:ext cx="2865755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endParaRPr lang="en-US" altLang="zh-CN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4965" y="1172798"/>
            <a:ext cx="9289032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给定一个整数，判断它能否被3，5，7整除，并输出以下信息：</a:t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1、能同时被3，5，7整除（直接输出3 5 7，每个数中间一个空格）；</a:t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2、只能被其中两个数整除（输出两个数，小的在前，大的在后。例如：3 5或者 3 7或者5 7,中间用空格分隔）；</a:t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3、只能被其中一个数整除（输出这个除数）；</a:t>
            </a:r>
            <a:b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4、不能被任何数整除，输出小写字符‘n’,不包括单引号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输入一行，包括一个整数。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输出一行，按照描述要求给出整数被3，5，7整除的情况。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5 7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0320" y="481330"/>
            <a:ext cx="2865755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魔法任务</a:t>
            </a:r>
            <a:r>
              <a:rPr lang="en-US" altLang="zh-CN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endParaRPr lang="en-US" altLang="zh-CN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（部分图片视频收集整理于互联网，如果侵权请联系我们删除，谢谢）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6"/>
          <p:cNvSpPr/>
          <p:nvPr/>
        </p:nvSpPr>
        <p:spPr>
          <a:xfrm>
            <a:off x="1533651" y="2202334"/>
            <a:ext cx="4925172" cy="453650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90271" y="2380839"/>
            <a:ext cx="4730838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 </a:t>
            </a:r>
            <a:r>
              <a:rPr lang="en-US" altLang="zh-CN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“positive”;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“negative”;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“zero”;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4945" y="642620"/>
            <a:ext cx="7439660" cy="1291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l">
              <a:buClrTx/>
              <a:buSzTx/>
              <a:buFontTx/>
            </a:pPr>
            <a:r>
              <a:rPr lang="zh-CN" sz="3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编程实现判断一个数的正负，下列横线处需要填写的代码是（）</a:t>
            </a:r>
            <a:endParaRPr lang="zh-CN" sz="39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8343" y="3108821"/>
            <a:ext cx="10458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&gt; 0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3771" y="4188941"/>
            <a:ext cx="10458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&lt;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236445" y="2646497"/>
            <a:ext cx="1440160" cy="1382960"/>
          </a:xfrm>
          <a:prstGeom prst="cloudCallout">
            <a:avLst>
              <a:gd name="adj1" fmla="val -45411"/>
              <a:gd name="adj2" fmla="val 92360"/>
            </a:avLst>
          </a:prstGeom>
          <a:solidFill>
            <a:srgbClr val="00B0F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代码这样写对不对呢？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5690" y="2091085"/>
            <a:ext cx="2974018" cy="1110824"/>
          </a:xfrm>
          <a:prstGeom prst="wedgeRoundRectCallout">
            <a:avLst>
              <a:gd name="adj1" fmla="val -37348"/>
              <a:gd name="adj2" fmla="val 85071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如果是正数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如果是负数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5560" y="2118360"/>
            <a:ext cx="3898265" cy="404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29398" y="1056685"/>
            <a:ext cx="3383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分支嵌套结构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5443" y="3194021"/>
            <a:ext cx="1920213" cy="30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Xnoip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5570" y="3801200"/>
            <a:ext cx="1440160" cy="30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********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5828" y="4450958"/>
            <a:ext cx="1040116" cy="30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Qmm7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23883" y="5176877"/>
            <a:ext cx="1280142" cy="4288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351584" y="2420888"/>
            <a:ext cx="1317834" cy="534760"/>
          </a:xfrm>
          <a:prstGeom prst="wedgeRoundRectCallout">
            <a:avLst>
              <a:gd name="adj1" fmla="val 62852"/>
              <a:gd name="adj2" fmla="val 11959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输入账户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176120" y="2966248"/>
            <a:ext cx="1317834" cy="534760"/>
          </a:xfrm>
          <a:prstGeom prst="wedgeRoundRectCallout">
            <a:avLst>
              <a:gd name="adj1" fmla="val -58015"/>
              <a:gd name="adj2" fmla="val 111323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输入密码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257886" y="3573016"/>
            <a:ext cx="1461850" cy="534760"/>
          </a:xfrm>
          <a:prstGeom prst="wedgeRoundRectCallout">
            <a:avLst>
              <a:gd name="adj1" fmla="val 61733"/>
              <a:gd name="adj2" fmla="val 9201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输入验证码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4005064"/>
            <a:ext cx="2998465" cy="254382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8" grpId="0" bldLvl="0" animBg="1"/>
      <p:bldP spid="5" grpId="0" bldLvl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51313" y="2276476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4800600" y="2349501"/>
            <a:ext cx="2590800" cy="574675"/>
          </a:xfrm>
          <a:prstGeom prst="diamon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账号密码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-1869268" y="3317876"/>
            <a:ext cx="1730375" cy="576262"/>
          </a:xfrm>
          <a:prstGeom prst="diamon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591175" y="5157788"/>
            <a:ext cx="1366838" cy="4699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3071813" y="3429000"/>
            <a:ext cx="1676400" cy="465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7677150" y="3500439"/>
            <a:ext cx="1803400" cy="465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账号或密码错误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410450" y="2276476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438400" y="3290888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953000" y="3290888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76" name="AutoShape 12"/>
          <p:cNvCxnSpPr>
            <a:cxnSpLocks noChangeShapeType="1"/>
            <a:stCxn id="36868" idx="3"/>
            <a:endCxn id="36872" idx="0"/>
          </p:cNvCxnSpPr>
          <p:nvPr/>
        </p:nvCxnSpPr>
        <p:spPr bwMode="auto">
          <a:xfrm>
            <a:off x="7391400" y="2636838"/>
            <a:ext cx="1187450" cy="86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5016500" y="1341439"/>
            <a:ext cx="2160588" cy="503237"/>
          </a:xfrm>
          <a:prstGeom prst="parallelogram">
            <a:avLst>
              <a:gd name="adj" fmla="val 107335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输入账号密码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78" name="AutoShape 14"/>
          <p:cNvCxnSpPr>
            <a:cxnSpLocks noChangeShapeType="1"/>
            <a:stCxn id="36877" idx="4"/>
            <a:endCxn id="36868" idx="0"/>
          </p:cNvCxnSpPr>
          <p:nvPr/>
        </p:nvCxnSpPr>
        <p:spPr bwMode="auto">
          <a:xfrm flipH="1">
            <a:off x="6096000" y="1844676"/>
            <a:ext cx="15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68" idx="1"/>
            <a:endCxn id="36871" idx="0"/>
          </p:cNvCxnSpPr>
          <p:nvPr/>
        </p:nvCxnSpPr>
        <p:spPr bwMode="auto">
          <a:xfrm rot="10800000" flipV="1">
            <a:off x="3910014" y="2636838"/>
            <a:ext cx="890587" cy="792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5448301" y="6092825"/>
            <a:ext cx="1655763" cy="43338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algn="ctr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81" name="AutoShape 17"/>
          <p:cNvCxnSpPr>
            <a:cxnSpLocks noChangeShapeType="1"/>
            <a:stCxn id="36872" idx="2"/>
            <a:endCxn id="36880" idx="3"/>
          </p:cNvCxnSpPr>
          <p:nvPr/>
        </p:nvCxnSpPr>
        <p:spPr bwMode="auto">
          <a:xfrm rot="5400000">
            <a:off x="6669088" y="4400551"/>
            <a:ext cx="2344738" cy="1474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71" idx="2"/>
            <a:endCxn id="36880" idx="1"/>
          </p:cNvCxnSpPr>
          <p:nvPr/>
        </p:nvCxnSpPr>
        <p:spPr bwMode="auto">
          <a:xfrm rot="16200000" flipH="1">
            <a:off x="3471467" y="4332684"/>
            <a:ext cx="2415381" cy="1538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375275" y="2276476"/>
            <a:ext cx="13668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7824788" y="3429001"/>
            <a:ext cx="1439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账号错误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85" name="AutoShape 21"/>
          <p:cNvCxnSpPr>
            <a:cxnSpLocks noChangeShapeType="1"/>
            <a:stCxn id="36870" idx="2"/>
            <a:endCxn id="36880" idx="0"/>
          </p:cNvCxnSpPr>
          <p:nvPr/>
        </p:nvCxnSpPr>
        <p:spPr bwMode="auto">
          <a:xfrm>
            <a:off x="6275389" y="5627689"/>
            <a:ext cx="1587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</p:cNvCxnSpPr>
          <p:nvPr/>
        </p:nvCxnSpPr>
        <p:spPr bwMode="auto">
          <a:xfrm>
            <a:off x="3071664" y="5627688"/>
            <a:ext cx="2376637" cy="754062"/>
          </a:xfrm>
          <a:prstGeom prst="bentConnector3">
            <a:avLst>
              <a:gd name="adj1" fmla="val 304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1828801" y="3124200"/>
            <a:ext cx="5040313" cy="1512888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3124200" y="2057401"/>
            <a:ext cx="5905500" cy="936625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chemeClr val="tx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1356995" y="218441"/>
            <a:ext cx="28498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流程图分析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90" name="AutoShape 26"/>
          <p:cNvCxnSpPr>
            <a:cxnSpLocks noChangeShapeType="1"/>
          </p:cNvCxnSpPr>
          <p:nvPr/>
        </p:nvCxnSpPr>
        <p:spPr bwMode="auto">
          <a:xfrm rot="5400000">
            <a:off x="2055726" y="4141850"/>
            <a:ext cx="1452588" cy="579288"/>
          </a:xfrm>
          <a:prstGeom prst="bentConnector3">
            <a:avLst>
              <a:gd name="adj1" fmla="val 16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endCxn id="36870" idx="0"/>
          </p:cNvCxnSpPr>
          <p:nvPr/>
        </p:nvCxnSpPr>
        <p:spPr bwMode="auto">
          <a:xfrm>
            <a:off x="4748213" y="3722371"/>
            <a:ext cx="1526381" cy="143541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8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09444 0.252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25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0.00394 L 0.40299 0.0162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60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ldLvl="0" animBg="1"/>
      <p:bldP spid="36868" grpId="0" animBg="1" build="allAtOnce"/>
      <p:bldP spid="36869" grpId="0" animBg="1"/>
      <p:bldP spid="36870" grpId="0" animBg="1"/>
      <p:bldP spid="36871" grpId="0" animBg="1"/>
      <p:bldP spid="36871" grpId="1" animBg="1"/>
      <p:bldP spid="36872" grpId="0" animBg="1" build="allAtOnce"/>
      <p:bldP spid="36873" grpId="0" bldLvl="0" animBg="1"/>
      <p:bldP spid="36874" grpId="0" bldLvl="0" animBg="1"/>
      <p:bldP spid="36875" grpId="0" bldLvl="0" animBg="1"/>
      <p:bldP spid="36877" grpId="0" animBg="1"/>
      <p:bldP spid="36880" grpId="0" animBg="1"/>
      <p:bldP spid="36883" grpId="0"/>
      <p:bldP spid="36884" grpId="0"/>
      <p:bldP spid="36887" grpId="0" animBg="1"/>
      <p:bldP spid="36888" grpId="0" animBg="1"/>
      <p:bldP spid="368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578" y="250364"/>
            <a:ext cx="34594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分支嵌套结构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1127448" y="1052736"/>
            <a:ext cx="3656707" cy="532859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3470" y="1158999"/>
            <a:ext cx="3454201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账号正确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密码正确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账号错误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AutoShape 14"/>
          <p:cNvCxnSpPr>
            <a:cxnSpLocks noChangeShapeType="1"/>
          </p:cNvCxnSpPr>
          <p:nvPr/>
        </p:nvCxnSpPr>
        <p:spPr bwMode="auto">
          <a:xfrm flipH="1">
            <a:off x="8513582" y="2089230"/>
            <a:ext cx="15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208657" y="2590431"/>
            <a:ext cx="2590800" cy="574675"/>
          </a:xfrm>
          <a:prstGeom prst="diamon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输入账号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568895" y="2521278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828032" y="2521278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不正确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rot="16200000" flipH="1">
            <a:off x="9692300" y="2994451"/>
            <a:ext cx="863600" cy="630237"/>
          </a:xfrm>
          <a:prstGeom prst="bentConnector3">
            <a:avLst>
              <a:gd name="adj1" fmla="val 588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5"/>
          <p:cNvCxnSpPr>
            <a:cxnSpLocks noChangeShapeType="1"/>
          </p:cNvCxnSpPr>
          <p:nvPr/>
        </p:nvCxnSpPr>
        <p:spPr bwMode="auto">
          <a:xfrm rot="5400000">
            <a:off x="6495722" y="2950944"/>
            <a:ext cx="795636" cy="649289"/>
          </a:xfrm>
          <a:prstGeom prst="bentConnector3">
            <a:avLst>
              <a:gd name="adj1" fmla="val 198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434876" y="1619429"/>
            <a:ext cx="2160588" cy="503237"/>
          </a:xfrm>
          <a:prstGeom prst="parallelogram">
            <a:avLst>
              <a:gd name="adj" fmla="val 107335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输入账号密码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AutoShape 26"/>
          <p:cNvCxnSpPr>
            <a:cxnSpLocks noChangeShapeType="1"/>
            <a:stCxn id="14" idx="1"/>
          </p:cNvCxnSpPr>
          <p:nvPr/>
        </p:nvCxnSpPr>
        <p:spPr bwMode="auto">
          <a:xfrm rot="10800000" flipV="1">
            <a:off x="5570239" y="3961536"/>
            <a:ext cx="141833" cy="1224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7"/>
          <p:cNvCxnSpPr>
            <a:cxnSpLocks noChangeShapeType="1"/>
          </p:cNvCxnSpPr>
          <p:nvPr/>
        </p:nvCxnSpPr>
        <p:spPr bwMode="auto">
          <a:xfrm rot="16200000" flipH="1">
            <a:off x="6971035" y="4423379"/>
            <a:ext cx="1219393" cy="304996"/>
          </a:xfrm>
          <a:prstGeom prst="bentConnector3">
            <a:avLst>
              <a:gd name="adj1" fmla="val 8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12071" y="3673406"/>
            <a:ext cx="1730375" cy="576262"/>
          </a:xfrm>
          <a:prstGeom prst="diamon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输入密码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049810" y="5185549"/>
            <a:ext cx="1366838" cy="4699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921286" y="5196110"/>
            <a:ext cx="1297903" cy="4651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9669870" y="3741370"/>
            <a:ext cx="1538698" cy="4651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CC0000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账号错误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285446" y="3589555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7237929" y="3589554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不正确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279" y="1337484"/>
            <a:ext cx="34594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判断账号密码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1775520" y="2489101"/>
            <a:ext cx="7704856" cy="374441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1542" y="2621498"/>
            <a:ext cx="7344818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首先设定账号为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:123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，编写程序，实现刚才账号和密码登陆的过程。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】123  456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登陆成功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】123  789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51" y="715184"/>
            <a:ext cx="50977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编程：判断账号密码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1542" y="1770792"/>
            <a:ext cx="7344818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user = 123, pw = 456, u, 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u &gt;&gt; 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if(u == user){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if(p == pw){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密码错误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账号错误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911424" y="906696"/>
            <a:ext cx="2602654" cy="648072"/>
          </a:xfrm>
          <a:prstGeom prst="wedgeRoundRectCallout">
            <a:avLst>
              <a:gd name="adj1" fmla="val 39636"/>
              <a:gd name="adj2" fmla="val 9161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设定初始账号和密码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35922" y="2202840"/>
            <a:ext cx="2368190" cy="648072"/>
          </a:xfrm>
          <a:prstGeom prst="wedgeRoundRectCallout">
            <a:avLst>
              <a:gd name="adj1" fmla="val -72816"/>
              <a:gd name="adj2" fmla="val 2442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判断账号是否正确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3723" y="3210952"/>
            <a:ext cx="2385529" cy="648072"/>
          </a:xfrm>
          <a:prstGeom prst="wedgeRoundRectCallout">
            <a:avLst>
              <a:gd name="adj1" fmla="val 64449"/>
              <a:gd name="adj2" fmla="val -4500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判断密码是否正确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4985</Words>
  <Application>WPS 演示</Application>
  <PresentationFormat>宽屏</PresentationFormat>
  <Paragraphs>648</Paragraphs>
  <Slides>39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汉仪旗黑KW 55S</vt:lpstr>
      <vt:lpstr>汉仪旗黑-85S</vt:lpstr>
      <vt:lpstr>汉仪中黑KW</vt:lpstr>
      <vt:lpstr>Viner Hand ITC</vt:lpstr>
      <vt:lpstr>Consolas</vt:lpstr>
      <vt:lpstr>Verdana</vt:lpstr>
      <vt:lpstr>굴림</vt:lpstr>
      <vt:lpstr>汉仪书宋二KW</vt:lpstr>
      <vt:lpstr>Broadway</vt:lpstr>
      <vt:lpstr>Montserrat</vt:lpstr>
      <vt:lpstr>华文仿宋</vt:lpstr>
      <vt:lpstr>汉仪仿宋KW</vt:lpstr>
      <vt:lpstr>Comic Sans MS</vt:lpstr>
      <vt:lpstr>webwppDefTheme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1514</cp:revision>
  <dcterms:created xsi:type="dcterms:W3CDTF">2020-03-28T11:32:21Z</dcterms:created>
  <dcterms:modified xsi:type="dcterms:W3CDTF">2020-03-28T11:32:21Z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