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601" r:id="rId3"/>
    <p:sldId id="561" r:id="rId5"/>
    <p:sldId id="562" r:id="rId6"/>
    <p:sldId id="563" r:id="rId7"/>
    <p:sldId id="473" r:id="rId8"/>
    <p:sldId id="491" r:id="rId9"/>
    <p:sldId id="490" r:id="rId10"/>
    <p:sldId id="522" r:id="rId11"/>
    <p:sldId id="523" r:id="rId12"/>
    <p:sldId id="528" r:id="rId13"/>
    <p:sldId id="526" r:id="rId14"/>
    <p:sldId id="532" r:id="rId15"/>
    <p:sldId id="533" r:id="rId16"/>
    <p:sldId id="524" r:id="rId17"/>
    <p:sldId id="534" r:id="rId18"/>
    <p:sldId id="535" r:id="rId19"/>
    <p:sldId id="536" r:id="rId20"/>
    <p:sldId id="537" r:id="rId21"/>
    <p:sldId id="538" r:id="rId22"/>
    <p:sldId id="539" r:id="rId23"/>
    <p:sldId id="540" r:id="rId24"/>
    <p:sldId id="542" r:id="rId25"/>
    <p:sldId id="541" r:id="rId26"/>
    <p:sldId id="543" r:id="rId27"/>
    <p:sldId id="544" r:id="rId28"/>
    <p:sldId id="545" r:id="rId29"/>
    <p:sldId id="549" r:id="rId30"/>
    <p:sldId id="551" r:id="rId31"/>
    <p:sldId id="552" r:id="rId32"/>
    <p:sldId id="553" r:id="rId33"/>
    <p:sldId id="554" r:id="rId34"/>
    <p:sldId id="500" r:id="rId35"/>
    <p:sldId id="556" r:id="rId36"/>
    <p:sldId id="557" r:id="rId37"/>
    <p:sldId id="564" r:id="rId38"/>
    <p:sldId id="558" r:id="rId39"/>
    <p:sldId id="560" r:id="rId40"/>
    <p:sldId id="599" r:id="rId41"/>
    <p:sldId id="600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标题节" id="{998E5A90-BE2E-40FA-B1A2-F239F5B1F88B}">
          <p14:sldIdLst>
            <p14:sldId id="601"/>
            <p14:sldId id="561"/>
            <p14:sldId id="562"/>
            <p14:sldId id="563"/>
            <p14:sldId id="473"/>
            <p14:sldId id="491"/>
            <p14:sldId id="490"/>
            <p14:sldId id="522"/>
            <p14:sldId id="523"/>
            <p14:sldId id="528"/>
            <p14:sldId id="526"/>
            <p14:sldId id="532"/>
            <p14:sldId id="533"/>
            <p14:sldId id="524"/>
            <p14:sldId id="534"/>
            <p14:sldId id="535"/>
            <p14:sldId id="536"/>
            <p14:sldId id="537"/>
            <p14:sldId id="538"/>
            <p14:sldId id="539"/>
            <p14:sldId id="540"/>
            <p14:sldId id="542"/>
            <p14:sldId id="541"/>
            <p14:sldId id="543"/>
            <p14:sldId id="544"/>
            <p14:sldId id="545"/>
            <p14:sldId id="549"/>
            <p14:sldId id="551"/>
            <p14:sldId id="552"/>
            <p14:sldId id="553"/>
            <p14:sldId id="554"/>
            <p14:sldId id="500"/>
            <p14:sldId id="556"/>
            <p14:sldId id="557"/>
            <p14:sldId id="564"/>
            <p14:sldId id="558"/>
            <p14:sldId id="560"/>
            <p14:sldId id="599"/>
            <p14:sldId id="600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HAO" initials="Z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77CAD6"/>
    <a:srgbClr val="FFFFFF"/>
    <a:srgbClr val="58BECC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414" autoAdjust="0"/>
  </p:normalViewPr>
  <p:slideViewPr>
    <p:cSldViewPr>
      <p:cViewPr varScale="1">
        <p:scale>
          <a:sx n="73" d="100"/>
          <a:sy n="73" d="100"/>
        </p:scale>
        <p:origin x="618" y="72"/>
      </p:cViewPr>
      <p:guideLst>
        <p:guide orient="horz" pos="3973"/>
        <p:guide pos="3840"/>
        <p:guide orient="horz" pos="3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56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6" Type="http://schemas.openxmlformats.org/officeDocument/2006/relationships/commentAuthors" Target="commentAuthors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B9B90-4A88-42B6-A511-011CBEF92A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9E5C0-8BEE-4447-BEBD-E8D94A87FF0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C9E5C0-8BEE-4447-BEBD-E8D94A87FF09}" type="slidenum">
              <a:rPr lang="zh-CN" altLang="en-US" sz="1800" kern="0" smtClean="0">
                <a:solidFill>
                  <a:sysClr val="windowText" lastClr="000000"/>
                </a:solidFill>
              </a:rPr>
            </a:fld>
            <a:endParaRPr lang="zh-CN" altLang="en-US" sz="1800" kern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C9E5C0-8BEE-4447-BEBD-E8D94A87FF09}" type="slidenum">
              <a:rPr lang="zh-CN" altLang="en-US" sz="1800" kern="0" smtClean="0">
                <a:solidFill>
                  <a:sysClr val="windowText" lastClr="000000"/>
                </a:solidFill>
              </a:rPr>
            </a:fld>
            <a:endParaRPr lang="zh-CN" altLang="en-US" sz="1800" kern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C9E5C0-8BEE-4447-BEBD-E8D94A87FF09}" type="slidenum">
              <a:rPr lang="zh-CN" altLang="en-US" sz="1800" kern="0" smtClean="0">
                <a:solidFill>
                  <a:sysClr val="windowText" lastClr="000000"/>
                </a:solidFill>
              </a:rPr>
            </a:fld>
            <a:endParaRPr lang="zh-CN" altLang="en-US" sz="1800" kern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讲课思路：先讲左边代码，并带领同学们在工具中实现，然后讲解具体的实现过程。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9E5C0-8BEE-4447-BEBD-E8D94A87FF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977" name="Shape 977"/>
          <p:cNvSpPr>
            <a:spLocks noGrp="1" noRot="1" noChangeAspect="1"/>
          </p:cNvSpPr>
          <p:nvPr>
            <p:ph type="sldImg" idx="2"/>
          </p:nvPr>
        </p:nvSpPr>
        <p:spPr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>
            <a:solidFill>
              <a:srgbClr val="000000"/>
            </a:solidFill>
          </a:ln>
        </p:spPr>
      </p:sp>
      <p:sp>
        <p:nvSpPr>
          <p:cNvPr id="47106" name="Shape 978"/>
          <p:cNvSpPr txBox="1"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25" tIns="45700" rIns="91425" bIns="45700" anchor="t"/>
          <a:p>
            <a:pPr marL="0" lvl="0" indent="0">
              <a:spcBef>
                <a:spcPct val="0"/>
              </a:spcBef>
              <a:buSzPct val="25000"/>
              <a:buNone/>
            </a:pPr>
            <a:endParaRPr lang="zh-CN" sz="2400" u="none">
              <a:solidFill>
                <a:srgbClr val="000000"/>
              </a:solidFill>
              <a:latin typeface="Montserrat"/>
              <a:ea typeface="Montserrat"/>
              <a:sym typeface="Montserrat"/>
            </a:endParaRPr>
          </a:p>
        </p:txBody>
      </p:sp>
      <p:sp>
        <p:nvSpPr>
          <p:cNvPr id="47107" name="Shape 979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25" tIns="45700" rIns="91425" bIns="45700" anchor="b"/>
          <a:p>
            <a:pPr lvl="0" algn="r" eaLnBrk="1" hangingPunct="1">
              <a:spcBef>
                <a:spcPct val="0"/>
              </a:spcBef>
              <a:buSzPct val="25000"/>
            </a:pPr>
            <a:fld id="{9A0DB2DC-4C9A-4742-B13C-FB6460FD3503}" type="slidenum">
              <a:rPr lang="en-US" altLang="zh-CN" sz="1200">
                <a:solidFill>
                  <a:srgbClr val="000000"/>
                </a:solidFill>
                <a:latin typeface="Montserrat"/>
                <a:ea typeface="Montserrat"/>
                <a:sym typeface="Montserrat"/>
              </a:rPr>
            </a:fld>
            <a:endParaRPr lang="en-US" altLang="zh-CN" sz="1200">
              <a:solidFill>
                <a:srgbClr val="000000"/>
              </a:solidFill>
              <a:latin typeface="Montserrat"/>
              <a:ea typeface="Montserrat"/>
              <a:sym typeface="Montserrat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image" Target="../media/image1.jpeg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8" Type="http://schemas.openxmlformats.org/officeDocument/2006/relationships/tags" Target="../tags/tag92.xml"/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tags" Target="../tags/tag98.xml"/><Relationship Id="rId7" Type="http://schemas.openxmlformats.org/officeDocument/2006/relationships/image" Target="../media/image4.png"/><Relationship Id="rId6" Type="http://schemas.openxmlformats.org/officeDocument/2006/relationships/tags" Target="../tags/tag97.xml"/><Relationship Id="rId5" Type="http://schemas.openxmlformats.org/officeDocument/2006/relationships/image" Target="../media/image3.jpeg"/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1" Type="http://schemas.openxmlformats.org/officeDocument/2006/relationships/tags" Target="../tags/tag101.xml"/><Relationship Id="rId10" Type="http://schemas.openxmlformats.org/officeDocument/2006/relationships/tags" Target="../tags/tag100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09.xml"/><Relationship Id="rId8" Type="http://schemas.openxmlformats.org/officeDocument/2006/relationships/tags" Target="../tags/tag108.xml"/><Relationship Id="rId7" Type="http://schemas.openxmlformats.org/officeDocument/2006/relationships/tags" Target="../tags/tag107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1" Type="http://schemas.openxmlformats.org/officeDocument/2006/relationships/tags" Target="../tags/tag111.xml"/><Relationship Id="rId10" Type="http://schemas.openxmlformats.org/officeDocument/2006/relationships/tags" Target="../tags/tag110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7" Type="http://schemas.openxmlformats.org/officeDocument/2006/relationships/tags" Target="../tags/tag117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26.xml"/><Relationship Id="rId8" Type="http://schemas.openxmlformats.org/officeDocument/2006/relationships/tags" Target="../tags/tag125.xml"/><Relationship Id="rId7" Type="http://schemas.openxmlformats.org/officeDocument/2006/relationships/tags" Target="../tags/tag124.xml"/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4" Type="http://schemas.openxmlformats.org/officeDocument/2006/relationships/tags" Target="../tags/tag121.xml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4" Type="http://schemas.openxmlformats.org/officeDocument/2006/relationships/tags" Target="../tags/tag131.xml"/><Relationship Id="rId13" Type="http://schemas.openxmlformats.org/officeDocument/2006/relationships/tags" Target="../tags/tag130.xml"/><Relationship Id="rId12" Type="http://schemas.openxmlformats.org/officeDocument/2006/relationships/tags" Target="../tags/tag129.xml"/><Relationship Id="rId11" Type="http://schemas.openxmlformats.org/officeDocument/2006/relationships/tags" Target="../tags/tag128.xml"/><Relationship Id="rId10" Type="http://schemas.openxmlformats.org/officeDocument/2006/relationships/tags" Target="../tags/tag127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39.xml"/><Relationship Id="rId8" Type="http://schemas.openxmlformats.org/officeDocument/2006/relationships/tags" Target="../tags/tag138.xml"/><Relationship Id="rId7" Type="http://schemas.openxmlformats.org/officeDocument/2006/relationships/tags" Target="../tags/tag137.xml"/><Relationship Id="rId6" Type="http://schemas.openxmlformats.org/officeDocument/2006/relationships/tags" Target="../tags/tag136.xml"/><Relationship Id="rId5" Type="http://schemas.openxmlformats.org/officeDocument/2006/relationships/tags" Target="../tags/tag135.xml"/><Relationship Id="rId4" Type="http://schemas.openxmlformats.org/officeDocument/2006/relationships/tags" Target="../tags/tag134.xml"/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47.xml"/><Relationship Id="rId8" Type="http://schemas.openxmlformats.org/officeDocument/2006/relationships/tags" Target="../tags/tag146.xml"/><Relationship Id="rId7" Type="http://schemas.openxmlformats.org/officeDocument/2006/relationships/tags" Target="../tags/tag145.xml"/><Relationship Id="rId6" Type="http://schemas.openxmlformats.org/officeDocument/2006/relationships/tags" Target="../tags/tag144.xml"/><Relationship Id="rId5" Type="http://schemas.openxmlformats.org/officeDocument/2006/relationships/tags" Target="../tags/tag143.xml"/><Relationship Id="rId4" Type="http://schemas.openxmlformats.org/officeDocument/2006/relationships/tags" Target="../tags/tag142.xml"/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55.xml"/><Relationship Id="rId8" Type="http://schemas.openxmlformats.org/officeDocument/2006/relationships/tags" Target="../tags/tag154.xml"/><Relationship Id="rId7" Type="http://schemas.openxmlformats.org/officeDocument/2006/relationships/tags" Target="../tags/tag153.xml"/><Relationship Id="rId6" Type="http://schemas.openxmlformats.org/officeDocument/2006/relationships/tags" Target="../tags/tag152.xml"/><Relationship Id="rId5" Type="http://schemas.openxmlformats.org/officeDocument/2006/relationships/tags" Target="../tags/tag151.xml"/><Relationship Id="rId4" Type="http://schemas.openxmlformats.org/officeDocument/2006/relationships/tags" Target="../tags/tag150.xml"/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1" Type="http://schemas.openxmlformats.org/officeDocument/2006/relationships/tags" Target="../tags/tag157.xml"/><Relationship Id="rId10" Type="http://schemas.openxmlformats.org/officeDocument/2006/relationships/tags" Target="../tags/tag156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64.xml"/><Relationship Id="rId7" Type="http://schemas.openxmlformats.org/officeDocument/2006/relationships/tags" Target="../tags/tag163.xml"/><Relationship Id="rId6" Type="http://schemas.openxmlformats.org/officeDocument/2006/relationships/tags" Target="../tags/tag162.xml"/><Relationship Id="rId5" Type="http://schemas.openxmlformats.org/officeDocument/2006/relationships/tags" Target="../tags/tag161.xml"/><Relationship Id="rId4" Type="http://schemas.openxmlformats.org/officeDocument/2006/relationships/tags" Target="../tags/tag160.xml"/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0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image" Target="../media/image2.jpeg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2" Type="http://schemas.openxmlformats.org/officeDocument/2006/relationships/tags" Target="../tags/tag30.xml"/><Relationship Id="rId11" Type="http://schemas.openxmlformats.org/officeDocument/2006/relationships/tags" Target="../tags/tag29.xml"/><Relationship Id="rId10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1" Type="http://schemas.openxmlformats.org/officeDocument/2006/relationships/tags" Target="../tags/tag40.xml"/><Relationship Id="rId10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8.xml"/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3" Type="http://schemas.openxmlformats.org/officeDocument/2006/relationships/tags" Target="../tags/tag52.xml"/><Relationship Id="rId12" Type="http://schemas.openxmlformats.org/officeDocument/2006/relationships/tags" Target="../tags/tag51.xml"/><Relationship Id="rId11" Type="http://schemas.openxmlformats.org/officeDocument/2006/relationships/tags" Target="../tags/tag50.xml"/><Relationship Id="rId10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1" Type="http://schemas.openxmlformats.org/officeDocument/2006/relationships/tags" Target="../tags/tag76.xml"/><Relationship Id="rId10" Type="http://schemas.openxmlformats.org/officeDocument/2006/relationships/tags" Target="../tags/tag75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0" Type="http://schemas.openxmlformats.org/officeDocument/2006/relationships/tags" Target="../tags/tag8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/>
          <p:cNvSpPr/>
          <p:nvPr>
            <p:custDataLst>
              <p:tags r:id="rId2"/>
            </p:custDataLst>
          </p:nvPr>
        </p:nvSpPr>
        <p:spPr>
          <a:xfrm>
            <a:off x="9241183" y="0"/>
            <a:ext cx="2950816" cy="6858000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 dirty="0">
              <a:latin typeface="微软雅黑" panose="020B0503020204020204" pitchFamily="34" charset="-122"/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9" name="Picture Placeholder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24907" y="545012"/>
            <a:ext cx="4365690" cy="5767976"/>
          </a:xfrm>
          <a:prstGeom prst="rect">
            <a:avLst/>
          </a:prstGeom>
          <a:noFill/>
        </p:spPr>
      </p:pic>
      <p:sp>
        <p:nvSpPr>
          <p:cNvPr id="20" name="PA_形状 1361"/>
          <p:cNvSpPr/>
          <p:nvPr>
            <p:custDataLst>
              <p:tags r:id="rId8"/>
            </p:custDataLst>
          </p:nvPr>
        </p:nvSpPr>
        <p:spPr>
          <a:xfrm flipV="1">
            <a:off x="1415214" y="4751399"/>
            <a:ext cx="2006311" cy="0"/>
          </a:xfrm>
          <a:prstGeom prst="line">
            <a:avLst/>
          </a:prstGeom>
          <a:ln w="12700">
            <a:solidFill>
              <a:schemeClr val="tx1"/>
            </a:solidFill>
            <a:miter/>
          </a:ln>
        </p:spPr>
        <p:txBody>
          <a:bodyPr lIns="22860" rIns="22860"/>
          <a:lstStyle/>
          <a:p>
            <a:endParaRPr sz="900" baseline="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9"/>
            </p:custDataLst>
          </p:nvPr>
        </p:nvSpPr>
        <p:spPr>
          <a:xfrm>
            <a:off x="1323729" y="1767249"/>
            <a:ext cx="5801177" cy="1333002"/>
          </a:xfrm>
        </p:spPr>
        <p:txBody>
          <a:bodyPr lIns="90000" tIns="46800" rIns="90000" bIns="46800" anchor="b" anchorCtr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4800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0"/>
            </p:custDataLst>
          </p:nvPr>
        </p:nvSpPr>
        <p:spPr>
          <a:xfrm>
            <a:off x="1323729" y="3137095"/>
            <a:ext cx="5801169" cy="746927"/>
          </a:xfrm>
        </p:spPr>
        <p:txBody>
          <a:bodyPr lIns="90000" tIns="46800" rIns="90000" bIns="4680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Font typeface="Arial" panose="020B0604020202020204" pitchFamily="34" charset="0"/>
              <a:buNone/>
              <a:defRPr sz="24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8" hasCustomPrompt="1"/>
            <p:custDataLst>
              <p:tags r:id="rId11"/>
            </p:custDataLst>
          </p:nvPr>
        </p:nvSpPr>
        <p:spPr>
          <a:xfrm>
            <a:off x="1323729" y="4992276"/>
            <a:ext cx="4195592" cy="417919"/>
          </a:xfrm>
        </p:spPr>
        <p:txBody>
          <a:bodyPr anchor="ctr"/>
          <a:lstStyle>
            <a:lvl1pPr marL="0" indent="0">
              <a:buNone/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cxnSp>
        <p:nvCxnSpPr>
          <p:cNvPr id="11" name="Straight Connector 17"/>
          <p:cNvCxnSpPr/>
          <p:nvPr>
            <p:custDataLst>
              <p:tags r:id="rId12"/>
            </p:custDataLst>
          </p:nvPr>
        </p:nvCxnSpPr>
        <p:spPr>
          <a:xfrm>
            <a:off x="501651" y="666750"/>
            <a:ext cx="0" cy="619125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8"/>
          <p:cNvCxnSpPr/>
          <p:nvPr>
            <p:custDataLst>
              <p:tags r:id="rId13"/>
            </p:custDataLst>
          </p:nvPr>
        </p:nvCxnSpPr>
        <p:spPr>
          <a:xfrm>
            <a:off x="781424" y="0"/>
            <a:ext cx="0" cy="34290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>
            <p:custDataLst>
              <p:tags r:id="rId2"/>
            </p:custDataLst>
          </p:nvPr>
        </p:nvGrpSpPr>
        <p:grpSpPr>
          <a:xfrm>
            <a:off x="11806901" y="382790"/>
            <a:ext cx="180000" cy="6092421"/>
            <a:chOff x="11864957" y="574212"/>
            <a:chExt cx="180000" cy="6092421"/>
          </a:xfrm>
        </p:grpSpPr>
        <p:sp>
          <p:nvSpPr>
            <p:cNvPr id="21" name="Rectangle 8"/>
            <p:cNvSpPr/>
            <p:nvPr userDrawn="1">
              <p:custDataLst>
                <p:tags r:id="rId3"/>
              </p:custDataLst>
            </p:nvPr>
          </p:nvSpPr>
          <p:spPr>
            <a:xfrm>
              <a:off x="11864957" y="574212"/>
              <a:ext cx="180000" cy="180000"/>
            </a:xfrm>
            <a:prstGeom prst="rect">
              <a:avLst/>
            </a:prstGeom>
            <a:solidFill>
              <a:schemeClr val="tx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2800" baseline="0">
                <a:latin typeface="微软雅黑" panose="020B0503020204020204" pitchFamily="34" charset="-122"/>
              </a:endParaRPr>
            </a:p>
          </p:txBody>
        </p:sp>
        <p:cxnSp>
          <p:nvCxnSpPr>
            <p:cNvPr id="22" name="Straight Connector 16"/>
            <p:cNvCxnSpPr/>
            <p:nvPr userDrawn="1">
              <p:custDataLst>
                <p:tags r:id="rId4"/>
              </p:custDataLst>
            </p:nvPr>
          </p:nvCxnSpPr>
          <p:spPr>
            <a:xfrm flipV="1">
              <a:off x="11954957" y="3237633"/>
              <a:ext cx="0" cy="342900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000" tIns="46800" rIns="90000" bIns="46800"/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000" tIns="46800" rIns="90000" bIns="46800"/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000" tIns="46800" rIns="90000" bIns="46800"/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69930" y="952508"/>
            <a:ext cx="10852237" cy="5388907"/>
          </a:xfrm>
        </p:spPr>
        <p:txBody>
          <a:bodyPr lIns="90000" tIns="46800" rIns="90000" bIns="46800"/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9" name="Rectangle 8"/>
          <p:cNvSpPr/>
          <p:nvPr>
            <p:custDataLst>
              <p:tags r:id="rId9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/>
          <p:nvPr>
            <p:custDataLst>
              <p:tags r:id="rId2"/>
            </p:custDataLst>
          </p:nvPr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sp>
        <p:nvSpPr>
          <p:cNvPr id="7" name="Rectangle 4"/>
          <p:cNvSpPr/>
          <p:nvPr>
            <p:custDataLst>
              <p:tags r:id="rId3"/>
            </p:custDataLst>
          </p:nvPr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pic>
        <p:nvPicPr>
          <p:cNvPr id="8" name="Picture Placeholder 3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3811656" y="1261620"/>
            <a:ext cx="4576970" cy="2850509"/>
          </a:xfrm>
          <a:prstGeom prst="rect">
            <a:avLst/>
          </a:prstGeom>
        </p:spPr>
      </p:pic>
      <p:pic>
        <p:nvPicPr>
          <p:cNvPr id="9" name="Picture 1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244" y="911206"/>
            <a:ext cx="6281513" cy="376890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506391" y="4775476"/>
            <a:ext cx="11179219" cy="1087992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dist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汉仪旗黑-85S" panose="00020600040101010101" pitchFamily="18" charset="-122"/>
                <a:cs typeface="Arial" panose="020B0604020202020204" pitchFamily="34" charset="0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7" name="组合 6"/>
          <p:cNvGrpSpPr/>
          <p:nvPr>
            <p:custDataLst>
              <p:tags r:id="rId6"/>
            </p:custDataLst>
          </p:nvPr>
        </p:nvGrpSpPr>
        <p:grpSpPr>
          <a:xfrm>
            <a:off x="1" y="0"/>
            <a:ext cx="11985674" cy="6858000"/>
            <a:chOff x="1" y="0"/>
            <a:chExt cx="11985674" cy="6858000"/>
          </a:xfrm>
        </p:grpSpPr>
        <p:sp>
          <p:nvSpPr>
            <p:cNvPr id="11" name="Rectangle 8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599970" cy="6858000"/>
            </a:xfrm>
            <a:prstGeom prst="rect">
              <a:avLst/>
            </a:prstGeom>
            <a:solidFill>
              <a:schemeClr val="tx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2800" baseline="0">
                <a:latin typeface="微软雅黑" panose="020B0503020204020204" pitchFamily="34" charset="-122"/>
              </a:endParaRPr>
            </a:p>
          </p:txBody>
        </p:sp>
        <p:cxnSp>
          <p:nvCxnSpPr>
            <p:cNvPr id="16" name="Straight Connector 11"/>
            <p:cNvCxnSpPr/>
            <p:nvPr>
              <p:custDataLst>
                <p:tags r:id="rId8"/>
              </p:custDataLst>
            </p:nvPr>
          </p:nvCxnSpPr>
          <p:spPr>
            <a:xfrm flipV="1">
              <a:off x="11705902" y="0"/>
              <a:ext cx="0" cy="619125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>
              <p:custDataLst>
                <p:tags r:id="rId9"/>
              </p:custDataLst>
            </p:nvPr>
          </p:nvCxnSpPr>
          <p:spPr>
            <a:xfrm flipV="1">
              <a:off x="11985675" y="3429000"/>
              <a:ext cx="0" cy="342900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8"/>
            <p:cNvSpPr/>
            <p:nvPr userDrawn="1">
              <p:custDataLst>
                <p:tags r:id="rId10"/>
              </p:custDataLst>
            </p:nvPr>
          </p:nvSpPr>
          <p:spPr>
            <a:xfrm>
              <a:off x="209986" y="574212"/>
              <a:ext cx="180000" cy="180000"/>
            </a:xfrm>
            <a:prstGeom prst="rect">
              <a:avLst/>
            </a:prstGeom>
            <a:solidFill>
              <a:schemeClr val="bg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2800" baseline="0">
                <a:latin typeface="微软雅黑" panose="020B0503020204020204" pitchFamily="34" charset="-122"/>
              </a:endParaRPr>
            </a:p>
          </p:txBody>
        </p:sp>
        <p:cxnSp>
          <p:nvCxnSpPr>
            <p:cNvPr id="23" name="Straight Connector 16"/>
            <p:cNvCxnSpPr/>
            <p:nvPr userDrawn="1">
              <p:custDataLst>
                <p:tags r:id="rId11"/>
              </p:custDataLst>
            </p:nvPr>
          </p:nvCxnSpPr>
          <p:spPr>
            <a:xfrm flipV="1">
              <a:off x="299986" y="3237633"/>
              <a:ext cx="0" cy="3429000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直角三角形 11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tTriangl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292053" y="304775"/>
            <a:ext cx="11607893" cy="62484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 baseline="0">
              <a:latin typeface="微软雅黑" panose="020B0503020204020204" pitchFamily="34" charset="-122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r>
              <a:rPr lang="en-US" altLang="zh-CN" baseline="0" dirty="0">
                <a:latin typeface="微软雅黑" panose="020B0503020204020204" pitchFamily="34" charset="-122"/>
                <a:sym typeface="+mn-ea"/>
              </a:rPr>
              <a:t>·</a:t>
            </a:r>
            <a:endParaRPr lang="en-US" altLang="zh-CN" baseline="0" dirty="0"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grpSp>
        <p:nvGrpSpPr>
          <p:cNvPr id="22" name="组合 21"/>
          <p:cNvGrpSpPr/>
          <p:nvPr>
            <p:custDataLst>
              <p:tags r:id="rId9"/>
            </p:custDataLst>
          </p:nvPr>
        </p:nvGrpSpPr>
        <p:grpSpPr>
          <a:xfrm>
            <a:off x="11806901" y="382790"/>
            <a:ext cx="180000" cy="6092421"/>
            <a:chOff x="11864957" y="574212"/>
            <a:chExt cx="180000" cy="6092421"/>
          </a:xfrm>
        </p:grpSpPr>
        <p:sp>
          <p:nvSpPr>
            <p:cNvPr id="20" name="Rectangle 8"/>
            <p:cNvSpPr/>
            <p:nvPr userDrawn="1">
              <p:custDataLst>
                <p:tags r:id="rId10"/>
              </p:custDataLst>
            </p:nvPr>
          </p:nvSpPr>
          <p:spPr>
            <a:xfrm>
              <a:off x="11864957" y="574212"/>
              <a:ext cx="180000" cy="180000"/>
            </a:xfrm>
            <a:prstGeom prst="rect">
              <a:avLst/>
            </a:prstGeom>
            <a:solidFill>
              <a:schemeClr val="tx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2800" baseline="0">
                <a:latin typeface="微软雅黑" panose="020B0503020204020204" pitchFamily="34" charset="-122"/>
              </a:endParaRPr>
            </a:p>
          </p:txBody>
        </p:sp>
        <p:cxnSp>
          <p:nvCxnSpPr>
            <p:cNvPr id="21" name="Straight Connector 16"/>
            <p:cNvCxnSpPr/>
            <p:nvPr userDrawn="1">
              <p:custDataLst>
                <p:tags r:id="rId11"/>
              </p:custDataLst>
            </p:nvPr>
          </p:nvCxnSpPr>
          <p:spPr>
            <a:xfrm flipV="1">
              <a:off x="11954957" y="3237633"/>
              <a:ext cx="0" cy="342900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>
            <p:custDataLst>
              <p:tags r:id="rId12"/>
            </p:custDataLst>
          </p:nvPr>
        </p:nvGrpSpPr>
        <p:grpSpPr>
          <a:xfrm flipV="1">
            <a:off x="209986" y="574212"/>
            <a:ext cx="180000" cy="6092421"/>
            <a:chOff x="209986" y="574212"/>
            <a:chExt cx="180000" cy="6092421"/>
          </a:xfrm>
        </p:grpSpPr>
        <p:sp>
          <p:nvSpPr>
            <p:cNvPr id="24" name="Rectangle 8"/>
            <p:cNvSpPr/>
            <p:nvPr userDrawn="1">
              <p:custDataLst>
                <p:tags r:id="rId13"/>
              </p:custDataLst>
            </p:nvPr>
          </p:nvSpPr>
          <p:spPr>
            <a:xfrm>
              <a:off x="209986" y="574212"/>
              <a:ext cx="180000" cy="180000"/>
            </a:xfrm>
            <a:prstGeom prst="rect">
              <a:avLst/>
            </a:prstGeom>
            <a:solidFill>
              <a:schemeClr val="bg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2800" baseline="0">
                <a:latin typeface="微软雅黑" panose="020B0503020204020204" pitchFamily="34" charset="-122"/>
              </a:endParaRPr>
            </a:p>
          </p:txBody>
        </p:sp>
        <p:cxnSp>
          <p:nvCxnSpPr>
            <p:cNvPr id="25" name="Straight Connector 16"/>
            <p:cNvCxnSpPr/>
            <p:nvPr userDrawn="1">
              <p:custDataLst>
                <p:tags r:id="rId14"/>
              </p:custDataLst>
            </p:nvPr>
          </p:nvCxnSpPr>
          <p:spPr>
            <a:xfrm>
              <a:off x="299986" y="3237633"/>
              <a:ext cx="0" cy="3429000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Rectangle 8"/>
          <p:cNvSpPr/>
          <p:nvPr>
            <p:custDataLst>
              <p:tags r:id="rId9"/>
            </p:custDataLst>
          </p:nvPr>
        </p:nvSpPr>
        <p:spPr>
          <a:xfrm>
            <a:off x="253484" y="6418233"/>
            <a:ext cx="180000" cy="180000"/>
          </a:xfrm>
          <a:prstGeom prst="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Rectangle 8"/>
          <p:cNvSpPr/>
          <p:nvPr>
            <p:custDataLst>
              <p:tags r:id="rId9"/>
            </p:custDataLst>
          </p:nvPr>
        </p:nvSpPr>
        <p:spPr>
          <a:xfrm rot="5400000">
            <a:off x="6000316" y="-1248858"/>
            <a:ext cx="191367" cy="2689083"/>
          </a:xfrm>
          <a:prstGeom prst="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/>
          <p:cNvSpPr/>
          <p:nvPr>
            <p:custDataLst>
              <p:tags r:id="rId2"/>
            </p:custDataLst>
          </p:nvPr>
        </p:nvSpPr>
        <p:spPr>
          <a:xfrm rot="5400000">
            <a:off x="6000316" y="5417775"/>
            <a:ext cx="191367" cy="2689083"/>
          </a:xfrm>
          <a:prstGeom prst="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 baseline="0">
              <a:latin typeface="微软雅黑" panose="020B0503020204020204" pitchFamily="34" charset="-122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tTriangl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/>
          <p:nvPr>
            <p:custDataLst>
              <p:tags r:id="rId2"/>
            </p:custDataLst>
          </p:nvPr>
        </p:nvSpPr>
        <p:spPr>
          <a:xfrm>
            <a:off x="206325" y="92217"/>
            <a:ext cx="639869" cy="614993"/>
          </a:xfrm>
          <a:prstGeom prst="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3"/>
            </p:custDataLst>
          </p:nvPr>
        </p:nvGrpSpPr>
        <p:grpSpPr>
          <a:xfrm>
            <a:off x="11486476" y="0"/>
            <a:ext cx="279773" cy="6858000"/>
            <a:chOff x="11486476" y="0"/>
            <a:chExt cx="279773" cy="6858000"/>
          </a:xfrm>
        </p:grpSpPr>
        <p:cxnSp>
          <p:nvCxnSpPr>
            <p:cNvPr id="9" name="Straight Connector 11"/>
            <p:cNvCxnSpPr/>
            <p:nvPr>
              <p:custDataLst>
                <p:tags r:id="rId4"/>
              </p:custDataLst>
            </p:nvPr>
          </p:nvCxnSpPr>
          <p:spPr>
            <a:xfrm flipV="1">
              <a:off x="11486476" y="0"/>
              <a:ext cx="0" cy="619125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6"/>
            <p:cNvCxnSpPr/>
            <p:nvPr>
              <p:custDataLst>
                <p:tags r:id="rId5"/>
              </p:custDataLst>
            </p:nvPr>
          </p:nvCxnSpPr>
          <p:spPr>
            <a:xfrm flipV="1">
              <a:off x="11766249" y="3429000"/>
              <a:ext cx="0" cy="342900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850981" y="1663430"/>
            <a:ext cx="5311454" cy="927784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0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5850982" y="2682947"/>
            <a:ext cx="5311454" cy="215575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>
            <p:custDataLst>
              <p:tags r:id="rId4"/>
            </p:custDataLst>
          </p:nvPr>
        </p:nvCxnSpPr>
        <p:spPr>
          <a:xfrm>
            <a:off x="5950652" y="5633140"/>
            <a:ext cx="93133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3"/>
          <p:cNvSpPr/>
          <p:nvPr>
            <p:custDataLst>
              <p:tags r:id="rId5"/>
            </p:custDataLst>
          </p:nvPr>
        </p:nvSpPr>
        <p:spPr>
          <a:xfrm>
            <a:off x="431801" y="438852"/>
            <a:ext cx="2519019" cy="1889264"/>
          </a:xfrm>
          <a:prstGeom prst="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th-TH" sz="2800" baseline="0">
              <a:latin typeface="微软雅黑" panose="020B0503020204020204" pitchFamily="34" charset="-122"/>
            </a:endParaRPr>
          </a:p>
        </p:txBody>
      </p:sp>
      <p:pic>
        <p:nvPicPr>
          <p:cNvPr id="11" name="Picture Placeholder 9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/>
          <a:stretch>
            <a:fillRect/>
          </a:stretch>
        </p:blipFill>
        <p:spPr>
          <a:xfrm>
            <a:off x="579089" y="655974"/>
            <a:ext cx="4735032" cy="5156070"/>
          </a:xfrm>
          <a:prstGeom prst="rect">
            <a:avLst/>
          </a:prstGeom>
        </p:spPr>
      </p:pic>
      <p:cxnSp>
        <p:nvCxnSpPr>
          <p:cNvPr id="9" name="Straight Connector 7"/>
          <p:cNvCxnSpPr/>
          <p:nvPr>
            <p:custDataLst>
              <p:tags r:id="rId8"/>
            </p:custDataLst>
          </p:nvPr>
        </p:nvCxnSpPr>
        <p:spPr>
          <a:xfrm flipV="1">
            <a:off x="11486476" y="0"/>
            <a:ext cx="0" cy="619125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8"/>
          <p:cNvCxnSpPr/>
          <p:nvPr>
            <p:custDataLst>
              <p:tags r:id="rId9"/>
            </p:custDataLst>
          </p:nvPr>
        </p:nvCxnSpPr>
        <p:spPr>
          <a:xfrm flipV="1">
            <a:off x="11766249" y="3429000"/>
            <a:ext cx="0" cy="34290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/>
          <p:cNvSpPr/>
          <p:nvPr>
            <p:custDataLst>
              <p:tags r:id="rId2"/>
            </p:custDataLst>
          </p:nvPr>
        </p:nvSpPr>
        <p:spPr>
          <a:xfrm>
            <a:off x="206325" y="92217"/>
            <a:ext cx="639869" cy="614993"/>
          </a:xfrm>
          <a:prstGeom prst="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>
            <p:custDataLst>
              <p:tags r:id="rId3"/>
            </p:custDataLst>
          </p:nvPr>
        </p:nvGrpSpPr>
        <p:grpSpPr>
          <a:xfrm>
            <a:off x="11486476" y="0"/>
            <a:ext cx="279773" cy="6858000"/>
            <a:chOff x="11486476" y="0"/>
            <a:chExt cx="279773" cy="6858000"/>
          </a:xfrm>
        </p:grpSpPr>
        <p:cxnSp>
          <p:nvCxnSpPr>
            <p:cNvPr id="14" name="Straight Connector 11"/>
            <p:cNvCxnSpPr/>
            <p:nvPr>
              <p:custDataLst>
                <p:tags r:id="rId4"/>
              </p:custDataLst>
            </p:nvPr>
          </p:nvCxnSpPr>
          <p:spPr>
            <a:xfrm flipV="1">
              <a:off x="11486476" y="0"/>
              <a:ext cx="0" cy="619125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6"/>
            <p:cNvCxnSpPr/>
            <p:nvPr>
              <p:custDataLst>
                <p:tags r:id="rId5"/>
              </p:custDataLst>
            </p:nvPr>
          </p:nvCxnSpPr>
          <p:spPr>
            <a:xfrm flipV="1">
              <a:off x="11766249" y="3429000"/>
              <a:ext cx="0" cy="342900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defRPr sz="16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6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/>
          <p:cNvSpPr/>
          <p:nvPr>
            <p:custDataLst>
              <p:tags r:id="rId2"/>
            </p:custDataLst>
          </p:nvPr>
        </p:nvSpPr>
        <p:spPr>
          <a:xfrm>
            <a:off x="206325" y="92217"/>
            <a:ext cx="639869" cy="614993"/>
          </a:xfrm>
          <a:prstGeom prst="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>
            <p:custDataLst>
              <p:tags r:id="rId3"/>
            </p:custDataLst>
          </p:nvPr>
        </p:nvGrpSpPr>
        <p:grpSpPr>
          <a:xfrm>
            <a:off x="11486476" y="0"/>
            <a:ext cx="279773" cy="6858000"/>
            <a:chOff x="11486476" y="0"/>
            <a:chExt cx="279773" cy="6858000"/>
          </a:xfrm>
        </p:grpSpPr>
        <p:cxnSp>
          <p:nvCxnSpPr>
            <p:cNvPr id="17" name="Straight Connector 11"/>
            <p:cNvCxnSpPr/>
            <p:nvPr>
              <p:custDataLst>
                <p:tags r:id="rId4"/>
              </p:custDataLst>
            </p:nvPr>
          </p:nvCxnSpPr>
          <p:spPr>
            <a:xfrm flipV="1">
              <a:off x="11486476" y="0"/>
              <a:ext cx="0" cy="619125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16"/>
            <p:cNvCxnSpPr/>
            <p:nvPr>
              <p:custDataLst>
                <p:tags r:id="rId5"/>
              </p:custDataLst>
            </p:nvPr>
          </p:nvCxnSpPr>
          <p:spPr>
            <a:xfrm flipV="1">
              <a:off x="11766249" y="3429000"/>
              <a:ext cx="0" cy="342900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9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0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>
            <p:custDataLst>
              <p:tags r:id="rId2"/>
            </p:custDataLst>
          </p:nvPr>
        </p:nvGrpSpPr>
        <p:grpSpPr>
          <a:xfrm>
            <a:off x="11486476" y="0"/>
            <a:ext cx="279773" cy="6858000"/>
            <a:chOff x="11486476" y="0"/>
            <a:chExt cx="279773" cy="6858000"/>
          </a:xfrm>
        </p:grpSpPr>
        <p:cxnSp>
          <p:nvCxnSpPr>
            <p:cNvPr id="14" name="Straight Connector 11"/>
            <p:cNvCxnSpPr/>
            <p:nvPr>
              <p:custDataLst>
                <p:tags r:id="rId3"/>
              </p:custDataLst>
            </p:nvPr>
          </p:nvCxnSpPr>
          <p:spPr>
            <a:xfrm flipV="1">
              <a:off x="11486476" y="0"/>
              <a:ext cx="0" cy="619125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6"/>
            <p:cNvCxnSpPr/>
            <p:nvPr>
              <p:custDataLst>
                <p:tags r:id="rId4"/>
              </p:custDataLst>
            </p:nvPr>
          </p:nvCxnSpPr>
          <p:spPr>
            <a:xfrm flipV="1">
              <a:off x="11766249" y="3429000"/>
              <a:ext cx="0" cy="342900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69733"/>
            <a:ext cx="2700000" cy="276999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69733"/>
            <a:ext cx="3960000" cy="276999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69733"/>
            <a:ext cx="2700000" cy="276999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Rectangle 8"/>
          <p:cNvSpPr/>
          <p:nvPr>
            <p:custDataLst>
              <p:tags r:id="rId5"/>
            </p:custDataLst>
          </p:nvPr>
        </p:nvSpPr>
        <p:spPr>
          <a:xfrm>
            <a:off x="1" y="1751083"/>
            <a:ext cx="609600" cy="2689083"/>
          </a:xfrm>
          <a:prstGeom prst="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/>
          </a:p>
        </p:txBody>
      </p:sp>
      <p:grpSp>
        <p:nvGrpSpPr>
          <p:cNvPr id="10" name="组合 9"/>
          <p:cNvGrpSpPr/>
          <p:nvPr>
            <p:custDataLst>
              <p:tags r:id="rId6"/>
            </p:custDataLst>
          </p:nvPr>
        </p:nvGrpSpPr>
        <p:grpSpPr>
          <a:xfrm>
            <a:off x="11486476" y="0"/>
            <a:ext cx="279773" cy="6858000"/>
            <a:chOff x="11486476" y="0"/>
            <a:chExt cx="279773" cy="6858000"/>
          </a:xfrm>
        </p:grpSpPr>
        <p:cxnSp>
          <p:nvCxnSpPr>
            <p:cNvPr id="11" name="Straight Connector 11"/>
            <p:cNvCxnSpPr/>
            <p:nvPr>
              <p:custDataLst>
                <p:tags r:id="rId7"/>
              </p:custDataLst>
            </p:nvPr>
          </p:nvCxnSpPr>
          <p:spPr>
            <a:xfrm flipV="1">
              <a:off x="11486476" y="0"/>
              <a:ext cx="0" cy="619125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6"/>
            <p:cNvCxnSpPr/>
            <p:nvPr>
              <p:custDataLst>
                <p:tags r:id="rId8"/>
              </p:custDataLst>
            </p:nvPr>
          </p:nvCxnSpPr>
          <p:spPr>
            <a:xfrm flipV="1">
              <a:off x="11766249" y="3429000"/>
              <a:ext cx="0" cy="342900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>
            <p:custDataLst>
              <p:tags r:id="rId2"/>
            </p:custDataLst>
          </p:nvPr>
        </p:nvGrpSpPr>
        <p:grpSpPr>
          <a:xfrm>
            <a:off x="11486476" y="0"/>
            <a:ext cx="279773" cy="6858000"/>
            <a:chOff x="11486476" y="0"/>
            <a:chExt cx="279773" cy="6858000"/>
          </a:xfrm>
        </p:grpSpPr>
        <p:cxnSp>
          <p:nvCxnSpPr>
            <p:cNvPr id="24" name="Straight Connector 11"/>
            <p:cNvCxnSpPr/>
            <p:nvPr>
              <p:custDataLst>
                <p:tags r:id="rId3"/>
              </p:custDataLst>
            </p:nvPr>
          </p:nvCxnSpPr>
          <p:spPr>
            <a:xfrm flipV="1">
              <a:off x="11486476" y="0"/>
              <a:ext cx="0" cy="619125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16"/>
            <p:cNvCxnSpPr/>
            <p:nvPr>
              <p:custDataLst>
                <p:tags r:id="rId4"/>
              </p:custDataLst>
            </p:nvPr>
          </p:nvCxnSpPr>
          <p:spPr>
            <a:xfrm flipV="1">
              <a:off x="11766249" y="3429000"/>
              <a:ext cx="0" cy="342900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8"/>
          <p:cNvSpPr/>
          <p:nvPr>
            <p:custDataLst>
              <p:tags r:id="rId5"/>
            </p:custDataLst>
          </p:nvPr>
        </p:nvSpPr>
        <p:spPr>
          <a:xfrm>
            <a:off x="206325" y="92217"/>
            <a:ext cx="639869" cy="614993"/>
          </a:xfrm>
          <a:prstGeom prst="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8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9" name="Rectangle 8"/>
          <p:cNvSpPr/>
          <p:nvPr>
            <p:custDataLst>
              <p:tags r:id="rId7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>
            <p:custDataLst>
              <p:tags r:id="rId8"/>
            </p:custDataLst>
          </p:nvPr>
        </p:nvGrpSpPr>
        <p:grpSpPr>
          <a:xfrm>
            <a:off x="11806901" y="382790"/>
            <a:ext cx="180000" cy="6092421"/>
            <a:chOff x="11864957" y="574212"/>
            <a:chExt cx="180000" cy="6092421"/>
          </a:xfrm>
        </p:grpSpPr>
        <p:sp>
          <p:nvSpPr>
            <p:cNvPr id="21" name="Rectangle 8"/>
            <p:cNvSpPr/>
            <p:nvPr userDrawn="1">
              <p:custDataLst>
                <p:tags r:id="rId9"/>
              </p:custDataLst>
            </p:nvPr>
          </p:nvSpPr>
          <p:spPr>
            <a:xfrm>
              <a:off x="11864957" y="574212"/>
              <a:ext cx="180000" cy="180000"/>
            </a:xfrm>
            <a:prstGeom prst="rect">
              <a:avLst/>
            </a:prstGeom>
            <a:solidFill>
              <a:schemeClr val="tx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2800" baseline="0">
                <a:latin typeface="微软雅黑" panose="020B0503020204020204" pitchFamily="34" charset="-122"/>
              </a:endParaRPr>
            </a:p>
          </p:txBody>
        </p:sp>
        <p:cxnSp>
          <p:nvCxnSpPr>
            <p:cNvPr id="22" name="Straight Connector 16"/>
            <p:cNvCxnSpPr/>
            <p:nvPr userDrawn="1">
              <p:custDataLst>
                <p:tags r:id="rId10"/>
              </p:custDataLst>
            </p:nvPr>
          </p:nvCxnSpPr>
          <p:spPr>
            <a:xfrm flipV="1">
              <a:off x="11954957" y="3237633"/>
              <a:ext cx="0" cy="342900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70.xml"/><Relationship Id="rId23" Type="http://schemas.openxmlformats.org/officeDocument/2006/relationships/tags" Target="../tags/tag169.xml"/><Relationship Id="rId22" Type="http://schemas.openxmlformats.org/officeDocument/2006/relationships/tags" Target="../tags/tag168.xml"/><Relationship Id="rId21" Type="http://schemas.openxmlformats.org/officeDocument/2006/relationships/tags" Target="../tags/tag167.xml"/><Relationship Id="rId20" Type="http://schemas.openxmlformats.org/officeDocument/2006/relationships/tags" Target="../tags/tag166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65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71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0.xml"/><Relationship Id="rId1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4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92.xml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93.xml"/><Relationship Id="rId1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17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1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02.xml"/><Relationship Id="rId2" Type="http://schemas.openxmlformats.org/officeDocument/2006/relationships/image" Target="../media/image18.png"/><Relationship Id="rId1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03.xml"/><Relationship Id="rId2" Type="http://schemas.openxmlformats.org/officeDocument/2006/relationships/image" Target="../media/image18.png"/><Relationship Id="rId1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7.xml"/><Relationship Id="rId1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0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17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5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76.xml"/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7.xml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8.xml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23"/>
          <p:cNvSpPr>
            <a:spLocks noGrp="1"/>
          </p:cNvSpPr>
          <p:nvPr>
            <p:ph type="ctrTitle"/>
          </p:nvPr>
        </p:nvSpPr>
        <p:spPr>
          <a:xfrm>
            <a:off x="1290709" y="1767249"/>
            <a:ext cx="5801177" cy="1333002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tx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C++</a:t>
            </a:r>
            <a:r>
              <a:rPr lang="zh-CN" altLang="en-US">
                <a:solidFill>
                  <a:schemeClr val="tx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学科竞赛编程</a:t>
            </a:r>
            <a:endParaRPr lang="zh-CN" altLang="en-US">
              <a:solidFill>
                <a:schemeClr val="tx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5" name="副标题 24"/>
          <p:cNvSpPr>
            <a:spLocks noGrp="1"/>
          </p:cNvSpPr>
          <p:nvPr>
            <p:ph type="subTitle" idx="1"/>
          </p:nvPr>
        </p:nvSpPr>
        <p:spPr>
          <a:xfrm>
            <a:off x="1290955" y="3201670"/>
            <a:ext cx="6396990" cy="746760"/>
          </a:xfrm>
          <a:noFill/>
          <a:effectLst>
            <a:glow rad="127000">
              <a:srgbClr val="C1D4E2"/>
            </a:glow>
          </a:effectLst>
        </p:spPr>
        <p:txBody>
          <a:bodyPr>
            <a:normAutofit/>
          </a:bodyPr>
          <a:p>
            <a:r>
              <a:rPr lang="en-US" altLang="zh-CN" sz="1800" b="1" i="1">
                <a:solidFill>
                  <a:srgbClr val="BDD3E1"/>
                </a:solidFill>
              </a:rPr>
              <a:t>National Olympiad in Informatics in Provinces</a:t>
            </a:r>
            <a:endParaRPr lang="en-US" altLang="zh-CN" sz="1800" b="1" i="1">
              <a:solidFill>
                <a:srgbClr val="BDD3E1"/>
              </a:solidFill>
            </a:endParaRPr>
          </a:p>
        </p:txBody>
      </p:sp>
      <p:sp>
        <p:nvSpPr>
          <p:cNvPr id="26" name="文本占位符 25"/>
          <p:cNvSpPr>
            <a:spLocks noGrp="1"/>
          </p:cNvSpPr>
          <p:nvPr>
            <p:ph type="body" sz="quarter" idx="18"/>
          </p:nvPr>
        </p:nvSpPr>
        <p:spPr>
          <a:xfrm>
            <a:off x="1323729" y="5001801"/>
            <a:ext cx="4195592" cy="417919"/>
          </a:xfrm>
        </p:spPr>
        <p:txBody>
          <a:bodyPr/>
          <a:p>
            <a:r>
              <a:rPr lang="zh-CN" altLang="en-US"/>
              <a:t>教研研究院</a:t>
            </a:r>
            <a:endParaRPr lang="zh-CN" altLang="en-US"/>
          </a:p>
        </p:txBody>
      </p:sp>
      <p:sp>
        <p:nvSpPr>
          <p:cNvPr id="29" name="文本占位符 25"/>
          <p:cNvSpPr>
            <a:spLocks noGrp="1"/>
          </p:cNvSpPr>
          <p:nvPr/>
        </p:nvSpPr>
        <p:spPr>
          <a:xfrm>
            <a:off x="1323729" y="4049936"/>
            <a:ext cx="4195592" cy="417919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PR-CJ	06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03135" y="705485"/>
            <a:ext cx="4001135" cy="54476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1559496" y="1079370"/>
            <a:ext cx="4310060" cy="1800200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16752" y="1196752"/>
            <a:ext cx="4252804" cy="156845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 = 1;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"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=“ &lt;&lt;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34377" y="1691226"/>
            <a:ext cx="2288082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28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++;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标注 20"/>
          <p:cNvSpPr/>
          <p:nvPr/>
        </p:nvSpPr>
        <p:spPr>
          <a:xfrm>
            <a:off x="3935760" y="1676629"/>
            <a:ext cx="1438966" cy="605681"/>
          </a:xfrm>
          <a:prstGeom prst="wedgeRoundRectCallout">
            <a:avLst>
              <a:gd name="adj1" fmla="val -47648"/>
              <a:gd name="adj2" fmla="val -19992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i+1;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799" y="3829231"/>
            <a:ext cx="1584176" cy="219205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511824" y="260648"/>
            <a:ext cx="3096344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/>
              <a:t>累加器 </a:t>
            </a:r>
            <a:r>
              <a:rPr lang="en-US" altLang="zh-CN" dirty="0" err="1" smtClean="0"/>
              <a:t>i</a:t>
            </a:r>
            <a:r>
              <a:rPr lang="en-US" altLang="zh-CN" dirty="0"/>
              <a:t>++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283356" y="3367566"/>
            <a:ext cx="4252804" cy="46037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命令提示框显示的运行结果：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左箭头 1"/>
          <p:cNvSpPr/>
          <p:nvPr/>
        </p:nvSpPr>
        <p:spPr>
          <a:xfrm>
            <a:off x="3047935" y="1794658"/>
            <a:ext cx="432048" cy="3696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34"/>
          <p:cNvSpPr/>
          <p:nvPr/>
        </p:nvSpPr>
        <p:spPr bwMode="auto">
          <a:xfrm>
            <a:off x="7536161" y="3295420"/>
            <a:ext cx="1008112" cy="605956"/>
          </a:xfrm>
          <a:prstGeom prst="roundRect">
            <a:avLst>
              <a:gd name="adj" fmla="val 7848"/>
            </a:avLst>
          </a:prstGeom>
          <a:gradFill flip="none" rotWithShape="1">
            <a:gsLst>
              <a:gs pos="30000">
                <a:srgbClr val="FFFFFF"/>
              </a:gs>
              <a:gs pos="100000">
                <a:srgbClr val="FFFFFF">
                  <a:lumMod val="75000"/>
                </a:srgbClr>
              </a:gs>
            </a:gsLst>
            <a:lin ang="2700000" scaled="1"/>
            <a:tileRect/>
          </a:gradFill>
          <a:ln w="38100" cap="flat" cmpd="sng" algn="ctr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rgbClr val="FFFFFF"/>
            </a:contourClr>
          </a:sp3d>
        </p:spPr>
        <p:txBody>
          <a:bodyPr anchor="ctr"/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2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326776" y="1079370"/>
            <a:ext cx="4310060" cy="1800200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384032" y="1196752"/>
            <a:ext cx="4252804" cy="156845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 = 1;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"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=“ &lt;&lt;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401657" y="1691226"/>
            <a:ext cx="2288082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左箭头 17"/>
          <p:cNvSpPr/>
          <p:nvPr/>
        </p:nvSpPr>
        <p:spPr>
          <a:xfrm rot="10800000">
            <a:off x="5807968" y="1794658"/>
            <a:ext cx="432048" cy="3696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34"/>
          <p:cNvSpPr/>
          <p:nvPr/>
        </p:nvSpPr>
        <p:spPr bwMode="auto">
          <a:xfrm>
            <a:off x="3916982" y="4545472"/>
            <a:ext cx="2101533" cy="605956"/>
          </a:xfrm>
          <a:prstGeom prst="roundRect">
            <a:avLst>
              <a:gd name="adj" fmla="val 7848"/>
            </a:avLst>
          </a:prstGeom>
          <a:solidFill>
            <a:schemeClr val="accent4">
              <a:lumMod val="40000"/>
              <a:lumOff val="60000"/>
            </a:schemeClr>
          </a:solidFill>
          <a:ln w="38100" cap="flat" cmpd="sng" algn="ctr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rgbClr val="FFFFFF"/>
            </a:contourClr>
          </a:sp3d>
        </p:spPr>
        <p:txBody>
          <a:bodyPr anchor="ctr"/>
          <a:lstStyle/>
          <a:p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++: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后加加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34"/>
          <p:cNvSpPr/>
          <p:nvPr/>
        </p:nvSpPr>
        <p:spPr bwMode="auto">
          <a:xfrm>
            <a:off x="3916981" y="5343324"/>
            <a:ext cx="2101533" cy="605956"/>
          </a:xfrm>
          <a:prstGeom prst="roundRect">
            <a:avLst>
              <a:gd name="adj" fmla="val 7848"/>
            </a:avLst>
          </a:prstGeom>
          <a:solidFill>
            <a:schemeClr val="accent4">
              <a:lumMod val="40000"/>
              <a:lumOff val="60000"/>
            </a:schemeClr>
          </a:solidFill>
          <a:ln w="38100" cap="flat" cmpd="sng" algn="ctr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rgbClr val="FFFFFF"/>
            </a:contourClr>
          </a:sp3d>
        </p:spPr>
        <p:txBody>
          <a:bodyPr anchor="ctr"/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++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加加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34"/>
          <p:cNvSpPr/>
          <p:nvPr/>
        </p:nvSpPr>
        <p:spPr bwMode="auto">
          <a:xfrm>
            <a:off x="7666875" y="4545472"/>
            <a:ext cx="2101533" cy="605956"/>
          </a:xfrm>
          <a:prstGeom prst="roundRect">
            <a:avLst>
              <a:gd name="adj" fmla="val 7848"/>
            </a:avLst>
          </a:prstGeom>
          <a:solidFill>
            <a:schemeClr val="accent2">
              <a:lumMod val="40000"/>
              <a:lumOff val="60000"/>
            </a:schemeClr>
          </a:solidFill>
          <a:ln w="38100" cap="flat" cmpd="sng" algn="ctr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rgbClr val="FFFFFF"/>
            </a:contourClr>
          </a:sp3d>
        </p:spPr>
        <p:txBody>
          <a:bodyPr anchor="ctr"/>
          <a:lstStyle/>
          <a:p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--: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后减减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 34"/>
          <p:cNvSpPr/>
          <p:nvPr/>
        </p:nvSpPr>
        <p:spPr bwMode="auto">
          <a:xfrm>
            <a:off x="7666874" y="5343324"/>
            <a:ext cx="2101533" cy="605956"/>
          </a:xfrm>
          <a:prstGeom prst="roundRect">
            <a:avLst>
              <a:gd name="adj" fmla="val 7848"/>
            </a:avLst>
          </a:prstGeom>
          <a:solidFill>
            <a:schemeClr val="accent2">
              <a:lumMod val="40000"/>
              <a:lumOff val="60000"/>
            </a:schemeClr>
          </a:solidFill>
          <a:ln w="38100" cap="flat" cmpd="sng" algn="ctr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rgbClr val="FFFFFF"/>
            </a:contourClr>
          </a:sp3d>
        </p:spPr>
        <p:txBody>
          <a:bodyPr anchor="ctr"/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减减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/>
      <p:bldP spid="21" grpId="0" animBg="1"/>
      <p:bldP spid="15" grpId="0"/>
      <p:bldP spid="2" grpId="0" animBg="1"/>
      <p:bldP spid="11" grpId="0" animBg="1"/>
      <p:bldP spid="12" grpId="0" animBg="1"/>
      <p:bldP spid="13" grpId="0"/>
      <p:bldP spid="16" grpId="0"/>
      <p:bldP spid="18" grpId="0" animBg="1"/>
      <p:bldP spid="19" grpId="0" animBg="1"/>
      <p:bldP spid="20" grpId="0" animBg="1"/>
      <p:bldP spid="22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03251" y="762680"/>
            <a:ext cx="7632848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/>
              <a:t>输出</a:t>
            </a:r>
            <a:r>
              <a:rPr lang="en-US" altLang="zh-CN" dirty="0" smtClean="0"/>
              <a:t>1-N</a:t>
            </a:r>
            <a:r>
              <a:rPr lang="zh-CN" altLang="en-US" dirty="0" smtClean="0"/>
              <a:t>之间所有能被</a:t>
            </a:r>
            <a:r>
              <a:rPr lang="en-US" altLang="zh-CN" dirty="0" smtClean="0"/>
              <a:t>3</a:t>
            </a:r>
            <a:r>
              <a:rPr lang="zh-CN" altLang="en-US" dirty="0" smtClean="0"/>
              <a:t>整除的数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851323" y="2058824"/>
            <a:ext cx="6336704" cy="3960440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400" kern="0" noProof="0" dirty="0">
              <a:latin typeface="Verdana" panose="020B06040305040402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67347" y="2333440"/>
            <a:ext cx="5904656" cy="3246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zh-CN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【问题描述】</a:t>
            </a:r>
            <a:endParaRPr lang="zh-CN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zh-CN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输入一个任意</a:t>
            </a:r>
            <a:r>
              <a:rPr lang="zh-CN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整数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≤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≤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10000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输出所有能被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整除的数，如果没有则输出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zh-CN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【样例输入】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zh-CN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【样例输出】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3 6 9</a:t>
            </a:r>
            <a:endParaRPr lang="zh-CN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40934" y="1049700"/>
            <a:ext cx="9289032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/>
              <a:t>分析：输出</a:t>
            </a:r>
            <a:r>
              <a:rPr lang="en-US" altLang="zh-CN" dirty="0" smtClean="0"/>
              <a:t>1-N</a:t>
            </a:r>
            <a:r>
              <a:rPr lang="zh-CN" altLang="en-US" dirty="0" smtClean="0"/>
              <a:t>之间所有能被</a:t>
            </a:r>
            <a:r>
              <a:rPr lang="en-US" altLang="zh-CN" dirty="0" smtClean="0"/>
              <a:t>3</a:t>
            </a:r>
            <a:r>
              <a:rPr lang="zh-CN" altLang="en-US" dirty="0" smtClean="0"/>
              <a:t>整除的数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128966" y="2849900"/>
            <a:ext cx="6336704" cy="3096344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400" kern="0" noProof="0" dirty="0">
              <a:latin typeface="Verdana" panose="020B06040305040402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72982" y="3098487"/>
            <a:ext cx="5904656" cy="1455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步：枚举所有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1-N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之间所有的整数；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 = 10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1 2 3 4 5 6 7 8 9 10</a:t>
            </a:r>
            <a:endParaRPr lang="en-US" altLang="zh-CN" sz="24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03070" y="4650100"/>
            <a:ext cx="5904656" cy="95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第二步：挑出满足条件的数（能被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整除）；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3 6 9</a:t>
            </a:r>
            <a:endParaRPr lang="en-US" altLang="zh-CN" sz="24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260009" y="3066361"/>
            <a:ext cx="2013973" cy="59156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8260008" y="4565440"/>
            <a:ext cx="2013973" cy="564278"/>
          </a:xfrm>
          <a:custGeom>
            <a:avLst/>
            <a:gdLst>
              <a:gd name="connsiteX0" fmla="*/ 0 w 2013973"/>
              <a:gd name="connsiteY0" fmla="*/ 100699 h 1006986"/>
              <a:gd name="connsiteX1" fmla="*/ 100699 w 2013973"/>
              <a:gd name="connsiteY1" fmla="*/ 0 h 1006986"/>
              <a:gd name="connsiteX2" fmla="*/ 1913274 w 2013973"/>
              <a:gd name="connsiteY2" fmla="*/ 0 h 1006986"/>
              <a:gd name="connsiteX3" fmla="*/ 2013973 w 2013973"/>
              <a:gd name="connsiteY3" fmla="*/ 100699 h 1006986"/>
              <a:gd name="connsiteX4" fmla="*/ 2013973 w 2013973"/>
              <a:gd name="connsiteY4" fmla="*/ 906287 h 1006986"/>
              <a:gd name="connsiteX5" fmla="*/ 1913274 w 2013973"/>
              <a:gd name="connsiteY5" fmla="*/ 1006986 h 1006986"/>
              <a:gd name="connsiteX6" fmla="*/ 100699 w 2013973"/>
              <a:gd name="connsiteY6" fmla="*/ 1006986 h 1006986"/>
              <a:gd name="connsiteX7" fmla="*/ 0 w 2013973"/>
              <a:gd name="connsiteY7" fmla="*/ 906287 h 1006986"/>
              <a:gd name="connsiteX8" fmla="*/ 0 w 2013973"/>
              <a:gd name="connsiteY8" fmla="*/ 100699 h 100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3973" h="1006986">
                <a:moveTo>
                  <a:pt x="0" y="100699"/>
                </a:moveTo>
                <a:cubicBezTo>
                  <a:pt x="0" y="45084"/>
                  <a:pt x="45084" y="0"/>
                  <a:pt x="100699" y="0"/>
                </a:cubicBezTo>
                <a:lnTo>
                  <a:pt x="1913274" y="0"/>
                </a:lnTo>
                <a:cubicBezTo>
                  <a:pt x="1968889" y="0"/>
                  <a:pt x="2013973" y="45084"/>
                  <a:pt x="2013973" y="100699"/>
                </a:cubicBezTo>
                <a:lnTo>
                  <a:pt x="2013973" y="906287"/>
                </a:lnTo>
                <a:cubicBezTo>
                  <a:pt x="2013973" y="961902"/>
                  <a:pt x="1968889" y="1006986"/>
                  <a:pt x="1913274" y="1006986"/>
                </a:cubicBezTo>
                <a:lnTo>
                  <a:pt x="100699" y="1006986"/>
                </a:lnTo>
                <a:cubicBezTo>
                  <a:pt x="45084" y="1006986"/>
                  <a:pt x="0" y="961902"/>
                  <a:pt x="0" y="906287"/>
                </a:cubicBezTo>
                <a:lnTo>
                  <a:pt x="0" y="100699"/>
                </a:lnTo>
                <a:close/>
              </a:path>
            </a:pathLst>
          </a:cu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 rot="10800000">
            <a:off x="7401839" y="3187519"/>
            <a:ext cx="624387" cy="352445"/>
          </a:xfrm>
          <a:custGeom>
            <a:avLst/>
            <a:gdLst>
              <a:gd name="connsiteX0" fmla="*/ 0 w 1080960"/>
              <a:gd name="connsiteY0" fmla="*/ 176223 h 352445"/>
              <a:gd name="connsiteX1" fmla="*/ 176223 w 1080960"/>
              <a:gd name="connsiteY1" fmla="*/ 0 h 352445"/>
              <a:gd name="connsiteX2" fmla="*/ 176223 w 1080960"/>
              <a:gd name="connsiteY2" fmla="*/ 88111 h 352445"/>
              <a:gd name="connsiteX3" fmla="*/ 1080960 w 1080960"/>
              <a:gd name="connsiteY3" fmla="*/ 88111 h 352445"/>
              <a:gd name="connsiteX4" fmla="*/ 1080960 w 1080960"/>
              <a:gd name="connsiteY4" fmla="*/ 264334 h 352445"/>
              <a:gd name="connsiteX5" fmla="*/ 176223 w 1080960"/>
              <a:gd name="connsiteY5" fmla="*/ 264334 h 352445"/>
              <a:gd name="connsiteX6" fmla="*/ 176223 w 1080960"/>
              <a:gd name="connsiteY6" fmla="*/ 352445 h 352445"/>
              <a:gd name="connsiteX7" fmla="*/ 0 w 1080960"/>
              <a:gd name="connsiteY7" fmla="*/ 176223 h 352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0960" h="352445">
                <a:moveTo>
                  <a:pt x="0" y="176223"/>
                </a:moveTo>
                <a:lnTo>
                  <a:pt x="176223" y="0"/>
                </a:lnTo>
                <a:lnTo>
                  <a:pt x="176223" y="88111"/>
                </a:lnTo>
                <a:lnTo>
                  <a:pt x="1080960" y="88111"/>
                </a:lnTo>
                <a:lnTo>
                  <a:pt x="1080960" y="264334"/>
                </a:lnTo>
                <a:lnTo>
                  <a:pt x="176223" y="264334"/>
                </a:lnTo>
                <a:lnTo>
                  <a:pt x="176223" y="352445"/>
                </a:lnTo>
                <a:lnTo>
                  <a:pt x="0" y="17622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5734" tIns="70488" rIns="105732" bIns="70489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500" kern="1200"/>
          </a:p>
        </p:txBody>
      </p:sp>
      <p:sp>
        <p:nvSpPr>
          <p:cNvPr id="10" name="任意多边形 9"/>
          <p:cNvSpPr/>
          <p:nvPr/>
        </p:nvSpPr>
        <p:spPr>
          <a:xfrm rot="10800000">
            <a:off x="7401838" y="4671356"/>
            <a:ext cx="624387" cy="352445"/>
          </a:xfrm>
          <a:custGeom>
            <a:avLst/>
            <a:gdLst>
              <a:gd name="connsiteX0" fmla="*/ 0 w 1080960"/>
              <a:gd name="connsiteY0" fmla="*/ 176223 h 352445"/>
              <a:gd name="connsiteX1" fmla="*/ 176223 w 1080960"/>
              <a:gd name="connsiteY1" fmla="*/ 0 h 352445"/>
              <a:gd name="connsiteX2" fmla="*/ 176223 w 1080960"/>
              <a:gd name="connsiteY2" fmla="*/ 88111 h 352445"/>
              <a:gd name="connsiteX3" fmla="*/ 1080960 w 1080960"/>
              <a:gd name="connsiteY3" fmla="*/ 88111 h 352445"/>
              <a:gd name="connsiteX4" fmla="*/ 1080960 w 1080960"/>
              <a:gd name="connsiteY4" fmla="*/ 264334 h 352445"/>
              <a:gd name="connsiteX5" fmla="*/ 176223 w 1080960"/>
              <a:gd name="connsiteY5" fmla="*/ 264334 h 352445"/>
              <a:gd name="connsiteX6" fmla="*/ 176223 w 1080960"/>
              <a:gd name="connsiteY6" fmla="*/ 352445 h 352445"/>
              <a:gd name="connsiteX7" fmla="*/ 0 w 1080960"/>
              <a:gd name="connsiteY7" fmla="*/ 176223 h 352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0960" h="352445">
                <a:moveTo>
                  <a:pt x="0" y="176223"/>
                </a:moveTo>
                <a:lnTo>
                  <a:pt x="176223" y="0"/>
                </a:lnTo>
                <a:lnTo>
                  <a:pt x="176223" y="88111"/>
                </a:lnTo>
                <a:lnTo>
                  <a:pt x="1080960" y="88111"/>
                </a:lnTo>
                <a:lnTo>
                  <a:pt x="1080960" y="264334"/>
                </a:lnTo>
                <a:lnTo>
                  <a:pt x="176223" y="264334"/>
                </a:lnTo>
                <a:lnTo>
                  <a:pt x="176223" y="352445"/>
                </a:lnTo>
                <a:lnTo>
                  <a:pt x="0" y="17622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5734" tIns="70488" rIns="105732" bIns="70489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500" kern="12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bldLvl="0" animBg="1"/>
      <p:bldP spid="8" grpId="0" bldLvl="0" animBg="1"/>
      <p:bldP spid="9" grpId="0" bldLvl="0" animBg="1"/>
      <p:bldP spid="10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40681" y="1049700"/>
            <a:ext cx="9289032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/>
              <a:t>编程：输出</a:t>
            </a:r>
            <a:r>
              <a:rPr lang="en-US" altLang="zh-CN" dirty="0" smtClean="0"/>
              <a:t>1-N</a:t>
            </a:r>
            <a:r>
              <a:rPr lang="zh-CN" altLang="en-US" dirty="0" smtClean="0"/>
              <a:t>之间所有能被</a:t>
            </a:r>
            <a:r>
              <a:rPr lang="en-US" altLang="zh-CN" dirty="0" smtClean="0"/>
              <a:t>3</a:t>
            </a:r>
            <a:r>
              <a:rPr lang="zh-CN" altLang="en-US" dirty="0" smtClean="0"/>
              <a:t>整除的数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568873" y="2345844"/>
            <a:ext cx="5832648" cy="4176464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400" kern="0" noProof="0" dirty="0">
              <a:latin typeface="Verdana" panose="020B06040305040402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92809" y="2489860"/>
            <a:ext cx="5904656" cy="3943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1;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&gt;&gt; n;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while(           ){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if(                ){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en-US" altLang="zh-CN" sz="24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</a:t>
            </a:r>
            <a:r>
              <a:rPr lang="en-US" altLang="zh-CN" sz="24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" ";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}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4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++;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} </a:t>
            </a:r>
            <a:endParaRPr lang="zh-CN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93009" y="3497972"/>
            <a:ext cx="10845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&lt;= </a:t>
            </a:r>
            <a:r>
              <a:rPr lang="en-US" altLang="zh-CN" sz="2400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74734" y="4000530"/>
            <a:ext cx="152463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i%3 </a:t>
            </a:r>
            <a:r>
              <a:rPr lang="en-US" altLang="zh-CN" sz="24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== 0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41708" y="307425"/>
            <a:ext cx="7848872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/>
              <a:t>使用</a:t>
            </a:r>
            <a:r>
              <a:rPr lang="en-US" altLang="zh-CN" sz="3600" dirty="0"/>
              <a:t>do-while</a:t>
            </a:r>
            <a:r>
              <a:rPr lang="zh-CN" altLang="en-US" sz="3600" dirty="0"/>
              <a:t>语句循环输出</a:t>
            </a:r>
            <a:r>
              <a:rPr lang="en-US" altLang="zh-CN" sz="3600" dirty="0"/>
              <a:t>1</a:t>
            </a:r>
            <a:r>
              <a:rPr lang="zh-CN" altLang="en-US" sz="3600" dirty="0"/>
              <a:t>到</a:t>
            </a:r>
            <a:r>
              <a:rPr lang="en-US" altLang="zh-CN" sz="3600" dirty="0"/>
              <a:t>100</a:t>
            </a:r>
            <a:endParaRPr lang="zh-CN" altLang="en-US" sz="3600" dirty="0"/>
          </a:p>
        </p:txBody>
      </p:sp>
      <p:sp>
        <p:nvSpPr>
          <p:cNvPr id="4" name="圆角矩形 3"/>
          <p:cNvSpPr/>
          <p:nvPr/>
        </p:nvSpPr>
        <p:spPr>
          <a:xfrm>
            <a:off x="828653" y="1327108"/>
            <a:ext cx="5252948" cy="4559917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Verdana" panose="020B0604030504040204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2495600" y="5104905"/>
            <a:ext cx="2278032" cy="556343"/>
          </a:xfrm>
          <a:prstGeom prst="wedgeRoundRectCallout">
            <a:avLst>
              <a:gd name="adj1" fmla="val -858"/>
              <a:gd name="adj2" fmla="val -112916"/>
              <a:gd name="adj3" fmla="val 16667"/>
            </a:avLst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①执行循环的条件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3467708" y="2465353"/>
            <a:ext cx="1862410" cy="556343"/>
          </a:xfrm>
          <a:prstGeom prst="wedgeRoundRectCallout">
            <a:avLst>
              <a:gd name="adj1" fmla="val -47119"/>
              <a:gd name="adj2" fmla="val 93980"/>
              <a:gd name="adj3" fmla="val 16667"/>
            </a:avLst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②循环要做的事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43053" y="1839906"/>
            <a:ext cx="194421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kern="0" dirty="0">
                <a:latin typeface="Verdana" panose="020B0604030504040204"/>
              </a:rPr>
              <a:t> int i = 1;</a:t>
            </a:r>
            <a:endParaRPr lang="zh-CN" altLang="en-US" sz="2800" dirty="0"/>
          </a:p>
        </p:txBody>
      </p:sp>
      <p:sp>
        <p:nvSpPr>
          <p:cNvPr id="9" name="文本框 8"/>
          <p:cNvSpPr txBox="1"/>
          <p:nvPr/>
        </p:nvSpPr>
        <p:spPr>
          <a:xfrm>
            <a:off x="1041176" y="2576040"/>
            <a:ext cx="4647456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800" kern="0" dirty="0">
                <a:latin typeface="Verdana" panose="020B0604030504040204"/>
              </a:rPr>
              <a:t>do{</a:t>
            </a:r>
            <a:endParaRPr lang="en-US" altLang="zh-CN" sz="2800" kern="0" dirty="0">
              <a:latin typeface="Verdana" panose="020B0604030504040204"/>
            </a:endParaRPr>
          </a:p>
          <a:p>
            <a:pPr lvl="0">
              <a:defRPr/>
            </a:pPr>
            <a:r>
              <a:rPr lang="en-US" altLang="zh-CN" sz="2800" kern="0" dirty="0">
                <a:latin typeface="Verdana" panose="020B0604030504040204"/>
              </a:rPr>
              <a:t>	</a:t>
            </a:r>
            <a:endParaRPr lang="en-US" altLang="zh-CN" sz="2800" kern="0" dirty="0">
              <a:latin typeface="Verdana" panose="020B0604030504040204"/>
            </a:endParaRPr>
          </a:p>
          <a:p>
            <a:pPr lvl="0">
              <a:defRPr/>
            </a:pPr>
            <a:endParaRPr lang="en-US" altLang="zh-CN" sz="2800" kern="0" dirty="0">
              <a:latin typeface="Verdana" panose="020B0604030504040204"/>
            </a:endParaRPr>
          </a:p>
          <a:p>
            <a:pPr lvl="0">
              <a:defRPr/>
            </a:pPr>
            <a:endParaRPr lang="en-US" altLang="zh-CN" sz="2800" kern="0" dirty="0">
              <a:latin typeface="Verdana" panose="020B0604030504040204"/>
            </a:endParaRPr>
          </a:p>
          <a:p>
            <a:pPr lvl="0">
              <a:defRPr/>
            </a:pPr>
            <a:r>
              <a:rPr lang="en-US" altLang="zh-CN" sz="2800" kern="0" dirty="0">
                <a:latin typeface="Verdana" panose="020B0604030504040204"/>
              </a:rPr>
              <a:t>} while(                );</a:t>
            </a:r>
            <a:endParaRPr lang="zh-CN" altLang="en-US" sz="2800" kern="0" dirty="0">
              <a:latin typeface="Verdana" panose="020B0604030504040204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54697" y="4345940"/>
            <a:ext cx="194421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kern="0" dirty="0">
                <a:latin typeface="Verdana" panose="020B0604030504040204"/>
              </a:rPr>
              <a:t> </a:t>
            </a:r>
            <a:r>
              <a:rPr lang="en-US" altLang="zh-CN" sz="2800" kern="0" dirty="0">
                <a:solidFill>
                  <a:srgbClr val="FF0000"/>
                </a:solidFill>
                <a:latin typeface="Verdana" panose="020B0604030504040204"/>
              </a:rPr>
              <a:t>i &lt;= 100</a:t>
            </a:r>
            <a:endParaRPr lang="zh-CN" altLang="en-US" sz="2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594829" y="3226185"/>
            <a:ext cx="325168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kern="0" dirty="0">
                <a:latin typeface="Verdana" panose="020B0604030504040204"/>
              </a:rPr>
              <a:t>cout &lt;&lt; i &lt;&lt;“ ”;</a:t>
            </a:r>
            <a:endParaRPr lang="zh-CN" altLang="en-US" sz="28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523492" y="3769876"/>
            <a:ext cx="194421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kern="0" dirty="0">
                <a:latin typeface="Verdana" panose="020B0604030504040204"/>
              </a:rPr>
              <a:t> </a:t>
            </a:r>
            <a:r>
              <a:rPr lang="en-US" altLang="zh-CN" sz="2800" kern="0" dirty="0" err="1" smtClean="0">
                <a:latin typeface="Verdana" panose="020B0604030504040204"/>
              </a:rPr>
              <a:t>i</a:t>
            </a:r>
            <a:r>
              <a:rPr lang="en-US" altLang="zh-CN" sz="2800" kern="0" dirty="0" smtClean="0">
                <a:latin typeface="Verdana" panose="020B0604030504040204"/>
              </a:rPr>
              <a:t>++;</a:t>
            </a:r>
            <a:endParaRPr lang="zh-CN" altLang="en-US" sz="28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32825" y="1444375"/>
            <a:ext cx="4794942" cy="4528318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7" grpId="0"/>
      <p:bldP spid="9" grpId="0"/>
      <p:bldP spid="10" grpId="0"/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287688" y="188640"/>
            <a:ext cx="6120680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/>
              <a:t>输出</a:t>
            </a:r>
            <a:r>
              <a:rPr lang="en-US" altLang="zh-CN" dirty="0" smtClean="0"/>
              <a:t>1-N</a:t>
            </a:r>
            <a:r>
              <a:rPr lang="zh-CN" altLang="en-US" dirty="0" smtClean="0"/>
              <a:t>之间所有的奇数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927648" y="1484784"/>
            <a:ext cx="6336704" cy="3960440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400" kern="0" noProof="0" dirty="0">
              <a:latin typeface="Verdana" panose="020B06040305040402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15680" y="1733371"/>
            <a:ext cx="5904656" cy="3246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zh-CN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【问题描述】</a:t>
            </a:r>
            <a:endParaRPr lang="zh-CN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zh-CN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输入一个任意</a:t>
            </a:r>
            <a:r>
              <a:rPr lang="zh-CN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整数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≤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≤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10000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以内所有的奇数</a:t>
            </a:r>
            <a:r>
              <a:rPr lang="zh-CN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zh-CN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【样例输入】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zh-CN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【样例输出】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1 3 5 7 9</a:t>
            </a:r>
            <a:endParaRPr lang="zh-CN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34034" y="834435"/>
            <a:ext cx="7200800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编程：输出</a:t>
            </a:r>
            <a:r>
              <a:rPr lang="en-US" altLang="zh-CN" dirty="0"/>
              <a:t>1-N</a:t>
            </a:r>
            <a:r>
              <a:rPr lang="zh-CN" altLang="en-US" dirty="0"/>
              <a:t>之间所有的奇数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210098" y="2130579"/>
            <a:ext cx="5832648" cy="4176464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400" kern="0" noProof="0" dirty="0">
              <a:latin typeface="Verdana" panose="020B06040305040402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34034" y="2274595"/>
            <a:ext cx="5904656" cy="3943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1;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&gt;&gt; n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do{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if(                ){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en-US" altLang="zh-CN" sz="24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</a:t>
            </a:r>
            <a:r>
              <a:rPr lang="en-US" altLang="zh-CN" sz="24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" ";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}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4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++;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}while(             );</a:t>
            </a:r>
            <a:endParaRPr lang="zh-CN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36809" y="5741196"/>
            <a:ext cx="10845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&lt;= </a:t>
            </a:r>
            <a:r>
              <a:rPr lang="en-US" altLang="zh-CN" sz="2400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15959" y="3785265"/>
            <a:ext cx="139382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i%2 </a:t>
            </a:r>
            <a:r>
              <a:rPr lang="en-US" altLang="zh-CN" sz="24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r>
              <a:rPr lang="en-US" altLang="zh-CN" sz="2400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4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91405" y="248965"/>
            <a:ext cx="7200800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smtClean="0"/>
              <a:t>while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do-while</a:t>
            </a:r>
            <a:r>
              <a:rPr lang="zh-CN" altLang="en-US" dirty="0" smtClean="0"/>
              <a:t>循环的区别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991544" y="1268760"/>
            <a:ext cx="3960440" cy="2736304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400" kern="0" noProof="0" dirty="0">
              <a:latin typeface="Verdana" panose="020B06040305040402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07568" y="1412776"/>
            <a:ext cx="3888432" cy="2451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zh-CN" sz="24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1;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do{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4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&lt;&lt;“</a:t>
            </a:r>
            <a:r>
              <a:rPr lang="en-US" altLang="zh-CN" sz="24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= ”&lt;&lt; </a:t>
            </a:r>
            <a:r>
              <a:rPr lang="en-US" altLang="zh-CN" sz="24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4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4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++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}while(</a:t>
            </a:r>
            <a:r>
              <a:rPr lang="en-US" altLang="zh-CN" sz="2400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zh-CN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744072" y="1268760"/>
            <a:ext cx="4104456" cy="2736304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400" kern="0" noProof="0" dirty="0">
              <a:latin typeface="Verdana" panose="020B0604030504040204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60096" y="1412776"/>
            <a:ext cx="3888432" cy="2451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zh-CN" sz="24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1;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while(</a:t>
            </a:r>
            <a:r>
              <a:rPr lang="en-US" altLang="zh-CN" sz="2400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){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&lt;&lt;“</a:t>
            </a:r>
            <a:r>
              <a:rPr lang="en-US" altLang="zh-CN" sz="24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”&lt;&lt; </a:t>
            </a:r>
            <a:r>
              <a:rPr lang="en-US" altLang="zh-CN" sz="24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4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++;</a:t>
            </a:r>
            <a:endParaRPr lang="en-US" altLang="zh-CN" sz="24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34"/>
          <p:cNvSpPr/>
          <p:nvPr/>
        </p:nvSpPr>
        <p:spPr bwMode="auto">
          <a:xfrm>
            <a:off x="2639616" y="4263204"/>
            <a:ext cx="2448272" cy="605956"/>
          </a:xfrm>
          <a:prstGeom prst="roundRect">
            <a:avLst>
              <a:gd name="adj" fmla="val 7848"/>
            </a:avLst>
          </a:prstGeom>
          <a:gradFill flip="none" rotWithShape="1">
            <a:gsLst>
              <a:gs pos="30000">
                <a:srgbClr val="FFFFFF"/>
              </a:gs>
              <a:gs pos="100000">
                <a:srgbClr val="FFFFFF">
                  <a:lumMod val="75000"/>
                </a:srgbClr>
              </a:gs>
            </a:gsLst>
            <a:lin ang="2700000" scaled="1"/>
            <a:tileRect/>
          </a:gradFill>
          <a:ln w="38100" cap="flat" cmpd="sng" algn="ctr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rgbClr val="FFFFFF"/>
            </a:contourClr>
          </a:sp3d>
        </p:spPr>
        <p:txBody>
          <a:bodyPr anchor="ctr"/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运行结果：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34"/>
          <p:cNvSpPr/>
          <p:nvPr/>
        </p:nvSpPr>
        <p:spPr bwMode="auto">
          <a:xfrm>
            <a:off x="7896200" y="4263204"/>
            <a:ext cx="1872208" cy="605956"/>
          </a:xfrm>
          <a:prstGeom prst="roundRect">
            <a:avLst>
              <a:gd name="adj" fmla="val 7848"/>
            </a:avLst>
          </a:prstGeom>
          <a:gradFill flip="none" rotWithShape="1">
            <a:gsLst>
              <a:gs pos="30000">
                <a:srgbClr val="FFFFFF"/>
              </a:gs>
              <a:gs pos="100000">
                <a:srgbClr val="FFFFFF">
                  <a:lumMod val="75000"/>
                </a:srgbClr>
              </a:gs>
            </a:gsLst>
            <a:lin ang="2700000" scaled="1"/>
            <a:tileRect/>
          </a:gradFill>
          <a:ln w="38100" cap="flat" cmpd="sng" algn="ctr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rgbClr val="FFFFFF"/>
            </a:contourClr>
          </a:sp3d>
        </p:spPr>
        <p:txBody>
          <a:bodyPr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运行结果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983433" y="5285776"/>
            <a:ext cx="10369151" cy="734130"/>
            <a:chOff x="1781819" y="3184134"/>
            <a:chExt cx="4710874" cy="734130"/>
          </a:xfrm>
        </p:grpSpPr>
        <p:grpSp>
          <p:nvGrpSpPr>
            <p:cNvPr id="12" name="Group 62"/>
            <p:cNvGrpSpPr/>
            <p:nvPr/>
          </p:nvGrpSpPr>
          <p:grpSpPr bwMode="auto">
            <a:xfrm>
              <a:off x="1781819" y="3184134"/>
              <a:ext cx="4710874" cy="734130"/>
              <a:chOff x="2220" y="1490"/>
              <a:chExt cx="1349" cy="1800"/>
            </a:xfrm>
          </p:grpSpPr>
          <p:sp>
            <p:nvSpPr>
              <p:cNvPr id="14" name="AutoShape 63"/>
              <p:cNvSpPr>
                <a:spLocks noChangeArrowheads="1"/>
              </p:cNvSpPr>
              <p:nvPr/>
            </p:nvSpPr>
            <p:spPr bwMode="gray">
              <a:xfrm>
                <a:off x="2220" y="1490"/>
                <a:ext cx="1349" cy="180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rgbClr val="34B034"/>
                  </a:gs>
                  <a:gs pos="100000">
                    <a:srgbClr val="3F8B4A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5" name="AutoShape 64"/>
              <p:cNvSpPr>
                <a:spLocks noChangeArrowheads="1"/>
              </p:cNvSpPr>
              <p:nvPr/>
            </p:nvSpPr>
            <p:spPr bwMode="gray">
              <a:xfrm>
                <a:off x="2229" y="1495"/>
                <a:ext cx="1327" cy="1766"/>
              </a:xfrm>
              <a:prstGeom prst="roundRect">
                <a:avLst>
                  <a:gd name="adj" fmla="val 16667"/>
                </a:avLst>
              </a:prstGeom>
              <a:solidFill>
                <a:srgbClr val="73E7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16" name="AutoShape 65"/>
              <p:cNvSpPr>
                <a:spLocks noChangeArrowheads="1"/>
              </p:cNvSpPr>
              <p:nvPr/>
            </p:nvSpPr>
            <p:spPr bwMode="gray">
              <a:xfrm>
                <a:off x="2240" y="2795"/>
                <a:ext cx="1304" cy="44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73E77E"/>
                  </a:gs>
                  <a:gs pos="100000">
                    <a:srgbClr val="73E77E">
                      <a:gamma/>
                      <a:tint val="54510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7" name="AutoShape 66"/>
              <p:cNvSpPr>
                <a:spLocks noChangeArrowheads="1"/>
              </p:cNvSpPr>
              <p:nvPr/>
            </p:nvSpPr>
            <p:spPr bwMode="gray">
              <a:xfrm>
                <a:off x="2240" y="1509"/>
                <a:ext cx="1302" cy="44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73E77E">
                      <a:gamma/>
                      <a:tint val="33333"/>
                      <a:invGamma/>
                    </a:srgbClr>
                  </a:gs>
                  <a:gs pos="100000">
                    <a:srgbClr val="73E77E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2423592" y="3375467"/>
              <a:ext cx="184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endPara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983434" y="5373216"/>
            <a:ext cx="102251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循环是先判断，再执行，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do-while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循环是先执行，再判断。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  <p:bldP spid="7" grpId="0" animBg="1"/>
      <p:bldP spid="8" grpId="0"/>
      <p:bldP spid="9" grpId="0" animBg="1"/>
      <p:bldP spid="10" grpId="0" animBg="1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37430" y="319450"/>
            <a:ext cx="6624736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/>
              <a:t>输出</a:t>
            </a:r>
            <a:r>
              <a:rPr lang="en-US" altLang="zh-CN" dirty="0" smtClean="0"/>
              <a:t>1-N</a:t>
            </a:r>
            <a:r>
              <a:rPr lang="zh-CN" altLang="en-US" dirty="0" smtClean="0"/>
              <a:t>之间所有数的累加和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927648" y="1484784"/>
            <a:ext cx="6336704" cy="3960440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400" kern="0" noProof="0" dirty="0">
              <a:latin typeface="Verdana" panose="020B06040305040402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15680" y="1733371"/>
            <a:ext cx="5904656" cy="3246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zh-CN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【问题描述】</a:t>
            </a:r>
            <a:endParaRPr lang="zh-CN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zh-CN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输入一个任意</a:t>
            </a:r>
            <a:r>
              <a:rPr lang="zh-CN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整数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≤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≤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10000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以内所有整数的累加和</a:t>
            </a:r>
            <a:r>
              <a:rPr lang="zh-CN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zh-CN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【样例输入】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endParaRPr lang="zh-CN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zh-CN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【样例输出】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5050</a:t>
            </a:r>
            <a:endParaRPr lang="zh-CN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78012" y="284525"/>
            <a:ext cx="8352928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/>
              <a:t>分析：输出</a:t>
            </a:r>
            <a:r>
              <a:rPr lang="en-US" altLang="zh-CN" dirty="0" smtClean="0"/>
              <a:t>1-N</a:t>
            </a:r>
            <a:r>
              <a:rPr lang="zh-CN" altLang="en-US" dirty="0" smtClean="0"/>
              <a:t>之间所有数的累加和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559496" y="1268760"/>
            <a:ext cx="6336704" cy="2592288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400" kern="0" noProof="0" dirty="0">
              <a:latin typeface="Verdana" panose="020B06040305040402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03512" y="1517347"/>
            <a:ext cx="5904656" cy="1455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步：枚举所有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1-N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之间所有的整数；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 = 10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1 2 3 4 5 6 7 8 9 10</a:t>
            </a:r>
            <a:endParaRPr lang="en-US" altLang="zh-CN" sz="24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33600" y="3068960"/>
            <a:ext cx="590465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第二步：将枚举出的数字加起来；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690539" y="1485221"/>
            <a:ext cx="2013973" cy="59156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 rot="10800000">
            <a:off x="7392144" y="1606378"/>
            <a:ext cx="1064612" cy="352445"/>
          </a:xfrm>
          <a:custGeom>
            <a:avLst/>
            <a:gdLst>
              <a:gd name="connsiteX0" fmla="*/ 0 w 1080960"/>
              <a:gd name="connsiteY0" fmla="*/ 176223 h 352445"/>
              <a:gd name="connsiteX1" fmla="*/ 176223 w 1080960"/>
              <a:gd name="connsiteY1" fmla="*/ 0 h 352445"/>
              <a:gd name="connsiteX2" fmla="*/ 176223 w 1080960"/>
              <a:gd name="connsiteY2" fmla="*/ 88111 h 352445"/>
              <a:gd name="connsiteX3" fmla="*/ 1080960 w 1080960"/>
              <a:gd name="connsiteY3" fmla="*/ 88111 h 352445"/>
              <a:gd name="connsiteX4" fmla="*/ 1080960 w 1080960"/>
              <a:gd name="connsiteY4" fmla="*/ 264334 h 352445"/>
              <a:gd name="connsiteX5" fmla="*/ 176223 w 1080960"/>
              <a:gd name="connsiteY5" fmla="*/ 264334 h 352445"/>
              <a:gd name="connsiteX6" fmla="*/ 176223 w 1080960"/>
              <a:gd name="connsiteY6" fmla="*/ 352445 h 352445"/>
              <a:gd name="connsiteX7" fmla="*/ 0 w 1080960"/>
              <a:gd name="connsiteY7" fmla="*/ 176223 h 352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0960" h="352445">
                <a:moveTo>
                  <a:pt x="0" y="176223"/>
                </a:moveTo>
                <a:lnTo>
                  <a:pt x="176223" y="0"/>
                </a:lnTo>
                <a:lnTo>
                  <a:pt x="176223" y="88111"/>
                </a:lnTo>
                <a:lnTo>
                  <a:pt x="1080960" y="88111"/>
                </a:lnTo>
                <a:lnTo>
                  <a:pt x="1080960" y="264334"/>
                </a:lnTo>
                <a:lnTo>
                  <a:pt x="176223" y="264334"/>
                </a:lnTo>
                <a:lnTo>
                  <a:pt x="176223" y="352445"/>
                </a:lnTo>
                <a:lnTo>
                  <a:pt x="0" y="17622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5734" tIns="70488" rIns="105732" bIns="70489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500" kern="1200"/>
          </a:p>
        </p:txBody>
      </p:sp>
      <p:sp>
        <p:nvSpPr>
          <p:cNvPr id="13" name="圆角矩形 12"/>
          <p:cNvSpPr/>
          <p:nvPr/>
        </p:nvSpPr>
        <p:spPr>
          <a:xfrm>
            <a:off x="8616280" y="2708920"/>
            <a:ext cx="2013973" cy="39948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 = 0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8616280" y="3432083"/>
            <a:ext cx="2013973" cy="39948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 = 0+1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8472264" y="4182293"/>
            <a:ext cx="2376264" cy="39948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 = 0+1+2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8328248" y="4982118"/>
            <a:ext cx="2664296" cy="39948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 = 0+1+2+3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8328248" y="5909835"/>
            <a:ext cx="2664296" cy="39948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 = 0+…+10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7075862" y="3079638"/>
            <a:ext cx="1064612" cy="352445"/>
          </a:xfrm>
          <a:custGeom>
            <a:avLst/>
            <a:gdLst>
              <a:gd name="connsiteX0" fmla="*/ 0 w 1080960"/>
              <a:gd name="connsiteY0" fmla="*/ 176223 h 352445"/>
              <a:gd name="connsiteX1" fmla="*/ 176223 w 1080960"/>
              <a:gd name="connsiteY1" fmla="*/ 0 h 352445"/>
              <a:gd name="connsiteX2" fmla="*/ 176223 w 1080960"/>
              <a:gd name="connsiteY2" fmla="*/ 88111 h 352445"/>
              <a:gd name="connsiteX3" fmla="*/ 1080960 w 1080960"/>
              <a:gd name="connsiteY3" fmla="*/ 88111 h 352445"/>
              <a:gd name="connsiteX4" fmla="*/ 1080960 w 1080960"/>
              <a:gd name="connsiteY4" fmla="*/ 264334 h 352445"/>
              <a:gd name="connsiteX5" fmla="*/ 176223 w 1080960"/>
              <a:gd name="connsiteY5" fmla="*/ 264334 h 352445"/>
              <a:gd name="connsiteX6" fmla="*/ 176223 w 1080960"/>
              <a:gd name="connsiteY6" fmla="*/ 352445 h 352445"/>
              <a:gd name="connsiteX7" fmla="*/ 0 w 1080960"/>
              <a:gd name="connsiteY7" fmla="*/ 176223 h 352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0960" h="352445">
                <a:moveTo>
                  <a:pt x="0" y="176223"/>
                </a:moveTo>
                <a:lnTo>
                  <a:pt x="176223" y="0"/>
                </a:lnTo>
                <a:lnTo>
                  <a:pt x="176223" y="88111"/>
                </a:lnTo>
                <a:lnTo>
                  <a:pt x="1080960" y="88111"/>
                </a:lnTo>
                <a:lnTo>
                  <a:pt x="1080960" y="264334"/>
                </a:lnTo>
                <a:lnTo>
                  <a:pt x="176223" y="264334"/>
                </a:lnTo>
                <a:lnTo>
                  <a:pt x="176223" y="352445"/>
                </a:lnTo>
                <a:lnTo>
                  <a:pt x="0" y="17622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5734" tIns="70488" rIns="105732" bIns="70489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500" kern="1200"/>
          </a:p>
        </p:txBody>
      </p:sp>
      <p:sp>
        <p:nvSpPr>
          <p:cNvPr id="21" name="任意多边形 20"/>
          <p:cNvSpPr/>
          <p:nvPr/>
        </p:nvSpPr>
        <p:spPr>
          <a:xfrm rot="16200000">
            <a:off x="9472209" y="3174767"/>
            <a:ext cx="302114" cy="208429"/>
          </a:xfrm>
          <a:custGeom>
            <a:avLst/>
            <a:gdLst>
              <a:gd name="connsiteX0" fmla="*/ 0 w 1080960"/>
              <a:gd name="connsiteY0" fmla="*/ 176223 h 352445"/>
              <a:gd name="connsiteX1" fmla="*/ 176223 w 1080960"/>
              <a:gd name="connsiteY1" fmla="*/ 0 h 352445"/>
              <a:gd name="connsiteX2" fmla="*/ 176223 w 1080960"/>
              <a:gd name="connsiteY2" fmla="*/ 88111 h 352445"/>
              <a:gd name="connsiteX3" fmla="*/ 1080960 w 1080960"/>
              <a:gd name="connsiteY3" fmla="*/ 88111 h 352445"/>
              <a:gd name="connsiteX4" fmla="*/ 1080960 w 1080960"/>
              <a:gd name="connsiteY4" fmla="*/ 264334 h 352445"/>
              <a:gd name="connsiteX5" fmla="*/ 176223 w 1080960"/>
              <a:gd name="connsiteY5" fmla="*/ 264334 h 352445"/>
              <a:gd name="connsiteX6" fmla="*/ 176223 w 1080960"/>
              <a:gd name="connsiteY6" fmla="*/ 352445 h 352445"/>
              <a:gd name="connsiteX7" fmla="*/ 0 w 1080960"/>
              <a:gd name="connsiteY7" fmla="*/ 176223 h 352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0960" h="352445">
                <a:moveTo>
                  <a:pt x="0" y="176223"/>
                </a:moveTo>
                <a:lnTo>
                  <a:pt x="176223" y="0"/>
                </a:lnTo>
                <a:lnTo>
                  <a:pt x="176223" y="88111"/>
                </a:lnTo>
                <a:lnTo>
                  <a:pt x="1080960" y="88111"/>
                </a:lnTo>
                <a:lnTo>
                  <a:pt x="1080960" y="264334"/>
                </a:lnTo>
                <a:lnTo>
                  <a:pt x="176223" y="264334"/>
                </a:lnTo>
                <a:lnTo>
                  <a:pt x="176223" y="352445"/>
                </a:lnTo>
                <a:lnTo>
                  <a:pt x="0" y="176223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5734" tIns="70488" rIns="105732" bIns="70489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500" kern="1200" dirty="0" smtClean="0"/>
              <a:t>`</a:t>
            </a:r>
            <a:endParaRPr lang="zh-CN" altLang="en-US" sz="1500" kern="1200" dirty="0"/>
          </a:p>
        </p:txBody>
      </p:sp>
      <p:sp>
        <p:nvSpPr>
          <p:cNvPr id="22" name="任意多边形 21"/>
          <p:cNvSpPr/>
          <p:nvPr/>
        </p:nvSpPr>
        <p:spPr>
          <a:xfrm rot="16200000">
            <a:off x="9472209" y="3902715"/>
            <a:ext cx="302114" cy="208429"/>
          </a:xfrm>
          <a:custGeom>
            <a:avLst/>
            <a:gdLst>
              <a:gd name="connsiteX0" fmla="*/ 0 w 1080960"/>
              <a:gd name="connsiteY0" fmla="*/ 176223 h 352445"/>
              <a:gd name="connsiteX1" fmla="*/ 176223 w 1080960"/>
              <a:gd name="connsiteY1" fmla="*/ 0 h 352445"/>
              <a:gd name="connsiteX2" fmla="*/ 176223 w 1080960"/>
              <a:gd name="connsiteY2" fmla="*/ 88111 h 352445"/>
              <a:gd name="connsiteX3" fmla="*/ 1080960 w 1080960"/>
              <a:gd name="connsiteY3" fmla="*/ 88111 h 352445"/>
              <a:gd name="connsiteX4" fmla="*/ 1080960 w 1080960"/>
              <a:gd name="connsiteY4" fmla="*/ 264334 h 352445"/>
              <a:gd name="connsiteX5" fmla="*/ 176223 w 1080960"/>
              <a:gd name="connsiteY5" fmla="*/ 264334 h 352445"/>
              <a:gd name="connsiteX6" fmla="*/ 176223 w 1080960"/>
              <a:gd name="connsiteY6" fmla="*/ 352445 h 352445"/>
              <a:gd name="connsiteX7" fmla="*/ 0 w 1080960"/>
              <a:gd name="connsiteY7" fmla="*/ 176223 h 352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0960" h="352445">
                <a:moveTo>
                  <a:pt x="0" y="176223"/>
                </a:moveTo>
                <a:lnTo>
                  <a:pt x="176223" y="0"/>
                </a:lnTo>
                <a:lnTo>
                  <a:pt x="176223" y="88111"/>
                </a:lnTo>
                <a:lnTo>
                  <a:pt x="1080960" y="88111"/>
                </a:lnTo>
                <a:lnTo>
                  <a:pt x="1080960" y="264334"/>
                </a:lnTo>
                <a:lnTo>
                  <a:pt x="176223" y="264334"/>
                </a:lnTo>
                <a:lnTo>
                  <a:pt x="176223" y="352445"/>
                </a:lnTo>
                <a:lnTo>
                  <a:pt x="0" y="176223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5734" tIns="70488" rIns="105732" bIns="70489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500" kern="1200" dirty="0" smtClean="0"/>
              <a:t>`</a:t>
            </a:r>
            <a:endParaRPr lang="zh-CN" altLang="en-US" sz="1500" kern="1200" dirty="0"/>
          </a:p>
        </p:txBody>
      </p:sp>
      <p:sp>
        <p:nvSpPr>
          <p:cNvPr id="23" name="任意多边形 22"/>
          <p:cNvSpPr/>
          <p:nvPr/>
        </p:nvSpPr>
        <p:spPr>
          <a:xfrm rot="16200000">
            <a:off x="9472210" y="4677231"/>
            <a:ext cx="302114" cy="208429"/>
          </a:xfrm>
          <a:custGeom>
            <a:avLst/>
            <a:gdLst>
              <a:gd name="connsiteX0" fmla="*/ 0 w 1080960"/>
              <a:gd name="connsiteY0" fmla="*/ 176223 h 352445"/>
              <a:gd name="connsiteX1" fmla="*/ 176223 w 1080960"/>
              <a:gd name="connsiteY1" fmla="*/ 0 h 352445"/>
              <a:gd name="connsiteX2" fmla="*/ 176223 w 1080960"/>
              <a:gd name="connsiteY2" fmla="*/ 88111 h 352445"/>
              <a:gd name="connsiteX3" fmla="*/ 1080960 w 1080960"/>
              <a:gd name="connsiteY3" fmla="*/ 88111 h 352445"/>
              <a:gd name="connsiteX4" fmla="*/ 1080960 w 1080960"/>
              <a:gd name="connsiteY4" fmla="*/ 264334 h 352445"/>
              <a:gd name="connsiteX5" fmla="*/ 176223 w 1080960"/>
              <a:gd name="connsiteY5" fmla="*/ 264334 h 352445"/>
              <a:gd name="connsiteX6" fmla="*/ 176223 w 1080960"/>
              <a:gd name="connsiteY6" fmla="*/ 352445 h 352445"/>
              <a:gd name="connsiteX7" fmla="*/ 0 w 1080960"/>
              <a:gd name="connsiteY7" fmla="*/ 176223 h 352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0960" h="352445">
                <a:moveTo>
                  <a:pt x="0" y="176223"/>
                </a:moveTo>
                <a:lnTo>
                  <a:pt x="176223" y="0"/>
                </a:lnTo>
                <a:lnTo>
                  <a:pt x="176223" y="88111"/>
                </a:lnTo>
                <a:lnTo>
                  <a:pt x="1080960" y="88111"/>
                </a:lnTo>
                <a:lnTo>
                  <a:pt x="1080960" y="264334"/>
                </a:lnTo>
                <a:lnTo>
                  <a:pt x="176223" y="264334"/>
                </a:lnTo>
                <a:lnTo>
                  <a:pt x="176223" y="352445"/>
                </a:lnTo>
                <a:lnTo>
                  <a:pt x="0" y="176223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5734" tIns="70488" rIns="105732" bIns="70489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500" kern="1200" dirty="0" smtClean="0"/>
              <a:t>`</a:t>
            </a:r>
            <a:endParaRPr lang="zh-CN" altLang="en-US" sz="1500" kern="1200" dirty="0"/>
          </a:p>
        </p:txBody>
      </p:sp>
      <p:sp>
        <p:nvSpPr>
          <p:cNvPr id="24" name="任意多边形 23"/>
          <p:cNvSpPr/>
          <p:nvPr/>
        </p:nvSpPr>
        <p:spPr>
          <a:xfrm rot="16200000">
            <a:off x="9428123" y="5537229"/>
            <a:ext cx="392439" cy="208429"/>
          </a:xfrm>
          <a:custGeom>
            <a:avLst/>
            <a:gdLst>
              <a:gd name="connsiteX0" fmla="*/ 0 w 1080960"/>
              <a:gd name="connsiteY0" fmla="*/ 176223 h 352445"/>
              <a:gd name="connsiteX1" fmla="*/ 176223 w 1080960"/>
              <a:gd name="connsiteY1" fmla="*/ 0 h 352445"/>
              <a:gd name="connsiteX2" fmla="*/ 176223 w 1080960"/>
              <a:gd name="connsiteY2" fmla="*/ 88111 h 352445"/>
              <a:gd name="connsiteX3" fmla="*/ 1080960 w 1080960"/>
              <a:gd name="connsiteY3" fmla="*/ 88111 h 352445"/>
              <a:gd name="connsiteX4" fmla="*/ 1080960 w 1080960"/>
              <a:gd name="connsiteY4" fmla="*/ 264334 h 352445"/>
              <a:gd name="connsiteX5" fmla="*/ 176223 w 1080960"/>
              <a:gd name="connsiteY5" fmla="*/ 264334 h 352445"/>
              <a:gd name="connsiteX6" fmla="*/ 176223 w 1080960"/>
              <a:gd name="connsiteY6" fmla="*/ 352445 h 352445"/>
              <a:gd name="connsiteX7" fmla="*/ 0 w 1080960"/>
              <a:gd name="connsiteY7" fmla="*/ 176223 h 352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0960" h="352445">
                <a:moveTo>
                  <a:pt x="0" y="176223"/>
                </a:moveTo>
                <a:lnTo>
                  <a:pt x="176223" y="0"/>
                </a:lnTo>
                <a:lnTo>
                  <a:pt x="176223" y="88111"/>
                </a:lnTo>
                <a:lnTo>
                  <a:pt x="1080960" y="88111"/>
                </a:lnTo>
                <a:lnTo>
                  <a:pt x="1080960" y="264334"/>
                </a:lnTo>
                <a:lnTo>
                  <a:pt x="176223" y="264334"/>
                </a:lnTo>
                <a:lnTo>
                  <a:pt x="176223" y="352445"/>
                </a:lnTo>
                <a:lnTo>
                  <a:pt x="0" y="176223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5734" tIns="70488" rIns="105732" bIns="70489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500" kern="1200" dirty="0" smtClean="0"/>
              <a:t>`</a:t>
            </a:r>
            <a:endParaRPr lang="zh-CN" altLang="en-US" sz="1500" kern="12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1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2711624" y="1268760"/>
            <a:ext cx="6898862" cy="3876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某车间按工人加工零件的数量发放奖金，奖金分为五个等级：每月加工零件数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N&lt;100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者奖金为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元；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100&lt;=N&lt;110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者奖金为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元；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110&lt;=N&lt;120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者奖金为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元；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120&lt;=N&lt;130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者奖金为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70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元；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N&gt;=130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者为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元。请编程，由键盘输入加工零件数量，显示应发奖金数。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样例输入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】125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样例输出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】70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11156" y="319450"/>
            <a:ext cx="8352928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/>
              <a:t>编程：输出</a:t>
            </a:r>
            <a:r>
              <a:rPr lang="en-US" altLang="zh-CN" dirty="0" smtClean="0"/>
              <a:t>1-N</a:t>
            </a:r>
            <a:r>
              <a:rPr lang="zh-CN" altLang="en-US" dirty="0" smtClean="0"/>
              <a:t>之间所有数的累加和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927648" y="1484784"/>
            <a:ext cx="6336704" cy="3960440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400" kern="0" noProof="0" dirty="0">
              <a:latin typeface="Verdana" panose="020B06040305040402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15680" y="1733371"/>
            <a:ext cx="5904656" cy="344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pt-BR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</a:t>
            </a:r>
            <a:r>
              <a:rPr lang="pt-BR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=0</a:t>
            </a:r>
            <a:r>
              <a:rPr lang="pt-BR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,n,sum </a:t>
            </a:r>
            <a:r>
              <a:rPr lang="pt-BR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pt-BR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0;</a:t>
            </a:r>
            <a:endParaRPr lang="pt-BR" altLang="zh-CN" sz="24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pt-BR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cin </a:t>
            </a:r>
            <a:r>
              <a:rPr lang="pt-BR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 n;</a:t>
            </a:r>
            <a:endParaRPr lang="pt-BR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pt-BR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while(</a:t>
            </a:r>
            <a:r>
              <a:rPr lang="pt-BR" altLang="zh-CN" sz="2400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 </a:t>
            </a:r>
            <a:r>
              <a:rPr lang="pt-BR" altLang="zh-CN" sz="24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&lt;= n</a:t>
            </a:r>
            <a:r>
              <a:rPr lang="pt-BR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){</a:t>
            </a:r>
            <a:endParaRPr lang="pt-BR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pt-BR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pt-BR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sum </a:t>
            </a:r>
            <a:r>
              <a:rPr lang="pt-BR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sum + i;</a:t>
            </a:r>
            <a:endParaRPr lang="pt-BR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pt-BR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pt-BR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pt-BR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++;</a:t>
            </a:r>
            <a:endParaRPr lang="pt-BR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pt-BR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pt-BR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pt-BR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cout </a:t>
            </a:r>
            <a:r>
              <a:rPr lang="pt-BR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 sum &lt;&lt; endl;</a:t>
            </a:r>
            <a:endParaRPr lang="zh-CN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431704" y="188640"/>
            <a:ext cx="4896544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/>
              <a:t>输出一个整数的位数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927648" y="1484784"/>
            <a:ext cx="6336704" cy="4562588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400" kern="0" noProof="0" dirty="0">
              <a:latin typeface="Verdana" panose="020B06040305040402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15680" y="1733371"/>
            <a:ext cx="5904656" cy="3815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zh-CN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【问题描述】</a:t>
            </a:r>
            <a:endParaRPr lang="zh-CN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zh-CN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输入一个任意</a:t>
            </a:r>
            <a:r>
              <a:rPr lang="zh-CN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整数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≤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≤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1000000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各个数位上的数字</a:t>
            </a:r>
            <a:r>
              <a:rPr lang="zh-CN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zh-CN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【样例输入】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endParaRPr lang="zh-CN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zh-CN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【样例输出】</a:t>
            </a:r>
            <a:endParaRPr lang="en-US" altLang="zh-CN" sz="24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en-US" altLang="zh-CN" sz="24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0</a:t>
            </a:r>
            <a:endParaRPr lang="en-US" altLang="zh-CN" sz="24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1</a:t>
            </a:r>
            <a:endParaRPr lang="zh-CN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323634" y="248965"/>
            <a:ext cx="6264696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/>
              <a:t>分析：输出一个整数的位数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359696" y="1556792"/>
            <a:ext cx="5472608" cy="3816424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400" kern="0" noProof="0" dirty="0">
              <a:latin typeface="Verdana" panose="020B06040305040402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47728" y="1733371"/>
            <a:ext cx="5040560" cy="344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 = 123</a:t>
            </a:r>
            <a:endParaRPr lang="en-US" altLang="zh-CN" sz="24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123%10     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400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个位</a:t>
            </a:r>
            <a:endParaRPr lang="en-US" altLang="zh-CN" sz="24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123/10           </a:t>
            </a:r>
            <a:r>
              <a:rPr lang="en-US" altLang="zh-CN" sz="2400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 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24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12%10            </a:t>
            </a:r>
            <a:r>
              <a:rPr lang="en-US" altLang="zh-CN" sz="2400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十位</a:t>
            </a:r>
            <a:endParaRPr lang="en-US" altLang="zh-CN" sz="24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12/10             </a:t>
            </a:r>
            <a:r>
              <a:rPr lang="en-US" altLang="zh-CN" sz="2400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400" kern="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1%10             </a:t>
            </a:r>
            <a:r>
              <a:rPr lang="en-US" altLang="zh-CN" sz="2400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百位</a:t>
            </a:r>
            <a:endParaRPr lang="en-US" altLang="zh-CN" sz="24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1/10              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循环结束</a:t>
            </a:r>
            <a:endParaRPr lang="zh-CN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575720" y="2204864"/>
            <a:ext cx="4896544" cy="936104"/>
          </a:xfrm>
          <a:prstGeom prst="roundRect">
            <a:avLst/>
          </a:prstGeom>
          <a:noFill/>
          <a:ln w="190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575720" y="3224614"/>
            <a:ext cx="4896544" cy="936104"/>
          </a:xfrm>
          <a:prstGeom prst="roundRect">
            <a:avLst/>
          </a:prstGeom>
          <a:noFill/>
          <a:ln w="190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3575720" y="4244365"/>
            <a:ext cx="4896544" cy="936104"/>
          </a:xfrm>
          <a:prstGeom prst="roundRect">
            <a:avLst/>
          </a:prstGeom>
          <a:noFill/>
          <a:ln w="190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8760296" y="2377135"/>
            <a:ext cx="2013973" cy="59156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第一次循环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773256" y="3396885"/>
            <a:ext cx="2013973" cy="59156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第二次循环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8773256" y="4418268"/>
            <a:ext cx="2013973" cy="59156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第三次循环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74" y="3803052"/>
            <a:ext cx="2338734" cy="24135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639616" y="188640"/>
            <a:ext cx="6696744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/>
              <a:t>编码：输出一个整数的位数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567608" y="1628800"/>
            <a:ext cx="6336704" cy="3960440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400" kern="0" noProof="0" dirty="0">
              <a:latin typeface="Verdana" panose="020B06040305040402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55640" y="1877387"/>
            <a:ext cx="5904656" cy="344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pt-BR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 n</a:t>
            </a:r>
            <a:r>
              <a:rPr lang="pt-BR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a</a:t>
            </a:r>
            <a:r>
              <a:rPr lang="pt-BR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pt-BR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pt-BR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cin </a:t>
            </a:r>
            <a:r>
              <a:rPr lang="pt-BR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 n;</a:t>
            </a:r>
            <a:endParaRPr lang="pt-BR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pt-BR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while(n</a:t>
            </a:r>
            <a:r>
              <a:rPr lang="pt-BR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!=0){</a:t>
            </a:r>
            <a:endParaRPr lang="pt-BR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pt-BR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a = n%10</a:t>
            </a:r>
            <a:r>
              <a:rPr lang="pt-BR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   </a:t>
            </a:r>
            <a:r>
              <a:rPr lang="pt-BR" altLang="zh-CN" sz="2400" kern="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400" kern="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获取最后一位</a:t>
            </a:r>
            <a:endParaRPr lang="pt-BR" altLang="zh-CN" sz="2400" kern="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pt-BR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n = n/10</a:t>
            </a:r>
            <a:r>
              <a:rPr lang="pt-BR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    </a:t>
            </a:r>
            <a:r>
              <a:rPr lang="pt-BR" altLang="zh-CN" sz="2400" kern="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400" kern="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去掉最后一位</a:t>
            </a:r>
            <a:endParaRPr lang="pt-BR" altLang="zh-CN" sz="2400" kern="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pt-BR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cout &lt;&lt; a &lt;&lt; endl; </a:t>
            </a:r>
            <a:endParaRPr lang="pt-BR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pt-BR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975" y="4189416"/>
            <a:ext cx="2522375" cy="2270138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719736" y="188640"/>
            <a:ext cx="4248472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斐波那契数</a:t>
            </a:r>
            <a:r>
              <a:rPr lang="zh-CN" altLang="en-US" dirty="0" smtClean="0"/>
              <a:t>列问题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543054" y="1119123"/>
            <a:ext cx="9089450" cy="4682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zh-CN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【问题描述】</a:t>
            </a:r>
            <a:endParaRPr lang="zh-CN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菲波那契数列是指这样的数列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数列的第一个和第二个数都为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，接下来每个数都等于前面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个数之和。</a:t>
            </a:r>
            <a:b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给出一个正整数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，要求菲波那契数列中第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个数是多少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zh-CN" altLang="en-US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输入一行，包含一个正整数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。（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&lt;= k &lt;= 46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lang="zh-CN" altLang="en-US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输出一行，包含一个正整数，表示菲波那契数列中第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个数的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大小</a:t>
            </a:r>
            <a:endParaRPr lang="en-US" altLang="zh-CN" sz="24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zh-CN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【样例输入】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endParaRPr lang="zh-CN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zh-CN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【样例输出】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4181</a:t>
            </a:r>
            <a:endParaRPr lang="zh-CN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055222" y="188640"/>
            <a:ext cx="5777082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/>
              <a:t>分析</a:t>
            </a:r>
            <a:r>
              <a:rPr lang="zh-CN" altLang="en-US" dirty="0"/>
              <a:t>：斐波那契数列问题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703512" y="2031231"/>
            <a:ext cx="648072" cy="576064"/>
          </a:xfrm>
          <a:prstGeom prst="rect">
            <a:avLst/>
          </a:prstGeom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en-US" altLang="zh-CN" sz="1600" dirty="0" smtClean="0"/>
          </a:p>
        </p:txBody>
      </p:sp>
      <p:sp>
        <p:nvSpPr>
          <p:cNvPr id="6" name="矩形 5"/>
          <p:cNvSpPr/>
          <p:nvPr/>
        </p:nvSpPr>
        <p:spPr>
          <a:xfrm>
            <a:off x="2351584" y="2031231"/>
            <a:ext cx="648072" cy="576064"/>
          </a:xfrm>
          <a:prstGeom prst="rect">
            <a:avLst/>
          </a:prstGeom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en-US" altLang="zh-CN" sz="1600" dirty="0" smtClean="0"/>
          </a:p>
        </p:txBody>
      </p:sp>
      <p:sp>
        <p:nvSpPr>
          <p:cNvPr id="7" name="矩形 6"/>
          <p:cNvSpPr/>
          <p:nvPr/>
        </p:nvSpPr>
        <p:spPr>
          <a:xfrm>
            <a:off x="2999656" y="2031231"/>
            <a:ext cx="648072" cy="576064"/>
          </a:xfrm>
          <a:prstGeom prst="rect">
            <a:avLst/>
          </a:prstGeom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</a:t>
            </a:r>
            <a:endParaRPr lang="en-US" altLang="zh-CN" sz="1600" dirty="0"/>
          </a:p>
        </p:txBody>
      </p:sp>
      <p:sp>
        <p:nvSpPr>
          <p:cNvPr id="8" name="矩形 7"/>
          <p:cNvSpPr/>
          <p:nvPr/>
        </p:nvSpPr>
        <p:spPr>
          <a:xfrm>
            <a:off x="3647728" y="2031231"/>
            <a:ext cx="648072" cy="576064"/>
          </a:xfrm>
          <a:prstGeom prst="rect">
            <a:avLst/>
          </a:prstGeom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</a:t>
            </a:r>
            <a:endParaRPr lang="en-US" altLang="zh-CN" sz="1600" dirty="0"/>
          </a:p>
        </p:txBody>
      </p:sp>
      <p:sp>
        <p:nvSpPr>
          <p:cNvPr id="9" name="矩形 8"/>
          <p:cNvSpPr/>
          <p:nvPr/>
        </p:nvSpPr>
        <p:spPr>
          <a:xfrm>
            <a:off x="4295800" y="2031231"/>
            <a:ext cx="648072" cy="576064"/>
          </a:xfrm>
          <a:prstGeom prst="rect">
            <a:avLst/>
          </a:prstGeom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5</a:t>
            </a:r>
            <a:endParaRPr lang="en-US" altLang="zh-CN" sz="1600" dirty="0"/>
          </a:p>
        </p:txBody>
      </p:sp>
      <p:sp>
        <p:nvSpPr>
          <p:cNvPr id="10" name="矩形 9"/>
          <p:cNvSpPr/>
          <p:nvPr/>
        </p:nvSpPr>
        <p:spPr>
          <a:xfrm>
            <a:off x="4887469" y="2031231"/>
            <a:ext cx="648072" cy="576064"/>
          </a:xfrm>
          <a:prstGeom prst="rect">
            <a:avLst/>
          </a:prstGeom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8</a:t>
            </a:r>
            <a:endParaRPr lang="en-US" altLang="zh-CN" sz="1600" dirty="0"/>
          </a:p>
        </p:txBody>
      </p:sp>
      <p:sp>
        <p:nvSpPr>
          <p:cNvPr id="11" name="矩形 10"/>
          <p:cNvSpPr/>
          <p:nvPr/>
        </p:nvSpPr>
        <p:spPr>
          <a:xfrm>
            <a:off x="5535541" y="2031231"/>
            <a:ext cx="648072" cy="576064"/>
          </a:xfrm>
          <a:prstGeom prst="rect">
            <a:avLst/>
          </a:prstGeom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13</a:t>
            </a:r>
            <a:endParaRPr lang="en-US" altLang="zh-CN" sz="1600" dirty="0" smtClean="0"/>
          </a:p>
        </p:txBody>
      </p:sp>
      <p:sp>
        <p:nvSpPr>
          <p:cNvPr id="12" name="矩形 11"/>
          <p:cNvSpPr/>
          <p:nvPr/>
        </p:nvSpPr>
        <p:spPr>
          <a:xfrm>
            <a:off x="6183613" y="2031231"/>
            <a:ext cx="648072" cy="576064"/>
          </a:xfrm>
          <a:prstGeom prst="rect">
            <a:avLst/>
          </a:prstGeom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21</a:t>
            </a:r>
            <a:endParaRPr lang="en-US" altLang="zh-CN" sz="1600" dirty="0" smtClean="0"/>
          </a:p>
        </p:txBody>
      </p:sp>
      <p:sp>
        <p:nvSpPr>
          <p:cNvPr id="13" name="矩形 12"/>
          <p:cNvSpPr/>
          <p:nvPr/>
        </p:nvSpPr>
        <p:spPr>
          <a:xfrm>
            <a:off x="6831685" y="2031231"/>
            <a:ext cx="648072" cy="576064"/>
          </a:xfrm>
          <a:prstGeom prst="rect">
            <a:avLst/>
          </a:prstGeom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34</a:t>
            </a:r>
            <a:endParaRPr lang="en-US" altLang="zh-CN" sz="1600" dirty="0" smtClean="0"/>
          </a:p>
        </p:txBody>
      </p:sp>
      <p:sp>
        <p:nvSpPr>
          <p:cNvPr id="14" name="矩形 13"/>
          <p:cNvSpPr/>
          <p:nvPr/>
        </p:nvSpPr>
        <p:spPr>
          <a:xfrm>
            <a:off x="7479757" y="2031231"/>
            <a:ext cx="648072" cy="576064"/>
          </a:xfrm>
          <a:prstGeom prst="rect">
            <a:avLst/>
          </a:prstGeom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55</a:t>
            </a:r>
            <a:endParaRPr lang="en-US" altLang="zh-CN" sz="1600" dirty="0" smtClean="0"/>
          </a:p>
        </p:txBody>
      </p:sp>
      <p:sp>
        <p:nvSpPr>
          <p:cNvPr id="15" name="矩形 14"/>
          <p:cNvSpPr/>
          <p:nvPr/>
        </p:nvSpPr>
        <p:spPr>
          <a:xfrm>
            <a:off x="8127829" y="2031231"/>
            <a:ext cx="648072" cy="576064"/>
          </a:xfrm>
          <a:prstGeom prst="rect">
            <a:avLst/>
          </a:prstGeom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89</a:t>
            </a:r>
            <a:endParaRPr lang="en-US" altLang="zh-CN" sz="1600" dirty="0" smtClean="0"/>
          </a:p>
        </p:txBody>
      </p:sp>
      <p:sp>
        <p:nvSpPr>
          <p:cNvPr id="16" name="矩形 15"/>
          <p:cNvSpPr/>
          <p:nvPr/>
        </p:nvSpPr>
        <p:spPr>
          <a:xfrm>
            <a:off x="8775901" y="2031231"/>
            <a:ext cx="936104" cy="576064"/>
          </a:xfrm>
          <a:prstGeom prst="rect">
            <a:avLst/>
          </a:prstGeom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144</a:t>
            </a:r>
            <a:endParaRPr lang="en-US" altLang="zh-CN" sz="1600" dirty="0" smtClean="0"/>
          </a:p>
        </p:txBody>
      </p:sp>
      <p:sp>
        <p:nvSpPr>
          <p:cNvPr id="17" name="矩形 16"/>
          <p:cNvSpPr/>
          <p:nvPr/>
        </p:nvSpPr>
        <p:spPr>
          <a:xfrm>
            <a:off x="9712005" y="2031231"/>
            <a:ext cx="648072" cy="576064"/>
          </a:xfrm>
          <a:prstGeom prst="rect">
            <a:avLst/>
          </a:prstGeom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…</a:t>
            </a:r>
            <a:endParaRPr lang="en-US" altLang="zh-CN" sz="1600" dirty="0" smtClean="0"/>
          </a:p>
        </p:txBody>
      </p:sp>
      <p:sp>
        <p:nvSpPr>
          <p:cNvPr id="18" name="文本框 17"/>
          <p:cNvSpPr txBox="1"/>
          <p:nvPr/>
        </p:nvSpPr>
        <p:spPr>
          <a:xfrm>
            <a:off x="1847527" y="2823319"/>
            <a:ext cx="851254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pt-BR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pt-BR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2     3      4     5     6     7     8     9    10   11     12     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824335" y="2067235"/>
            <a:ext cx="1063678" cy="50405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9" name="椭圆 18"/>
          <p:cNvSpPr/>
          <p:nvPr/>
        </p:nvSpPr>
        <p:spPr>
          <a:xfrm>
            <a:off x="2451961" y="2083259"/>
            <a:ext cx="1063678" cy="50405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0" name="椭圆 19"/>
          <p:cNvSpPr/>
          <p:nvPr/>
        </p:nvSpPr>
        <p:spPr>
          <a:xfrm>
            <a:off x="3115889" y="2083259"/>
            <a:ext cx="1063678" cy="50405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1" name="椭圆 20"/>
          <p:cNvSpPr/>
          <p:nvPr/>
        </p:nvSpPr>
        <p:spPr>
          <a:xfrm>
            <a:off x="3759371" y="2067235"/>
            <a:ext cx="1063678" cy="50405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2" name="椭圆 21"/>
          <p:cNvSpPr/>
          <p:nvPr/>
        </p:nvSpPr>
        <p:spPr>
          <a:xfrm>
            <a:off x="4377398" y="2073734"/>
            <a:ext cx="1063678" cy="50405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3" name="椭圆 22"/>
          <p:cNvSpPr/>
          <p:nvPr/>
        </p:nvSpPr>
        <p:spPr>
          <a:xfrm>
            <a:off x="5040123" y="2073734"/>
            <a:ext cx="1063678" cy="50405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4" name="椭圆 23"/>
          <p:cNvSpPr/>
          <p:nvPr/>
        </p:nvSpPr>
        <p:spPr>
          <a:xfrm>
            <a:off x="5599960" y="2067235"/>
            <a:ext cx="1175321" cy="50405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5" name="椭圆 24"/>
          <p:cNvSpPr/>
          <p:nvPr/>
        </p:nvSpPr>
        <p:spPr>
          <a:xfrm>
            <a:off x="6252039" y="2073734"/>
            <a:ext cx="1175321" cy="50405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6" name="椭圆 25"/>
          <p:cNvSpPr/>
          <p:nvPr/>
        </p:nvSpPr>
        <p:spPr>
          <a:xfrm>
            <a:off x="6884082" y="2067235"/>
            <a:ext cx="1175321" cy="50405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7" name="椭圆 26"/>
          <p:cNvSpPr/>
          <p:nvPr/>
        </p:nvSpPr>
        <p:spPr>
          <a:xfrm>
            <a:off x="7548183" y="2067235"/>
            <a:ext cx="1175321" cy="50405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8" name="椭圆 27"/>
          <p:cNvSpPr/>
          <p:nvPr/>
        </p:nvSpPr>
        <p:spPr>
          <a:xfrm>
            <a:off x="8169845" y="2067235"/>
            <a:ext cx="1420123" cy="50405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9" name="椭圆 28"/>
          <p:cNvSpPr/>
          <p:nvPr/>
        </p:nvSpPr>
        <p:spPr>
          <a:xfrm>
            <a:off x="8844327" y="2073734"/>
            <a:ext cx="1420123" cy="50405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055222" y="188640"/>
            <a:ext cx="5777082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/>
              <a:t>编码</a:t>
            </a:r>
            <a:r>
              <a:rPr lang="zh-CN" altLang="en-US" dirty="0"/>
              <a:t>：斐波那契数列问题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711624" y="980728"/>
            <a:ext cx="6408712" cy="5400600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400" kern="0" noProof="0" dirty="0">
              <a:latin typeface="Verdana" panose="020B06040305040402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83214" y="1052736"/>
            <a:ext cx="5705074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4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 = 0, k, a = 1, b = 1, </a:t>
            </a:r>
            <a:r>
              <a:rPr lang="en-US" altLang="zh-CN" sz="24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3;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4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 k;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if(k 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== 1 || k == 2){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s = 1; 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while(</a:t>
            </a:r>
            <a:r>
              <a:rPr lang="en-US" altLang="zh-CN" sz="24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&lt;= k){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s = </a:t>
            </a:r>
            <a:r>
              <a:rPr lang="en-US" altLang="zh-CN" sz="24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a+b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a = b;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b = s; 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4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++; 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}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4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 s &lt;&lt; </a:t>
            </a:r>
            <a:r>
              <a:rPr lang="en-US" altLang="zh-CN" sz="24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1415196" y="248608"/>
            <a:ext cx="7289081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/>
              <a:t>计算与指定数字相同的数的个数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631504" y="1119123"/>
            <a:ext cx="9089450" cy="5231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一个整数序列中与指定数字相同的数的个数。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输入包含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行：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行为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，表示整数序列的长度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 &lt;= 100)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和指定的数字， 中间用一个空格分开；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行为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个整数，整数之间以一个空格分开。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输出为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个数中与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相同的数的个数。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样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3 2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2 3 2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样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88680" y="319093"/>
            <a:ext cx="8856984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编码</a:t>
            </a:r>
            <a:r>
              <a:rPr lang="zh-CN" altLang="en-US" dirty="0" smtClean="0"/>
              <a:t>：计算与指定数字相同的数的个数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3215680" y="1268760"/>
            <a:ext cx="4752528" cy="4824536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400" kern="0" noProof="0" dirty="0">
              <a:latin typeface="Verdana" panose="020B0604030504040204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503712" y="1435030"/>
            <a:ext cx="4176464" cy="4441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zh-CN" sz="24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n, m, a, s = 0;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zh-CN" sz="24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&gt;&gt; n &gt;&gt; m;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while(n--){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&gt;&gt; a;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if(a == m){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s++;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}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zh-CN" sz="24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s &lt;&lt; </a:t>
            </a:r>
            <a:r>
              <a:rPr lang="en-US" altLang="zh-CN" sz="24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1005276" y="904563"/>
            <a:ext cx="9865095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/>
              <a:t>输入</a:t>
            </a:r>
            <a:r>
              <a:rPr lang="en-US" altLang="zh-CN" dirty="0"/>
              <a:t>N</a:t>
            </a:r>
            <a:r>
              <a:rPr lang="zh-CN" altLang="en-US" dirty="0" smtClean="0"/>
              <a:t>个正整数，输出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个正整数的最大值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551494" y="1677923"/>
            <a:ext cx="9089450" cy="5231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个正整数（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≤ 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），输出这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个正整数中的最大值。</a:t>
            </a:r>
            <a:endParaRPr lang="en-US" altLang="zh-CN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包含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行为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，表示要输入的正整数的个数；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行为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个整数，整数之间以一个空格分开。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输出为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个正整数中的最大数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样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9 1 3 90 78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样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endParaRPr lang="zh-CN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圆角矩形 15"/>
          <p:cNvSpPr/>
          <p:nvPr/>
        </p:nvSpPr>
        <p:spPr>
          <a:xfrm>
            <a:off x="1263651" y="1492130"/>
            <a:ext cx="3022600" cy="5116453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latin typeface="Verdana" panose="020B0604030504040204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263650" y="1514881"/>
            <a:ext cx="3022600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altLang="zh-CN" sz="2400" kern="0" dirty="0">
                <a:solidFill>
                  <a:sysClr val="windowText" lastClr="000000"/>
                </a:solidFill>
              </a:rPr>
              <a:t>int n=2;</a:t>
            </a:r>
            <a:endParaRPr lang="en-US" altLang="zh-CN" sz="2400" kern="0" dirty="0">
              <a:solidFill>
                <a:sysClr val="windowText" lastClr="000000"/>
              </a:solidFill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400" kern="0" dirty="0" err="1">
                <a:solidFill>
                  <a:sysClr val="windowText" lastClr="000000"/>
                </a:solidFill>
              </a:rPr>
              <a:t>int</a:t>
            </a:r>
            <a:r>
              <a:rPr lang="en-US" altLang="zh-CN" sz="2400" kern="0" dirty="0">
                <a:solidFill>
                  <a:sysClr val="windowText" lastClr="000000"/>
                </a:solidFill>
              </a:rPr>
              <a:t> s=0;</a:t>
            </a:r>
            <a:endParaRPr lang="en-US" altLang="zh-CN" sz="2400" kern="0" dirty="0">
              <a:solidFill>
                <a:sysClr val="windowText" lastClr="000000"/>
              </a:solidFill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400" kern="0" dirty="0">
                <a:solidFill>
                  <a:sysClr val="windowText" lastClr="000000"/>
                </a:solidFill>
              </a:rPr>
              <a:t>switch(n){</a:t>
            </a:r>
            <a:endParaRPr lang="en-US" altLang="zh-CN" sz="2400" kern="0" dirty="0">
              <a:solidFill>
                <a:sysClr val="windowText" lastClr="000000"/>
              </a:solidFill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400" kern="0" dirty="0">
                <a:solidFill>
                  <a:sysClr val="windowText" lastClr="000000"/>
                </a:solidFill>
              </a:rPr>
              <a:t>    case 1</a:t>
            </a:r>
            <a:r>
              <a:rPr lang="zh-CN" altLang="en-US" sz="2400" kern="0" dirty="0">
                <a:solidFill>
                  <a:sysClr val="windowText" lastClr="000000"/>
                </a:solidFill>
              </a:rPr>
              <a:t>：</a:t>
            </a:r>
            <a:endParaRPr lang="en-US" altLang="zh-CN" sz="2400" kern="0" dirty="0">
              <a:solidFill>
                <a:sysClr val="windowText" lastClr="000000"/>
              </a:solidFill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400" kern="0" dirty="0">
                <a:solidFill>
                  <a:sysClr val="windowText" lastClr="000000"/>
                </a:solidFill>
              </a:rPr>
              <a:t>            s=1;</a:t>
            </a:r>
            <a:endParaRPr lang="en-US" altLang="zh-CN" sz="2400" kern="0" dirty="0">
              <a:solidFill>
                <a:sysClr val="windowText" lastClr="000000"/>
              </a:solidFill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400" kern="0" dirty="0">
                <a:solidFill>
                  <a:sysClr val="windowText" lastClr="000000"/>
                </a:solidFill>
              </a:rPr>
              <a:t>   case 2:</a:t>
            </a:r>
            <a:endParaRPr lang="en-US" altLang="zh-CN" sz="2400" kern="0" dirty="0">
              <a:solidFill>
                <a:sysClr val="windowText" lastClr="000000"/>
              </a:solidFill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400" kern="0" dirty="0">
                <a:solidFill>
                  <a:sysClr val="windowText" lastClr="000000"/>
                </a:solidFill>
              </a:rPr>
              <a:t>           s=2;</a:t>
            </a:r>
            <a:endParaRPr lang="en-US" altLang="zh-CN" sz="2400" kern="0" dirty="0">
              <a:solidFill>
                <a:sysClr val="windowText" lastClr="000000"/>
              </a:solidFill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400" kern="0" dirty="0">
                <a:solidFill>
                  <a:sysClr val="windowText" lastClr="000000"/>
                </a:solidFill>
              </a:rPr>
              <a:t>   case 3:</a:t>
            </a:r>
            <a:endParaRPr lang="en-US" altLang="zh-CN" sz="2400" kern="0" dirty="0">
              <a:solidFill>
                <a:sysClr val="windowText" lastClr="000000"/>
              </a:solidFill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400" kern="0" dirty="0">
                <a:solidFill>
                  <a:sysClr val="windowText" lastClr="000000"/>
                </a:solidFill>
              </a:rPr>
              <a:t>           s=3;</a:t>
            </a:r>
            <a:endParaRPr lang="en-US" altLang="zh-CN" sz="2400" kern="0" dirty="0">
              <a:solidFill>
                <a:sysClr val="windowText" lastClr="000000"/>
              </a:solidFill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400" kern="0" dirty="0">
                <a:solidFill>
                  <a:sysClr val="windowText" lastClr="000000"/>
                </a:solidFill>
              </a:rPr>
              <a:t>   case 4:</a:t>
            </a:r>
            <a:endParaRPr lang="en-US" altLang="zh-CN" sz="2400" kern="0" dirty="0">
              <a:solidFill>
                <a:sysClr val="windowText" lastClr="000000"/>
              </a:solidFill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400" kern="0" dirty="0">
                <a:solidFill>
                  <a:sysClr val="windowText" lastClr="000000"/>
                </a:solidFill>
              </a:rPr>
              <a:t>          s=4;</a:t>
            </a:r>
            <a:endParaRPr lang="en-US" altLang="zh-CN" sz="2400" kern="0" dirty="0">
              <a:solidFill>
                <a:sysClr val="windowText" lastClr="000000"/>
              </a:solidFill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400" kern="0" dirty="0">
                <a:solidFill>
                  <a:sysClr val="windowText" lastClr="000000"/>
                </a:solidFill>
              </a:rPr>
              <a:t>   default:</a:t>
            </a:r>
            <a:endParaRPr lang="en-US" altLang="zh-CN" sz="2400" kern="0" dirty="0">
              <a:solidFill>
                <a:sysClr val="windowText" lastClr="000000"/>
              </a:solidFill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400" kern="0" dirty="0">
                <a:solidFill>
                  <a:sysClr val="windowText" lastClr="000000"/>
                </a:solidFill>
              </a:rPr>
              <a:t>       s=256;</a:t>
            </a:r>
            <a:endParaRPr lang="en-US" altLang="zh-CN" sz="2400" kern="0" dirty="0">
              <a:solidFill>
                <a:sysClr val="windowText" lastClr="000000"/>
              </a:solidFill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400" kern="0" dirty="0">
                <a:solidFill>
                  <a:sysClr val="windowText" lastClr="000000"/>
                </a:solidFill>
              </a:rPr>
              <a:t>}</a:t>
            </a:r>
            <a:endParaRPr lang="en-US" altLang="zh-CN" sz="2400" kern="0" dirty="0">
              <a:solidFill>
                <a:sysClr val="windowText" lastClr="000000"/>
              </a:solidFill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400" kern="0" dirty="0" err="1">
                <a:solidFill>
                  <a:sysClr val="windowText" lastClr="000000"/>
                </a:solidFill>
              </a:rPr>
              <a:t>cout</a:t>
            </a:r>
            <a:r>
              <a:rPr lang="en-US" altLang="zh-CN" sz="2400" kern="0" dirty="0">
                <a:solidFill>
                  <a:sysClr val="windowText" lastClr="000000"/>
                </a:solidFill>
              </a:rPr>
              <a:t> &lt;&lt; s &lt;&lt; </a:t>
            </a:r>
            <a:r>
              <a:rPr lang="en-US" altLang="zh-CN" sz="2400" kern="0" dirty="0" err="1">
                <a:solidFill>
                  <a:sysClr val="windowText" lastClr="000000"/>
                </a:solidFill>
              </a:rPr>
              <a:t>endl</a:t>
            </a:r>
            <a:r>
              <a:rPr lang="en-US" altLang="zh-CN" sz="2400" kern="0" dirty="0">
                <a:solidFill>
                  <a:sysClr val="windowText" lastClr="000000"/>
                </a:solidFill>
              </a:rPr>
              <a:t>;</a:t>
            </a:r>
            <a:endParaRPr lang="en-US" altLang="zh-CN" sz="2400" kern="0" dirty="0">
              <a:solidFill>
                <a:sysClr val="windowText" lastClr="000000"/>
              </a:solidFill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329" y="5446782"/>
            <a:ext cx="857226" cy="857226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329" y="3641641"/>
            <a:ext cx="741872" cy="741872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329" y="1836501"/>
            <a:ext cx="741872" cy="741872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1184962" y="817763"/>
            <a:ext cx="8282888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sz="2800" b="1" kern="0" dirty="0">
                <a:ln w="0"/>
                <a:gradFill flip="none">
                  <a:gsLst>
                    <a:gs pos="0">
                      <a:srgbClr val="0F6FC6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0F6FC6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0F6FC6">
                        <a:shade val="65000"/>
                        <a:satMod val="130000"/>
                      </a:srgbClr>
                    </a:gs>
                    <a:gs pos="92000">
                      <a:srgbClr val="0F6FC6">
                        <a:shade val="50000"/>
                        <a:satMod val="120000"/>
                      </a:srgbClr>
                    </a:gs>
                    <a:gs pos="100000">
                      <a:srgbClr val="0F6FC6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运行下列代码，对于输出结果下列选项正确的是：</a:t>
            </a:r>
            <a:endParaRPr lang="en-US" altLang="zh-CN" sz="2800" b="1" kern="0" dirty="0">
              <a:ln w="0"/>
              <a:gradFill flip="none">
                <a:gsLst>
                  <a:gs pos="0">
                    <a:srgbClr val="0F6FC6">
                      <a:tint val="75000"/>
                      <a:shade val="75000"/>
                      <a:satMod val="170000"/>
                    </a:srgbClr>
                  </a:gs>
                  <a:gs pos="49000">
                    <a:srgbClr val="0F6FC6">
                      <a:tint val="88000"/>
                      <a:shade val="65000"/>
                      <a:satMod val="172000"/>
                    </a:srgbClr>
                  </a:gs>
                  <a:gs pos="50000">
                    <a:srgbClr val="0F6FC6">
                      <a:shade val="65000"/>
                      <a:satMod val="130000"/>
                    </a:srgbClr>
                  </a:gs>
                  <a:gs pos="92000">
                    <a:srgbClr val="0F6FC6">
                      <a:shade val="50000"/>
                      <a:satMod val="120000"/>
                    </a:srgbClr>
                  </a:gs>
                  <a:gs pos="100000">
                    <a:srgbClr val="0F6FC6">
                      <a:shade val="48000"/>
                      <a:satMod val="120000"/>
                    </a:srgbClr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0" name="Group 32"/>
          <p:cNvGrpSpPr/>
          <p:nvPr/>
        </p:nvGrpSpPr>
        <p:grpSpPr bwMode="auto">
          <a:xfrm>
            <a:off x="5678006" y="1794709"/>
            <a:ext cx="2271366" cy="783664"/>
            <a:chOff x="3696" y="1490"/>
            <a:chExt cx="1363" cy="1800"/>
          </a:xfrm>
        </p:grpSpPr>
        <p:sp>
          <p:nvSpPr>
            <p:cNvPr id="41" name="AutoShape 33"/>
            <p:cNvSpPr>
              <a:spLocks noChangeArrowheads="1"/>
            </p:cNvSpPr>
            <p:nvPr/>
          </p:nvSpPr>
          <p:spPr bwMode="gray">
            <a:xfrm>
              <a:off x="3696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AutoShape 34"/>
            <p:cNvSpPr>
              <a:spLocks noChangeArrowheads="1"/>
            </p:cNvSpPr>
            <p:nvPr/>
          </p:nvSpPr>
          <p:spPr bwMode="gray">
            <a:xfrm>
              <a:off x="3717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r>
                <a:rPr lang="en-US" altLang="zh-CN" sz="3600" dirty="0">
                  <a:solidFill>
                    <a:prstClr val="black"/>
                  </a:solidFill>
                </a:rPr>
                <a:t>        2</a:t>
              </a:r>
              <a:endParaRPr lang="zh-CN" altLang="en-US" sz="3600" dirty="0">
                <a:solidFill>
                  <a:prstClr val="black"/>
                </a:solidFill>
              </a:endParaRPr>
            </a:p>
          </p:txBody>
        </p:sp>
        <p:sp>
          <p:nvSpPr>
            <p:cNvPr id="43" name="AutoShape 35"/>
            <p:cNvSpPr>
              <a:spLocks noChangeArrowheads="1"/>
            </p:cNvSpPr>
            <p:nvPr/>
          </p:nvSpPr>
          <p:spPr bwMode="gray">
            <a:xfrm>
              <a:off x="3728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E9E065">
                    <a:gamma/>
                    <a:tint val="57647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AutoShape 36"/>
            <p:cNvSpPr>
              <a:spLocks noChangeArrowheads="1"/>
            </p:cNvSpPr>
            <p:nvPr/>
          </p:nvSpPr>
          <p:spPr bwMode="gray">
            <a:xfrm>
              <a:off x="3728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>
                    <a:gamma/>
                    <a:tint val="33333"/>
                    <a:invGamma/>
                  </a:srgbClr>
                </a:gs>
                <a:gs pos="100000">
                  <a:srgbClr val="E9E065"/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5" name="Group 18"/>
          <p:cNvGrpSpPr/>
          <p:nvPr/>
        </p:nvGrpSpPr>
        <p:grpSpPr bwMode="auto">
          <a:xfrm>
            <a:off x="5753010" y="3553671"/>
            <a:ext cx="2196362" cy="816720"/>
            <a:chOff x="2208" y="1490"/>
            <a:chExt cx="1363" cy="1800"/>
          </a:xfrm>
        </p:grpSpPr>
        <p:sp>
          <p:nvSpPr>
            <p:cNvPr id="46" name="AutoShape 19"/>
            <p:cNvSpPr>
              <a:spLocks noChangeArrowheads="1"/>
            </p:cNvSpPr>
            <p:nvPr/>
          </p:nvSpPr>
          <p:spPr bwMode="gray">
            <a:xfrm>
              <a:off x="2208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AutoShape 20"/>
            <p:cNvSpPr>
              <a:spLocks noChangeArrowheads="1"/>
            </p:cNvSpPr>
            <p:nvPr/>
          </p:nvSpPr>
          <p:spPr bwMode="gray">
            <a:xfrm>
              <a:off x="2229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r>
                <a:rPr lang="en-US" altLang="zh-CN" sz="3200" dirty="0">
                  <a:solidFill>
                    <a:prstClr val="black"/>
                  </a:solidFill>
                </a:rPr>
                <a:t>        4</a:t>
              </a:r>
              <a:endParaRPr lang="zh-CN" altLang="en-US" sz="3200" dirty="0">
                <a:solidFill>
                  <a:prstClr val="black"/>
                </a:solidFill>
              </a:endParaRPr>
            </a:p>
          </p:txBody>
        </p:sp>
        <p:sp>
          <p:nvSpPr>
            <p:cNvPr id="48" name="AutoShape 21"/>
            <p:cNvSpPr>
              <a:spLocks noChangeArrowheads="1"/>
            </p:cNvSpPr>
            <p:nvPr/>
          </p:nvSpPr>
          <p:spPr bwMode="gray">
            <a:xfrm>
              <a:off x="2240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73E77E">
                    <a:gamma/>
                    <a:tint val="5451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AutoShape 22"/>
            <p:cNvSpPr>
              <a:spLocks noChangeArrowheads="1"/>
            </p:cNvSpPr>
            <p:nvPr/>
          </p:nvSpPr>
          <p:spPr bwMode="gray">
            <a:xfrm>
              <a:off x="2240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>
                    <a:gamma/>
                    <a:tint val="33333"/>
                    <a:invGamma/>
                  </a:srgbClr>
                </a:gs>
                <a:gs pos="100000">
                  <a:srgbClr val="73E77E"/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5731333" y="5345689"/>
            <a:ext cx="2218040" cy="926067"/>
            <a:chOff x="767408" y="2204864"/>
            <a:chExt cx="2163762" cy="1080120"/>
          </a:xfrm>
        </p:grpSpPr>
        <p:grpSp>
          <p:nvGrpSpPr>
            <p:cNvPr id="51" name="Group 10"/>
            <p:cNvGrpSpPr/>
            <p:nvPr/>
          </p:nvGrpSpPr>
          <p:grpSpPr bwMode="auto">
            <a:xfrm>
              <a:off x="772737" y="2204864"/>
              <a:ext cx="2154478" cy="1080120"/>
              <a:chOff x="744" y="1392"/>
              <a:chExt cx="3988" cy="480"/>
            </a:xfrm>
          </p:grpSpPr>
          <p:sp>
            <p:nvSpPr>
              <p:cNvPr id="57" name="AutoShape 11"/>
              <p:cNvSpPr>
                <a:spLocks noChangeArrowheads="1"/>
              </p:cNvSpPr>
              <p:nvPr/>
            </p:nvSpPr>
            <p:spPr bwMode="gray">
              <a:xfrm>
                <a:off x="744" y="175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6ECC4C">
                      <a:alpha val="0"/>
                    </a:srgbClr>
                  </a:gs>
                  <a:gs pos="100000">
                    <a:srgbClr val="6ECC4C">
                      <a:gamma/>
                      <a:tint val="0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0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" name="AutoShape 12"/>
              <p:cNvSpPr>
                <a:spLocks noChangeArrowheads="1"/>
              </p:cNvSpPr>
              <p:nvPr/>
            </p:nvSpPr>
            <p:spPr bwMode="gray">
              <a:xfrm>
                <a:off x="744" y="1392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6ECC4C">
                      <a:gamma/>
                      <a:tint val="0"/>
                      <a:invGamma/>
                    </a:srgbClr>
                  </a:gs>
                  <a:gs pos="100000">
                    <a:srgbClr val="6ECC4C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52" name="Group 3"/>
            <p:cNvGrpSpPr/>
            <p:nvPr/>
          </p:nvGrpSpPr>
          <p:grpSpPr bwMode="auto">
            <a:xfrm>
              <a:off x="767408" y="2247519"/>
              <a:ext cx="2163762" cy="940717"/>
              <a:chOff x="720" y="1490"/>
              <a:chExt cx="1363" cy="1800"/>
            </a:xfrm>
          </p:grpSpPr>
          <p:sp>
            <p:nvSpPr>
              <p:cNvPr id="53" name="AutoShape 4"/>
              <p:cNvSpPr>
                <a:spLocks noChangeArrowheads="1"/>
              </p:cNvSpPr>
              <p:nvPr/>
            </p:nvSpPr>
            <p:spPr bwMode="gray">
              <a:xfrm>
                <a:off x="720" y="1490"/>
                <a:ext cx="1363" cy="180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rgbClr val="4E91D4"/>
                  </a:gs>
                  <a:gs pos="100000">
                    <a:srgbClr val="3477A4"/>
                  </a:gs>
                </a:gsLst>
                <a:lin ang="27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AutoShape 5"/>
              <p:cNvSpPr>
                <a:spLocks noChangeArrowheads="1"/>
              </p:cNvSpPr>
              <p:nvPr/>
            </p:nvSpPr>
            <p:spPr bwMode="gray">
              <a:xfrm>
                <a:off x="741" y="1495"/>
                <a:ext cx="1322" cy="1766"/>
              </a:xfrm>
              <a:prstGeom prst="roundRect">
                <a:avLst>
                  <a:gd name="adj" fmla="val 16667"/>
                </a:avLst>
              </a:prstGeom>
              <a:solidFill>
                <a:srgbClr val="3CA1E6"/>
              </a:soli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r>
                  <a:rPr lang="en-US" altLang="zh-CN" sz="3200" dirty="0">
                    <a:solidFill>
                      <a:prstClr val="black"/>
                    </a:solidFill>
                  </a:rPr>
                  <a:t>       256</a:t>
                </a:r>
                <a:endParaRPr lang="zh-CN" altLang="en-US" sz="3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AutoShape 6"/>
              <p:cNvSpPr>
                <a:spLocks noChangeArrowheads="1"/>
              </p:cNvSpPr>
              <p:nvPr/>
            </p:nvSpPr>
            <p:spPr bwMode="gray">
              <a:xfrm>
                <a:off x="752" y="2795"/>
                <a:ext cx="1304" cy="44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3CA1E6">
                      <a:alpha val="0"/>
                    </a:srgbClr>
                  </a:gs>
                  <a:gs pos="100000">
                    <a:srgbClr val="3CA1E6">
                      <a:gamma/>
                      <a:tint val="51373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AutoShape 7"/>
              <p:cNvSpPr>
                <a:spLocks noChangeArrowheads="1"/>
              </p:cNvSpPr>
              <p:nvPr/>
            </p:nvSpPr>
            <p:spPr bwMode="gray">
              <a:xfrm>
                <a:off x="752" y="1509"/>
                <a:ext cx="1304" cy="44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3CA1E6">
                      <a:gamma/>
                      <a:tint val="33333"/>
                      <a:invGamma/>
                    </a:srgbClr>
                  </a:gs>
                  <a:gs pos="100000">
                    <a:srgbClr val="3CA1E6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59" name="图片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733" y="1794709"/>
            <a:ext cx="659316" cy="755217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9733" y="3516383"/>
            <a:ext cx="734320" cy="832229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8269" y="5414511"/>
            <a:ext cx="737459" cy="801897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1521387" y="319093"/>
            <a:ext cx="7128791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/>
              <a:t>编码：输出</a:t>
            </a:r>
            <a:r>
              <a:rPr lang="en-US" altLang="zh-CN" dirty="0"/>
              <a:t>N</a:t>
            </a:r>
            <a:r>
              <a:rPr lang="zh-CN" altLang="en-US" dirty="0" smtClean="0"/>
              <a:t>个正整数的最大值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3215679" y="1196752"/>
            <a:ext cx="4480207" cy="4896544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400" kern="0" noProof="0" dirty="0">
              <a:latin typeface="Verdana" panose="020B0604030504040204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431704" y="1335147"/>
            <a:ext cx="4248472" cy="4441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zh-CN" sz="24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a, m 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-1;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zh-CN" sz="24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&gt;&gt; n;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while(n--){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&gt;&gt; a;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if(a &gt; m){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m = a;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}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zh-CN" sz="24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m &lt;&lt; </a:t>
            </a:r>
            <a:r>
              <a:rPr lang="en-US" altLang="zh-CN" sz="24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4655841" y="216223"/>
            <a:ext cx="2304255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/>
              <a:t>数字反转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1343472" y="1268760"/>
            <a:ext cx="9361040" cy="4464496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400" kern="0" noProof="0" dirty="0">
              <a:latin typeface="Verdana" panose="020B0604030504040204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559496" y="1556792"/>
            <a:ext cx="9089450" cy="3630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给定一个整数，请将该数各个位上数字反转得到一个新数。新数也应满足整数的常见形式，即除非给定的原数为零，否则反转后得到的新数的最高位数字不应为零（参见样例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 </a:t>
            </a:r>
            <a:endParaRPr lang="zh-CN" altLang="en-US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zh-CN" altLang="en-US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输入共 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行，一个整数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-1,000,000,000 ≤ N≤ 1,000,000,000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lang="zh-CN" altLang="en-US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输出共 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行，一个整数，表示反转后的新数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60096" y="3212976"/>
            <a:ext cx="1728192" cy="214312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样例输入</a:t>
            </a:r>
            <a:endParaRPr lang="zh-CN" altLang="en-US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 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#1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123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 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#2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380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32304" y="3229039"/>
            <a:ext cx="1728192" cy="214312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样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例输出</a:t>
            </a:r>
            <a:endParaRPr lang="zh-CN" altLang="en-US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 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#1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321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 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#2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-83</a:t>
            </a:r>
            <a:endParaRPr lang="zh-CN" altLang="en-US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/>
      <p:bldP spid="5" grpId="0" bldLvl="0" animBg="1"/>
      <p:bldP spid="7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>
          <a:xfrm>
            <a:off x="1304281" y="1412776"/>
            <a:ext cx="6925294" cy="4248472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487488" y="1484784"/>
            <a:ext cx="6094016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100, x = 0, y = 0;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while(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&gt; 0){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--;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x = i%8;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if(x == 1){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y++;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}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y &lt;&lt;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304280" y="548680"/>
            <a:ext cx="8424936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zh-CN" altLang="en-US" sz="2800" b="1" dirty="0" smtClean="0">
                <a:ln w="0"/>
                <a:gradFill flip="none">
                  <a:gsLst>
                    <a:gs pos="0">
                      <a:srgbClr val="0F6FC6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0F6FC6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0F6FC6">
                        <a:shade val="65000"/>
                        <a:satMod val="130000"/>
                      </a:srgbClr>
                    </a:gs>
                    <a:gs pos="92000">
                      <a:srgbClr val="0F6FC6">
                        <a:shade val="50000"/>
                        <a:satMod val="120000"/>
                      </a:srgbClr>
                    </a:gs>
                    <a:gs pos="100000">
                      <a:srgbClr val="0F6FC6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下列程序的执行结果是（）</a:t>
            </a:r>
            <a:r>
              <a:rPr lang="en-US" altLang="zh-CN" sz="2800" b="1" dirty="0" smtClean="0">
                <a:ln w="0"/>
                <a:gradFill flip="none">
                  <a:gsLst>
                    <a:gs pos="0">
                      <a:srgbClr val="0F6FC6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0F6FC6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0F6FC6">
                        <a:shade val="65000"/>
                        <a:satMod val="130000"/>
                      </a:srgbClr>
                    </a:gs>
                    <a:gs pos="92000">
                      <a:srgbClr val="0F6FC6">
                        <a:shade val="50000"/>
                        <a:satMod val="120000"/>
                      </a:srgbClr>
                    </a:gs>
                    <a:gs pos="100000">
                      <a:srgbClr val="0F6FC6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800" b="1" dirty="0">
              <a:ln w="0"/>
              <a:gradFill flip="none">
                <a:gsLst>
                  <a:gs pos="0">
                    <a:srgbClr val="0F6FC6">
                      <a:tint val="75000"/>
                      <a:shade val="75000"/>
                      <a:satMod val="170000"/>
                    </a:srgbClr>
                  </a:gs>
                  <a:gs pos="49000">
                    <a:srgbClr val="0F6FC6">
                      <a:tint val="88000"/>
                      <a:shade val="65000"/>
                      <a:satMod val="172000"/>
                    </a:srgbClr>
                  </a:gs>
                  <a:gs pos="50000">
                    <a:srgbClr val="0F6FC6">
                      <a:shade val="65000"/>
                      <a:satMod val="130000"/>
                    </a:srgbClr>
                  </a:gs>
                  <a:gs pos="92000">
                    <a:srgbClr val="0F6FC6">
                      <a:shade val="50000"/>
                      <a:satMod val="120000"/>
                    </a:srgbClr>
                  </a:gs>
                  <a:gs pos="100000">
                    <a:srgbClr val="0F6FC6">
                      <a:shade val="48000"/>
                      <a:satMod val="120000"/>
                    </a:srgbClr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632035" y="3739116"/>
            <a:ext cx="54281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C. 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593368" y="1929878"/>
            <a:ext cx="534447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A. 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639866" y="4695425"/>
            <a:ext cx="526174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D. 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638326" y="2876599"/>
            <a:ext cx="527713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B. 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9127815" y="1917170"/>
            <a:ext cx="894799" cy="648072"/>
            <a:chOff x="1574188" y="4327860"/>
            <a:chExt cx="1988464" cy="648072"/>
          </a:xfrm>
        </p:grpSpPr>
        <p:sp>
          <p:nvSpPr>
            <p:cNvPr id="29" name="圆角矩形 28"/>
            <p:cNvSpPr/>
            <p:nvPr/>
          </p:nvSpPr>
          <p:spPr bwMode="auto">
            <a:xfrm>
              <a:off x="1574188" y="4327860"/>
              <a:ext cx="1988464" cy="648072"/>
            </a:xfrm>
            <a:prstGeom prst="roundRect">
              <a:avLst>
                <a:gd name="adj" fmla="val 7848"/>
              </a:avLst>
            </a:prstGeom>
            <a:gradFill flip="none" rotWithShape="1">
              <a:gsLst>
                <a:gs pos="30000">
                  <a:srgbClr val="FFFFFF"/>
                </a:gs>
                <a:gs pos="100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38100" cap="flat" cmpd="sng" algn="ctr">
              <a:gradFill>
                <a:gsLst>
                  <a:gs pos="0">
                    <a:srgbClr val="00B0F0"/>
                  </a:gs>
                  <a:gs pos="100000">
                    <a:srgbClr val="002060"/>
                  </a:gs>
                </a:gsLst>
                <a:lin ang="5400000" scaled="0"/>
              </a:gradFill>
              <a:prstDash val="solid"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w="165100" h="127000" prst="artDeco"/>
              <a:bevelB w="0" h="0"/>
              <a:contourClr>
                <a:srgbClr val="FFFFFF"/>
              </a:contourClr>
            </a:sp3d>
          </p:spPr>
          <p:txBody>
            <a:bodyPr anchor="ctr"/>
            <a:lstStyle/>
            <a:p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837862" y="4389022"/>
              <a:ext cx="6046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2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  <a:endPara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9174850" y="3680168"/>
            <a:ext cx="847764" cy="648072"/>
            <a:chOff x="1574188" y="5242260"/>
            <a:chExt cx="1988464" cy="648072"/>
          </a:xfrm>
        </p:grpSpPr>
        <p:sp>
          <p:nvSpPr>
            <p:cNvPr id="34" name="圆角矩形 33"/>
            <p:cNvSpPr/>
            <p:nvPr/>
          </p:nvSpPr>
          <p:spPr bwMode="auto">
            <a:xfrm>
              <a:off x="1574188" y="5242260"/>
              <a:ext cx="1988464" cy="648072"/>
            </a:xfrm>
            <a:prstGeom prst="roundRect">
              <a:avLst>
                <a:gd name="adj" fmla="val 7848"/>
              </a:avLst>
            </a:prstGeom>
            <a:gradFill flip="none" rotWithShape="1">
              <a:gsLst>
                <a:gs pos="30000">
                  <a:srgbClr val="FFFFFF"/>
                </a:gs>
                <a:gs pos="100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38100" cap="flat" cmpd="sng" algn="ctr">
              <a:gradFill>
                <a:gsLst>
                  <a:gs pos="0">
                    <a:srgbClr val="00B0F0"/>
                  </a:gs>
                  <a:gs pos="100000">
                    <a:srgbClr val="002060"/>
                  </a:gs>
                </a:gsLst>
                <a:lin ang="5400000" scaled="0"/>
              </a:gradFill>
              <a:prstDash val="solid"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w="165100" h="127000" prst="artDeco"/>
              <a:bevelB w="0" h="0"/>
              <a:contourClr>
                <a:srgbClr val="FFFFFF"/>
              </a:contourClr>
            </a:sp3d>
          </p:spPr>
          <p:txBody>
            <a:bodyPr anchor="ctr"/>
            <a:lstStyle/>
            <a:p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775717" y="5306888"/>
              <a:ext cx="60465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2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</a:t>
              </a:r>
              <a:endPara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9166039" y="2798669"/>
            <a:ext cx="856575" cy="648072"/>
            <a:chOff x="6828724" y="4268318"/>
            <a:chExt cx="1988464" cy="648072"/>
          </a:xfrm>
        </p:grpSpPr>
        <p:sp>
          <p:nvSpPr>
            <p:cNvPr id="37" name="圆角矩形 36"/>
            <p:cNvSpPr/>
            <p:nvPr/>
          </p:nvSpPr>
          <p:spPr bwMode="auto">
            <a:xfrm>
              <a:off x="6828724" y="4268318"/>
              <a:ext cx="1988464" cy="648072"/>
            </a:xfrm>
            <a:prstGeom prst="roundRect">
              <a:avLst>
                <a:gd name="adj" fmla="val 7848"/>
              </a:avLst>
            </a:prstGeom>
            <a:gradFill flip="none" rotWithShape="1">
              <a:gsLst>
                <a:gs pos="30000">
                  <a:srgbClr val="FFFFFF"/>
                </a:gs>
                <a:gs pos="100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38100" cap="flat" cmpd="sng" algn="ctr">
              <a:gradFill>
                <a:gsLst>
                  <a:gs pos="0">
                    <a:srgbClr val="00B0F0"/>
                  </a:gs>
                  <a:gs pos="100000">
                    <a:srgbClr val="002060"/>
                  </a:gs>
                </a:gsLst>
                <a:lin ang="5400000" scaled="0"/>
              </a:gradFill>
              <a:prstDash val="solid"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w="165100" h="127000" prst="artDeco"/>
              <a:bevelB w="0" h="0"/>
              <a:contourClr>
                <a:srgbClr val="FFFFFF"/>
              </a:contourClr>
            </a:sp3d>
          </p:spPr>
          <p:txBody>
            <a:bodyPr anchor="ctr"/>
            <a:lstStyle/>
            <a:p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7042412" y="4335916"/>
              <a:ext cx="60465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2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</a:t>
              </a:r>
              <a:endPara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9166039" y="4582673"/>
            <a:ext cx="856575" cy="648072"/>
            <a:chOff x="6820443" y="5242260"/>
            <a:chExt cx="1988464" cy="648072"/>
          </a:xfrm>
        </p:grpSpPr>
        <p:sp>
          <p:nvSpPr>
            <p:cNvPr id="42" name="圆角矩形 41"/>
            <p:cNvSpPr/>
            <p:nvPr/>
          </p:nvSpPr>
          <p:spPr bwMode="auto">
            <a:xfrm>
              <a:off x="6820443" y="5242260"/>
              <a:ext cx="1988464" cy="648072"/>
            </a:xfrm>
            <a:prstGeom prst="roundRect">
              <a:avLst>
                <a:gd name="adj" fmla="val 7848"/>
              </a:avLst>
            </a:prstGeom>
            <a:gradFill flip="none" rotWithShape="1">
              <a:gsLst>
                <a:gs pos="30000">
                  <a:srgbClr val="FFFFFF"/>
                </a:gs>
                <a:gs pos="100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38100" cap="flat" cmpd="sng" algn="ctr">
              <a:gradFill>
                <a:gsLst>
                  <a:gs pos="0">
                    <a:srgbClr val="00B0F0"/>
                  </a:gs>
                  <a:gs pos="100000">
                    <a:srgbClr val="002060"/>
                  </a:gs>
                </a:gsLst>
                <a:lin ang="5400000" scaled="0"/>
              </a:gradFill>
              <a:prstDash val="solid"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w="165100" h="127000" prst="artDeco"/>
              <a:bevelB w="0" h="0"/>
              <a:contourClr>
                <a:srgbClr val="FFFFFF"/>
              </a:contourClr>
            </a:sp3d>
          </p:spPr>
          <p:txBody>
            <a:bodyPr anchor="ctr"/>
            <a:lstStyle/>
            <a:p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7034131" y="5301207"/>
              <a:ext cx="60465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14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5" name="图片 4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497" y="1929878"/>
            <a:ext cx="718946" cy="718946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4662" y="2751439"/>
            <a:ext cx="718946" cy="718946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804" y="4541451"/>
            <a:ext cx="718946" cy="718946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807" y="3501008"/>
            <a:ext cx="862777" cy="862777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9" grpId="0"/>
      <p:bldP spid="16" grpId="0"/>
      <p:bldP spid="17" grpId="0"/>
      <p:bldP spid="18" grpId="0"/>
      <p:bldP spid="25" grpId="0"/>
      <p:bldP spid="2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487488" y="1484784"/>
            <a:ext cx="6094016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s, a, n;</a:t>
            </a:r>
            <a:endParaRPr lang="pt-BR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pt-BR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 = 0;</a:t>
            </a:r>
            <a:endParaRPr lang="pt-BR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pt-BR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= 1;</a:t>
            </a:r>
            <a:endParaRPr lang="pt-BR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pt-BR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cin &gt;&gt; n;</a:t>
            </a:r>
            <a:endParaRPr lang="pt-BR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pt-BR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do{</a:t>
            </a:r>
            <a:endParaRPr lang="pt-BR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pt-BR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s += 1;</a:t>
            </a:r>
            <a:endParaRPr lang="pt-BR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pt-BR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a -= 2;</a:t>
            </a:r>
            <a:endParaRPr lang="pt-BR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pt-BR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 while (a </a:t>
            </a:r>
            <a:r>
              <a:rPr lang="pt-BR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!= n);</a:t>
            </a:r>
            <a:endParaRPr lang="pt-BR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pt-BR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cout &lt;&lt; s &lt;&lt; endl;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337299" y="962700"/>
            <a:ext cx="9909163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zh-CN" altLang="en-US" sz="2800" b="1" dirty="0" smtClean="0">
                <a:ln w="0"/>
                <a:gradFill flip="none">
                  <a:gsLst>
                    <a:gs pos="0">
                      <a:srgbClr val="0F6FC6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0F6FC6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0F6FC6">
                        <a:shade val="65000"/>
                        <a:satMod val="130000"/>
                      </a:srgbClr>
                    </a:gs>
                    <a:gs pos="92000">
                      <a:srgbClr val="0F6FC6">
                        <a:shade val="50000"/>
                        <a:satMod val="120000"/>
                      </a:srgbClr>
                    </a:gs>
                    <a:gs pos="100000">
                      <a:srgbClr val="0F6FC6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若要使程序的输出值为</a:t>
            </a:r>
            <a:r>
              <a:rPr lang="en-US" altLang="zh-CN" sz="2800" b="1" dirty="0" smtClean="0">
                <a:ln w="0"/>
                <a:gradFill flip="none">
                  <a:gsLst>
                    <a:gs pos="0">
                      <a:srgbClr val="0F6FC6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0F6FC6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0F6FC6">
                        <a:shade val="65000"/>
                        <a:satMod val="130000"/>
                      </a:srgbClr>
                    </a:gs>
                    <a:gs pos="92000">
                      <a:srgbClr val="0F6FC6">
                        <a:shade val="50000"/>
                        <a:satMod val="120000"/>
                      </a:srgbClr>
                    </a:gs>
                    <a:gs pos="100000">
                      <a:srgbClr val="0F6FC6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 smtClean="0">
                <a:ln w="0"/>
                <a:gradFill flip="none">
                  <a:gsLst>
                    <a:gs pos="0">
                      <a:srgbClr val="0F6FC6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0F6FC6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0F6FC6">
                        <a:shade val="65000"/>
                        <a:satMod val="130000"/>
                      </a:srgbClr>
                    </a:gs>
                    <a:gs pos="92000">
                      <a:srgbClr val="0F6FC6">
                        <a:shade val="50000"/>
                        <a:satMod val="120000"/>
                      </a:srgbClr>
                    </a:gs>
                    <a:gs pos="100000">
                      <a:srgbClr val="0F6FC6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，则应该从键盘给</a:t>
            </a:r>
            <a:r>
              <a:rPr lang="en-US" altLang="zh-CN" sz="2800" b="1" dirty="0" smtClean="0">
                <a:ln w="0"/>
                <a:gradFill flip="none">
                  <a:gsLst>
                    <a:gs pos="0">
                      <a:srgbClr val="0F6FC6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0F6FC6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0F6FC6">
                        <a:shade val="65000"/>
                        <a:satMod val="130000"/>
                      </a:srgbClr>
                    </a:gs>
                    <a:gs pos="92000">
                      <a:srgbClr val="0F6FC6">
                        <a:shade val="50000"/>
                        <a:satMod val="120000"/>
                      </a:srgbClr>
                    </a:gs>
                    <a:gs pos="100000">
                      <a:srgbClr val="0F6FC6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800" b="1" dirty="0" smtClean="0">
                <a:ln w="0"/>
                <a:gradFill flip="none">
                  <a:gsLst>
                    <a:gs pos="0">
                      <a:srgbClr val="0F6FC6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0F6FC6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0F6FC6">
                        <a:shade val="65000"/>
                        <a:satMod val="130000"/>
                      </a:srgbClr>
                    </a:gs>
                    <a:gs pos="92000">
                      <a:srgbClr val="0F6FC6">
                        <a:shade val="50000"/>
                        <a:satMod val="120000"/>
                      </a:srgbClr>
                    </a:gs>
                    <a:gs pos="100000">
                      <a:srgbClr val="0F6FC6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输入的值是（）。</a:t>
            </a:r>
            <a:endParaRPr lang="en-US" altLang="zh-CN" sz="2800" b="1" dirty="0">
              <a:ln w="0"/>
              <a:gradFill flip="none">
                <a:gsLst>
                  <a:gs pos="0">
                    <a:srgbClr val="0F6FC6">
                      <a:tint val="75000"/>
                      <a:shade val="75000"/>
                      <a:satMod val="170000"/>
                    </a:srgbClr>
                  </a:gs>
                  <a:gs pos="49000">
                    <a:srgbClr val="0F6FC6">
                      <a:tint val="88000"/>
                      <a:shade val="65000"/>
                      <a:satMod val="172000"/>
                    </a:srgbClr>
                  </a:gs>
                  <a:gs pos="50000">
                    <a:srgbClr val="0F6FC6">
                      <a:shade val="65000"/>
                      <a:satMod val="130000"/>
                    </a:srgbClr>
                  </a:gs>
                  <a:gs pos="92000">
                    <a:srgbClr val="0F6FC6">
                      <a:shade val="50000"/>
                      <a:satMod val="120000"/>
                    </a:srgbClr>
                  </a:gs>
                  <a:gs pos="100000">
                    <a:srgbClr val="0F6FC6">
                      <a:shade val="48000"/>
                      <a:satMod val="120000"/>
                    </a:srgbClr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632035" y="3739116"/>
            <a:ext cx="54281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C. 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593368" y="1929878"/>
            <a:ext cx="534447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A. 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639866" y="4695425"/>
            <a:ext cx="526174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D. 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638326" y="2876599"/>
            <a:ext cx="527713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B. 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9127815" y="1917170"/>
            <a:ext cx="894799" cy="648072"/>
            <a:chOff x="1574188" y="4327860"/>
            <a:chExt cx="1988464" cy="648072"/>
          </a:xfrm>
        </p:grpSpPr>
        <p:sp>
          <p:nvSpPr>
            <p:cNvPr id="29" name="圆角矩形 28"/>
            <p:cNvSpPr/>
            <p:nvPr/>
          </p:nvSpPr>
          <p:spPr bwMode="auto">
            <a:xfrm>
              <a:off x="1574188" y="4327860"/>
              <a:ext cx="1988464" cy="648072"/>
            </a:xfrm>
            <a:prstGeom prst="roundRect">
              <a:avLst>
                <a:gd name="adj" fmla="val 7848"/>
              </a:avLst>
            </a:prstGeom>
            <a:gradFill flip="none" rotWithShape="1">
              <a:gsLst>
                <a:gs pos="30000">
                  <a:srgbClr val="FFFFFF"/>
                </a:gs>
                <a:gs pos="100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38100" cap="flat" cmpd="sng" algn="ctr">
              <a:gradFill>
                <a:gsLst>
                  <a:gs pos="0">
                    <a:srgbClr val="00B0F0"/>
                  </a:gs>
                  <a:gs pos="100000">
                    <a:srgbClr val="002060"/>
                  </a:gs>
                </a:gsLst>
                <a:lin ang="5400000" scaled="0"/>
              </a:gradFill>
              <a:prstDash val="solid"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w="165100" h="127000" prst="artDeco"/>
              <a:bevelB w="0" h="0"/>
              <a:contourClr>
                <a:srgbClr val="FFFFFF"/>
              </a:contourClr>
            </a:sp3d>
          </p:spPr>
          <p:txBody>
            <a:bodyPr anchor="ctr"/>
            <a:lstStyle/>
            <a:p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837862" y="4389022"/>
              <a:ext cx="122257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2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-1</a:t>
              </a:r>
              <a:endPara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9174850" y="3680168"/>
            <a:ext cx="847764" cy="648072"/>
            <a:chOff x="1574188" y="5242260"/>
            <a:chExt cx="1988464" cy="648072"/>
          </a:xfrm>
        </p:grpSpPr>
        <p:sp>
          <p:nvSpPr>
            <p:cNvPr id="34" name="圆角矩形 33"/>
            <p:cNvSpPr/>
            <p:nvPr/>
          </p:nvSpPr>
          <p:spPr bwMode="auto">
            <a:xfrm>
              <a:off x="1574188" y="5242260"/>
              <a:ext cx="1988464" cy="648072"/>
            </a:xfrm>
            <a:prstGeom prst="roundRect">
              <a:avLst>
                <a:gd name="adj" fmla="val 7848"/>
              </a:avLst>
            </a:prstGeom>
            <a:gradFill flip="none" rotWithShape="1">
              <a:gsLst>
                <a:gs pos="30000">
                  <a:srgbClr val="FFFFFF"/>
                </a:gs>
                <a:gs pos="100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38100" cap="flat" cmpd="sng" algn="ctr">
              <a:gradFill>
                <a:gsLst>
                  <a:gs pos="0">
                    <a:srgbClr val="00B0F0"/>
                  </a:gs>
                  <a:gs pos="100000">
                    <a:srgbClr val="002060"/>
                  </a:gs>
                </a:gsLst>
                <a:lin ang="5400000" scaled="0"/>
              </a:gradFill>
              <a:prstDash val="solid"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w="165100" h="127000" prst="artDeco"/>
              <a:bevelB w="0" h="0"/>
              <a:contourClr>
                <a:srgbClr val="FFFFFF"/>
              </a:contourClr>
            </a:sp3d>
          </p:spPr>
          <p:txBody>
            <a:bodyPr anchor="ctr"/>
            <a:lstStyle/>
            <a:p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775717" y="5306888"/>
              <a:ext cx="129040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2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-5</a:t>
              </a:r>
              <a:endPara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9166039" y="2798669"/>
            <a:ext cx="856575" cy="648072"/>
            <a:chOff x="6828724" y="4268318"/>
            <a:chExt cx="1988464" cy="648072"/>
          </a:xfrm>
        </p:grpSpPr>
        <p:sp>
          <p:nvSpPr>
            <p:cNvPr id="37" name="圆角矩形 36"/>
            <p:cNvSpPr/>
            <p:nvPr/>
          </p:nvSpPr>
          <p:spPr bwMode="auto">
            <a:xfrm>
              <a:off x="6828724" y="4268318"/>
              <a:ext cx="1988464" cy="648072"/>
            </a:xfrm>
            <a:prstGeom prst="roundRect">
              <a:avLst>
                <a:gd name="adj" fmla="val 7848"/>
              </a:avLst>
            </a:prstGeom>
            <a:gradFill flip="none" rotWithShape="1">
              <a:gsLst>
                <a:gs pos="30000">
                  <a:srgbClr val="FFFFFF"/>
                </a:gs>
                <a:gs pos="100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38100" cap="flat" cmpd="sng" algn="ctr">
              <a:gradFill>
                <a:gsLst>
                  <a:gs pos="0">
                    <a:srgbClr val="00B0F0"/>
                  </a:gs>
                  <a:gs pos="100000">
                    <a:srgbClr val="002060"/>
                  </a:gs>
                </a:gsLst>
                <a:lin ang="5400000" scaled="0"/>
              </a:gradFill>
              <a:prstDash val="solid"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w="165100" h="127000" prst="artDeco"/>
              <a:bevelB w="0" h="0"/>
              <a:contourClr>
                <a:srgbClr val="FFFFFF"/>
              </a:contourClr>
            </a:sp3d>
          </p:spPr>
          <p:txBody>
            <a:bodyPr anchor="ctr"/>
            <a:lstStyle/>
            <a:p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7042412" y="4335916"/>
              <a:ext cx="127712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2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-3</a:t>
              </a:r>
              <a:endPara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9166039" y="4582673"/>
            <a:ext cx="856575" cy="648072"/>
            <a:chOff x="6820443" y="5242260"/>
            <a:chExt cx="1988464" cy="648072"/>
          </a:xfrm>
        </p:grpSpPr>
        <p:sp>
          <p:nvSpPr>
            <p:cNvPr id="42" name="圆角矩形 41"/>
            <p:cNvSpPr/>
            <p:nvPr/>
          </p:nvSpPr>
          <p:spPr bwMode="auto">
            <a:xfrm>
              <a:off x="6820443" y="5242260"/>
              <a:ext cx="1988464" cy="648072"/>
            </a:xfrm>
            <a:prstGeom prst="roundRect">
              <a:avLst>
                <a:gd name="adj" fmla="val 7848"/>
              </a:avLst>
            </a:prstGeom>
            <a:gradFill flip="none" rotWithShape="1">
              <a:gsLst>
                <a:gs pos="30000">
                  <a:srgbClr val="FFFFFF"/>
                </a:gs>
                <a:gs pos="100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38100" cap="flat" cmpd="sng" algn="ctr">
              <a:gradFill>
                <a:gsLst>
                  <a:gs pos="0">
                    <a:srgbClr val="00B0F0"/>
                  </a:gs>
                  <a:gs pos="100000">
                    <a:srgbClr val="002060"/>
                  </a:gs>
                </a:gsLst>
                <a:lin ang="5400000" scaled="0"/>
              </a:gradFill>
              <a:prstDash val="solid"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w="165100" h="127000" prst="artDeco"/>
              <a:bevelB w="0" h="0"/>
              <a:contourClr>
                <a:srgbClr val="FFFFFF"/>
              </a:contourClr>
            </a:sp3d>
          </p:spPr>
          <p:txBody>
            <a:bodyPr anchor="ctr"/>
            <a:lstStyle/>
            <a:p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7302621" y="5301207"/>
              <a:ext cx="91616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5" name="图片 4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497" y="1929878"/>
            <a:ext cx="718946" cy="718946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804" y="3636182"/>
            <a:ext cx="718946" cy="718946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804" y="4541451"/>
            <a:ext cx="718946" cy="718946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497" y="2691316"/>
            <a:ext cx="862777" cy="862777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6" grpId="0"/>
      <p:bldP spid="17" grpId="0"/>
      <p:bldP spid="18" grpId="0"/>
      <p:bldP spid="25" grpId="0"/>
      <p:bldP spid="2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575720" y="216223"/>
            <a:ext cx="5112568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/>
              <a:t>求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个正整数的平均值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1415480" y="1124744"/>
            <a:ext cx="9361040" cy="5040560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400" kern="0" noProof="0" dirty="0">
              <a:latin typeface="Verdana" panose="020B0604030504040204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631504" y="1335147"/>
            <a:ext cx="9089450" cy="4697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编写程序计算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个数的平均值，结果保留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位小数；</a:t>
            </a:r>
            <a:endParaRPr lang="en-US" altLang="zh-CN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en-US" altLang="zh-CN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输入两行，第一行输入正整数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，表示要计算的正整数个数，第二行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个正整数，表示要输入的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个正整数；</a:t>
            </a:r>
            <a:endParaRPr lang="en-US" altLang="zh-CN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lang="en-US" altLang="zh-CN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输出一行，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个正整数的平均值，结果保留小数点后两位；</a:t>
            </a:r>
            <a:endParaRPr lang="en-US" altLang="zh-CN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输入样例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3</a:t>
            </a:r>
            <a:endParaRPr lang="en-US" altLang="zh-CN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1 2 5</a:t>
            </a:r>
            <a:endParaRPr lang="en-US" altLang="zh-CN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输出样例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2.67</a:t>
            </a:r>
            <a:endParaRPr lang="en-US" altLang="zh-CN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5375921" y="216223"/>
            <a:ext cx="1872207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/>
              <a:t>雇佣兵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631504" y="1119123"/>
            <a:ext cx="9089450" cy="54006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雇佣兵的体力最大值为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，初始体力值为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、战斗力为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、拥有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个能量元素。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当雇佣兵的体力值恰好为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时，才可以参加一个为期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天的战斗期，战斗期结束体力值将为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。在同一个战斗期内，雇佣兵每连续战斗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天，战斗力就会上升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点，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为当前战斗期开始时的战斗力。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一个战斗期结束后，雇佣兵需要用若干个能量元素使其体力恢复到最大值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，从而参加下一个战斗期。每个能量元素恢复的体力值不超过当前的战斗力。每个能量元素只能使用一次。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请问：雇佣兵的战斗力最大可以到达多少。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一行包括三个整数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，相邻两个整数之间用单个空格隔开。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均为不超过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10000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的正整数。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输出一个整数，为雇佣兵的最大战斗力。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56040" y="5264701"/>
            <a:ext cx="2736304" cy="77343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样例输入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】5 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2 10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样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】6</a:t>
            </a:r>
            <a:endParaRPr lang="zh-CN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5375921" y="216223"/>
            <a:ext cx="1368151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/>
              <a:t>金 币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631504" y="980728"/>
            <a:ext cx="9089450" cy="5528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王将金币作为工资，发放给忠诚的骑士。第一天，骑士收到一枚金币；之后两天（第二天和第三天）里，每天收到两枚金币；之后三天（第四、五、六天）里，每天收到三枚金币；之后四天（第七、八、九、十天）里，每天收到四枚金币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这种工资发放模式会一直这样延续下去：当连续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天每天收到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枚金币后，骑士会在之后的连续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N+1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天里，每天收到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N+1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枚金币（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为任意正整数）。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你需要编写一个程序，确定从第一天开始的给定天数内，骑士一共获得了多少金币。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一个整数（范围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10000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），表示天数。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骑士获得的金币数。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样例输入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6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样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14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5231904" y="216223"/>
            <a:ext cx="2304255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角谷猜想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703512" y="980728"/>
            <a:ext cx="8856984" cy="28200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所谓角谷猜想，是指对于任意一个正整数，如果是奇数，则乘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，如果是偶数，则除以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，得到的结果再按照上述规则重复处理，最终总能够得到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。如，假定初始整数为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，计算过程分别为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程序要求输入一个整数，将经过处理得到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的过程输出来。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输入：一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个正整数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N(N &lt;= 2,000,000)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输出：从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输入整数到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的步骤，每一步为一行，每一部中描述计算过程。最后一行输出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"End"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。如果输入为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，直接输出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"End"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62968" y="3789040"/>
            <a:ext cx="1580704" cy="773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样例输入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5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63269" y="3802013"/>
            <a:ext cx="1728192" cy="20942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样例输出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5*3+1=16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16/2=8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8/2=4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4/2=2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2/2=1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End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409" y="3717032"/>
            <a:ext cx="1992733" cy="2656328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9" grpId="0"/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END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6081" name="Shape 98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-59267" y="-673100"/>
            <a:ext cx="12310533" cy="820631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81" name="Shape 981"/>
          <p:cNvSpPr/>
          <p:nvPr/>
        </p:nvSpPr>
        <p:spPr>
          <a:xfrm>
            <a:off x="2117" y="-55033"/>
            <a:ext cx="12187767" cy="6858000"/>
          </a:xfrm>
          <a:prstGeom prst="rect">
            <a:avLst/>
          </a:prstGeom>
          <a:solidFill>
            <a:schemeClr val="lt1">
              <a:alpha val="40000"/>
            </a:schemeClr>
          </a:solidFill>
          <a:ln>
            <a:noFill/>
          </a:ln>
        </p:spPr>
        <p:txBody>
          <a:bodyPr lIns="45712" tIns="22849" rIns="45712" bIns="22849" anchor="ctr" anchorCtr="0">
            <a:noAutofit/>
          </a:bodyPr>
          <a:lstStyle/>
          <a:p>
            <a:pPr algn="ctr" fontAlgn="base"/>
            <a:endParaRPr sz="2400" strike="noStrike" noProof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083" name="Shape 982"/>
          <p:cNvSpPr/>
          <p:nvPr/>
        </p:nvSpPr>
        <p:spPr>
          <a:xfrm>
            <a:off x="2616200" y="1377951"/>
            <a:ext cx="7630584" cy="4167716"/>
          </a:xfrm>
          <a:custGeom>
            <a:avLst/>
            <a:gdLst/>
            <a:ahLst/>
            <a:cxnLst>
              <a:cxn ang="0">
                <a:pos x="5724048" y="1563290"/>
              </a:cxn>
              <a:cxn ang="5400000">
                <a:pos x="2862024" y="3126581"/>
              </a:cxn>
              <a:cxn ang="10800000">
                <a:pos x="0" y="1563290"/>
              </a:cxn>
              <a:cxn ang="16200000">
                <a:pos x="2862024" y="0"/>
              </a:cxn>
            </a:cxnLst>
            <a:pathLst>
              <a:path w="5724048" h="3126581">
                <a:moveTo>
                  <a:pt x="0" y="0"/>
                </a:moveTo>
                <a:lnTo>
                  <a:pt x="5202941" y="0"/>
                </a:lnTo>
                <a:lnTo>
                  <a:pt x="5724048" y="521107"/>
                </a:lnTo>
                <a:lnTo>
                  <a:pt x="5724048" y="3126581"/>
                </a:lnTo>
                <a:lnTo>
                  <a:pt x="0" y="3126581"/>
                </a:lnTo>
                <a:close/>
              </a:path>
            </a:pathLst>
          </a:custGeom>
          <a:noFill/>
          <a:ln w="31750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 sz="2400"/>
          </a:p>
        </p:txBody>
      </p:sp>
      <p:sp>
        <p:nvSpPr>
          <p:cNvPr id="46084" name="Shape 983"/>
          <p:cNvSpPr txBox="1"/>
          <p:nvPr/>
        </p:nvSpPr>
        <p:spPr>
          <a:xfrm>
            <a:off x="4006851" y="3287184"/>
            <a:ext cx="5499100" cy="895349"/>
          </a:xfrm>
          <a:prstGeom prst="rect">
            <a:avLst/>
          </a:prstGeom>
          <a:noFill/>
          <a:ln w="9525">
            <a:noFill/>
          </a:ln>
        </p:spPr>
        <p:txBody>
          <a:bodyPr lIns="45712" tIns="22849" rIns="45712" bIns="22849" anchor="t"/>
          <a:p>
            <a:pPr eaLnBrk="0" hangingPunct="0">
              <a:buSzPct val="25000"/>
            </a:pPr>
            <a:endParaRPr lang="en-US" altLang="zh-CN" sz="4000" dirty="0">
              <a:solidFill>
                <a:srgbClr val="404040"/>
              </a:solidFill>
              <a:latin typeface="Montserrat"/>
              <a:ea typeface="Montserrat"/>
              <a:sym typeface="Montserrat"/>
            </a:endParaRPr>
          </a:p>
        </p:txBody>
      </p:sp>
      <p:sp>
        <p:nvSpPr>
          <p:cNvPr id="7" name="Shape 36"/>
          <p:cNvSpPr txBox="1"/>
          <p:nvPr/>
        </p:nvSpPr>
        <p:spPr>
          <a:xfrm>
            <a:off x="3308351" y="3018367"/>
            <a:ext cx="3268133" cy="171451"/>
          </a:xfrm>
          <a:prstGeom prst="rect">
            <a:avLst/>
          </a:prstGeom>
          <a:noFill/>
          <a:ln>
            <a:noFill/>
          </a:ln>
        </p:spPr>
        <p:txBody>
          <a:bodyPr lIns="45712" tIns="22849" rIns="45712" bIns="22849" anchor="t" anchorCtr="0">
            <a:noAutofit/>
          </a:bodyPr>
          <a:lstStyle/>
          <a:p>
            <a:pPr marR="0" algn="ctr" defTabSz="914400" eaLnBrk="0" hangingPunct="0">
              <a:buClrTx/>
              <a:buSzPct val="25000"/>
              <a:buFontTx/>
            </a:pPr>
            <a:r>
              <a:rPr kumimoji="0" lang="en-US" altLang="zh-CN" sz="1000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F u t u r e X</a:t>
            </a:r>
            <a:r>
              <a:rPr kumimoji="0" lang="zh-CN" altLang="en-US" sz="1000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 科 学 教 育 </a:t>
            </a:r>
            <a:r>
              <a:rPr kumimoji="0" lang="en-US" altLang="zh-CN" sz="1000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-</a:t>
            </a:r>
            <a:r>
              <a:rPr kumimoji="0" lang="zh-CN" altLang="en-US" sz="1000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  创 新 课 程</a:t>
            </a:r>
            <a:endParaRPr kumimoji="0" lang="en-US" altLang="zh-CN" sz="1000" kern="1200" cap="none" spc="0" normalizeH="0" baseline="0" noProof="1" dirty="0">
              <a:solidFill>
                <a:schemeClr val="tx1">
                  <a:lumMod val="75000"/>
                  <a:lumOff val="2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R="0" algn="ctr" defTabSz="914400" eaLnBrk="0" hangingPunct="0">
              <a:buClrTx/>
              <a:buSzPct val="25000"/>
              <a:buFontTx/>
            </a:pPr>
            <a:endParaRPr kumimoji="0" lang="en-US" sz="1000" kern="1200" cap="none" spc="0" normalizeH="0" baseline="0" noProof="1" dirty="0">
              <a:solidFill>
                <a:schemeClr val="tx1">
                  <a:lumMod val="75000"/>
                  <a:lumOff val="2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086" name="Shape 683"/>
          <p:cNvSpPr txBox="1"/>
          <p:nvPr/>
        </p:nvSpPr>
        <p:spPr>
          <a:xfrm>
            <a:off x="4826000" y="3045884"/>
            <a:ext cx="5490633" cy="524933"/>
          </a:xfrm>
          <a:prstGeom prst="rect">
            <a:avLst/>
          </a:prstGeom>
          <a:noFill/>
          <a:ln w="9525">
            <a:noFill/>
          </a:ln>
        </p:spPr>
        <p:txBody>
          <a:bodyPr lIns="45712" tIns="22849" rIns="45712" bIns="22849" anchor="t"/>
          <a:p>
            <a:pPr eaLnBrk="0" hangingPunct="0">
              <a:lnSpc>
                <a:spcPct val="150000"/>
              </a:lnSpc>
              <a:buSzPct val="25000"/>
            </a:pPr>
            <a:r>
              <a:rPr lang="zh-CN" altLang="en-US" sz="4000" b="1" dirty="0">
                <a:solidFill>
                  <a:srgbClr val="404040"/>
                </a:solidFill>
                <a:latin typeface="华文仿宋" panose="02010600040101010101" charset="-122"/>
                <a:ea typeface="华文仿宋" panose="02010600040101010101" charset="-122"/>
                <a:sym typeface="Montserrat"/>
              </a:rPr>
              <a:t>像科学家一样思考</a:t>
            </a:r>
            <a:endParaRPr lang="en-US" altLang="zh-CN" sz="4000" b="1" dirty="0">
              <a:solidFill>
                <a:srgbClr val="404040"/>
              </a:solidFill>
              <a:latin typeface="华文仿宋" panose="02010600040101010101" charset="-122"/>
              <a:ea typeface="华文仿宋" panose="02010600040101010101" charset="-122"/>
              <a:sym typeface="Montserrat"/>
            </a:endParaRPr>
          </a:p>
          <a:p>
            <a:pPr eaLnBrk="0" hangingPunct="0">
              <a:lnSpc>
                <a:spcPct val="150000"/>
              </a:lnSpc>
              <a:buSzPct val="25000"/>
            </a:pPr>
            <a:r>
              <a:rPr lang="zh-CN" altLang="en-US" sz="4000" b="1" dirty="0">
                <a:solidFill>
                  <a:srgbClr val="404040"/>
                </a:solidFill>
                <a:latin typeface="华文仿宋" panose="02010600040101010101" charset="-122"/>
                <a:ea typeface="华文仿宋" panose="02010600040101010101" charset="-122"/>
                <a:sym typeface="Montserrat"/>
              </a:rPr>
              <a:t>像工程师一样解决问题</a:t>
            </a:r>
            <a:endParaRPr lang="zh-CN" altLang="en-US" sz="4000" b="1" dirty="0">
              <a:solidFill>
                <a:srgbClr val="404040"/>
              </a:solidFill>
              <a:latin typeface="华文仿宋" panose="02010600040101010101" charset="-122"/>
              <a:ea typeface="华文仿宋" panose="02010600040101010101" charset="-122"/>
              <a:sym typeface="Montserrat"/>
            </a:endParaRPr>
          </a:p>
        </p:txBody>
      </p:sp>
    </p:spTree>
  </p:cSld>
  <p:clrMapOvr>
    <a:masterClrMapping/>
  </p:clrMapOvr>
  <p:transition spd="slow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圆角矩形 12"/>
          <p:cNvSpPr/>
          <p:nvPr/>
        </p:nvSpPr>
        <p:spPr>
          <a:xfrm>
            <a:off x="1031240" y="1135918"/>
            <a:ext cx="3022600" cy="5446680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latin typeface="Verdana" panose="020B0604030504040204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031240" y="1155471"/>
            <a:ext cx="3022600" cy="5426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altLang="zh-CN" sz="2400" kern="0" dirty="0">
                <a:solidFill>
                  <a:sysClr val="windowText" lastClr="000000"/>
                </a:solidFill>
              </a:rPr>
              <a:t>int n=2;</a:t>
            </a:r>
            <a:endParaRPr lang="en-US" altLang="zh-CN" sz="2400" kern="0" dirty="0">
              <a:solidFill>
                <a:sysClr val="windowText" lastClr="000000"/>
              </a:solidFill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400" kern="0" dirty="0" err="1">
                <a:solidFill>
                  <a:sysClr val="windowText" lastClr="000000"/>
                </a:solidFill>
              </a:rPr>
              <a:t>int</a:t>
            </a:r>
            <a:r>
              <a:rPr lang="en-US" altLang="zh-CN" sz="2400" kern="0" dirty="0">
                <a:solidFill>
                  <a:sysClr val="windowText" lastClr="000000"/>
                </a:solidFill>
              </a:rPr>
              <a:t> s=0;</a:t>
            </a:r>
            <a:endParaRPr lang="en-US" altLang="zh-CN" sz="2400" kern="0" dirty="0">
              <a:solidFill>
                <a:sysClr val="windowText" lastClr="000000"/>
              </a:solidFill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400" kern="0" dirty="0">
                <a:solidFill>
                  <a:sysClr val="windowText" lastClr="000000"/>
                </a:solidFill>
              </a:rPr>
              <a:t>switch(n){</a:t>
            </a:r>
            <a:endParaRPr lang="en-US" altLang="zh-CN" sz="2400" kern="0" dirty="0">
              <a:solidFill>
                <a:sysClr val="windowText" lastClr="000000"/>
              </a:solidFill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400" kern="0" dirty="0">
                <a:solidFill>
                  <a:sysClr val="windowText" lastClr="000000"/>
                </a:solidFill>
              </a:rPr>
              <a:t>    case 1</a:t>
            </a:r>
            <a:r>
              <a:rPr lang="zh-CN" altLang="en-US" sz="2400" kern="0" dirty="0">
                <a:solidFill>
                  <a:sysClr val="windowText" lastClr="000000"/>
                </a:solidFill>
              </a:rPr>
              <a:t>：</a:t>
            </a:r>
            <a:endParaRPr lang="en-US" altLang="zh-CN" sz="2400" kern="0" dirty="0">
              <a:solidFill>
                <a:sysClr val="windowText" lastClr="000000"/>
              </a:solidFill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400" kern="0" dirty="0">
                <a:solidFill>
                  <a:sysClr val="windowText" lastClr="000000"/>
                </a:solidFill>
              </a:rPr>
              <a:t>            s=1;</a:t>
            </a:r>
            <a:endParaRPr lang="en-US" altLang="zh-CN" sz="2400" kern="0" dirty="0">
              <a:solidFill>
                <a:sysClr val="windowText" lastClr="000000"/>
              </a:solidFill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400" kern="0" dirty="0">
                <a:solidFill>
                  <a:sysClr val="windowText" lastClr="000000"/>
                </a:solidFill>
              </a:rPr>
              <a:t>   case 2:</a:t>
            </a:r>
            <a:endParaRPr lang="en-US" altLang="zh-CN" sz="2400" kern="0" dirty="0">
              <a:solidFill>
                <a:sysClr val="windowText" lastClr="000000"/>
              </a:solidFill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400" kern="0" dirty="0">
                <a:solidFill>
                  <a:sysClr val="windowText" lastClr="000000"/>
                </a:solidFill>
              </a:rPr>
              <a:t>           s=2;</a:t>
            </a:r>
            <a:endParaRPr lang="en-US" altLang="zh-CN" sz="2400" kern="0" dirty="0">
              <a:solidFill>
                <a:sysClr val="windowText" lastClr="000000"/>
              </a:solidFill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400" kern="0" dirty="0">
                <a:solidFill>
                  <a:sysClr val="windowText" lastClr="000000"/>
                </a:solidFill>
              </a:rPr>
              <a:t>   case 3:</a:t>
            </a:r>
            <a:endParaRPr lang="en-US" altLang="zh-CN" sz="2400" kern="0" dirty="0">
              <a:solidFill>
                <a:sysClr val="windowText" lastClr="000000"/>
              </a:solidFill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400" kern="0" dirty="0">
                <a:solidFill>
                  <a:sysClr val="windowText" lastClr="000000"/>
                </a:solidFill>
              </a:rPr>
              <a:t>           s=3;</a:t>
            </a:r>
            <a:endParaRPr lang="en-US" altLang="zh-CN" sz="2400" kern="0" dirty="0">
              <a:solidFill>
                <a:sysClr val="windowText" lastClr="000000"/>
              </a:solidFill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400" kern="0" dirty="0">
                <a:solidFill>
                  <a:sysClr val="windowText" lastClr="000000"/>
                </a:solidFill>
              </a:rPr>
              <a:t>   case 4:</a:t>
            </a:r>
            <a:endParaRPr lang="en-US" altLang="zh-CN" sz="2400" kern="0" dirty="0">
              <a:solidFill>
                <a:sysClr val="windowText" lastClr="000000"/>
              </a:solidFill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400" kern="0" dirty="0">
                <a:solidFill>
                  <a:sysClr val="windowText" lastClr="000000"/>
                </a:solidFill>
              </a:rPr>
              <a:t>          s=4;</a:t>
            </a:r>
            <a:endParaRPr lang="en-US" altLang="zh-CN" sz="2400" kern="0" dirty="0">
              <a:solidFill>
                <a:sysClr val="windowText" lastClr="000000"/>
              </a:solidFill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400" kern="0" dirty="0">
                <a:solidFill>
                  <a:sysClr val="windowText" lastClr="000000"/>
                </a:solidFill>
              </a:rPr>
              <a:t>          break;</a:t>
            </a:r>
            <a:endParaRPr lang="en-US" altLang="zh-CN" sz="2400" kern="0" dirty="0">
              <a:solidFill>
                <a:sysClr val="windowText" lastClr="000000"/>
              </a:solidFill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400" kern="0" dirty="0">
                <a:solidFill>
                  <a:sysClr val="windowText" lastClr="000000"/>
                </a:solidFill>
              </a:rPr>
              <a:t>   default:</a:t>
            </a:r>
            <a:endParaRPr lang="en-US" altLang="zh-CN" sz="2400" kern="0" dirty="0">
              <a:solidFill>
                <a:sysClr val="windowText" lastClr="000000"/>
              </a:solidFill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400" kern="0" dirty="0">
                <a:solidFill>
                  <a:sysClr val="windowText" lastClr="000000"/>
                </a:solidFill>
              </a:rPr>
              <a:t>       s=256;</a:t>
            </a:r>
            <a:endParaRPr lang="en-US" altLang="zh-CN" sz="2400" kern="0" dirty="0">
              <a:solidFill>
                <a:sysClr val="windowText" lastClr="000000"/>
              </a:solidFill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400" kern="0" dirty="0">
                <a:solidFill>
                  <a:sysClr val="windowText" lastClr="000000"/>
                </a:solidFill>
              </a:rPr>
              <a:t>}</a:t>
            </a:r>
            <a:endParaRPr lang="en-US" altLang="zh-CN" sz="2400" kern="0" dirty="0">
              <a:solidFill>
                <a:sysClr val="windowText" lastClr="000000"/>
              </a:solidFill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400" kern="0" dirty="0" err="1">
                <a:solidFill>
                  <a:sysClr val="windowText" lastClr="000000"/>
                </a:solidFill>
              </a:rPr>
              <a:t>c</a:t>
            </a:r>
            <a:r>
              <a:rPr lang="en-US" altLang="zh-CN" sz="2400" kern="0" dirty="0">
                <a:solidFill>
                  <a:sysClr val="windowText" lastClr="000000"/>
                </a:solidFill>
              </a:rPr>
              <a:t>out &lt;&lt; s &lt;&lt; </a:t>
            </a:r>
            <a:r>
              <a:rPr lang="en-US" altLang="zh-CN" sz="2400" kern="0" dirty="0" err="1">
                <a:solidFill>
                  <a:sysClr val="windowText" lastClr="000000"/>
                </a:solidFill>
              </a:rPr>
              <a:t>endl</a:t>
            </a:r>
            <a:r>
              <a:rPr lang="en-US" altLang="zh-CN" sz="2400" kern="0" dirty="0">
                <a:solidFill>
                  <a:sysClr val="windowText" lastClr="000000"/>
                </a:solidFill>
              </a:rPr>
              <a:t>;</a:t>
            </a:r>
            <a:endParaRPr lang="en-US" altLang="zh-CN" sz="2400" kern="0" dirty="0">
              <a:solidFill>
                <a:sysClr val="windowText" lastClr="00000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120774" y="582281"/>
            <a:ext cx="8282888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sz="2800" b="1" kern="0" dirty="0">
                <a:ln w="0"/>
                <a:gradFill flip="none">
                  <a:gsLst>
                    <a:gs pos="0">
                      <a:srgbClr val="0F6FC6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0F6FC6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0F6FC6">
                        <a:shade val="65000"/>
                        <a:satMod val="130000"/>
                      </a:srgbClr>
                    </a:gs>
                    <a:gs pos="92000">
                      <a:srgbClr val="0F6FC6">
                        <a:shade val="50000"/>
                        <a:satMod val="120000"/>
                      </a:srgbClr>
                    </a:gs>
                    <a:gs pos="100000">
                      <a:srgbClr val="0F6FC6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运行下列代码，对于输出结果下列选项正确的是：</a:t>
            </a:r>
            <a:endParaRPr lang="en-US" altLang="zh-CN" sz="2800" b="1" kern="0" dirty="0">
              <a:ln w="0"/>
              <a:gradFill flip="none">
                <a:gsLst>
                  <a:gs pos="0">
                    <a:srgbClr val="0F6FC6">
                      <a:tint val="75000"/>
                      <a:shade val="75000"/>
                      <a:satMod val="170000"/>
                    </a:srgbClr>
                  </a:gs>
                  <a:gs pos="49000">
                    <a:srgbClr val="0F6FC6">
                      <a:tint val="88000"/>
                      <a:shade val="65000"/>
                      <a:satMod val="172000"/>
                    </a:srgbClr>
                  </a:gs>
                  <a:gs pos="50000">
                    <a:srgbClr val="0F6FC6">
                      <a:shade val="65000"/>
                      <a:satMod val="130000"/>
                    </a:srgbClr>
                  </a:gs>
                  <a:gs pos="92000">
                    <a:srgbClr val="0F6FC6">
                      <a:shade val="50000"/>
                      <a:satMod val="120000"/>
                    </a:srgbClr>
                  </a:gs>
                  <a:gs pos="100000">
                    <a:srgbClr val="0F6FC6">
                      <a:shade val="48000"/>
                      <a:satMod val="120000"/>
                    </a:srgbClr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862" y="3440421"/>
            <a:ext cx="857226" cy="857226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092" y="5278415"/>
            <a:ext cx="741872" cy="741872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539" y="1681569"/>
            <a:ext cx="741872" cy="741872"/>
          </a:xfrm>
          <a:prstGeom prst="rect">
            <a:avLst/>
          </a:prstGeom>
        </p:spPr>
      </p:pic>
      <p:grpSp>
        <p:nvGrpSpPr>
          <p:cNvPr id="40" name="Group 32"/>
          <p:cNvGrpSpPr/>
          <p:nvPr/>
        </p:nvGrpSpPr>
        <p:grpSpPr bwMode="auto">
          <a:xfrm>
            <a:off x="5534496" y="1651199"/>
            <a:ext cx="2271366" cy="783664"/>
            <a:chOff x="3696" y="1490"/>
            <a:chExt cx="1363" cy="1800"/>
          </a:xfrm>
        </p:grpSpPr>
        <p:sp>
          <p:nvSpPr>
            <p:cNvPr id="41" name="AutoShape 33"/>
            <p:cNvSpPr>
              <a:spLocks noChangeArrowheads="1"/>
            </p:cNvSpPr>
            <p:nvPr/>
          </p:nvSpPr>
          <p:spPr bwMode="gray">
            <a:xfrm>
              <a:off x="3696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AutoShape 34"/>
            <p:cNvSpPr>
              <a:spLocks noChangeArrowheads="1"/>
            </p:cNvSpPr>
            <p:nvPr/>
          </p:nvSpPr>
          <p:spPr bwMode="gray">
            <a:xfrm>
              <a:off x="3717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r>
                <a:rPr lang="en-US" altLang="zh-CN" sz="3600" dirty="0">
                  <a:solidFill>
                    <a:prstClr val="black"/>
                  </a:solidFill>
                </a:rPr>
                <a:t>        2</a:t>
              </a:r>
              <a:endParaRPr lang="zh-CN" altLang="en-US" sz="3600" dirty="0">
                <a:solidFill>
                  <a:prstClr val="black"/>
                </a:solidFill>
              </a:endParaRPr>
            </a:p>
          </p:txBody>
        </p:sp>
        <p:sp>
          <p:nvSpPr>
            <p:cNvPr id="43" name="AutoShape 35"/>
            <p:cNvSpPr>
              <a:spLocks noChangeArrowheads="1"/>
            </p:cNvSpPr>
            <p:nvPr/>
          </p:nvSpPr>
          <p:spPr bwMode="gray">
            <a:xfrm>
              <a:off x="3728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E9E065">
                    <a:gamma/>
                    <a:tint val="57647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AutoShape 36"/>
            <p:cNvSpPr>
              <a:spLocks noChangeArrowheads="1"/>
            </p:cNvSpPr>
            <p:nvPr/>
          </p:nvSpPr>
          <p:spPr bwMode="gray">
            <a:xfrm>
              <a:off x="3728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>
                    <a:gamma/>
                    <a:tint val="33333"/>
                    <a:invGamma/>
                  </a:srgbClr>
                </a:gs>
                <a:gs pos="100000">
                  <a:srgbClr val="E9E065"/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5" name="Group 18"/>
          <p:cNvGrpSpPr/>
          <p:nvPr/>
        </p:nvGrpSpPr>
        <p:grpSpPr bwMode="auto">
          <a:xfrm>
            <a:off x="5609500" y="3410161"/>
            <a:ext cx="2196362" cy="816720"/>
            <a:chOff x="2208" y="1490"/>
            <a:chExt cx="1363" cy="1800"/>
          </a:xfrm>
        </p:grpSpPr>
        <p:sp>
          <p:nvSpPr>
            <p:cNvPr id="46" name="AutoShape 19"/>
            <p:cNvSpPr>
              <a:spLocks noChangeArrowheads="1"/>
            </p:cNvSpPr>
            <p:nvPr/>
          </p:nvSpPr>
          <p:spPr bwMode="gray">
            <a:xfrm>
              <a:off x="2208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AutoShape 20"/>
            <p:cNvSpPr>
              <a:spLocks noChangeArrowheads="1"/>
            </p:cNvSpPr>
            <p:nvPr/>
          </p:nvSpPr>
          <p:spPr bwMode="gray">
            <a:xfrm>
              <a:off x="2229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r>
                <a:rPr lang="en-US" altLang="zh-CN" sz="3200" dirty="0">
                  <a:solidFill>
                    <a:prstClr val="black"/>
                  </a:solidFill>
                </a:rPr>
                <a:t>        4</a:t>
              </a:r>
              <a:endParaRPr lang="zh-CN" altLang="en-US" sz="3200" dirty="0">
                <a:solidFill>
                  <a:prstClr val="black"/>
                </a:solidFill>
              </a:endParaRPr>
            </a:p>
          </p:txBody>
        </p:sp>
        <p:sp>
          <p:nvSpPr>
            <p:cNvPr id="48" name="AutoShape 21"/>
            <p:cNvSpPr>
              <a:spLocks noChangeArrowheads="1"/>
            </p:cNvSpPr>
            <p:nvPr/>
          </p:nvSpPr>
          <p:spPr bwMode="gray">
            <a:xfrm>
              <a:off x="2240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73E77E">
                    <a:gamma/>
                    <a:tint val="5451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AutoShape 22"/>
            <p:cNvSpPr>
              <a:spLocks noChangeArrowheads="1"/>
            </p:cNvSpPr>
            <p:nvPr/>
          </p:nvSpPr>
          <p:spPr bwMode="gray">
            <a:xfrm>
              <a:off x="2240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>
                    <a:gamma/>
                    <a:tint val="33333"/>
                    <a:invGamma/>
                  </a:srgbClr>
                </a:gs>
                <a:gs pos="100000">
                  <a:srgbClr val="73E77E"/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5587823" y="5202179"/>
            <a:ext cx="2218040" cy="926067"/>
            <a:chOff x="767408" y="2204864"/>
            <a:chExt cx="2163762" cy="1080120"/>
          </a:xfrm>
        </p:grpSpPr>
        <p:grpSp>
          <p:nvGrpSpPr>
            <p:cNvPr id="51" name="Group 10"/>
            <p:cNvGrpSpPr/>
            <p:nvPr/>
          </p:nvGrpSpPr>
          <p:grpSpPr bwMode="auto">
            <a:xfrm>
              <a:off x="772737" y="2204864"/>
              <a:ext cx="2154478" cy="1080120"/>
              <a:chOff x="744" y="1392"/>
              <a:chExt cx="3988" cy="480"/>
            </a:xfrm>
          </p:grpSpPr>
          <p:sp>
            <p:nvSpPr>
              <p:cNvPr id="57" name="AutoShape 11"/>
              <p:cNvSpPr>
                <a:spLocks noChangeArrowheads="1"/>
              </p:cNvSpPr>
              <p:nvPr/>
            </p:nvSpPr>
            <p:spPr bwMode="gray">
              <a:xfrm>
                <a:off x="744" y="175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6ECC4C">
                      <a:alpha val="0"/>
                    </a:srgbClr>
                  </a:gs>
                  <a:gs pos="100000">
                    <a:srgbClr val="6ECC4C">
                      <a:gamma/>
                      <a:tint val="0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0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" name="AutoShape 12"/>
              <p:cNvSpPr>
                <a:spLocks noChangeArrowheads="1"/>
              </p:cNvSpPr>
              <p:nvPr/>
            </p:nvSpPr>
            <p:spPr bwMode="gray">
              <a:xfrm>
                <a:off x="744" y="1392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6ECC4C">
                      <a:gamma/>
                      <a:tint val="0"/>
                      <a:invGamma/>
                    </a:srgbClr>
                  </a:gs>
                  <a:gs pos="100000">
                    <a:srgbClr val="6ECC4C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52" name="Group 3"/>
            <p:cNvGrpSpPr/>
            <p:nvPr/>
          </p:nvGrpSpPr>
          <p:grpSpPr bwMode="auto">
            <a:xfrm>
              <a:off x="767408" y="2247519"/>
              <a:ext cx="2163762" cy="940717"/>
              <a:chOff x="720" y="1490"/>
              <a:chExt cx="1363" cy="1800"/>
            </a:xfrm>
          </p:grpSpPr>
          <p:sp>
            <p:nvSpPr>
              <p:cNvPr id="53" name="AutoShape 4"/>
              <p:cNvSpPr>
                <a:spLocks noChangeArrowheads="1"/>
              </p:cNvSpPr>
              <p:nvPr/>
            </p:nvSpPr>
            <p:spPr bwMode="gray">
              <a:xfrm>
                <a:off x="720" y="1490"/>
                <a:ext cx="1363" cy="180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rgbClr val="4E91D4"/>
                  </a:gs>
                  <a:gs pos="100000">
                    <a:srgbClr val="3477A4"/>
                  </a:gs>
                </a:gsLst>
                <a:lin ang="27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AutoShape 5"/>
              <p:cNvSpPr>
                <a:spLocks noChangeArrowheads="1"/>
              </p:cNvSpPr>
              <p:nvPr/>
            </p:nvSpPr>
            <p:spPr bwMode="gray">
              <a:xfrm>
                <a:off x="741" y="1495"/>
                <a:ext cx="1322" cy="1766"/>
              </a:xfrm>
              <a:prstGeom prst="roundRect">
                <a:avLst>
                  <a:gd name="adj" fmla="val 16667"/>
                </a:avLst>
              </a:prstGeom>
              <a:solidFill>
                <a:srgbClr val="3CA1E6"/>
              </a:soli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r>
                  <a:rPr lang="en-US" altLang="zh-CN" sz="3200" dirty="0">
                    <a:solidFill>
                      <a:prstClr val="black"/>
                    </a:solidFill>
                  </a:rPr>
                  <a:t>       256</a:t>
                </a:r>
                <a:endParaRPr lang="zh-CN" altLang="en-US" sz="3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AutoShape 6"/>
              <p:cNvSpPr>
                <a:spLocks noChangeArrowheads="1"/>
              </p:cNvSpPr>
              <p:nvPr/>
            </p:nvSpPr>
            <p:spPr bwMode="gray">
              <a:xfrm>
                <a:off x="752" y="2795"/>
                <a:ext cx="1304" cy="44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3CA1E6">
                      <a:alpha val="0"/>
                    </a:srgbClr>
                  </a:gs>
                  <a:gs pos="100000">
                    <a:srgbClr val="3CA1E6">
                      <a:gamma/>
                      <a:tint val="51373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AutoShape 7"/>
              <p:cNvSpPr>
                <a:spLocks noChangeArrowheads="1"/>
              </p:cNvSpPr>
              <p:nvPr/>
            </p:nvSpPr>
            <p:spPr bwMode="gray">
              <a:xfrm>
                <a:off x="752" y="1509"/>
                <a:ext cx="1304" cy="44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3CA1E6">
                      <a:gamma/>
                      <a:tint val="33333"/>
                      <a:invGamma/>
                    </a:srgbClr>
                  </a:gs>
                  <a:gs pos="100000">
                    <a:srgbClr val="3CA1E6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59" name="图片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6223" y="1651199"/>
            <a:ext cx="659316" cy="755217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6223" y="3372873"/>
            <a:ext cx="734320" cy="832229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4759" y="5271001"/>
            <a:ext cx="737459" cy="801897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6710755" y="2025158"/>
            <a:ext cx="2265565" cy="1979906"/>
            <a:chOff x="1001016" y="1593632"/>
            <a:chExt cx="2265565" cy="1979906"/>
          </a:xfrm>
        </p:grpSpPr>
        <p:sp>
          <p:nvSpPr>
            <p:cNvPr id="11" name="六边形 10"/>
            <p:cNvSpPr/>
            <p:nvPr/>
          </p:nvSpPr>
          <p:spPr>
            <a:xfrm>
              <a:off x="1001016" y="1593632"/>
              <a:ext cx="2265565" cy="1979906"/>
            </a:xfrm>
            <a:prstGeom prst="hexagon">
              <a:avLst/>
            </a:prstGeom>
            <a:gradFill rotWithShape="1">
              <a:gsLst>
                <a:gs pos="63000">
                  <a:srgbClr val="ECECEC"/>
                </a:gs>
                <a:gs pos="100000">
                  <a:srgbClr val="F7F7F7"/>
                </a:gs>
                <a:gs pos="9000">
                  <a:srgbClr val="BEBEBE"/>
                </a:gs>
              </a:gsLst>
              <a:lin ang="4200000" scaled="0"/>
            </a:gradFill>
            <a:ln w="47625">
              <a:gradFill>
                <a:gsLst>
                  <a:gs pos="0">
                    <a:srgbClr val="FFFFFF"/>
                  </a:gs>
                  <a:gs pos="100000">
                    <a:srgbClr val="FFFFFF">
                      <a:lumMod val="85000"/>
                    </a:srgbClr>
                  </a:gs>
                </a:gsLst>
                <a:lin ang="7200000" scaled="0"/>
              </a:gradFill>
            </a:ln>
            <a:effectLst>
              <a:outerShdw blurRad="203200" dist="127000" dir="4200000" sx="102000" sy="102000" algn="ctr" rotWithShape="0">
                <a:srgbClr val="1F1F1F">
                  <a:lumMod val="90000"/>
                  <a:lumOff val="10000"/>
                  <a:alpha val="4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016000" prst="angle"/>
            </a:sp3d>
          </p:spPr>
          <p:txBody>
            <a:bodyPr wrap="none" anchor="ctr"/>
            <a:lstStyle/>
            <a:p>
              <a:pPr latinLnBrk="1">
                <a:defRPr/>
              </a:pPr>
              <a:endParaRPr kumimoji="1" lang="zh-CN" altLang="en-US" sz="2400" kern="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12" name="六边形 11"/>
            <p:cNvSpPr/>
            <p:nvPr/>
          </p:nvSpPr>
          <p:spPr>
            <a:xfrm>
              <a:off x="1150575" y="1724468"/>
              <a:ext cx="1985850" cy="1735460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3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do-while</a:t>
              </a:r>
              <a:endParaRPr lang="en-US" altLang="zh-CN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3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</a:t>
              </a:r>
              <a:endParaRPr lang="en-US" altLang="zh-CN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215680" y="2025158"/>
            <a:ext cx="2265565" cy="1979906"/>
            <a:chOff x="1001016" y="1593632"/>
            <a:chExt cx="2265565" cy="1979906"/>
          </a:xfrm>
        </p:grpSpPr>
        <p:sp>
          <p:nvSpPr>
            <p:cNvPr id="6" name="六边形 5"/>
            <p:cNvSpPr/>
            <p:nvPr/>
          </p:nvSpPr>
          <p:spPr>
            <a:xfrm>
              <a:off x="1001016" y="1593632"/>
              <a:ext cx="2265565" cy="1979906"/>
            </a:xfrm>
            <a:prstGeom prst="hexagon">
              <a:avLst/>
            </a:prstGeom>
            <a:gradFill rotWithShape="1">
              <a:gsLst>
                <a:gs pos="63000">
                  <a:srgbClr val="ECECEC"/>
                </a:gs>
                <a:gs pos="100000">
                  <a:srgbClr val="F7F7F7"/>
                </a:gs>
                <a:gs pos="9000">
                  <a:srgbClr val="BEBEBE"/>
                </a:gs>
              </a:gsLst>
              <a:lin ang="4200000" scaled="0"/>
            </a:gradFill>
            <a:ln w="47625">
              <a:gradFill>
                <a:gsLst>
                  <a:gs pos="0">
                    <a:srgbClr val="FFFFFF"/>
                  </a:gs>
                  <a:gs pos="100000">
                    <a:srgbClr val="FFFFFF">
                      <a:lumMod val="85000"/>
                    </a:srgbClr>
                  </a:gs>
                </a:gsLst>
                <a:lin ang="7200000" scaled="0"/>
              </a:gradFill>
            </a:ln>
            <a:effectLst>
              <a:outerShdw blurRad="203200" dist="127000" dir="4200000" sx="102000" sy="102000" algn="ctr" rotWithShape="0">
                <a:srgbClr val="1F1F1F">
                  <a:lumMod val="90000"/>
                  <a:lumOff val="10000"/>
                  <a:alpha val="4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016000" prst="angle"/>
            </a:sp3d>
          </p:spPr>
          <p:txBody>
            <a:bodyPr wrap="none" anchor="ctr"/>
            <a:lstStyle/>
            <a:p>
              <a:pPr latinLnBrk="1">
                <a:defRPr/>
              </a:pPr>
              <a:endParaRPr kumimoji="1" lang="zh-CN" altLang="en-US" sz="2400" kern="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7" name="六边形 6"/>
            <p:cNvSpPr/>
            <p:nvPr/>
          </p:nvSpPr>
          <p:spPr>
            <a:xfrm>
              <a:off x="1150575" y="1724468"/>
              <a:ext cx="1985850" cy="1735460"/>
            </a:xfrm>
            <a:prstGeom prst="hexagon">
              <a:avLst/>
            </a:prstGeom>
            <a:solidFill>
              <a:srgbClr val="33B0E4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3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while</a:t>
              </a:r>
              <a:endParaRPr lang="en-US" altLang="zh-CN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3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</a:t>
              </a:r>
              <a:endParaRPr lang="en-US" altLang="zh-CN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184" y="2773086"/>
            <a:ext cx="3888196" cy="269811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143" y="2865939"/>
            <a:ext cx="3469738" cy="2605264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4012148" y="1466572"/>
            <a:ext cx="4172084" cy="648072"/>
            <a:chOff x="4012148" y="1466572"/>
            <a:chExt cx="4172084" cy="648072"/>
          </a:xfrm>
        </p:grpSpPr>
        <p:sp>
          <p:nvSpPr>
            <p:cNvPr id="9" name="圆角矩形 8"/>
            <p:cNvSpPr/>
            <p:nvPr/>
          </p:nvSpPr>
          <p:spPr bwMode="auto">
            <a:xfrm>
              <a:off x="4012148" y="1466572"/>
              <a:ext cx="4075712" cy="648072"/>
            </a:xfrm>
            <a:prstGeom prst="roundRect">
              <a:avLst>
                <a:gd name="adj" fmla="val 7848"/>
              </a:avLst>
            </a:prstGeom>
            <a:gradFill flip="none" rotWithShape="1">
              <a:gsLst>
                <a:gs pos="30000">
                  <a:srgbClr val="FFFFFF"/>
                </a:gs>
                <a:gs pos="100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38100" cap="flat" cmpd="sng" algn="ctr">
              <a:gradFill>
                <a:gsLst>
                  <a:gs pos="0">
                    <a:srgbClr val="00B0F0"/>
                  </a:gs>
                  <a:gs pos="100000">
                    <a:srgbClr val="002060"/>
                  </a:gs>
                </a:gsLst>
                <a:lin ang="5400000" scaled="0"/>
              </a:gradFill>
              <a:prstDash val="solid"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w="165100" h="127000" prst="artDeco"/>
              <a:bevelB w="0" h="0"/>
              <a:contourClr>
                <a:srgbClr val="FFFFFF"/>
              </a:contourClr>
            </a:sp3d>
          </p:spPr>
          <p:txBody>
            <a:bodyPr anchor="ctr"/>
            <a:lstStyle/>
            <a:p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" name="圆角矩形 1"/>
            <p:cNvSpPr/>
            <p:nvPr/>
          </p:nvSpPr>
          <p:spPr>
            <a:xfrm>
              <a:off x="4079776" y="1466572"/>
              <a:ext cx="4104456" cy="648072"/>
            </a:xfrm>
            <a:prstGeom prst="round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循环就是重复做同样的事儿</a:t>
              </a:r>
              <a:endPara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74" y="2852937"/>
            <a:ext cx="3475942" cy="244827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727848" y="260648"/>
            <a:ext cx="2952328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什么是循环</a:t>
            </a:r>
            <a:endParaRPr lang="zh-CN" altLang="en-US" dirty="0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37838" y="420250"/>
            <a:ext cx="2916324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输出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7968207" y="1268760"/>
            <a:ext cx="2736304" cy="4825646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cout &lt;&lt; 1;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cout &lt;&lt; 2;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cout &lt;&lt; 3;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cout &lt;&lt; 4;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cout &lt;&lt; 5;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cout &lt;&lt; 99;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cout &lt;&lt; 100;</a:t>
            </a:r>
            <a:endParaRPr lang="zh-CN" altLang="en-US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Verdana" panose="020B060403050404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3472" y="1268760"/>
            <a:ext cx="5109776" cy="4825646"/>
          </a:xfrm>
          <a:prstGeom prst="rect">
            <a:avLst/>
          </a:prstGeom>
        </p:spPr>
      </p:pic>
      <p:sp>
        <p:nvSpPr>
          <p:cNvPr id="5" name="右箭头 6"/>
          <p:cNvSpPr/>
          <p:nvPr/>
        </p:nvSpPr>
        <p:spPr>
          <a:xfrm>
            <a:off x="6827356" y="3140968"/>
            <a:ext cx="766743" cy="771777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351584" y="426805"/>
            <a:ext cx="72008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/>
              <a:t>使用</a:t>
            </a:r>
            <a:r>
              <a:rPr lang="en-US" altLang="zh-CN" sz="3600" dirty="0"/>
              <a:t>while</a:t>
            </a:r>
            <a:r>
              <a:rPr lang="zh-CN" altLang="en-US" sz="3600" dirty="0"/>
              <a:t>语句循环输出</a:t>
            </a:r>
            <a:r>
              <a:rPr lang="en-US" altLang="zh-CN" sz="3600" dirty="0"/>
              <a:t>1</a:t>
            </a:r>
            <a:r>
              <a:rPr lang="zh-CN" altLang="en-US" sz="3600" dirty="0"/>
              <a:t>到</a:t>
            </a:r>
            <a:r>
              <a:rPr lang="en-US" altLang="zh-CN" sz="3600" dirty="0"/>
              <a:t>100</a:t>
            </a:r>
            <a:endParaRPr lang="zh-CN" altLang="en-US" sz="3600" dirty="0"/>
          </a:p>
        </p:txBody>
      </p:sp>
      <p:sp>
        <p:nvSpPr>
          <p:cNvPr id="4" name="圆角矩形 3"/>
          <p:cNvSpPr/>
          <p:nvPr/>
        </p:nvSpPr>
        <p:spPr>
          <a:xfrm>
            <a:off x="843053" y="1412776"/>
            <a:ext cx="5252948" cy="4559917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Verdana" panose="020B0604030504040204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3052086" y="1708994"/>
            <a:ext cx="2278032" cy="556343"/>
          </a:xfrm>
          <a:prstGeom prst="wedgeRoundRectCallout">
            <a:avLst>
              <a:gd name="adj1" fmla="val -42161"/>
              <a:gd name="adj2" fmla="val 149106"/>
              <a:gd name="adj3" fmla="val 16667"/>
            </a:avLst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①执行循环的条件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3513510" y="4653136"/>
            <a:ext cx="1862410" cy="556343"/>
          </a:xfrm>
          <a:prstGeom prst="wedgeRoundRectCallout">
            <a:avLst>
              <a:gd name="adj1" fmla="val -41457"/>
              <a:gd name="adj2" fmla="val -185226"/>
              <a:gd name="adj3" fmla="val 16667"/>
            </a:avLst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②循环要做的事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43053" y="1959178"/>
            <a:ext cx="194421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kern="0" dirty="0">
                <a:latin typeface="Verdana" panose="020B0604030504040204"/>
              </a:rPr>
              <a:t> int i = 1;</a:t>
            </a:r>
            <a:endParaRPr lang="zh-CN" altLang="en-US" sz="2800" dirty="0"/>
          </a:p>
        </p:txBody>
      </p:sp>
      <p:sp>
        <p:nvSpPr>
          <p:cNvPr id="9" name="文本框 8"/>
          <p:cNvSpPr txBox="1"/>
          <p:nvPr/>
        </p:nvSpPr>
        <p:spPr>
          <a:xfrm>
            <a:off x="1041176" y="2695312"/>
            <a:ext cx="4647456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800" kern="0" dirty="0">
                <a:latin typeface="Verdana" panose="020B0604030504040204"/>
              </a:rPr>
              <a:t>while(                ){</a:t>
            </a:r>
            <a:endParaRPr lang="en-US" altLang="zh-CN" sz="2800" kern="0" dirty="0">
              <a:latin typeface="Verdana" panose="020B0604030504040204"/>
            </a:endParaRPr>
          </a:p>
          <a:p>
            <a:pPr lvl="0">
              <a:defRPr/>
            </a:pPr>
            <a:r>
              <a:rPr lang="en-US" altLang="zh-CN" sz="2800" kern="0" dirty="0">
                <a:latin typeface="Verdana" panose="020B0604030504040204"/>
              </a:rPr>
              <a:t>	</a:t>
            </a:r>
            <a:endParaRPr lang="en-US" altLang="zh-CN" sz="2800" kern="0" dirty="0">
              <a:latin typeface="Verdana" panose="020B0604030504040204"/>
            </a:endParaRPr>
          </a:p>
          <a:p>
            <a:pPr lvl="0">
              <a:defRPr/>
            </a:pPr>
            <a:endParaRPr lang="en-US" altLang="zh-CN" sz="2800" kern="0" dirty="0">
              <a:latin typeface="Verdana" panose="020B0604030504040204"/>
            </a:endParaRPr>
          </a:p>
          <a:p>
            <a:pPr lvl="0">
              <a:defRPr/>
            </a:pPr>
            <a:endParaRPr lang="en-US" altLang="zh-CN" sz="2800" kern="0" dirty="0">
              <a:latin typeface="Verdana" panose="020B0604030504040204"/>
            </a:endParaRPr>
          </a:p>
          <a:p>
            <a:pPr lvl="0">
              <a:defRPr/>
            </a:pPr>
            <a:r>
              <a:rPr lang="en-US" altLang="zh-CN" sz="2800" kern="0" dirty="0">
                <a:latin typeface="Verdana" panose="020B0604030504040204"/>
              </a:rPr>
              <a:t>}</a:t>
            </a:r>
            <a:endParaRPr lang="zh-CN" altLang="en-US" sz="2800" kern="0" dirty="0">
              <a:latin typeface="Verdana" panose="020B0604030504040204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48563" y="2736094"/>
            <a:ext cx="194421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kern="0" dirty="0">
                <a:latin typeface="Verdana" panose="020B0604030504040204"/>
              </a:rPr>
              <a:t> </a:t>
            </a:r>
            <a:r>
              <a:rPr lang="en-US" altLang="zh-CN" sz="2800" kern="0" dirty="0">
                <a:solidFill>
                  <a:srgbClr val="FF0000"/>
                </a:solidFill>
                <a:latin typeface="Verdana" panose="020B0604030504040204"/>
              </a:rPr>
              <a:t>i &lt;= 100</a:t>
            </a:r>
            <a:endParaRPr lang="zh-CN" altLang="en-US" sz="2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594829" y="3345457"/>
            <a:ext cx="325168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kern="0" dirty="0">
                <a:latin typeface="Verdana" panose="020B0604030504040204"/>
              </a:rPr>
              <a:t>cout &lt;&lt; i &lt;&lt;“ ”;</a:t>
            </a:r>
            <a:endParaRPr lang="zh-CN" altLang="en-US" sz="28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523492" y="4040674"/>
            <a:ext cx="194421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kern="0" dirty="0">
                <a:latin typeface="Verdana" panose="020B0604030504040204"/>
              </a:rPr>
              <a:t> i = i + 1;</a:t>
            </a:r>
            <a:endParaRPr lang="zh-CN" altLang="en-US" sz="28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32825" y="1444375"/>
            <a:ext cx="4794942" cy="4528318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7" grpId="0"/>
      <p:bldP spid="9" grpId="0"/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747428" y="461331"/>
            <a:ext cx="504056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/>
              <a:t>while</a:t>
            </a:r>
            <a:r>
              <a:rPr lang="zh-CN" altLang="en-US" sz="3600" dirty="0"/>
              <a:t>语句的执行过程</a:t>
            </a:r>
            <a:endParaRPr lang="zh-CN" altLang="en-US" sz="3600" dirty="0"/>
          </a:p>
        </p:txBody>
      </p:sp>
      <p:sp>
        <p:nvSpPr>
          <p:cNvPr id="6" name="任意多边形 5"/>
          <p:cNvSpPr/>
          <p:nvPr/>
        </p:nvSpPr>
        <p:spPr>
          <a:xfrm>
            <a:off x="8122965" y="3226550"/>
            <a:ext cx="1933475" cy="721697"/>
          </a:xfrm>
          <a:custGeom>
            <a:avLst/>
            <a:gdLst>
              <a:gd name="connsiteX0" fmla="*/ 0 w 1933475"/>
              <a:gd name="connsiteY0" fmla="*/ 100699 h 1006986"/>
              <a:gd name="connsiteX1" fmla="*/ 100699 w 1933475"/>
              <a:gd name="connsiteY1" fmla="*/ 0 h 1006986"/>
              <a:gd name="connsiteX2" fmla="*/ 1832776 w 1933475"/>
              <a:gd name="connsiteY2" fmla="*/ 0 h 1006986"/>
              <a:gd name="connsiteX3" fmla="*/ 1933475 w 1933475"/>
              <a:gd name="connsiteY3" fmla="*/ 100699 h 1006986"/>
              <a:gd name="connsiteX4" fmla="*/ 1933475 w 1933475"/>
              <a:gd name="connsiteY4" fmla="*/ 906287 h 1006986"/>
              <a:gd name="connsiteX5" fmla="*/ 1832776 w 1933475"/>
              <a:gd name="connsiteY5" fmla="*/ 1006986 h 1006986"/>
              <a:gd name="connsiteX6" fmla="*/ 100699 w 1933475"/>
              <a:gd name="connsiteY6" fmla="*/ 1006986 h 1006986"/>
              <a:gd name="connsiteX7" fmla="*/ 0 w 1933475"/>
              <a:gd name="connsiteY7" fmla="*/ 906287 h 1006986"/>
              <a:gd name="connsiteX8" fmla="*/ 0 w 1933475"/>
              <a:gd name="connsiteY8" fmla="*/ 100699 h 100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33475" h="1006986">
                <a:moveTo>
                  <a:pt x="0" y="100699"/>
                </a:moveTo>
                <a:cubicBezTo>
                  <a:pt x="0" y="45084"/>
                  <a:pt x="45084" y="0"/>
                  <a:pt x="100699" y="0"/>
                </a:cubicBezTo>
                <a:lnTo>
                  <a:pt x="1832776" y="0"/>
                </a:lnTo>
                <a:cubicBezTo>
                  <a:pt x="1888391" y="0"/>
                  <a:pt x="1933475" y="45084"/>
                  <a:pt x="1933475" y="100699"/>
                </a:cubicBezTo>
                <a:lnTo>
                  <a:pt x="1933475" y="906287"/>
                </a:lnTo>
                <a:cubicBezTo>
                  <a:pt x="1933475" y="961902"/>
                  <a:pt x="1888391" y="1006986"/>
                  <a:pt x="1832776" y="1006986"/>
                </a:cubicBezTo>
                <a:lnTo>
                  <a:pt x="100699" y="1006986"/>
                </a:lnTo>
                <a:cubicBezTo>
                  <a:pt x="45084" y="1006986"/>
                  <a:pt x="0" y="961902"/>
                  <a:pt x="0" y="906287"/>
                </a:cubicBezTo>
                <a:lnTo>
                  <a:pt x="0" y="100699"/>
                </a:lnTo>
                <a:close/>
              </a:path>
            </a:pathLst>
          </a:cu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要做的事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800000">
            <a:off x="6937941" y="3461491"/>
            <a:ext cx="1080961" cy="352446"/>
          </a:xfrm>
          <a:custGeom>
            <a:avLst/>
            <a:gdLst>
              <a:gd name="connsiteX0" fmla="*/ 0 w 1080960"/>
              <a:gd name="connsiteY0" fmla="*/ 88111 h 352445"/>
              <a:gd name="connsiteX1" fmla="*/ 904738 w 1080960"/>
              <a:gd name="connsiteY1" fmla="*/ 88111 h 352445"/>
              <a:gd name="connsiteX2" fmla="*/ 904738 w 1080960"/>
              <a:gd name="connsiteY2" fmla="*/ 0 h 352445"/>
              <a:gd name="connsiteX3" fmla="*/ 1080960 w 1080960"/>
              <a:gd name="connsiteY3" fmla="*/ 176223 h 352445"/>
              <a:gd name="connsiteX4" fmla="*/ 904738 w 1080960"/>
              <a:gd name="connsiteY4" fmla="*/ 352445 h 352445"/>
              <a:gd name="connsiteX5" fmla="*/ 904738 w 1080960"/>
              <a:gd name="connsiteY5" fmla="*/ 264334 h 352445"/>
              <a:gd name="connsiteX6" fmla="*/ 0 w 1080960"/>
              <a:gd name="connsiteY6" fmla="*/ 264334 h 352445"/>
              <a:gd name="connsiteX7" fmla="*/ 0 w 1080960"/>
              <a:gd name="connsiteY7" fmla="*/ 88111 h 352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0960" h="352445">
                <a:moveTo>
                  <a:pt x="1080960" y="264334"/>
                </a:moveTo>
                <a:lnTo>
                  <a:pt x="176222" y="264334"/>
                </a:lnTo>
                <a:lnTo>
                  <a:pt x="176222" y="352444"/>
                </a:lnTo>
                <a:lnTo>
                  <a:pt x="0" y="176222"/>
                </a:lnTo>
                <a:lnTo>
                  <a:pt x="176222" y="1"/>
                </a:lnTo>
                <a:lnTo>
                  <a:pt x="176222" y="88111"/>
                </a:lnTo>
                <a:lnTo>
                  <a:pt x="1080960" y="88111"/>
                </a:lnTo>
                <a:lnTo>
                  <a:pt x="1080960" y="264334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5733" tIns="70488" rIns="105734" bIns="70490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500" kern="1200"/>
          </a:p>
        </p:txBody>
      </p:sp>
      <p:sp>
        <p:nvSpPr>
          <p:cNvPr id="8" name="任意多边形 7"/>
          <p:cNvSpPr/>
          <p:nvPr/>
        </p:nvSpPr>
        <p:spPr>
          <a:xfrm>
            <a:off x="4757791" y="3226550"/>
            <a:ext cx="2013973" cy="721697"/>
          </a:xfrm>
          <a:custGeom>
            <a:avLst/>
            <a:gdLst>
              <a:gd name="connsiteX0" fmla="*/ 0 w 2013973"/>
              <a:gd name="connsiteY0" fmla="*/ 100699 h 1006986"/>
              <a:gd name="connsiteX1" fmla="*/ 100699 w 2013973"/>
              <a:gd name="connsiteY1" fmla="*/ 0 h 1006986"/>
              <a:gd name="connsiteX2" fmla="*/ 1913274 w 2013973"/>
              <a:gd name="connsiteY2" fmla="*/ 0 h 1006986"/>
              <a:gd name="connsiteX3" fmla="*/ 2013973 w 2013973"/>
              <a:gd name="connsiteY3" fmla="*/ 100699 h 1006986"/>
              <a:gd name="connsiteX4" fmla="*/ 2013973 w 2013973"/>
              <a:gd name="connsiteY4" fmla="*/ 906287 h 1006986"/>
              <a:gd name="connsiteX5" fmla="*/ 1913274 w 2013973"/>
              <a:gd name="connsiteY5" fmla="*/ 1006986 h 1006986"/>
              <a:gd name="connsiteX6" fmla="*/ 100699 w 2013973"/>
              <a:gd name="connsiteY6" fmla="*/ 1006986 h 1006986"/>
              <a:gd name="connsiteX7" fmla="*/ 0 w 2013973"/>
              <a:gd name="connsiteY7" fmla="*/ 906287 h 1006986"/>
              <a:gd name="connsiteX8" fmla="*/ 0 w 2013973"/>
              <a:gd name="connsiteY8" fmla="*/ 100699 h 100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3973" h="1006986">
                <a:moveTo>
                  <a:pt x="0" y="100699"/>
                </a:moveTo>
                <a:cubicBezTo>
                  <a:pt x="0" y="45084"/>
                  <a:pt x="45084" y="0"/>
                  <a:pt x="100699" y="0"/>
                </a:cubicBezTo>
                <a:lnTo>
                  <a:pt x="1913274" y="0"/>
                </a:lnTo>
                <a:cubicBezTo>
                  <a:pt x="1968889" y="0"/>
                  <a:pt x="2013973" y="45084"/>
                  <a:pt x="2013973" y="100699"/>
                </a:cubicBezTo>
                <a:lnTo>
                  <a:pt x="2013973" y="906287"/>
                </a:lnTo>
                <a:cubicBezTo>
                  <a:pt x="2013973" y="961902"/>
                  <a:pt x="1968889" y="1006986"/>
                  <a:pt x="1913274" y="1006986"/>
                </a:cubicBezTo>
                <a:lnTo>
                  <a:pt x="100699" y="1006986"/>
                </a:lnTo>
                <a:cubicBezTo>
                  <a:pt x="45084" y="1006986"/>
                  <a:pt x="0" y="961902"/>
                  <a:pt x="0" y="906287"/>
                </a:cubicBezTo>
                <a:lnTo>
                  <a:pt x="0" y="100699"/>
                </a:lnTo>
                <a:close/>
              </a:path>
            </a:pathLst>
          </a:cu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条件判断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21779" y="3170927"/>
            <a:ext cx="920882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右箭头 12"/>
          <p:cNvSpPr/>
          <p:nvPr/>
        </p:nvSpPr>
        <p:spPr>
          <a:xfrm rot="5400000">
            <a:off x="5474248" y="4198521"/>
            <a:ext cx="625376" cy="360040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4751769" y="4732914"/>
            <a:ext cx="2013973" cy="59156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结束循环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966956" y="4116463"/>
            <a:ext cx="936104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任意多边形 16"/>
          <p:cNvSpPr/>
          <p:nvPr/>
        </p:nvSpPr>
        <p:spPr>
          <a:xfrm rot="10800000">
            <a:off x="3501036" y="3468705"/>
            <a:ext cx="1131119" cy="352445"/>
          </a:xfrm>
          <a:custGeom>
            <a:avLst/>
            <a:gdLst>
              <a:gd name="connsiteX0" fmla="*/ 0 w 1080960"/>
              <a:gd name="connsiteY0" fmla="*/ 176223 h 352445"/>
              <a:gd name="connsiteX1" fmla="*/ 176223 w 1080960"/>
              <a:gd name="connsiteY1" fmla="*/ 0 h 352445"/>
              <a:gd name="connsiteX2" fmla="*/ 176223 w 1080960"/>
              <a:gd name="connsiteY2" fmla="*/ 88111 h 352445"/>
              <a:gd name="connsiteX3" fmla="*/ 1080960 w 1080960"/>
              <a:gd name="connsiteY3" fmla="*/ 88111 h 352445"/>
              <a:gd name="connsiteX4" fmla="*/ 1080960 w 1080960"/>
              <a:gd name="connsiteY4" fmla="*/ 264334 h 352445"/>
              <a:gd name="connsiteX5" fmla="*/ 176223 w 1080960"/>
              <a:gd name="connsiteY5" fmla="*/ 264334 h 352445"/>
              <a:gd name="connsiteX6" fmla="*/ 176223 w 1080960"/>
              <a:gd name="connsiteY6" fmla="*/ 352445 h 352445"/>
              <a:gd name="connsiteX7" fmla="*/ 0 w 1080960"/>
              <a:gd name="connsiteY7" fmla="*/ 176223 h 352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0960" h="352445">
                <a:moveTo>
                  <a:pt x="0" y="176223"/>
                </a:moveTo>
                <a:lnTo>
                  <a:pt x="176223" y="0"/>
                </a:lnTo>
                <a:lnTo>
                  <a:pt x="176223" y="88111"/>
                </a:lnTo>
                <a:lnTo>
                  <a:pt x="1080960" y="88111"/>
                </a:lnTo>
                <a:lnTo>
                  <a:pt x="1080960" y="264334"/>
                </a:lnTo>
                <a:lnTo>
                  <a:pt x="176223" y="264334"/>
                </a:lnTo>
                <a:lnTo>
                  <a:pt x="176223" y="352445"/>
                </a:lnTo>
                <a:lnTo>
                  <a:pt x="0" y="17622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5734" tIns="70488" rIns="105732" bIns="70489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500" kern="1200"/>
          </a:p>
        </p:txBody>
      </p:sp>
      <p:sp>
        <p:nvSpPr>
          <p:cNvPr id="16" name="圆角矩形 13"/>
          <p:cNvSpPr/>
          <p:nvPr/>
        </p:nvSpPr>
        <p:spPr>
          <a:xfrm>
            <a:off x="1631504" y="3226550"/>
            <a:ext cx="1680612" cy="72169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下弧形箭头 1"/>
          <p:cNvSpPr/>
          <p:nvPr/>
        </p:nvSpPr>
        <p:spPr>
          <a:xfrm rot="10800000">
            <a:off x="5807968" y="2204863"/>
            <a:ext cx="2980020" cy="797843"/>
          </a:xfrm>
          <a:prstGeom prst="curvedUp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5733" tIns="70488" rIns="105734" bIns="70490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5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/>
      <p:bldP spid="13" grpId="0" animBg="1"/>
      <p:bldP spid="14" grpId="0" animBg="1"/>
      <p:bldP spid="15" grpId="0"/>
      <p:bldP spid="17" grpId="0" animBg="1"/>
      <p:bldP spid="2" grpId="0" animBg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general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general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frame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leftRight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leftRight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leftRight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leftRight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topBottom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topBottom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bottomTop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navigation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0217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0217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TEMPLATE_THUMBS_INDEX" val="1、4、5、7、8"/>
  <p:tag name="KSO_WM_TEMPLATE_SUBCATEGORY" val="0"/>
  <p:tag name="KSO_WM_TAG_VERSION" val="1.0"/>
  <p:tag name="KSO_WM_BEAUTIFY_FLAG" val="#wm#"/>
  <p:tag name="KSO_WM_TEMPLATE_CATEGORY" val="custom"/>
  <p:tag name="KSO_WM_TEMPLATE_INDEX" val="20200217"/>
  <p:tag name="KSO_WM_UNIT_SHOW_EDIT_AREA_INDICATION" val="0"/>
</p:tagLst>
</file>

<file path=ppt/tags/tag171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72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73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74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75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76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77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78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79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81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82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83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84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85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86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87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88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89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91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92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93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94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95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96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97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98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99.xml><?xml version="1.0" encoding="utf-8"?>
<p:tagLst xmlns:p="http://schemas.openxmlformats.org/presentationml/2006/main">
  <p:tag name="KSO_WM_TEMPLATE_CATEGORY" val="custom"/>
  <p:tag name="KSO_WM_TEMPLATE_INDEX" val="20200217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TEMPLATE_CATEGORY" val="custom"/>
  <p:tag name="KSO_WM_TEMPLATE_INDEX" val="20200217"/>
</p:tagLst>
</file>

<file path=ppt/tags/tag201.xml><?xml version="1.0" encoding="utf-8"?>
<p:tagLst xmlns:p="http://schemas.openxmlformats.org/presentationml/2006/main">
  <p:tag name="KSO_WM_TEMPLATE_CATEGORY" val="custom"/>
  <p:tag name="KSO_WM_TEMPLATE_INDEX" val="20200217"/>
</p:tagLst>
</file>

<file path=ppt/tags/tag202.xml><?xml version="1.0" encoding="utf-8"?>
<p:tagLst xmlns:p="http://schemas.openxmlformats.org/presentationml/2006/main">
  <p:tag name="KSO_WM_TEMPLATE_CATEGORY" val="custom"/>
  <p:tag name="KSO_WM_TEMPLATE_INDEX" val="20200217"/>
</p:tagLst>
</file>

<file path=ppt/tags/tag203.xml><?xml version="1.0" encoding="utf-8"?>
<p:tagLst xmlns:p="http://schemas.openxmlformats.org/presentationml/2006/main">
  <p:tag name="KSO_WM_TEMPLATE_CATEGORY" val="custom"/>
  <p:tag name="KSO_WM_TEMPLATE_INDEX" val="20200217"/>
</p:tagLst>
</file>

<file path=ppt/tags/tag204.xml><?xml version="1.0" encoding="utf-8"?>
<p:tagLst xmlns:p="http://schemas.openxmlformats.org/presentationml/2006/main">
  <p:tag name="KSO_WM_TEMPLATE_CATEGORY" val="custom"/>
  <p:tag name="KSO_WM_TEMPLATE_INDEX" val="20200217"/>
</p:tagLst>
</file>

<file path=ppt/tags/tag205.xml><?xml version="1.0" encoding="utf-8"?>
<p:tagLst xmlns:p="http://schemas.openxmlformats.org/presentationml/2006/main">
  <p:tag name="KSO_WM_TEMPLATE_CATEGORY" val="custom"/>
  <p:tag name="KSO_WM_TEMPLATE_INDEX" val="20200217"/>
</p:tagLst>
</file>

<file path=ppt/tags/tag206.xml><?xml version="1.0" encoding="utf-8"?>
<p:tagLst xmlns:p="http://schemas.openxmlformats.org/presentationml/2006/main">
  <p:tag name="KSO_WM_TEMPLATE_CATEGORY" val="custom"/>
  <p:tag name="KSO_WM_TEMPLATE_INDEX" val="20200217"/>
</p:tagLst>
</file>

<file path=ppt/tags/tag207.xml><?xml version="1.0" encoding="utf-8"?>
<p:tagLst xmlns:p="http://schemas.openxmlformats.org/presentationml/2006/main">
  <p:tag name="KSO_WM_TEMPLATE_CATEGORY" val="custom"/>
  <p:tag name="KSO_WM_TEMPLATE_INDEX" val="20200217"/>
</p:tagLst>
</file>

<file path=ppt/tags/tag208.xml><?xml version="1.0" encoding="utf-8"?>
<p:tagLst xmlns:p="http://schemas.openxmlformats.org/presentationml/2006/main">
  <p:tag name="KSO_WM_BEAUTIFY_FLAG" val="#wm#"/>
  <p:tag name="KSO_WM_TEMPLATE_CATEGORY" val="custom"/>
  <p:tag name="KSO_WM_TEMPLATE_INDEX" val="20200217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PA" val="v3.0.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自定义 64">
      <a:dk1>
        <a:srgbClr val="000000"/>
      </a:dk1>
      <a:lt1>
        <a:srgbClr val="FFFFFF"/>
      </a:lt1>
      <a:dk2>
        <a:srgbClr val="F6DED4"/>
      </a:dk2>
      <a:lt2>
        <a:srgbClr val="FFFFFF"/>
      </a:lt2>
      <a:accent1>
        <a:srgbClr val="E49B7B"/>
      </a:accent1>
      <a:accent2>
        <a:srgbClr val="DBA473"/>
      </a:accent2>
      <a:accent3>
        <a:srgbClr val="D0B46E"/>
      </a:accent3>
      <a:accent4>
        <a:srgbClr val="BFC674"/>
      </a:accent4>
      <a:accent5>
        <a:srgbClr val="A6D583"/>
      </a:accent5>
      <a:accent6>
        <a:srgbClr val="87E69F"/>
      </a:accent6>
      <a:hlink>
        <a:srgbClr val="658BD5"/>
      </a:hlink>
      <a:folHlink>
        <a:srgbClr val="9F67A3"/>
      </a:folHlink>
    </a:clrScheme>
    <a:fontScheme name="渐变、商务风、小清新、">
      <a:majorFont>
        <a:latin typeface="Arial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5083</Words>
  <Application>WPS 演示</Application>
  <PresentationFormat>宽屏</PresentationFormat>
  <Paragraphs>592</Paragraphs>
  <Slides>39</Slides>
  <Notes>7</Notes>
  <HiddenSlides>0</HiddenSlides>
  <MMClips>1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6" baseType="lpstr">
      <vt:lpstr>Arial</vt:lpstr>
      <vt:lpstr>宋体</vt:lpstr>
      <vt:lpstr>Wingdings</vt:lpstr>
      <vt:lpstr>微软雅黑</vt:lpstr>
      <vt:lpstr>汉仪旗黑-85S</vt:lpstr>
      <vt:lpstr>黑体</vt:lpstr>
      <vt:lpstr>Viner Hand ITC</vt:lpstr>
      <vt:lpstr>Verdana</vt:lpstr>
      <vt:lpstr>굴림</vt:lpstr>
      <vt:lpstr>Consolas</vt:lpstr>
      <vt:lpstr>Arial Unicode MS</vt:lpstr>
      <vt:lpstr>Calibri</vt:lpstr>
      <vt:lpstr>Montserrat</vt:lpstr>
      <vt:lpstr>Segoe Print</vt:lpstr>
      <vt:lpstr>华文仿宋</vt:lpstr>
      <vt:lpstr>Malgun Gothic</vt:lpstr>
      <vt:lpstr>1_Office 主题​​</vt:lpstr>
      <vt:lpstr>C++学科竞赛编程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END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苹果</cp:lastModifiedBy>
  <cp:revision>1430</cp:revision>
  <dcterms:created xsi:type="dcterms:W3CDTF">2015-01-21T06:13:00Z</dcterms:created>
  <dcterms:modified xsi:type="dcterms:W3CDTF">2020-03-28T14:16:57Z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