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7" r:id="rId3"/>
    <p:sldId id="485" r:id="rId5"/>
    <p:sldId id="437" r:id="rId6"/>
    <p:sldId id="486" r:id="rId7"/>
    <p:sldId id="455" r:id="rId8"/>
    <p:sldId id="415" r:id="rId9"/>
    <p:sldId id="434" r:id="rId10"/>
    <p:sldId id="464" r:id="rId11"/>
    <p:sldId id="467" r:id="rId12"/>
    <p:sldId id="468" r:id="rId13"/>
    <p:sldId id="477" r:id="rId14"/>
    <p:sldId id="487" r:id="rId15"/>
    <p:sldId id="488" r:id="rId16"/>
    <p:sldId id="482" r:id="rId17"/>
    <p:sldId id="490" r:id="rId18"/>
    <p:sldId id="491" r:id="rId19"/>
    <p:sldId id="492" r:id="rId20"/>
    <p:sldId id="493" r:id="rId21"/>
    <p:sldId id="489" r:id="rId22"/>
    <p:sldId id="494" r:id="rId23"/>
    <p:sldId id="496" r:id="rId24"/>
    <p:sldId id="495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7" r:id="rId35"/>
    <p:sldId id="506" r:id="rId36"/>
    <p:sldId id="430" r:id="rId37"/>
    <p:sldId id="438" r:id="rId38"/>
    <p:sldId id="481" r:id="rId39"/>
    <p:sldId id="509" r:id="rId40"/>
    <p:sldId id="463" r:id="rId41"/>
    <p:sldId id="508" r:id="rId42"/>
    <p:sldId id="525" r:id="rId43"/>
    <p:sldId id="52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98E5A90-BE2E-40FA-B1A2-F239F5B1F88B}">
          <p14:sldIdLst>
            <p14:sldId id="527"/>
            <p14:sldId id="485"/>
            <p14:sldId id="437"/>
            <p14:sldId id="486"/>
            <p14:sldId id="455"/>
            <p14:sldId id="415"/>
            <p14:sldId id="434"/>
            <p14:sldId id="464"/>
            <p14:sldId id="467"/>
            <p14:sldId id="468"/>
            <p14:sldId id="477"/>
            <p14:sldId id="487"/>
            <p14:sldId id="488"/>
            <p14:sldId id="482"/>
            <p14:sldId id="490"/>
            <p14:sldId id="491"/>
            <p14:sldId id="492"/>
            <p14:sldId id="493"/>
            <p14:sldId id="489"/>
            <p14:sldId id="494"/>
            <p14:sldId id="496"/>
            <p14:sldId id="4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7"/>
            <p14:sldId id="506"/>
            <p14:sldId id="430"/>
            <p14:sldId id="438"/>
            <p14:sldId id="481"/>
            <p14:sldId id="509"/>
            <p14:sldId id="463"/>
            <p14:sldId id="508"/>
            <p14:sldId id="525"/>
            <p14:sldId id="52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HAO" initials="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FFFFFF"/>
    <a:srgbClr val="327FC5"/>
    <a:srgbClr val="3C78C2"/>
    <a:srgbClr val="216EB3"/>
    <a:srgbClr val="929292"/>
    <a:srgbClr val="408DD2"/>
    <a:srgbClr val="2E7DC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81928" autoAdjust="0"/>
  </p:normalViewPr>
  <p:slideViewPr>
    <p:cSldViewPr>
      <p:cViewPr>
        <p:scale>
          <a:sx n="50" d="100"/>
          <a:sy n="50" d="100"/>
        </p:scale>
        <p:origin x="1206" y="144"/>
      </p:cViewPr>
      <p:guideLst>
        <p:guide orient="horz" pos="311"/>
        <p:guide pos="3840"/>
        <p:guide orient="horz" pos="826"/>
        <p:guide orient="horz" pos="2158"/>
        <p:guide orient="horz" pos="4003"/>
        <p:guide pos="1572"/>
        <p:guide pos="6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1890" y="-4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B9B90-4A88-42B6-A511-011CBEF92A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这里要小朋友玩游戏，点击一个飞机，然后说一下添加到数组的大概代码。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>
            <a:solidFill>
              <a:srgbClr val="000000"/>
            </a:solidFill>
          </a:ln>
        </p:spPr>
      </p:sp>
      <p:sp>
        <p:nvSpPr>
          <p:cNvPr id="47106" name="Shape 978"/>
          <p:cNvSpPr txBox="1"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5" tIns="45700" rIns="91425" bIns="45700" anchor="t"/>
          <a:p>
            <a:pPr marL="0" lvl="0" indent="0">
              <a:spcBef>
                <a:spcPct val="0"/>
              </a:spcBef>
              <a:buSzPct val="25000"/>
              <a:buNone/>
            </a:pPr>
            <a:endParaRPr lang="zh-CN" sz="2400" u="none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47107" name="Shape 979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25" tIns="45700" rIns="91425" bIns="45700" anchor="b"/>
          <a:p>
            <a:pPr lvl="0" algn="r" eaLnBrk="1" hangingPunct="1">
              <a:spcBef>
                <a:spcPct val="0"/>
              </a:spcBef>
              <a:buSzPct val="25000"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Montserrat"/>
                <a:ea typeface="Montserrat"/>
                <a:sym typeface="Montserrat"/>
              </a:rPr>
            </a:fld>
            <a:endParaRPr lang="en-US" altLang="zh-CN" sz="1200">
              <a:solidFill>
                <a:srgbClr val="000000"/>
              </a:solidFill>
              <a:latin typeface="Montserrat"/>
              <a:ea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加入能力目标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3203B-4AED-4592-8F7A-912472EFF7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画四架飞机，四架飞机的位置为正方形的四个角</a:t>
            </a:r>
            <a:r>
              <a:rPr lang="zh-CN" altLang="en-US" sz="1200" dirty="0">
                <a:latin typeface="+mn-lt"/>
                <a:ea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9E5C0-8BEE-4447-BEBD-E8D94A87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1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image" Target="../media/image4.png"/><Relationship Id="rId6" Type="http://schemas.openxmlformats.org/officeDocument/2006/relationships/tags" Target="../tags/tag97.xml"/><Relationship Id="rId5" Type="http://schemas.openxmlformats.org/officeDocument/2006/relationships/image" Target="../media/image3.jpe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image" Target="../media/image2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>
            <p:custDataLst>
              <p:tags r:id="rId2"/>
            </p:custDataLst>
          </p:nvPr>
        </p:nvSpPr>
        <p:spPr>
          <a:xfrm>
            <a:off x="9241183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4907" y="545012"/>
            <a:ext cx="4365690" cy="5767976"/>
          </a:xfrm>
          <a:prstGeom prst="rect">
            <a:avLst/>
          </a:prstGeom>
          <a:noFill/>
        </p:spPr>
      </p:pic>
      <p:sp>
        <p:nvSpPr>
          <p:cNvPr id="20" name="PA_形状 1361"/>
          <p:cNvSpPr/>
          <p:nvPr>
            <p:custDataLst>
              <p:tags r:id="rId8"/>
            </p:custDataLst>
          </p:nvPr>
        </p:nvSpPr>
        <p:spPr>
          <a:xfrm flipV="1">
            <a:off x="1415214" y="4751399"/>
            <a:ext cx="2006311" cy="0"/>
          </a:xfrm>
          <a:prstGeom prst="line">
            <a:avLst/>
          </a:prstGeom>
          <a:ln w="12700">
            <a:solidFill>
              <a:schemeClr val="tx1"/>
            </a:solidFill>
            <a:miter/>
          </a:ln>
        </p:spPr>
        <p:txBody>
          <a:bodyPr lIns="22860" rIns="22860"/>
          <a:lstStyle/>
          <a:p>
            <a:endParaRPr sz="900" baseline="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323729" y="1767249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23729" y="3137095"/>
            <a:ext cx="5801169" cy="746927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11"/>
            </p:custDataLst>
          </p:nvPr>
        </p:nvSpPr>
        <p:spPr>
          <a:xfrm>
            <a:off x="1323729" y="4992276"/>
            <a:ext cx="4195592" cy="417919"/>
          </a:xfrm>
        </p:spPr>
        <p:txBody>
          <a:bodyPr anchor="ctr"/>
          <a:lstStyle>
            <a:lvl1pPr marL="0" indent="0">
              <a:buNone/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cxnSp>
        <p:nvCxnSpPr>
          <p:cNvPr id="11" name="Straight Connector 17"/>
          <p:cNvCxnSpPr/>
          <p:nvPr>
            <p:custDataLst>
              <p:tags r:id="rId12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>
            <p:custDataLst>
              <p:tags r:id="rId13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3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4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" name="Rectangle 8"/>
          <p:cNvSpPr/>
          <p:nvPr>
            <p:custDataLst>
              <p:tags r:id="rId9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3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06391" y="4775476"/>
            <a:ext cx="11179219" cy="108799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22" name="组合 21"/>
          <p:cNvGrpSpPr/>
          <p:nvPr>
            <p:custDataLst>
              <p:tags r:id="rId9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>
            <p:custDataLst>
              <p:tags r:id="rId12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3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4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Rectangle 8"/>
          <p:cNvSpPr/>
          <p:nvPr>
            <p:custDataLst>
              <p:tags r:id="rId9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Rectangle 8"/>
          <p:cNvSpPr/>
          <p:nvPr>
            <p:custDataLst>
              <p:tags r:id="rId9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50981" y="1663430"/>
            <a:ext cx="5311454" cy="92778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850982" y="2682947"/>
            <a:ext cx="5311454" cy="215575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5950652" y="5633140"/>
            <a:ext cx="93133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>
            <p:custDataLst>
              <p:tags r:id="rId5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8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9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4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5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1" y="1751083"/>
            <a:ext cx="609600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1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3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4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>
            <p:custDataLst>
              <p:tags r:id="rId5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Rectangle 8"/>
          <p:cNvSpPr/>
          <p:nvPr>
            <p:custDataLst>
              <p:tags r:id="rId7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5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9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0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9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3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1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4.xml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5.xml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6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8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4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9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ctrTitle"/>
          </p:nvPr>
        </p:nvSpPr>
        <p:spPr>
          <a:xfrm>
            <a:off x="1290709" y="1767249"/>
            <a:ext cx="5801177" cy="1333002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  <a:r>
              <a:rPr lang="zh-CN" altLang="en-US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学科竞赛编程</a:t>
            </a:r>
            <a:endParaRPr lang="zh-CN" altLang="en-US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1290955" y="3201670"/>
            <a:ext cx="6396990" cy="746760"/>
          </a:xfrm>
          <a:noFill/>
          <a:effectLst>
            <a:glow rad="127000">
              <a:srgbClr val="C1D4E2"/>
            </a:glow>
          </a:effectLst>
        </p:spPr>
        <p:txBody>
          <a:bodyPr>
            <a:normAutofit/>
          </a:bodyPr>
          <a:p>
            <a:r>
              <a:rPr lang="en-US" altLang="zh-CN" sz="1800" b="1" i="1">
                <a:solidFill>
                  <a:srgbClr val="BDD3E1"/>
                </a:solidFill>
              </a:rPr>
              <a:t>National Olympiad in Informatics in Provinces</a:t>
            </a:r>
            <a:endParaRPr lang="en-US" altLang="zh-CN" sz="1800" b="1" i="1">
              <a:solidFill>
                <a:srgbClr val="BDD3E1"/>
              </a:solidFill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1323729" y="5001801"/>
            <a:ext cx="4195592" cy="417919"/>
          </a:xfrm>
        </p:spPr>
        <p:txBody>
          <a:bodyPr/>
          <a:p>
            <a:r>
              <a:rPr lang="zh-CN" altLang="en-US"/>
              <a:t>教研研究院</a:t>
            </a:r>
            <a:endParaRPr lang="zh-CN" altLang="en-US"/>
          </a:p>
        </p:txBody>
      </p:sp>
      <p:sp>
        <p:nvSpPr>
          <p:cNvPr id="29" name="文本占位符 25"/>
          <p:cNvSpPr>
            <a:spLocks noGrp="1"/>
          </p:cNvSpPr>
          <p:nvPr/>
        </p:nvSpPr>
        <p:spPr>
          <a:xfrm>
            <a:off x="1323729" y="4049936"/>
            <a:ext cx="4195592" cy="417919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PR-CJ	08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3135" y="705485"/>
            <a:ext cx="4001135" cy="5447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3120" y="248965"/>
            <a:ext cx="7328911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通过数组下标获取数组元素的值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215682" y="2204864"/>
            <a:ext cx="5472606" cy="720080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Verdana" panose="020B0604030504040204"/>
              </a:rPr>
              <a:t>int array[5] = {1 , 2 , 3 , 4 , 5};</a:t>
            </a:r>
            <a:r>
              <a:rPr lang="en-US" altLang="zh-CN" sz="2400" kern="0" noProof="0" dirty="0">
                <a:latin typeface="Verdana" panose="020B0604030504040204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943" y="3123281"/>
            <a:ext cx="733885" cy="39878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2033" y="3061726"/>
            <a:ext cx="41990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6741" y="3061726"/>
            <a:ext cx="411520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4859" y="3061726"/>
            <a:ext cx="432048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85" y="3068960"/>
            <a:ext cx="380568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29670" y="3061726"/>
            <a:ext cx="3825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063552" y="4077072"/>
            <a:ext cx="2853478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array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171588" y="4139894"/>
            <a:ext cx="348348" cy="4828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724704" y="4077072"/>
            <a:ext cx="4392486" cy="545682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输出数组中下标为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063552" y="5171333"/>
            <a:ext cx="2853478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array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171588" y="5234155"/>
            <a:ext cx="348348" cy="48286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724704" y="5171333"/>
            <a:ext cx="4392486" cy="545682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输出数组中下标为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87888" y="1268760"/>
            <a:ext cx="1955906" cy="545682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8675" y="249218"/>
            <a:ext cx="734481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通过数组下标访问数组元素的值</a:t>
            </a:r>
            <a:endParaRPr lang="zh-CN" altLang="en-US" sz="4000" dirty="0"/>
          </a:p>
        </p:txBody>
      </p:sp>
      <p:sp>
        <p:nvSpPr>
          <p:cNvPr id="3" name="圆角矩形 13"/>
          <p:cNvSpPr/>
          <p:nvPr/>
        </p:nvSpPr>
        <p:spPr>
          <a:xfrm>
            <a:off x="2328122" y="1652203"/>
            <a:ext cx="7128792" cy="244827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定义数组并存入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之间的数，输出下标为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的数组元素。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4070090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5760" y="260648"/>
            <a:ext cx="39604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一维数组的输入</a:t>
            </a:r>
            <a:endParaRPr lang="zh-CN" altLang="en-US" sz="4000" dirty="0"/>
          </a:p>
        </p:txBody>
      </p:sp>
      <p:sp>
        <p:nvSpPr>
          <p:cNvPr id="3" name="圆角矩形 13"/>
          <p:cNvSpPr/>
          <p:nvPr/>
        </p:nvSpPr>
        <p:spPr>
          <a:xfrm>
            <a:off x="2328122" y="1412776"/>
            <a:ext cx="2139375" cy="451310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a[1];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a[2];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a[3];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a[4];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a[5];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a[99];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15880" y="3356992"/>
            <a:ext cx="648072" cy="50405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13"/>
          <p:cNvSpPr/>
          <p:nvPr/>
        </p:nvSpPr>
        <p:spPr>
          <a:xfrm>
            <a:off x="6168008" y="2540602"/>
            <a:ext cx="3672408" cy="213683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100;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cin &gt;&gt;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3690" y="4221088"/>
            <a:ext cx="2112964" cy="218056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5760" y="260648"/>
            <a:ext cx="396044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一维数组的输</a:t>
            </a:r>
            <a:r>
              <a:rPr lang="zh-CN" altLang="en-US" sz="4000" dirty="0"/>
              <a:t>出</a:t>
            </a:r>
            <a:endParaRPr lang="zh-CN" altLang="en-US" sz="4000" dirty="0"/>
          </a:p>
        </p:txBody>
      </p:sp>
      <p:sp>
        <p:nvSpPr>
          <p:cNvPr id="3" name="圆角矩形 13"/>
          <p:cNvSpPr/>
          <p:nvPr/>
        </p:nvSpPr>
        <p:spPr>
          <a:xfrm>
            <a:off x="2328122" y="1412776"/>
            <a:ext cx="2183702" cy="451310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a[0];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a[1];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a[2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a[3];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a[4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a[5];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a[99];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15880" y="3356992"/>
            <a:ext cx="648072" cy="504056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13"/>
          <p:cNvSpPr/>
          <p:nvPr/>
        </p:nvSpPr>
        <p:spPr>
          <a:xfrm>
            <a:off x="6168008" y="2540602"/>
            <a:ext cx="3672408" cy="213683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&lt; 100;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3690" y="4221088"/>
            <a:ext cx="2112964" cy="218056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圆角矩形 13"/>
          <p:cNvSpPr/>
          <p:nvPr/>
        </p:nvSpPr>
        <p:spPr>
          <a:xfrm>
            <a:off x="2567608" y="1268760"/>
            <a:ext cx="7128792" cy="475252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向数组中输入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个数（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个数中的最大值和最小值。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两个数，最大值和最小值，中间用一个空格隔开。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6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4 8 7 3 12 6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12  3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9568" y="304162"/>
            <a:ext cx="734481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228042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308162" y="4007594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88282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442019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495756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12</a:t>
            </a:r>
            <a:endParaRPr lang="zh-CN" altLang="en-US" sz="32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3300050" y="4993120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43672" y="5587186"/>
            <a:ext cx="101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3295951" y="3192920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43672" y="2169053"/>
            <a:ext cx="109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2661" y="1161958"/>
            <a:ext cx="907300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分析：输出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228042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308162" y="4007594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88282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442019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495756" y="4003010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12</a:t>
            </a:r>
            <a:endParaRPr lang="zh-CN" altLang="en-US" sz="32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3300050" y="4993120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43672" y="5587186"/>
            <a:ext cx="101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4376071" y="3192920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23792" y="2386858"/>
            <a:ext cx="109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2056" y="1482633"/>
            <a:ext cx="907300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分析：输出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228042" y="393125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308162" y="3935839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88282" y="393125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442019" y="393125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495756" y="393125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12</a:t>
            </a:r>
            <a:endParaRPr lang="zh-CN" altLang="en-US" sz="32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6523883" y="4921365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7505" y="5515431"/>
            <a:ext cx="101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4376071" y="3121165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23792" y="2315103"/>
            <a:ext cx="109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31001" y="1391193"/>
            <a:ext cx="907300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分析：输出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228042" y="350072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308162" y="3505309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388282" y="350072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442019" y="350072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7495756" y="3500725"/>
            <a:ext cx="864096" cy="6480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12</a:t>
            </a:r>
            <a:endParaRPr lang="zh-CN" altLang="en-US" sz="3200" dirty="0"/>
          </a:p>
        </p:txBody>
      </p:sp>
      <p:sp>
        <p:nvSpPr>
          <p:cNvPr id="10" name="右箭头 9"/>
          <p:cNvSpPr/>
          <p:nvPr/>
        </p:nvSpPr>
        <p:spPr>
          <a:xfrm rot="16200000">
            <a:off x="6523883" y="4490835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67505" y="5084901"/>
            <a:ext cx="10153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7590158" y="2690635"/>
            <a:ext cx="720080" cy="468052"/>
          </a:xfrm>
          <a:prstGeom prst="rightArrow">
            <a:avLst>
              <a:gd name="adj1" fmla="val 50000"/>
              <a:gd name="adj2" fmla="val 62958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37879" y="1884573"/>
            <a:ext cx="1096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386538" y="6033405"/>
            <a:ext cx="1858787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 = 12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37413" y="6033404"/>
            <a:ext cx="1858787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31001" y="960663"/>
            <a:ext cx="907300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分析：输出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3"/>
          <p:cNvSpPr/>
          <p:nvPr/>
        </p:nvSpPr>
        <p:spPr>
          <a:xfrm>
            <a:off x="3287688" y="1112550"/>
            <a:ext cx="5616624" cy="524357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a[101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n,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max, min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a[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= a[0];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 = a[0];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if(max &lt; a[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]){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max = a[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if(min &gt; a[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]){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min = a[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max &lt;&lt; " " &lt;&lt; min &lt;&lt;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4581128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81819" y="406063"/>
            <a:ext cx="892899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编码：输出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个数中的最大值和最小值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2132" y="200834"/>
            <a:ext cx="5643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判断一个数是否为素数</a:t>
            </a:r>
            <a:endParaRPr lang="zh-CN" altLang="en-US" sz="40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1775520" y="1412776"/>
            <a:ext cx="7704856" cy="3744416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91542" y="1545173"/>
            <a:ext cx="7344818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&lt; N &lt;= 10000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判断该数是否为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素数（质数），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如果是则输出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，不是则输出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】11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18" y="3526149"/>
            <a:ext cx="1907560" cy="2950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9696" y="260648"/>
            <a:ext cx="532859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数组的应用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数列问题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28" y="4534322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42359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1704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99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0280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065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8764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9136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7248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5440" y="2132856"/>
            <a:ext cx="1152128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3512" y="2761764"/>
            <a:ext cx="396043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829" y="2816693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08834" y="2823319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2828" y="2807224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5247" y="2816692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7666" y="282331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02389" y="282331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8215" y="2807223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4392" y="2807222"/>
            <a:ext cx="80499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172610" y="4365104"/>
            <a:ext cx="3795597" cy="72008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77797" y="4463534"/>
            <a:ext cx="3690411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[i-1]+10;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圆角矩形 6"/>
          <p:cNvSpPr/>
          <p:nvPr/>
        </p:nvSpPr>
        <p:spPr>
          <a:xfrm>
            <a:off x="6663615" y="3383413"/>
            <a:ext cx="3185249" cy="589969"/>
          </a:xfrm>
          <a:prstGeom prst="wedgeRoundRectCallout">
            <a:avLst>
              <a:gd name="adj1" fmla="val -38433"/>
              <a:gd name="adj2" fmla="val 10426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循环进行处理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 animBg="1"/>
      <p:bldP spid="24" grpId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3054" y="1119123"/>
            <a:ext cx="9089450" cy="468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【问题描述】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波那契数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列是指这样的数列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数列的第一个和第二个数都为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，接下来每个数都等于前面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个数之和。</a:t>
            </a:r>
            <a:b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给出一个正整数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波那契数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列中第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个数是多少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输入一行，包含一个正整数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&lt;= k &lt;= 46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输出一行，包含一个正整数，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斐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波那契数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列中第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4181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9736" y="188640"/>
            <a:ext cx="424847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斐波那契数</a:t>
            </a:r>
            <a:r>
              <a:rPr lang="zh-CN" altLang="en-US" dirty="0" smtClean="0"/>
              <a:t>列问题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59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1704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99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60280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0652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8764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9136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77248" y="201513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5440" y="2132856"/>
            <a:ext cx="1152128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03512" y="2761764"/>
            <a:ext cx="396043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1829" y="2816693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08834" y="2823319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22828" y="2807224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5247" y="2816692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87666" y="282331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02389" y="282331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58215" y="2807223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24392" y="2807222"/>
            <a:ext cx="80499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151784" y="4221088"/>
            <a:ext cx="4585604" cy="720080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56970" y="4319518"/>
            <a:ext cx="4480418" cy="52197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[i-1]+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[i-2];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83632" y="188640"/>
            <a:ext cx="583264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分析：斐波那契数列问题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83632" y="188640"/>
            <a:ext cx="583264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编码</a:t>
            </a:r>
            <a:r>
              <a:rPr lang="zh-CN" altLang="en-US" dirty="0" smtClean="0"/>
              <a:t>：斐波那契数列问题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855640" y="1268760"/>
            <a:ext cx="5544616" cy="439248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kern="0" noProof="0" dirty="0">
              <a:latin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7230" y="1407155"/>
            <a:ext cx="4912986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arr[47</a:t>
            </a:r>
            <a:r>
              <a:rPr lang="nn-NO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], i, k</a:t>
            </a: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k;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arr[0] = 1;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arr[1] = 1;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 = 2; i &lt; k; i++){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arr[i] = arr[i-1] + arr[i-2];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nn-NO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nn-NO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arr[k-1];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43054" y="1052736"/>
            <a:ext cx="9089450" cy="542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【题目描述】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一个分数序列是：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3/5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5/8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8/13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13/21.. ...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，请同学们认真观察好分子和分母的规律。现要求：指定项数为任意的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项，请输出前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中只有一行，包含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20)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为这个分数序列的项数。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请输出这个分数序列的分数形式（请注意显示形式突出序列变化的规律，所以不用化简）。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1/2 2/3 3/5 5/8 8/13 13/21</a:t>
            </a:r>
            <a:endParaRPr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19736" y="188640"/>
            <a:ext cx="4248472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斐波那契数</a:t>
            </a:r>
            <a:r>
              <a:rPr lang="zh-CN" altLang="en-US" dirty="0" smtClean="0"/>
              <a:t>列问题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59837" y="188640"/>
            <a:ext cx="52374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数组的应用</a:t>
            </a:r>
            <a:r>
              <a:rPr lang="en-US" altLang="zh-CN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900" b="1" kern="0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模拟过程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2" y="1052736"/>
            <a:ext cx="3217896" cy="3279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412776"/>
            <a:ext cx="2736304" cy="27363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12" y="1301532"/>
            <a:ext cx="3670140" cy="278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1457606" y="4864023"/>
            <a:ext cx="92419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如灯的开关，站队，纸牌翻转等凡具有两种状态的问题，均可以用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代表一种状态，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代表另一种状态。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20336" y="188640"/>
            <a:ext cx="23164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过程模拟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79576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7688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01976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16264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16636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24748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5120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33232" y="2492896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5400" y="2688885"/>
            <a:ext cx="1512168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35461" y="3536773"/>
            <a:ext cx="82809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67608" y="3536773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636826" y="3543399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50820" y="3527304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33239" y="3536772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15658" y="354339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673886" y="354339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86207" y="3527303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94490" y="3527302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9695014" y="4231285"/>
            <a:ext cx="1560188" cy="792088"/>
          </a:xfrm>
          <a:prstGeom prst="wedgeRoundRectCallout">
            <a:avLst>
              <a:gd name="adj1" fmla="val -39768"/>
              <a:gd name="adj2" fmla="val -90239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对应编号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话气泡: 圆角矩形 36"/>
          <p:cNvSpPr/>
          <p:nvPr/>
        </p:nvSpPr>
        <p:spPr>
          <a:xfrm>
            <a:off x="9657812" y="1340768"/>
            <a:ext cx="1560188" cy="792088"/>
          </a:xfrm>
          <a:prstGeom prst="wedgeRoundRectCallout">
            <a:avLst>
              <a:gd name="adj1" fmla="val -34358"/>
              <a:gd name="adj2" fmla="val 85589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75029" y="5353677"/>
            <a:ext cx="92419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个对象的状态，注意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 animBg="1"/>
      <p:bldP spid="37" grpId="0" animBg="1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4391" y="188640"/>
            <a:ext cx="3383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灯的开关问题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465958" y="1124744"/>
            <a:ext cx="9577064" cy="5112568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3512" y="1412776"/>
            <a:ext cx="93610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盏灯，开始时灯都是亮着的，每个灯都有一个开关控制着。现按其顺序编号为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，然后将编号为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的倍数的灯拉一下，其次将编号为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的倍数的灯拉一下，再将编号为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的倍数的灯拉一下，最后将编号为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的倍数的灯拉一下，四次拉完之后，问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的灯的编号？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文件中只有一个整数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中有若干行，是亮着灯的编号。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 4 6 7 8 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90992" y="188640"/>
            <a:ext cx="44500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灯的开关问题分析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43472" y="1628800"/>
            <a:ext cx="9001000" cy="36004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3512" y="1988840"/>
            <a:ext cx="66592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）初始状态为灯为全亮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7461" y="3223993"/>
            <a:ext cx="69588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）灯的变化过程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461" y="4516040"/>
            <a:ext cx="767889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）灯的最终状态（找出未灭灯的编号）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24290" y="188640"/>
            <a:ext cx="49834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灯的初始状态为全亮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79776" y="2665369"/>
            <a:ext cx="4968552" cy="180020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7808" y="2905200"/>
            <a:ext cx="4392488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 = 1; i &lt;= n; i++){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a[i] = 1;                 </a:t>
            </a:r>
            <a:r>
              <a:rPr lang="nn-NO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nn-NO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</a:t>
            </a:r>
            <a:r>
              <a:rPr lang="zh-CN" altLang="nn-NO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nn-NO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3935760" y="1729265"/>
            <a:ext cx="5112568" cy="792088"/>
          </a:xfrm>
          <a:prstGeom prst="wedgeRoundRectCallout">
            <a:avLst>
              <a:gd name="adj1" fmla="val 3700"/>
              <a:gd name="adj2" fmla="val 108678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循环，控制有限次数为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4007768" y="4653136"/>
            <a:ext cx="4320480" cy="792088"/>
          </a:xfrm>
          <a:prstGeom prst="wedgeRoundRectCallout">
            <a:avLst>
              <a:gd name="adj1" fmla="val -14736"/>
              <a:gd name="adj2" fmla="val -150622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将数组的各个元素初始化为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46" y="3010004"/>
            <a:ext cx="2931794" cy="3515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3"/>
          <p:cNvSpPr/>
          <p:nvPr/>
        </p:nvSpPr>
        <p:spPr>
          <a:xfrm>
            <a:off x="2744884" y="1268413"/>
            <a:ext cx="4968552" cy="410480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0909" y="1484784"/>
            <a:ext cx="443123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 = 1;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s*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s &lt;&lt;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	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548" y="4077072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22595" y="315699"/>
            <a:ext cx="8280920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下列是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循环实现求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 &lt;= n &lt;= 20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阶乘的代码，横线处应填写的代码是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：（）</a:t>
            </a:r>
            <a:endParaRPr lang="zh-CN" altLang="en-US" sz="28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825004" y="3789040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369099" y="5733256"/>
            <a:ext cx="5599109" cy="720080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的阶乘为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4386" y="188640"/>
            <a:ext cx="3383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灯的变化过程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47528" y="977529"/>
            <a:ext cx="4032448" cy="540060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35560" y="1046341"/>
            <a:ext cx="338437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 = 1; i &lt;= n; i++){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if(i%2 == 0)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a[i] = 1 - a[i];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if(i%3 == 0)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a[i] = 1 - a[i]; 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if(i%4 == 0)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a[i] = 1 - a[i];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if(i%5 == 0)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a[i] = 1 - a[i];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623392" y="188639"/>
            <a:ext cx="3672408" cy="692497"/>
          </a:xfrm>
          <a:prstGeom prst="wedgeRoundRectCallout">
            <a:avLst>
              <a:gd name="adj1" fmla="val -4965"/>
              <a:gd name="adj2" fmla="val 75188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遍历数组中的每一个元素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5663952" y="1412776"/>
            <a:ext cx="5400600" cy="692497"/>
          </a:xfrm>
          <a:prstGeom prst="wedgeRoundRectCallout">
            <a:avLst>
              <a:gd name="adj1" fmla="val -69320"/>
              <a:gd name="adj2" fmla="val -1013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的倍数则拉一次，元素值改变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663952" y="2492896"/>
            <a:ext cx="5421055" cy="692497"/>
          </a:xfrm>
          <a:prstGeom prst="wedgeRoundRectCallout">
            <a:avLst>
              <a:gd name="adj1" fmla="val -69320"/>
              <a:gd name="adj2" fmla="val -1013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的倍数则拉一次，元素值改变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663952" y="3573016"/>
            <a:ext cx="5422434" cy="692497"/>
          </a:xfrm>
          <a:prstGeom prst="wedgeRoundRectCallout">
            <a:avLst>
              <a:gd name="adj1" fmla="val -69320"/>
              <a:gd name="adj2" fmla="val -1013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的倍数则拉一次，元素值改变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5663952" y="4653136"/>
            <a:ext cx="5447230" cy="692497"/>
          </a:xfrm>
          <a:prstGeom prst="wedgeRoundRectCallout">
            <a:avLst>
              <a:gd name="adj1" fmla="val -69320"/>
              <a:gd name="adj2" fmla="val -1013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的倍数则拉一次，元素值改变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24386" y="188640"/>
            <a:ext cx="33832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灯的最终状态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62562" y="2420887"/>
            <a:ext cx="4032448" cy="2880321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07609" y="2564904"/>
            <a:ext cx="3787401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 = 1; i &lt;= n; i++){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 1)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i &lt;&lt;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 ”</a:t>
            </a: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nn-NO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n-NO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408364" y="1470991"/>
            <a:ext cx="3585889" cy="792088"/>
          </a:xfrm>
          <a:prstGeom prst="wedgeRoundRectCallout">
            <a:avLst>
              <a:gd name="adj1" fmla="val 5901"/>
              <a:gd name="adj2" fmla="val 103350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遍历数组中的各个元素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68208" y="2420888"/>
            <a:ext cx="3096344" cy="1080121"/>
          </a:xfrm>
          <a:prstGeom prst="wedgeRoundRectCallout">
            <a:avLst>
              <a:gd name="adj1" fmla="val -81407"/>
              <a:gd name="adj2" fmla="val 32973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如果元素为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，即灯亮，则输出灯的编号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63" y="3403314"/>
            <a:ext cx="2892129" cy="298465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7790" y="188640"/>
            <a:ext cx="2316480" cy="691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3900" b="1" kern="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排队问题</a:t>
            </a:r>
            <a:endParaRPr lang="zh-CN" altLang="en-US" sz="3900" b="1" kern="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1465958" y="1124744"/>
            <a:ext cx="9577064" cy="468052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512" y="1343665"/>
            <a:ext cx="9145016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名同学在操场上面向老师排队，现将其顺序编号为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1,2,3,……n,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然后让编号为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的倍数的同学向后转（不能再向前转），再让编号为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的倍数的同学向后转（不能再向前转），问最后面向老师的都有哪些同学？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中只有一行，包含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中只有一行，即所有面向老师的同学的编号。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输出样例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】1 3 7 9 11 13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87488" y="1727312"/>
            <a:ext cx="9289032" cy="1125624"/>
            <a:chOff x="2659079" y="1609725"/>
            <a:chExt cx="6899243" cy="996447"/>
          </a:xfrm>
        </p:grpSpPr>
        <p:grpSp>
          <p:nvGrpSpPr>
            <p:cNvPr id="6" name="组合 5"/>
            <p:cNvGrpSpPr/>
            <p:nvPr/>
          </p:nvGrpSpPr>
          <p:grpSpPr>
            <a:xfrm>
              <a:off x="2659079" y="1609725"/>
              <a:ext cx="6899243" cy="662242"/>
              <a:chOff x="1626540" y="3717963"/>
              <a:chExt cx="1134190" cy="577562"/>
            </a:xfrm>
          </p:grpSpPr>
          <p:grpSp>
            <p:nvGrpSpPr>
              <p:cNvPr id="8" name="Group 47"/>
              <p:cNvGrpSpPr/>
              <p:nvPr/>
            </p:nvGrpSpPr>
            <p:grpSpPr bwMode="auto">
              <a:xfrm>
                <a:off x="1626540" y="3717963"/>
                <a:ext cx="1130014" cy="577562"/>
                <a:chOff x="725" y="1490"/>
                <a:chExt cx="1353" cy="1800"/>
              </a:xfrm>
            </p:grpSpPr>
            <p:sp>
              <p:nvSpPr>
                <p:cNvPr id="10" name="AutoShape 48"/>
                <p:cNvSpPr>
                  <a:spLocks noChangeArrowheads="1"/>
                </p:cNvSpPr>
                <p:nvPr/>
              </p:nvSpPr>
              <p:spPr bwMode="gray">
                <a:xfrm>
                  <a:off x="725" y="1490"/>
                  <a:ext cx="1353" cy="180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4E91D4"/>
                    </a:gs>
                    <a:gs pos="100000">
                      <a:srgbClr val="3477A4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7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" name="AutoShape 49"/>
                <p:cNvSpPr>
                  <a:spLocks noChangeArrowheads="1"/>
                </p:cNvSpPr>
                <p:nvPr/>
              </p:nvSpPr>
              <p:spPr bwMode="gray">
                <a:xfrm>
                  <a:off x="730" y="1495"/>
                  <a:ext cx="1344" cy="17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CA1E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7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AutoShape 50"/>
                <p:cNvSpPr>
                  <a:spLocks noChangeArrowheads="1"/>
                </p:cNvSpPr>
                <p:nvPr/>
              </p:nvSpPr>
              <p:spPr bwMode="gray">
                <a:xfrm>
                  <a:off x="733" y="2795"/>
                  <a:ext cx="1342" cy="44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alpha val="0"/>
                      </a:srgbClr>
                    </a:gs>
                    <a:gs pos="100000">
                      <a:srgbClr val="3CA1E6">
                        <a:gamma/>
                        <a:tint val="51373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7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1"/>
                <p:cNvSpPr>
                  <a:spLocks noChangeArrowheads="1"/>
                </p:cNvSpPr>
                <p:nvPr/>
              </p:nvSpPr>
              <p:spPr bwMode="gray">
                <a:xfrm>
                  <a:off x="733" y="1509"/>
                  <a:ext cx="1342" cy="44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3CA1E6">
                        <a:gamma/>
                        <a:tint val="33333"/>
                        <a:invGamma/>
                      </a:srgbClr>
                    </a:gs>
                    <a:gs pos="100000">
                      <a:srgbClr val="3CA1E6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A1A70"/>
                    </a:solidFill>
                    <a:effectLst/>
                    <a:uLnTx/>
                    <a:uFillTx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" name="圆角矩形 9"/>
              <p:cNvSpPr/>
              <p:nvPr/>
            </p:nvSpPr>
            <p:spPr>
              <a:xfrm>
                <a:off x="1656242" y="3744873"/>
                <a:ext cx="1104488" cy="55065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772014" y="1652065"/>
              <a:ext cx="66479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15480" y="1830966"/>
            <a:ext cx="943304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r>
              <a:rPr lang="en-US" altLang="zh-CN" sz="2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是一种排序的方法，是按照升序排序（从小到大）</a:t>
            </a:r>
            <a:endParaRPr lang="en-US" altLang="zh-CN" sz="2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4"/>
          <p:cNvSpPr/>
          <p:nvPr/>
        </p:nvSpPr>
        <p:spPr>
          <a:xfrm>
            <a:off x="3287688" y="3387229"/>
            <a:ext cx="5616625" cy="182395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4746" y="3410982"/>
            <a:ext cx="5255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#include &lt;algorithm&gt;</a:t>
            </a:r>
            <a:endParaRPr lang="en-US" altLang="zh-CN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359696" y="188640"/>
            <a:ext cx="5616624" cy="691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9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</a:t>
            </a:r>
            <a:r>
              <a:rPr lang="en-US" altLang="zh-CN" sz="39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-sort( )</a:t>
            </a:r>
            <a:r>
              <a:rPr lang="zh-CN" altLang="en-US" sz="39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9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04229" y="4251299"/>
            <a:ext cx="5255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sort(a, a+5);</a:t>
            </a:r>
            <a:endParaRPr lang="en-US" altLang="zh-CN" sz="2800" dirty="0"/>
          </a:p>
        </p:txBody>
      </p:sp>
      <p:sp>
        <p:nvSpPr>
          <p:cNvPr id="18" name="对话气泡: 圆角矩形 17"/>
          <p:cNvSpPr/>
          <p:nvPr/>
        </p:nvSpPr>
        <p:spPr>
          <a:xfrm>
            <a:off x="1727211" y="3050942"/>
            <a:ext cx="1584176" cy="481991"/>
          </a:xfrm>
          <a:prstGeom prst="wedgeRoundRectCallout">
            <a:avLst>
              <a:gd name="adj1" fmla="val 60018"/>
              <a:gd name="adj2" fmla="val 108275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对话气泡: 圆角矩形 18"/>
          <p:cNvSpPr/>
          <p:nvPr/>
        </p:nvSpPr>
        <p:spPr>
          <a:xfrm>
            <a:off x="2495600" y="5161239"/>
            <a:ext cx="2088232" cy="481991"/>
          </a:xfrm>
          <a:prstGeom prst="wedgeRoundRectCallout">
            <a:avLst>
              <a:gd name="adj1" fmla="val 37818"/>
              <a:gd name="adj2" fmla="val -113543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排序的起始位置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话气泡: 圆角矩形 19"/>
          <p:cNvSpPr/>
          <p:nvPr/>
        </p:nvSpPr>
        <p:spPr>
          <a:xfrm>
            <a:off x="4716782" y="5179257"/>
            <a:ext cx="2099297" cy="481991"/>
          </a:xfrm>
          <a:prstGeom prst="wedgeRoundRectCallout">
            <a:avLst>
              <a:gd name="adj1" fmla="val -33223"/>
              <a:gd name="adj2" fmla="val -116462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排序的结束位置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/>
      <p:bldP spid="17" grpId="0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auto">
          <a:xfrm>
            <a:off x="3090635" y="3516030"/>
            <a:ext cx="1762522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090635" y="4582830"/>
            <a:ext cx="1762522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090635" y="5582955"/>
            <a:ext cx="1762522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090635" y="2563530"/>
            <a:ext cx="1762522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4965" y="2604260"/>
            <a:ext cx="1664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24965" y="3560929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(10);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24965" y="4605602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a[6.5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24965" y="5604376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a[x];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2242740"/>
            <a:ext cx="1116963" cy="11169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357921"/>
            <a:ext cx="954543" cy="9545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4349573"/>
            <a:ext cx="954543" cy="9545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5351741"/>
            <a:ext cx="954543" cy="954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95600" y="1121708"/>
            <a:ext cx="7272808" cy="6915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39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创建一个数组</a:t>
            </a:r>
            <a:r>
              <a:rPr lang="en-US" altLang="zh-CN" sz="39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9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下列选项正确的是：</a:t>
            </a:r>
            <a:endParaRPr lang="en-US" altLang="zh-CN" sz="39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95600" y="2590444"/>
            <a:ext cx="49911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21248" y="3560929"/>
            <a:ext cx="47815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27193" y="4643319"/>
            <a:ext cx="4749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5544" y="5657171"/>
            <a:ext cx="49403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771936" y="1059122"/>
            <a:ext cx="6996471" cy="455353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9004" y="1059122"/>
            <a:ext cx="7185428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a[9] ={1  ,  2  ,  3  ,  4  ,  5  ,  6  ,  7  ,  8  ,  9 };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309" y="4172296"/>
            <a:ext cx="1116963" cy="11169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70" y="2124523"/>
            <a:ext cx="954543" cy="95454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70" y="3202764"/>
            <a:ext cx="954543" cy="95454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18" y="5248260"/>
            <a:ext cx="954543" cy="954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76228" y="567730"/>
            <a:ext cx="230425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4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请看下列代码：</a:t>
            </a:r>
            <a:endParaRPr lang="en-US" altLang="zh-CN" sz="24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76228" y="1625029"/>
            <a:ext cx="60120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24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获取数组中的数字</a:t>
            </a:r>
            <a:r>
              <a:rPr lang="en-US" altLang="zh-CN" sz="24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，下列选项正确的是：</a:t>
            </a:r>
            <a:endParaRPr lang="en-US" altLang="zh-CN" sz="24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281830" y="3397700"/>
            <a:ext cx="18780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281830" y="4459240"/>
            <a:ext cx="18780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281830" y="5531373"/>
            <a:ext cx="1762522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81830" y="2351064"/>
            <a:ext cx="1878066" cy="561923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16160" y="2391794"/>
            <a:ext cx="1664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16160" y="3442599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cout&lt;&lt;a[5];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16160" y="4482012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cout&lt;&lt;a[4];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16160" y="5552794"/>
            <a:ext cx="2066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cout&lt;&lt;a(4);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6795" y="2377978"/>
            <a:ext cx="49911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12443" y="3442599"/>
            <a:ext cx="478155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8388" y="4519729"/>
            <a:ext cx="47498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16739" y="5605589"/>
            <a:ext cx="494030" cy="4603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13"/>
          <p:cNvSpPr/>
          <p:nvPr/>
        </p:nvSpPr>
        <p:spPr>
          <a:xfrm>
            <a:off x="2567608" y="2130326"/>
            <a:ext cx="7128792" cy="453650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定义一个数组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数组的大小不超过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，并赋值，输出数组中比所有元素平均值都大的元素和对应的下标。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6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12  10  9  15  22  28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22  4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28  5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4428463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2207568" y="960639"/>
            <a:ext cx="784887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求比平均值都大的</a:t>
            </a:r>
            <a:r>
              <a:rPr lang="zh-CN" altLang="en-US" sz="4000" dirty="0" smtClean="0"/>
              <a:t>数及对应的下标</a:t>
            </a:r>
            <a:endParaRPr lang="zh-CN" altLang="en-US" sz="4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3432" y="784503"/>
            <a:ext cx="9937104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陶陶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家的院子里有一棵苹果树，每到秋天树上就会结出10个苹果。苹果成熟的时候，陶陶就会跑去摘苹果。陶陶有个30厘米高的板凳，当她不能直接用手摘到苹果的时候，就会踩到板凳上再试试。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现在已知10个苹果到地面的高度，以及陶陶把手伸直的时候能够达到的最大高度，请帮陶陶算一下她能够摘到的苹果的数目。假设她碰到苹果，苹果就会掉下来。 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两行数据。第一行包含10个100到200之间（包括100和200）的整数（以厘米为单位）分别表示10个苹果到地面的高度，两个相邻的整数之间用一个空格隔开。第二行只包括一个100到120之间（包含100和120）的整数（以厘米为单位），表示陶陶把手伸直的时候能够达到的最大高度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包括一行，这一行只包含一个整数，表示陶陶能够摘到的苹果的数目。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200 150 140 129 134 167 198 200 111 110 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7848" y="44624"/>
            <a:ext cx="3024336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陶陶摘苹果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3432" y="975950"/>
            <a:ext cx="9295472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大门外长度为L的马路上有一排树，每两棵相邻的树之间的间隔都是1米。我们可以把马路看成一个数轴，马路的一端在数轴0的位置，另一端在L的位置；数轴上的每个整数点，即0，1，2，……，L，都种有一棵树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。 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第一行有两个整数L（1 &lt;= L &lt;= 10000）和 M（1 &lt;= M &lt;= 100），L代表马路的长度，M代表区域的数目，L和M之间用一个空格隔开。接下来的M行每行包含两个不同的整数，用一个空格隔开，表示一个区域的起始点和终止点的坐标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对于20%的数据，区域之间没有重合的部分；</a:t>
            </a:r>
            <a:b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对于其它的数据，区域之间有重合的情况。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包括一行，这一行只包含一个整数，表示马路上剩余的树的数目。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3 150 300 100 200 470 471 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298</a:t>
            </a:r>
            <a:endParaRPr lang="zh-CN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7" y="4437112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58602" y="620435"/>
            <a:ext cx="10393982" cy="5976664"/>
          </a:xfrm>
          <a:prstGeom prst="roundRect">
            <a:avLst>
              <a:gd name="adj" fmla="val 6953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【题目描述】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一组序列的数是：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126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477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，请同学们认真观察数值的规律。现要求：指定项数为任意的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项，计算：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项的数据；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）输出前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项数据的和。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只有一行，包含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3&lt;=N&lt;=15)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为这个序列的项数。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第一行为这个序列第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项的数据；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第二行为这个序列前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项的数据和。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【要求】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每一行的输出数据都从第一列开始。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477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648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又如：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【样例输出】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98577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133893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3"/>
          <p:cNvSpPr/>
          <p:nvPr/>
        </p:nvSpPr>
        <p:spPr>
          <a:xfrm>
            <a:off x="2567608" y="980728"/>
            <a:ext cx="4968552" cy="4583657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633" y="1199222"/>
            <a:ext cx="4464495" cy="4605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a, b, u, i, num;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u;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 = 0;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 = a; i &lt;= b; i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if((i%u) == 0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pt-BR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pt-B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 </a:t>
            </a:r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num &lt;&lt; endl;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077072"/>
            <a:ext cx="1910956" cy="177499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464910" y="283949"/>
            <a:ext cx="82809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下列</a:t>
            </a:r>
            <a:r>
              <a:rPr lang="en-US" altLang="zh-CN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循环输出的结果是：</a:t>
            </a:r>
            <a:r>
              <a:rPr lang="zh-CN" altLang="en-US" sz="2800" b="1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（）</a:t>
            </a:r>
            <a:endParaRPr lang="zh-CN" altLang="en-US" sz="2800" b="1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69099" y="5733256"/>
            <a:ext cx="3006821" cy="720080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4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1  100  15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25483" y="5733256"/>
            <a:ext cx="1710677" cy="720080"/>
          </a:xfrm>
          <a:prstGeom prst="roundRect">
            <a:avLst>
              <a:gd name="adj" fmla="val 695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（谢谢）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081" name="Shape 98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59267" y="-673100"/>
            <a:ext cx="12310533" cy="820631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1" name="Shape 981"/>
          <p:cNvSpPr/>
          <p:nvPr/>
        </p:nvSpPr>
        <p:spPr>
          <a:xfrm>
            <a:off x="2117" y="-55033"/>
            <a:ext cx="12187767" cy="6858000"/>
          </a:xfrm>
          <a:prstGeom prst="rect">
            <a:avLst/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lIns="45712" tIns="22849" rIns="45712" bIns="22849" anchor="ctr" anchorCtr="0">
            <a:noAutofit/>
          </a:bodyPr>
          <a:lstStyle/>
          <a:p>
            <a:pPr algn="ctr" fontAlgn="base"/>
            <a:endParaRPr sz="2400" strike="noStrike" noProof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3" name="Shape 982"/>
          <p:cNvSpPr/>
          <p:nvPr/>
        </p:nvSpPr>
        <p:spPr>
          <a:xfrm>
            <a:off x="2616200" y="1377951"/>
            <a:ext cx="7630584" cy="4167716"/>
          </a:xfrm>
          <a:custGeom>
            <a:avLst/>
            <a:gdLst/>
            <a:ahLst/>
            <a:cxnLst>
              <a:cxn ang="0">
                <a:pos x="5724048" y="1563290"/>
              </a:cxn>
              <a:cxn ang="5400000">
                <a:pos x="2862024" y="3126581"/>
              </a:cxn>
              <a:cxn ang="10800000">
                <a:pos x="0" y="1563290"/>
              </a:cxn>
              <a:cxn ang="16200000">
                <a:pos x="2862024" y="0"/>
              </a:cxn>
            </a:cxnLst>
            <a:pathLst>
              <a:path w="5724048" h="3126581">
                <a:moveTo>
                  <a:pt x="0" y="0"/>
                </a:moveTo>
                <a:lnTo>
                  <a:pt x="5202941" y="0"/>
                </a:lnTo>
                <a:lnTo>
                  <a:pt x="5724048" y="521107"/>
                </a:lnTo>
                <a:lnTo>
                  <a:pt x="5724048" y="3126581"/>
                </a:lnTo>
                <a:lnTo>
                  <a:pt x="0" y="3126581"/>
                </a:lnTo>
                <a:close/>
              </a:path>
            </a:pathLst>
          </a:custGeom>
          <a:noFill/>
          <a:ln w="317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 sz="2400"/>
          </a:p>
        </p:txBody>
      </p:sp>
      <p:sp>
        <p:nvSpPr>
          <p:cNvPr id="46084" name="Shape 983"/>
          <p:cNvSpPr txBox="1"/>
          <p:nvPr/>
        </p:nvSpPr>
        <p:spPr>
          <a:xfrm>
            <a:off x="4006851" y="3287184"/>
            <a:ext cx="5499100" cy="895349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buSzPct val="25000"/>
            </a:pPr>
            <a:endParaRPr lang="en-US" altLang="zh-CN" sz="4000" dirty="0">
              <a:solidFill>
                <a:srgbClr val="404040"/>
              </a:solidFill>
              <a:latin typeface="Montserrat"/>
              <a:ea typeface="Montserrat"/>
              <a:sym typeface="Montserrat"/>
            </a:endParaRPr>
          </a:p>
        </p:txBody>
      </p:sp>
      <p:sp>
        <p:nvSpPr>
          <p:cNvPr id="7" name="Shape 36"/>
          <p:cNvSpPr txBox="1"/>
          <p:nvPr/>
        </p:nvSpPr>
        <p:spPr>
          <a:xfrm>
            <a:off x="3308351" y="3018367"/>
            <a:ext cx="3268133" cy="171451"/>
          </a:xfrm>
          <a:prstGeom prst="rect">
            <a:avLst/>
          </a:prstGeom>
          <a:noFill/>
          <a:ln>
            <a:noFill/>
          </a:ln>
        </p:spPr>
        <p:txBody>
          <a:bodyPr lIns="45712" tIns="22849" rIns="45712" bIns="22849" anchor="t" anchorCtr="0">
            <a:noAutofit/>
          </a:bodyPr>
          <a:lstStyle/>
          <a:p>
            <a:pPr marR="0" algn="ctr" defTabSz="914400" eaLnBrk="0" hangingPunct="0">
              <a:buClrTx/>
              <a:buSzPct val="25000"/>
              <a:buFontTx/>
            </a:pP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 e X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思 科 学 教 育 </a:t>
            </a:r>
            <a:r>
              <a:rPr kumimoji="0" lang="en-US" altLang="zh-CN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zh-CN" altLang="en-US" sz="1000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创 新 课 程</a:t>
            </a:r>
            <a:endParaRPr kumimoji="0" lang="en-US" altLang="zh-CN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algn="ctr" defTabSz="914400" eaLnBrk="0" hangingPunct="0">
              <a:buClrTx/>
              <a:buSzPct val="25000"/>
              <a:buFontTx/>
            </a:pPr>
            <a:endParaRPr kumimoji="0" lang="en-US" sz="1000" kern="1200" cap="none" spc="0" normalizeH="0" baseline="0" noProof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86" name="Shape 683"/>
          <p:cNvSpPr txBox="1"/>
          <p:nvPr/>
        </p:nvSpPr>
        <p:spPr>
          <a:xfrm>
            <a:off x="4368800" y="2938569"/>
            <a:ext cx="5490633" cy="524933"/>
          </a:xfrm>
          <a:prstGeom prst="rect">
            <a:avLst/>
          </a:prstGeom>
          <a:noFill/>
          <a:ln w="9525">
            <a:noFill/>
          </a:ln>
        </p:spPr>
        <p:txBody>
          <a:bodyPr lIns="45712" tIns="22849" rIns="45712" bIns="22849" anchor="t"/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科学家一样思考</a:t>
            </a:r>
            <a:endParaRPr lang="en-US" altLang="zh-CN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  <a:p>
            <a:pPr eaLnBrk="0" hangingPunct="0">
              <a:lnSpc>
                <a:spcPct val="150000"/>
              </a:lnSpc>
              <a:buSzPct val="25000"/>
            </a:pPr>
            <a:r>
              <a:rPr lang="zh-CN" altLang="en-US" sz="4000" b="1" dirty="0">
                <a:solidFill>
                  <a:srgbClr val="404040"/>
                </a:solidFill>
                <a:latin typeface="华文仿宋" panose="02010600040101010101" charset="-122"/>
                <a:ea typeface="华文仿宋" panose="02010600040101010101" charset="-122"/>
                <a:sym typeface="Montserrat"/>
              </a:rPr>
              <a:t>像工程师一样解决问题</a:t>
            </a:r>
            <a:endParaRPr lang="zh-CN" altLang="en-US" sz="4000" b="1" dirty="0">
              <a:solidFill>
                <a:srgbClr val="404040"/>
              </a:solidFill>
              <a:latin typeface="华文仿宋" panose="02010600040101010101" charset="-122"/>
              <a:ea typeface="华文仿宋" panose="02010600040101010101" charset="-122"/>
              <a:sym typeface="Montserrat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246259" y="1233070"/>
            <a:ext cx="2265565" cy="1979906"/>
            <a:chOff x="1001016" y="1593632"/>
            <a:chExt cx="2265565" cy="1979906"/>
          </a:xfrm>
        </p:grpSpPr>
        <p:sp>
          <p:nvSpPr>
            <p:cNvPr id="12" name="六边形 11"/>
            <p:cNvSpPr/>
            <p:nvPr/>
          </p:nvSpPr>
          <p:spPr>
            <a:xfrm>
              <a:off x="1001016" y="1593632"/>
              <a:ext cx="2265565" cy="1979906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>
              <a:off x="1150575" y="1724468"/>
              <a:ext cx="1985850" cy="1735460"/>
            </a:xfrm>
            <a:prstGeom prst="hexagon">
              <a:avLst/>
            </a:prstGeom>
            <a:solidFill>
              <a:srgbClr val="33B0E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altLang="zh-CN" sz="3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581037" y="3491927"/>
            <a:ext cx="3027131" cy="2025305"/>
            <a:chOff x="3278896" y="2996952"/>
            <a:chExt cx="3027131" cy="2025305"/>
          </a:xfrm>
        </p:grpSpPr>
        <p:sp>
          <p:nvSpPr>
            <p:cNvPr id="15" name="六边形 14"/>
            <p:cNvSpPr/>
            <p:nvPr/>
          </p:nvSpPr>
          <p:spPr>
            <a:xfrm>
              <a:off x="3610888" y="2996952"/>
              <a:ext cx="2317514" cy="2025305"/>
            </a:xfrm>
            <a:prstGeom prst="hexagon">
              <a:avLst/>
            </a:prstGeom>
            <a:gradFill rotWithShape="1">
              <a:gsLst>
                <a:gs pos="63000">
                  <a:srgbClr val="ECECEC"/>
                </a:gs>
                <a:gs pos="100000">
                  <a:srgbClr val="F7F7F7"/>
                </a:gs>
                <a:gs pos="9000">
                  <a:srgbClr val="BEBEBE"/>
                </a:gs>
              </a:gsLst>
              <a:lin ang="4200000" scaled="0"/>
            </a:gradFill>
            <a:ln w="47625">
              <a:gradFill>
                <a:gsLst>
                  <a:gs pos="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7200000" scaled="0"/>
              </a:gradFill>
            </a:ln>
            <a:effectLst>
              <a:outerShdw blurRad="203200" dist="127000" dir="4200000" sx="102000" sy="102000" algn="ctr" rotWithShape="0">
                <a:srgbClr val="1F1F1F">
                  <a:lumMod val="90000"/>
                  <a:lumOff val="10000"/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016000" prst="angle"/>
            </a:sp3d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</a:endParaRPr>
            </a:p>
          </p:txBody>
        </p:sp>
        <p:sp>
          <p:nvSpPr>
            <p:cNvPr id="16" name="六边形 15"/>
            <p:cNvSpPr/>
            <p:nvPr/>
          </p:nvSpPr>
          <p:spPr>
            <a:xfrm>
              <a:off x="3755142" y="3130087"/>
              <a:ext cx="2020768" cy="1765975"/>
            </a:xfrm>
            <a:prstGeom prst="hexagon">
              <a:avLst/>
            </a:prstGeom>
            <a:solidFill>
              <a:srgbClr val="F9BD0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2"/>
            <p:cNvSpPr txBox="1"/>
            <p:nvPr/>
          </p:nvSpPr>
          <p:spPr>
            <a:xfrm>
              <a:off x="3278896" y="3537330"/>
              <a:ext cx="3027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number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r>
                <a:rPr lang="zh-CN" altLang="en-US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48128" y="1262188"/>
            <a:ext cx="2931074" cy="1950788"/>
            <a:chOff x="5879976" y="1622227"/>
            <a:chExt cx="2931074" cy="1950788"/>
          </a:xfrm>
        </p:grpSpPr>
        <p:grpSp>
          <p:nvGrpSpPr>
            <p:cNvPr id="20" name="组合 30"/>
            <p:cNvGrpSpPr/>
            <p:nvPr/>
          </p:nvGrpSpPr>
          <p:grpSpPr>
            <a:xfrm>
              <a:off x="6240017" y="1622227"/>
              <a:ext cx="2232247" cy="1950788"/>
              <a:chOff x="5352636" y="1823839"/>
              <a:chExt cx="1096573" cy="958308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5352636" y="1823839"/>
                <a:ext cx="1096573" cy="958308"/>
              </a:xfrm>
              <a:prstGeom prst="hexagon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9000">
                    <a:srgbClr val="BEBEBE"/>
                  </a:gs>
                </a:gsLst>
                <a:lin ang="4200000" scaled="0"/>
              </a:gradFill>
              <a:ln w="47625">
                <a:gradFill>
                  <a:gsLst>
                    <a:gs pos="0">
                      <a:srgbClr val="FFFFFF"/>
                    </a:gs>
                    <a:gs pos="100000">
                      <a:srgbClr val="FFFFFF">
                        <a:lumMod val="85000"/>
                      </a:srgbClr>
                    </a:gs>
                  </a:gsLst>
                  <a:lin ang="7200000" scaled="0"/>
                </a:gradFill>
              </a:ln>
              <a:effectLst>
                <a:outerShdw blurRad="203200" dist="127000" dir="4200000" sx="102000" sy="102000" algn="ctr" rotWithShape="0">
                  <a:srgbClr val="1F1F1F">
                    <a:lumMod val="90000"/>
                    <a:lumOff val="10000"/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0" prst="angle"/>
              </a:sp3d>
            </p:spPr>
            <p:txBody>
              <a:bodyPr wrap="none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5425024" y="1887166"/>
                <a:ext cx="961185" cy="839992"/>
              </a:xfrm>
              <a:prstGeom prst="hexagon">
                <a:avLst/>
              </a:prstGeom>
              <a:solidFill>
                <a:srgbClr val="9ED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文本框 2"/>
            <p:cNvSpPr txBox="1"/>
            <p:nvPr/>
          </p:nvSpPr>
          <p:spPr>
            <a:xfrm>
              <a:off x="5879976" y="2134724"/>
              <a:ext cx="29310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reverse</a:t>
              </a:r>
              <a:endParaRPr lang="en-US" altLang="zh-CN" sz="3000" b="1" kern="0" noProof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kern="0" noProof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倒序</a:t>
              </a:r>
              <a:endPara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32"/>
          <p:cNvSpPr txBox="1"/>
          <p:nvPr/>
        </p:nvSpPr>
        <p:spPr>
          <a:xfrm>
            <a:off x="2750315" y="1753041"/>
            <a:ext cx="144959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3"/>
          <p:cNvSpPr txBox="1"/>
          <p:nvPr/>
        </p:nvSpPr>
        <p:spPr>
          <a:xfrm>
            <a:off x="2891796" y="2183905"/>
            <a:ext cx="944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3071664" y="1268760"/>
            <a:ext cx="6048672" cy="4780664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1704" y="1628800"/>
            <a:ext cx="5328592" cy="4154170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声明变量，分别赋值为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a0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a1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a2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a3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a4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a5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a6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a98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a99 = 0;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1611" y="249218"/>
            <a:ext cx="626469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定义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型变量并输出</a:t>
            </a:r>
            <a:endParaRPr lang="zh-CN" altLang="en-US" dirty="0"/>
          </a:p>
        </p:txBody>
      </p:sp>
      <p:sp>
        <p:nvSpPr>
          <p:cNvPr id="2" name="对话气泡: 圆角矩形 1"/>
          <p:cNvSpPr/>
          <p:nvPr/>
        </p:nvSpPr>
        <p:spPr>
          <a:xfrm>
            <a:off x="5663952" y="2652852"/>
            <a:ext cx="4392488" cy="776148"/>
          </a:xfrm>
          <a:prstGeom prst="wedgeRoundRectCallout">
            <a:avLst>
              <a:gd name="adj1" fmla="val -45895"/>
              <a:gd name="adj2" fmla="val -112622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思考：那么有没有更便捷的方式呢？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943872" y="188640"/>
            <a:ext cx="2304256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认识数组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327377" y="1062074"/>
            <a:ext cx="5576935" cy="710742"/>
          </a:xfrm>
          <a:prstGeom prst="roundRect">
            <a:avLst>
              <a:gd name="adj" fmla="val 6953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数组是相同数据类型的元素组成的集合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1544" y="2724071"/>
            <a:ext cx="8208912" cy="72008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defRPr/>
            </a:pPr>
            <a:r>
              <a:rPr lang="en-US" altLang="zh-CN" sz="2400" kern="0" dirty="0" err="1">
                <a:latin typeface="Verdana" panose="020B0604030504040204"/>
              </a:rPr>
              <a:t>int</a:t>
            </a:r>
            <a:r>
              <a:rPr lang="en-US" altLang="zh-CN" sz="2400" kern="0" dirty="0">
                <a:latin typeface="Verdana" panose="020B0604030504040204"/>
              </a:rPr>
              <a:t> </a:t>
            </a:r>
            <a:r>
              <a:rPr lang="en-US" altLang="zh-CN" sz="2400" kern="0" dirty="0" err="1">
                <a:latin typeface="Verdana" panose="020B0604030504040204"/>
              </a:rPr>
              <a:t>arr</a:t>
            </a:r>
            <a:r>
              <a:rPr lang="en-US" altLang="zh-CN" sz="2400" kern="0" dirty="0">
                <a:latin typeface="Verdana" panose="020B0604030504040204"/>
              </a:rPr>
              <a:t> [8] = {10 , 20 , 30 , 40 , 50 , 60 , 70 , 80};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1271464" y="2060848"/>
            <a:ext cx="1311596" cy="547122"/>
          </a:xfrm>
          <a:prstGeom prst="wedgeRoundRectCallout">
            <a:avLst>
              <a:gd name="adj1" fmla="val 28822"/>
              <a:gd name="adj2" fmla="val 11825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215680" y="3558036"/>
            <a:ext cx="1512168" cy="543652"/>
          </a:xfrm>
          <a:prstGeom prst="wedgeRoundRectCallout">
            <a:avLst>
              <a:gd name="adj1" fmla="val -37265"/>
              <a:gd name="adj2" fmla="val -10228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数组的长度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747628" y="2100994"/>
            <a:ext cx="1116124" cy="552800"/>
          </a:xfrm>
          <a:prstGeom prst="wedgeRoundRectCallout">
            <a:avLst>
              <a:gd name="adj1" fmla="val -41816"/>
              <a:gd name="adj2" fmla="val 109544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17"/>
          <p:cNvSpPr/>
          <p:nvPr/>
        </p:nvSpPr>
        <p:spPr>
          <a:xfrm>
            <a:off x="5449788" y="2060849"/>
            <a:ext cx="1798340" cy="547122"/>
          </a:xfrm>
          <a:prstGeom prst="wedgeRoundRectCallout">
            <a:avLst>
              <a:gd name="adj1" fmla="val -35801"/>
              <a:gd name="adj2" fmla="val 11185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23592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1704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5992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60280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60652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68764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69136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77248" y="4821772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3629" y="4245708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64580" y="4245708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62574" y="4245708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76862" y="4245707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06428" y="4245706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98914" y="4245705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69136" y="4245705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477248" y="4245704"/>
            <a:ext cx="965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9416" y="5017761"/>
            <a:ext cx="1512168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79477" y="5623329"/>
            <a:ext cx="82809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39616" y="5623329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08834" y="5629955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2828" y="5613860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05247" y="5623328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87666" y="5629954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45894" y="5629954"/>
            <a:ext cx="453851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758215" y="5613859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866498" y="5613858"/>
            <a:ext cx="429954" cy="4603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8" grpId="0" animBg="1"/>
      <p:bldP spid="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223792" y="188640"/>
            <a:ext cx="3816424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一维数组</a:t>
            </a:r>
            <a:r>
              <a:rPr lang="zh-CN" altLang="en-US" dirty="0" smtClean="0"/>
              <a:t>的</a:t>
            </a:r>
            <a:r>
              <a:rPr lang="zh-CN" altLang="en-US" dirty="0"/>
              <a:t>声明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333968" y="1196752"/>
            <a:ext cx="5570344" cy="720080"/>
          </a:xfrm>
          <a:prstGeom prst="roundRect">
            <a:avLst>
              <a:gd name="adj" fmla="val 6953"/>
            </a:avLst>
          </a:prstGeom>
          <a:gradFill flip="none" rotWithShape="1">
            <a:gsLst>
              <a:gs pos="30000">
                <a:srgbClr val="FFFFFF"/>
              </a:gs>
              <a:gs pos="100000">
                <a:srgbClr val="FFFFFF">
                  <a:lumMod val="75000"/>
                </a:srgbClr>
              </a:gs>
            </a:gsLst>
            <a:lin ang="2700000" scaled="1"/>
            <a:tileRect/>
          </a:gra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 数组名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{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0148" y="2276872"/>
            <a:ext cx="7344816" cy="1440160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元素的数据类型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, float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跟变量的命名规则一样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数据元素的个数，即数组长度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0148" y="4005064"/>
            <a:ext cx="7344816" cy="2448272"/>
          </a:xfrm>
          <a:prstGeom prst="roundRect">
            <a:avLst>
              <a:gd name="adj" fmla="val 6953"/>
            </a:avLst>
          </a:prstGeom>
          <a:solidFill>
            <a:srgbClr val="A8CDD7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Verdana" panose="020B0604030504040204"/>
              </a:rPr>
              <a:t>                       </a:t>
            </a:r>
            <a:endParaRPr lang="en-US" altLang="zh-CN" sz="24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400" kern="0" dirty="0">
              <a:latin typeface="Verdana" panose="020B0604030504040204"/>
            </a:endParaRPr>
          </a:p>
          <a:p>
            <a:pPr lvl="0">
              <a:defRPr/>
            </a:pPr>
            <a:endParaRPr lang="en-US" altLang="zh-CN" sz="2400" kern="0" dirty="0">
              <a:latin typeface="Verdana" panose="020B0604030504040204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56412" y="4005064"/>
            <a:ext cx="1671636" cy="741613"/>
          </a:xfrm>
          <a:prstGeom prst="wedgeRoundRectCallout">
            <a:avLst>
              <a:gd name="adj1" fmla="val -69155"/>
              <a:gd name="adj2" fmla="val 55749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整型数组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680948" y="4005063"/>
            <a:ext cx="1671636" cy="741613"/>
          </a:xfrm>
          <a:prstGeom prst="wedgeRoundRectCallout">
            <a:avLst>
              <a:gd name="adj1" fmla="val -69155"/>
              <a:gd name="adj2" fmla="val 55749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072436" y="5373216"/>
            <a:ext cx="1671636" cy="741613"/>
          </a:xfrm>
          <a:prstGeom prst="wedgeRoundRectCallout">
            <a:avLst>
              <a:gd name="adj1" fmla="val -69155"/>
              <a:gd name="adj2" fmla="val -1559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75908" y="4485065"/>
            <a:ext cx="220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b[15];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91377" y="5517232"/>
            <a:ext cx="220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c[20];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1377" y="4485066"/>
            <a:ext cx="220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a[10];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5760" y="188640"/>
            <a:ext cx="439248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一维数组的初始化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52532" y="1367553"/>
            <a:ext cx="4608512" cy="720080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array[5] = {1 , 2 , 3 , 4 , 5};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/>
          <p:cNvSpPr/>
          <p:nvPr/>
        </p:nvSpPr>
        <p:spPr>
          <a:xfrm>
            <a:off x="1127448" y="2375665"/>
            <a:ext cx="4633596" cy="720080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array[5] = { };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3"/>
          <p:cNvSpPr/>
          <p:nvPr/>
        </p:nvSpPr>
        <p:spPr>
          <a:xfrm>
            <a:off x="1127448" y="3383777"/>
            <a:ext cx="4633596" cy="720080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array[5] = { 1 };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1127448" y="4391889"/>
            <a:ext cx="4633596" cy="720080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array[5];</a:t>
            </a: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1152532" y="5400001"/>
            <a:ext cx="4633596" cy="864096"/>
          </a:xfrm>
          <a:prstGeom prst="roundRect">
            <a:avLst>
              <a:gd name="adj" fmla="val 695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array[5];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array[5] = {1 , 2 , 3 , 4 , 5};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48" y="5354777"/>
            <a:ext cx="954543" cy="954543"/>
          </a:xfrm>
          <a:prstGeom prst="rect">
            <a:avLst/>
          </a:prstGeom>
        </p:spPr>
      </p:pic>
      <p:sp>
        <p:nvSpPr>
          <p:cNvPr id="14" name="圆角矩形 9"/>
          <p:cNvSpPr/>
          <p:nvPr/>
        </p:nvSpPr>
        <p:spPr>
          <a:xfrm>
            <a:off x="6240016" y="2375664"/>
            <a:ext cx="4968552" cy="678364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所有的数组元素都初始化为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9"/>
          <p:cNvSpPr/>
          <p:nvPr/>
        </p:nvSpPr>
        <p:spPr>
          <a:xfrm>
            <a:off x="6240016" y="3404635"/>
            <a:ext cx="4968552" cy="678364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第一个元素为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，其余元素为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9"/>
          <p:cNvSpPr/>
          <p:nvPr/>
        </p:nvSpPr>
        <p:spPr>
          <a:xfrm>
            <a:off x="6240016" y="4412747"/>
            <a:ext cx="4968552" cy="678364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系统随机分配一个数，数值不确定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9"/>
          <p:cNvSpPr/>
          <p:nvPr/>
        </p:nvSpPr>
        <p:spPr>
          <a:xfrm>
            <a:off x="6240016" y="1378505"/>
            <a:ext cx="4968552" cy="678364"/>
          </a:xfrm>
          <a:prstGeom prst="roundRect">
            <a:avLst>
              <a:gd name="adj" fmla="val 6953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zh-CN" altLang="en-US" sz="2400" kern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初始化为对应的元素值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4、5、7、8"/>
  <p:tag name="KSO_WM_TEMPLATE_SUBCATEGORY" val="0"/>
  <p:tag name="KSO_WM_TAG_VERSION" val="1.0"/>
  <p:tag name="KSO_WM_BEAUTIFY_FLAG" val="#wm#"/>
  <p:tag name="KSO_WM_TEMPLATE_CATEGORY" val="custom"/>
  <p:tag name="KSO_WM_TEMPLATE_INDEX" val="20200217"/>
  <p:tag name="KSO_WM_UNIT_SHOW_EDIT_AREA_INDICATION" val="0"/>
</p:tagLst>
</file>

<file path=ppt/tags/tag17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7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8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19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1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2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3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4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5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6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7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8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09.xml><?xml version="1.0" encoding="utf-8"?>
<p:tagLst xmlns:p="http://schemas.openxmlformats.org/presentationml/2006/main">
  <p:tag name="KSO_WM_TEMPLATE_CATEGORY" val="custom"/>
  <p:tag name="KSO_WM_TEMPLATE_INDEX" val="2020021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TEMPLATE_CATEGORY" val="custom"/>
  <p:tag name="KSO_WM_TEMPLATE_INDEX" val="20200217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64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5641</Words>
  <Application>WPS 演示</Application>
  <PresentationFormat>宽屏</PresentationFormat>
  <Paragraphs>713</Paragraphs>
  <Slides>41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Verdana</vt:lpstr>
      <vt:lpstr>굴림</vt:lpstr>
      <vt:lpstr>Impact</vt:lpstr>
      <vt:lpstr>Consolas</vt:lpstr>
      <vt:lpstr>Arial Unicode MS</vt:lpstr>
      <vt:lpstr>Calibri</vt:lpstr>
      <vt:lpstr>Montserrat</vt:lpstr>
      <vt:lpstr>Segoe Print</vt:lpstr>
      <vt:lpstr>华文仿宋</vt:lpstr>
      <vt:lpstr>Malgun Gothic</vt:lpstr>
      <vt:lpstr>1_Office 主题​​</vt:lpstr>
      <vt:lpstr>C++学科竞赛编程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苹果</cp:lastModifiedBy>
  <cp:revision>1636</cp:revision>
  <dcterms:created xsi:type="dcterms:W3CDTF">2015-01-21T06:13:00Z</dcterms:created>
  <dcterms:modified xsi:type="dcterms:W3CDTF">2020-03-28T14:18:09Z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