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76" r:id="rId3"/>
    <p:sldId id="275" r:id="rId4"/>
    <p:sldId id="281" r:id="rId5"/>
    <p:sldId id="282" r:id="rId6"/>
    <p:sldId id="283" r:id="rId7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9"/>
    </p:embeddedFont>
    <p:embeddedFont>
      <p:font typeface="Roboto" panose="02010600030101010101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defaultTextStyle>
  <p:extLst>
    <p:ext uri="{EFAFB233-063F-42B5-8137-9DF3F51BA10A}">
      <p15:sldGuideLst xmlns:p15="http://schemas.microsoft.com/office/powerpoint/2012/main">
        <p15:guide id="1" orient="horz" pos="1596">
          <p15:clr>
            <a:srgbClr val="A4A3A4"/>
          </p15:clr>
        </p15:guide>
        <p15:guide id="2" pos="28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99" y="82"/>
      </p:cViewPr>
      <p:guideLst>
        <p:guide orient="horz" pos="1596"/>
        <p:guide pos="28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f73a04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f73a04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73a0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73a0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73a0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73a0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73a0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73a0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73a0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73a0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HK"/>
              <a:t>‹#›</a:t>
            </a:fld>
            <a:endParaRPr lang="zh-H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HK"/>
              <a:t>‹#›</a:t>
            </a:fld>
            <a:endParaRPr lang="zh-H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HK"/>
              <a:t>‹#›</a:t>
            </a:fld>
            <a:endParaRPr lang="zh-H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HK"/>
              <a:t>‹#›</a:t>
            </a:fld>
            <a:endParaRPr lang="zh-H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HK"/>
              <a:t>‹#›</a:t>
            </a:fld>
            <a:endParaRPr lang="zh-H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HK"/>
              <a:t>‹#›</a:t>
            </a:fld>
            <a:endParaRPr lang="zh-H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HK"/>
              <a:t>‹#›</a:t>
            </a:fld>
            <a:endParaRPr lang="zh-H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HK"/>
              <a:t>‹#›</a:t>
            </a:fld>
            <a:endParaRPr lang="zh-H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HK"/>
              <a:t>‹#›</a:t>
            </a:fld>
            <a:endParaRPr lang="zh-H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HK"/>
              <a:t>‹#›</a:t>
            </a:fld>
            <a:endParaRPr lang="zh-HK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zh-CN" altLang="en-US" sz="3600" dirty="0">
                <a:solidFill>
                  <a:srgbClr val="FFFFFF"/>
                </a:solidFill>
              </a:rPr>
              <a:t>模型训练与损失选择</a:t>
            </a:r>
          </a:p>
        </p:txBody>
      </p:sp>
      <p:sp>
        <p:nvSpPr>
          <p:cNvPr id="69" name="Google Shape;69;p13"/>
          <p:cNvSpPr txBox="1"/>
          <p:nvPr/>
        </p:nvSpPr>
        <p:spPr>
          <a:xfrm>
            <a:off x="5932805" y="4172585"/>
            <a:ext cx="1809115" cy="66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HK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harry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HK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2020.01.04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>
            <a:spLocks noGrp="1"/>
          </p:cNvSpPr>
          <p:nvPr>
            <p:ph type="title"/>
          </p:nvPr>
        </p:nvSpPr>
        <p:spPr>
          <a:xfrm>
            <a:off x="66500" y="19525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zh-CN" altLang="en-US" dirty="0"/>
              <a:t>初始化</a:t>
            </a:r>
          </a:p>
        </p:txBody>
      </p:sp>
      <p:pic>
        <p:nvPicPr>
          <p:cNvPr id="2" name="图片 1" descr="Screenshot from 2020-01-04 14-35-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" y="1073150"/>
            <a:ext cx="9003030" cy="2997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zh-CN" altLang="en-US" dirty="0"/>
              <a:t>损失函数</a:t>
            </a:r>
            <a:endParaRPr dirty="0"/>
          </a:p>
        </p:txBody>
      </p:sp>
      <p:sp>
        <p:nvSpPr>
          <p:cNvPr id="2" name="文本框 1"/>
          <p:cNvSpPr txBox="1"/>
          <p:nvPr/>
        </p:nvSpPr>
        <p:spPr>
          <a:xfrm>
            <a:off x="431800" y="895350"/>
            <a:ext cx="2444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多次尝试调整调整</a:t>
            </a:r>
            <a:r>
              <a:rPr lang="en-US" altLang="zh-CN" dirty="0"/>
              <a:t>Dice loss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539750" y="2813050"/>
                <a:ext cx="619978" cy="4417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xy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50" y="2813050"/>
                <a:ext cx="619978" cy="441724"/>
              </a:xfrm>
              <a:prstGeom prst="rect">
                <a:avLst/>
              </a:prstGeom>
              <a:blipFill rotWithShape="1">
                <a:blip r:embed="rId3"/>
                <a:stretch>
                  <a:fillRect r="-477" b="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847332" y="2541401"/>
                <a:ext cx="361866" cy="409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332" y="2541401"/>
                <a:ext cx="361866" cy="409664"/>
              </a:xfrm>
              <a:prstGeom prst="rect">
                <a:avLst/>
              </a:prstGeom>
              <a:blipFill rotWithShape="1">
                <a:blip r:embed="rId4"/>
                <a:stretch>
                  <a:fillRect l="-32" t="-32" r="9" b="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922203" y="2813050"/>
                <a:ext cx="996362" cy="483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203" y="2813050"/>
                <a:ext cx="996362" cy="483530"/>
              </a:xfrm>
              <a:prstGeom prst="rect">
                <a:avLst/>
              </a:prstGeom>
              <a:blipFill rotWithShape="1">
                <a:blip r:embed="rId5"/>
                <a:stretch>
                  <a:fillRect l="-57" r="62" b="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431800" y="1294421"/>
            <a:ext cx="3403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对于小的实例，分母较小，从而每个像素贡献的梯度变大；</a:t>
            </a:r>
            <a:endParaRPr lang="en-US" altLang="zh-CN" dirty="0"/>
          </a:p>
          <a:p>
            <a:r>
              <a:rPr lang="zh-CN" altLang="en-US" dirty="0"/>
              <a:t>对于大的实例，分母较大，从而每个像素贡献的梯度较小；</a:t>
            </a:r>
            <a:endParaRPr lang="en-US" altLang="zh-CN" dirty="0"/>
          </a:p>
          <a:p>
            <a:r>
              <a:rPr lang="en-US" altLang="zh-CN" dirty="0"/>
              <a:t>Dice loss</a:t>
            </a:r>
            <a:r>
              <a:rPr lang="zh-CN" altLang="en-US" dirty="0"/>
              <a:t>可以让小实例与大实例贡献梯度平衡</a:t>
            </a: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1231900" y="3040262"/>
            <a:ext cx="1558925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4526439" y="2241871"/>
            <a:ext cx="4185761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lovasz_grad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(gt_sorted):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len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(gt_sortd)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gts = gt_sorted.sum()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intersection = gts - gt_sorted.float().cumsum(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union = gts + 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 gt_sorted).float().cumsum(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jaccard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1.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 intersection / union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 &gt;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cover 1-pixel case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jaccard[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:p] = jaccard[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:p] - jaccard[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:-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jaccard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4545490" y="737963"/>
            <a:ext cx="4166709" cy="138499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errors = (Variable(fg) - class_pred).abs()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errors_sorted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perm = torch.sort(errors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descending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True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perm = perm.data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fg_sorted = fg[perm]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losses.append(torch.dot(errors_sorted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Variable(lovasz_grad(fg_sorted))))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631570" y="4203700"/>
            <a:ext cx="3756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准确得衡量了每个像素对</a:t>
            </a:r>
            <a:r>
              <a:rPr lang="en-US" altLang="zh-CN" dirty="0"/>
              <a:t>IOU</a:t>
            </a:r>
            <a:r>
              <a:rPr lang="zh-CN" altLang="en-US" dirty="0"/>
              <a:t>的影响，从而去调整梯度。</a:t>
            </a:r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3420384" y="3054815"/>
            <a:ext cx="1091166" cy="647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822236" y="3663950"/>
            <a:ext cx="10131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只减不增函数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495300" y="3996197"/>
            <a:ext cx="3403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目前感觉这个损失函数在我们这里依然有改进空间；这里的本质是使用</a:t>
            </a:r>
            <a:r>
              <a:rPr lang="en-US" altLang="zh-CN" dirty="0"/>
              <a:t>L1</a:t>
            </a:r>
            <a:r>
              <a:rPr lang="zh-CN" altLang="en-US" dirty="0"/>
              <a:t>损失，只不过根据对</a:t>
            </a:r>
            <a:r>
              <a:rPr lang="en-US" altLang="zh-CN" dirty="0"/>
              <a:t>IOU</a:t>
            </a:r>
            <a:r>
              <a:rPr lang="zh-CN" altLang="en-US" dirty="0"/>
              <a:t>的影响来调整梯度。并没有对多类不平衡的问题作出调整。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zh-CN" altLang="en-US" dirty="0"/>
              <a:t>损失函数</a:t>
            </a:r>
            <a:endParaRPr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65" y="948055"/>
            <a:ext cx="5218430" cy="32359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090920" y="1802130"/>
            <a:ext cx="25330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增大了难易样本之间的梯度差别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zh-CN" altLang="en-US" dirty="0"/>
              <a:t>损失函数</a:t>
            </a:r>
            <a:endParaRPr dirty="0"/>
          </a:p>
        </p:txBody>
      </p:sp>
      <p:sp>
        <p:nvSpPr>
          <p:cNvPr id="2" name="文本框 1"/>
          <p:cNvSpPr txBox="1"/>
          <p:nvPr/>
        </p:nvSpPr>
        <p:spPr>
          <a:xfrm>
            <a:off x="713740" y="1149350"/>
            <a:ext cx="6555740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pytorch</a:t>
            </a:r>
          </a:p>
          <a:p>
            <a:r>
              <a:rPr lang="en-US" altLang="zh-CN"/>
              <a:t>torch.nn.CrossEntropyLoss(</a:t>
            </a:r>
            <a:r>
              <a:rPr lang="zh-CN" altLang="en-US"/>
              <a:t>这个损失实际上是先对预测的值先做</a:t>
            </a:r>
            <a:r>
              <a:rPr lang="en-US" altLang="zh-CN"/>
              <a:t>softmax</a:t>
            </a:r>
            <a:r>
              <a:rPr lang="zh-CN" altLang="en-US">
                <a:ea typeface="宋体" charset="0"/>
              </a:rPr>
              <a:t>，然后再算交叉熵</a:t>
            </a:r>
            <a:r>
              <a:rPr lang="en-US" altLang="zh-CN"/>
              <a:t>)</a:t>
            </a:r>
          </a:p>
          <a:p>
            <a:r>
              <a:rPr lang="en-US" altLang="zh-CN"/>
              <a:t>torch.nn.BCELoss(</a:t>
            </a:r>
            <a:r>
              <a:rPr lang="zh-CN" altLang="en-US">
                <a:ea typeface="宋体" charset="0"/>
                <a:sym typeface="+mn-ea"/>
              </a:rPr>
              <a:t>二值交叉熵</a:t>
            </a:r>
            <a:r>
              <a:rPr lang="en-US" altLang="zh-CN"/>
              <a:t>)</a:t>
            </a:r>
          </a:p>
          <a:p>
            <a:r>
              <a:rPr lang="en-US" altLang="zh-CN"/>
              <a:t>torch.nn.BCEWithLogitsLoss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这个损失实际上是先对预测的值先做</a:t>
            </a:r>
            <a:r>
              <a:rPr lang="en-US" altLang="zh-CN">
                <a:sym typeface="+mn-ea"/>
              </a:rPr>
              <a:t>sigmoid</a:t>
            </a:r>
            <a:r>
              <a:rPr lang="zh-CN" altLang="en-US">
                <a:ea typeface="宋体" charset="0"/>
                <a:sym typeface="+mn-ea"/>
              </a:rPr>
              <a:t>，然后再算二值交叉熵</a:t>
            </a:r>
            <a:r>
              <a:rPr lang="en-US" altLang="zh-CN">
                <a:sym typeface="+mn-ea"/>
              </a:rPr>
              <a:t>)</a:t>
            </a: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tensorflow</a:t>
            </a:r>
          </a:p>
          <a:p>
            <a:r>
              <a:rPr lang="en-US" altLang="zh-CN"/>
              <a:t>sparse_categorical_crossentropy</a:t>
            </a:r>
            <a:r>
              <a:rPr lang="zh-CN" altLang="en-US">
                <a:ea typeface="宋体" charset="0"/>
                <a:sym typeface="+mn-ea"/>
              </a:rPr>
              <a:t>（类似于</a:t>
            </a:r>
            <a:r>
              <a:rPr lang="en-US" altLang="zh-CN">
                <a:sym typeface="+mn-ea"/>
              </a:rPr>
              <a:t>CrossEntropyLoss</a:t>
            </a:r>
            <a:r>
              <a:rPr lang="zh-CN" altLang="en-US">
                <a:ea typeface="宋体" charset="0"/>
                <a:sym typeface="+mn-ea"/>
              </a:rPr>
              <a:t>，这里有一个参数</a:t>
            </a:r>
            <a:r>
              <a:rPr lang="en-US" altLang="zh-CN">
                <a:ea typeface="宋体" charset="0"/>
                <a:sym typeface="+mn-ea"/>
              </a:rPr>
              <a:t>from_logits</a:t>
            </a:r>
            <a:r>
              <a:rPr lang="zh-CN" altLang="en-US">
                <a:ea typeface="宋体" charset="0"/>
                <a:sym typeface="+mn-ea"/>
              </a:rPr>
              <a:t>这个设置很重要，要明白这个参数得意义）</a:t>
            </a:r>
          </a:p>
          <a:p>
            <a:r>
              <a:rPr lang="en-US" altLang="zh-CN"/>
              <a:t>binary_crossentropy</a:t>
            </a:r>
            <a:r>
              <a:rPr lang="zh-CN" altLang="en-US">
                <a:ea typeface="宋体" charset="0"/>
              </a:rPr>
              <a:t>（类似</a:t>
            </a:r>
            <a:r>
              <a:rPr lang="en-US" altLang="zh-CN">
                <a:sym typeface="+mn-ea"/>
              </a:rPr>
              <a:t>BCELoss</a:t>
            </a:r>
            <a:r>
              <a:rPr lang="zh-CN" altLang="en-US">
                <a:ea typeface="宋体" charset="0"/>
                <a:sym typeface="+mn-ea"/>
              </a:rPr>
              <a:t>，也有</a:t>
            </a:r>
            <a:r>
              <a:rPr lang="en-US" altLang="zh-CN">
                <a:ea typeface="宋体" charset="0"/>
                <a:sym typeface="+mn-ea"/>
              </a:rPr>
              <a:t>from_logits</a:t>
            </a:r>
            <a:r>
              <a:rPr lang="zh-CN" altLang="en-US">
                <a:ea typeface="宋体" charset="0"/>
                <a:sym typeface="+mn-ea"/>
              </a:rPr>
              <a:t>这个参数，需要注意</a:t>
            </a:r>
            <a:r>
              <a:rPr lang="zh-CN" altLang="en-US">
                <a:ea typeface="宋体" charset="0"/>
              </a:rPr>
              <a:t>）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zh-CN" altLang="en-US" dirty="0"/>
              <a:t>损失函数</a:t>
            </a:r>
            <a:endParaRPr dirty="0"/>
          </a:p>
        </p:txBody>
      </p:sp>
      <p:sp>
        <p:nvSpPr>
          <p:cNvPr id="2" name="文本框 1"/>
          <p:cNvSpPr txBox="1"/>
          <p:nvPr/>
        </p:nvSpPr>
        <p:spPr>
          <a:xfrm>
            <a:off x="713740" y="1149350"/>
            <a:ext cx="655574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本代码中使用得是</a:t>
            </a:r>
            <a:r>
              <a:rPr lang="en-US" altLang="zh-CN"/>
              <a:t>softmax+</a:t>
            </a:r>
            <a:r>
              <a:rPr lang="zh-CN" altLang="en-US"/>
              <a:t>交叉熵，</a:t>
            </a:r>
          </a:p>
          <a:p>
            <a:endParaRPr lang="zh-CN" altLang="en-US"/>
          </a:p>
          <a:p>
            <a:r>
              <a:rPr lang="zh-CN" altLang="en-US"/>
              <a:t>如果同学们要使用</a:t>
            </a:r>
            <a:r>
              <a:rPr lang="en-US" altLang="zh-CN"/>
              <a:t>sigmoid+</a:t>
            </a:r>
            <a:r>
              <a:rPr lang="zh-CN" altLang="en-US"/>
              <a:t>交叉熵，注意测试时的同步变化。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742950" y="2512695"/>
            <a:ext cx="59035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在</a:t>
            </a:r>
            <a:r>
              <a:rPr lang="en-US" altLang="zh-CN"/>
              <a:t>train.py</a:t>
            </a:r>
            <a:r>
              <a:rPr lang="zh-CN" altLang="en-US"/>
              <a:t>文件中，我添加了</a:t>
            </a:r>
            <a:r>
              <a:rPr lang="en-US" altLang="zh-CN"/>
              <a:t>device_list,</a:t>
            </a:r>
            <a:r>
              <a:rPr lang="zh-CN" altLang="en-US"/>
              <a:t>大家要根据实际情况进行改变。</a:t>
            </a:r>
          </a:p>
          <a:p>
            <a:r>
              <a:rPr lang="zh-CN" altLang="en-US"/>
              <a:t>同时我设置了每张卡</a:t>
            </a:r>
            <a:r>
              <a:rPr lang="en-US" altLang="zh-CN"/>
              <a:t>4</a:t>
            </a:r>
            <a:r>
              <a:rPr lang="zh-CN" altLang="en-US"/>
              <a:t>张图，大家也要根据自己的实际情况改变。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33425" y="3535680"/>
            <a:ext cx="572770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如果下载预训练模型有问题，可以先下载后，传到</a:t>
            </a:r>
            <a:r>
              <a:rPr lang="en-US" altLang="zh-CN"/>
              <a:t>.torch/model</a:t>
            </a:r>
            <a:r>
              <a:rPr lang="zh-CN" altLang="en-US"/>
              <a:t>里。</a:t>
            </a:r>
          </a:p>
          <a:p>
            <a:r>
              <a:rPr lang="zh-CN" altLang="en-US"/>
              <a:t>要不要用预训练模型，自己可以实验。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531</Words>
  <Application>Microsoft Office PowerPoint</Application>
  <PresentationFormat>全屏显示(16:9)</PresentationFormat>
  <Paragraphs>38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Roboto</vt:lpstr>
      <vt:lpstr>Cambria Math</vt:lpstr>
      <vt:lpstr>宋体</vt:lpstr>
      <vt:lpstr>Arial</vt:lpstr>
      <vt:lpstr>Material</vt:lpstr>
      <vt:lpstr>模型训练与损失选择</vt:lpstr>
      <vt:lpstr>初始化</vt:lpstr>
      <vt:lpstr>损失函数</vt:lpstr>
      <vt:lpstr>损失函数</vt:lpstr>
      <vt:lpstr>损失函数</vt:lpstr>
      <vt:lpstr>损失函数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VerSe-19: Large Scale Vertebrae Segmentation Challenge</dc:title>
  <dc:creator/>
  <cp:lastModifiedBy>tao lee</cp:lastModifiedBy>
  <cp:revision>64</cp:revision>
  <dcterms:created xsi:type="dcterms:W3CDTF">2020-01-05T09:50:24Z</dcterms:created>
  <dcterms:modified xsi:type="dcterms:W3CDTF">2020-07-25T12:35:25Z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2052-1.9.0.2959</vt:lpwstr>
  </property>
</Properties>
</file>