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668E71-D581-40C6-A139-5CD1B1D0255F}">
          <p14:sldIdLst>
            <p14:sldId id="257"/>
          </p14:sldIdLst>
        </p14:section>
        <p14:section name="introduction" id="{733A5623-76F9-4EB6-8F25-1709937354B7}">
          <p14:sldIdLst>
            <p14:sldId id="256"/>
            <p14:sldId id="258"/>
            <p14:sldId id="259"/>
            <p14:sldId id="260"/>
          </p14:sldIdLst>
        </p14:section>
        <p14:section name="related work" id="{B6AA3169-445F-4EAE-9D8F-D98F25E9CFBC}">
          <p14:sldIdLst>
            <p14:sldId id="261"/>
            <p14:sldId id="262"/>
          </p14:sldIdLst>
        </p14:section>
        <p14:section name=" Proposed approach" id="{800AB135-215C-454C-B9EF-E29923ACCDB6}">
          <p14:sldIdLst>
            <p14:sldId id="263"/>
            <p14:sldId id="264"/>
          </p14:sldIdLst>
        </p14:section>
        <p14:section name="4. Implementation details" id="{31D82FC1-86CD-4FE4-8BB9-C309DFAE8DE6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42815-F483-4D3D-8846-D0674A14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5243D-7CFB-4001-9F4C-F715617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5DCE2-CEDB-4130-94B5-64A8FED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F8C9E-3F63-4606-8459-FC8C3C13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7B660-927D-4D49-84B1-86B0C287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26CD-AEC0-4116-88D5-3479137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B18C1-F66E-4C50-9622-1FF490A65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55B76-BC2F-462B-908E-B304DD39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05F8F-99D9-4BC1-A6DC-EC442DCE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701CC-58E9-4DD5-A686-64535EF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0C0116-925B-4C20-8A4F-BC8A2CD07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CE24E-D09A-4C61-9671-7D240CBCD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C11D1-B25F-4749-81E9-664B4E9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4B1F8-1894-417C-85CB-ED6C9DBC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6B068-AFF0-47D8-9C45-F637474C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5FE07-2E32-48E2-91B2-CC32B781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3BBF-E924-40E5-B70B-68FD66F7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0FFC4-CD35-460F-A3B1-E013C150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8515-D793-49DC-A255-44E60C82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1EC51-DCF7-4B0C-B0B4-EF16F677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5DE3E-A7B8-4470-AEF6-615884D6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73542-74E5-4A69-AF46-0191FE6C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4A151-F51A-41B4-89A6-41B692D7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A004A-2F12-4223-A4B4-0899F9E9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F934F-6F3E-4FAA-ACA7-977D755E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72AFF-D775-424B-9C4A-054831B5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B4832-7C9A-4E5D-9AD9-FFC858060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72C05-0FCD-49F9-86BD-F43098C9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59AEF-82B8-4453-A98D-AFDE3C7A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F3333-B34B-4B46-A385-81060C04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CEAE5-AA35-45D8-A016-D301FEC9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79A45-6781-4845-859B-72EEF3C4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BCF90-1299-4102-8D93-8CE56B7B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86294-EFF4-4001-AFC5-9870C4D7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B6E00D-6749-4475-B793-88F8962FF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6C1056-17BF-4267-99A5-75C0C5C4F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E3DCC-115A-4C37-B786-A3E656AE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31861-E6CA-4410-AE43-B8463906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2AC64-64BE-4172-8C09-95AFF07D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2CCA-2763-4F53-B87D-3E6DF400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4118E-C6CC-4422-B112-F1E7279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B0D7D-646C-4981-A20D-A719F96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2BFF6-678D-4046-B9CB-BB6885EA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23E4E-4506-4097-9835-1D1975F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874A63-E51A-4623-99BD-00285380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813FB-1048-4335-B8D2-A2581CA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DA22-ACC6-40B6-8014-E098023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2A37C-F917-4DFC-B250-214790BF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0781C-FE4D-423C-9A52-93DEEB75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07790-CE4C-4EF6-BD9F-1A8450B4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BBDA7-8C1E-4ACD-BC55-544D8B7A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D4EA5-CAD4-48AB-BACF-155DC286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7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E130-0816-4A94-AD5C-1DAA253D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EB2064-A807-407E-8748-7EBE1D1F3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A4844-E959-4547-BAF4-7DA7B01B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1FBEE-303E-442E-AE91-8CFEF51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FAE38-1293-46C6-8456-DCF67ADF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63395-E2C7-4773-8634-2F2C57A7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0A029-FFBF-4A2C-9747-D1827F2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0ED34-2364-4F27-A1D4-7E01A4BF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00B49-4DAA-4234-A2C9-64085284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F315-3073-49C5-9366-C066C843FC9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718A8-3045-4F91-9DB6-D03764A20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257FB-C78D-4C16-A121-198603A94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6D61-53EA-4EF6-BACD-8F9B25E15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linghua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B27EFC-6588-4DF2-9714-06D4D4E60937}"/>
              </a:ext>
            </a:extLst>
          </p:cNvPr>
          <p:cNvSpPr txBox="1"/>
          <p:nvPr/>
        </p:nvSpPr>
        <p:spPr>
          <a:xfrm>
            <a:off x="1020452" y="42155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https://paperswithcode.com/task/real-time-instance-segmentation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42C2F2-5B05-4EFF-BB41-3656D6D5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64" y="1845103"/>
            <a:ext cx="4556799" cy="1058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015FFC-CC9D-4D28-ACD7-FD0F28D3F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74" y="4598584"/>
            <a:ext cx="4338051" cy="9726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740E56-F9DA-4820-AADF-C05DF31565D3}"/>
              </a:ext>
            </a:extLst>
          </p:cNvPr>
          <p:cNvSpPr txBox="1"/>
          <p:nvPr/>
        </p:nvSpPr>
        <p:spPr>
          <a:xfrm>
            <a:off x="1518774" y="987160"/>
            <a:ext cx="897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loss function for extreme point prediction is defined as where </a:t>
            </a:r>
            <a:r>
              <a:rPr lang="en-US" altLang="zh-CN" b="1" dirty="0" err="1"/>
              <a:t>x~ex</a:t>
            </a:r>
            <a:br>
              <a:rPr lang="en-US" altLang="zh-CN" b="1" dirty="0"/>
            </a:br>
            <a:r>
              <a:rPr lang="en-US" altLang="zh-CN" b="1" dirty="0" err="1"/>
              <a:t>i</a:t>
            </a:r>
            <a:r>
              <a:rPr lang="en-US" altLang="zh-CN" b="1" dirty="0"/>
              <a:t> is the predicted extreme point. 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BB50D7-A624-4DFF-962B-DD5870CAA2CF}"/>
              </a:ext>
            </a:extLst>
          </p:cNvPr>
          <p:cNvSpPr txBox="1"/>
          <p:nvPr/>
        </p:nvSpPr>
        <p:spPr>
          <a:xfrm>
            <a:off x="1622471" y="3834055"/>
            <a:ext cx="832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loss function for iterative contour deformation is defined as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134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4A00FB-101B-40CD-9584-219B0C06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6" y="680467"/>
            <a:ext cx="8661399" cy="51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D1E924-4481-45B1-A2F9-5D361992B994}"/>
              </a:ext>
            </a:extLst>
          </p:cNvPr>
          <p:cNvSpPr txBox="1"/>
          <p:nvPr/>
        </p:nvSpPr>
        <p:spPr>
          <a:xfrm>
            <a:off x="737649" y="31785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需求：</a:t>
            </a:r>
            <a:r>
              <a:rPr lang="en-US" altLang="zh-CN" sz="2400" dirty="0"/>
              <a:t>accuracy and efficiency.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8523D-088F-4645-9BC7-6F3C0AA88A64}"/>
              </a:ext>
            </a:extLst>
          </p:cNvPr>
          <p:cNvSpPr txBox="1"/>
          <p:nvPr/>
        </p:nvSpPr>
        <p:spPr>
          <a:xfrm>
            <a:off x="737649" y="1032902"/>
            <a:ext cx="111118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state-of-the-art instance segmentation methods perform </a:t>
            </a:r>
            <a:r>
              <a:rPr lang="en-US" altLang="zh-CN" b="1" dirty="0"/>
              <a:t>pixel-wise segmentation within a bounding box </a:t>
            </a:r>
            <a:r>
              <a:rPr lang="en-US" altLang="zh-CN" dirty="0"/>
              <a:t>given by an object detector</a:t>
            </a:r>
            <a:r>
              <a:rPr lang="zh-CN" altLang="en-US" dirty="0"/>
              <a:t>，</a:t>
            </a:r>
            <a:r>
              <a:rPr lang="en-US" altLang="zh-CN" dirty="0"/>
              <a:t>which may be sensitive to the inaccurate bounding box.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Moreover</a:t>
            </a:r>
            <a:r>
              <a:rPr lang="en-US" altLang="zh-CN" b="1" dirty="0"/>
              <a:t>, representing an object shape </a:t>
            </a:r>
            <a:r>
              <a:rPr lang="en-US" altLang="zh-CN" dirty="0"/>
              <a:t>as </a:t>
            </a:r>
            <a:r>
              <a:rPr lang="en-US" altLang="zh-CN" b="1" dirty="0"/>
              <a:t>dense binary pixels </a:t>
            </a:r>
            <a:r>
              <a:rPr lang="en-US" altLang="zh-CN" dirty="0"/>
              <a:t>generally results in costly post processing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46ADD6-6131-4154-B47C-A7A772D32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0"/>
          <a:stretch/>
        </p:blipFill>
        <p:spPr>
          <a:xfrm>
            <a:off x="6096000" y="3175619"/>
            <a:ext cx="5483469" cy="2979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D3A8E7-BF73-4F48-A71C-0F466734A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"/>
          <a:stretch/>
        </p:blipFill>
        <p:spPr>
          <a:xfrm>
            <a:off x="99059" y="3428999"/>
            <a:ext cx="6193487" cy="28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4B9A201-1DDB-4827-9124-01AD5E790B35}"/>
              </a:ext>
            </a:extLst>
          </p:cNvPr>
          <p:cNvSpPr txBox="1"/>
          <p:nvPr/>
        </p:nvSpPr>
        <p:spPr>
          <a:xfrm>
            <a:off x="596246" y="1103184"/>
            <a:ext cx="907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contour is not limited within a bounding box and has fewer parameters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64626-D9C8-4243-90B8-39B4EBBFC1BC}"/>
              </a:ext>
            </a:extLst>
          </p:cNvPr>
          <p:cNvSpPr txBox="1"/>
          <p:nvPr/>
        </p:nvSpPr>
        <p:spPr>
          <a:xfrm>
            <a:off x="596246" y="1942169"/>
            <a:ext cx="10565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Such </a:t>
            </a:r>
            <a:r>
              <a:rPr lang="en-US" altLang="zh-CN" b="1" dirty="0"/>
              <a:t>a contour-based </a:t>
            </a:r>
            <a:r>
              <a:rPr lang="en-US" altLang="zh-CN" dirty="0"/>
              <a:t>representation has long been used in image segmentation since the seminal work by </a:t>
            </a:r>
            <a:r>
              <a:rPr lang="en-US" altLang="zh-CN" dirty="0" err="1"/>
              <a:t>Kass</a:t>
            </a:r>
            <a:r>
              <a:rPr lang="en-US" altLang="zh-CN" dirty="0"/>
              <a:t> et al.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2F7FB-A86F-4D3F-A7FB-65518C7C53FB}"/>
              </a:ext>
            </a:extLst>
          </p:cNvPr>
          <p:cNvSpPr txBox="1"/>
          <p:nvPr/>
        </p:nvSpPr>
        <p:spPr>
          <a:xfrm>
            <a:off x="596246" y="296102"/>
            <a:ext cx="798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NimbusRomNo9L-Regu"/>
              </a:rPr>
              <a:t>传统方法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object contour</a:t>
            </a:r>
            <a:r>
              <a:rPr lang="zh-CN" altLang="en-US" sz="2400" dirty="0">
                <a:solidFill>
                  <a:srgbClr val="000000"/>
                </a:solidFill>
                <a:latin typeface="NimbusRomNo9L-Regu"/>
              </a:rPr>
              <a:t>代替对象的信息相比像素级别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CED7A-FBAA-4BC7-95AE-FBBB8FECE0A3}"/>
              </a:ext>
            </a:extLst>
          </p:cNvPr>
          <p:cNvSpPr txBox="1"/>
          <p:nvPr/>
        </p:nvSpPr>
        <p:spPr>
          <a:xfrm>
            <a:off x="596246" y="3058153"/>
            <a:ext cx="94810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传统的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object contour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问题：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optimizing an energy functional defined with low-level features,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。。。。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/>
              <a:t> these methods are prone to </a:t>
            </a:r>
            <a:r>
              <a:rPr lang="en-US" altLang="zh-CN" b="1" dirty="0"/>
              <a:t>local optima </a:t>
            </a:r>
            <a:r>
              <a:rPr lang="en-US" altLang="zh-CN" dirty="0"/>
              <a:t>as the objective functions are </a:t>
            </a:r>
            <a:r>
              <a:rPr lang="en-US" altLang="zh-CN" b="1" dirty="0"/>
              <a:t>handcrafted and typically nonconvex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6ED2E9-4C47-41C7-A197-3ED6FB012084}"/>
              </a:ext>
            </a:extLst>
          </p:cNvPr>
          <p:cNvCxnSpPr/>
          <p:nvPr/>
        </p:nvCxnSpPr>
        <p:spPr>
          <a:xfrm flipH="1" flipV="1">
            <a:off x="3026004" y="2375555"/>
            <a:ext cx="763571" cy="68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3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B4B04C-1A7E-47C8-8889-A3D549EE3AA7}"/>
              </a:ext>
            </a:extLst>
          </p:cNvPr>
          <p:cNvSpPr txBox="1"/>
          <p:nvPr/>
        </p:nvSpPr>
        <p:spPr>
          <a:xfrm>
            <a:off x="407710" y="47521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NimbusRomNo9L-Regu"/>
              </a:rPr>
              <a:t>最近的方法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object contour</a:t>
            </a:r>
            <a:r>
              <a:rPr lang="zh-CN" altLang="en-US" sz="2400" dirty="0">
                <a:solidFill>
                  <a:srgbClr val="000000"/>
                </a:solidFill>
                <a:latin typeface="NimbusRomNo9L-Regu"/>
              </a:rPr>
              <a:t>代替对象的信息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6FA75A-B432-4E10-9D59-4B0F541C0A57}"/>
              </a:ext>
            </a:extLst>
          </p:cNvPr>
          <p:cNvSpPr txBox="1"/>
          <p:nvPr/>
        </p:nvSpPr>
        <p:spPr>
          <a:xfrm>
            <a:off x="407710" y="1212683"/>
            <a:ext cx="10923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方法一：</a:t>
            </a:r>
            <a:r>
              <a:rPr lang="en-US" altLang="zh-CN" dirty="0"/>
              <a:t>recent learning-based segmentation methods also represent objects as contours </a:t>
            </a:r>
          </a:p>
          <a:p>
            <a:r>
              <a:rPr lang="zh-CN" altLang="en-US" dirty="0"/>
              <a:t>过程：</a:t>
            </a:r>
            <a:r>
              <a:rPr lang="en-US" altLang="zh-CN" dirty="0"/>
              <a:t>try to directly regress the coordinates of contour vertices from an RGB image. </a:t>
            </a:r>
          </a:p>
          <a:p>
            <a:r>
              <a:rPr lang="zh-CN" altLang="en-US" dirty="0"/>
              <a:t>好处：</a:t>
            </a:r>
            <a:r>
              <a:rPr lang="en-US" altLang="zh-CN" dirty="0"/>
              <a:t>Although such methods are fast, </a:t>
            </a:r>
          </a:p>
          <a:p>
            <a:r>
              <a:rPr lang="zh-CN" altLang="en-US" dirty="0"/>
              <a:t>劣势：</a:t>
            </a:r>
            <a:r>
              <a:rPr lang="en-US" altLang="zh-CN" dirty="0"/>
              <a:t>most of them do not perform as well as pixel-based methods.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3C8D3C-36F8-402A-90E4-82915486659E}"/>
              </a:ext>
            </a:extLst>
          </p:cNvPr>
          <p:cNvSpPr txBox="1"/>
          <p:nvPr/>
        </p:nvSpPr>
        <p:spPr>
          <a:xfrm>
            <a:off x="436383" y="2598329"/>
            <a:ext cx="113192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方法二（</a:t>
            </a:r>
            <a:r>
              <a:rPr lang="en-US" altLang="zh-CN" dirty="0">
                <a:hlinkClick r:id="rId2"/>
              </a:rPr>
              <a:t>http://www.cs.toronto.edu/~linghuan/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Ling et al. [25] adopt the deformation pipeline of traditional snake algorithms and train a neural network to evolve an initial contour to match the object boundary. </a:t>
            </a:r>
          </a:p>
          <a:p>
            <a:endParaRPr lang="en-US" altLang="zh-CN" dirty="0"/>
          </a:p>
          <a:p>
            <a:r>
              <a:rPr lang="zh-CN" altLang="en-US" dirty="0"/>
              <a:t>过程：</a:t>
            </a:r>
            <a:r>
              <a:rPr lang="en-US" altLang="zh-CN" dirty="0"/>
              <a:t>Given a contour with image features, it regards the input contour as a graph and uses a graph convolutional network (GCN) to predict vertex-wise offsets between contour points and the target boundary points. </a:t>
            </a:r>
          </a:p>
          <a:p>
            <a:endParaRPr lang="en-US" altLang="zh-CN" dirty="0"/>
          </a:p>
          <a:p>
            <a:r>
              <a:rPr lang="zh-CN" altLang="en-US" dirty="0"/>
              <a:t>好处：</a:t>
            </a:r>
            <a:r>
              <a:rPr lang="en-US" altLang="zh-CN" dirty="0"/>
              <a:t>It achieves competitive accuracy compared with pixel-based methods while being much faster. </a:t>
            </a:r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However, </a:t>
            </a:r>
            <a:r>
              <a:rPr lang="en-US" altLang="zh-CN" dirty="0">
                <a:highlight>
                  <a:srgbClr val="FFFF00"/>
                </a:highlight>
              </a:rPr>
              <a:t>the method proposed in [25] is designed to help annotation </a:t>
            </a:r>
            <a:r>
              <a:rPr lang="en-US" altLang="zh-CN" dirty="0"/>
              <a:t>and lacks a complete pipeline for automatic instance segmentation. Moreover, treating the contour as a general graph with a generic GCN does not fully exploit the special topology of a contour.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3A6EAD-608A-4FBB-944F-E38929C365D1}"/>
              </a:ext>
            </a:extLst>
          </p:cNvPr>
          <p:cNvSpPr txBox="1"/>
          <p:nvPr/>
        </p:nvSpPr>
        <p:spPr>
          <a:xfrm>
            <a:off x="477231" y="2453622"/>
            <a:ext cx="11526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创新点</a:t>
            </a:r>
            <a:endParaRPr lang="en-US" altLang="zh-CN" b="1" dirty="0"/>
          </a:p>
          <a:p>
            <a:r>
              <a:rPr lang="en-US" altLang="zh-CN" dirty="0"/>
              <a:t>•</a:t>
            </a:r>
            <a:r>
              <a:rPr lang="zh-CN" altLang="en-US" dirty="0"/>
              <a:t>提出了一种基于学习的</a:t>
            </a:r>
            <a:r>
              <a:rPr lang="en-US" altLang="zh-CN" dirty="0"/>
              <a:t>snake</a:t>
            </a:r>
            <a:r>
              <a:rPr lang="zh-CN" altLang="en-US" dirty="0"/>
              <a:t>算法</a:t>
            </a:r>
            <a:r>
              <a:rPr lang="en-US" altLang="zh-CN" dirty="0"/>
              <a:t>, </a:t>
            </a:r>
            <a:r>
              <a:rPr lang="zh-CN" altLang="en-US" dirty="0"/>
              <a:t>用于实时实例分割，并介绍了在轮廓上进行特征学习的</a:t>
            </a:r>
            <a:r>
              <a:rPr lang="en-US" altLang="zh-CN" dirty="0"/>
              <a:t>circular convolution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提出了一个两阶段</a:t>
            </a:r>
            <a:r>
              <a:rPr lang="en-US" altLang="zh-CN" dirty="0" err="1"/>
              <a:t>pipline</a:t>
            </a:r>
            <a:r>
              <a:rPr lang="zh-CN" altLang="en-US" dirty="0"/>
              <a:t>的实例分割：初始</a:t>
            </a:r>
            <a:r>
              <a:rPr lang="en-US" altLang="zh-CN" dirty="0"/>
              <a:t>contour</a:t>
            </a:r>
            <a:r>
              <a:rPr lang="zh-CN" altLang="en-US" dirty="0"/>
              <a:t>与</a:t>
            </a:r>
            <a:r>
              <a:rPr lang="en-US" altLang="zh-CN" dirty="0"/>
              <a:t>contour deformation</a:t>
            </a:r>
            <a:r>
              <a:rPr lang="zh-CN" altLang="en-US" dirty="0"/>
              <a:t>。这两个阶段都可以处理</a:t>
            </a:r>
            <a:r>
              <a:rPr lang="en-US" altLang="zh-CN" dirty="0"/>
              <a:t>object location </a:t>
            </a:r>
            <a:r>
              <a:rPr lang="zh-CN" altLang="en-US" dirty="0"/>
              <a:t>的误差。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证明在</a:t>
            </a:r>
            <a:r>
              <a:rPr lang="en-US" altLang="zh-CN" dirty="0"/>
              <a:t>Cityscapes, KINS, SBD and COCO</a:t>
            </a:r>
            <a:r>
              <a:rPr lang="zh-CN" altLang="en-US" dirty="0"/>
              <a:t>数据集的使用。对于 </a:t>
            </a:r>
            <a:r>
              <a:rPr lang="en-US" altLang="zh-CN" dirty="0"/>
              <a:t>512 × 512 </a:t>
            </a:r>
            <a:r>
              <a:rPr lang="zh-CN" altLang="en-US" dirty="0"/>
              <a:t>图像，我们的算法运行在</a:t>
            </a:r>
            <a:r>
              <a:rPr lang="en-US" altLang="zh-CN" dirty="0"/>
              <a:t>32.3 fps</a:t>
            </a:r>
            <a:r>
              <a:rPr lang="zh-CN" altLang="en-US" dirty="0"/>
              <a:t>，适用于实时应用。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57F9B-A46A-42E2-8D6B-39D791EC3BDC}"/>
              </a:ext>
            </a:extLst>
          </p:cNvPr>
          <p:cNvSpPr txBox="1"/>
          <p:nvPr/>
        </p:nvSpPr>
        <p:spPr>
          <a:xfrm>
            <a:off x="593888" y="1253293"/>
            <a:ext cx="11293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First, our approach can deal with errors in the object localization stage and thus allows a light detector. Second, the contour representation has fewer parameters than the pixel-based representation and does not require costly post-processing, e.g., mask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upsampling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CEEE97-9ED6-4BD3-BEFB-6C6A4BFE9E8E}"/>
              </a:ext>
            </a:extLst>
          </p:cNvPr>
          <p:cNvSpPr txBox="1"/>
          <p:nvPr/>
        </p:nvSpPr>
        <p:spPr>
          <a:xfrm>
            <a:off x="433633" y="366580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作者的方法总结</a:t>
            </a:r>
          </a:p>
        </p:txBody>
      </p:sp>
    </p:spTree>
    <p:extLst>
      <p:ext uri="{BB962C8B-B14F-4D97-AF65-F5344CB8AC3E}">
        <p14:creationId xmlns:p14="http://schemas.microsoft.com/office/powerpoint/2010/main" val="5812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2DE95E-4A40-4555-AFF9-767D7A0DE615}"/>
              </a:ext>
            </a:extLst>
          </p:cNvPr>
          <p:cNvSpPr txBox="1"/>
          <p:nvPr/>
        </p:nvSpPr>
        <p:spPr>
          <a:xfrm>
            <a:off x="435990" y="2839653"/>
            <a:ext cx="230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Pixel-based methods.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7C69E9-FCFD-4AA9-9ECD-8F6E3F4F4939}"/>
              </a:ext>
            </a:extLst>
          </p:cNvPr>
          <p:cNvSpPr txBox="1"/>
          <p:nvPr/>
        </p:nvSpPr>
        <p:spPr>
          <a:xfrm>
            <a:off x="435990" y="324381"/>
            <a:ext cx="2165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Related work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EA5C00-4A8D-47C0-931A-6E9F42473214}"/>
              </a:ext>
            </a:extLst>
          </p:cNvPr>
          <p:cNvSpPr txBox="1"/>
          <p:nvPr/>
        </p:nvSpPr>
        <p:spPr>
          <a:xfrm>
            <a:off x="3044858" y="1602795"/>
            <a:ext cx="209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region proposal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67FE30-A9F3-4759-9845-024E5A2580E4}"/>
              </a:ext>
            </a:extLst>
          </p:cNvPr>
          <p:cNvSpPr txBox="1"/>
          <p:nvPr/>
        </p:nvSpPr>
        <p:spPr>
          <a:xfrm>
            <a:off x="5137608" y="1640741"/>
            <a:ext cx="5337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代表：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Mask R-CNN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优点：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 proposal-based approaches achieve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state-of-the-art performance.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劣势：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One limitation of these methods is that they cannot resolve errors in localization, 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C338FBCC-AC87-481C-8445-B45B95BF27B8}"/>
              </a:ext>
            </a:extLst>
          </p:cNvPr>
          <p:cNvSpPr/>
          <p:nvPr/>
        </p:nvSpPr>
        <p:spPr>
          <a:xfrm>
            <a:off x="2625365" y="1701367"/>
            <a:ext cx="235670" cy="2757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827B08-85C5-42AD-8593-DC0A4AD5BB2C}"/>
              </a:ext>
            </a:extLst>
          </p:cNvPr>
          <p:cNvSpPr txBox="1"/>
          <p:nvPr/>
        </p:nvSpPr>
        <p:spPr>
          <a:xfrm>
            <a:off x="2944307" y="4195537"/>
            <a:ext cx="284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free of region proposals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663823-A1BE-4878-8D7B-1087970A5AAF}"/>
              </a:ext>
            </a:extLst>
          </p:cNvPr>
          <p:cNvSpPr txBox="1"/>
          <p:nvPr/>
        </p:nvSpPr>
        <p:spPr>
          <a:xfrm>
            <a:off x="5788057" y="419553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每个像素生成辅助信息，然后聚类算法根据像素信息将像素分组到对象实例中。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劣势：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the post-clustering algorithms tend to be time-consuming.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195879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C0D853-42AE-4D1A-AC9C-7F27DD9E8739}"/>
              </a:ext>
            </a:extLst>
          </p:cNvPr>
          <p:cNvSpPr txBox="1"/>
          <p:nvPr/>
        </p:nvSpPr>
        <p:spPr>
          <a:xfrm>
            <a:off x="3179190" y="23301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Traditional snake algorithms 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EB998B-0777-4D37-B5FE-6522F32CB97C}"/>
              </a:ext>
            </a:extLst>
          </p:cNvPr>
          <p:cNvSpPr txBox="1"/>
          <p:nvPr/>
        </p:nvSpPr>
        <p:spPr>
          <a:xfrm>
            <a:off x="316975" y="3102740"/>
            <a:ext cx="2508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Contour-based methods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18AE81D-332F-4CCB-9149-7249D8260360}"/>
              </a:ext>
            </a:extLst>
          </p:cNvPr>
          <p:cNvSpPr/>
          <p:nvPr/>
        </p:nvSpPr>
        <p:spPr>
          <a:xfrm>
            <a:off x="2825292" y="362548"/>
            <a:ext cx="223493" cy="5849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F9BDE5-71AF-414D-82CC-0779E53862EA}"/>
              </a:ext>
            </a:extLst>
          </p:cNvPr>
          <p:cNvSpPr txBox="1"/>
          <p:nvPr/>
        </p:nvSpPr>
        <p:spPr>
          <a:xfrm>
            <a:off x="3069211" y="633688"/>
            <a:ext cx="8152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First introduced the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NimbusRomNo9L-Regu"/>
              </a:rPr>
              <a:t>contour-based representation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for image segmentation. </a:t>
            </a: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They deform an initial contour to the object boundary by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NimbusRomNo9L-Regu"/>
              </a:rPr>
              <a:t>optimizing a handcrafted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energy with respect to the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NimbusRomNo9L-Regu"/>
              </a:rPr>
              <a:t>contour coordinates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C55A39-95CE-4E94-8AE1-282F98CB4077}"/>
              </a:ext>
            </a:extLst>
          </p:cNvPr>
          <p:cNvSpPr txBox="1"/>
          <p:nvPr/>
        </p:nvSpPr>
        <p:spPr>
          <a:xfrm>
            <a:off x="3069211" y="2694349"/>
            <a:ext cx="91227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improve the robustness of these methods  proposed to learn the energy function in a </a:t>
            </a:r>
            <a:r>
              <a:rPr lang="en-US" altLang="zh-CN" dirty="0">
                <a:highlight>
                  <a:srgbClr val="FFFF00"/>
                </a:highlight>
              </a:rPr>
              <a:t>data-driven manner. Instead of iteratively optimizing the contour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好处：</a:t>
            </a:r>
            <a:r>
              <a:rPr lang="en-US" altLang="zh-CN" dirty="0"/>
              <a:t>try to regress the coordinates of contour points from an RGB image, which is </a:t>
            </a:r>
            <a:r>
              <a:rPr lang="en-US" altLang="zh-CN" dirty="0">
                <a:highlight>
                  <a:srgbClr val="FFFF00"/>
                </a:highlight>
              </a:rPr>
              <a:t>much faster. </a:t>
            </a:r>
          </a:p>
          <a:p>
            <a:r>
              <a:rPr lang="zh-CN" altLang="en-US" dirty="0"/>
              <a:t>劣势：</a:t>
            </a:r>
            <a:r>
              <a:rPr lang="en-US" altLang="zh-CN" dirty="0"/>
              <a:t> their reported accuracy is not on par with state-of-the-art </a:t>
            </a:r>
            <a:r>
              <a:rPr lang="en-US" altLang="zh-CN" dirty="0">
                <a:highlight>
                  <a:srgbClr val="FFFF00"/>
                </a:highlight>
              </a:rPr>
              <a:t>pixel-based methods</a:t>
            </a:r>
            <a:endParaRPr lang="zh-CN" altLang="en-US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4AFFC-9D10-4CA1-B779-0DF07C40C31D}"/>
              </a:ext>
            </a:extLst>
          </p:cNvPr>
          <p:cNvSpPr txBox="1"/>
          <p:nvPr/>
        </p:nvSpPr>
        <p:spPr>
          <a:xfrm>
            <a:off x="3048785" y="23052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 2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some recent learning-based methods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3D6003-5781-4B8F-B418-7053CE96571F}"/>
              </a:ext>
            </a:extLst>
          </p:cNvPr>
          <p:cNvSpPr txBox="1"/>
          <p:nvPr/>
        </p:nvSpPr>
        <p:spPr>
          <a:xfrm>
            <a:off x="3179190" y="4617306"/>
            <a:ext cx="8415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follows the pipeline of snake algorithms and uses a graph convolutional network to predict vertex-wise offsets for contour deformation.</a:t>
            </a:r>
          </a:p>
          <a:p>
            <a:endParaRPr lang="en-US" altLang="zh-CN" dirty="0"/>
          </a:p>
          <a:p>
            <a:r>
              <a:rPr lang="zh-CN" altLang="en-US" dirty="0"/>
              <a:t>好处</a:t>
            </a:r>
            <a:r>
              <a:rPr lang="en-US" altLang="zh-CN" dirty="0"/>
              <a:t>:</a:t>
            </a:r>
            <a:r>
              <a:rPr lang="en-US" altLang="zh-CN" dirty="0">
                <a:highlight>
                  <a:srgbClr val="FFFF00"/>
                </a:highlight>
              </a:rPr>
              <a:t>This strategy significantly improves the annotation speed while being as accurate as pixel-based methods. (</a:t>
            </a:r>
            <a:r>
              <a:rPr lang="zh-CN" altLang="en-US" dirty="0">
                <a:highlight>
                  <a:srgbClr val="FFFF00"/>
                </a:highlight>
              </a:rPr>
              <a:t>速度和精度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r>
              <a:rPr lang="zh-CN" altLang="en-US" dirty="0"/>
              <a:t>劣势：</a:t>
            </a:r>
            <a:r>
              <a:rPr lang="en-US" altLang="zh-CN" dirty="0"/>
              <a:t>lacks a pipeline for instance segmentation and does not fully exploit the special topology of a contour.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9C460E-D219-4D25-BF73-002897A32B3C}"/>
              </a:ext>
            </a:extLst>
          </p:cNvPr>
          <p:cNvSpPr txBox="1"/>
          <p:nvPr/>
        </p:nvSpPr>
        <p:spPr>
          <a:xfrm>
            <a:off x="3179190" y="42640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semi-automatic annotation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6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161EA7-B68F-4A97-AF79-6D641A21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8" y="591907"/>
            <a:ext cx="11880703" cy="2764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927E54-F92B-4360-BBE5-2B879939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93" y="3643937"/>
            <a:ext cx="2675346" cy="30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0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772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NimbusRomNo9L-Medi</vt:lpstr>
      <vt:lpstr>NimbusRomNo9L-Regu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tao</dc:creator>
  <cp:lastModifiedBy>lee tao</cp:lastModifiedBy>
  <cp:revision>35</cp:revision>
  <dcterms:created xsi:type="dcterms:W3CDTF">2020-10-07T15:49:27Z</dcterms:created>
  <dcterms:modified xsi:type="dcterms:W3CDTF">2020-10-08T16:17:34Z</dcterms:modified>
</cp:coreProperties>
</file>