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60" r:id="rId5"/>
    <p:sldId id="304" r:id="rId6"/>
    <p:sldId id="408" r:id="rId7"/>
    <p:sldId id="314" r:id="rId8"/>
    <p:sldId id="375" r:id="rId9"/>
    <p:sldId id="263" r:id="rId10"/>
    <p:sldId id="262" r:id="rId11"/>
    <p:sldId id="264" r:id="rId12"/>
    <p:sldId id="265" r:id="rId13"/>
    <p:sldId id="409" r:id="rId14"/>
    <p:sldId id="410" r:id="rId15"/>
    <p:sldId id="411" r:id="rId16"/>
    <p:sldId id="413" r:id="rId17"/>
    <p:sldId id="412" r:id="rId18"/>
    <p:sldId id="416" r:id="rId19"/>
    <p:sldId id="275" r:id="rId20"/>
    <p:sldId id="378" r:id="rId21"/>
    <p:sldId id="379" r:id="rId22"/>
    <p:sldId id="380" r:id="rId23"/>
    <p:sldId id="279" r:id="rId24"/>
    <p:sldId id="280" r:id="rId25"/>
    <p:sldId id="281" r:id="rId26"/>
    <p:sldId id="381" r:id="rId27"/>
    <p:sldId id="415" r:id="rId28"/>
    <p:sldId id="417"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97495E5-FA05-4BC7-BF1A-C601878CEC07}">
          <p14:sldIdLst>
            <p14:sldId id="256"/>
          </p14:sldIdLst>
        </p14:section>
        <p14:section name="docker" id="{E90BD74F-B01D-4FBF-AD55-6C16B2E23DCF}">
          <p14:sldIdLst>
            <p14:sldId id="257"/>
            <p14:sldId id="258"/>
            <p14:sldId id="260"/>
            <p14:sldId id="304"/>
            <p14:sldId id="408"/>
            <p14:sldId id="314"/>
            <p14:sldId id="375"/>
            <p14:sldId id="263"/>
            <p14:sldId id="262"/>
            <p14:sldId id="264"/>
            <p14:sldId id="265"/>
            <p14:sldId id="409"/>
            <p14:sldId id="410"/>
            <p14:sldId id="411"/>
          </p14:sldIdLst>
        </p14:section>
        <p14:section name="K8s" id="{8D4B6F69-C799-4BAC-96CE-7B6420CDB350}">
          <p14:sldIdLst>
            <p14:sldId id="413"/>
            <p14:sldId id="412"/>
            <p14:sldId id="416"/>
            <p14:sldId id="275"/>
            <p14:sldId id="378"/>
            <p14:sldId id="379"/>
            <p14:sldId id="380"/>
            <p14:sldId id="279"/>
            <p14:sldId id="280"/>
            <p14:sldId id="281"/>
            <p14:sldId id="381"/>
            <p14:sldId id="415"/>
            <p14:sldId id="417"/>
            <p14:sldId id="418"/>
            <p14:sldId id="419"/>
            <p14:sldId id="420"/>
            <p14:sldId id="421"/>
            <p14:sldId id="422"/>
            <p14:sldId id="423"/>
            <p14:sldId id="424"/>
            <p14:sldId id="425"/>
            <p14:sldId id="426"/>
            <p14:sldId id="427"/>
            <p14:sldId id="428"/>
            <p14:sldId id="429"/>
            <p14:sldId id="430"/>
            <p14:sldId id="431"/>
            <p14:sldId id="432"/>
            <p14:sldId id="43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71" autoAdjust="0"/>
  </p:normalViewPr>
  <p:slideViewPr>
    <p:cSldViewPr snapToGrid="0">
      <p:cViewPr varScale="1">
        <p:scale>
          <a:sx n="66" d="100"/>
          <a:sy n="66" d="100"/>
        </p:scale>
        <p:origin x="130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08541-434C-4773-BCF8-A6EBA681F01D}" type="datetimeFigureOut">
              <a:rPr lang="zh-CN" altLang="en-US" smtClean="0"/>
              <a:t>2020/10/18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AC536-10C7-45D6-BEB5-DEAB8C00F2DF}" type="slidenum">
              <a:rPr lang="zh-CN" altLang="en-US" smtClean="0"/>
              <a:t>‹#›</a:t>
            </a:fld>
            <a:endParaRPr lang="zh-CN" altLang="en-US"/>
          </a:p>
        </p:txBody>
      </p:sp>
    </p:spTree>
    <p:extLst>
      <p:ext uri="{BB962C8B-B14F-4D97-AF65-F5344CB8AC3E}">
        <p14:creationId xmlns:p14="http://schemas.microsoft.com/office/powerpoint/2010/main" val="31817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8191AF7-1A50-4AB1-A0DA-F4E33539341F}" type="slidenum">
              <a:rPr lang="zh-CN" altLang="en-US" smtClean="0"/>
              <a:pPr/>
              <a:t>19</a:t>
            </a:fld>
            <a:endParaRPr lang="zh-CN" altLang="en-US"/>
          </a:p>
        </p:txBody>
      </p:sp>
    </p:spTree>
    <p:extLst>
      <p:ext uri="{BB962C8B-B14F-4D97-AF65-F5344CB8AC3E}">
        <p14:creationId xmlns:p14="http://schemas.microsoft.com/office/powerpoint/2010/main" val="341987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AFA1741-6AB3-DE41-A7D0-D31A02B674CB}" type="slidenum">
              <a:rPr lang="en-US" altLang="zh-CN" smtClean="0"/>
              <a:pPr/>
              <a:t>20</a:t>
            </a:fld>
            <a:endParaRPr lang="en-US" altLang="zh-CN"/>
          </a:p>
        </p:txBody>
      </p:sp>
    </p:spTree>
    <p:extLst>
      <p:ext uri="{BB962C8B-B14F-4D97-AF65-F5344CB8AC3E}">
        <p14:creationId xmlns:p14="http://schemas.microsoft.com/office/powerpoint/2010/main" val="325605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AFA1741-6AB3-DE41-A7D0-D31A02B674CB}" type="slidenum">
              <a:rPr lang="en-US" altLang="zh-CN" smtClean="0"/>
              <a:pPr/>
              <a:t>21</a:t>
            </a:fld>
            <a:endParaRPr lang="en-US" altLang="zh-CN"/>
          </a:p>
        </p:txBody>
      </p:sp>
    </p:spTree>
    <p:extLst>
      <p:ext uri="{BB962C8B-B14F-4D97-AF65-F5344CB8AC3E}">
        <p14:creationId xmlns:p14="http://schemas.microsoft.com/office/powerpoint/2010/main" val="233094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AFA1741-6AB3-DE41-A7D0-D31A02B674CB}" type="slidenum">
              <a:rPr lang="en-US" altLang="zh-CN" smtClean="0"/>
              <a:pPr/>
              <a:t>22</a:t>
            </a:fld>
            <a:endParaRPr lang="en-US" altLang="zh-CN"/>
          </a:p>
        </p:txBody>
      </p:sp>
    </p:spTree>
    <p:extLst>
      <p:ext uri="{BB962C8B-B14F-4D97-AF65-F5344CB8AC3E}">
        <p14:creationId xmlns:p14="http://schemas.microsoft.com/office/powerpoint/2010/main" val="324992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AFA1741-6AB3-DE41-A7D0-D31A02B674CB}" type="slidenum">
              <a:rPr lang="en-US" altLang="zh-CN" smtClean="0"/>
              <a:pPr/>
              <a:t>23</a:t>
            </a:fld>
            <a:endParaRPr lang="en-US" altLang="zh-CN"/>
          </a:p>
        </p:txBody>
      </p:sp>
    </p:spTree>
    <p:extLst>
      <p:ext uri="{BB962C8B-B14F-4D97-AF65-F5344CB8AC3E}">
        <p14:creationId xmlns:p14="http://schemas.microsoft.com/office/powerpoint/2010/main" val="411719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AFA1741-6AB3-DE41-A7D0-D31A02B674CB}" type="slidenum">
              <a:rPr lang="en-US" altLang="zh-CN" smtClean="0"/>
              <a:pPr/>
              <a:t>24</a:t>
            </a:fld>
            <a:endParaRPr lang="en-US" altLang="zh-CN"/>
          </a:p>
        </p:txBody>
      </p:sp>
    </p:spTree>
    <p:extLst>
      <p:ext uri="{BB962C8B-B14F-4D97-AF65-F5344CB8AC3E}">
        <p14:creationId xmlns:p14="http://schemas.microsoft.com/office/powerpoint/2010/main" val="4077759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rPr>
              <a:t>A set of controllers, which run as background threads on the master node, manage routine tasks in the cluster. For example, the </a:t>
            </a:r>
            <a:r>
              <a:rPr lang="en-US" altLang="zh-CN" sz="1200" b="1" kern="1200" dirty="0">
                <a:solidFill>
                  <a:schemeClr val="tx1"/>
                </a:solidFill>
              </a:rPr>
              <a:t>node controller</a:t>
            </a:r>
            <a:r>
              <a:rPr lang="en-US" altLang="zh-CN" sz="1200" b="0" kern="1200" dirty="0">
                <a:solidFill>
                  <a:schemeClr val="tx1"/>
                </a:solidFill>
              </a:rPr>
              <a:t> monitors the status of nodes, and responds when one goes down. There is also a </a:t>
            </a:r>
            <a:r>
              <a:rPr lang="en-US" altLang="zh-CN" sz="1200" b="1" kern="1200" dirty="0">
                <a:solidFill>
                  <a:schemeClr val="tx1"/>
                </a:solidFill>
              </a:rPr>
              <a:t>replication controller</a:t>
            </a:r>
            <a:r>
              <a:rPr lang="en-US" altLang="zh-CN" sz="1200" b="0" kern="1200" dirty="0">
                <a:solidFill>
                  <a:schemeClr val="tx1"/>
                </a:solidFill>
              </a:rPr>
              <a:t> for maintaining the correct number of pods for a deployment, an </a:t>
            </a:r>
            <a:r>
              <a:rPr lang="en-US" altLang="zh-CN" sz="1200" b="1" kern="1200" dirty="0">
                <a:solidFill>
                  <a:schemeClr val="tx1"/>
                </a:solidFill>
              </a:rPr>
              <a:t>endpoint controller</a:t>
            </a:r>
            <a:r>
              <a:rPr lang="en-US" altLang="zh-CN" sz="1200" b="0" kern="1200" dirty="0">
                <a:solidFill>
                  <a:schemeClr val="tx1"/>
                </a:solidFill>
              </a:rPr>
              <a:t> for connecting services with pods, and others. These controllers are compiled into a single binary process called </a:t>
            </a:r>
            <a:r>
              <a:rPr lang="en-US" altLang="zh-CN" sz="1200" b="1" kern="1200" dirty="0" err="1">
                <a:solidFill>
                  <a:schemeClr val="tx1"/>
                </a:solidFill>
              </a:rPr>
              <a:t>kube</a:t>
            </a:r>
            <a:r>
              <a:rPr lang="en-US" altLang="zh-CN" sz="1200" b="1" kern="1200" dirty="0">
                <a:solidFill>
                  <a:schemeClr val="tx1"/>
                </a:solidFill>
              </a:rPr>
              <a:t>-controller-manager</a:t>
            </a:r>
            <a:r>
              <a:rPr lang="en-US" altLang="zh-CN" sz="1200" b="0" kern="1200" dirty="0">
                <a:solidFill>
                  <a:schemeClr val="tx1"/>
                </a:solidFill>
              </a:rPr>
              <a:t>.</a:t>
            </a:r>
          </a:p>
          <a:p>
            <a:endParaRPr lang="en-US" altLang="zh-CN" sz="1200" b="0" kern="1200" dirty="0">
              <a:solidFill>
                <a:schemeClr val="tx1"/>
              </a:solidFill>
            </a:endParaRPr>
          </a:p>
          <a:p>
            <a:r>
              <a:rPr lang="en-US" altLang="zh-CN" sz="1200" kern="1200" dirty="0">
                <a:solidFill>
                  <a:schemeClr val="tx1"/>
                </a:solidFill>
                <a:latin typeface="微软雅黑"/>
                <a:ea typeface="微软雅黑"/>
                <a:cs typeface="微软雅黑"/>
              </a:rPr>
              <a:t>A </a:t>
            </a:r>
            <a:r>
              <a:rPr lang="en-US" altLang="zh-CN" sz="1200" kern="1200" dirty="0" err="1">
                <a:solidFill>
                  <a:schemeClr val="tx1"/>
                </a:solidFill>
                <a:latin typeface="微软雅黑"/>
                <a:ea typeface="微软雅黑"/>
                <a:cs typeface="微软雅黑"/>
              </a:rPr>
              <a:t>Repolication</a:t>
            </a:r>
            <a:r>
              <a:rPr lang="en-US" altLang="zh-CN" sz="1200" kern="1200" dirty="0">
                <a:solidFill>
                  <a:schemeClr val="tx1"/>
                </a:solidFill>
                <a:latin typeface="微软雅黑"/>
                <a:ea typeface="微软雅黑"/>
                <a:cs typeface="微软雅黑"/>
              </a:rPr>
              <a:t> Controller is a controller that is part of the master node's controller manager. It makes sure the specified number of replicas for a Pod is running at any given point in time. If there are more Pods than the desired count, the </a:t>
            </a:r>
            <a:r>
              <a:rPr lang="en-US" altLang="zh-CN" sz="1200" kern="1200" dirty="0" err="1">
                <a:solidFill>
                  <a:schemeClr val="tx1"/>
                </a:solidFill>
                <a:latin typeface="微软雅黑"/>
                <a:ea typeface="微软雅黑"/>
                <a:cs typeface="微软雅黑"/>
              </a:rPr>
              <a:t>ReplicationController</a:t>
            </a:r>
            <a:r>
              <a:rPr lang="en-US" altLang="zh-CN" sz="1200" kern="1200" dirty="0">
                <a:solidFill>
                  <a:schemeClr val="tx1"/>
                </a:solidFill>
                <a:latin typeface="微软雅黑"/>
                <a:ea typeface="微软雅黑"/>
                <a:cs typeface="微软雅黑"/>
              </a:rPr>
              <a:t> would kill the extra Pods, and, if there are less Pods, then the </a:t>
            </a:r>
            <a:r>
              <a:rPr lang="en-US" altLang="zh-CN" sz="1200" kern="1200" dirty="0" err="1">
                <a:solidFill>
                  <a:schemeClr val="tx1"/>
                </a:solidFill>
                <a:latin typeface="微软雅黑"/>
                <a:ea typeface="微软雅黑"/>
                <a:cs typeface="微软雅黑"/>
              </a:rPr>
              <a:t>ReplicationController</a:t>
            </a:r>
            <a:r>
              <a:rPr lang="en-US" altLang="zh-CN" sz="1200" kern="1200" dirty="0">
                <a:solidFill>
                  <a:schemeClr val="tx1"/>
                </a:solidFill>
                <a:latin typeface="微软雅黑"/>
                <a:ea typeface="微软雅黑"/>
                <a:cs typeface="微软雅黑"/>
              </a:rPr>
              <a:t> would create more Pods to match the desired count</a:t>
            </a:r>
            <a:endParaRPr lang="en-US" altLang="zh-CN" sz="1200" b="0" kern="1200" dirty="0">
              <a:solidFill>
                <a:schemeClr val="tx1"/>
              </a:solidFill>
            </a:endParaRPr>
          </a:p>
          <a:p>
            <a:endParaRPr kumimoji="1" lang="en-US" altLang="zh-CN" sz="1200" b="0" kern="1200" dirty="0">
              <a:solidFill>
                <a:schemeClr val="tx1"/>
              </a:solidFill>
            </a:endParaRPr>
          </a:p>
          <a:p>
            <a:endParaRPr kumimoji="1" lang="zh-CN" altLang="en-US" dirty="0"/>
          </a:p>
        </p:txBody>
      </p:sp>
      <p:sp>
        <p:nvSpPr>
          <p:cNvPr id="4" name="幻灯片编号占位符 3"/>
          <p:cNvSpPr>
            <a:spLocks noGrp="1"/>
          </p:cNvSpPr>
          <p:nvPr>
            <p:ph type="sldNum" sz="quarter" idx="10"/>
          </p:nvPr>
        </p:nvSpPr>
        <p:spPr/>
        <p:txBody>
          <a:bodyPr/>
          <a:lstStyle/>
          <a:p>
            <a:fld id="{9AFA1741-6AB3-DE41-A7D0-D31A02B674CB}" type="slidenum">
              <a:rPr lang="en-US" altLang="zh-CN" smtClean="0"/>
              <a:pPr/>
              <a:t>25</a:t>
            </a:fld>
            <a:endParaRPr lang="en-US" altLang="zh-CN"/>
          </a:p>
        </p:txBody>
      </p:sp>
    </p:spTree>
    <p:extLst>
      <p:ext uri="{BB962C8B-B14F-4D97-AF65-F5344CB8AC3E}">
        <p14:creationId xmlns:p14="http://schemas.microsoft.com/office/powerpoint/2010/main" val="40207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AFA1741-6AB3-DE41-A7D0-D31A02B674CB}" type="slidenum">
              <a:rPr lang="en-US" altLang="zh-CN" smtClean="0"/>
              <a:pPr/>
              <a:t>26</a:t>
            </a:fld>
            <a:endParaRPr lang="en-US" altLang="zh-CN"/>
          </a:p>
        </p:txBody>
      </p:sp>
    </p:spTree>
    <p:extLst>
      <p:ext uri="{BB962C8B-B14F-4D97-AF65-F5344CB8AC3E}">
        <p14:creationId xmlns:p14="http://schemas.microsoft.com/office/powerpoint/2010/main" val="38059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DF821-87EE-4380-8682-99138D690D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AE9C45D-890A-42E0-BCB3-6EC364746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EA81DAF-B51D-4744-B6D0-97ACE8DDAE7C}"/>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9CEAD766-54B1-44C5-BBCE-E7E99FF1A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26DF51-FD97-41E3-BC39-244EF27C2830}"/>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128276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0FC41-840A-4464-8D18-0CDEE87B47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B333AED-D5F0-47CA-9869-F680AAE8534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D534EB-60FF-41C3-A451-8A0F20E3B1FB}"/>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F2B6EE59-6AF1-4035-A8CA-DE0D1CA04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B15BB8-06AA-41E1-9349-D29C153C0084}"/>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139091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1AFBDB-E63F-4D98-8C28-46ACDEA1C1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86888B1-2880-427A-A8BA-7193705007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462C59-10DD-4F52-9774-5557C31303DE}"/>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1D7CAB62-4DB7-4A16-85A8-E3140589A5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75AFA-F7F7-4FB5-83F1-6ECCEA2E20CF}"/>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329838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E71B1-8E94-4583-AF13-8F3CDD4555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4FDFCD-CBED-44C6-A79C-1DB090B1A6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2E7C16-5DB9-47A7-B477-5B722270B6CB}"/>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D2B7B868-744E-48A0-A916-1480E3F722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BAA144-2813-4DA1-92B8-56AE18F06751}"/>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288428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ED1B9-C145-4EA0-9038-97C4DE5955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EA159EA-348E-4EAC-8ED1-CF373727E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8B948A-CB00-4C40-BD1B-4E90C401820B}"/>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50C08282-7384-47A2-B8D2-7F0A515AFA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D415B5-E03F-4191-9B61-E14E82422EAD}"/>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10088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04ADE-5C68-4B58-BDB4-C3FA3C7829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FDB586-5A36-4573-84F2-63A76AD640B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1DD147-C4B2-4BDA-8E8B-E4F17ABFDB9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DE9BBA-F9B7-4AC6-A31A-EDB78FA101DD}"/>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6" name="页脚占位符 5">
            <a:extLst>
              <a:ext uri="{FF2B5EF4-FFF2-40B4-BE49-F238E27FC236}">
                <a16:creationId xmlns:a16="http://schemas.microsoft.com/office/drawing/2014/main" id="{B65FEFC6-6078-423E-B171-AA06BF9D3F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3DE2BB-682A-40E5-ABD2-D7E6C25CE7F0}"/>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99120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2A88F-EB8F-4D27-A23B-EF40243CA5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5E2DA0-3779-4E63-B1F3-45511EE33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2B5E9B-288A-401D-84AE-4CC6EC0BEA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109B02A-B385-48E6-8263-436E6555D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BDB0061-9275-4C05-B0DE-9BD1EB454A2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E869EB0-C52D-433E-8366-863D89392DAE}"/>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8" name="页脚占位符 7">
            <a:extLst>
              <a:ext uri="{FF2B5EF4-FFF2-40B4-BE49-F238E27FC236}">
                <a16:creationId xmlns:a16="http://schemas.microsoft.com/office/drawing/2014/main" id="{F8E98812-151B-4484-996B-FD7D7F5826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363C22-1550-4FDF-8662-CBA37DE35A5F}"/>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212249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4C471-67D3-4E41-8F2A-EB11280CD9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B4F9645-EE89-407F-87C8-8F4ADB79E132}"/>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4" name="页脚占位符 3">
            <a:extLst>
              <a:ext uri="{FF2B5EF4-FFF2-40B4-BE49-F238E27FC236}">
                <a16:creationId xmlns:a16="http://schemas.microsoft.com/office/drawing/2014/main" id="{BADA2755-359C-44D2-B3E1-0F3CB040C2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025CD6-0375-4270-8EE0-31AA20DEFF25}"/>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110399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ECB5EB-5FB9-4014-809B-E27F617A6883}"/>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3" name="页脚占位符 2">
            <a:extLst>
              <a:ext uri="{FF2B5EF4-FFF2-40B4-BE49-F238E27FC236}">
                <a16:creationId xmlns:a16="http://schemas.microsoft.com/office/drawing/2014/main" id="{DC9C66A9-7E6B-43C3-B01D-9325BD2141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56B2D8-65BC-4377-821C-BEF33A293184}"/>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348542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EC829-6880-49A1-9E85-F213ECF1F0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E0D62B-632D-4948-9238-ADBEA6986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79ABFC-7006-4FB0-9D2C-D182FF17A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A2664B-62D5-43EA-B8F5-4F35F18E7690}"/>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6" name="页脚占位符 5">
            <a:extLst>
              <a:ext uri="{FF2B5EF4-FFF2-40B4-BE49-F238E27FC236}">
                <a16:creationId xmlns:a16="http://schemas.microsoft.com/office/drawing/2014/main" id="{0F4AF5AD-C64A-4796-AED2-8E214D635C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2E5FFF-B91C-4338-AEF1-5B7B1D10D105}"/>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12862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52153-4984-4262-A04E-EAF5ACF346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77BADF-8587-4B8F-B14F-7B35022CF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637BBE-738D-44A1-9A33-B54172946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704CCC-DAF7-4154-8E66-566C3EE82479}"/>
              </a:ext>
            </a:extLst>
          </p:cNvPr>
          <p:cNvSpPr>
            <a:spLocks noGrp="1"/>
          </p:cNvSpPr>
          <p:nvPr>
            <p:ph type="dt" sz="half" idx="10"/>
          </p:nvPr>
        </p:nvSpPr>
        <p:spPr/>
        <p:txBody>
          <a:bodyPr/>
          <a:lstStyle/>
          <a:p>
            <a:fld id="{3BF973F6-F0EF-44FB-B58D-A13227258B30}" type="datetimeFigureOut">
              <a:rPr lang="zh-CN" altLang="en-US" smtClean="0"/>
              <a:t>2020/10/18</a:t>
            </a:fld>
            <a:endParaRPr lang="zh-CN" altLang="en-US"/>
          </a:p>
        </p:txBody>
      </p:sp>
      <p:sp>
        <p:nvSpPr>
          <p:cNvPr id="6" name="页脚占位符 5">
            <a:extLst>
              <a:ext uri="{FF2B5EF4-FFF2-40B4-BE49-F238E27FC236}">
                <a16:creationId xmlns:a16="http://schemas.microsoft.com/office/drawing/2014/main" id="{84ECE0AD-3B2C-443D-9A4D-DC56305477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64A09E-4FE0-4B91-9B05-BA883893ABE4}"/>
              </a:ext>
            </a:extLst>
          </p:cNvPr>
          <p:cNvSpPr>
            <a:spLocks noGrp="1"/>
          </p:cNvSpPr>
          <p:nvPr>
            <p:ph type="sldNum" sz="quarter" idx="12"/>
          </p:nvPr>
        </p:nvSpPr>
        <p:spPr/>
        <p:txBody>
          <a:body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374650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331243-9175-4163-A9F5-84E528BDA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83A9AF-7D9D-44AA-AADF-E7C82DE48A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5D6C99-FA38-43EB-AB83-F21974C16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973F6-F0EF-44FB-B58D-A13227258B30}" type="datetimeFigureOut">
              <a:rPr lang="zh-CN" altLang="en-US" smtClean="0"/>
              <a:t>2020/10/18</a:t>
            </a:fld>
            <a:endParaRPr lang="zh-CN" altLang="en-US"/>
          </a:p>
        </p:txBody>
      </p:sp>
      <p:sp>
        <p:nvSpPr>
          <p:cNvPr id="5" name="页脚占位符 4">
            <a:extLst>
              <a:ext uri="{FF2B5EF4-FFF2-40B4-BE49-F238E27FC236}">
                <a16:creationId xmlns:a16="http://schemas.microsoft.com/office/drawing/2014/main" id="{5CDE317F-1EB6-40C0-AC0E-3A2DCF4B0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1587E5-D569-4520-8245-CA6471412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480A3-93D6-4C7F-A42D-F5C6D79F4920}" type="slidenum">
              <a:rPr lang="zh-CN" altLang="en-US" smtClean="0"/>
              <a:t>‹#›</a:t>
            </a:fld>
            <a:endParaRPr lang="zh-CN" altLang="en-US"/>
          </a:p>
        </p:txBody>
      </p:sp>
    </p:spTree>
    <p:extLst>
      <p:ext uri="{BB962C8B-B14F-4D97-AF65-F5344CB8AC3E}">
        <p14:creationId xmlns:p14="http://schemas.microsoft.com/office/powerpoint/2010/main" val="4091797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ubeflow.org/do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sK5i-N34im8&amp;t=1092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coolshell.cn/articles/17049.html" TargetMode="External"/><Relationship Id="rId2" Type="http://schemas.openxmlformats.org/officeDocument/2006/relationships/hyperlink" Target="https://en.wikipedia.org/wiki/Cgroup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coolshell.cn/articles/17010.ht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D1B0B1E-604F-4A23-B41E-A868DBCE555C}"/>
              </a:ext>
            </a:extLst>
          </p:cNvPr>
          <p:cNvSpPr txBox="1"/>
          <p:nvPr/>
        </p:nvSpPr>
        <p:spPr>
          <a:xfrm>
            <a:off x="3056641" y="2153180"/>
            <a:ext cx="6294749" cy="2062103"/>
          </a:xfrm>
          <a:prstGeom prst="rect">
            <a:avLst/>
          </a:prstGeom>
          <a:noFill/>
        </p:spPr>
        <p:txBody>
          <a:bodyPr wrap="square">
            <a:spAutoFit/>
          </a:bodyPr>
          <a:lstStyle/>
          <a:p>
            <a:r>
              <a:rPr lang="en-US" altLang="zh-CN" sz="3200" dirty="0" err="1">
                <a:hlinkClick r:id="rId2"/>
              </a:rPr>
              <a:t>Kuberflow</a:t>
            </a:r>
            <a:endParaRPr lang="en-US" altLang="zh-CN" sz="3200" dirty="0">
              <a:hlinkClick r:id="rId2"/>
            </a:endParaRPr>
          </a:p>
          <a:p>
            <a:endParaRPr lang="en-US" altLang="zh-CN" sz="3200" dirty="0">
              <a:hlinkClick r:id="rId2"/>
            </a:endParaRPr>
          </a:p>
          <a:p>
            <a:r>
              <a:rPr lang="en-US" altLang="zh-CN" sz="3200" dirty="0">
                <a:hlinkClick r:id="rId2"/>
              </a:rPr>
              <a:t>https://www.kubeflow.org/docs/</a:t>
            </a:r>
            <a:endParaRPr lang="en-US" altLang="zh-CN" sz="3200" dirty="0"/>
          </a:p>
          <a:p>
            <a:endParaRPr lang="zh-CN" altLang="en-US" sz="3200" dirty="0"/>
          </a:p>
        </p:txBody>
      </p:sp>
    </p:spTree>
    <p:extLst>
      <p:ext uri="{BB962C8B-B14F-4D97-AF65-F5344CB8AC3E}">
        <p14:creationId xmlns:p14="http://schemas.microsoft.com/office/powerpoint/2010/main" val="2343953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12C0F-53ED-4128-B16F-A14C6D3CE811}"/>
              </a:ext>
            </a:extLst>
          </p:cNvPr>
          <p:cNvSpPr txBox="1">
            <a:spLocks/>
          </p:cNvSpPr>
          <p:nvPr/>
        </p:nvSpPr>
        <p:spPr>
          <a:xfrm>
            <a:off x="2682150" y="1101008"/>
            <a:ext cx="6612613" cy="7200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3156"/>
              <a:t>Docker</a:t>
            </a:r>
            <a:r>
              <a:rPr kumimoji="1" lang="zh-CN" altLang="en-US" sz="3156"/>
              <a:t>是新瓶装旧酒</a:t>
            </a:r>
            <a:endParaRPr kumimoji="1" lang="zh-CN" altLang="en-US" sz="3156" dirty="0"/>
          </a:p>
        </p:txBody>
      </p:sp>
      <p:sp>
        <p:nvSpPr>
          <p:cNvPr id="3" name="内容占位符 2">
            <a:extLst>
              <a:ext uri="{FF2B5EF4-FFF2-40B4-BE49-F238E27FC236}">
                <a16:creationId xmlns:a16="http://schemas.microsoft.com/office/drawing/2014/main" id="{7703D9D8-A79A-487E-B5A5-62D255BEFE5F}"/>
              </a:ext>
            </a:extLst>
          </p:cNvPr>
          <p:cNvSpPr txBox="1">
            <a:spLocks/>
          </p:cNvSpPr>
          <p:nvPr/>
        </p:nvSpPr>
        <p:spPr>
          <a:xfrm>
            <a:off x="2682151" y="2089348"/>
            <a:ext cx="6612613" cy="34761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zh-CN" altLang="en-US" sz="2454"/>
              <a:t>是容器虚拟化的相关技术的组合</a:t>
            </a:r>
            <a:endParaRPr kumimoji="1" lang="en-US" altLang="zh-CN" sz="2454"/>
          </a:p>
          <a:p>
            <a:pPr>
              <a:buFont typeface="Wingdings" pitchFamily="2" charset="2"/>
              <a:buChar char="ü"/>
            </a:pPr>
            <a:r>
              <a:rPr kumimoji="1" lang="en-US" altLang="zh-CN" sz="2454"/>
              <a:t>Cgroups</a:t>
            </a:r>
            <a:r>
              <a:rPr kumimoji="1" lang="zh-CN" altLang="en-US" sz="2454"/>
              <a:t>（</a:t>
            </a:r>
            <a:r>
              <a:rPr kumimoji="1" lang="en-US" altLang="zh-CN" sz="2454"/>
              <a:t>limits</a:t>
            </a:r>
            <a:r>
              <a:rPr kumimoji="1" lang="zh-CN" altLang="en-US" sz="2454"/>
              <a:t> </a:t>
            </a:r>
            <a:r>
              <a:rPr kumimoji="1" lang="en-US" altLang="zh-CN" sz="2454"/>
              <a:t>how much you can use</a:t>
            </a:r>
            <a:r>
              <a:rPr kumimoji="1" lang="zh-CN" altLang="en-US" sz="2454"/>
              <a:t>）</a:t>
            </a:r>
            <a:endParaRPr kumimoji="1" lang="en-US" altLang="zh-CN" sz="2454"/>
          </a:p>
          <a:p>
            <a:r>
              <a:rPr lang="zh-CN" altLang="en-US" sz="1753"/>
              <a:t>一组进程放在放在一个控制组里，通过给这个控制组分配指定的可用资源，达到控制这一组进程可用资源的目的</a:t>
            </a:r>
            <a:endParaRPr kumimoji="1" lang="en-US" altLang="zh-CN" sz="2454"/>
          </a:p>
          <a:p>
            <a:pPr>
              <a:buFont typeface="Wingdings" pitchFamily="2" charset="2"/>
              <a:buChar char="ü"/>
            </a:pPr>
            <a:r>
              <a:rPr kumimoji="1" lang="en-US" altLang="zh-CN" sz="2454"/>
              <a:t>Namespace (limits what you can see)</a:t>
            </a:r>
          </a:p>
          <a:p>
            <a:r>
              <a:rPr lang="zh-CN" altLang="en-US" sz="1753"/>
              <a:t>又称为命名空间，它主要做访问隔离，即同一个命名空间的多个资源</a:t>
            </a:r>
            <a:r>
              <a:rPr lang="en-US" altLang="zh-CN" sz="1753"/>
              <a:t>(memory, CPU, network, pid) </a:t>
            </a:r>
            <a:r>
              <a:rPr lang="zh-CN" altLang="en-US" sz="1753"/>
              <a:t>可以互相看到，但是之外的看不到</a:t>
            </a:r>
            <a:endParaRPr kumimoji="1" lang="en-US" altLang="zh-CN" sz="2454"/>
          </a:p>
          <a:p>
            <a:pPr>
              <a:buFont typeface="Wingdings" pitchFamily="2" charset="2"/>
              <a:buChar char="ü"/>
            </a:pPr>
            <a:r>
              <a:rPr kumimoji="1" lang="en-US" altLang="zh-CN" sz="2454"/>
              <a:t>Union</a:t>
            </a:r>
            <a:r>
              <a:rPr kumimoji="1" lang="zh-CN" altLang="en-US" sz="2454"/>
              <a:t> </a:t>
            </a:r>
            <a:r>
              <a:rPr kumimoji="1" lang="en-US" altLang="zh-CN" sz="2454"/>
              <a:t>Mount</a:t>
            </a:r>
            <a:r>
              <a:rPr kumimoji="1" lang="zh-CN" altLang="en-US" sz="2454"/>
              <a:t> </a:t>
            </a:r>
            <a:r>
              <a:rPr kumimoji="1" lang="en-US" altLang="zh-CN" sz="2454"/>
              <a:t>FS</a:t>
            </a:r>
            <a:r>
              <a:rPr kumimoji="1" lang="zh-CN" altLang="en-US" sz="2454"/>
              <a:t>（</a:t>
            </a:r>
            <a:r>
              <a:rPr kumimoji="1" lang="en-US" altLang="zh-CN" sz="2454"/>
              <a:t>AU FS</a:t>
            </a:r>
            <a:r>
              <a:rPr kumimoji="1" lang="zh-CN" altLang="en-US" sz="2454"/>
              <a:t>）</a:t>
            </a:r>
            <a:endParaRPr kumimoji="1" lang="en-US" altLang="zh-CN" sz="1578"/>
          </a:p>
          <a:p>
            <a:r>
              <a:rPr kumimoji="1" lang="en-US" altLang="zh-CN" sz="1578">
                <a:hlinkClick r:id="rId2"/>
              </a:rPr>
              <a:t>https://www.youtube.com/watch?v=sK5i-N34im8&amp;t=1092s</a:t>
            </a:r>
            <a:endParaRPr kumimoji="1" lang="en-US" altLang="zh-CN" sz="1578"/>
          </a:p>
          <a:p>
            <a:endParaRPr kumimoji="1" lang="zh-CN" altLang="en-US" sz="2454" dirty="0"/>
          </a:p>
        </p:txBody>
      </p:sp>
    </p:spTree>
    <p:extLst>
      <p:ext uri="{BB962C8B-B14F-4D97-AF65-F5344CB8AC3E}">
        <p14:creationId xmlns:p14="http://schemas.microsoft.com/office/powerpoint/2010/main" val="35677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95327-D1DE-4D49-907C-02579905B1D4}"/>
              </a:ext>
            </a:extLst>
          </p:cNvPr>
          <p:cNvSpPr txBox="1">
            <a:spLocks/>
          </p:cNvSpPr>
          <p:nvPr/>
        </p:nvSpPr>
        <p:spPr>
          <a:xfrm>
            <a:off x="938191" y="657949"/>
            <a:ext cx="6612613" cy="72008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a:t>Cgroup</a:t>
            </a:r>
            <a:endParaRPr kumimoji="1" lang="zh-CN" altLang="en-US" dirty="0"/>
          </a:p>
        </p:txBody>
      </p:sp>
      <p:sp>
        <p:nvSpPr>
          <p:cNvPr id="3" name="内容占位符 2">
            <a:extLst>
              <a:ext uri="{FF2B5EF4-FFF2-40B4-BE49-F238E27FC236}">
                <a16:creationId xmlns:a16="http://schemas.microsoft.com/office/drawing/2014/main" id="{FF5703B7-CAE5-452B-BE2C-D68C93F9B5B2}"/>
              </a:ext>
            </a:extLst>
          </p:cNvPr>
          <p:cNvSpPr txBox="1">
            <a:spLocks/>
          </p:cNvSpPr>
          <p:nvPr/>
        </p:nvSpPr>
        <p:spPr>
          <a:xfrm>
            <a:off x="938192" y="1512410"/>
            <a:ext cx="6612613" cy="41140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Wingdings" pitchFamily="2" charset="2"/>
              <a:buChar char="ü"/>
            </a:pPr>
            <a:r>
              <a:rPr lang="en" altLang="zh-CN"/>
              <a:t>Cgroup</a:t>
            </a:r>
            <a:r>
              <a:rPr lang="zh-CN" altLang="en-US"/>
              <a:t>又称为</a:t>
            </a:r>
            <a:r>
              <a:rPr lang="en" altLang="zh-CN"/>
              <a:t>Linux Control Group</a:t>
            </a:r>
            <a:r>
              <a:rPr lang="zh-CN" altLang="en"/>
              <a:t>， </a:t>
            </a:r>
            <a:r>
              <a:rPr lang="zh-CN" altLang="en-US"/>
              <a:t>是</a:t>
            </a:r>
            <a:r>
              <a:rPr lang="en" altLang="zh-CN"/>
              <a:t>Linux</a:t>
            </a:r>
            <a:r>
              <a:rPr lang="zh-CN" altLang="en-US"/>
              <a:t> </a:t>
            </a:r>
            <a:r>
              <a:rPr lang="en-US" altLang="zh-CN"/>
              <a:t>Kernel</a:t>
            </a:r>
            <a:r>
              <a:rPr lang="zh-CN" altLang="en-US"/>
              <a:t>的一个功能</a:t>
            </a:r>
            <a:endParaRPr lang="en-US" altLang="zh-CN"/>
          </a:p>
          <a:p>
            <a:pPr>
              <a:buFont typeface="Wingdings" pitchFamily="2" charset="2"/>
              <a:buChar char="ü"/>
            </a:pPr>
            <a:r>
              <a:rPr kumimoji="1" lang="zh-CN" altLang="en-US"/>
              <a:t>由</a:t>
            </a:r>
            <a:r>
              <a:rPr kumimoji="1" lang="en-US" altLang="zh-CN"/>
              <a:t>Google</a:t>
            </a:r>
            <a:r>
              <a:rPr kumimoji="1" lang="zh-CN" altLang="en-US"/>
              <a:t>工程师发起并贡献</a:t>
            </a:r>
            <a:endParaRPr kumimoji="1" lang="en-US" altLang="zh-CN"/>
          </a:p>
          <a:p>
            <a:pPr>
              <a:buFont typeface="Wingdings" pitchFamily="2" charset="2"/>
              <a:buChar char="ü"/>
            </a:pPr>
            <a:r>
              <a:rPr kumimoji="1" lang="zh-CN" altLang="en-US"/>
              <a:t>作用是限制一个进程组的资源（包括内存，</a:t>
            </a:r>
            <a:r>
              <a:rPr kumimoji="1" lang="en-US" altLang="zh-CN"/>
              <a:t>CPU</a:t>
            </a:r>
            <a:r>
              <a:rPr lang="zh-CN" altLang="en-US"/>
              <a:t> ，磁盘</a:t>
            </a:r>
            <a:r>
              <a:rPr lang="en-US" altLang="zh-CN"/>
              <a:t>IO</a:t>
            </a:r>
            <a:r>
              <a:rPr lang="zh-CN" altLang="en-US"/>
              <a:t>，网络等）</a:t>
            </a:r>
            <a:endParaRPr kumimoji="1" lang="zh-CN" altLang="en-US" dirty="0"/>
          </a:p>
        </p:txBody>
      </p:sp>
      <p:sp>
        <p:nvSpPr>
          <p:cNvPr id="4" name="文本框 3">
            <a:extLst>
              <a:ext uri="{FF2B5EF4-FFF2-40B4-BE49-F238E27FC236}">
                <a16:creationId xmlns:a16="http://schemas.microsoft.com/office/drawing/2014/main" id="{3304CDC6-58D5-49F8-AC48-4BF74C9C50CF}"/>
              </a:ext>
            </a:extLst>
          </p:cNvPr>
          <p:cNvSpPr txBox="1"/>
          <p:nvPr/>
        </p:nvSpPr>
        <p:spPr>
          <a:xfrm>
            <a:off x="768076" y="4884259"/>
            <a:ext cx="6059473" cy="577979"/>
          </a:xfrm>
          <a:prstGeom prst="rect">
            <a:avLst/>
          </a:prstGeom>
          <a:noFill/>
        </p:spPr>
        <p:txBody>
          <a:bodyPr wrap="square" rtlCol="0">
            <a:spAutoFit/>
          </a:bodyPr>
          <a:lstStyle/>
          <a:p>
            <a:r>
              <a:rPr kumimoji="1" lang="zh-CN" altLang="en" sz="1578" dirty="0">
                <a:latin typeface="DengXian" panose="02010600030101010101" pitchFamily="2" charset="-122"/>
                <a:ea typeface="DengXian" panose="02010600030101010101" pitchFamily="2" charset="-122"/>
              </a:rPr>
              <a:t>参考</a:t>
            </a:r>
            <a:r>
              <a:rPr kumimoji="1" lang="zh-CN" altLang="en-US" sz="1578" dirty="0">
                <a:latin typeface="DengXian" panose="02010600030101010101" pitchFamily="2" charset="-122"/>
                <a:ea typeface="DengXian" panose="02010600030101010101" pitchFamily="2" charset="-122"/>
              </a:rPr>
              <a:t>：</a:t>
            </a:r>
            <a:r>
              <a:rPr kumimoji="1" lang="en" altLang="zh-CN" sz="1578" dirty="0">
                <a:latin typeface="DengXian" panose="02010600030101010101" pitchFamily="2" charset="-122"/>
                <a:ea typeface="DengXian" panose="02010600030101010101" pitchFamily="2" charset="-122"/>
                <a:hlinkClick r:id="rId2"/>
              </a:rPr>
              <a:t>https://en.wikipedia.org/wiki/Cgroups</a:t>
            </a:r>
            <a:endParaRPr kumimoji="1" lang="en" altLang="zh-CN" sz="1578" dirty="0">
              <a:latin typeface="DengXian" panose="02010600030101010101" pitchFamily="2" charset="-122"/>
              <a:ea typeface="DengXian" panose="02010600030101010101" pitchFamily="2" charset="-122"/>
            </a:endParaRPr>
          </a:p>
          <a:p>
            <a:r>
              <a:rPr kumimoji="1" lang="en" altLang="zh-CN" sz="1578" dirty="0">
                <a:latin typeface="DengXian" panose="02010600030101010101" pitchFamily="2" charset="-122"/>
                <a:ea typeface="DengXian" panose="02010600030101010101" pitchFamily="2" charset="-122"/>
              </a:rPr>
              <a:t>          </a:t>
            </a:r>
            <a:r>
              <a:rPr kumimoji="1" lang="en" altLang="zh-CN" sz="1578" dirty="0">
                <a:latin typeface="DengXian" panose="02010600030101010101" pitchFamily="2" charset="-122"/>
                <a:ea typeface="DengXian" panose="02010600030101010101" pitchFamily="2" charset="-122"/>
                <a:hlinkClick r:id="rId3"/>
              </a:rPr>
              <a:t>https://coolshell.cn/articles/17049.html</a:t>
            </a:r>
            <a:endParaRPr kumimoji="1" lang="en" altLang="zh-CN" sz="1578"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36412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6D8B6-EF96-4233-8726-FA242E2238F9}"/>
              </a:ext>
            </a:extLst>
          </p:cNvPr>
          <p:cNvSpPr txBox="1">
            <a:spLocks/>
          </p:cNvSpPr>
          <p:nvPr/>
        </p:nvSpPr>
        <p:spPr>
          <a:xfrm>
            <a:off x="2446480" y="912473"/>
            <a:ext cx="6612613" cy="72008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a:t>Namespace</a:t>
            </a:r>
            <a:endParaRPr kumimoji="1" lang="zh-CN" altLang="en-US" dirty="0"/>
          </a:p>
        </p:txBody>
      </p:sp>
      <p:sp>
        <p:nvSpPr>
          <p:cNvPr id="3" name="内容占位符 2">
            <a:extLst>
              <a:ext uri="{FF2B5EF4-FFF2-40B4-BE49-F238E27FC236}">
                <a16:creationId xmlns:a16="http://schemas.microsoft.com/office/drawing/2014/main" id="{39D40C30-E080-4F3A-830D-E7DDD6C8B8B8}"/>
              </a:ext>
            </a:extLst>
          </p:cNvPr>
          <p:cNvSpPr txBox="1">
            <a:spLocks/>
          </p:cNvSpPr>
          <p:nvPr/>
        </p:nvSpPr>
        <p:spPr>
          <a:xfrm>
            <a:off x="2125870" y="1805811"/>
            <a:ext cx="7213759" cy="39672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800"/>
              <a:t>是</a:t>
            </a:r>
            <a:r>
              <a:rPr lang="en-US" altLang="zh-CN" sz="2800"/>
              <a:t>Linux Kernel</a:t>
            </a:r>
            <a:r>
              <a:rPr lang="zh-CN" altLang="en-US" sz="2800"/>
              <a:t>提供的一种内核级别环境隔离的方法</a:t>
            </a:r>
            <a:endParaRPr lang="en-US" altLang="zh-CN" sz="2800"/>
          </a:p>
          <a:p>
            <a:r>
              <a:rPr lang="zh-CN" altLang="en-US" sz="2800"/>
              <a:t>作用：</a:t>
            </a:r>
            <a:endParaRPr lang="en-US" altLang="zh-CN" sz="2800"/>
          </a:p>
          <a:p>
            <a:pPr lvl="1"/>
            <a:r>
              <a:rPr lang="zh-CN" altLang="en-US" sz="2400"/>
              <a:t>进程空间隔离</a:t>
            </a:r>
            <a:endParaRPr lang="en-US" altLang="zh-CN" sz="2400"/>
          </a:p>
          <a:p>
            <a:pPr lvl="1"/>
            <a:r>
              <a:rPr lang="zh-CN" altLang="en-US" sz="2400"/>
              <a:t>文件系统隔离</a:t>
            </a:r>
            <a:endParaRPr lang="en-US" altLang="zh-CN" sz="2400"/>
          </a:p>
          <a:p>
            <a:pPr lvl="1"/>
            <a:r>
              <a:rPr lang="zh-CN" altLang="en-US" sz="2400"/>
              <a:t>域名空间隔离</a:t>
            </a:r>
            <a:endParaRPr lang="en-US" altLang="zh-CN" sz="2400"/>
          </a:p>
          <a:p>
            <a:pPr lvl="1"/>
            <a:r>
              <a:rPr lang="zh-CN" altLang="en-US" sz="2400"/>
              <a:t>等等</a:t>
            </a:r>
            <a:endParaRPr lang="en-US" altLang="zh-CN" sz="2400"/>
          </a:p>
          <a:p>
            <a:endParaRPr kumimoji="1" lang="en" altLang="zh-CN">
              <a:hlinkClick r:id="rId2"/>
            </a:endParaRPr>
          </a:p>
          <a:p>
            <a:endParaRPr kumimoji="1" lang="en" altLang="zh-CN"/>
          </a:p>
          <a:p>
            <a:endParaRPr kumimoji="1" lang="zh-CN" altLang="en-US" dirty="0"/>
          </a:p>
        </p:txBody>
      </p:sp>
      <p:sp>
        <p:nvSpPr>
          <p:cNvPr id="4" name="文本框 3">
            <a:extLst>
              <a:ext uri="{FF2B5EF4-FFF2-40B4-BE49-F238E27FC236}">
                <a16:creationId xmlns:a16="http://schemas.microsoft.com/office/drawing/2014/main" id="{13453845-322A-4BCB-9137-B9D32E2BAF59}"/>
              </a:ext>
            </a:extLst>
          </p:cNvPr>
          <p:cNvSpPr txBox="1"/>
          <p:nvPr/>
        </p:nvSpPr>
        <p:spPr>
          <a:xfrm>
            <a:off x="2125869" y="5338532"/>
            <a:ext cx="7520289" cy="335156"/>
          </a:xfrm>
          <a:prstGeom prst="rect">
            <a:avLst/>
          </a:prstGeom>
          <a:noFill/>
        </p:spPr>
        <p:txBody>
          <a:bodyPr wrap="square" rtlCol="0">
            <a:spAutoFit/>
          </a:bodyPr>
          <a:lstStyle/>
          <a:p>
            <a:r>
              <a:rPr kumimoji="1" lang="zh-CN" altLang="en" sz="1578" dirty="0">
                <a:latin typeface="DengXian" panose="02010600030101010101" pitchFamily="2" charset="-122"/>
                <a:ea typeface="DengXian" panose="02010600030101010101" pitchFamily="2" charset="-122"/>
              </a:rPr>
              <a:t>参考</a:t>
            </a:r>
            <a:r>
              <a:rPr kumimoji="1" lang="zh-CN" altLang="en-US" sz="1578" dirty="0">
                <a:latin typeface="DengXian" panose="02010600030101010101" pitchFamily="2" charset="-122"/>
                <a:ea typeface="DengXian" panose="02010600030101010101" pitchFamily="2" charset="-122"/>
              </a:rPr>
              <a:t>：</a:t>
            </a:r>
            <a:r>
              <a:rPr kumimoji="1" lang="en" altLang="zh-CN" sz="1578" dirty="0">
                <a:latin typeface="DengXian" panose="02010600030101010101" pitchFamily="2" charset="-122"/>
                <a:ea typeface="DengXian" panose="02010600030101010101" pitchFamily="2" charset="-122"/>
                <a:hlinkClick r:id="rId2"/>
              </a:rPr>
              <a:t>https://coolshell.cn/articles/17010.html</a:t>
            </a:r>
            <a:endParaRPr kumimoji="1" lang="en" altLang="zh-CN" sz="1578"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40993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A6BE9D2-0EBA-43FE-8DDA-8C171166410F}"/>
              </a:ext>
            </a:extLst>
          </p:cNvPr>
          <p:cNvSpPr>
            <a:spLocks noGrp="1"/>
          </p:cNvSpPr>
          <p:nvPr>
            <p:ph type="title"/>
          </p:nvPr>
        </p:nvSpPr>
        <p:spPr>
          <a:xfrm>
            <a:off x="2748138" y="771070"/>
            <a:ext cx="6612613" cy="720080"/>
          </a:xfrm>
        </p:spPr>
        <p:txBody>
          <a:bodyPr/>
          <a:lstStyle/>
          <a:p>
            <a:r>
              <a:rPr kumimoji="1" lang="en-US" altLang="zh-CN" dirty="0"/>
              <a:t>Union</a:t>
            </a:r>
            <a:r>
              <a:rPr kumimoji="1" lang="zh-CN" altLang="en-US" dirty="0"/>
              <a:t> </a:t>
            </a:r>
            <a:r>
              <a:rPr kumimoji="1" lang="en-US" altLang="zh-CN" dirty="0"/>
              <a:t>Mount</a:t>
            </a:r>
            <a:r>
              <a:rPr kumimoji="1" lang="zh-CN" altLang="en-US" dirty="0"/>
              <a:t> </a:t>
            </a:r>
            <a:r>
              <a:rPr kumimoji="1" lang="en-US" altLang="zh-CN" dirty="0"/>
              <a:t>FS</a:t>
            </a:r>
            <a:endParaRPr kumimoji="1" lang="zh-CN" altLang="en-US" dirty="0"/>
          </a:p>
        </p:txBody>
      </p:sp>
      <p:sp>
        <p:nvSpPr>
          <p:cNvPr id="5" name="内容占位符 2">
            <a:extLst>
              <a:ext uri="{FF2B5EF4-FFF2-40B4-BE49-F238E27FC236}">
                <a16:creationId xmlns:a16="http://schemas.microsoft.com/office/drawing/2014/main" id="{B172E689-57A5-4FE1-839B-A7B34A85CD3A}"/>
              </a:ext>
            </a:extLst>
          </p:cNvPr>
          <p:cNvSpPr>
            <a:spLocks noGrp="1"/>
          </p:cNvSpPr>
          <p:nvPr>
            <p:ph idx="1"/>
          </p:nvPr>
        </p:nvSpPr>
        <p:spPr>
          <a:xfrm>
            <a:off x="2748139" y="1625531"/>
            <a:ext cx="6612613" cy="4114090"/>
          </a:xfrm>
        </p:spPr>
        <p:txBody>
          <a:bodyPr/>
          <a:lstStyle/>
          <a:p>
            <a:r>
              <a:rPr kumimoji="1" lang="zh-CN" altLang="en-US" dirty="0"/>
              <a:t>用于制作</a:t>
            </a:r>
            <a:r>
              <a:rPr kumimoji="1" lang="en-US" altLang="zh-CN" dirty="0"/>
              <a:t>image</a:t>
            </a:r>
          </a:p>
          <a:p>
            <a:endParaRPr kumimoji="1" lang="zh-CN" altLang="en-US" dirty="0"/>
          </a:p>
        </p:txBody>
      </p:sp>
      <p:pic>
        <p:nvPicPr>
          <p:cNvPr id="6" name="图片 5" descr="图片包含 文字&#10;&#10;&#10;&#10;自动生成的说明">
            <a:extLst>
              <a:ext uri="{FF2B5EF4-FFF2-40B4-BE49-F238E27FC236}">
                <a16:creationId xmlns:a16="http://schemas.microsoft.com/office/drawing/2014/main" id="{FBE5C526-D92F-4F12-BDA1-8D78088E3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28" y="2098558"/>
            <a:ext cx="4372097" cy="3409584"/>
          </a:xfrm>
          <a:prstGeom prst="rect">
            <a:avLst/>
          </a:prstGeom>
        </p:spPr>
      </p:pic>
      <p:sp>
        <p:nvSpPr>
          <p:cNvPr id="7" name="文本框 6">
            <a:extLst>
              <a:ext uri="{FF2B5EF4-FFF2-40B4-BE49-F238E27FC236}">
                <a16:creationId xmlns:a16="http://schemas.microsoft.com/office/drawing/2014/main" id="{FD48097B-3336-4E88-9AC3-A3A90EF88694}"/>
              </a:ext>
            </a:extLst>
          </p:cNvPr>
          <p:cNvSpPr txBox="1"/>
          <p:nvPr/>
        </p:nvSpPr>
        <p:spPr>
          <a:xfrm>
            <a:off x="7359917" y="2098558"/>
            <a:ext cx="2209183" cy="2034916"/>
          </a:xfrm>
          <a:prstGeom prst="rect">
            <a:avLst/>
          </a:prstGeom>
          <a:noFill/>
        </p:spPr>
        <p:txBody>
          <a:bodyPr wrap="square" rtlCol="0">
            <a:spAutoFit/>
          </a:bodyPr>
          <a:lstStyle/>
          <a:p>
            <a:r>
              <a:rPr kumimoji="1" lang="zh-CN" altLang="en-US" sz="1578" dirty="0">
                <a:latin typeface="DengXian" panose="02010600030101010101" pitchFamily="2" charset="-122"/>
                <a:ea typeface="DengXian" panose="02010600030101010101" pitchFamily="2" charset="-122"/>
              </a:rPr>
              <a:t>例如：</a:t>
            </a:r>
            <a:endParaRPr kumimoji="1" lang="en-US" altLang="zh-CN" sz="1578" dirty="0">
              <a:latin typeface="DengXian" panose="02010600030101010101" pitchFamily="2" charset="-122"/>
              <a:ea typeface="DengXian" panose="02010600030101010101" pitchFamily="2" charset="-122"/>
            </a:endParaRPr>
          </a:p>
          <a:p>
            <a:pPr marL="250488" indent="-250488">
              <a:buFont typeface="Arial" panose="020B0604020202020204" pitchFamily="34" charset="0"/>
              <a:buChar char="•"/>
            </a:pPr>
            <a:r>
              <a:rPr kumimoji="1" lang="en-US" altLang="zh-CN" sz="1578" dirty="0">
                <a:latin typeface="DengXian" panose="02010600030101010101" pitchFamily="2" charset="-122"/>
                <a:ea typeface="DengXian" panose="02010600030101010101" pitchFamily="2" charset="-122"/>
              </a:rPr>
              <a:t>AU</a:t>
            </a:r>
            <a:r>
              <a:rPr kumimoji="1" lang="zh-CN" altLang="en-US" sz="1578" dirty="0">
                <a:latin typeface="DengXian" panose="02010600030101010101" pitchFamily="2" charset="-122"/>
                <a:ea typeface="DengXian" panose="02010600030101010101" pitchFamily="2" charset="-122"/>
              </a:rPr>
              <a:t> </a:t>
            </a:r>
            <a:r>
              <a:rPr kumimoji="1" lang="en-US" altLang="zh-CN" sz="1578" dirty="0">
                <a:latin typeface="DengXian" panose="02010600030101010101" pitchFamily="2" charset="-122"/>
                <a:ea typeface="DengXian" panose="02010600030101010101" pitchFamily="2" charset="-122"/>
              </a:rPr>
              <a:t>FS</a:t>
            </a:r>
          </a:p>
          <a:p>
            <a:pPr marL="250488" indent="-250488">
              <a:buFont typeface="Arial" panose="020B0604020202020204" pitchFamily="34" charset="0"/>
              <a:buChar char="•"/>
            </a:pPr>
            <a:r>
              <a:rPr kumimoji="1" lang="en-US" altLang="zh-CN" sz="1578" dirty="0">
                <a:latin typeface="DengXian" panose="02010600030101010101" pitchFamily="2" charset="-122"/>
                <a:ea typeface="DengXian" panose="02010600030101010101" pitchFamily="2" charset="-122"/>
              </a:rPr>
              <a:t>Overlay</a:t>
            </a:r>
            <a:r>
              <a:rPr kumimoji="1" lang="zh-CN" altLang="en-US" sz="1578" dirty="0">
                <a:latin typeface="DengXian" panose="02010600030101010101" pitchFamily="2" charset="-122"/>
                <a:ea typeface="DengXian" panose="02010600030101010101" pitchFamily="2" charset="-122"/>
              </a:rPr>
              <a:t> </a:t>
            </a:r>
            <a:r>
              <a:rPr kumimoji="1" lang="en-US" altLang="zh-CN" sz="1578" dirty="0">
                <a:latin typeface="DengXian" panose="02010600030101010101" pitchFamily="2" charset="-122"/>
                <a:ea typeface="DengXian" panose="02010600030101010101" pitchFamily="2" charset="-122"/>
              </a:rPr>
              <a:t>FS</a:t>
            </a:r>
          </a:p>
          <a:p>
            <a:pPr marL="250488" indent="-250488">
              <a:buFont typeface="Arial" panose="020B0604020202020204" pitchFamily="34" charset="0"/>
              <a:buChar char="•"/>
            </a:pPr>
            <a:r>
              <a:rPr lang="en" altLang="zh-CN" sz="1578" dirty="0" err="1"/>
              <a:t>Devicemapper</a:t>
            </a:r>
            <a:endParaRPr lang="en" altLang="zh-CN" sz="1578" dirty="0"/>
          </a:p>
          <a:p>
            <a:pPr marL="250488" indent="-250488">
              <a:buFont typeface="Arial" panose="020B0604020202020204" pitchFamily="34" charset="0"/>
              <a:buChar char="•"/>
            </a:pPr>
            <a:r>
              <a:rPr lang="en" altLang="zh-CN" sz="1578"/>
              <a:t>btrfs</a:t>
            </a:r>
            <a:endParaRPr kumimoji="1" lang="en-US" altLang="zh-CN" sz="1578" dirty="0">
              <a:latin typeface="DengXian" panose="02010600030101010101" pitchFamily="2" charset="-122"/>
              <a:ea typeface="DengXian" panose="02010600030101010101" pitchFamily="2" charset="-122"/>
            </a:endParaRPr>
          </a:p>
          <a:p>
            <a:pPr marL="250488" indent="-250488">
              <a:buFont typeface="Arial" panose="020B0604020202020204" pitchFamily="34" charset="0"/>
              <a:buChar char="•"/>
            </a:pPr>
            <a:r>
              <a:rPr kumimoji="1" lang="zh-CN" altLang="en-US" sz="1578" dirty="0">
                <a:latin typeface="DengXian" panose="02010600030101010101" pitchFamily="2" charset="-122"/>
                <a:ea typeface="DengXian" panose="02010600030101010101" pitchFamily="2" charset="-122"/>
              </a:rPr>
              <a:t>。。。</a:t>
            </a:r>
            <a:endParaRPr kumimoji="1" lang="en-US" altLang="zh-CN" sz="1578" dirty="0">
              <a:latin typeface="DengXian" panose="02010600030101010101" pitchFamily="2" charset="-122"/>
              <a:ea typeface="DengXian" panose="02010600030101010101" pitchFamily="2" charset="-122"/>
            </a:endParaRPr>
          </a:p>
          <a:p>
            <a:endParaRPr kumimoji="1" lang="en-US" altLang="zh-CN" sz="1578" dirty="0">
              <a:latin typeface="DengXian" panose="02010600030101010101" pitchFamily="2" charset="-122"/>
            </a:endParaRPr>
          </a:p>
          <a:p>
            <a:endParaRPr kumimoji="1" lang="zh-CN" altLang="en-US" sz="1578" dirty="0">
              <a:latin typeface="DengXian" panose="02010600030101010101" pitchFamily="2" charset="-122"/>
            </a:endParaRPr>
          </a:p>
        </p:txBody>
      </p:sp>
      <p:sp>
        <p:nvSpPr>
          <p:cNvPr id="8" name="文本框 7">
            <a:extLst>
              <a:ext uri="{FF2B5EF4-FFF2-40B4-BE49-F238E27FC236}">
                <a16:creationId xmlns:a16="http://schemas.microsoft.com/office/drawing/2014/main" id="{43C73299-C7AF-4754-8938-F99F386C55BB}"/>
              </a:ext>
            </a:extLst>
          </p:cNvPr>
          <p:cNvSpPr txBox="1"/>
          <p:nvPr/>
        </p:nvSpPr>
        <p:spPr>
          <a:xfrm>
            <a:off x="2427528" y="5588586"/>
            <a:ext cx="5680755" cy="335156"/>
          </a:xfrm>
          <a:prstGeom prst="rect">
            <a:avLst/>
          </a:prstGeom>
          <a:noFill/>
        </p:spPr>
        <p:txBody>
          <a:bodyPr wrap="square" rtlCol="0">
            <a:spAutoFit/>
          </a:bodyPr>
          <a:lstStyle/>
          <a:p>
            <a:r>
              <a:rPr kumimoji="1" lang="zh-CN" altLang="en" sz="1578" dirty="0">
                <a:latin typeface="DengXian" panose="02010600030101010101" pitchFamily="2" charset="-122"/>
                <a:ea typeface="DengXian" panose="02010600030101010101" pitchFamily="2" charset="-122"/>
              </a:rPr>
              <a:t>参考</a:t>
            </a:r>
            <a:r>
              <a:rPr kumimoji="1" lang="zh-CN" altLang="en-US" sz="1578" dirty="0">
                <a:latin typeface="DengXian" panose="02010600030101010101" pitchFamily="2" charset="-122"/>
                <a:ea typeface="DengXian" panose="02010600030101010101" pitchFamily="2" charset="-122"/>
              </a:rPr>
              <a:t>：</a:t>
            </a:r>
            <a:r>
              <a:rPr kumimoji="1" lang="en" altLang="zh-CN" sz="1578" dirty="0">
                <a:latin typeface="DengXian" panose="02010600030101010101" pitchFamily="2" charset="-122"/>
                <a:ea typeface="DengXian" panose="02010600030101010101" pitchFamily="2" charset="-122"/>
              </a:rPr>
              <a:t>https://</a:t>
            </a:r>
            <a:r>
              <a:rPr kumimoji="1" lang="en" altLang="zh-CN" sz="1578" dirty="0" err="1">
                <a:latin typeface="DengXian" panose="02010600030101010101" pitchFamily="2" charset="-122"/>
                <a:ea typeface="DengXian" panose="02010600030101010101" pitchFamily="2" charset="-122"/>
              </a:rPr>
              <a:t>en.wikipedia.org</a:t>
            </a:r>
            <a:r>
              <a:rPr kumimoji="1" lang="en" altLang="zh-CN" sz="1578" dirty="0">
                <a:latin typeface="DengXian" panose="02010600030101010101" pitchFamily="2" charset="-122"/>
                <a:ea typeface="DengXian" panose="02010600030101010101" pitchFamily="2" charset="-122"/>
              </a:rPr>
              <a:t>/wiki/</a:t>
            </a:r>
            <a:r>
              <a:rPr kumimoji="1" lang="en" altLang="zh-CN" sz="1578" dirty="0" err="1">
                <a:latin typeface="DengXian" panose="02010600030101010101" pitchFamily="2" charset="-122"/>
                <a:ea typeface="DengXian" panose="02010600030101010101" pitchFamily="2" charset="-122"/>
              </a:rPr>
              <a:t>Union_mount</a:t>
            </a:r>
            <a:endParaRPr kumimoji="1" lang="zh-CN" altLang="en-US" sz="1578"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7900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F9AA7-9757-46B1-B771-734C71764972}"/>
              </a:ext>
            </a:extLst>
          </p:cNvPr>
          <p:cNvSpPr>
            <a:spLocks noGrp="1"/>
          </p:cNvSpPr>
          <p:nvPr>
            <p:ph type="title"/>
          </p:nvPr>
        </p:nvSpPr>
        <p:spPr>
          <a:xfrm>
            <a:off x="2295652" y="959606"/>
            <a:ext cx="6612613" cy="720080"/>
          </a:xfrm>
        </p:spPr>
        <p:txBody>
          <a:bodyPr/>
          <a:lstStyle/>
          <a:p>
            <a:r>
              <a:rPr kumimoji="1" lang="en-US" altLang="zh-CN" dirty="0" err="1"/>
              <a:t>Docker</a:t>
            </a:r>
            <a:r>
              <a:rPr kumimoji="1" lang="en-US" altLang="zh-CN" dirty="0"/>
              <a:t> </a:t>
            </a:r>
            <a:r>
              <a:rPr kumimoji="1" lang="zh-CN" altLang="en-US" dirty="0"/>
              <a:t>的好处</a:t>
            </a:r>
          </a:p>
        </p:txBody>
      </p:sp>
      <p:sp>
        <p:nvSpPr>
          <p:cNvPr id="3" name="内容占位符 2">
            <a:extLst>
              <a:ext uri="{FF2B5EF4-FFF2-40B4-BE49-F238E27FC236}">
                <a16:creationId xmlns:a16="http://schemas.microsoft.com/office/drawing/2014/main" id="{C1554127-3B1A-4C2C-B50B-852FF7F13614}"/>
              </a:ext>
            </a:extLst>
          </p:cNvPr>
          <p:cNvSpPr>
            <a:spLocks noGrp="1"/>
          </p:cNvSpPr>
          <p:nvPr>
            <p:ph idx="1"/>
          </p:nvPr>
        </p:nvSpPr>
        <p:spPr>
          <a:xfrm>
            <a:off x="2295653" y="1814067"/>
            <a:ext cx="6612613" cy="4114090"/>
          </a:xfrm>
        </p:spPr>
        <p:txBody>
          <a:bodyPr>
            <a:normAutofit/>
          </a:bodyPr>
          <a:lstStyle/>
          <a:p>
            <a:pPr>
              <a:buFont typeface="Arial"/>
              <a:buChar char="•"/>
            </a:pPr>
            <a:r>
              <a:rPr kumimoji="1" lang="zh-CN" altLang="en-US" sz="2800" dirty="0"/>
              <a:t>一处成功，处处成功</a:t>
            </a:r>
            <a:endParaRPr kumimoji="1" lang="en-US" altLang="zh-CN" sz="2800" dirty="0"/>
          </a:p>
          <a:p>
            <a:pPr lvl="1">
              <a:buFont typeface="Arial"/>
              <a:buChar char="•"/>
            </a:pPr>
            <a:r>
              <a:rPr kumimoji="1" lang="zh-CN" altLang="en-US" sz="2400" dirty="0"/>
              <a:t>横跨开发，测试，部署环境</a:t>
            </a:r>
            <a:endParaRPr kumimoji="1" lang="en-US" altLang="zh-CN" sz="2400" dirty="0"/>
          </a:p>
          <a:p>
            <a:pPr lvl="1">
              <a:buFont typeface="Arial"/>
              <a:buChar char="•"/>
            </a:pPr>
            <a:r>
              <a:rPr kumimoji="1" lang="zh-CN" altLang="en-US" sz="2400" dirty="0"/>
              <a:t>也不用管是在实体机，虚拟机，还是在云上</a:t>
            </a:r>
            <a:endParaRPr kumimoji="1" lang="en-US" altLang="zh-CN" sz="2400" dirty="0"/>
          </a:p>
          <a:p>
            <a:pPr>
              <a:buFont typeface="Arial"/>
              <a:buChar char="•"/>
            </a:pPr>
            <a:r>
              <a:rPr kumimoji="1" lang="zh-CN" altLang="en-US" sz="2800" dirty="0"/>
              <a:t>一个大包，很方便</a:t>
            </a:r>
            <a:endParaRPr kumimoji="1" lang="en-US" altLang="zh-CN" sz="2800" dirty="0"/>
          </a:p>
          <a:p>
            <a:pPr lvl="1">
              <a:buFont typeface="Arial"/>
              <a:buChar char="•"/>
            </a:pPr>
            <a:r>
              <a:rPr kumimoji="1" lang="zh-CN" altLang="en-US" sz="2400" dirty="0"/>
              <a:t>创建和部署都很快</a:t>
            </a:r>
            <a:endParaRPr kumimoji="1" lang="en-US" altLang="zh-CN" sz="2400" dirty="0"/>
          </a:p>
          <a:p>
            <a:pPr lvl="1">
              <a:buFont typeface="Arial"/>
              <a:buChar char="•"/>
            </a:pPr>
            <a:r>
              <a:rPr kumimoji="1" lang="zh-CN" altLang="en-US" sz="2400" dirty="0"/>
              <a:t>可以跟</a:t>
            </a:r>
            <a:r>
              <a:rPr kumimoji="1" lang="en-US" altLang="zh-CN" sz="2400" dirty="0"/>
              <a:t>CI/CD</a:t>
            </a:r>
            <a:r>
              <a:rPr kumimoji="1" lang="zh-CN" altLang="en-US" sz="2400" dirty="0"/>
              <a:t>方便集成</a:t>
            </a:r>
            <a:endParaRPr kumimoji="1" lang="en-US" altLang="zh-CN" sz="2400" dirty="0"/>
          </a:p>
          <a:p>
            <a:pPr>
              <a:buFont typeface="Arial"/>
              <a:buChar char="•"/>
            </a:pPr>
            <a:r>
              <a:rPr kumimoji="1" lang="zh-CN" altLang="en-US" sz="2800" dirty="0"/>
              <a:t>跟微服务结合很方便</a:t>
            </a:r>
            <a:endParaRPr kumimoji="1" lang="en-US" altLang="zh-CN" sz="2800" dirty="0"/>
          </a:p>
          <a:p>
            <a:pPr lvl="1">
              <a:buFont typeface="Arial"/>
              <a:buChar char="•"/>
            </a:pPr>
            <a:r>
              <a:rPr kumimoji="1" lang="zh-CN" altLang="en-US" sz="2400" dirty="0"/>
              <a:t>隔离，解藕，弹性</a:t>
            </a:r>
            <a:endParaRPr kumimoji="1" lang="en-US" altLang="zh-CN" sz="2400" dirty="0"/>
          </a:p>
        </p:txBody>
      </p:sp>
    </p:spTree>
    <p:extLst>
      <p:ext uri="{BB962C8B-B14F-4D97-AF65-F5344CB8AC3E}">
        <p14:creationId xmlns:p14="http://schemas.microsoft.com/office/powerpoint/2010/main" val="55055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5B603-9316-4269-BD4A-E6971D9C10EB}"/>
              </a:ext>
            </a:extLst>
          </p:cNvPr>
          <p:cNvSpPr>
            <a:spLocks noGrp="1"/>
          </p:cNvSpPr>
          <p:nvPr>
            <p:ph type="title"/>
          </p:nvPr>
        </p:nvSpPr>
        <p:spPr>
          <a:xfrm>
            <a:off x="2371066" y="366956"/>
            <a:ext cx="6612613" cy="720080"/>
          </a:xfrm>
        </p:spPr>
        <p:txBody>
          <a:bodyPr>
            <a:normAutofit/>
          </a:bodyPr>
          <a:lstStyle/>
          <a:p>
            <a:r>
              <a:rPr kumimoji="1" lang="en-US" altLang="zh-CN" sz="3200" dirty="0" err="1"/>
              <a:t>Docker</a:t>
            </a:r>
            <a:r>
              <a:rPr kumimoji="1" lang="zh-CN" altLang="en-US" sz="3200" dirty="0"/>
              <a:t>的组成部分：典型</a:t>
            </a:r>
            <a:r>
              <a:rPr kumimoji="1" lang="en-US" altLang="zh-CN" sz="3200" dirty="0"/>
              <a:t>C/S</a:t>
            </a:r>
            <a:r>
              <a:rPr kumimoji="1" lang="zh-CN" altLang="en-US" sz="3200" dirty="0"/>
              <a:t>架构</a:t>
            </a:r>
          </a:p>
        </p:txBody>
      </p:sp>
      <p:pic>
        <p:nvPicPr>
          <p:cNvPr id="3" name="图片 2" descr="屏幕快照 2018-10-24 下午12.35.08.png">
            <a:extLst>
              <a:ext uri="{FF2B5EF4-FFF2-40B4-BE49-F238E27FC236}">
                <a16:creationId xmlns:a16="http://schemas.microsoft.com/office/drawing/2014/main" id="{3FA87D8E-A67D-47D9-87D1-F90218A74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799" y="1196489"/>
            <a:ext cx="9324402" cy="4752527"/>
          </a:xfrm>
          <a:prstGeom prst="rect">
            <a:avLst/>
          </a:prstGeom>
        </p:spPr>
      </p:pic>
      <p:sp>
        <p:nvSpPr>
          <p:cNvPr id="4" name="文本框 3">
            <a:extLst>
              <a:ext uri="{FF2B5EF4-FFF2-40B4-BE49-F238E27FC236}">
                <a16:creationId xmlns:a16="http://schemas.microsoft.com/office/drawing/2014/main" id="{B78FE844-C156-4534-978C-C3049F63E469}"/>
              </a:ext>
            </a:extLst>
          </p:cNvPr>
          <p:cNvSpPr txBox="1"/>
          <p:nvPr/>
        </p:nvSpPr>
        <p:spPr>
          <a:xfrm>
            <a:off x="5261409" y="6167923"/>
            <a:ext cx="3092856" cy="335156"/>
          </a:xfrm>
          <a:prstGeom prst="rect">
            <a:avLst/>
          </a:prstGeom>
          <a:noFill/>
        </p:spPr>
        <p:txBody>
          <a:bodyPr wrap="square" rtlCol="0">
            <a:spAutoFit/>
          </a:bodyPr>
          <a:lstStyle/>
          <a:p>
            <a:r>
              <a:rPr kumimoji="1" lang="en-US" altLang="zh-CN" sz="1578" dirty="0">
                <a:latin typeface="DengXian" panose="02010600030101010101" pitchFamily="2" charset="-122"/>
                <a:ea typeface="DengXian" panose="02010600030101010101" pitchFamily="2" charset="-122"/>
                <a:cs typeface="微软雅黑"/>
              </a:rPr>
              <a:t>From </a:t>
            </a:r>
            <a:r>
              <a:rPr kumimoji="1" lang="en-US" altLang="zh-CN" sz="1578" dirty="0" err="1">
                <a:latin typeface="DengXian" panose="02010600030101010101" pitchFamily="2" charset="-122"/>
                <a:ea typeface="DengXian" panose="02010600030101010101" pitchFamily="2" charset="-122"/>
                <a:cs typeface="微软雅黑"/>
              </a:rPr>
              <a:t>Docker.com</a:t>
            </a:r>
            <a:endParaRPr kumimoji="1" lang="zh-CN" altLang="en-US" sz="1578" dirty="0">
              <a:latin typeface="DengXian" panose="02010600030101010101" pitchFamily="2" charset="-122"/>
              <a:ea typeface="DengXian" panose="02010600030101010101" pitchFamily="2" charset="-122"/>
              <a:cs typeface="微软雅黑"/>
            </a:endParaRPr>
          </a:p>
        </p:txBody>
      </p:sp>
    </p:spTree>
    <p:extLst>
      <p:ext uri="{BB962C8B-B14F-4D97-AF65-F5344CB8AC3E}">
        <p14:creationId xmlns:p14="http://schemas.microsoft.com/office/powerpoint/2010/main" val="357392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F31E7-2514-43C8-8EF9-42560E1C9BCE}"/>
              </a:ext>
            </a:extLst>
          </p:cNvPr>
          <p:cNvSpPr>
            <a:spLocks noGrp="1"/>
          </p:cNvSpPr>
          <p:nvPr>
            <p:ph type="title"/>
          </p:nvPr>
        </p:nvSpPr>
        <p:spPr>
          <a:xfrm>
            <a:off x="636534" y="186608"/>
            <a:ext cx="6612613" cy="720080"/>
          </a:xfrm>
        </p:spPr>
        <p:txBody>
          <a:bodyPr/>
          <a:lstStyle/>
          <a:p>
            <a:r>
              <a:rPr kumimoji="1" lang="en-US" altLang="zh-CN" dirty="0"/>
              <a:t>What is Kubernetes</a:t>
            </a:r>
            <a:endParaRPr kumimoji="1" lang="zh-CN" altLang="en-US" dirty="0"/>
          </a:p>
        </p:txBody>
      </p:sp>
      <p:sp>
        <p:nvSpPr>
          <p:cNvPr id="3" name="内容占位符 2">
            <a:extLst>
              <a:ext uri="{FF2B5EF4-FFF2-40B4-BE49-F238E27FC236}">
                <a16:creationId xmlns:a16="http://schemas.microsoft.com/office/drawing/2014/main" id="{911F48B0-1FEA-45C4-89FA-8066FF4EE31C}"/>
              </a:ext>
            </a:extLst>
          </p:cNvPr>
          <p:cNvSpPr>
            <a:spLocks noGrp="1"/>
          </p:cNvSpPr>
          <p:nvPr>
            <p:ph idx="1"/>
          </p:nvPr>
        </p:nvSpPr>
        <p:spPr>
          <a:xfrm>
            <a:off x="1013606" y="4048220"/>
            <a:ext cx="9478426" cy="2456275"/>
          </a:xfrm>
        </p:spPr>
        <p:txBody>
          <a:bodyPr/>
          <a:lstStyle/>
          <a:p>
            <a:pPr marL="0" indent="0">
              <a:buNone/>
            </a:pPr>
            <a:r>
              <a:rPr lang="en-US" altLang="zh-CN" sz="2000" dirty="0"/>
              <a:t>From </a:t>
            </a:r>
            <a:r>
              <a:rPr lang="en-US" altLang="zh-CN" sz="2000" dirty="0" err="1"/>
              <a:t>Kubernetes</a:t>
            </a:r>
            <a:r>
              <a:rPr lang="en-US" altLang="zh-CN" sz="2000" dirty="0"/>
              <a:t> </a:t>
            </a:r>
            <a:r>
              <a:rPr lang="zh-CN" altLang="en-US" sz="2000" dirty="0"/>
              <a:t>官网</a:t>
            </a:r>
            <a:endParaRPr lang="en-US" altLang="zh-CN" sz="2000" dirty="0"/>
          </a:p>
          <a:p>
            <a:pPr>
              <a:buFont typeface="Arial"/>
              <a:buChar char="•"/>
            </a:pPr>
            <a:r>
              <a:rPr lang="en-US" altLang="zh-CN" sz="2000" dirty="0" err="1"/>
              <a:t>Kubernetes</a:t>
            </a:r>
            <a:r>
              <a:rPr lang="zh-CN" altLang="en-US" sz="2000" dirty="0"/>
              <a:t>是用于自动部署，扩展和管理容器化应用程序的开源系统</a:t>
            </a:r>
            <a:endParaRPr lang="en-US" altLang="zh-CN" sz="2000" dirty="0"/>
          </a:p>
          <a:p>
            <a:pPr>
              <a:buFont typeface="Arial"/>
              <a:buChar char="•"/>
            </a:pPr>
            <a:r>
              <a:rPr lang="zh-CN" altLang="en-US" sz="2000" dirty="0"/>
              <a:t>它将组成应用程序的容器组合成</a:t>
            </a:r>
            <a:r>
              <a:rPr lang="zh-CN" altLang="en-US" sz="2000" dirty="0">
                <a:solidFill>
                  <a:srgbClr val="FF0000"/>
                </a:solidFill>
              </a:rPr>
              <a:t>逻辑单元</a:t>
            </a:r>
            <a:r>
              <a:rPr lang="zh-CN" altLang="en-US" sz="2000" dirty="0"/>
              <a:t>，以便于管理和服务发现，</a:t>
            </a:r>
            <a:r>
              <a:rPr lang="en-US" altLang="zh-CN" sz="2000" dirty="0" err="1"/>
              <a:t>Kubernetes</a:t>
            </a:r>
            <a:r>
              <a:rPr lang="en-US" altLang="zh-CN" sz="2000" dirty="0"/>
              <a:t> </a:t>
            </a:r>
            <a:r>
              <a:rPr lang="zh-CN" altLang="en-US" sz="2000" dirty="0"/>
              <a:t>构建在</a:t>
            </a:r>
            <a:r>
              <a:rPr lang="en-US" altLang="zh-CN" sz="2000" dirty="0"/>
              <a:t>Google 15</a:t>
            </a:r>
            <a:r>
              <a:rPr lang="zh-CN" altLang="en-US" sz="2000" dirty="0"/>
              <a:t>年生产环境经验基础之上，并结合来自社区的最佳创意和实践</a:t>
            </a:r>
            <a:endParaRPr lang="en-US" altLang="zh-CN" sz="2000" dirty="0"/>
          </a:p>
          <a:p>
            <a:pPr>
              <a:buFont typeface="Arial"/>
              <a:buChar char="•"/>
            </a:pPr>
            <a:endParaRPr kumimoji="1" lang="en-US" altLang="zh-CN" sz="2454" dirty="0"/>
          </a:p>
          <a:p>
            <a:pPr>
              <a:buFont typeface="Arial"/>
              <a:buChar char="•"/>
            </a:pPr>
            <a:r>
              <a:rPr kumimoji="1" lang="en-US" altLang="zh-CN" sz="2454" dirty="0"/>
              <a:t>Container Orchestrator </a:t>
            </a:r>
          </a:p>
        </p:txBody>
      </p:sp>
      <p:sp>
        <p:nvSpPr>
          <p:cNvPr id="4" name="内容占位符 2">
            <a:extLst>
              <a:ext uri="{FF2B5EF4-FFF2-40B4-BE49-F238E27FC236}">
                <a16:creationId xmlns:a16="http://schemas.microsoft.com/office/drawing/2014/main" id="{68C55677-6F73-4568-B7D5-462C6BBD7FF5}"/>
              </a:ext>
            </a:extLst>
          </p:cNvPr>
          <p:cNvSpPr txBox="1">
            <a:spLocks/>
          </p:cNvSpPr>
          <p:nvPr/>
        </p:nvSpPr>
        <p:spPr>
          <a:xfrm>
            <a:off x="1089021" y="956228"/>
            <a:ext cx="9780084" cy="138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发音：</a:t>
            </a:r>
            <a:r>
              <a:rPr lang="da-DK" altLang="zh-CN" dirty="0"/>
              <a:t>[</a:t>
            </a:r>
            <a:r>
              <a:rPr lang="en-US" altLang="zh-CN" dirty="0" err="1"/>
              <a:t>koo</a:t>
            </a:r>
            <a:r>
              <a:rPr lang="en-US" altLang="zh-CN" dirty="0"/>
              <a:t>-</a:t>
            </a:r>
            <a:r>
              <a:rPr lang="en-US" altLang="zh-CN" dirty="0" err="1"/>
              <a:t>ber</a:t>
            </a:r>
            <a:r>
              <a:rPr lang="en-US" altLang="zh-CN" dirty="0"/>
              <a:t>-nay’ </a:t>
            </a:r>
            <a:r>
              <a:rPr lang="en-US" altLang="zh-CN" dirty="0" err="1"/>
              <a:t>tace</a:t>
            </a:r>
            <a:r>
              <a:rPr lang="da-DK" altLang="zh-CN" dirty="0"/>
              <a:t>]</a:t>
            </a:r>
          </a:p>
          <a:p>
            <a:r>
              <a:rPr lang="zh-CN" altLang="en-US" dirty="0"/>
              <a:t>来源是希腊语”舵手“的意思，</a:t>
            </a:r>
            <a:r>
              <a:rPr lang="en-US" altLang="zh-CN" dirty="0"/>
              <a:t>logo</a:t>
            </a:r>
            <a:r>
              <a:rPr lang="zh-CN" altLang="en-US" dirty="0"/>
              <a:t>中也带有</a:t>
            </a:r>
            <a:r>
              <a:rPr lang="en-US" altLang="zh-CN" dirty="0"/>
              <a:t>7</a:t>
            </a:r>
            <a:r>
              <a:rPr lang="zh-CN" altLang="en-US" dirty="0"/>
              <a:t>个轮辐，是纪念星际迷航的意思</a:t>
            </a:r>
          </a:p>
          <a:p>
            <a:endParaRPr kumimoji="1" lang="zh-CN" altLang="en-US" dirty="0"/>
          </a:p>
        </p:txBody>
      </p:sp>
      <p:pic>
        <p:nvPicPr>
          <p:cNvPr id="5" name="图片 4" descr="屏幕快照 2018-08-09 下午2.03.33.png">
            <a:extLst>
              <a:ext uri="{FF2B5EF4-FFF2-40B4-BE49-F238E27FC236}">
                <a16:creationId xmlns:a16="http://schemas.microsoft.com/office/drawing/2014/main" id="{31CC604D-7ABA-4ED2-A2FB-5242424BB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445" y="2387387"/>
            <a:ext cx="1558860" cy="1215063"/>
          </a:xfrm>
          <a:prstGeom prst="rect">
            <a:avLst/>
          </a:prstGeom>
        </p:spPr>
      </p:pic>
    </p:spTree>
    <p:extLst>
      <p:ext uri="{BB962C8B-B14F-4D97-AF65-F5344CB8AC3E}">
        <p14:creationId xmlns:p14="http://schemas.microsoft.com/office/powerpoint/2010/main" val="334148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84080-E990-44A1-B1ED-494899910A52}"/>
              </a:ext>
            </a:extLst>
          </p:cNvPr>
          <p:cNvSpPr>
            <a:spLocks noGrp="1"/>
          </p:cNvSpPr>
          <p:nvPr>
            <p:ph type="title"/>
          </p:nvPr>
        </p:nvSpPr>
        <p:spPr>
          <a:xfrm>
            <a:off x="815643" y="550949"/>
            <a:ext cx="6612613" cy="720080"/>
          </a:xfrm>
        </p:spPr>
        <p:txBody>
          <a:bodyPr>
            <a:normAutofit/>
          </a:bodyPr>
          <a:lstStyle/>
          <a:p>
            <a:r>
              <a:rPr lang="hu-HU" altLang="zh-CN" sz="3200" dirty="0"/>
              <a:t>Kubernetes </a:t>
            </a:r>
            <a:r>
              <a:rPr lang="zh-CN" altLang="hu-HU" sz="3200" dirty="0"/>
              <a:t>特性</a:t>
            </a:r>
            <a:r>
              <a:rPr lang="hu-HU" altLang="zh-CN" sz="3200" dirty="0"/>
              <a:t> (</a:t>
            </a:r>
            <a:r>
              <a:rPr lang="hu-HU" altLang="zh-CN" sz="2000" dirty="0"/>
              <a:t>From Kubernetes</a:t>
            </a:r>
            <a:r>
              <a:rPr lang="zh-CN" altLang="en-US" sz="2000" dirty="0"/>
              <a:t>官网</a:t>
            </a:r>
            <a:r>
              <a:rPr lang="zh-CN" altLang="en-US" sz="3200" dirty="0"/>
              <a:t>）</a:t>
            </a:r>
            <a:endParaRPr kumimoji="1" lang="zh-CN" altLang="en-US" sz="3200" dirty="0"/>
          </a:p>
        </p:txBody>
      </p:sp>
      <p:sp>
        <p:nvSpPr>
          <p:cNvPr id="3" name="内容占位符 2">
            <a:extLst>
              <a:ext uri="{FF2B5EF4-FFF2-40B4-BE49-F238E27FC236}">
                <a16:creationId xmlns:a16="http://schemas.microsoft.com/office/drawing/2014/main" id="{3AD4D282-F2BA-44E2-9B2B-EFBA9939C587}"/>
              </a:ext>
            </a:extLst>
          </p:cNvPr>
          <p:cNvSpPr>
            <a:spLocks noGrp="1"/>
          </p:cNvSpPr>
          <p:nvPr>
            <p:ph idx="1"/>
          </p:nvPr>
        </p:nvSpPr>
        <p:spPr>
          <a:xfrm>
            <a:off x="1370927" y="1832921"/>
            <a:ext cx="9450146" cy="4114090"/>
          </a:xfrm>
        </p:spPr>
        <p:txBody>
          <a:bodyPr/>
          <a:lstStyle/>
          <a:p>
            <a:pPr>
              <a:buFont typeface="Arial"/>
              <a:buChar char="•"/>
            </a:pPr>
            <a:r>
              <a:rPr lang="zh-CN" altLang="en-US" sz="2454" dirty="0"/>
              <a:t>服务发现和负载均衡</a:t>
            </a:r>
          </a:p>
          <a:p>
            <a:pPr>
              <a:buFont typeface="Arial"/>
              <a:buChar char="•"/>
            </a:pPr>
            <a:r>
              <a:rPr lang="zh-CN" altLang="en-US" sz="2454" dirty="0"/>
              <a:t>自我修复</a:t>
            </a:r>
            <a:r>
              <a:rPr lang="en-US" altLang="zh-CN" sz="2454" dirty="0"/>
              <a:t>-</a:t>
            </a:r>
            <a:r>
              <a:rPr lang="zh-CN" altLang="en-US" sz="2454" dirty="0"/>
              <a:t>重新启动失败的容器</a:t>
            </a:r>
          </a:p>
          <a:p>
            <a:pPr>
              <a:buFont typeface="Arial"/>
              <a:buChar char="•"/>
            </a:pPr>
            <a:r>
              <a:rPr lang="zh-CN" altLang="en-US" sz="2454" dirty="0"/>
              <a:t>横向缩放</a:t>
            </a:r>
            <a:r>
              <a:rPr lang="en-US" altLang="zh-CN" sz="2454" dirty="0"/>
              <a:t>-</a:t>
            </a:r>
            <a:r>
              <a:rPr lang="zh-CN" altLang="en-US" sz="2454" dirty="0"/>
              <a:t>使用简单的命令或 </a:t>
            </a:r>
            <a:r>
              <a:rPr lang="en-US" altLang="zh-CN" sz="2454" dirty="0"/>
              <a:t>UI</a:t>
            </a:r>
            <a:r>
              <a:rPr lang="zh-CN" altLang="en-US" sz="2454" dirty="0"/>
              <a:t>，或者根据 </a:t>
            </a:r>
            <a:r>
              <a:rPr lang="en-US" altLang="zh-CN" sz="2454" dirty="0"/>
              <a:t>CPU </a:t>
            </a:r>
            <a:r>
              <a:rPr lang="zh-CN" altLang="en-US" sz="2454" dirty="0"/>
              <a:t>的使用情况自动调整应用程序副本数</a:t>
            </a:r>
          </a:p>
          <a:p>
            <a:pPr>
              <a:buFont typeface="Arial"/>
              <a:buChar char="•"/>
            </a:pPr>
            <a:r>
              <a:rPr lang="zh-CN" altLang="en-US" sz="2454" dirty="0"/>
              <a:t>自动部署和回滚</a:t>
            </a:r>
          </a:p>
          <a:p>
            <a:pPr>
              <a:buFont typeface="Arial"/>
              <a:buChar char="•"/>
            </a:pPr>
            <a:r>
              <a:rPr kumimoji="1" lang="zh-CN" altLang="en-US" sz="2454" dirty="0"/>
              <a:t>密钥和配置管理</a:t>
            </a:r>
            <a:r>
              <a:rPr kumimoji="1" lang="en-US" altLang="zh-CN" sz="2454" dirty="0"/>
              <a:t>-</a:t>
            </a:r>
            <a:r>
              <a:rPr kumimoji="1" lang="zh-CN" altLang="en-US" sz="2454" dirty="0"/>
              <a:t>部署和更新密钥和应用程序配置，不会重新编译镜像，不会暴露</a:t>
            </a:r>
            <a:endParaRPr kumimoji="1" lang="en-US" altLang="zh-CN" dirty="0"/>
          </a:p>
          <a:p>
            <a:pPr>
              <a:buFont typeface="Arial"/>
              <a:buChar char="•"/>
            </a:pPr>
            <a:r>
              <a:rPr kumimoji="1" lang="zh-CN" altLang="en-US" dirty="0"/>
              <a:t>更多</a:t>
            </a:r>
          </a:p>
        </p:txBody>
      </p:sp>
    </p:spTree>
    <p:extLst>
      <p:ext uri="{BB962C8B-B14F-4D97-AF65-F5344CB8AC3E}">
        <p14:creationId xmlns:p14="http://schemas.microsoft.com/office/powerpoint/2010/main" val="705434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543C2E4-DAD1-43B6-A585-E9540EA51D3F}"/>
              </a:ext>
            </a:extLst>
          </p:cNvPr>
          <p:cNvSpPr>
            <a:spLocks noGrp="1"/>
          </p:cNvSpPr>
          <p:nvPr/>
        </p:nvSpPr>
        <p:spPr>
          <a:xfrm>
            <a:off x="93444" y="342772"/>
            <a:ext cx="5176583" cy="631195"/>
          </a:xfrm>
          <a:prstGeom prst="rect">
            <a:avLst/>
          </a:prstGeom>
        </p:spPr>
        <p:txBody>
          <a:bodyPr vert="horz" lIns="80147" tIns="40074" rIns="80147" bIns="40074" rtlCol="0" anchor="b">
            <a:normAutofit/>
          </a:bodyPr>
          <a:lstStyle>
            <a:lvl1pPr algn="ctr" defTabSz="801472" rtl="0" eaLnBrk="1" latinLnBrk="0" hangingPunct="1">
              <a:lnSpc>
                <a:spcPct val="85000"/>
              </a:lnSpc>
              <a:spcBef>
                <a:spcPct val="0"/>
              </a:spcBef>
              <a:buNone/>
              <a:defRPr sz="3600" kern="1200" spc="-44" baseline="0">
                <a:solidFill>
                  <a:schemeClr val="tx1">
                    <a:lumMod val="75000"/>
                    <a:lumOff val="25000"/>
                  </a:schemeClr>
                </a:solidFill>
                <a:latin typeface="微软雅黑"/>
                <a:ea typeface="微软雅黑"/>
                <a:cs typeface="+mj-cs"/>
              </a:defRPr>
            </a:lvl1pPr>
          </a:lstStyle>
          <a:p>
            <a:pPr algn="ctr"/>
            <a:r>
              <a:rPr kumimoji="1" lang="en-US" altLang="zh-CN" sz="3600" dirty="0"/>
              <a:t>K8s</a:t>
            </a:r>
            <a:r>
              <a:rPr kumimoji="1" lang="zh-CN" altLang="en-US" sz="3600" dirty="0"/>
              <a:t>的集群架构</a:t>
            </a:r>
            <a:r>
              <a:rPr kumimoji="1" lang="en-US" altLang="zh-CN" sz="3600" dirty="0"/>
              <a:t>-</a:t>
            </a:r>
            <a:r>
              <a:rPr kumimoji="1" lang="zh-CN" altLang="en-US" sz="3600" dirty="0"/>
              <a:t>全景图</a:t>
            </a:r>
          </a:p>
        </p:txBody>
      </p:sp>
      <p:sp>
        <p:nvSpPr>
          <p:cNvPr id="5" name="矩形 4">
            <a:extLst>
              <a:ext uri="{FF2B5EF4-FFF2-40B4-BE49-F238E27FC236}">
                <a16:creationId xmlns:a16="http://schemas.microsoft.com/office/drawing/2014/main" id="{F1751467-99D9-4E4B-A910-CD8361AC8B06}"/>
              </a:ext>
            </a:extLst>
          </p:cNvPr>
          <p:cNvSpPr/>
          <p:nvPr/>
        </p:nvSpPr>
        <p:spPr bwMode="auto">
          <a:xfrm>
            <a:off x="6518335" y="2744892"/>
            <a:ext cx="3850290" cy="13255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Master Node</a:t>
            </a:r>
          </a:p>
          <a:p>
            <a:pPr algn="ctr" defTabSz="801563" fontAlgn="base">
              <a:spcBef>
                <a:spcPct val="0"/>
              </a:spcBef>
              <a:spcAft>
                <a:spcPct val="0"/>
              </a:spcAft>
            </a:pPr>
            <a:endParaRPr lang="en-US" altLang="zh-CN" sz="1403" dirty="0">
              <a:latin typeface="微软雅黑"/>
              <a:ea typeface="微软雅黑"/>
              <a:cs typeface="微软雅黑"/>
            </a:endParaRPr>
          </a:p>
        </p:txBody>
      </p:sp>
      <p:sp>
        <p:nvSpPr>
          <p:cNvPr id="6" name="矩形 5">
            <a:extLst>
              <a:ext uri="{FF2B5EF4-FFF2-40B4-BE49-F238E27FC236}">
                <a16:creationId xmlns:a16="http://schemas.microsoft.com/office/drawing/2014/main" id="{4F61D491-0F08-43F8-9F2D-F918AFAF1FF0}"/>
              </a:ext>
            </a:extLst>
          </p:cNvPr>
          <p:cNvSpPr/>
          <p:nvPr/>
        </p:nvSpPr>
        <p:spPr bwMode="auto">
          <a:xfrm>
            <a:off x="4940347" y="4575358"/>
            <a:ext cx="2903498" cy="2019824"/>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Worker Node</a:t>
            </a:r>
            <a:endParaRPr lang="zh-CN" altLang="en-US" sz="1403" dirty="0">
              <a:latin typeface="微软雅黑"/>
              <a:ea typeface="微软雅黑"/>
              <a:cs typeface="微软雅黑"/>
            </a:endParaRPr>
          </a:p>
        </p:txBody>
      </p:sp>
      <p:sp>
        <p:nvSpPr>
          <p:cNvPr id="7" name="矩形 6">
            <a:extLst>
              <a:ext uri="{FF2B5EF4-FFF2-40B4-BE49-F238E27FC236}">
                <a16:creationId xmlns:a16="http://schemas.microsoft.com/office/drawing/2014/main" id="{F0B41CD6-8A47-4718-9ECF-D782D3C6FFB8}"/>
              </a:ext>
            </a:extLst>
          </p:cNvPr>
          <p:cNvSpPr/>
          <p:nvPr/>
        </p:nvSpPr>
        <p:spPr bwMode="auto">
          <a:xfrm>
            <a:off x="6770813" y="3060490"/>
            <a:ext cx="1262390" cy="378717"/>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Scheduler</a:t>
            </a:r>
          </a:p>
        </p:txBody>
      </p:sp>
      <p:sp>
        <p:nvSpPr>
          <p:cNvPr id="8" name="矩形 7">
            <a:extLst>
              <a:ext uri="{FF2B5EF4-FFF2-40B4-BE49-F238E27FC236}">
                <a16:creationId xmlns:a16="http://schemas.microsoft.com/office/drawing/2014/main" id="{D90E4997-D95A-4F65-BB37-1F08DAF4E4C0}"/>
              </a:ext>
            </a:extLst>
          </p:cNvPr>
          <p:cNvSpPr/>
          <p:nvPr/>
        </p:nvSpPr>
        <p:spPr bwMode="auto">
          <a:xfrm>
            <a:off x="6770813" y="3565446"/>
            <a:ext cx="1262390" cy="378717"/>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API Server</a:t>
            </a:r>
          </a:p>
        </p:txBody>
      </p:sp>
      <p:sp>
        <p:nvSpPr>
          <p:cNvPr id="9" name="矩形 8">
            <a:extLst>
              <a:ext uri="{FF2B5EF4-FFF2-40B4-BE49-F238E27FC236}">
                <a16:creationId xmlns:a16="http://schemas.microsoft.com/office/drawing/2014/main" id="{EA7B47A4-3C72-497A-A2CC-7A51AF0BBAD8}"/>
              </a:ext>
            </a:extLst>
          </p:cNvPr>
          <p:cNvSpPr/>
          <p:nvPr/>
        </p:nvSpPr>
        <p:spPr bwMode="auto">
          <a:xfrm>
            <a:off x="8853757" y="3565446"/>
            <a:ext cx="1262390" cy="378717"/>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Controller</a:t>
            </a:r>
          </a:p>
        </p:txBody>
      </p:sp>
      <p:sp>
        <p:nvSpPr>
          <p:cNvPr id="10" name="矩形 9">
            <a:extLst>
              <a:ext uri="{FF2B5EF4-FFF2-40B4-BE49-F238E27FC236}">
                <a16:creationId xmlns:a16="http://schemas.microsoft.com/office/drawing/2014/main" id="{0133EAFB-96F5-49A2-A28D-F1648BBFB587}"/>
              </a:ext>
            </a:extLst>
          </p:cNvPr>
          <p:cNvSpPr/>
          <p:nvPr/>
        </p:nvSpPr>
        <p:spPr bwMode="auto">
          <a:xfrm>
            <a:off x="5192826" y="4890956"/>
            <a:ext cx="1136151" cy="378717"/>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err="1">
                <a:latin typeface="微软雅黑"/>
                <a:ea typeface="微软雅黑"/>
                <a:cs typeface="微软雅黑"/>
              </a:rPr>
              <a:t>Kubelet</a:t>
            </a:r>
            <a:endParaRPr lang="en-US" altLang="zh-CN" sz="1403" dirty="0">
              <a:latin typeface="微软雅黑"/>
              <a:ea typeface="微软雅黑"/>
              <a:cs typeface="微软雅黑"/>
            </a:endParaRPr>
          </a:p>
        </p:txBody>
      </p:sp>
      <p:sp>
        <p:nvSpPr>
          <p:cNvPr id="11" name="矩形 10">
            <a:extLst>
              <a:ext uri="{FF2B5EF4-FFF2-40B4-BE49-F238E27FC236}">
                <a16:creationId xmlns:a16="http://schemas.microsoft.com/office/drawing/2014/main" id="{102C8ED4-F665-414A-9157-7575FE7A581E}"/>
              </a:ext>
            </a:extLst>
          </p:cNvPr>
          <p:cNvSpPr/>
          <p:nvPr/>
        </p:nvSpPr>
        <p:spPr bwMode="auto">
          <a:xfrm>
            <a:off x="5192826" y="5522151"/>
            <a:ext cx="1136151" cy="820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Pod</a:t>
            </a:r>
            <a:endParaRPr lang="zh-CN" altLang="en-US" sz="1403" dirty="0">
              <a:latin typeface="微软雅黑"/>
              <a:ea typeface="微软雅黑"/>
              <a:cs typeface="微软雅黑"/>
            </a:endParaRPr>
          </a:p>
        </p:txBody>
      </p:sp>
      <p:sp>
        <p:nvSpPr>
          <p:cNvPr id="12" name="矩形 11">
            <a:extLst>
              <a:ext uri="{FF2B5EF4-FFF2-40B4-BE49-F238E27FC236}">
                <a16:creationId xmlns:a16="http://schemas.microsoft.com/office/drawing/2014/main" id="{7EFE2CF2-B19C-4A7D-9A46-D86D2B033ECB}"/>
              </a:ext>
            </a:extLst>
          </p:cNvPr>
          <p:cNvSpPr/>
          <p:nvPr/>
        </p:nvSpPr>
        <p:spPr bwMode="auto">
          <a:xfrm>
            <a:off x="5319064" y="5837748"/>
            <a:ext cx="315598" cy="37871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endParaRPr lang="zh-CN" altLang="en-US" sz="614" dirty="0">
              <a:latin typeface="微软雅黑"/>
              <a:ea typeface="微软雅黑"/>
              <a:cs typeface="微软雅黑"/>
            </a:endParaRPr>
          </a:p>
        </p:txBody>
      </p:sp>
      <p:sp>
        <p:nvSpPr>
          <p:cNvPr id="13" name="矩形 12">
            <a:extLst>
              <a:ext uri="{FF2B5EF4-FFF2-40B4-BE49-F238E27FC236}">
                <a16:creationId xmlns:a16="http://schemas.microsoft.com/office/drawing/2014/main" id="{62736578-6491-476A-BEA8-261ABB58F8D9}"/>
              </a:ext>
            </a:extLst>
          </p:cNvPr>
          <p:cNvSpPr/>
          <p:nvPr/>
        </p:nvSpPr>
        <p:spPr bwMode="auto">
          <a:xfrm>
            <a:off x="5824020" y="5837748"/>
            <a:ext cx="315598" cy="37871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endParaRPr lang="zh-CN" altLang="en-US" sz="1403" dirty="0">
              <a:latin typeface="微软雅黑"/>
              <a:ea typeface="微软雅黑"/>
              <a:cs typeface="微软雅黑"/>
            </a:endParaRPr>
          </a:p>
        </p:txBody>
      </p:sp>
      <p:sp>
        <p:nvSpPr>
          <p:cNvPr id="14" name="矩形 13">
            <a:extLst>
              <a:ext uri="{FF2B5EF4-FFF2-40B4-BE49-F238E27FC236}">
                <a16:creationId xmlns:a16="http://schemas.microsoft.com/office/drawing/2014/main" id="{2FBA576A-226F-4D9B-969A-8934D3AC8DB2}"/>
              </a:ext>
            </a:extLst>
          </p:cNvPr>
          <p:cNvSpPr/>
          <p:nvPr/>
        </p:nvSpPr>
        <p:spPr bwMode="auto">
          <a:xfrm>
            <a:off x="6518335" y="4890956"/>
            <a:ext cx="1262390" cy="378717"/>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err="1">
                <a:latin typeface="微软雅黑"/>
                <a:ea typeface="微软雅黑"/>
                <a:cs typeface="微软雅黑"/>
              </a:rPr>
              <a:t>Kube</a:t>
            </a:r>
            <a:r>
              <a:rPr lang="en-US" altLang="zh-CN" sz="1403" dirty="0">
                <a:latin typeface="微软雅黑"/>
                <a:ea typeface="微软雅黑"/>
                <a:cs typeface="微软雅黑"/>
              </a:rPr>
              <a:t>-Proxy</a:t>
            </a:r>
          </a:p>
        </p:txBody>
      </p:sp>
      <p:sp>
        <p:nvSpPr>
          <p:cNvPr id="15" name="矩形 14">
            <a:extLst>
              <a:ext uri="{FF2B5EF4-FFF2-40B4-BE49-F238E27FC236}">
                <a16:creationId xmlns:a16="http://schemas.microsoft.com/office/drawing/2014/main" id="{218DC5B7-2948-43B7-9AFB-6D7472B5F268}"/>
              </a:ext>
            </a:extLst>
          </p:cNvPr>
          <p:cNvSpPr/>
          <p:nvPr/>
        </p:nvSpPr>
        <p:spPr bwMode="auto">
          <a:xfrm>
            <a:off x="4687869" y="3565446"/>
            <a:ext cx="883673" cy="378717"/>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err="1">
                <a:latin typeface="微软雅黑"/>
                <a:ea typeface="微软雅黑"/>
                <a:cs typeface="微软雅黑"/>
              </a:rPr>
              <a:t>kubectl</a:t>
            </a:r>
            <a:endParaRPr lang="zh-CN" altLang="en-US" sz="1403" dirty="0">
              <a:latin typeface="微软雅黑"/>
              <a:ea typeface="微软雅黑"/>
              <a:cs typeface="微软雅黑"/>
            </a:endParaRPr>
          </a:p>
        </p:txBody>
      </p:sp>
      <p:cxnSp>
        <p:nvCxnSpPr>
          <p:cNvPr id="16" name="直线箭头连接符 16">
            <a:extLst>
              <a:ext uri="{FF2B5EF4-FFF2-40B4-BE49-F238E27FC236}">
                <a16:creationId xmlns:a16="http://schemas.microsoft.com/office/drawing/2014/main" id="{644C4682-1610-41D9-8F38-00BC75339A59}"/>
              </a:ext>
            </a:extLst>
          </p:cNvPr>
          <p:cNvCxnSpPr>
            <a:stCxn id="15" idx="3"/>
            <a:endCxn id="8" idx="1"/>
          </p:cNvCxnSpPr>
          <p:nvPr/>
        </p:nvCxnSpPr>
        <p:spPr bwMode="auto">
          <a:xfrm>
            <a:off x="5571542" y="3754804"/>
            <a:ext cx="119927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剪去单角的矩形 17">
            <a:extLst>
              <a:ext uri="{FF2B5EF4-FFF2-40B4-BE49-F238E27FC236}">
                <a16:creationId xmlns:a16="http://schemas.microsoft.com/office/drawing/2014/main" id="{A3C2C433-8EAE-4325-919F-8B80A2B1B747}"/>
              </a:ext>
            </a:extLst>
          </p:cNvPr>
          <p:cNvSpPr/>
          <p:nvPr/>
        </p:nvSpPr>
        <p:spPr bwMode="auto">
          <a:xfrm>
            <a:off x="5760901" y="3186729"/>
            <a:ext cx="631195" cy="568076"/>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920" dirty="0">
                <a:latin typeface="微软雅黑"/>
                <a:ea typeface="微软雅黑"/>
                <a:cs typeface="微软雅黑"/>
              </a:rPr>
              <a:t>.</a:t>
            </a:r>
            <a:r>
              <a:rPr lang="en-US" altLang="zh-CN" sz="1052" dirty="0" err="1">
                <a:latin typeface="微软雅黑"/>
                <a:ea typeface="微软雅黑"/>
                <a:cs typeface="微软雅黑"/>
              </a:rPr>
              <a:t>Yaml</a:t>
            </a:r>
            <a:endParaRPr lang="zh-CN" altLang="en-US" sz="920" dirty="0">
              <a:latin typeface="微软雅黑"/>
              <a:ea typeface="微软雅黑"/>
              <a:cs typeface="微软雅黑"/>
            </a:endParaRPr>
          </a:p>
        </p:txBody>
      </p:sp>
      <p:cxnSp>
        <p:nvCxnSpPr>
          <p:cNvPr id="18" name="直线箭头连接符 22">
            <a:extLst>
              <a:ext uri="{FF2B5EF4-FFF2-40B4-BE49-F238E27FC236}">
                <a16:creationId xmlns:a16="http://schemas.microsoft.com/office/drawing/2014/main" id="{343C1DF4-C767-409F-96DA-7A66CD742AA1}"/>
              </a:ext>
            </a:extLst>
          </p:cNvPr>
          <p:cNvCxnSpPr>
            <a:stCxn id="8" idx="3"/>
            <a:endCxn id="9" idx="1"/>
          </p:cNvCxnSpPr>
          <p:nvPr/>
        </p:nvCxnSpPr>
        <p:spPr bwMode="auto">
          <a:xfrm>
            <a:off x="8033203" y="3754804"/>
            <a:ext cx="820554" cy="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9" name="直线箭头连接符 24">
            <a:extLst>
              <a:ext uri="{FF2B5EF4-FFF2-40B4-BE49-F238E27FC236}">
                <a16:creationId xmlns:a16="http://schemas.microsoft.com/office/drawing/2014/main" id="{271F569B-1D47-4610-8219-DC6CDF017917}"/>
              </a:ext>
            </a:extLst>
          </p:cNvPr>
          <p:cNvCxnSpPr>
            <a:stCxn id="7" idx="2"/>
            <a:endCxn id="8" idx="0"/>
          </p:cNvCxnSpPr>
          <p:nvPr/>
        </p:nvCxnSpPr>
        <p:spPr bwMode="auto">
          <a:xfrm>
            <a:off x="7402008" y="3439207"/>
            <a:ext cx="0" cy="126239"/>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0" name="肘形连接符 28">
            <a:extLst>
              <a:ext uri="{FF2B5EF4-FFF2-40B4-BE49-F238E27FC236}">
                <a16:creationId xmlns:a16="http://schemas.microsoft.com/office/drawing/2014/main" id="{ABC4D077-708B-4FC5-A27A-E9B98ED7EB97}"/>
              </a:ext>
            </a:extLst>
          </p:cNvPr>
          <p:cNvCxnSpPr>
            <a:stCxn id="8" idx="2"/>
            <a:endCxn id="10" idx="0"/>
          </p:cNvCxnSpPr>
          <p:nvPr/>
        </p:nvCxnSpPr>
        <p:spPr bwMode="auto">
          <a:xfrm rot="5400000">
            <a:off x="6108058" y="3597006"/>
            <a:ext cx="946793" cy="1641107"/>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21" name="矩形 20">
            <a:extLst>
              <a:ext uri="{FF2B5EF4-FFF2-40B4-BE49-F238E27FC236}">
                <a16:creationId xmlns:a16="http://schemas.microsoft.com/office/drawing/2014/main" id="{9A53BA68-3331-4B11-9F3C-04DC2C90BF52}"/>
              </a:ext>
            </a:extLst>
          </p:cNvPr>
          <p:cNvSpPr/>
          <p:nvPr/>
        </p:nvSpPr>
        <p:spPr bwMode="auto">
          <a:xfrm>
            <a:off x="6644574" y="5522151"/>
            <a:ext cx="1136151" cy="820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Pod</a:t>
            </a:r>
            <a:endParaRPr lang="zh-CN" altLang="en-US" sz="1403" dirty="0">
              <a:latin typeface="微软雅黑"/>
              <a:ea typeface="微软雅黑"/>
              <a:cs typeface="微软雅黑"/>
            </a:endParaRPr>
          </a:p>
        </p:txBody>
      </p:sp>
      <p:sp>
        <p:nvSpPr>
          <p:cNvPr id="22" name="矩形 21">
            <a:extLst>
              <a:ext uri="{FF2B5EF4-FFF2-40B4-BE49-F238E27FC236}">
                <a16:creationId xmlns:a16="http://schemas.microsoft.com/office/drawing/2014/main" id="{4F9F65B5-42B6-4504-B3C1-03EA7137B378}"/>
              </a:ext>
            </a:extLst>
          </p:cNvPr>
          <p:cNvSpPr/>
          <p:nvPr/>
        </p:nvSpPr>
        <p:spPr bwMode="auto">
          <a:xfrm>
            <a:off x="6770813" y="5837748"/>
            <a:ext cx="315598" cy="37871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endParaRPr lang="zh-CN" altLang="en-US" sz="614" dirty="0">
              <a:latin typeface="微软雅黑"/>
              <a:ea typeface="微软雅黑"/>
              <a:cs typeface="微软雅黑"/>
            </a:endParaRPr>
          </a:p>
        </p:txBody>
      </p:sp>
      <p:sp>
        <p:nvSpPr>
          <p:cNvPr id="23" name="矩形 22">
            <a:extLst>
              <a:ext uri="{FF2B5EF4-FFF2-40B4-BE49-F238E27FC236}">
                <a16:creationId xmlns:a16="http://schemas.microsoft.com/office/drawing/2014/main" id="{877B0FC4-ABEA-4492-86C9-0C5426605C65}"/>
              </a:ext>
            </a:extLst>
          </p:cNvPr>
          <p:cNvSpPr/>
          <p:nvPr/>
        </p:nvSpPr>
        <p:spPr bwMode="auto">
          <a:xfrm>
            <a:off x="7275769" y="5837748"/>
            <a:ext cx="315598" cy="37871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endParaRPr lang="zh-CN" altLang="en-US" sz="1403" dirty="0">
              <a:latin typeface="微软雅黑"/>
              <a:ea typeface="微软雅黑"/>
              <a:cs typeface="微软雅黑"/>
            </a:endParaRPr>
          </a:p>
        </p:txBody>
      </p:sp>
      <p:cxnSp>
        <p:nvCxnSpPr>
          <p:cNvPr id="24" name="肘形连接符 58">
            <a:extLst>
              <a:ext uri="{FF2B5EF4-FFF2-40B4-BE49-F238E27FC236}">
                <a16:creationId xmlns:a16="http://schemas.microsoft.com/office/drawing/2014/main" id="{99A94F79-22CD-4E02-BE7A-E01C9E6BDC06}"/>
              </a:ext>
            </a:extLst>
          </p:cNvPr>
          <p:cNvCxnSpPr>
            <a:stCxn id="10" idx="2"/>
            <a:endCxn id="21" idx="0"/>
          </p:cNvCxnSpPr>
          <p:nvPr/>
        </p:nvCxnSpPr>
        <p:spPr bwMode="auto">
          <a:xfrm rot="16200000" flipH="1">
            <a:off x="6360536" y="4670037"/>
            <a:ext cx="252478" cy="1451749"/>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cxnSp>
        <p:nvCxnSpPr>
          <p:cNvPr id="25" name="直线箭头连接符 61">
            <a:extLst>
              <a:ext uri="{FF2B5EF4-FFF2-40B4-BE49-F238E27FC236}">
                <a16:creationId xmlns:a16="http://schemas.microsoft.com/office/drawing/2014/main" id="{3FB3A1EC-0A59-4882-B70B-D21BBF9ED3F2}"/>
              </a:ext>
            </a:extLst>
          </p:cNvPr>
          <p:cNvCxnSpPr>
            <a:stCxn id="10" idx="2"/>
            <a:endCxn id="11" idx="0"/>
          </p:cNvCxnSpPr>
          <p:nvPr/>
        </p:nvCxnSpPr>
        <p:spPr bwMode="auto">
          <a:xfrm>
            <a:off x="5760901" y="5269673"/>
            <a:ext cx="0" cy="252478"/>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6" name="矩形 25">
            <a:extLst>
              <a:ext uri="{FF2B5EF4-FFF2-40B4-BE49-F238E27FC236}">
                <a16:creationId xmlns:a16="http://schemas.microsoft.com/office/drawing/2014/main" id="{E338F164-CF9B-4B42-B9D4-41BEB51149D8}"/>
              </a:ext>
            </a:extLst>
          </p:cNvPr>
          <p:cNvSpPr/>
          <p:nvPr/>
        </p:nvSpPr>
        <p:spPr bwMode="auto">
          <a:xfrm>
            <a:off x="8853757" y="4575358"/>
            <a:ext cx="2903498" cy="2019824"/>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Worker Node</a:t>
            </a:r>
            <a:endParaRPr lang="zh-CN" altLang="en-US" sz="1403" dirty="0">
              <a:latin typeface="微软雅黑"/>
              <a:ea typeface="微软雅黑"/>
              <a:cs typeface="微软雅黑"/>
            </a:endParaRPr>
          </a:p>
        </p:txBody>
      </p:sp>
      <p:sp>
        <p:nvSpPr>
          <p:cNvPr id="27" name="矩形 26">
            <a:extLst>
              <a:ext uri="{FF2B5EF4-FFF2-40B4-BE49-F238E27FC236}">
                <a16:creationId xmlns:a16="http://schemas.microsoft.com/office/drawing/2014/main" id="{6E4211EA-3AB6-4F86-8BBD-DC6B3EA1F0D7}"/>
              </a:ext>
            </a:extLst>
          </p:cNvPr>
          <p:cNvSpPr/>
          <p:nvPr/>
        </p:nvSpPr>
        <p:spPr bwMode="auto">
          <a:xfrm>
            <a:off x="9106235" y="4890956"/>
            <a:ext cx="1136151" cy="378717"/>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err="1">
                <a:latin typeface="微软雅黑"/>
                <a:ea typeface="微软雅黑"/>
                <a:cs typeface="微软雅黑"/>
              </a:rPr>
              <a:t>Kubelet</a:t>
            </a:r>
            <a:endParaRPr lang="en-US" altLang="zh-CN" sz="1403" dirty="0">
              <a:latin typeface="微软雅黑"/>
              <a:ea typeface="微软雅黑"/>
              <a:cs typeface="微软雅黑"/>
            </a:endParaRPr>
          </a:p>
        </p:txBody>
      </p:sp>
      <p:sp>
        <p:nvSpPr>
          <p:cNvPr id="28" name="矩形 27">
            <a:extLst>
              <a:ext uri="{FF2B5EF4-FFF2-40B4-BE49-F238E27FC236}">
                <a16:creationId xmlns:a16="http://schemas.microsoft.com/office/drawing/2014/main" id="{A4D69D0F-91D4-4573-881F-83C5289A4AB3}"/>
              </a:ext>
            </a:extLst>
          </p:cNvPr>
          <p:cNvSpPr/>
          <p:nvPr/>
        </p:nvSpPr>
        <p:spPr bwMode="auto">
          <a:xfrm>
            <a:off x="9106235" y="5522151"/>
            <a:ext cx="1136151" cy="820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Pod</a:t>
            </a:r>
            <a:endParaRPr lang="zh-CN" altLang="en-US" sz="1403" dirty="0">
              <a:latin typeface="微软雅黑"/>
              <a:ea typeface="微软雅黑"/>
              <a:cs typeface="微软雅黑"/>
            </a:endParaRPr>
          </a:p>
        </p:txBody>
      </p:sp>
      <p:sp>
        <p:nvSpPr>
          <p:cNvPr id="29" name="矩形 28">
            <a:extLst>
              <a:ext uri="{FF2B5EF4-FFF2-40B4-BE49-F238E27FC236}">
                <a16:creationId xmlns:a16="http://schemas.microsoft.com/office/drawing/2014/main" id="{08AAF11E-129F-4055-A17B-3F27DEC5E1A9}"/>
              </a:ext>
            </a:extLst>
          </p:cNvPr>
          <p:cNvSpPr/>
          <p:nvPr/>
        </p:nvSpPr>
        <p:spPr bwMode="auto">
          <a:xfrm>
            <a:off x="9232474" y="5837748"/>
            <a:ext cx="315598" cy="37871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endParaRPr lang="zh-CN" altLang="en-US" sz="614" dirty="0">
              <a:latin typeface="微软雅黑"/>
              <a:ea typeface="微软雅黑"/>
              <a:cs typeface="微软雅黑"/>
            </a:endParaRPr>
          </a:p>
        </p:txBody>
      </p:sp>
      <p:sp>
        <p:nvSpPr>
          <p:cNvPr id="30" name="矩形 29">
            <a:extLst>
              <a:ext uri="{FF2B5EF4-FFF2-40B4-BE49-F238E27FC236}">
                <a16:creationId xmlns:a16="http://schemas.microsoft.com/office/drawing/2014/main" id="{9EA099B5-C11D-406A-8994-2B0ADCBA279F}"/>
              </a:ext>
            </a:extLst>
          </p:cNvPr>
          <p:cNvSpPr/>
          <p:nvPr/>
        </p:nvSpPr>
        <p:spPr bwMode="auto">
          <a:xfrm>
            <a:off x="9737430" y="5837748"/>
            <a:ext cx="315598" cy="37871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endParaRPr lang="zh-CN" altLang="en-US" sz="1403" dirty="0">
              <a:latin typeface="微软雅黑"/>
              <a:ea typeface="微软雅黑"/>
              <a:cs typeface="微软雅黑"/>
            </a:endParaRPr>
          </a:p>
        </p:txBody>
      </p:sp>
      <p:sp>
        <p:nvSpPr>
          <p:cNvPr id="31" name="矩形 30">
            <a:extLst>
              <a:ext uri="{FF2B5EF4-FFF2-40B4-BE49-F238E27FC236}">
                <a16:creationId xmlns:a16="http://schemas.microsoft.com/office/drawing/2014/main" id="{93673BCB-05D6-4FEE-96EC-BC8830BF4D95}"/>
              </a:ext>
            </a:extLst>
          </p:cNvPr>
          <p:cNvSpPr/>
          <p:nvPr/>
        </p:nvSpPr>
        <p:spPr bwMode="auto">
          <a:xfrm>
            <a:off x="10431745" y="4890956"/>
            <a:ext cx="1262390" cy="378717"/>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err="1">
                <a:latin typeface="微软雅黑"/>
                <a:ea typeface="微软雅黑"/>
                <a:cs typeface="微软雅黑"/>
              </a:rPr>
              <a:t>Kube</a:t>
            </a:r>
            <a:r>
              <a:rPr lang="en-US" altLang="zh-CN" sz="1403" dirty="0">
                <a:latin typeface="微软雅黑"/>
                <a:ea typeface="微软雅黑"/>
                <a:cs typeface="微软雅黑"/>
              </a:rPr>
              <a:t>-Proxy</a:t>
            </a:r>
          </a:p>
        </p:txBody>
      </p:sp>
      <p:sp>
        <p:nvSpPr>
          <p:cNvPr id="32" name="矩形 31">
            <a:extLst>
              <a:ext uri="{FF2B5EF4-FFF2-40B4-BE49-F238E27FC236}">
                <a16:creationId xmlns:a16="http://schemas.microsoft.com/office/drawing/2014/main" id="{64C40A75-F2E3-4FB6-A34F-403C1368901A}"/>
              </a:ext>
            </a:extLst>
          </p:cNvPr>
          <p:cNvSpPr/>
          <p:nvPr/>
        </p:nvSpPr>
        <p:spPr bwMode="auto">
          <a:xfrm>
            <a:off x="10557984" y="5522151"/>
            <a:ext cx="1136151" cy="82055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r>
              <a:rPr lang="en-US" altLang="zh-CN" sz="1403" dirty="0">
                <a:latin typeface="微软雅黑"/>
                <a:ea typeface="微软雅黑"/>
                <a:cs typeface="微软雅黑"/>
              </a:rPr>
              <a:t>Pod</a:t>
            </a:r>
            <a:endParaRPr lang="zh-CN" altLang="en-US" sz="1403" dirty="0">
              <a:latin typeface="微软雅黑"/>
              <a:ea typeface="微软雅黑"/>
              <a:cs typeface="微软雅黑"/>
            </a:endParaRPr>
          </a:p>
        </p:txBody>
      </p:sp>
      <p:sp>
        <p:nvSpPr>
          <p:cNvPr id="33" name="矩形 32">
            <a:extLst>
              <a:ext uri="{FF2B5EF4-FFF2-40B4-BE49-F238E27FC236}">
                <a16:creationId xmlns:a16="http://schemas.microsoft.com/office/drawing/2014/main" id="{4675D26F-8665-4274-B705-FC2FDEAC41B0}"/>
              </a:ext>
            </a:extLst>
          </p:cNvPr>
          <p:cNvSpPr/>
          <p:nvPr/>
        </p:nvSpPr>
        <p:spPr bwMode="auto">
          <a:xfrm>
            <a:off x="10684223" y="5837748"/>
            <a:ext cx="315598" cy="37871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endParaRPr lang="zh-CN" altLang="en-US" sz="614" dirty="0">
              <a:latin typeface="微软雅黑"/>
              <a:ea typeface="微软雅黑"/>
              <a:cs typeface="微软雅黑"/>
            </a:endParaRPr>
          </a:p>
        </p:txBody>
      </p:sp>
      <p:sp>
        <p:nvSpPr>
          <p:cNvPr id="34" name="矩形 33">
            <a:extLst>
              <a:ext uri="{FF2B5EF4-FFF2-40B4-BE49-F238E27FC236}">
                <a16:creationId xmlns:a16="http://schemas.microsoft.com/office/drawing/2014/main" id="{7D544A49-1D58-4F51-A239-409F90FDE038}"/>
              </a:ext>
            </a:extLst>
          </p:cNvPr>
          <p:cNvSpPr/>
          <p:nvPr/>
        </p:nvSpPr>
        <p:spPr bwMode="auto">
          <a:xfrm>
            <a:off x="11189179" y="5837748"/>
            <a:ext cx="315598" cy="37871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01563" fontAlgn="base">
              <a:spcBef>
                <a:spcPct val="0"/>
              </a:spcBef>
              <a:spcAft>
                <a:spcPct val="0"/>
              </a:spcAft>
            </a:pPr>
            <a:endParaRPr lang="zh-CN" altLang="en-US" sz="1403" dirty="0">
              <a:latin typeface="微软雅黑"/>
              <a:ea typeface="微软雅黑"/>
              <a:cs typeface="微软雅黑"/>
            </a:endParaRPr>
          </a:p>
        </p:txBody>
      </p:sp>
      <p:cxnSp>
        <p:nvCxnSpPr>
          <p:cNvPr id="35" name="肘形连接符 71">
            <a:extLst>
              <a:ext uri="{FF2B5EF4-FFF2-40B4-BE49-F238E27FC236}">
                <a16:creationId xmlns:a16="http://schemas.microsoft.com/office/drawing/2014/main" id="{8F51BF54-E4FE-4C46-A4D8-EBE70DFA66C5}"/>
              </a:ext>
            </a:extLst>
          </p:cNvPr>
          <p:cNvCxnSpPr>
            <a:stCxn id="27" idx="2"/>
            <a:endCxn id="32" idx="0"/>
          </p:cNvCxnSpPr>
          <p:nvPr/>
        </p:nvCxnSpPr>
        <p:spPr bwMode="auto">
          <a:xfrm rot="16200000" flipH="1">
            <a:off x="10273946" y="4670037"/>
            <a:ext cx="252478" cy="1451749"/>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cxnSp>
        <p:nvCxnSpPr>
          <p:cNvPr id="36" name="直线箭头连接符 72">
            <a:extLst>
              <a:ext uri="{FF2B5EF4-FFF2-40B4-BE49-F238E27FC236}">
                <a16:creationId xmlns:a16="http://schemas.microsoft.com/office/drawing/2014/main" id="{945717E3-AF85-4FAA-9118-117481DBD9E8}"/>
              </a:ext>
            </a:extLst>
          </p:cNvPr>
          <p:cNvCxnSpPr>
            <a:stCxn id="27" idx="2"/>
            <a:endCxn id="28" idx="0"/>
          </p:cNvCxnSpPr>
          <p:nvPr/>
        </p:nvCxnSpPr>
        <p:spPr bwMode="auto">
          <a:xfrm>
            <a:off x="9674311" y="5269673"/>
            <a:ext cx="0" cy="25247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7" name="肘形连接符 37">
            <a:extLst>
              <a:ext uri="{FF2B5EF4-FFF2-40B4-BE49-F238E27FC236}">
                <a16:creationId xmlns:a16="http://schemas.microsoft.com/office/drawing/2014/main" id="{6FF82515-AD2F-400A-A3F7-BD865EB6A152}"/>
              </a:ext>
            </a:extLst>
          </p:cNvPr>
          <p:cNvCxnSpPr>
            <a:stCxn id="8" idx="2"/>
          </p:cNvCxnSpPr>
          <p:nvPr/>
        </p:nvCxnSpPr>
        <p:spPr bwMode="auto">
          <a:xfrm rot="16200000" flipH="1">
            <a:off x="7985864" y="3360307"/>
            <a:ext cx="946793" cy="2114504"/>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39" name="文本框 38">
            <a:extLst>
              <a:ext uri="{FF2B5EF4-FFF2-40B4-BE49-F238E27FC236}">
                <a16:creationId xmlns:a16="http://schemas.microsoft.com/office/drawing/2014/main" id="{568832DF-7C89-4183-9FF3-81DF3CBE3217}"/>
              </a:ext>
            </a:extLst>
          </p:cNvPr>
          <p:cNvSpPr txBox="1"/>
          <p:nvPr/>
        </p:nvSpPr>
        <p:spPr>
          <a:xfrm>
            <a:off x="487026" y="1226445"/>
            <a:ext cx="11400174" cy="646331"/>
          </a:xfrm>
          <a:prstGeom prst="rect">
            <a:avLst/>
          </a:prstGeom>
          <a:noFill/>
        </p:spPr>
        <p:txBody>
          <a:bodyPr wrap="square">
            <a:spAutoFit/>
          </a:bodyPr>
          <a:lstStyle/>
          <a:p>
            <a:r>
              <a:rPr lang="en-US" altLang="zh-CN" dirty="0"/>
              <a:t>A </a:t>
            </a:r>
            <a:r>
              <a:rPr lang="en-US" altLang="zh-CN" dirty="0" err="1"/>
              <a:t>kube</a:t>
            </a:r>
            <a:r>
              <a:rPr lang="en-US" altLang="zh-CN" dirty="0"/>
              <a:t>-scheduler process runs on the master node and determines where (on which worker nodes) to assign new pods to run.</a:t>
            </a:r>
          </a:p>
        </p:txBody>
      </p:sp>
      <p:sp>
        <p:nvSpPr>
          <p:cNvPr id="41" name="文本框 40">
            <a:extLst>
              <a:ext uri="{FF2B5EF4-FFF2-40B4-BE49-F238E27FC236}">
                <a16:creationId xmlns:a16="http://schemas.microsoft.com/office/drawing/2014/main" id="{A9BCE1EF-A1F9-4BF9-B093-119F40D41763}"/>
              </a:ext>
            </a:extLst>
          </p:cNvPr>
          <p:cNvSpPr txBox="1"/>
          <p:nvPr/>
        </p:nvSpPr>
        <p:spPr>
          <a:xfrm>
            <a:off x="460885" y="1955926"/>
            <a:ext cx="11270229" cy="369332"/>
          </a:xfrm>
          <a:prstGeom prst="rect">
            <a:avLst/>
          </a:prstGeom>
          <a:noFill/>
        </p:spPr>
        <p:txBody>
          <a:bodyPr wrap="square">
            <a:spAutoFit/>
          </a:bodyPr>
          <a:lstStyle/>
          <a:p>
            <a:r>
              <a:rPr lang="en-US" altLang="zh-CN" dirty="0" err="1"/>
              <a:t>Kubectl</a:t>
            </a:r>
            <a:r>
              <a:rPr lang="zh-CN" altLang="en-US" dirty="0"/>
              <a:t>： </a:t>
            </a:r>
            <a:r>
              <a:rPr lang="en-US" altLang="zh-CN" dirty="0"/>
              <a:t>a command-line tool to interact with a Kubernetes cluster through the Kubernetes API.</a:t>
            </a:r>
          </a:p>
        </p:txBody>
      </p:sp>
      <p:sp>
        <p:nvSpPr>
          <p:cNvPr id="43" name="文本框 42">
            <a:extLst>
              <a:ext uri="{FF2B5EF4-FFF2-40B4-BE49-F238E27FC236}">
                <a16:creationId xmlns:a16="http://schemas.microsoft.com/office/drawing/2014/main" id="{1C985674-F53F-42C0-ACD4-9864F574B226}"/>
              </a:ext>
            </a:extLst>
          </p:cNvPr>
          <p:cNvSpPr txBox="1"/>
          <p:nvPr/>
        </p:nvSpPr>
        <p:spPr>
          <a:xfrm>
            <a:off x="470992" y="2530484"/>
            <a:ext cx="3974506" cy="1754326"/>
          </a:xfrm>
          <a:prstGeom prst="rect">
            <a:avLst/>
          </a:prstGeom>
          <a:noFill/>
        </p:spPr>
        <p:txBody>
          <a:bodyPr wrap="square">
            <a:spAutoFit/>
          </a:bodyPr>
          <a:lstStyle/>
          <a:p>
            <a:r>
              <a:rPr lang="en-US" altLang="zh-CN" dirty="0"/>
              <a:t>A </a:t>
            </a:r>
            <a:r>
              <a:rPr lang="en-US" altLang="zh-CN" dirty="0" err="1"/>
              <a:t>kubelet</a:t>
            </a:r>
            <a:r>
              <a:rPr lang="en-US" altLang="zh-CN" dirty="0"/>
              <a:t> is an agent that runs on each node in the cluster, communicates with the master, and manages activities and resources on the node, such as running pod containers via Docker.</a:t>
            </a:r>
          </a:p>
        </p:txBody>
      </p:sp>
    </p:spTree>
    <p:extLst>
      <p:ext uri="{BB962C8B-B14F-4D97-AF65-F5344CB8AC3E}">
        <p14:creationId xmlns:p14="http://schemas.microsoft.com/office/powerpoint/2010/main" val="223994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8807" y="220278"/>
            <a:ext cx="5590120" cy="720032"/>
          </a:xfrm>
        </p:spPr>
        <p:txBody>
          <a:bodyPr>
            <a:normAutofit/>
          </a:bodyPr>
          <a:lstStyle/>
          <a:p>
            <a:pPr algn="ctr"/>
            <a:r>
              <a:rPr kumimoji="1" lang="en-US" altLang="zh-CN" sz="4107" dirty="0"/>
              <a:t>K8s</a:t>
            </a:r>
            <a:r>
              <a:rPr kumimoji="1" lang="zh-CN" altLang="en-US" sz="4107" dirty="0"/>
              <a:t>的集群架构</a:t>
            </a:r>
            <a:r>
              <a:rPr kumimoji="1" lang="en-US" altLang="zh-CN" sz="4107" dirty="0"/>
              <a:t>-</a:t>
            </a:r>
            <a:r>
              <a:rPr kumimoji="1" lang="zh-CN" altLang="en-US" sz="4107" dirty="0"/>
              <a:t>全景图</a:t>
            </a:r>
          </a:p>
        </p:txBody>
      </p:sp>
      <p:sp>
        <p:nvSpPr>
          <p:cNvPr id="4" name="矩形 3"/>
          <p:cNvSpPr/>
          <p:nvPr/>
        </p:nvSpPr>
        <p:spPr bwMode="auto">
          <a:xfrm>
            <a:off x="4151912" y="1628919"/>
            <a:ext cx="4392198" cy="1512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Master Node</a:t>
            </a:r>
          </a:p>
          <a:p>
            <a:pPr algn="ctr" defTabSz="914343" fontAlgn="base">
              <a:spcBef>
                <a:spcPct val="0"/>
              </a:spcBef>
              <a:spcAft>
                <a:spcPct val="0"/>
              </a:spcAft>
            </a:pPr>
            <a:endParaRPr lang="en-US" altLang="zh-CN" sz="1600" dirty="0">
              <a:latin typeface="微软雅黑"/>
              <a:ea typeface="微软雅黑"/>
              <a:cs typeface="微软雅黑"/>
            </a:endParaRPr>
          </a:p>
        </p:txBody>
      </p:sp>
      <p:sp>
        <p:nvSpPr>
          <p:cNvPr id="5" name="矩形 4"/>
          <p:cNvSpPr/>
          <p:nvPr/>
        </p:nvSpPr>
        <p:spPr bwMode="auto">
          <a:xfrm>
            <a:off x="2351831" y="3717013"/>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Worker Node</a:t>
            </a:r>
            <a:endParaRPr lang="zh-CN" altLang="en-US" sz="1600" dirty="0">
              <a:latin typeface="微软雅黑"/>
              <a:ea typeface="微软雅黑"/>
              <a:cs typeface="微软雅黑"/>
            </a:endParaRPr>
          </a:p>
        </p:txBody>
      </p:sp>
      <p:sp>
        <p:nvSpPr>
          <p:cNvPr id="8" name="矩形 7"/>
          <p:cNvSpPr/>
          <p:nvPr/>
        </p:nvSpPr>
        <p:spPr bwMode="auto">
          <a:xfrm>
            <a:off x="4439925" y="1988936"/>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Scheduler</a:t>
            </a:r>
          </a:p>
        </p:txBody>
      </p:sp>
      <p:sp>
        <p:nvSpPr>
          <p:cNvPr id="9" name="矩形 8"/>
          <p:cNvSpPr/>
          <p:nvPr/>
        </p:nvSpPr>
        <p:spPr bwMode="auto">
          <a:xfrm>
            <a:off x="4439925" y="2564962"/>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API Server</a:t>
            </a:r>
          </a:p>
        </p:txBody>
      </p:sp>
      <p:sp>
        <p:nvSpPr>
          <p:cNvPr id="10" name="矩形 9"/>
          <p:cNvSpPr/>
          <p:nvPr/>
        </p:nvSpPr>
        <p:spPr bwMode="auto">
          <a:xfrm>
            <a:off x="6816032" y="2564962"/>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Controller</a:t>
            </a:r>
          </a:p>
        </p:txBody>
      </p:sp>
      <p:sp>
        <p:nvSpPr>
          <p:cNvPr id="11" name="矩形 10"/>
          <p:cNvSpPr/>
          <p:nvPr/>
        </p:nvSpPr>
        <p:spPr bwMode="auto">
          <a:xfrm>
            <a:off x="2639846" y="4077030"/>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Kubelet</a:t>
            </a:r>
            <a:endParaRPr lang="en-US" altLang="zh-CN" sz="1600" dirty="0">
              <a:latin typeface="微软雅黑"/>
              <a:ea typeface="微软雅黑"/>
              <a:cs typeface="微软雅黑"/>
            </a:endParaRPr>
          </a:p>
        </p:txBody>
      </p:sp>
      <p:sp>
        <p:nvSpPr>
          <p:cNvPr id="3" name="矩形 2"/>
          <p:cNvSpPr/>
          <p:nvPr/>
        </p:nvSpPr>
        <p:spPr bwMode="auto">
          <a:xfrm>
            <a:off x="2639846" y="4797062"/>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Pod</a:t>
            </a:r>
            <a:endParaRPr lang="zh-CN" altLang="en-US" sz="1600" dirty="0">
              <a:latin typeface="微软雅黑"/>
              <a:ea typeface="微软雅黑"/>
              <a:cs typeface="微软雅黑"/>
            </a:endParaRPr>
          </a:p>
        </p:txBody>
      </p:sp>
      <p:sp>
        <p:nvSpPr>
          <p:cNvPr id="6" name="矩形 5"/>
          <p:cNvSpPr/>
          <p:nvPr/>
        </p:nvSpPr>
        <p:spPr bwMode="auto">
          <a:xfrm>
            <a:off x="2783850" y="5157078"/>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700" dirty="0">
              <a:latin typeface="微软雅黑"/>
              <a:ea typeface="微软雅黑"/>
              <a:cs typeface="微软雅黑"/>
            </a:endParaRPr>
          </a:p>
        </p:txBody>
      </p:sp>
      <p:sp>
        <p:nvSpPr>
          <p:cNvPr id="13" name="矩形 12"/>
          <p:cNvSpPr/>
          <p:nvPr/>
        </p:nvSpPr>
        <p:spPr bwMode="auto">
          <a:xfrm>
            <a:off x="3359876" y="5157078"/>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1600" dirty="0">
              <a:latin typeface="微软雅黑"/>
              <a:ea typeface="微软雅黑"/>
              <a:cs typeface="微软雅黑"/>
            </a:endParaRPr>
          </a:p>
        </p:txBody>
      </p:sp>
      <p:sp>
        <p:nvSpPr>
          <p:cNvPr id="14" name="矩形 13"/>
          <p:cNvSpPr/>
          <p:nvPr/>
        </p:nvSpPr>
        <p:spPr bwMode="auto">
          <a:xfrm>
            <a:off x="4151912" y="4077030"/>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a:t>
            </a:r>
            <a:r>
              <a:rPr lang="en-US" altLang="zh-CN" sz="1600" dirty="0">
                <a:latin typeface="微软雅黑"/>
                <a:ea typeface="微软雅黑"/>
                <a:cs typeface="微软雅黑"/>
              </a:rPr>
              <a:t>-Proxy</a:t>
            </a:r>
          </a:p>
        </p:txBody>
      </p:sp>
      <p:sp>
        <p:nvSpPr>
          <p:cNvPr id="15" name="矩形 14"/>
          <p:cNvSpPr/>
          <p:nvPr/>
        </p:nvSpPr>
        <p:spPr bwMode="auto">
          <a:xfrm>
            <a:off x="2063819" y="2564962"/>
            <a:ext cx="1008045" cy="432019"/>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kubectl</a:t>
            </a:r>
            <a:endParaRPr lang="zh-CN" altLang="en-US" sz="1600" dirty="0">
              <a:latin typeface="微软雅黑"/>
              <a:ea typeface="微软雅黑"/>
              <a:cs typeface="微软雅黑"/>
            </a:endParaRPr>
          </a:p>
        </p:txBody>
      </p:sp>
      <p:cxnSp>
        <p:nvCxnSpPr>
          <p:cNvPr id="17" name="直线箭头连接符 16"/>
          <p:cNvCxnSpPr>
            <a:stCxn id="15" idx="3"/>
            <a:endCxn id="9" idx="1"/>
          </p:cNvCxnSpPr>
          <p:nvPr/>
        </p:nvCxnSpPr>
        <p:spPr bwMode="auto">
          <a:xfrm>
            <a:off x="3071864" y="2780970"/>
            <a:ext cx="136806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剪去单角的矩形 17"/>
          <p:cNvSpPr/>
          <p:nvPr/>
        </p:nvSpPr>
        <p:spPr bwMode="auto">
          <a:xfrm>
            <a:off x="3287874" y="2132942"/>
            <a:ext cx="720032" cy="64803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049" dirty="0">
                <a:latin typeface="微软雅黑"/>
                <a:ea typeface="微软雅黑"/>
                <a:cs typeface="微软雅黑"/>
              </a:rPr>
              <a:t>.</a:t>
            </a:r>
            <a:r>
              <a:rPr lang="en-US" altLang="zh-CN" sz="1200" dirty="0" err="1">
                <a:latin typeface="微软雅黑"/>
                <a:ea typeface="微软雅黑"/>
                <a:cs typeface="微软雅黑"/>
              </a:rPr>
              <a:t>Yaml</a:t>
            </a:r>
            <a:endParaRPr lang="zh-CN" altLang="en-US" sz="1049" dirty="0">
              <a:latin typeface="微软雅黑"/>
              <a:ea typeface="微软雅黑"/>
              <a:cs typeface="微软雅黑"/>
            </a:endParaRPr>
          </a:p>
        </p:txBody>
      </p:sp>
      <p:cxnSp>
        <p:nvCxnSpPr>
          <p:cNvPr id="23" name="直线箭头连接符 22"/>
          <p:cNvCxnSpPr>
            <a:stCxn id="9" idx="3"/>
            <a:endCxn id="10" idx="1"/>
          </p:cNvCxnSpPr>
          <p:nvPr/>
        </p:nvCxnSpPr>
        <p:spPr bwMode="auto">
          <a:xfrm>
            <a:off x="5879990" y="2780970"/>
            <a:ext cx="936043" cy="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5" name="直线箭头连接符 24"/>
          <p:cNvCxnSpPr>
            <a:stCxn id="8" idx="2"/>
            <a:endCxn id="9" idx="0"/>
          </p:cNvCxnSpPr>
          <p:nvPr/>
        </p:nvCxnSpPr>
        <p:spPr bwMode="auto">
          <a:xfrm>
            <a:off x="5159957" y="2420956"/>
            <a:ext cx="0" cy="14400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9" name="肘形连接符 28"/>
          <p:cNvCxnSpPr>
            <a:stCxn id="9" idx="2"/>
            <a:endCxn id="11" idx="0"/>
          </p:cNvCxnSpPr>
          <p:nvPr/>
        </p:nvCxnSpPr>
        <p:spPr bwMode="auto">
          <a:xfrm rot="5400000">
            <a:off x="3683891" y="2600964"/>
            <a:ext cx="1080049" cy="1872084"/>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47" name="矩形 46"/>
          <p:cNvSpPr/>
          <p:nvPr/>
        </p:nvSpPr>
        <p:spPr bwMode="auto">
          <a:xfrm>
            <a:off x="4295919" y="4797062"/>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Pod</a:t>
            </a:r>
            <a:endParaRPr lang="zh-CN" altLang="en-US" sz="1600" dirty="0">
              <a:latin typeface="微软雅黑"/>
              <a:ea typeface="微软雅黑"/>
              <a:cs typeface="微软雅黑"/>
            </a:endParaRPr>
          </a:p>
        </p:txBody>
      </p:sp>
      <p:sp>
        <p:nvSpPr>
          <p:cNvPr id="48" name="矩形 47"/>
          <p:cNvSpPr/>
          <p:nvPr/>
        </p:nvSpPr>
        <p:spPr bwMode="auto">
          <a:xfrm>
            <a:off x="4439925" y="5157078"/>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700" dirty="0">
              <a:latin typeface="微软雅黑"/>
              <a:ea typeface="微软雅黑"/>
              <a:cs typeface="微软雅黑"/>
            </a:endParaRPr>
          </a:p>
        </p:txBody>
      </p:sp>
      <p:sp>
        <p:nvSpPr>
          <p:cNvPr id="49" name="矩形 48"/>
          <p:cNvSpPr/>
          <p:nvPr/>
        </p:nvSpPr>
        <p:spPr bwMode="auto">
          <a:xfrm>
            <a:off x="5015951" y="5157078"/>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1600" dirty="0">
              <a:latin typeface="微软雅黑"/>
              <a:ea typeface="微软雅黑"/>
              <a:cs typeface="微软雅黑"/>
            </a:endParaRPr>
          </a:p>
        </p:txBody>
      </p:sp>
      <p:cxnSp>
        <p:nvCxnSpPr>
          <p:cNvPr id="59" name="肘形连接符 58"/>
          <p:cNvCxnSpPr>
            <a:stCxn id="11" idx="2"/>
            <a:endCxn id="47" idx="0"/>
          </p:cNvCxnSpPr>
          <p:nvPr/>
        </p:nvCxnSpPr>
        <p:spPr bwMode="auto">
          <a:xfrm rot="16200000" flipH="1">
            <a:off x="3971904" y="3825018"/>
            <a:ext cx="288013" cy="1656075"/>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cxnSp>
        <p:nvCxnSpPr>
          <p:cNvPr id="62" name="直线箭头连接符 61"/>
          <p:cNvCxnSpPr>
            <a:stCxn id="11" idx="2"/>
            <a:endCxn id="3" idx="0"/>
          </p:cNvCxnSpPr>
          <p:nvPr/>
        </p:nvCxnSpPr>
        <p:spPr bwMode="auto">
          <a:xfrm>
            <a:off x="3287873" y="4509049"/>
            <a:ext cx="0" cy="288013"/>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63" name="矩形 62"/>
          <p:cNvSpPr/>
          <p:nvPr/>
        </p:nvSpPr>
        <p:spPr bwMode="auto">
          <a:xfrm>
            <a:off x="6816032" y="3717013"/>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Worker Node</a:t>
            </a:r>
            <a:endParaRPr lang="zh-CN" altLang="en-US" sz="1600" dirty="0">
              <a:latin typeface="微软雅黑"/>
              <a:ea typeface="微软雅黑"/>
              <a:cs typeface="微软雅黑"/>
            </a:endParaRPr>
          </a:p>
        </p:txBody>
      </p:sp>
      <p:sp>
        <p:nvSpPr>
          <p:cNvPr id="64" name="矩形 63"/>
          <p:cNvSpPr/>
          <p:nvPr/>
        </p:nvSpPr>
        <p:spPr bwMode="auto">
          <a:xfrm>
            <a:off x="7104046" y="4077030"/>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Kubelet</a:t>
            </a:r>
            <a:endParaRPr lang="en-US" altLang="zh-CN" sz="1600" dirty="0">
              <a:latin typeface="微软雅黑"/>
              <a:ea typeface="微软雅黑"/>
              <a:cs typeface="微软雅黑"/>
            </a:endParaRPr>
          </a:p>
        </p:txBody>
      </p:sp>
      <p:sp>
        <p:nvSpPr>
          <p:cNvPr id="65" name="矩形 64"/>
          <p:cNvSpPr/>
          <p:nvPr/>
        </p:nvSpPr>
        <p:spPr bwMode="auto">
          <a:xfrm>
            <a:off x="7104046" y="4797062"/>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Pod</a:t>
            </a:r>
            <a:endParaRPr lang="zh-CN" altLang="en-US" sz="1600" dirty="0">
              <a:latin typeface="微软雅黑"/>
              <a:ea typeface="微软雅黑"/>
              <a:cs typeface="微软雅黑"/>
            </a:endParaRPr>
          </a:p>
        </p:txBody>
      </p:sp>
      <p:sp>
        <p:nvSpPr>
          <p:cNvPr id="66" name="矩形 65"/>
          <p:cNvSpPr/>
          <p:nvPr/>
        </p:nvSpPr>
        <p:spPr bwMode="auto">
          <a:xfrm>
            <a:off x="7248052" y="5157078"/>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700" dirty="0">
              <a:latin typeface="微软雅黑"/>
              <a:ea typeface="微软雅黑"/>
              <a:cs typeface="微软雅黑"/>
            </a:endParaRPr>
          </a:p>
        </p:txBody>
      </p:sp>
      <p:sp>
        <p:nvSpPr>
          <p:cNvPr id="67" name="矩形 66"/>
          <p:cNvSpPr/>
          <p:nvPr/>
        </p:nvSpPr>
        <p:spPr bwMode="auto">
          <a:xfrm>
            <a:off x="7824077" y="5157078"/>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1600" dirty="0">
              <a:latin typeface="微软雅黑"/>
              <a:ea typeface="微软雅黑"/>
              <a:cs typeface="微软雅黑"/>
            </a:endParaRPr>
          </a:p>
        </p:txBody>
      </p:sp>
      <p:sp>
        <p:nvSpPr>
          <p:cNvPr id="68" name="矩形 67"/>
          <p:cNvSpPr/>
          <p:nvPr/>
        </p:nvSpPr>
        <p:spPr bwMode="auto">
          <a:xfrm>
            <a:off x="8616114" y="4077030"/>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a:t>
            </a:r>
            <a:r>
              <a:rPr lang="en-US" altLang="zh-CN" sz="1600" dirty="0">
                <a:latin typeface="微软雅黑"/>
                <a:ea typeface="微软雅黑"/>
                <a:cs typeface="微软雅黑"/>
              </a:rPr>
              <a:t>-Proxy</a:t>
            </a:r>
          </a:p>
        </p:txBody>
      </p:sp>
      <p:sp>
        <p:nvSpPr>
          <p:cNvPr id="69" name="矩形 68"/>
          <p:cNvSpPr/>
          <p:nvPr/>
        </p:nvSpPr>
        <p:spPr bwMode="auto">
          <a:xfrm>
            <a:off x="8760121" y="4797062"/>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Pod</a:t>
            </a:r>
            <a:endParaRPr lang="zh-CN" altLang="en-US" sz="1600" dirty="0">
              <a:latin typeface="微软雅黑"/>
              <a:ea typeface="微软雅黑"/>
              <a:cs typeface="微软雅黑"/>
            </a:endParaRPr>
          </a:p>
        </p:txBody>
      </p:sp>
      <p:sp>
        <p:nvSpPr>
          <p:cNvPr id="70" name="矩形 69"/>
          <p:cNvSpPr/>
          <p:nvPr/>
        </p:nvSpPr>
        <p:spPr bwMode="auto">
          <a:xfrm>
            <a:off x="8904126" y="5157078"/>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700" dirty="0">
              <a:latin typeface="微软雅黑"/>
              <a:ea typeface="微软雅黑"/>
              <a:cs typeface="微软雅黑"/>
            </a:endParaRPr>
          </a:p>
        </p:txBody>
      </p:sp>
      <p:sp>
        <p:nvSpPr>
          <p:cNvPr id="71" name="矩形 70"/>
          <p:cNvSpPr/>
          <p:nvPr/>
        </p:nvSpPr>
        <p:spPr bwMode="auto">
          <a:xfrm>
            <a:off x="9480152" y="5157078"/>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1600" dirty="0">
              <a:latin typeface="微软雅黑"/>
              <a:ea typeface="微软雅黑"/>
              <a:cs typeface="微软雅黑"/>
            </a:endParaRPr>
          </a:p>
        </p:txBody>
      </p:sp>
      <p:cxnSp>
        <p:nvCxnSpPr>
          <p:cNvPr id="72" name="肘形连接符 71"/>
          <p:cNvCxnSpPr>
            <a:stCxn id="64" idx="2"/>
            <a:endCxn id="69" idx="0"/>
          </p:cNvCxnSpPr>
          <p:nvPr/>
        </p:nvCxnSpPr>
        <p:spPr bwMode="auto">
          <a:xfrm rot="16200000" flipH="1">
            <a:off x="8436105" y="3825018"/>
            <a:ext cx="288013" cy="1656075"/>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cxnSp>
        <p:nvCxnSpPr>
          <p:cNvPr id="73" name="直线箭头连接符 72"/>
          <p:cNvCxnSpPr>
            <a:stCxn id="64" idx="2"/>
            <a:endCxn id="65" idx="0"/>
          </p:cNvCxnSpPr>
          <p:nvPr/>
        </p:nvCxnSpPr>
        <p:spPr bwMode="auto">
          <a:xfrm>
            <a:off x="7752075" y="4509049"/>
            <a:ext cx="0" cy="28801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8" name="肘形连接符 37"/>
          <p:cNvCxnSpPr>
            <a:stCxn id="9" idx="2"/>
          </p:cNvCxnSpPr>
          <p:nvPr/>
        </p:nvCxnSpPr>
        <p:spPr bwMode="auto">
          <a:xfrm rot="16200000" flipH="1">
            <a:off x="5825989" y="2330950"/>
            <a:ext cx="1080049" cy="2412109"/>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Tree>
    <p:extLst>
      <p:ext uri="{BB962C8B-B14F-4D97-AF65-F5344CB8AC3E}">
        <p14:creationId xmlns:p14="http://schemas.microsoft.com/office/powerpoint/2010/main" val="357688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CCB55-A9B1-4514-8C5D-5A6FB6801DD6}"/>
              </a:ext>
            </a:extLst>
          </p:cNvPr>
          <p:cNvSpPr txBox="1">
            <a:spLocks/>
          </p:cNvSpPr>
          <p:nvPr/>
        </p:nvSpPr>
        <p:spPr>
          <a:xfrm>
            <a:off x="2493614" y="642460"/>
            <a:ext cx="6612613" cy="7200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CN" altLang="en-US" sz="3200"/>
              <a:t>系统发展趋势：</a:t>
            </a:r>
            <a:r>
              <a:rPr kumimoji="1" lang="zh-CN" altLang="en-US" sz="2800"/>
              <a:t>实体</a:t>
            </a:r>
            <a:r>
              <a:rPr kumimoji="1" lang="en-US" altLang="zh-CN" sz="2800"/>
              <a:t>-&gt;</a:t>
            </a:r>
            <a:r>
              <a:rPr kumimoji="1" lang="zh-CN" altLang="en-US" sz="2800"/>
              <a:t>虚机</a:t>
            </a:r>
            <a:r>
              <a:rPr kumimoji="1" lang="en-US" altLang="zh-CN" sz="2800"/>
              <a:t>-&gt;</a:t>
            </a:r>
            <a:r>
              <a:rPr kumimoji="1" lang="zh-CN" altLang="en-US" sz="2800"/>
              <a:t>容器</a:t>
            </a:r>
            <a:endParaRPr kumimoji="1" lang="zh-CN" altLang="en-US" dirty="0"/>
          </a:p>
        </p:txBody>
      </p:sp>
      <p:sp>
        <p:nvSpPr>
          <p:cNvPr id="3" name="矩形 2">
            <a:extLst>
              <a:ext uri="{FF2B5EF4-FFF2-40B4-BE49-F238E27FC236}">
                <a16:creationId xmlns:a16="http://schemas.microsoft.com/office/drawing/2014/main" id="{982B0CEF-5A81-44AC-AF92-26230A1E77C0}"/>
              </a:ext>
            </a:extLst>
          </p:cNvPr>
          <p:cNvSpPr/>
          <p:nvPr/>
        </p:nvSpPr>
        <p:spPr bwMode="auto">
          <a:xfrm>
            <a:off x="2118951" y="1693213"/>
            <a:ext cx="2082944" cy="40396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实体机</a:t>
            </a:r>
          </a:p>
        </p:txBody>
      </p:sp>
      <p:sp>
        <p:nvSpPr>
          <p:cNvPr id="4" name="矩形 3">
            <a:extLst>
              <a:ext uri="{FF2B5EF4-FFF2-40B4-BE49-F238E27FC236}">
                <a16:creationId xmlns:a16="http://schemas.microsoft.com/office/drawing/2014/main" id="{761705C9-0B50-4F64-A1C0-DA5CEBDA3B68}"/>
              </a:ext>
            </a:extLst>
          </p:cNvPr>
          <p:cNvSpPr/>
          <p:nvPr/>
        </p:nvSpPr>
        <p:spPr bwMode="auto">
          <a:xfrm>
            <a:off x="2308310" y="2387528"/>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应用代码</a:t>
            </a:r>
          </a:p>
        </p:txBody>
      </p:sp>
      <p:sp>
        <p:nvSpPr>
          <p:cNvPr id="5" name="矩形 4">
            <a:extLst>
              <a:ext uri="{FF2B5EF4-FFF2-40B4-BE49-F238E27FC236}">
                <a16:creationId xmlns:a16="http://schemas.microsoft.com/office/drawing/2014/main" id="{4DC275B3-530B-46D3-9260-35E53E3F91E4}"/>
              </a:ext>
            </a:extLst>
          </p:cNvPr>
          <p:cNvSpPr/>
          <p:nvPr/>
        </p:nvSpPr>
        <p:spPr bwMode="auto">
          <a:xfrm>
            <a:off x="2308310" y="3144962"/>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依赖库</a:t>
            </a:r>
          </a:p>
        </p:txBody>
      </p:sp>
      <p:sp>
        <p:nvSpPr>
          <p:cNvPr id="6" name="矩形 5">
            <a:extLst>
              <a:ext uri="{FF2B5EF4-FFF2-40B4-BE49-F238E27FC236}">
                <a16:creationId xmlns:a16="http://schemas.microsoft.com/office/drawing/2014/main" id="{557DB290-433E-4ED9-921B-5CE5F1BB739B}"/>
              </a:ext>
            </a:extLst>
          </p:cNvPr>
          <p:cNvSpPr/>
          <p:nvPr/>
        </p:nvSpPr>
        <p:spPr bwMode="auto">
          <a:xfrm>
            <a:off x="2308310" y="3902396"/>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eaLnBrk="1" hangingPunct="1"/>
            <a:r>
              <a:rPr lang="en-US" altLang="zh-CN" sz="1578" dirty="0">
                <a:latin typeface="DengXian" panose="02010600030101010101" pitchFamily="2" charset="-122"/>
                <a:ea typeface="DengXian" panose="02010600030101010101" pitchFamily="2" charset="-122"/>
                <a:cs typeface="微软雅黑"/>
              </a:rPr>
              <a:t>OS</a:t>
            </a:r>
            <a:endParaRPr lang="zh-CN" altLang="en-US" sz="1578" dirty="0">
              <a:latin typeface="DengXian" panose="02010600030101010101" pitchFamily="2" charset="-122"/>
              <a:ea typeface="DengXian" panose="02010600030101010101" pitchFamily="2" charset="-122"/>
              <a:cs typeface="微软雅黑"/>
            </a:endParaRPr>
          </a:p>
        </p:txBody>
      </p:sp>
      <p:sp>
        <p:nvSpPr>
          <p:cNvPr id="7" name="矩形 6">
            <a:extLst>
              <a:ext uri="{FF2B5EF4-FFF2-40B4-BE49-F238E27FC236}">
                <a16:creationId xmlns:a16="http://schemas.microsoft.com/office/drawing/2014/main" id="{3E486AA1-812D-46CB-B562-F628FE2CB60A}"/>
              </a:ext>
            </a:extLst>
          </p:cNvPr>
          <p:cNvSpPr/>
          <p:nvPr/>
        </p:nvSpPr>
        <p:spPr bwMode="auto">
          <a:xfrm>
            <a:off x="2308310" y="4659830"/>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硬件</a:t>
            </a:r>
          </a:p>
        </p:txBody>
      </p:sp>
      <p:sp>
        <p:nvSpPr>
          <p:cNvPr id="8" name="矩形 7">
            <a:extLst>
              <a:ext uri="{FF2B5EF4-FFF2-40B4-BE49-F238E27FC236}">
                <a16:creationId xmlns:a16="http://schemas.microsoft.com/office/drawing/2014/main" id="{C0836553-74F8-494B-8C2F-2AC3CA83108E}"/>
              </a:ext>
            </a:extLst>
          </p:cNvPr>
          <p:cNvSpPr/>
          <p:nvPr/>
        </p:nvSpPr>
        <p:spPr bwMode="auto">
          <a:xfrm>
            <a:off x="4801531" y="1693213"/>
            <a:ext cx="2082944" cy="28403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虚拟机</a:t>
            </a:r>
          </a:p>
        </p:txBody>
      </p:sp>
      <p:sp>
        <p:nvSpPr>
          <p:cNvPr id="9" name="矩形 8">
            <a:extLst>
              <a:ext uri="{FF2B5EF4-FFF2-40B4-BE49-F238E27FC236}">
                <a16:creationId xmlns:a16="http://schemas.microsoft.com/office/drawing/2014/main" id="{6300F246-22BD-4260-8D9C-1080EDFB9272}"/>
              </a:ext>
            </a:extLst>
          </p:cNvPr>
          <p:cNvSpPr/>
          <p:nvPr/>
        </p:nvSpPr>
        <p:spPr bwMode="auto">
          <a:xfrm>
            <a:off x="4896210" y="2387528"/>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应用代码</a:t>
            </a:r>
          </a:p>
        </p:txBody>
      </p:sp>
      <p:sp>
        <p:nvSpPr>
          <p:cNvPr id="10" name="矩形 9">
            <a:extLst>
              <a:ext uri="{FF2B5EF4-FFF2-40B4-BE49-F238E27FC236}">
                <a16:creationId xmlns:a16="http://schemas.microsoft.com/office/drawing/2014/main" id="{8CB5B2EF-F4F7-4742-8177-531F40625EE8}"/>
              </a:ext>
            </a:extLst>
          </p:cNvPr>
          <p:cNvSpPr/>
          <p:nvPr/>
        </p:nvSpPr>
        <p:spPr bwMode="auto">
          <a:xfrm>
            <a:off x="4896210" y="3144962"/>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依赖库</a:t>
            </a:r>
          </a:p>
        </p:txBody>
      </p:sp>
      <p:sp>
        <p:nvSpPr>
          <p:cNvPr id="11" name="矩形 10">
            <a:extLst>
              <a:ext uri="{FF2B5EF4-FFF2-40B4-BE49-F238E27FC236}">
                <a16:creationId xmlns:a16="http://schemas.microsoft.com/office/drawing/2014/main" id="{70641EC7-1C50-4B89-B551-99134565B15C}"/>
              </a:ext>
            </a:extLst>
          </p:cNvPr>
          <p:cNvSpPr/>
          <p:nvPr/>
        </p:nvSpPr>
        <p:spPr bwMode="auto">
          <a:xfrm>
            <a:off x="4896210" y="3902396"/>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en-US" altLang="zh-CN" sz="1578" dirty="0">
                <a:latin typeface="DengXian" panose="02010600030101010101" pitchFamily="2" charset="-122"/>
                <a:ea typeface="DengXian" panose="02010600030101010101" pitchFamily="2" charset="-122"/>
                <a:cs typeface="微软雅黑"/>
              </a:rPr>
              <a:t>Guest OS</a:t>
            </a:r>
            <a:endParaRPr lang="zh-CN" altLang="en-US" sz="1578" dirty="0">
              <a:latin typeface="DengXian" panose="02010600030101010101" pitchFamily="2" charset="-122"/>
              <a:ea typeface="DengXian" panose="02010600030101010101" pitchFamily="2" charset="-122"/>
              <a:cs typeface="微软雅黑"/>
            </a:endParaRPr>
          </a:p>
        </p:txBody>
      </p:sp>
      <p:sp>
        <p:nvSpPr>
          <p:cNvPr id="12" name="矩形 11">
            <a:extLst>
              <a:ext uri="{FF2B5EF4-FFF2-40B4-BE49-F238E27FC236}">
                <a16:creationId xmlns:a16="http://schemas.microsoft.com/office/drawing/2014/main" id="{53808DF9-A20D-4E0C-BFFA-478BC98BDEF9}"/>
              </a:ext>
            </a:extLst>
          </p:cNvPr>
          <p:cNvSpPr/>
          <p:nvPr/>
        </p:nvSpPr>
        <p:spPr bwMode="auto">
          <a:xfrm>
            <a:off x="4896210" y="4722950"/>
            <a:ext cx="1830466" cy="3787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en-US" altLang="zh-CN" sz="1578" dirty="0">
                <a:latin typeface="DengXian" panose="02010600030101010101" pitchFamily="2" charset="-122"/>
                <a:ea typeface="DengXian" panose="02010600030101010101" pitchFamily="2" charset="-122"/>
                <a:cs typeface="微软雅黑"/>
              </a:rPr>
              <a:t>hypervisor</a:t>
            </a:r>
            <a:endParaRPr lang="zh-CN" altLang="en-US" sz="1578" dirty="0">
              <a:latin typeface="DengXian" panose="02010600030101010101" pitchFamily="2" charset="-122"/>
              <a:ea typeface="DengXian" panose="02010600030101010101" pitchFamily="2" charset="-122"/>
              <a:cs typeface="微软雅黑"/>
            </a:endParaRPr>
          </a:p>
        </p:txBody>
      </p:sp>
      <p:sp>
        <p:nvSpPr>
          <p:cNvPr id="13" name="矩形 12">
            <a:extLst>
              <a:ext uri="{FF2B5EF4-FFF2-40B4-BE49-F238E27FC236}">
                <a16:creationId xmlns:a16="http://schemas.microsoft.com/office/drawing/2014/main" id="{47D0D72A-4272-4A2F-8DDB-DF539F838B23}"/>
              </a:ext>
            </a:extLst>
          </p:cNvPr>
          <p:cNvSpPr/>
          <p:nvPr/>
        </p:nvSpPr>
        <p:spPr bwMode="auto">
          <a:xfrm>
            <a:off x="7484110" y="1693212"/>
            <a:ext cx="2082944" cy="28403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容器</a:t>
            </a:r>
          </a:p>
        </p:txBody>
      </p:sp>
      <p:sp>
        <p:nvSpPr>
          <p:cNvPr id="14" name="矩形 13">
            <a:extLst>
              <a:ext uri="{FF2B5EF4-FFF2-40B4-BE49-F238E27FC236}">
                <a16:creationId xmlns:a16="http://schemas.microsoft.com/office/drawing/2014/main" id="{3E490686-230F-42D0-8056-3C0F4138051A}"/>
              </a:ext>
            </a:extLst>
          </p:cNvPr>
          <p:cNvSpPr/>
          <p:nvPr/>
        </p:nvSpPr>
        <p:spPr bwMode="auto">
          <a:xfrm>
            <a:off x="7673468" y="2387528"/>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应用代码</a:t>
            </a:r>
          </a:p>
        </p:txBody>
      </p:sp>
      <p:sp>
        <p:nvSpPr>
          <p:cNvPr id="15" name="矩形 14">
            <a:extLst>
              <a:ext uri="{FF2B5EF4-FFF2-40B4-BE49-F238E27FC236}">
                <a16:creationId xmlns:a16="http://schemas.microsoft.com/office/drawing/2014/main" id="{4EFB1908-3D25-4244-BA31-BF1F2E4F2C1D}"/>
              </a:ext>
            </a:extLst>
          </p:cNvPr>
          <p:cNvSpPr/>
          <p:nvPr/>
        </p:nvSpPr>
        <p:spPr bwMode="auto">
          <a:xfrm>
            <a:off x="7673468" y="3144962"/>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依赖库</a:t>
            </a:r>
          </a:p>
        </p:txBody>
      </p:sp>
      <p:cxnSp>
        <p:nvCxnSpPr>
          <p:cNvPr id="16" name="直线箭头连接符 36">
            <a:extLst>
              <a:ext uri="{FF2B5EF4-FFF2-40B4-BE49-F238E27FC236}">
                <a16:creationId xmlns:a16="http://schemas.microsoft.com/office/drawing/2014/main" id="{D240A38F-BD0D-442B-9254-47618EFD3D74}"/>
              </a:ext>
            </a:extLst>
          </p:cNvPr>
          <p:cNvCxnSpPr/>
          <p:nvPr/>
        </p:nvCxnSpPr>
        <p:spPr bwMode="auto">
          <a:xfrm>
            <a:off x="4328134" y="3586799"/>
            <a:ext cx="3155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线箭头连接符 37">
            <a:extLst>
              <a:ext uri="{FF2B5EF4-FFF2-40B4-BE49-F238E27FC236}">
                <a16:creationId xmlns:a16="http://schemas.microsoft.com/office/drawing/2014/main" id="{1BC24D2B-D96A-4F17-AB96-9035C21086D1}"/>
              </a:ext>
            </a:extLst>
          </p:cNvPr>
          <p:cNvCxnSpPr/>
          <p:nvPr/>
        </p:nvCxnSpPr>
        <p:spPr bwMode="auto">
          <a:xfrm>
            <a:off x="7042273" y="3586799"/>
            <a:ext cx="3155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矩形 17">
            <a:extLst>
              <a:ext uri="{FF2B5EF4-FFF2-40B4-BE49-F238E27FC236}">
                <a16:creationId xmlns:a16="http://schemas.microsoft.com/office/drawing/2014/main" id="{0BEEEB91-E9F8-4009-9D4F-B410E4C3DC86}"/>
              </a:ext>
            </a:extLst>
          </p:cNvPr>
          <p:cNvSpPr/>
          <p:nvPr/>
        </p:nvSpPr>
        <p:spPr>
          <a:xfrm>
            <a:off x="4896210" y="5480384"/>
            <a:ext cx="1830466" cy="2524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578" dirty="0">
                <a:solidFill>
                  <a:schemeClr val="tx1"/>
                </a:solidFill>
                <a:latin typeface="DengXian" panose="02010600030101010101" pitchFamily="2" charset="-122"/>
                <a:ea typeface="DengXian" panose="02010600030101010101" pitchFamily="2" charset="-122"/>
              </a:rPr>
              <a:t>硬件</a:t>
            </a:r>
          </a:p>
        </p:txBody>
      </p:sp>
      <p:sp>
        <p:nvSpPr>
          <p:cNvPr id="19" name="矩形 18">
            <a:extLst>
              <a:ext uri="{FF2B5EF4-FFF2-40B4-BE49-F238E27FC236}">
                <a16:creationId xmlns:a16="http://schemas.microsoft.com/office/drawing/2014/main" id="{C54945C5-8C0D-44D8-AABB-4324AB766793}"/>
              </a:ext>
            </a:extLst>
          </p:cNvPr>
          <p:cNvSpPr/>
          <p:nvPr/>
        </p:nvSpPr>
        <p:spPr>
          <a:xfrm>
            <a:off x="4896210" y="5164786"/>
            <a:ext cx="1830466" cy="2524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78" dirty="0">
                <a:solidFill>
                  <a:schemeClr val="tx1"/>
                </a:solidFill>
                <a:latin typeface="DengXian" panose="02010600030101010101" pitchFamily="2" charset="-122"/>
                <a:ea typeface="DengXian" panose="02010600030101010101" pitchFamily="2" charset="-122"/>
              </a:rPr>
              <a:t>Host OS</a:t>
            </a:r>
            <a:endParaRPr kumimoji="1" lang="zh-CN" altLang="en-US" sz="1578" dirty="0">
              <a:solidFill>
                <a:schemeClr val="tx1"/>
              </a:solidFill>
              <a:latin typeface="DengXian" panose="02010600030101010101" pitchFamily="2" charset="-122"/>
              <a:ea typeface="DengXian" panose="02010600030101010101" pitchFamily="2" charset="-122"/>
            </a:endParaRPr>
          </a:p>
        </p:txBody>
      </p:sp>
      <p:sp>
        <p:nvSpPr>
          <p:cNvPr id="20" name="矩形 19">
            <a:extLst>
              <a:ext uri="{FF2B5EF4-FFF2-40B4-BE49-F238E27FC236}">
                <a16:creationId xmlns:a16="http://schemas.microsoft.com/office/drawing/2014/main" id="{9A22369A-1CD9-4EC9-BA33-FAE3D9C859A7}"/>
              </a:ext>
            </a:extLst>
          </p:cNvPr>
          <p:cNvSpPr/>
          <p:nvPr/>
        </p:nvSpPr>
        <p:spPr bwMode="auto">
          <a:xfrm>
            <a:off x="7610349" y="4745115"/>
            <a:ext cx="1830466" cy="3787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1578" dirty="0">
                <a:latin typeface="DengXian" panose="02010600030101010101" pitchFamily="2" charset="-122"/>
                <a:ea typeface="DengXian" panose="02010600030101010101" pitchFamily="2" charset="-122"/>
                <a:cs typeface="微软雅黑"/>
              </a:rPr>
              <a:t>容器引擎</a:t>
            </a:r>
          </a:p>
        </p:txBody>
      </p:sp>
      <p:sp>
        <p:nvSpPr>
          <p:cNvPr id="21" name="矩形 20">
            <a:extLst>
              <a:ext uri="{FF2B5EF4-FFF2-40B4-BE49-F238E27FC236}">
                <a16:creationId xmlns:a16="http://schemas.microsoft.com/office/drawing/2014/main" id="{CF6D412B-D86E-4BE3-9870-3059864AAA5E}"/>
              </a:ext>
            </a:extLst>
          </p:cNvPr>
          <p:cNvSpPr/>
          <p:nvPr/>
        </p:nvSpPr>
        <p:spPr>
          <a:xfrm>
            <a:off x="7610349" y="5502549"/>
            <a:ext cx="1830466" cy="2524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578" dirty="0">
                <a:solidFill>
                  <a:schemeClr val="tx1"/>
                </a:solidFill>
                <a:latin typeface="DengXian" panose="02010600030101010101" pitchFamily="2" charset="-122"/>
                <a:ea typeface="DengXian" panose="02010600030101010101" pitchFamily="2" charset="-122"/>
              </a:rPr>
              <a:t>硬件</a:t>
            </a:r>
          </a:p>
        </p:txBody>
      </p:sp>
      <p:sp>
        <p:nvSpPr>
          <p:cNvPr id="22" name="矩形 21">
            <a:extLst>
              <a:ext uri="{FF2B5EF4-FFF2-40B4-BE49-F238E27FC236}">
                <a16:creationId xmlns:a16="http://schemas.microsoft.com/office/drawing/2014/main" id="{A7CEFF40-FA4E-4D90-8C26-A6CFDDD274C3}"/>
              </a:ext>
            </a:extLst>
          </p:cNvPr>
          <p:cNvSpPr/>
          <p:nvPr/>
        </p:nvSpPr>
        <p:spPr>
          <a:xfrm>
            <a:off x="7610349" y="5186951"/>
            <a:ext cx="1830466" cy="2524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578" dirty="0">
                <a:solidFill>
                  <a:schemeClr val="tx1"/>
                </a:solidFill>
                <a:latin typeface="DengXian" panose="02010600030101010101" pitchFamily="2" charset="-122"/>
                <a:ea typeface="DengXian" panose="02010600030101010101" pitchFamily="2" charset="-122"/>
              </a:rPr>
              <a:t>Host OS</a:t>
            </a:r>
            <a:endParaRPr kumimoji="1" lang="zh-CN" altLang="en-US" sz="1578" dirty="0">
              <a:solidFill>
                <a:schemeClr val="tx1"/>
              </a:solidFill>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754716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789" y="230365"/>
            <a:ext cx="7247558" cy="720032"/>
          </a:xfrm>
        </p:spPr>
        <p:txBody>
          <a:bodyPr>
            <a:noAutofit/>
          </a:bodyPr>
          <a:lstStyle/>
          <a:p>
            <a:pPr algn="ctr"/>
            <a:r>
              <a:rPr kumimoji="1" lang="en-US" altLang="zh-CN" sz="3650" dirty="0"/>
              <a:t>K8s</a:t>
            </a:r>
            <a:r>
              <a:rPr kumimoji="1" lang="zh-CN" altLang="en-US" sz="3650" dirty="0"/>
              <a:t>的集群架构</a:t>
            </a:r>
            <a:r>
              <a:rPr kumimoji="1" lang="en-US" altLang="zh-CN" sz="3650" dirty="0"/>
              <a:t>-Master &amp; Workers</a:t>
            </a:r>
            <a:endParaRPr kumimoji="1" lang="zh-CN" altLang="en-US" sz="3650" dirty="0"/>
          </a:p>
        </p:txBody>
      </p:sp>
      <p:sp>
        <p:nvSpPr>
          <p:cNvPr id="4" name="矩形 3"/>
          <p:cNvSpPr/>
          <p:nvPr/>
        </p:nvSpPr>
        <p:spPr bwMode="auto">
          <a:xfrm>
            <a:off x="4704805" y="2132942"/>
            <a:ext cx="4392198" cy="1512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Master Node</a:t>
            </a:r>
          </a:p>
          <a:p>
            <a:pPr algn="ctr" defTabSz="914343" fontAlgn="base">
              <a:spcBef>
                <a:spcPct val="0"/>
              </a:spcBef>
              <a:spcAft>
                <a:spcPct val="0"/>
              </a:spcAft>
            </a:pPr>
            <a:endParaRPr lang="en-US" altLang="zh-CN" dirty="0">
              <a:latin typeface="微软雅黑"/>
              <a:ea typeface="微软雅黑"/>
              <a:cs typeface="微软雅黑"/>
            </a:endParaRPr>
          </a:p>
        </p:txBody>
      </p:sp>
      <p:sp>
        <p:nvSpPr>
          <p:cNvPr id="5" name="矩形 4"/>
          <p:cNvSpPr/>
          <p:nvPr/>
        </p:nvSpPr>
        <p:spPr bwMode="auto">
          <a:xfrm>
            <a:off x="2904724" y="4221036"/>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8" name="矩形 7"/>
          <p:cNvSpPr/>
          <p:nvPr/>
        </p:nvSpPr>
        <p:spPr bwMode="auto">
          <a:xfrm>
            <a:off x="4992818" y="2492959"/>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Scheduler</a:t>
            </a:r>
          </a:p>
        </p:txBody>
      </p:sp>
      <p:sp>
        <p:nvSpPr>
          <p:cNvPr id="63" name="矩形 62"/>
          <p:cNvSpPr/>
          <p:nvPr/>
        </p:nvSpPr>
        <p:spPr bwMode="auto">
          <a:xfrm>
            <a:off x="7368925" y="4221036"/>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9" name="文本框 8">
            <a:extLst>
              <a:ext uri="{FF2B5EF4-FFF2-40B4-BE49-F238E27FC236}">
                <a16:creationId xmlns:a16="http://schemas.microsoft.com/office/drawing/2014/main" id="{ED8437BD-12C7-45D4-85AD-64B807700D4F}"/>
              </a:ext>
            </a:extLst>
          </p:cNvPr>
          <p:cNvSpPr txBox="1"/>
          <p:nvPr/>
        </p:nvSpPr>
        <p:spPr>
          <a:xfrm>
            <a:off x="803131" y="1209612"/>
            <a:ext cx="11296719" cy="646331"/>
          </a:xfrm>
          <a:prstGeom prst="rect">
            <a:avLst/>
          </a:prstGeom>
          <a:noFill/>
        </p:spPr>
        <p:txBody>
          <a:bodyPr wrap="square">
            <a:spAutoFit/>
          </a:bodyPr>
          <a:lstStyle/>
          <a:p>
            <a:r>
              <a:rPr lang="en-US" altLang="zh-CN" dirty="0"/>
              <a:t>A </a:t>
            </a:r>
            <a:r>
              <a:rPr lang="en-US" altLang="zh-CN" dirty="0" err="1"/>
              <a:t>kube</a:t>
            </a:r>
            <a:r>
              <a:rPr lang="en-US" altLang="zh-CN" dirty="0"/>
              <a:t>-scheduler process runs on the master node and determines where (on which worker nodes) to assign new pods to run.</a:t>
            </a:r>
          </a:p>
        </p:txBody>
      </p:sp>
    </p:spTree>
    <p:extLst>
      <p:ext uri="{BB962C8B-B14F-4D97-AF65-F5344CB8AC3E}">
        <p14:creationId xmlns:p14="http://schemas.microsoft.com/office/powerpoint/2010/main" val="2324962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053" y="116852"/>
            <a:ext cx="8229057" cy="720032"/>
          </a:xfrm>
        </p:spPr>
        <p:txBody>
          <a:bodyPr>
            <a:noAutofit/>
          </a:bodyPr>
          <a:lstStyle/>
          <a:p>
            <a:r>
              <a:rPr kumimoji="1" lang="en-US" altLang="zh-CN" sz="3650" dirty="0"/>
              <a:t>K8s</a:t>
            </a:r>
            <a:r>
              <a:rPr kumimoji="1" lang="zh-CN" altLang="en-US" sz="3650" dirty="0"/>
              <a:t>的集群架构</a:t>
            </a:r>
            <a:r>
              <a:rPr kumimoji="1" lang="en-US" altLang="zh-CN" sz="3650" dirty="0"/>
              <a:t>-API server &amp; client</a:t>
            </a:r>
            <a:endParaRPr kumimoji="1" lang="zh-CN" altLang="en-US" sz="3650" dirty="0"/>
          </a:p>
        </p:txBody>
      </p:sp>
      <p:sp>
        <p:nvSpPr>
          <p:cNvPr id="4" name="矩形 3"/>
          <p:cNvSpPr/>
          <p:nvPr/>
        </p:nvSpPr>
        <p:spPr bwMode="auto">
          <a:xfrm>
            <a:off x="4151912" y="1628919"/>
            <a:ext cx="4392198" cy="1512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Master Node</a:t>
            </a:r>
          </a:p>
          <a:p>
            <a:pPr algn="ctr" defTabSz="914343" fontAlgn="base">
              <a:spcBef>
                <a:spcPct val="0"/>
              </a:spcBef>
              <a:spcAft>
                <a:spcPct val="0"/>
              </a:spcAft>
            </a:pPr>
            <a:endParaRPr lang="en-US" altLang="zh-CN" dirty="0">
              <a:latin typeface="微软雅黑"/>
              <a:ea typeface="微软雅黑"/>
              <a:cs typeface="微软雅黑"/>
            </a:endParaRPr>
          </a:p>
        </p:txBody>
      </p:sp>
      <p:sp>
        <p:nvSpPr>
          <p:cNvPr id="5" name="矩形 4"/>
          <p:cNvSpPr/>
          <p:nvPr/>
        </p:nvSpPr>
        <p:spPr bwMode="auto">
          <a:xfrm>
            <a:off x="2351831" y="3717013"/>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8" name="矩形 7"/>
          <p:cNvSpPr/>
          <p:nvPr/>
        </p:nvSpPr>
        <p:spPr bwMode="auto">
          <a:xfrm>
            <a:off x="4439925" y="1988936"/>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Scheduler</a:t>
            </a:r>
          </a:p>
        </p:txBody>
      </p:sp>
      <p:sp>
        <p:nvSpPr>
          <p:cNvPr id="9" name="矩形 8"/>
          <p:cNvSpPr/>
          <p:nvPr/>
        </p:nvSpPr>
        <p:spPr bwMode="auto">
          <a:xfrm>
            <a:off x="4439925" y="2564962"/>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API Server</a:t>
            </a:r>
          </a:p>
        </p:txBody>
      </p:sp>
      <p:sp>
        <p:nvSpPr>
          <p:cNvPr id="15" name="矩形 14"/>
          <p:cNvSpPr/>
          <p:nvPr/>
        </p:nvSpPr>
        <p:spPr bwMode="auto">
          <a:xfrm>
            <a:off x="2063819" y="2564962"/>
            <a:ext cx="1008045" cy="432019"/>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kubectl</a:t>
            </a:r>
            <a:endParaRPr lang="zh-CN" altLang="en-US" dirty="0">
              <a:latin typeface="微软雅黑"/>
              <a:ea typeface="微软雅黑"/>
              <a:cs typeface="微软雅黑"/>
            </a:endParaRPr>
          </a:p>
        </p:txBody>
      </p:sp>
      <p:cxnSp>
        <p:nvCxnSpPr>
          <p:cNvPr id="17" name="直线箭头连接符 16"/>
          <p:cNvCxnSpPr>
            <a:stCxn id="15" idx="3"/>
            <a:endCxn id="9" idx="1"/>
          </p:cNvCxnSpPr>
          <p:nvPr/>
        </p:nvCxnSpPr>
        <p:spPr bwMode="auto">
          <a:xfrm>
            <a:off x="3071864" y="2780970"/>
            <a:ext cx="136806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线箭头连接符 24"/>
          <p:cNvCxnSpPr>
            <a:stCxn id="8" idx="2"/>
            <a:endCxn id="9" idx="0"/>
          </p:cNvCxnSpPr>
          <p:nvPr/>
        </p:nvCxnSpPr>
        <p:spPr bwMode="auto">
          <a:xfrm>
            <a:off x="5159957" y="2420956"/>
            <a:ext cx="0" cy="144006"/>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63" name="矩形 62"/>
          <p:cNvSpPr/>
          <p:nvPr/>
        </p:nvSpPr>
        <p:spPr bwMode="auto">
          <a:xfrm>
            <a:off x="6816032" y="3717013"/>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12" name="文本框 11">
            <a:extLst>
              <a:ext uri="{FF2B5EF4-FFF2-40B4-BE49-F238E27FC236}">
                <a16:creationId xmlns:a16="http://schemas.microsoft.com/office/drawing/2014/main" id="{FCADFE14-C682-4AA8-A823-6360E44950FB}"/>
              </a:ext>
            </a:extLst>
          </p:cNvPr>
          <p:cNvSpPr txBox="1"/>
          <p:nvPr/>
        </p:nvSpPr>
        <p:spPr>
          <a:xfrm>
            <a:off x="366281" y="908887"/>
            <a:ext cx="10595400" cy="369332"/>
          </a:xfrm>
          <a:prstGeom prst="rect">
            <a:avLst/>
          </a:prstGeom>
          <a:noFill/>
        </p:spPr>
        <p:txBody>
          <a:bodyPr wrap="square">
            <a:spAutoFit/>
          </a:bodyPr>
          <a:lstStyle/>
          <a:p>
            <a:r>
              <a:rPr lang="en-US" altLang="zh-CN" dirty="0" err="1"/>
              <a:t>Kubectl</a:t>
            </a:r>
            <a:r>
              <a:rPr lang="zh-CN" altLang="en-US" dirty="0"/>
              <a:t>： </a:t>
            </a:r>
            <a:r>
              <a:rPr lang="en-US" altLang="zh-CN" dirty="0"/>
              <a:t>a command-line tool to interact with a Kubernetes cluster through the Kubernetes API.</a:t>
            </a:r>
          </a:p>
        </p:txBody>
      </p:sp>
    </p:spTree>
    <p:extLst>
      <p:ext uri="{BB962C8B-B14F-4D97-AF65-F5344CB8AC3E}">
        <p14:creationId xmlns:p14="http://schemas.microsoft.com/office/powerpoint/2010/main" val="2724758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3050" y="116853"/>
            <a:ext cx="8229057" cy="720032"/>
          </a:xfrm>
        </p:spPr>
        <p:txBody>
          <a:bodyPr>
            <a:normAutofit/>
          </a:bodyPr>
          <a:lstStyle/>
          <a:p>
            <a:r>
              <a:rPr kumimoji="1" lang="en-US" altLang="zh-CN" sz="3650" dirty="0"/>
              <a:t>K8s</a:t>
            </a:r>
            <a:r>
              <a:rPr kumimoji="1" lang="zh-CN" altLang="en-US" sz="3650" dirty="0"/>
              <a:t>的集群架构</a:t>
            </a:r>
            <a:r>
              <a:rPr kumimoji="1" lang="en-US" altLang="zh-CN" sz="3650" dirty="0"/>
              <a:t>-Worker &amp; </a:t>
            </a:r>
            <a:r>
              <a:rPr kumimoji="1" lang="en-US" altLang="zh-CN" sz="3650" dirty="0" err="1"/>
              <a:t>kubelet</a:t>
            </a:r>
            <a:endParaRPr kumimoji="1" lang="zh-CN" altLang="en-US" sz="3650" dirty="0"/>
          </a:p>
        </p:txBody>
      </p:sp>
      <p:sp>
        <p:nvSpPr>
          <p:cNvPr id="4" name="矩形 3"/>
          <p:cNvSpPr/>
          <p:nvPr/>
        </p:nvSpPr>
        <p:spPr bwMode="auto">
          <a:xfrm>
            <a:off x="4300768" y="1979794"/>
            <a:ext cx="4392198" cy="1512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Master Node</a:t>
            </a:r>
          </a:p>
          <a:p>
            <a:pPr algn="ctr" defTabSz="914343" fontAlgn="base">
              <a:spcBef>
                <a:spcPct val="0"/>
              </a:spcBef>
              <a:spcAft>
                <a:spcPct val="0"/>
              </a:spcAft>
            </a:pPr>
            <a:endParaRPr lang="en-US" altLang="zh-CN" dirty="0">
              <a:latin typeface="微软雅黑"/>
              <a:ea typeface="微软雅黑"/>
              <a:cs typeface="微软雅黑"/>
            </a:endParaRPr>
          </a:p>
        </p:txBody>
      </p:sp>
      <p:sp>
        <p:nvSpPr>
          <p:cNvPr id="5" name="矩形 4"/>
          <p:cNvSpPr/>
          <p:nvPr/>
        </p:nvSpPr>
        <p:spPr bwMode="auto">
          <a:xfrm>
            <a:off x="2500687" y="4067888"/>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8" name="矩形 7"/>
          <p:cNvSpPr/>
          <p:nvPr/>
        </p:nvSpPr>
        <p:spPr bwMode="auto">
          <a:xfrm>
            <a:off x="4588781" y="2339811"/>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Scheduler</a:t>
            </a:r>
          </a:p>
        </p:txBody>
      </p:sp>
      <p:sp>
        <p:nvSpPr>
          <p:cNvPr id="9" name="矩形 8"/>
          <p:cNvSpPr/>
          <p:nvPr/>
        </p:nvSpPr>
        <p:spPr bwMode="auto">
          <a:xfrm>
            <a:off x="4588781" y="2915837"/>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API Server</a:t>
            </a:r>
          </a:p>
        </p:txBody>
      </p:sp>
      <p:sp>
        <p:nvSpPr>
          <p:cNvPr id="11" name="矩形 10"/>
          <p:cNvSpPr/>
          <p:nvPr/>
        </p:nvSpPr>
        <p:spPr bwMode="auto">
          <a:xfrm>
            <a:off x="2788702" y="4427905"/>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Kubelet</a:t>
            </a:r>
            <a:endParaRPr lang="en-US" altLang="zh-CN" dirty="0">
              <a:latin typeface="微软雅黑"/>
              <a:ea typeface="微软雅黑"/>
              <a:cs typeface="微软雅黑"/>
            </a:endParaRPr>
          </a:p>
        </p:txBody>
      </p:sp>
      <p:sp>
        <p:nvSpPr>
          <p:cNvPr id="15" name="矩形 14"/>
          <p:cNvSpPr/>
          <p:nvPr/>
        </p:nvSpPr>
        <p:spPr bwMode="auto">
          <a:xfrm>
            <a:off x="2212675" y="2915837"/>
            <a:ext cx="1008045" cy="432019"/>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kubectl</a:t>
            </a:r>
            <a:endParaRPr lang="zh-CN" altLang="en-US" dirty="0">
              <a:latin typeface="微软雅黑"/>
              <a:ea typeface="微软雅黑"/>
              <a:cs typeface="微软雅黑"/>
            </a:endParaRPr>
          </a:p>
        </p:txBody>
      </p:sp>
      <p:cxnSp>
        <p:nvCxnSpPr>
          <p:cNvPr id="17" name="直线箭头连接符 16"/>
          <p:cNvCxnSpPr>
            <a:stCxn id="15" idx="3"/>
            <a:endCxn id="9" idx="1"/>
          </p:cNvCxnSpPr>
          <p:nvPr/>
        </p:nvCxnSpPr>
        <p:spPr bwMode="auto">
          <a:xfrm>
            <a:off x="3220720" y="3131845"/>
            <a:ext cx="136806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线箭头连接符 24"/>
          <p:cNvCxnSpPr>
            <a:stCxn id="8" idx="2"/>
            <a:endCxn id="9" idx="0"/>
          </p:cNvCxnSpPr>
          <p:nvPr/>
        </p:nvCxnSpPr>
        <p:spPr bwMode="auto">
          <a:xfrm>
            <a:off x="5308813" y="2771831"/>
            <a:ext cx="0" cy="14400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9" name="肘形连接符 28"/>
          <p:cNvCxnSpPr>
            <a:stCxn id="9" idx="2"/>
            <a:endCxn id="11" idx="0"/>
          </p:cNvCxnSpPr>
          <p:nvPr/>
        </p:nvCxnSpPr>
        <p:spPr bwMode="auto">
          <a:xfrm rot="5400000">
            <a:off x="3832747" y="2951839"/>
            <a:ext cx="1080049" cy="1872084"/>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63" name="矩形 62"/>
          <p:cNvSpPr/>
          <p:nvPr/>
        </p:nvSpPr>
        <p:spPr bwMode="auto">
          <a:xfrm>
            <a:off x="6964888" y="4067888"/>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64" name="矩形 63"/>
          <p:cNvSpPr/>
          <p:nvPr/>
        </p:nvSpPr>
        <p:spPr bwMode="auto">
          <a:xfrm>
            <a:off x="7252902" y="4427905"/>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Kubelet</a:t>
            </a:r>
            <a:endParaRPr lang="en-US" altLang="zh-CN" dirty="0">
              <a:latin typeface="微软雅黑"/>
              <a:ea typeface="微软雅黑"/>
              <a:cs typeface="微软雅黑"/>
            </a:endParaRPr>
          </a:p>
        </p:txBody>
      </p:sp>
      <p:cxnSp>
        <p:nvCxnSpPr>
          <p:cNvPr id="38" name="肘形连接符 37"/>
          <p:cNvCxnSpPr>
            <a:stCxn id="9" idx="2"/>
          </p:cNvCxnSpPr>
          <p:nvPr/>
        </p:nvCxnSpPr>
        <p:spPr bwMode="auto">
          <a:xfrm rot="16200000" flipH="1">
            <a:off x="5974845" y="2681825"/>
            <a:ext cx="1080049" cy="2412109"/>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16" name="文本框 15">
            <a:extLst>
              <a:ext uri="{FF2B5EF4-FFF2-40B4-BE49-F238E27FC236}">
                <a16:creationId xmlns:a16="http://schemas.microsoft.com/office/drawing/2014/main" id="{9A259FB1-7D9A-4EA6-B9E6-91C1128C747F}"/>
              </a:ext>
            </a:extLst>
          </p:cNvPr>
          <p:cNvSpPr txBox="1"/>
          <p:nvPr/>
        </p:nvSpPr>
        <p:spPr>
          <a:xfrm>
            <a:off x="413165" y="881833"/>
            <a:ext cx="11705900" cy="646331"/>
          </a:xfrm>
          <a:prstGeom prst="rect">
            <a:avLst/>
          </a:prstGeom>
          <a:noFill/>
        </p:spPr>
        <p:txBody>
          <a:bodyPr wrap="square">
            <a:spAutoFit/>
          </a:bodyPr>
          <a:lstStyle/>
          <a:p>
            <a:r>
              <a:rPr lang="en-US" altLang="zh-CN" dirty="0"/>
              <a:t>A </a:t>
            </a:r>
            <a:r>
              <a:rPr lang="en-US" altLang="zh-CN" dirty="0" err="1"/>
              <a:t>kubelet</a:t>
            </a:r>
            <a:r>
              <a:rPr lang="en-US" altLang="zh-CN" dirty="0"/>
              <a:t> is an agent that runs on each node in the cluster, communicates with the master, and manages activities and resources on the node, such as running pod containers via Docker.</a:t>
            </a:r>
          </a:p>
        </p:txBody>
      </p:sp>
    </p:spTree>
    <p:extLst>
      <p:ext uri="{BB962C8B-B14F-4D97-AF65-F5344CB8AC3E}">
        <p14:creationId xmlns:p14="http://schemas.microsoft.com/office/powerpoint/2010/main" val="2918253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87" y="63509"/>
            <a:ext cx="8229057" cy="720032"/>
          </a:xfrm>
        </p:spPr>
        <p:txBody>
          <a:bodyPr>
            <a:normAutofit/>
          </a:bodyPr>
          <a:lstStyle/>
          <a:p>
            <a:r>
              <a:rPr kumimoji="1" lang="en-US" altLang="zh-CN" sz="4107" dirty="0"/>
              <a:t>K8s</a:t>
            </a:r>
            <a:r>
              <a:rPr kumimoji="1" lang="zh-CN" altLang="en-US" sz="4107" dirty="0"/>
              <a:t>的集群架构</a:t>
            </a:r>
            <a:r>
              <a:rPr kumimoji="1" lang="en-US" altLang="zh-CN" sz="4107" dirty="0"/>
              <a:t>-</a:t>
            </a:r>
            <a:r>
              <a:rPr kumimoji="1" lang="en-US" altLang="zh-CN" sz="4107" dirty="0" err="1"/>
              <a:t>Yaml</a:t>
            </a:r>
            <a:r>
              <a:rPr kumimoji="1" lang="en-US" altLang="zh-CN" sz="4107" dirty="0"/>
              <a:t> file</a:t>
            </a:r>
            <a:endParaRPr kumimoji="1" lang="zh-CN" altLang="en-US" sz="4107" dirty="0"/>
          </a:p>
        </p:txBody>
      </p:sp>
      <p:sp>
        <p:nvSpPr>
          <p:cNvPr id="4" name="矩形 3"/>
          <p:cNvSpPr/>
          <p:nvPr/>
        </p:nvSpPr>
        <p:spPr bwMode="auto">
          <a:xfrm>
            <a:off x="5010725" y="2182581"/>
            <a:ext cx="4392198" cy="1512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Master Node</a:t>
            </a:r>
          </a:p>
          <a:p>
            <a:pPr algn="ctr" defTabSz="914343" fontAlgn="base">
              <a:spcBef>
                <a:spcPct val="0"/>
              </a:spcBef>
              <a:spcAft>
                <a:spcPct val="0"/>
              </a:spcAft>
            </a:pPr>
            <a:endParaRPr lang="en-US" altLang="zh-CN" dirty="0">
              <a:latin typeface="微软雅黑"/>
              <a:ea typeface="微软雅黑"/>
              <a:cs typeface="微软雅黑"/>
            </a:endParaRPr>
          </a:p>
        </p:txBody>
      </p:sp>
      <p:sp>
        <p:nvSpPr>
          <p:cNvPr id="5" name="矩形 4"/>
          <p:cNvSpPr/>
          <p:nvPr/>
        </p:nvSpPr>
        <p:spPr bwMode="auto">
          <a:xfrm>
            <a:off x="3210644" y="4270675"/>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8" name="矩形 7"/>
          <p:cNvSpPr/>
          <p:nvPr/>
        </p:nvSpPr>
        <p:spPr bwMode="auto">
          <a:xfrm>
            <a:off x="5298738" y="2542597"/>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Scheduler</a:t>
            </a:r>
          </a:p>
        </p:txBody>
      </p:sp>
      <p:sp>
        <p:nvSpPr>
          <p:cNvPr id="9" name="矩形 8"/>
          <p:cNvSpPr/>
          <p:nvPr/>
        </p:nvSpPr>
        <p:spPr bwMode="auto">
          <a:xfrm>
            <a:off x="5298738" y="3118623"/>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API Server</a:t>
            </a:r>
          </a:p>
        </p:txBody>
      </p:sp>
      <p:sp>
        <p:nvSpPr>
          <p:cNvPr id="11" name="矩形 10"/>
          <p:cNvSpPr/>
          <p:nvPr/>
        </p:nvSpPr>
        <p:spPr bwMode="auto">
          <a:xfrm>
            <a:off x="3498657" y="4630691"/>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Kubelet</a:t>
            </a:r>
            <a:endParaRPr lang="en-US" altLang="zh-CN" dirty="0">
              <a:latin typeface="微软雅黑"/>
              <a:ea typeface="微软雅黑"/>
              <a:cs typeface="微软雅黑"/>
            </a:endParaRPr>
          </a:p>
        </p:txBody>
      </p:sp>
      <p:sp>
        <p:nvSpPr>
          <p:cNvPr id="15" name="矩形 14"/>
          <p:cNvSpPr/>
          <p:nvPr/>
        </p:nvSpPr>
        <p:spPr bwMode="auto">
          <a:xfrm>
            <a:off x="2922631" y="3118623"/>
            <a:ext cx="1008045" cy="432019"/>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kubectl</a:t>
            </a:r>
            <a:endParaRPr lang="zh-CN" altLang="en-US" dirty="0">
              <a:latin typeface="微软雅黑"/>
              <a:ea typeface="微软雅黑"/>
              <a:cs typeface="微软雅黑"/>
            </a:endParaRPr>
          </a:p>
        </p:txBody>
      </p:sp>
      <p:cxnSp>
        <p:nvCxnSpPr>
          <p:cNvPr id="17" name="直线箭头连接符 16"/>
          <p:cNvCxnSpPr>
            <a:stCxn id="15" idx="3"/>
            <a:endCxn id="9" idx="1"/>
          </p:cNvCxnSpPr>
          <p:nvPr/>
        </p:nvCxnSpPr>
        <p:spPr bwMode="auto">
          <a:xfrm>
            <a:off x="3930676" y="3334632"/>
            <a:ext cx="136806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剪去单角的矩形 17"/>
          <p:cNvSpPr/>
          <p:nvPr/>
        </p:nvSpPr>
        <p:spPr bwMode="auto">
          <a:xfrm>
            <a:off x="4146687" y="2686602"/>
            <a:ext cx="720032" cy="64803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100" dirty="0">
                <a:latin typeface="微软雅黑"/>
                <a:ea typeface="微软雅黑"/>
                <a:cs typeface="微软雅黑"/>
              </a:rPr>
              <a:t>.</a:t>
            </a:r>
            <a:r>
              <a:rPr lang="en-US" altLang="zh-CN" sz="1400" dirty="0" err="1">
                <a:latin typeface="微软雅黑"/>
                <a:ea typeface="微软雅黑"/>
                <a:cs typeface="微软雅黑"/>
              </a:rPr>
              <a:t>Yaml</a:t>
            </a:r>
            <a:endParaRPr lang="zh-CN" altLang="en-US" sz="1100" dirty="0">
              <a:latin typeface="微软雅黑"/>
              <a:ea typeface="微软雅黑"/>
              <a:cs typeface="微软雅黑"/>
            </a:endParaRPr>
          </a:p>
        </p:txBody>
      </p:sp>
      <p:cxnSp>
        <p:nvCxnSpPr>
          <p:cNvPr id="25" name="直线箭头连接符 24"/>
          <p:cNvCxnSpPr>
            <a:stCxn id="8" idx="2"/>
            <a:endCxn id="9" idx="0"/>
          </p:cNvCxnSpPr>
          <p:nvPr/>
        </p:nvCxnSpPr>
        <p:spPr bwMode="auto">
          <a:xfrm>
            <a:off x="6018770" y="2974616"/>
            <a:ext cx="0" cy="14400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9" name="肘形连接符 28"/>
          <p:cNvCxnSpPr>
            <a:stCxn id="9" idx="2"/>
            <a:endCxn id="11" idx="0"/>
          </p:cNvCxnSpPr>
          <p:nvPr/>
        </p:nvCxnSpPr>
        <p:spPr bwMode="auto">
          <a:xfrm rot="5400000">
            <a:off x="4542704" y="3154624"/>
            <a:ext cx="1080049" cy="1872084"/>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63" name="矩形 62"/>
          <p:cNvSpPr/>
          <p:nvPr/>
        </p:nvSpPr>
        <p:spPr bwMode="auto">
          <a:xfrm>
            <a:off x="7674844" y="4270675"/>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64" name="矩形 63"/>
          <p:cNvSpPr/>
          <p:nvPr/>
        </p:nvSpPr>
        <p:spPr bwMode="auto">
          <a:xfrm>
            <a:off x="7962859" y="4630691"/>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Kubelet</a:t>
            </a:r>
            <a:endParaRPr lang="en-US" altLang="zh-CN" dirty="0">
              <a:latin typeface="微软雅黑"/>
              <a:ea typeface="微软雅黑"/>
              <a:cs typeface="微软雅黑"/>
            </a:endParaRPr>
          </a:p>
        </p:txBody>
      </p:sp>
      <p:cxnSp>
        <p:nvCxnSpPr>
          <p:cNvPr id="38" name="肘形连接符 37"/>
          <p:cNvCxnSpPr>
            <a:stCxn id="9" idx="2"/>
          </p:cNvCxnSpPr>
          <p:nvPr/>
        </p:nvCxnSpPr>
        <p:spPr bwMode="auto">
          <a:xfrm rot="16200000" flipH="1">
            <a:off x="6684800" y="2884612"/>
            <a:ext cx="1080049" cy="2412109"/>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19" name="文本框 18">
            <a:extLst>
              <a:ext uri="{FF2B5EF4-FFF2-40B4-BE49-F238E27FC236}">
                <a16:creationId xmlns:a16="http://schemas.microsoft.com/office/drawing/2014/main" id="{F4A709D2-68D5-4AF0-979F-61A4051EF4A4}"/>
              </a:ext>
            </a:extLst>
          </p:cNvPr>
          <p:cNvSpPr txBox="1"/>
          <p:nvPr/>
        </p:nvSpPr>
        <p:spPr>
          <a:xfrm>
            <a:off x="373026" y="905591"/>
            <a:ext cx="11445948" cy="923330"/>
          </a:xfrm>
          <a:prstGeom prst="rect">
            <a:avLst/>
          </a:prstGeom>
          <a:noFill/>
        </p:spPr>
        <p:txBody>
          <a:bodyPr wrap="square">
            <a:spAutoFit/>
          </a:bodyPr>
          <a:lstStyle/>
          <a:p>
            <a:r>
              <a:rPr lang="en-US" altLang="zh-CN" dirty="0"/>
              <a:t>       You can create a deployment .</a:t>
            </a:r>
            <a:r>
              <a:rPr lang="en-US" altLang="zh-CN" dirty="0" err="1"/>
              <a:t>yaml</a:t>
            </a:r>
            <a:r>
              <a:rPr lang="en-US" altLang="zh-CN" dirty="0"/>
              <a:t> file to tell Kubernetes how to deploy and manage application instances on the cluster. In this script, you can specify the container configuration and other Kubernetes resources that are required to run the application, such as persistent storage, services, and annotations.</a:t>
            </a:r>
          </a:p>
        </p:txBody>
      </p:sp>
    </p:spTree>
    <p:extLst>
      <p:ext uri="{BB962C8B-B14F-4D97-AF65-F5344CB8AC3E}">
        <p14:creationId xmlns:p14="http://schemas.microsoft.com/office/powerpoint/2010/main" val="1351073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041" y="116852"/>
            <a:ext cx="8229057" cy="720032"/>
          </a:xfrm>
        </p:spPr>
        <p:txBody>
          <a:bodyPr>
            <a:normAutofit/>
          </a:bodyPr>
          <a:lstStyle/>
          <a:p>
            <a:r>
              <a:rPr kumimoji="1" lang="en-US" altLang="zh-CN" dirty="0"/>
              <a:t>K8s</a:t>
            </a:r>
            <a:r>
              <a:rPr kumimoji="1" lang="zh-CN" altLang="en-US" dirty="0"/>
              <a:t>的集群架构</a:t>
            </a:r>
            <a:r>
              <a:rPr kumimoji="1" lang="en-US" altLang="zh-CN" dirty="0"/>
              <a:t>-Pod &amp; Container</a:t>
            </a:r>
            <a:endParaRPr kumimoji="1" lang="zh-CN" altLang="en-US" dirty="0"/>
          </a:p>
        </p:txBody>
      </p:sp>
      <p:sp>
        <p:nvSpPr>
          <p:cNvPr id="4" name="矩形 3"/>
          <p:cNvSpPr/>
          <p:nvPr/>
        </p:nvSpPr>
        <p:spPr bwMode="auto">
          <a:xfrm>
            <a:off x="5053256" y="2221918"/>
            <a:ext cx="4392198" cy="1512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Master Node</a:t>
            </a:r>
          </a:p>
          <a:p>
            <a:pPr algn="ctr" defTabSz="914343" fontAlgn="base">
              <a:spcBef>
                <a:spcPct val="0"/>
              </a:spcBef>
              <a:spcAft>
                <a:spcPct val="0"/>
              </a:spcAft>
            </a:pPr>
            <a:endParaRPr lang="en-US" altLang="zh-CN" dirty="0">
              <a:latin typeface="微软雅黑"/>
              <a:ea typeface="微软雅黑"/>
              <a:cs typeface="微软雅黑"/>
            </a:endParaRPr>
          </a:p>
        </p:txBody>
      </p:sp>
      <p:sp>
        <p:nvSpPr>
          <p:cNvPr id="5" name="矩形 4"/>
          <p:cNvSpPr/>
          <p:nvPr/>
        </p:nvSpPr>
        <p:spPr bwMode="auto">
          <a:xfrm>
            <a:off x="3253175" y="4310012"/>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8" name="矩形 7"/>
          <p:cNvSpPr/>
          <p:nvPr/>
        </p:nvSpPr>
        <p:spPr bwMode="auto">
          <a:xfrm>
            <a:off x="5341269" y="2581934"/>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Scheduler</a:t>
            </a:r>
          </a:p>
        </p:txBody>
      </p:sp>
      <p:sp>
        <p:nvSpPr>
          <p:cNvPr id="9" name="矩形 8"/>
          <p:cNvSpPr/>
          <p:nvPr/>
        </p:nvSpPr>
        <p:spPr bwMode="auto">
          <a:xfrm>
            <a:off x="5341269" y="3157960"/>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API Server</a:t>
            </a:r>
          </a:p>
        </p:txBody>
      </p:sp>
      <p:sp>
        <p:nvSpPr>
          <p:cNvPr id="11" name="矩形 10"/>
          <p:cNvSpPr/>
          <p:nvPr/>
        </p:nvSpPr>
        <p:spPr bwMode="auto">
          <a:xfrm>
            <a:off x="3541188" y="4670028"/>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Kubelet</a:t>
            </a:r>
            <a:endParaRPr lang="en-US" altLang="zh-CN" dirty="0">
              <a:latin typeface="微软雅黑"/>
              <a:ea typeface="微软雅黑"/>
              <a:cs typeface="微软雅黑"/>
            </a:endParaRPr>
          </a:p>
        </p:txBody>
      </p:sp>
      <p:sp>
        <p:nvSpPr>
          <p:cNvPr id="3" name="矩形 2"/>
          <p:cNvSpPr/>
          <p:nvPr/>
        </p:nvSpPr>
        <p:spPr bwMode="auto">
          <a:xfrm>
            <a:off x="3541188" y="5390059"/>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Pod</a:t>
            </a:r>
            <a:endParaRPr lang="zh-CN" altLang="en-US" dirty="0">
              <a:latin typeface="微软雅黑"/>
              <a:ea typeface="微软雅黑"/>
              <a:cs typeface="微软雅黑"/>
            </a:endParaRPr>
          </a:p>
        </p:txBody>
      </p:sp>
      <p:sp>
        <p:nvSpPr>
          <p:cNvPr id="6" name="矩形 5"/>
          <p:cNvSpPr/>
          <p:nvPr/>
        </p:nvSpPr>
        <p:spPr bwMode="auto">
          <a:xfrm>
            <a:off x="3685194" y="5750077"/>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800" dirty="0">
              <a:latin typeface="微软雅黑"/>
              <a:ea typeface="微软雅黑"/>
              <a:cs typeface="微软雅黑"/>
            </a:endParaRPr>
          </a:p>
        </p:txBody>
      </p:sp>
      <p:sp>
        <p:nvSpPr>
          <p:cNvPr id="13" name="矩形 12"/>
          <p:cNvSpPr/>
          <p:nvPr/>
        </p:nvSpPr>
        <p:spPr bwMode="auto">
          <a:xfrm>
            <a:off x="4261220" y="5750077"/>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dirty="0">
              <a:latin typeface="微软雅黑"/>
              <a:ea typeface="微软雅黑"/>
              <a:cs typeface="微软雅黑"/>
            </a:endParaRPr>
          </a:p>
        </p:txBody>
      </p:sp>
      <p:sp>
        <p:nvSpPr>
          <p:cNvPr id="15" name="矩形 14"/>
          <p:cNvSpPr/>
          <p:nvPr/>
        </p:nvSpPr>
        <p:spPr bwMode="auto">
          <a:xfrm>
            <a:off x="2965162" y="3157960"/>
            <a:ext cx="1008045" cy="432019"/>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kubectl</a:t>
            </a:r>
            <a:endParaRPr lang="zh-CN" altLang="en-US" dirty="0">
              <a:latin typeface="微软雅黑"/>
              <a:ea typeface="微软雅黑"/>
              <a:cs typeface="微软雅黑"/>
            </a:endParaRPr>
          </a:p>
        </p:txBody>
      </p:sp>
      <p:cxnSp>
        <p:nvCxnSpPr>
          <p:cNvPr id="17" name="直线箭头连接符 16"/>
          <p:cNvCxnSpPr>
            <a:stCxn id="15" idx="3"/>
            <a:endCxn id="9" idx="1"/>
          </p:cNvCxnSpPr>
          <p:nvPr/>
        </p:nvCxnSpPr>
        <p:spPr bwMode="auto">
          <a:xfrm>
            <a:off x="3973207" y="3373969"/>
            <a:ext cx="136806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剪去单角的矩形 17"/>
          <p:cNvSpPr/>
          <p:nvPr/>
        </p:nvSpPr>
        <p:spPr bwMode="auto">
          <a:xfrm>
            <a:off x="4189218" y="2725939"/>
            <a:ext cx="720032" cy="64803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049" dirty="0">
                <a:latin typeface="微软雅黑"/>
                <a:ea typeface="微软雅黑"/>
                <a:cs typeface="微软雅黑"/>
              </a:rPr>
              <a:t>.</a:t>
            </a:r>
            <a:r>
              <a:rPr lang="en-US" altLang="zh-CN" sz="1400" dirty="0" err="1">
                <a:latin typeface="微软雅黑"/>
                <a:ea typeface="微软雅黑"/>
                <a:cs typeface="微软雅黑"/>
              </a:rPr>
              <a:t>Yaml</a:t>
            </a:r>
            <a:endParaRPr lang="zh-CN" altLang="en-US" sz="1049" dirty="0">
              <a:latin typeface="微软雅黑"/>
              <a:ea typeface="微软雅黑"/>
              <a:cs typeface="微软雅黑"/>
            </a:endParaRPr>
          </a:p>
        </p:txBody>
      </p:sp>
      <p:cxnSp>
        <p:nvCxnSpPr>
          <p:cNvPr id="25" name="直线箭头连接符 24"/>
          <p:cNvCxnSpPr>
            <a:stCxn id="8" idx="2"/>
            <a:endCxn id="9" idx="0"/>
          </p:cNvCxnSpPr>
          <p:nvPr/>
        </p:nvCxnSpPr>
        <p:spPr bwMode="auto">
          <a:xfrm>
            <a:off x="6061301" y="3013953"/>
            <a:ext cx="0" cy="14400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9" name="肘形连接符 28"/>
          <p:cNvCxnSpPr>
            <a:stCxn id="9" idx="2"/>
            <a:endCxn id="11" idx="0"/>
          </p:cNvCxnSpPr>
          <p:nvPr/>
        </p:nvCxnSpPr>
        <p:spPr bwMode="auto">
          <a:xfrm rot="5400000">
            <a:off x="4585235" y="3193961"/>
            <a:ext cx="1080049" cy="1872084"/>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47" name="矩形 46"/>
          <p:cNvSpPr/>
          <p:nvPr/>
        </p:nvSpPr>
        <p:spPr bwMode="auto">
          <a:xfrm>
            <a:off x="5197263" y="5390059"/>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Pod</a:t>
            </a:r>
            <a:endParaRPr lang="zh-CN" altLang="en-US" dirty="0">
              <a:latin typeface="微软雅黑"/>
              <a:ea typeface="微软雅黑"/>
              <a:cs typeface="微软雅黑"/>
            </a:endParaRPr>
          </a:p>
        </p:txBody>
      </p:sp>
      <p:sp>
        <p:nvSpPr>
          <p:cNvPr id="48" name="矩形 47"/>
          <p:cNvSpPr/>
          <p:nvPr/>
        </p:nvSpPr>
        <p:spPr bwMode="auto">
          <a:xfrm>
            <a:off x="5341269" y="5750077"/>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800" dirty="0">
              <a:latin typeface="微软雅黑"/>
              <a:ea typeface="微软雅黑"/>
              <a:cs typeface="微软雅黑"/>
            </a:endParaRPr>
          </a:p>
        </p:txBody>
      </p:sp>
      <p:sp>
        <p:nvSpPr>
          <p:cNvPr id="49" name="矩形 48"/>
          <p:cNvSpPr/>
          <p:nvPr/>
        </p:nvSpPr>
        <p:spPr bwMode="auto">
          <a:xfrm>
            <a:off x="5917295" y="5750077"/>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dirty="0">
              <a:latin typeface="微软雅黑"/>
              <a:ea typeface="微软雅黑"/>
              <a:cs typeface="微软雅黑"/>
            </a:endParaRPr>
          </a:p>
        </p:txBody>
      </p:sp>
      <p:cxnSp>
        <p:nvCxnSpPr>
          <p:cNvPr id="59" name="肘形连接符 58"/>
          <p:cNvCxnSpPr>
            <a:stCxn id="11" idx="2"/>
            <a:endCxn id="47" idx="0"/>
          </p:cNvCxnSpPr>
          <p:nvPr/>
        </p:nvCxnSpPr>
        <p:spPr bwMode="auto">
          <a:xfrm rot="16200000" flipH="1">
            <a:off x="4873248" y="4418017"/>
            <a:ext cx="288013" cy="1656075"/>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cxnSp>
        <p:nvCxnSpPr>
          <p:cNvPr id="62" name="直线箭头连接符 61"/>
          <p:cNvCxnSpPr>
            <a:stCxn id="11" idx="2"/>
            <a:endCxn id="3" idx="0"/>
          </p:cNvCxnSpPr>
          <p:nvPr/>
        </p:nvCxnSpPr>
        <p:spPr bwMode="auto">
          <a:xfrm>
            <a:off x="4189217" y="5102047"/>
            <a:ext cx="0" cy="288013"/>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63" name="矩形 62"/>
          <p:cNvSpPr/>
          <p:nvPr/>
        </p:nvSpPr>
        <p:spPr bwMode="auto">
          <a:xfrm>
            <a:off x="7717375" y="4310012"/>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Worker Node</a:t>
            </a:r>
            <a:endParaRPr lang="zh-CN" altLang="en-US" dirty="0">
              <a:latin typeface="微软雅黑"/>
              <a:ea typeface="微软雅黑"/>
              <a:cs typeface="微软雅黑"/>
            </a:endParaRPr>
          </a:p>
        </p:txBody>
      </p:sp>
      <p:sp>
        <p:nvSpPr>
          <p:cNvPr id="64" name="矩形 63"/>
          <p:cNvSpPr/>
          <p:nvPr/>
        </p:nvSpPr>
        <p:spPr bwMode="auto">
          <a:xfrm>
            <a:off x="8005390" y="4670028"/>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err="1">
                <a:latin typeface="微软雅黑"/>
                <a:ea typeface="微软雅黑"/>
                <a:cs typeface="微软雅黑"/>
              </a:rPr>
              <a:t>Kubelet</a:t>
            </a:r>
            <a:endParaRPr lang="en-US" altLang="zh-CN" dirty="0">
              <a:latin typeface="微软雅黑"/>
              <a:ea typeface="微软雅黑"/>
              <a:cs typeface="微软雅黑"/>
            </a:endParaRPr>
          </a:p>
        </p:txBody>
      </p:sp>
      <p:sp>
        <p:nvSpPr>
          <p:cNvPr id="65" name="矩形 64"/>
          <p:cNvSpPr/>
          <p:nvPr/>
        </p:nvSpPr>
        <p:spPr bwMode="auto">
          <a:xfrm>
            <a:off x="8005390" y="5390059"/>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Pod</a:t>
            </a:r>
            <a:endParaRPr lang="zh-CN" altLang="en-US" dirty="0">
              <a:latin typeface="微软雅黑"/>
              <a:ea typeface="微软雅黑"/>
              <a:cs typeface="微软雅黑"/>
            </a:endParaRPr>
          </a:p>
        </p:txBody>
      </p:sp>
      <p:sp>
        <p:nvSpPr>
          <p:cNvPr id="66" name="矩形 65"/>
          <p:cNvSpPr/>
          <p:nvPr/>
        </p:nvSpPr>
        <p:spPr bwMode="auto">
          <a:xfrm>
            <a:off x="8149394" y="5750077"/>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800" dirty="0">
              <a:latin typeface="微软雅黑"/>
              <a:ea typeface="微软雅黑"/>
              <a:cs typeface="微软雅黑"/>
            </a:endParaRPr>
          </a:p>
        </p:txBody>
      </p:sp>
      <p:sp>
        <p:nvSpPr>
          <p:cNvPr id="67" name="矩形 66"/>
          <p:cNvSpPr/>
          <p:nvPr/>
        </p:nvSpPr>
        <p:spPr bwMode="auto">
          <a:xfrm>
            <a:off x="8725421" y="5750077"/>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dirty="0">
              <a:latin typeface="微软雅黑"/>
              <a:ea typeface="微软雅黑"/>
              <a:cs typeface="微软雅黑"/>
            </a:endParaRPr>
          </a:p>
        </p:txBody>
      </p:sp>
      <p:sp>
        <p:nvSpPr>
          <p:cNvPr id="69" name="矩形 68"/>
          <p:cNvSpPr/>
          <p:nvPr/>
        </p:nvSpPr>
        <p:spPr bwMode="auto">
          <a:xfrm>
            <a:off x="9661465" y="5390059"/>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微软雅黑"/>
                <a:ea typeface="微软雅黑"/>
                <a:cs typeface="微软雅黑"/>
              </a:rPr>
              <a:t>Pod</a:t>
            </a:r>
            <a:endParaRPr lang="zh-CN" altLang="en-US" dirty="0">
              <a:latin typeface="微软雅黑"/>
              <a:ea typeface="微软雅黑"/>
              <a:cs typeface="微软雅黑"/>
            </a:endParaRPr>
          </a:p>
        </p:txBody>
      </p:sp>
      <p:sp>
        <p:nvSpPr>
          <p:cNvPr id="70" name="矩形 69"/>
          <p:cNvSpPr/>
          <p:nvPr/>
        </p:nvSpPr>
        <p:spPr bwMode="auto">
          <a:xfrm>
            <a:off x="9805469" y="5750077"/>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800" dirty="0">
              <a:latin typeface="微软雅黑"/>
              <a:ea typeface="微软雅黑"/>
              <a:cs typeface="微软雅黑"/>
            </a:endParaRPr>
          </a:p>
        </p:txBody>
      </p:sp>
      <p:sp>
        <p:nvSpPr>
          <p:cNvPr id="71" name="矩形 70"/>
          <p:cNvSpPr/>
          <p:nvPr/>
        </p:nvSpPr>
        <p:spPr bwMode="auto">
          <a:xfrm>
            <a:off x="10381495" y="5750077"/>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dirty="0">
              <a:latin typeface="微软雅黑"/>
              <a:ea typeface="微软雅黑"/>
              <a:cs typeface="微软雅黑"/>
            </a:endParaRPr>
          </a:p>
        </p:txBody>
      </p:sp>
      <p:cxnSp>
        <p:nvCxnSpPr>
          <p:cNvPr id="72" name="肘形连接符 71"/>
          <p:cNvCxnSpPr>
            <a:stCxn id="64" idx="2"/>
            <a:endCxn id="69" idx="0"/>
          </p:cNvCxnSpPr>
          <p:nvPr/>
        </p:nvCxnSpPr>
        <p:spPr bwMode="auto">
          <a:xfrm rot="16200000" flipH="1">
            <a:off x="9337449" y="4418017"/>
            <a:ext cx="288013" cy="1656075"/>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cxnSp>
        <p:nvCxnSpPr>
          <p:cNvPr id="73" name="直线箭头连接符 72"/>
          <p:cNvCxnSpPr>
            <a:stCxn id="64" idx="2"/>
            <a:endCxn id="65" idx="0"/>
          </p:cNvCxnSpPr>
          <p:nvPr/>
        </p:nvCxnSpPr>
        <p:spPr bwMode="auto">
          <a:xfrm>
            <a:off x="8653418" y="5102047"/>
            <a:ext cx="0" cy="28801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8" name="肘形连接符 37"/>
          <p:cNvCxnSpPr>
            <a:stCxn id="9" idx="2"/>
          </p:cNvCxnSpPr>
          <p:nvPr/>
        </p:nvCxnSpPr>
        <p:spPr bwMode="auto">
          <a:xfrm rot="16200000" flipH="1">
            <a:off x="6727331" y="2923949"/>
            <a:ext cx="1080049" cy="2412109"/>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33" name="文本框 32">
            <a:extLst>
              <a:ext uri="{FF2B5EF4-FFF2-40B4-BE49-F238E27FC236}">
                <a16:creationId xmlns:a16="http://schemas.microsoft.com/office/drawing/2014/main" id="{28F89587-F8AE-4E37-B115-EEBAB4DD06DD}"/>
              </a:ext>
            </a:extLst>
          </p:cNvPr>
          <p:cNvSpPr txBox="1"/>
          <p:nvPr/>
        </p:nvSpPr>
        <p:spPr>
          <a:xfrm>
            <a:off x="131175" y="987245"/>
            <a:ext cx="11572240" cy="923330"/>
          </a:xfrm>
          <a:prstGeom prst="rect">
            <a:avLst/>
          </a:prstGeom>
          <a:noFill/>
        </p:spPr>
        <p:txBody>
          <a:bodyPr wrap="square">
            <a:spAutoFit/>
          </a:bodyPr>
          <a:lstStyle/>
          <a:p>
            <a:r>
              <a:rPr lang="en-US" altLang="zh-CN" dirty="0"/>
              <a:t>A pod can include one or more application containers and some shared resources, such as storage, networking information, and so on. The containers in a pod share an IP Address and port space, are always co-located and co-scheduled, and run in a shared context on the same node.</a:t>
            </a:r>
          </a:p>
        </p:txBody>
      </p:sp>
    </p:spTree>
    <p:extLst>
      <p:ext uri="{BB962C8B-B14F-4D97-AF65-F5344CB8AC3E}">
        <p14:creationId xmlns:p14="http://schemas.microsoft.com/office/powerpoint/2010/main" val="786467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383" y="80852"/>
            <a:ext cx="8229057" cy="720032"/>
          </a:xfrm>
        </p:spPr>
        <p:txBody>
          <a:bodyPr>
            <a:normAutofit/>
          </a:bodyPr>
          <a:lstStyle/>
          <a:p>
            <a:r>
              <a:rPr kumimoji="1" lang="en-US" altLang="zh-CN" dirty="0"/>
              <a:t>K8s</a:t>
            </a:r>
            <a:r>
              <a:rPr kumimoji="1" lang="zh-CN" altLang="en-US" dirty="0"/>
              <a:t>的集群架构</a:t>
            </a:r>
            <a:r>
              <a:rPr kumimoji="1" lang="en-US" altLang="zh-CN" dirty="0"/>
              <a:t>-Controller</a:t>
            </a:r>
            <a:endParaRPr kumimoji="1" lang="zh-CN" altLang="en-US" dirty="0"/>
          </a:p>
        </p:txBody>
      </p:sp>
      <p:pic>
        <p:nvPicPr>
          <p:cNvPr id="14" name="图片 13">
            <a:extLst>
              <a:ext uri="{FF2B5EF4-FFF2-40B4-BE49-F238E27FC236}">
                <a16:creationId xmlns:a16="http://schemas.microsoft.com/office/drawing/2014/main" id="{5C918504-D3CE-4531-9DBC-17F5CFA28C16}"/>
              </a:ext>
            </a:extLst>
          </p:cNvPr>
          <p:cNvPicPr>
            <a:picLocks noChangeAspect="1"/>
          </p:cNvPicPr>
          <p:nvPr/>
        </p:nvPicPr>
        <p:blipFill>
          <a:blip r:embed="rId3"/>
          <a:stretch>
            <a:fillRect/>
          </a:stretch>
        </p:blipFill>
        <p:spPr>
          <a:xfrm>
            <a:off x="7083706" y="3903435"/>
            <a:ext cx="4731140" cy="2584176"/>
          </a:xfrm>
          <a:prstGeom prst="rect">
            <a:avLst/>
          </a:prstGeom>
        </p:spPr>
      </p:pic>
      <p:sp>
        <p:nvSpPr>
          <p:cNvPr id="39" name="文本框 38">
            <a:extLst>
              <a:ext uri="{FF2B5EF4-FFF2-40B4-BE49-F238E27FC236}">
                <a16:creationId xmlns:a16="http://schemas.microsoft.com/office/drawing/2014/main" id="{0957CFBE-96F5-4B3B-B6D8-669A1C5ABA0D}"/>
              </a:ext>
            </a:extLst>
          </p:cNvPr>
          <p:cNvSpPr txBox="1"/>
          <p:nvPr/>
        </p:nvSpPr>
        <p:spPr>
          <a:xfrm>
            <a:off x="232290" y="800884"/>
            <a:ext cx="9332088" cy="3970318"/>
          </a:xfrm>
          <a:prstGeom prst="rect">
            <a:avLst/>
          </a:prstGeom>
          <a:noFill/>
        </p:spPr>
        <p:txBody>
          <a:bodyPr wrap="square">
            <a:spAutoFit/>
          </a:bodyPr>
          <a:lstStyle/>
          <a:p>
            <a:r>
              <a:rPr lang="en-US" altLang="zh-CN" dirty="0"/>
              <a:t>A set of controllers, which run as background threads on the master node, manage routine tasks in the cluster. For example, the node controller monitors the status of nodes, and responds when one goes down. There is also a replication controller for maintaining the correct number of pods for a deployment, an endpoint controller for connecting services with pods, and others. These controllers are compiled into a single binary process called </a:t>
            </a:r>
            <a:r>
              <a:rPr lang="en-US" altLang="zh-CN" dirty="0" err="1"/>
              <a:t>kube</a:t>
            </a:r>
            <a:r>
              <a:rPr lang="en-US" altLang="zh-CN" dirty="0"/>
              <a:t>-controller-manager.</a:t>
            </a:r>
          </a:p>
          <a:p>
            <a:endParaRPr lang="en-US" altLang="zh-CN" dirty="0"/>
          </a:p>
          <a:p>
            <a:r>
              <a:rPr lang="en-US" altLang="zh-CN" dirty="0"/>
              <a:t>A </a:t>
            </a:r>
            <a:r>
              <a:rPr lang="en-US" altLang="zh-CN" dirty="0" err="1"/>
              <a:t>Repolication</a:t>
            </a:r>
            <a:r>
              <a:rPr lang="en-US" altLang="zh-CN" dirty="0"/>
              <a:t> Controller is a controller that is part of the master node's controller manager. It makes sure the specified number of replicas for a Pod is running at any given point in time. If there are more Pods than the desired count, the </a:t>
            </a:r>
            <a:r>
              <a:rPr lang="en-US" altLang="zh-CN" dirty="0" err="1"/>
              <a:t>ReplicationController</a:t>
            </a:r>
            <a:r>
              <a:rPr lang="en-US" altLang="zh-CN" dirty="0"/>
              <a:t> would kill the extra Pods, and, if there are less Pods, then the </a:t>
            </a:r>
            <a:r>
              <a:rPr lang="en-US" altLang="zh-CN" dirty="0" err="1"/>
              <a:t>ReplicationController</a:t>
            </a:r>
            <a:r>
              <a:rPr lang="en-US" altLang="zh-CN" dirty="0"/>
              <a:t> would create more Pods to match the desired count</a:t>
            </a:r>
          </a:p>
          <a:p>
            <a:endParaRPr lang="en-US" altLang="zh-CN" dirty="0"/>
          </a:p>
          <a:p>
            <a:endParaRPr lang="en-US" altLang="zh-CN" dirty="0"/>
          </a:p>
        </p:txBody>
      </p:sp>
    </p:spTree>
    <p:extLst>
      <p:ext uri="{BB962C8B-B14F-4D97-AF65-F5344CB8AC3E}">
        <p14:creationId xmlns:p14="http://schemas.microsoft.com/office/powerpoint/2010/main" val="114940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07" y="44848"/>
            <a:ext cx="8229057" cy="720032"/>
          </a:xfrm>
        </p:spPr>
        <p:txBody>
          <a:bodyPr>
            <a:normAutofit/>
          </a:bodyPr>
          <a:lstStyle/>
          <a:p>
            <a:r>
              <a:rPr kumimoji="1" lang="en-US" altLang="zh-CN" dirty="0"/>
              <a:t>K8s</a:t>
            </a:r>
            <a:r>
              <a:rPr kumimoji="1" lang="zh-CN" altLang="en-US" dirty="0"/>
              <a:t>的集群架构</a:t>
            </a:r>
            <a:r>
              <a:rPr kumimoji="1" lang="en-US" altLang="zh-CN" dirty="0"/>
              <a:t>-</a:t>
            </a:r>
            <a:r>
              <a:rPr kumimoji="1" lang="en-US" altLang="zh-CN" dirty="0" err="1"/>
              <a:t>kube</a:t>
            </a:r>
            <a:r>
              <a:rPr kumimoji="1" lang="en-US" altLang="zh-CN" dirty="0"/>
              <a:t>-proxy</a:t>
            </a:r>
            <a:endParaRPr kumimoji="1" lang="zh-CN" altLang="en-US" dirty="0"/>
          </a:p>
        </p:txBody>
      </p:sp>
      <p:grpSp>
        <p:nvGrpSpPr>
          <p:cNvPr id="7" name="组合 6">
            <a:extLst>
              <a:ext uri="{FF2B5EF4-FFF2-40B4-BE49-F238E27FC236}">
                <a16:creationId xmlns:a16="http://schemas.microsoft.com/office/drawing/2014/main" id="{667D8218-85C5-4895-9EDE-D1392087F814}"/>
              </a:ext>
            </a:extLst>
          </p:cNvPr>
          <p:cNvGrpSpPr/>
          <p:nvPr/>
        </p:nvGrpSpPr>
        <p:grpSpPr>
          <a:xfrm>
            <a:off x="4081804" y="2420955"/>
            <a:ext cx="8064363" cy="4392197"/>
            <a:chOff x="2063819" y="1700923"/>
            <a:chExt cx="8064363" cy="4392197"/>
          </a:xfrm>
        </p:grpSpPr>
        <p:sp>
          <p:nvSpPr>
            <p:cNvPr id="4" name="矩形 3"/>
            <p:cNvSpPr/>
            <p:nvPr/>
          </p:nvSpPr>
          <p:spPr bwMode="auto">
            <a:xfrm>
              <a:off x="4151912" y="1700923"/>
              <a:ext cx="4392198" cy="1512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Master Node</a:t>
              </a:r>
            </a:p>
            <a:p>
              <a:pPr algn="ctr" defTabSz="914343" fontAlgn="base">
                <a:spcBef>
                  <a:spcPct val="0"/>
                </a:spcBef>
                <a:spcAft>
                  <a:spcPct val="0"/>
                </a:spcAft>
              </a:pPr>
              <a:endParaRPr lang="en-US" altLang="zh-CN" sz="1600" dirty="0">
                <a:latin typeface="微软雅黑"/>
                <a:ea typeface="微软雅黑"/>
                <a:cs typeface="微软雅黑"/>
              </a:endParaRPr>
            </a:p>
          </p:txBody>
        </p:sp>
        <p:sp>
          <p:nvSpPr>
            <p:cNvPr id="5" name="矩形 4"/>
            <p:cNvSpPr/>
            <p:nvPr/>
          </p:nvSpPr>
          <p:spPr bwMode="auto">
            <a:xfrm>
              <a:off x="2351831" y="3789017"/>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Worker Node</a:t>
              </a:r>
              <a:endParaRPr lang="zh-CN" altLang="en-US" sz="1600" dirty="0">
                <a:latin typeface="微软雅黑"/>
                <a:ea typeface="微软雅黑"/>
                <a:cs typeface="微软雅黑"/>
              </a:endParaRPr>
            </a:p>
          </p:txBody>
        </p:sp>
        <p:sp>
          <p:nvSpPr>
            <p:cNvPr id="8" name="矩形 7"/>
            <p:cNvSpPr/>
            <p:nvPr/>
          </p:nvSpPr>
          <p:spPr bwMode="auto">
            <a:xfrm>
              <a:off x="4439925" y="2060939"/>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Scheduler</a:t>
              </a:r>
            </a:p>
          </p:txBody>
        </p:sp>
        <p:sp>
          <p:nvSpPr>
            <p:cNvPr id="9" name="矩形 8"/>
            <p:cNvSpPr/>
            <p:nvPr/>
          </p:nvSpPr>
          <p:spPr bwMode="auto">
            <a:xfrm>
              <a:off x="4439925" y="2636965"/>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API Server</a:t>
              </a:r>
            </a:p>
          </p:txBody>
        </p:sp>
        <p:sp>
          <p:nvSpPr>
            <p:cNvPr id="10" name="矩形 9"/>
            <p:cNvSpPr/>
            <p:nvPr/>
          </p:nvSpPr>
          <p:spPr bwMode="auto">
            <a:xfrm>
              <a:off x="6816032" y="2636965"/>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Controller</a:t>
              </a:r>
            </a:p>
          </p:txBody>
        </p:sp>
        <p:sp>
          <p:nvSpPr>
            <p:cNvPr id="11" name="矩形 10"/>
            <p:cNvSpPr/>
            <p:nvPr/>
          </p:nvSpPr>
          <p:spPr bwMode="auto">
            <a:xfrm>
              <a:off x="2639846" y="4149033"/>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Kubelet</a:t>
              </a:r>
              <a:endParaRPr lang="en-US" altLang="zh-CN" sz="1600" dirty="0">
                <a:latin typeface="微软雅黑"/>
                <a:ea typeface="微软雅黑"/>
                <a:cs typeface="微软雅黑"/>
              </a:endParaRPr>
            </a:p>
          </p:txBody>
        </p:sp>
        <p:sp>
          <p:nvSpPr>
            <p:cNvPr id="3" name="矩形 2"/>
            <p:cNvSpPr/>
            <p:nvPr/>
          </p:nvSpPr>
          <p:spPr bwMode="auto">
            <a:xfrm>
              <a:off x="2639846" y="4869064"/>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Pod</a:t>
              </a:r>
              <a:endParaRPr lang="zh-CN" altLang="en-US" sz="1600" dirty="0">
                <a:latin typeface="微软雅黑"/>
                <a:ea typeface="微软雅黑"/>
                <a:cs typeface="微软雅黑"/>
              </a:endParaRPr>
            </a:p>
          </p:txBody>
        </p:sp>
        <p:sp>
          <p:nvSpPr>
            <p:cNvPr id="6" name="矩形 5"/>
            <p:cNvSpPr/>
            <p:nvPr/>
          </p:nvSpPr>
          <p:spPr bwMode="auto">
            <a:xfrm>
              <a:off x="2783850" y="5229082"/>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700" dirty="0">
                <a:latin typeface="微软雅黑"/>
                <a:ea typeface="微软雅黑"/>
                <a:cs typeface="微软雅黑"/>
              </a:endParaRPr>
            </a:p>
          </p:txBody>
        </p:sp>
        <p:sp>
          <p:nvSpPr>
            <p:cNvPr id="13" name="矩形 12"/>
            <p:cNvSpPr/>
            <p:nvPr/>
          </p:nvSpPr>
          <p:spPr bwMode="auto">
            <a:xfrm>
              <a:off x="3359876" y="5229082"/>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1600" dirty="0">
                <a:latin typeface="微软雅黑"/>
                <a:ea typeface="微软雅黑"/>
                <a:cs typeface="微软雅黑"/>
              </a:endParaRPr>
            </a:p>
          </p:txBody>
        </p:sp>
        <p:sp>
          <p:nvSpPr>
            <p:cNvPr id="14" name="矩形 13"/>
            <p:cNvSpPr/>
            <p:nvPr/>
          </p:nvSpPr>
          <p:spPr bwMode="auto">
            <a:xfrm>
              <a:off x="4151912" y="4149033"/>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a:t>
              </a:r>
              <a:r>
                <a:rPr lang="en-US" altLang="zh-CN" sz="1600" dirty="0">
                  <a:latin typeface="微软雅黑"/>
                  <a:ea typeface="微软雅黑"/>
                  <a:cs typeface="微软雅黑"/>
                </a:rPr>
                <a:t>-Proxy</a:t>
              </a:r>
            </a:p>
          </p:txBody>
        </p:sp>
        <p:sp>
          <p:nvSpPr>
            <p:cNvPr id="15" name="矩形 14"/>
            <p:cNvSpPr/>
            <p:nvPr/>
          </p:nvSpPr>
          <p:spPr bwMode="auto">
            <a:xfrm>
              <a:off x="2063819" y="2636965"/>
              <a:ext cx="1008045" cy="432019"/>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kubectl</a:t>
              </a:r>
              <a:endParaRPr lang="zh-CN" altLang="en-US" sz="1600" dirty="0">
                <a:latin typeface="微软雅黑"/>
                <a:ea typeface="微软雅黑"/>
                <a:cs typeface="微软雅黑"/>
              </a:endParaRPr>
            </a:p>
          </p:txBody>
        </p:sp>
        <p:cxnSp>
          <p:nvCxnSpPr>
            <p:cNvPr id="17" name="直线箭头连接符 16"/>
            <p:cNvCxnSpPr>
              <a:stCxn id="15" idx="3"/>
              <a:endCxn id="9" idx="1"/>
            </p:cNvCxnSpPr>
            <p:nvPr/>
          </p:nvCxnSpPr>
          <p:spPr bwMode="auto">
            <a:xfrm>
              <a:off x="3071864" y="2852974"/>
              <a:ext cx="136806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剪去单角的矩形 17"/>
            <p:cNvSpPr/>
            <p:nvPr/>
          </p:nvSpPr>
          <p:spPr bwMode="auto">
            <a:xfrm>
              <a:off x="3287874" y="2204944"/>
              <a:ext cx="720032" cy="648030"/>
            </a:xfrm>
            <a:prstGeom prst="snip1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000" dirty="0">
                  <a:latin typeface="微软雅黑"/>
                  <a:ea typeface="微软雅黑"/>
                  <a:cs typeface="微软雅黑"/>
                </a:rPr>
                <a:t>.</a:t>
              </a:r>
              <a:r>
                <a:rPr lang="en-US" altLang="zh-CN" sz="1200" dirty="0" err="1">
                  <a:latin typeface="微软雅黑"/>
                  <a:ea typeface="微软雅黑"/>
                  <a:cs typeface="微软雅黑"/>
                </a:rPr>
                <a:t>Yaml</a:t>
              </a:r>
              <a:endParaRPr lang="zh-CN" altLang="en-US" sz="1000" dirty="0">
                <a:latin typeface="微软雅黑"/>
                <a:ea typeface="微软雅黑"/>
                <a:cs typeface="微软雅黑"/>
              </a:endParaRPr>
            </a:p>
          </p:txBody>
        </p:sp>
        <p:cxnSp>
          <p:nvCxnSpPr>
            <p:cNvPr id="23" name="直线箭头连接符 22"/>
            <p:cNvCxnSpPr>
              <a:stCxn id="9" idx="3"/>
              <a:endCxn id="10" idx="1"/>
            </p:cNvCxnSpPr>
            <p:nvPr/>
          </p:nvCxnSpPr>
          <p:spPr bwMode="auto">
            <a:xfrm>
              <a:off x="5879990" y="2852974"/>
              <a:ext cx="936043" cy="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5" name="直线箭头连接符 24"/>
            <p:cNvCxnSpPr>
              <a:stCxn id="8" idx="2"/>
              <a:endCxn id="9" idx="0"/>
            </p:cNvCxnSpPr>
            <p:nvPr/>
          </p:nvCxnSpPr>
          <p:spPr bwMode="auto">
            <a:xfrm>
              <a:off x="5159957" y="2492958"/>
              <a:ext cx="0" cy="14400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9" name="肘形连接符 28"/>
            <p:cNvCxnSpPr>
              <a:stCxn id="9" idx="2"/>
              <a:endCxn id="11" idx="0"/>
            </p:cNvCxnSpPr>
            <p:nvPr/>
          </p:nvCxnSpPr>
          <p:spPr bwMode="auto">
            <a:xfrm rot="5400000">
              <a:off x="3683891" y="2672966"/>
              <a:ext cx="1080049" cy="1872084"/>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sp>
          <p:nvSpPr>
            <p:cNvPr id="47" name="矩形 46"/>
            <p:cNvSpPr/>
            <p:nvPr/>
          </p:nvSpPr>
          <p:spPr bwMode="auto">
            <a:xfrm>
              <a:off x="4295919" y="4869064"/>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Pod</a:t>
              </a:r>
              <a:endParaRPr lang="zh-CN" altLang="en-US" sz="1600" dirty="0">
                <a:latin typeface="微软雅黑"/>
                <a:ea typeface="微软雅黑"/>
                <a:cs typeface="微软雅黑"/>
              </a:endParaRPr>
            </a:p>
          </p:txBody>
        </p:sp>
        <p:sp>
          <p:nvSpPr>
            <p:cNvPr id="48" name="矩形 47"/>
            <p:cNvSpPr/>
            <p:nvPr/>
          </p:nvSpPr>
          <p:spPr bwMode="auto">
            <a:xfrm>
              <a:off x="4439925" y="5229082"/>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700" dirty="0">
                <a:latin typeface="微软雅黑"/>
                <a:ea typeface="微软雅黑"/>
                <a:cs typeface="微软雅黑"/>
              </a:endParaRPr>
            </a:p>
          </p:txBody>
        </p:sp>
        <p:sp>
          <p:nvSpPr>
            <p:cNvPr id="49" name="矩形 48"/>
            <p:cNvSpPr/>
            <p:nvPr/>
          </p:nvSpPr>
          <p:spPr bwMode="auto">
            <a:xfrm>
              <a:off x="5015951" y="5229082"/>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1600" dirty="0">
                <a:latin typeface="微软雅黑"/>
                <a:ea typeface="微软雅黑"/>
                <a:cs typeface="微软雅黑"/>
              </a:endParaRPr>
            </a:p>
          </p:txBody>
        </p:sp>
        <p:cxnSp>
          <p:nvCxnSpPr>
            <p:cNvPr id="59" name="肘形连接符 58"/>
            <p:cNvCxnSpPr>
              <a:stCxn id="11" idx="2"/>
              <a:endCxn id="47" idx="0"/>
            </p:cNvCxnSpPr>
            <p:nvPr/>
          </p:nvCxnSpPr>
          <p:spPr bwMode="auto">
            <a:xfrm rot="16200000" flipH="1">
              <a:off x="3971904" y="3897022"/>
              <a:ext cx="288013" cy="1656075"/>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cxnSp>
          <p:nvCxnSpPr>
            <p:cNvPr id="62" name="直线箭头连接符 61"/>
            <p:cNvCxnSpPr>
              <a:stCxn id="11" idx="2"/>
              <a:endCxn id="3" idx="0"/>
            </p:cNvCxnSpPr>
            <p:nvPr/>
          </p:nvCxnSpPr>
          <p:spPr bwMode="auto">
            <a:xfrm>
              <a:off x="3287873" y="4581052"/>
              <a:ext cx="0" cy="288013"/>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63" name="矩形 62"/>
            <p:cNvSpPr/>
            <p:nvPr/>
          </p:nvSpPr>
          <p:spPr bwMode="auto">
            <a:xfrm>
              <a:off x="6816032" y="3789017"/>
              <a:ext cx="3312150" cy="2304103"/>
            </a:xfrm>
            <a:prstGeom prst="rect">
              <a:avLst/>
            </a:prstGeom>
            <a:solidFill>
              <a:srgbClr val="3366FF"/>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Worker Node</a:t>
              </a:r>
              <a:endParaRPr lang="zh-CN" altLang="en-US" sz="1600" dirty="0">
                <a:latin typeface="微软雅黑"/>
                <a:ea typeface="微软雅黑"/>
                <a:cs typeface="微软雅黑"/>
              </a:endParaRPr>
            </a:p>
          </p:txBody>
        </p:sp>
        <p:sp>
          <p:nvSpPr>
            <p:cNvPr id="64" name="矩形 63"/>
            <p:cNvSpPr/>
            <p:nvPr/>
          </p:nvSpPr>
          <p:spPr bwMode="auto">
            <a:xfrm>
              <a:off x="7104046" y="4149033"/>
              <a:ext cx="1296058"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Kubelet</a:t>
              </a:r>
              <a:endParaRPr lang="en-US" altLang="zh-CN" sz="1600" dirty="0">
                <a:latin typeface="微软雅黑"/>
                <a:ea typeface="微软雅黑"/>
                <a:cs typeface="微软雅黑"/>
              </a:endParaRPr>
            </a:p>
          </p:txBody>
        </p:sp>
        <p:sp>
          <p:nvSpPr>
            <p:cNvPr id="65" name="矩形 64"/>
            <p:cNvSpPr/>
            <p:nvPr/>
          </p:nvSpPr>
          <p:spPr bwMode="auto">
            <a:xfrm>
              <a:off x="7104046" y="4869064"/>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Pod</a:t>
              </a:r>
              <a:endParaRPr lang="zh-CN" altLang="en-US" sz="1600" dirty="0">
                <a:latin typeface="微软雅黑"/>
                <a:ea typeface="微软雅黑"/>
                <a:cs typeface="微软雅黑"/>
              </a:endParaRPr>
            </a:p>
          </p:txBody>
        </p:sp>
        <p:sp>
          <p:nvSpPr>
            <p:cNvPr id="66" name="矩形 65"/>
            <p:cNvSpPr/>
            <p:nvPr/>
          </p:nvSpPr>
          <p:spPr bwMode="auto">
            <a:xfrm>
              <a:off x="7248052" y="5229082"/>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700" dirty="0">
                <a:latin typeface="微软雅黑"/>
                <a:ea typeface="微软雅黑"/>
                <a:cs typeface="微软雅黑"/>
              </a:endParaRPr>
            </a:p>
          </p:txBody>
        </p:sp>
        <p:sp>
          <p:nvSpPr>
            <p:cNvPr id="67" name="矩形 66"/>
            <p:cNvSpPr/>
            <p:nvPr/>
          </p:nvSpPr>
          <p:spPr bwMode="auto">
            <a:xfrm>
              <a:off x="7824077" y="5229082"/>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1600" dirty="0">
                <a:latin typeface="微软雅黑"/>
                <a:ea typeface="微软雅黑"/>
                <a:cs typeface="微软雅黑"/>
              </a:endParaRPr>
            </a:p>
          </p:txBody>
        </p:sp>
        <p:sp>
          <p:nvSpPr>
            <p:cNvPr id="68" name="矩形 67"/>
            <p:cNvSpPr/>
            <p:nvPr/>
          </p:nvSpPr>
          <p:spPr bwMode="auto">
            <a:xfrm>
              <a:off x="8616114" y="4149033"/>
              <a:ext cx="1440065" cy="432019"/>
            </a:xfrm>
            <a:prstGeom prst="rect">
              <a:avLst/>
            </a:prstGeom>
            <a:solidFill>
              <a:srgbClr val="E5B9E2"/>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err="1">
                  <a:latin typeface="微软雅黑"/>
                  <a:ea typeface="微软雅黑"/>
                  <a:cs typeface="微软雅黑"/>
                </a:rPr>
                <a:t>Kube</a:t>
              </a:r>
              <a:r>
                <a:rPr lang="en-US" altLang="zh-CN" sz="1600" dirty="0">
                  <a:latin typeface="微软雅黑"/>
                  <a:ea typeface="微软雅黑"/>
                  <a:cs typeface="微软雅黑"/>
                </a:rPr>
                <a:t>-Proxy</a:t>
              </a:r>
            </a:p>
          </p:txBody>
        </p:sp>
        <p:sp>
          <p:nvSpPr>
            <p:cNvPr id="69" name="矩形 68"/>
            <p:cNvSpPr/>
            <p:nvPr/>
          </p:nvSpPr>
          <p:spPr bwMode="auto">
            <a:xfrm>
              <a:off x="8760121" y="4869064"/>
              <a:ext cx="1296058" cy="9360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微软雅黑"/>
                  <a:ea typeface="微软雅黑"/>
                  <a:cs typeface="微软雅黑"/>
                </a:rPr>
                <a:t>Pod</a:t>
              </a:r>
              <a:endParaRPr lang="zh-CN" altLang="en-US" sz="1600" dirty="0">
                <a:latin typeface="微软雅黑"/>
                <a:ea typeface="微软雅黑"/>
                <a:cs typeface="微软雅黑"/>
              </a:endParaRPr>
            </a:p>
          </p:txBody>
        </p:sp>
        <p:sp>
          <p:nvSpPr>
            <p:cNvPr id="70" name="矩形 69"/>
            <p:cNvSpPr/>
            <p:nvPr/>
          </p:nvSpPr>
          <p:spPr bwMode="auto">
            <a:xfrm>
              <a:off x="8904126" y="5229082"/>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700" dirty="0">
                <a:latin typeface="微软雅黑"/>
                <a:ea typeface="微软雅黑"/>
                <a:cs typeface="微软雅黑"/>
              </a:endParaRPr>
            </a:p>
          </p:txBody>
        </p:sp>
        <p:sp>
          <p:nvSpPr>
            <p:cNvPr id="71" name="矩形 70"/>
            <p:cNvSpPr/>
            <p:nvPr/>
          </p:nvSpPr>
          <p:spPr bwMode="auto">
            <a:xfrm>
              <a:off x="9480152" y="5229082"/>
              <a:ext cx="360017" cy="4320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endParaRPr lang="zh-CN" altLang="en-US" sz="1600" dirty="0">
                <a:latin typeface="微软雅黑"/>
                <a:ea typeface="微软雅黑"/>
                <a:cs typeface="微软雅黑"/>
              </a:endParaRPr>
            </a:p>
          </p:txBody>
        </p:sp>
        <p:cxnSp>
          <p:nvCxnSpPr>
            <p:cNvPr id="72" name="肘形连接符 71"/>
            <p:cNvCxnSpPr>
              <a:stCxn id="64" idx="2"/>
              <a:endCxn id="69" idx="0"/>
            </p:cNvCxnSpPr>
            <p:nvPr/>
          </p:nvCxnSpPr>
          <p:spPr bwMode="auto">
            <a:xfrm rot="16200000" flipH="1">
              <a:off x="8436105" y="3897022"/>
              <a:ext cx="288013" cy="1656075"/>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cxnSp>
          <p:nvCxnSpPr>
            <p:cNvPr id="73" name="直线箭头连接符 72"/>
            <p:cNvCxnSpPr>
              <a:stCxn id="64" idx="2"/>
              <a:endCxn id="65" idx="0"/>
            </p:cNvCxnSpPr>
            <p:nvPr/>
          </p:nvCxnSpPr>
          <p:spPr bwMode="auto">
            <a:xfrm>
              <a:off x="7752075" y="4581052"/>
              <a:ext cx="0" cy="28801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8" name="肘形连接符 37"/>
            <p:cNvCxnSpPr>
              <a:stCxn id="9" idx="2"/>
            </p:cNvCxnSpPr>
            <p:nvPr/>
          </p:nvCxnSpPr>
          <p:spPr bwMode="auto">
            <a:xfrm rot="16200000" flipH="1">
              <a:off x="5825989" y="2402954"/>
              <a:ext cx="1080049" cy="2412109"/>
            </a:xfrm>
            <a:prstGeom prst="bentConnector3">
              <a:avLst>
                <a:gd name="adj1" fmla="val 50000"/>
              </a:avLst>
            </a:prstGeom>
            <a:solidFill>
              <a:schemeClr val="accent1"/>
            </a:solidFill>
            <a:ln w="9525" cap="flat" cmpd="sng" algn="ctr">
              <a:solidFill>
                <a:schemeClr val="tx1"/>
              </a:solidFill>
              <a:prstDash val="solid"/>
              <a:round/>
              <a:headEnd type="arrow"/>
              <a:tailEnd type="arrow"/>
            </a:ln>
            <a:effectLst/>
          </p:spPr>
        </p:cxnSp>
      </p:grpSp>
      <p:sp>
        <p:nvSpPr>
          <p:cNvPr id="39" name="文本框 38">
            <a:extLst>
              <a:ext uri="{FF2B5EF4-FFF2-40B4-BE49-F238E27FC236}">
                <a16:creationId xmlns:a16="http://schemas.microsoft.com/office/drawing/2014/main" id="{C24640D2-C117-4A3B-9C2D-2CC471538BBD}"/>
              </a:ext>
            </a:extLst>
          </p:cNvPr>
          <p:cNvSpPr txBox="1"/>
          <p:nvPr/>
        </p:nvSpPr>
        <p:spPr>
          <a:xfrm>
            <a:off x="332949" y="1004616"/>
            <a:ext cx="9689121" cy="1200329"/>
          </a:xfrm>
          <a:prstGeom prst="rect">
            <a:avLst/>
          </a:prstGeom>
          <a:noFill/>
        </p:spPr>
        <p:txBody>
          <a:bodyPr wrap="square">
            <a:spAutoFit/>
          </a:bodyPr>
          <a:lstStyle/>
          <a:p>
            <a:r>
              <a:rPr lang="en-US" altLang="zh-CN" dirty="0" err="1"/>
              <a:t>Kube</a:t>
            </a:r>
            <a:r>
              <a:rPr lang="en-US" altLang="zh-CN" dirty="0"/>
              <a:t>-proxy </a:t>
            </a:r>
            <a:r>
              <a:rPr lang="zh-CN" altLang="en-US" dirty="0"/>
              <a:t>：</a:t>
            </a:r>
            <a:r>
              <a:rPr lang="en-US" altLang="zh-CN" dirty="0"/>
              <a:t>maintains network rules on the host and performs connection forwarding.</a:t>
            </a:r>
          </a:p>
          <a:p>
            <a:r>
              <a:rPr lang="en-US" altLang="zh-CN" dirty="0" err="1"/>
              <a:t>kube</a:t>
            </a:r>
            <a:r>
              <a:rPr lang="en-US" altLang="zh-CN" dirty="0"/>
              <a:t>-proxy is the network proxy which runs on each worker node and listens to the API server for each Service endpoint creation/deletion. For each Service endpoint, </a:t>
            </a:r>
            <a:r>
              <a:rPr lang="en-US" altLang="zh-CN" dirty="0" err="1"/>
              <a:t>kube</a:t>
            </a:r>
            <a:r>
              <a:rPr lang="en-US" altLang="zh-CN" dirty="0"/>
              <a:t>-proxy sets up the routes so that it can reach to it. </a:t>
            </a:r>
          </a:p>
        </p:txBody>
      </p:sp>
    </p:spTree>
    <p:extLst>
      <p:ext uri="{BB962C8B-B14F-4D97-AF65-F5344CB8AC3E}">
        <p14:creationId xmlns:p14="http://schemas.microsoft.com/office/powerpoint/2010/main" val="44251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3F8FA-05EB-4B05-9144-ABF8512E4299}"/>
              </a:ext>
            </a:extLst>
          </p:cNvPr>
          <p:cNvSpPr>
            <a:spLocks noGrp="1"/>
          </p:cNvSpPr>
          <p:nvPr>
            <p:ph type="title"/>
          </p:nvPr>
        </p:nvSpPr>
        <p:spPr>
          <a:xfrm>
            <a:off x="721375" y="629668"/>
            <a:ext cx="6612613" cy="720080"/>
          </a:xfrm>
        </p:spPr>
        <p:txBody>
          <a:bodyPr/>
          <a:lstStyle/>
          <a:p>
            <a:r>
              <a:rPr kumimoji="1" lang="zh-CN" altLang="en-US" dirty="0"/>
              <a:t>更多架构</a:t>
            </a:r>
          </a:p>
        </p:txBody>
      </p:sp>
      <p:sp>
        <p:nvSpPr>
          <p:cNvPr id="3" name="内容占位符 2">
            <a:extLst>
              <a:ext uri="{FF2B5EF4-FFF2-40B4-BE49-F238E27FC236}">
                <a16:creationId xmlns:a16="http://schemas.microsoft.com/office/drawing/2014/main" id="{F237FE24-8914-4F92-A98B-046F5EF5FAE7}"/>
              </a:ext>
            </a:extLst>
          </p:cNvPr>
          <p:cNvSpPr>
            <a:spLocks noGrp="1"/>
          </p:cNvSpPr>
          <p:nvPr>
            <p:ph idx="1"/>
          </p:nvPr>
        </p:nvSpPr>
        <p:spPr>
          <a:xfrm>
            <a:off x="721376" y="1484129"/>
            <a:ext cx="6612613" cy="4114090"/>
          </a:xfrm>
        </p:spPr>
        <p:txBody>
          <a:bodyPr/>
          <a:lstStyle/>
          <a:p>
            <a:pPr>
              <a:buFont typeface="Wingdings" pitchFamily="2" charset="2"/>
              <a:buChar char="l"/>
            </a:pPr>
            <a:r>
              <a:rPr kumimoji="1" lang="en-US" altLang="zh-CN" dirty="0"/>
              <a:t>Master</a:t>
            </a:r>
            <a:r>
              <a:rPr kumimoji="1" lang="zh-CN" altLang="en-US" dirty="0"/>
              <a:t>还跑着</a:t>
            </a:r>
            <a:r>
              <a:rPr kumimoji="1" lang="en-US" altLang="zh-CN" dirty="0" err="1"/>
              <a:t>etcd</a:t>
            </a:r>
            <a:r>
              <a:rPr kumimoji="1" lang="zh-CN" altLang="en-US" dirty="0"/>
              <a:t>，用于存放全局数据</a:t>
            </a:r>
            <a:endParaRPr kumimoji="1" lang="en-US" altLang="zh-CN" dirty="0"/>
          </a:p>
          <a:p>
            <a:endParaRPr kumimoji="1" lang="en-US" altLang="zh-CN" dirty="0"/>
          </a:p>
          <a:p>
            <a:pPr>
              <a:buFont typeface="Wingdings" pitchFamily="2" charset="2"/>
              <a:buChar char="l"/>
            </a:pPr>
            <a:r>
              <a:rPr kumimoji="1" lang="zh-CN" altLang="en-US" dirty="0"/>
              <a:t>当然</a:t>
            </a:r>
            <a:r>
              <a:rPr kumimoji="1" lang="en-US" altLang="zh-CN" dirty="0"/>
              <a:t>Node</a:t>
            </a:r>
            <a:r>
              <a:rPr kumimoji="1" lang="zh-CN" altLang="en-US" dirty="0"/>
              <a:t>还有</a:t>
            </a:r>
            <a:r>
              <a:rPr kumimoji="1" lang="en-US" altLang="zh-CN" dirty="0"/>
              <a:t>Container Runtime</a:t>
            </a:r>
            <a:r>
              <a:rPr kumimoji="1" lang="zh-CN" altLang="en-US" dirty="0"/>
              <a:t>，用于启动容器（缺省是</a:t>
            </a:r>
            <a:r>
              <a:rPr kumimoji="1" lang="en-US" altLang="zh-CN" dirty="0" err="1"/>
              <a:t>Docker</a:t>
            </a:r>
            <a:r>
              <a:rPr kumimoji="1" lang="en-US" altLang="zh-CN" dirty="0"/>
              <a:t> Runtime</a:t>
            </a:r>
            <a:r>
              <a:rPr kumimoji="1" lang="zh-CN" altLang="en-US" dirty="0"/>
              <a:t>，但是也支持</a:t>
            </a:r>
            <a:r>
              <a:rPr kumimoji="1" lang="en-US" altLang="zh-CN" dirty="0" err="1"/>
              <a:t>rkt</a:t>
            </a:r>
            <a:r>
              <a:rPr kumimoji="1" lang="zh-CN" altLang="en-US" dirty="0"/>
              <a:t>）</a:t>
            </a:r>
          </a:p>
          <a:p>
            <a:endParaRPr kumimoji="1" lang="zh-CN" altLang="en-US" dirty="0"/>
          </a:p>
          <a:p>
            <a:endParaRPr kumimoji="1" lang="zh-CN" altLang="en-US" dirty="0"/>
          </a:p>
        </p:txBody>
      </p:sp>
    </p:spTree>
    <p:extLst>
      <p:ext uri="{BB962C8B-B14F-4D97-AF65-F5344CB8AC3E}">
        <p14:creationId xmlns:p14="http://schemas.microsoft.com/office/powerpoint/2010/main" val="2684741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5A1B1-A777-4BD1-A692-E2970259CAC5}"/>
              </a:ext>
            </a:extLst>
          </p:cNvPr>
          <p:cNvSpPr>
            <a:spLocks noGrp="1"/>
          </p:cNvSpPr>
          <p:nvPr>
            <p:ph type="title"/>
          </p:nvPr>
        </p:nvSpPr>
        <p:spPr>
          <a:xfrm>
            <a:off x="8009179" y="6087707"/>
            <a:ext cx="3912746" cy="720080"/>
          </a:xfrm>
        </p:spPr>
        <p:txBody>
          <a:bodyPr>
            <a:normAutofit/>
          </a:bodyPr>
          <a:lstStyle/>
          <a:p>
            <a:r>
              <a:rPr kumimoji="1" lang="zh-CN" altLang="en-US" sz="2400" b="1" dirty="0"/>
              <a:t>整体架构（图来自</a:t>
            </a:r>
            <a:r>
              <a:rPr kumimoji="1" lang="en-US" altLang="zh-CN" sz="2400" b="1" dirty="0" err="1"/>
              <a:t>youtube</a:t>
            </a:r>
            <a:r>
              <a:rPr kumimoji="1" lang="zh-CN" altLang="en-US" sz="2400" b="1" dirty="0"/>
              <a:t>）</a:t>
            </a:r>
          </a:p>
        </p:txBody>
      </p:sp>
      <p:pic>
        <p:nvPicPr>
          <p:cNvPr id="3" name="内容占位符 4" descr="图片包含 电子产品&#10;&#10;描述已自动生成">
            <a:extLst>
              <a:ext uri="{FF2B5EF4-FFF2-40B4-BE49-F238E27FC236}">
                <a16:creationId xmlns:a16="http://schemas.microsoft.com/office/drawing/2014/main" id="{8BB460C3-A020-4D84-AEDD-F9465930D8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689" y="642971"/>
            <a:ext cx="9679533" cy="5444736"/>
          </a:xfrm>
        </p:spPr>
      </p:pic>
    </p:spTree>
    <p:extLst>
      <p:ext uri="{BB962C8B-B14F-4D97-AF65-F5344CB8AC3E}">
        <p14:creationId xmlns:p14="http://schemas.microsoft.com/office/powerpoint/2010/main" val="189043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21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5790A-1BC5-4E4D-8CD3-46977F1A061A}"/>
              </a:ext>
            </a:extLst>
          </p:cNvPr>
          <p:cNvSpPr txBox="1">
            <a:spLocks/>
          </p:cNvSpPr>
          <p:nvPr/>
        </p:nvSpPr>
        <p:spPr>
          <a:xfrm>
            <a:off x="2597309" y="940752"/>
            <a:ext cx="6612613" cy="72008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CN" altLang="en-US"/>
              <a:t>实体机的缺点</a:t>
            </a:r>
            <a:endParaRPr kumimoji="1" lang="zh-CN" altLang="en-US" dirty="0"/>
          </a:p>
        </p:txBody>
      </p:sp>
      <p:sp>
        <p:nvSpPr>
          <p:cNvPr id="3" name="内容占位符 2">
            <a:extLst>
              <a:ext uri="{FF2B5EF4-FFF2-40B4-BE49-F238E27FC236}">
                <a16:creationId xmlns:a16="http://schemas.microsoft.com/office/drawing/2014/main" id="{5DCEA7CE-02CE-4854-9A5F-F2152D52AA6B}"/>
              </a:ext>
            </a:extLst>
          </p:cNvPr>
          <p:cNvSpPr txBox="1">
            <a:spLocks/>
          </p:cNvSpPr>
          <p:nvPr/>
        </p:nvSpPr>
        <p:spPr>
          <a:xfrm>
            <a:off x="5820459" y="1834090"/>
            <a:ext cx="3850290" cy="38471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Wingdings" pitchFamily="2" charset="2"/>
              <a:buChar char="ü"/>
            </a:pPr>
            <a:r>
              <a:rPr kumimoji="1" lang="zh-CN" altLang="en-US" sz="2000"/>
              <a:t>价格成本高</a:t>
            </a:r>
            <a:endParaRPr kumimoji="1" lang="en-US" altLang="zh-CN" sz="2000"/>
          </a:p>
          <a:p>
            <a:pPr>
              <a:buFont typeface="Wingdings" pitchFamily="2" charset="2"/>
              <a:buChar char="ü"/>
            </a:pPr>
            <a:r>
              <a:rPr kumimoji="1" lang="zh-CN" altLang="en-US" sz="2000"/>
              <a:t>部署麻烦，时间按照月</a:t>
            </a:r>
            <a:r>
              <a:rPr kumimoji="1" lang="en-US" altLang="zh-CN" sz="2000"/>
              <a:t>/</a:t>
            </a:r>
            <a:r>
              <a:rPr kumimoji="1" lang="zh-CN" altLang="en-US" sz="2000"/>
              <a:t>周计算</a:t>
            </a:r>
            <a:endParaRPr kumimoji="1" lang="en-US" altLang="zh-CN" sz="2000"/>
          </a:p>
          <a:p>
            <a:pPr>
              <a:buFont typeface="Wingdings" pitchFamily="2" charset="2"/>
              <a:buChar char="ü"/>
            </a:pPr>
            <a:r>
              <a:rPr kumimoji="1" lang="zh-CN" altLang="en-US" sz="2000"/>
              <a:t>迁移麻烦</a:t>
            </a:r>
            <a:endParaRPr kumimoji="1" lang="en-US" altLang="zh-CN" sz="2000"/>
          </a:p>
          <a:p>
            <a:pPr>
              <a:buFont typeface="Wingdings" pitchFamily="2" charset="2"/>
              <a:buChar char="ü"/>
            </a:pPr>
            <a:r>
              <a:rPr kumimoji="1" lang="zh-CN" altLang="en-US" sz="2000"/>
              <a:t>各个</a:t>
            </a:r>
            <a:r>
              <a:rPr kumimoji="1" lang="en-US" altLang="zh-CN" sz="2000"/>
              <a:t>app</a:t>
            </a:r>
            <a:r>
              <a:rPr kumimoji="1" lang="zh-CN" altLang="en-US" sz="2000"/>
              <a:t>的隔离差，</a:t>
            </a:r>
            <a:r>
              <a:rPr kumimoji="1" lang="en-US" altLang="zh-CN" sz="2000"/>
              <a:t>app1</a:t>
            </a:r>
            <a:r>
              <a:rPr kumimoji="1" lang="zh-CN" altLang="en-US" sz="2000"/>
              <a:t>能看到</a:t>
            </a:r>
            <a:r>
              <a:rPr kumimoji="1" lang="en-US" altLang="zh-CN" sz="2000"/>
              <a:t>app2</a:t>
            </a:r>
            <a:r>
              <a:rPr kumimoji="1" lang="zh-CN" altLang="en-US" sz="2000"/>
              <a:t>的文件</a:t>
            </a:r>
            <a:endParaRPr kumimoji="1" lang="en-US" altLang="zh-CN" sz="2000"/>
          </a:p>
          <a:p>
            <a:pPr>
              <a:buFont typeface="Wingdings" pitchFamily="2" charset="2"/>
              <a:buChar char="ü"/>
            </a:pPr>
            <a:r>
              <a:rPr kumimoji="1" lang="zh-CN" altLang="en-US" sz="2000"/>
              <a:t>资源侵占很厉害，一个</a:t>
            </a:r>
            <a:r>
              <a:rPr kumimoji="1" lang="en-US" altLang="zh-CN" sz="2000"/>
              <a:t>app</a:t>
            </a:r>
            <a:r>
              <a:rPr kumimoji="1" lang="zh-CN" altLang="en-US" sz="2000"/>
              <a:t>容易把整个系统搞死</a:t>
            </a:r>
            <a:endParaRPr kumimoji="1" lang="en-US" altLang="zh-CN" sz="2000"/>
          </a:p>
          <a:p>
            <a:pPr>
              <a:buFont typeface="Wingdings" pitchFamily="2" charset="2"/>
              <a:buChar char="ü"/>
            </a:pPr>
            <a:r>
              <a:rPr kumimoji="1" lang="zh-CN" altLang="en-US" sz="2800">
                <a:solidFill>
                  <a:srgbClr val="FF0000"/>
                </a:solidFill>
              </a:rPr>
              <a:t>资源利用率难提升</a:t>
            </a:r>
            <a:endParaRPr kumimoji="1" lang="en-US" altLang="zh-CN" sz="2000" dirty="0">
              <a:solidFill>
                <a:srgbClr val="FF0000"/>
              </a:solidFill>
            </a:endParaRPr>
          </a:p>
        </p:txBody>
      </p:sp>
      <p:sp>
        <p:nvSpPr>
          <p:cNvPr id="4" name="矩形 3">
            <a:extLst>
              <a:ext uri="{FF2B5EF4-FFF2-40B4-BE49-F238E27FC236}">
                <a16:creationId xmlns:a16="http://schemas.microsoft.com/office/drawing/2014/main" id="{F9AE7DC2-71C0-48F4-B412-A1B36B2EEB95}"/>
              </a:ext>
            </a:extLst>
          </p:cNvPr>
          <p:cNvSpPr/>
          <p:nvPr/>
        </p:nvSpPr>
        <p:spPr bwMode="auto">
          <a:xfrm>
            <a:off x="2475124" y="1865266"/>
            <a:ext cx="2082944" cy="372405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2104" dirty="0">
                <a:latin typeface="DengXian" panose="02010600030101010101" pitchFamily="2" charset="-122"/>
                <a:ea typeface="DengXian" panose="02010600030101010101" pitchFamily="2" charset="-122"/>
                <a:cs typeface="微软雅黑"/>
              </a:rPr>
              <a:t>实体机</a:t>
            </a:r>
          </a:p>
        </p:txBody>
      </p:sp>
      <p:sp>
        <p:nvSpPr>
          <p:cNvPr id="5" name="矩形 4">
            <a:extLst>
              <a:ext uri="{FF2B5EF4-FFF2-40B4-BE49-F238E27FC236}">
                <a16:creationId xmlns:a16="http://schemas.microsoft.com/office/drawing/2014/main" id="{BC708E66-0058-4892-8AA2-F8EAA380C919}"/>
              </a:ext>
            </a:extLst>
          </p:cNvPr>
          <p:cNvSpPr/>
          <p:nvPr/>
        </p:nvSpPr>
        <p:spPr bwMode="auto">
          <a:xfrm>
            <a:off x="2664483" y="2559581"/>
            <a:ext cx="757434"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en-US" altLang="zh-CN" sz="1753" dirty="0">
                <a:latin typeface="DengXian" panose="02010600030101010101" pitchFamily="2" charset="-122"/>
                <a:ea typeface="DengXian" panose="02010600030101010101" pitchFamily="2" charset="-122"/>
                <a:cs typeface="微软雅黑"/>
              </a:rPr>
              <a:t>app1</a:t>
            </a:r>
            <a:endParaRPr lang="zh-CN" altLang="en-US" sz="2104" dirty="0">
              <a:latin typeface="DengXian" panose="02010600030101010101" pitchFamily="2" charset="-122"/>
              <a:ea typeface="DengXian" panose="02010600030101010101" pitchFamily="2" charset="-122"/>
              <a:cs typeface="微软雅黑"/>
            </a:endParaRPr>
          </a:p>
        </p:txBody>
      </p:sp>
      <p:sp>
        <p:nvSpPr>
          <p:cNvPr id="6" name="矩形 5">
            <a:extLst>
              <a:ext uri="{FF2B5EF4-FFF2-40B4-BE49-F238E27FC236}">
                <a16:creationId xmlns:a16="http://schemas.microsoft.com/office/drawing/2014/main" id="{3945CF10-AC13-4B5B-A84C-E61590E8FC4E}"/>
              </a:ext>
            </a:extLst>
          </p:cNvPr>
          <p:cNvSpPr/>
          <p:nvPr/>
        </p:nvSpPr>
        <p:spPr bwMode="auto">
          <a:xfrm>
            <a:off x="2664483" y="3317015"/>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2104" dirty="0">
                <a:latin typeface="DengXian" panose="02010600030101010101" pitchFamily="2" charset="-122"/>
                <a:ea typeface="DengXian" panose="02010600030101010101" pitchFamily="2" charset="-122"/>
                <a:cs typeface="微软雅黑"/>
              </a:rPr>
              <a:t>依赖库</a:t>
            </a:r>
          </a:p>
        </p:txBody>
      </p:sp>
      <p:sp>
        <p:nvSpPr>
          <p:cNvPr id="7" name="矩形 6">
            <a:extLst>
              <a:ext uri="{FF2B5EF4-FFF2-40B4-BE49-F238E27FC236}">
                <a16:creationId xmlns:a16="http://schemas.microsoft.com/office/drawing/2014/main" id="{E1428060-3083-4115-AD36-86586F96C467}"/>
              </a:ext>
            </a:extLst>
          </p:cNvPr>
          <p:cNvSpPr/>
          <p:nvPr/>
        </p:nvSpPr>
        <p:spPr bwMode="auto">
          <a:xfrm>
            <a:off x="2664483" y="4074449"/>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en-US" altLang="zh-CN" sz="2104" dirty="0">
                <a:latin typeface="DengXian" panose="02010600030101010101" pitchFamily="2" charset="-122"/>
                <a:ea typeface="DengXian" panose="02010600030101010101" pitchFamily="2" charset="-122"/>
                <a:cs typeface="微软雅黑"/>
              </a:rPr>
              <a:t>OS</a:t>
            </a:r>
            <a:endParaRPr lang="zh-CN" altLang="en-US" sz="2104" dirty="0">
              <a:latin typeface="DengXian" panose="02010600030101010101" pitchFamily="2" charset="-122"/>
              <a:ea typeface="DengXian" panose="02010600030101010101" pitchFamily="2" charset="-122"/>
              <a:cs typeface="微软雅黑"/>
            </a:endParaRPr>
          </a:p>
        </p:txBody>
      </p:sp>
      <p:sp>
        <p:nvSpPr>
          <p:cNvPr id="8" name="矩形 7">
            <a:extLst>
              <a:ext uri="{FF2B5EF4-FFF2-40B4-BE49-F238E27FC236}">
                <a16:creationId xmlns:a16="http://schemas.microsoft.com/office/drawing/2014/main" id="{5A037368-0CBE-4BFA-8EDC-E896CCCFD6D8}"/>
              </a:ext>
            </a:extLst>
          </p:cNvPr>
          <p:cNvSpPr/>
          <p:nvPr/>
        </p:nvSpPr>
        <p:spPr bwMode="auto">
          <a:xfrm>
            <a:off x="2664483" y="4831883"/>
            <a:ext cx="1704227"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zh-CN" altLang="en-US" sz="2104" dirty="0">
                <a:latin typeface="DengXian" panose="02010600030101010101" pitchFamily="2" charset="-122"/>
                <a:ea typeface="DengXian" panose="02010600030101010101" pitchFamily="2" charset="-122"/>
                <a:cs typeface="微软雅黑"/>
              </a:rPr>
              <a:t>硬件</a:t>
            </a:r>
          </a:p>
        </p:txBody>
      </p:sp>
      <p:sp>
        <p:nvSpPr>
          <p:cNvPr id="9" name="矩形 8">
            <a:extLst>
              <a:ext uri="{FF2B5EF4-FFF2-40B4-BE49-F238E27FC236}">
                <a16:creationId xmlns:a16="http://schemas.microsoft.com/office/drawing/2014/main" id="{65E3A4B4-301E-4BB0-8554-DA0C59832301}"/>
              </a:ext>
            </a:extLst>
          </p:cNvPr>
          <p:cNvSpPr/>
          <p:nvPr/>
        </p:nvSpPr>
        <p:spPr bwMode="auto">
          <a:xfrm>
            <a:off x="3548156" y="2559581"/>
            <a:ext cx="757434" cy="568076"/>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80153" tIns="40076" rIns="80153" bIns="40076" numCol="1" rtlCol="0" anchor="t" anchorCtr="0" compatLnSpc="1">
            <a:prstTxWarp prst="textNoShape">
              <a:avLst/>
            </a:prstTxWarp>
          </a:bodyPr>
          <a:lstStyle/>
          <a:p>
            <a:pPr algn="ctr" defTabSz="801563" fontAlgn="base">
              <a:spcBef>
                <a:spcPct val="0"/>
              </a:spcBef>
              <a:spcAft>
                <a:spcPct val="0"/>
              </a:spcAft>
            </a:pPr>
            <a:r>
              <a:rPr lang="en-US" altLang="zh-CN" sz="1753" dirty="0">
                <a:latin typeface="DengXian" panose="02010600030101010101" pitchFamily="2" charset="-122"/>
                <a:ea typeface="DengXian" panose="02010600030101010101" pitchFamily="2" charset="-122"/>
                <a:cs typeface="微软雅黑"/>
              </a:rPr>
              <a:t>app2</a:t>
            </a:r>
            <a:endParaRPr lang="zh-CN" altLang="en-US" sz="1753" dirty="0">
              <a:latin typeface="DengXian" panose="02010600030101010101" pitchFamily="2" charset="-122"/>
              <a:ea typeface="DengXian" panose="02010600030101010101" pitchFamily="2" charset="-122"/>
              <a:cs typeface="微软雅黑"/>
            </a:endParaRPr>
          </a:p>
        </p:txBody>
      </p:sp>
    </p:spTree>
    <p:extLst>
      <p:ext uri="{BB962C8B-B14F-4D97-AF65-F5344CB8AC3E}">
        <p14:creationId xmlns:p14="http://schemas.microsoft.com/office/powerpoint/2010/main" val="23564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76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001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782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269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850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537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942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22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22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5D346-6B0F-4C2C-BB79-8662F3BFE01C}"/>
              </a:ext>
            </a:extLst>
          </p:cNvPr>
          <p:cNvSpPr txBox="1">
            <a:spLocks/>
          </p:cNvSpPr>
          <p:nvPr/>
        </p:nvSpPr>
        <p:spPr>
          <a:xfrm>
            <a:off x="2512468" y="1364959"/>
            <a:ext cx="6612613" cy="72008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zh-CN" altLang="en-US"/>
              <a:t>扩容非常麻烦</a:t>
            </a:r>
            <a:endParaRPr kumimoji="1" lang="zh-CN" altLang="en-US" dirty="0"/>
          </a:p>
        </p:txBody>
      </p:sp>
      <p:sp>
        <p:nvSpPr>
          <p:cNvPr id="3" name="内容占位符 2">
            <a:extLst>
              <a:ext uri="{FF2B5EF4-FFF2-40B4-BE49-F238E27FC236}">
                <a16:creationId xmlns:a16="http://schemas.microsoft.com/office/drawing/2014/main" id="{986EBDC4-556C-4FE8-B4D9-9E1552D34F8A}"/>
              </a:ext>
            </a:extLst>
          </p:cNvPr>
          <p:cNvSpPr txBox="1">
            <a:spLocks/>
          </p:cNvSpPr>
          <p:nvPr/>
        </p:nvSpPr>
        <p:spPr>
          <a:xfrm>
            <a:off x="2512469" y="2219420"/>
            <a:ext cx="6612613" cy="41140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zh-CN" altLang="en-US" sz="3200"/>
              <a:t>部署周期太长</a:t>
            </a:r>
            <a:endParaRPr kumimoji="1" lang="en-US" altLang="zh-CN" sz="3200"/>
          </a:p>
          <a:p>
            <a:endParaRPr kumimoji="1" lang="en-US" altLang="zh-CN" sz="3200"/>
          </a:p>
          <a:p>
            <a:r>
              <a:rPr kumimoji="1" lang="zh-CN" altLang="en-US" sz="3200"/>
              <a:t>机架，网络，系统，</a:t>
            </a:r>
            <a:r>
              <a:rPr kumimoji="1" lang="en-US" altLang="zh-CN" sz="3200"/>
              <a:t>LB</a:t>
            </a:r>
            <a:r>
              <a:rPr kumimoji="1" lang="zh-CN" altLang="en-US" sz="3200"/>
              <a:t>配置</a:t>
            </a:r>
            <a:endParaRPr kumimoji="1" lang="en-US" altLang="zh-CN" sz="3200"/>
          </a:p>
          <a:p>
            <a:endParaRPr kumimoji="1" lang="en-US" altLang="zh-CN"/>
          </a:p>
          <a:p>
            <a:endParaRPr kumimoji="1" lang="zh-CN" altLang="en-US" dirty="0"/>
          </a:p>
        </p:txBody>
      </p:sp>
    </p:spTree>
    <p:extLst>
      <p:ext uri="{BB962C8B-B14F-4D97-AF65-F5344CB8AC3E}">
        <p14:creationId xmlns:p14="http://schemas.microsoft.com/office/powerpoint/2010/main" val="3177246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829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9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000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1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虚拟机的</a:t>
            </a:r>
            <a:r>
              <a:rPr kumimoji="1" lang="en-US" altLang="zh-CN" dirty="0"/>
              <a:t>Pros &amp; Cons</a:t>
            </a:r>
            <a:endParaRPr kumimoji="1" lang="zh-CN" altLang="en-US" dirty="0"/>
          </a:p>
        </p:txBody>
      </p:sp>
      <p:sp>
        <p:nvSpPr>
          <p:cNvPr id="3" name="内容占位符 2"/>
          <p:cNvSpPr>
            <a:spLocks noGrp="1"/>
          </p:cNvSpPr>
          <p:nvPr>
            <p:ph idx="1"/>
          </p:nvPr>
        </p:nvSpPr>
        <p:spPr>
          <a:xfrm>
            <a:off x="6023997" y="1772926"/>
            <a:ext cx="4392198" cy="4353060"/>
          </a:xfrm>
        </p:spPr>
        <p:txBody>
          <a:bodyPr>
            <a:normAutofit lnSpcReduction="10000"/>
          </a:bodyPr>
          <a:lstStyle/>
          <a:p>
            <a:pPr marL="0" indent="0">
              <a:buNone/>
            </a:pPr>
            <a:r>
              <a:rPr kumimoji="1" lang="en-US" altLang="zh-CN" sz="2400" dirty="0"/>
              <a:t>Pros</a:t>
            </a:r>
          </a:p>
          <a:p>
            <a:pPr>
              <a:buFont typeface="Wingdings" pitchFamily="2" charset="2"/>
              <a:buChar char="ü"/>
            </a:pPr>
            <a:r>
              <a:rPr kumimoji="1" lang="zh-CN" altLang="en-US" sz="2400" dirty="0"/>
              <a:t>部署简单，分钟计算</a:t>
            </a:r>
            <a:endParaRPr kumimoji="1" lang="en-US" altLang="zh-CN" sz="2400" dirty="0"/>
          </a:p>
          <a:p>
            <a:pPr>
              <a:buFont typeface="Wingdings" pitchFamily="2" charset="2"/>
              <a:buChar char="ü"/>
            </a:pPr>
            <a:r>
              <a:rPr kumimoji="1" lang="zh-CN" altLang="en-US" sz="2400" dirty="0"/>
              <a:t>各个</a:t>
            </a:r>
            <a:r>
              <a:rPr kumimoji="1" lang="en-US" altLang="zh-CN" sz="2400" dirty="0"/>
              <a:t>app</a:t>
            </a:r>
            <a:r>
              <a:rPr kumimoji="1" lang="zh-CN" altLang="en-US" sz="2400" dirty="0"/>
              <a:t>间的隔离好</a:t>
            </a:r>
            <a:endParaRPr kumimoji="1" lang="en-US" altLang="zh-CN" sz="2400" dirty="0"/>
          </a:p>
          <a:p>
            <a:pPr>
              <a:buFont typeface="Wingdings" pitchFamily="2" charset="2"/>
              <a:buChar char="ü"/>
            </a:pPr>
            <a:r>
              <a:rPr kumimoji="1" lang="zh-CN" altLang="en-US" sz="2400" dirty="0"/>
              <a:t>资源利用率有提升</a:t>
            </a:r>
            <a:endParaRPr kumimoji="1" lang="en-US" altLang="zh-CN" sz="2400" dirty="0"/>
          </a:p>
          <a:p>
            <a:pPr marL="0" indent="0">
              <a:buNone/>
            </a:pPr>
            <a:endParaRPr kumimoji="1" lang="en-US" altLang="zh-CN" sz="2400" dirty="0"/>
          </a:p>
          <a:p>
            <a:endParaRPr kumimoji="1" lang="en-US" altLang="zh-CN" sz="2400" dirty="0"/>
          </a:p>
          <a:p>
            <a:pPr marL="0" indent="0">
              <a:buNone/>
            </a:pPr>
            <a:r>
              <a:rPr kumimoji="1" lang="en-US" altLang="zh-CN" sz="2400" dirty="0"/>
              <a:t>Cons</a:t>
            </a:r>
          </a:p>
          <a:p>
            <a:pPr>
              <a:buFont typeface="Wingdings" pitchFamily="2" charset="2"/>
              <a:buChar char="ü"/>
            </a:pPr>
            <a:r>
              <a:rPr kumimoji="1" lang="zh-CN" altLang="en-US" sz="2400" dirty="0"/>
              <a:t>启动慢，分钟级别</a:t>
            </a:r>
            <a:endParaRPr kumimoji="1" lang="en-US" altLang="zh-CN" sz="2400" dirty="0"/>
          </a:p>
          <a:p>
            <a:pPr>
              <a:buFont typeface="Wingdings" pitchFamily="2" charset="2"/>
              <a:buChar char="ü"/>
            </a:pPr>
            <a:r>
              <a:rPr kumimoji="1" lang="en-US" altLang="zh-CN" sz="2400" dirty="0"/>
              <a:t>Image</a:t>
            </a:r>
            <a:r>
              <a:rPr kumimoji="1" lang="zh-CN" altLang="en-US" sz="2400" dirty="0"/>
              <a:t>比较大，</a:t>
            </a:r>
            <a:r>
              <a:rPr kumimoji="1" lang="en-US" altLang="zh-CN" sz="2400" dirty="0"/>
              <a:t>G</a:t>
            </a:r>
            <a:r>
              <a:rPr kumimoji="1" lang="zh-CN" altLang="en-US" sz="2400" dirty="0"/>
              <a:t>级别</a:t>
            </a:r>
            <a:endParaRPr kumimoji="1" lang="en-US" altLang="zh-CN" sz="2400" dirty="0"/>
          </a:p>
          <a:p>
            <a:pPr>
              <a:buFont typeface="Wingdings" pitchFamily="2" charset="2"/>
              <a:buChar char="ü"/>
            </a:pPr>
            <a:r>
              <a:rPr kumimoji="1" lang="zh-CN" altLang="en-US" sz="2400" dirty="0"/>
              <a:t>系统性能损失比较大</a:t>
            </a:r>
            <a:endParaRPr kumimoji="1" lang="en-US" altLang="zh-CN" sz="2400" dirty="0"/>
          </a:p>
        </p:txBody>
      </p:sp>
      <p:grpSp>
        <p:nvGrpSpPr>
          <p:cNvPr id="5" name="组合 4">
            <a:extLst>
              <a:ext uri="{FF2B5EF4-FFF2-40B4-BE49-F238E27FC236}">
                <a16:creationId xmlns:a16="http://schemas.microsoft.com/office/drawing/2014/main" id="{30C07B6C-1C30-0D40-8EAF-F70C4D6D889C}"/>
              </a:ext>
            </a:extLst>
          </p:cNvPr>
          <p:cNvGrpSpPr/>
          <p:nvPr/>
        </p:nvGrpSpPr>
        <p:grpSpPr>
          <a:xfrm>
            <a:off x="2351831" y="1772925"/>
            <a:ext cx="1008045" cy="3240146"/>
            <a:chOff x="827584" y="1772816"/>
            <a:chExt cx="1008112" cy="3240360"/>
          </a:xfrm>
        </p:grpSpPr>
        <p:sp>
          <p:nvSpPr>
            <p:cNvPr id="10" name="矩形 9"/>
            <p:cNvSpPr/>
            <p:nvPr/>
          </p:nvSpPr>
          <p:spPr bwMode="auto">
            <a:xfrm>
              <a:off x="827584" y="1772816"/>
              <a:ext cx="1008112" cy="32403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虚拟机</a:t>
              </a:r>
              <a:r>
                <a:rPr lang="en-US" altLang="zh-CN" dirty="0">
                  <a:latin typeface="DengXian" panose="02010600030101010101" pitchFamily="2" charset="-122"/>
                  <a:ea typeface="DengXian" panose="02010600030101010101" pitchFamily="2" charset="-122"/>
                  <a:cs typeface="微软雅黑"/>
                </a:rPr>
                <a:t>1</a:t>
              </a:r>
              <a:endParaRPr lang="zh-CN" altLang="en-US" dirty="0">
                <a:latin typeface="DengXian" panose="02010600030101010101" pitchFamily="2" charset="-122"/>
                <a:ea typeface="DengXian" panose="02010600030101010101" pitchFamily="2" charset="-122"/>
                <a:cs typeface="微软雅黑"/>
              </a:endParaRPr>
            </a:p>
          </p:txBody>
        </p:sp>
        <p:sp>
          <p:nvSpPr>
            <p:cNvPr id="11" name="矩形 10"/>
            <p:cNvSpPr/>
            <p:nvPr/>
          </p:nvSpPr>
          <p:spPr bwMode="auto">
            <a:xfrm>
              <a:off x="935596" y="2564904"/>
              <a:ext cx="831693"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DengXian" panose="02010600030101010101" pitchFamily="2" charset="-122"/>
                  <a:ea typeface="DengXian" panose="02010600030101010101" pitchFamily="2" charset="-122"/>
                  <a:cs typeface="微软雅黑"/>
                </a:rPr>
                <a:t>app</a:t>
              </a:r>
              <a:endParaRPr lang="zh-CN" altLang="en-US" dirty="0">
                <a:latin typeface="DengXian" panose="02010600030101010101" pitchFamily="2" charset="-122"/>
                <a:ea typeface="DengXian" panose="02010600030101010101" pitchFamily="2" charset="-122"/>
                <a:cs typeface="微软雅黑"/>
              </a:endParaRPr>
            </a:p>
          </p:txBody>
        </p:sp>
        <p:sp>
          <p:nvSpPr>
            <p:cNvPr id="12" name="矩形 11"/>
            <p:cNvSpPr/>
            <p:nvPr/>
          </p:nvSpPr>
          <p:spPr bwMode="auto">
            <a:xfrm>
              <a:off x="935596" y="3429000"/>
              <a:ext cx="831693"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依赖库</a:t>
              </a:r>
            </a:p>
          </p:txBody>
        </p:sp>
        <p:sp>
          <p:nvSpPr>
            <p:cNvPr id="13" name="矩形 12"/>
            <p:cNvSpPr/>
            <p:nvPr/>
          </p:nvSpPr>
          <p:spPr bwMode="auto">
            <a:xfrm>
              <a:off x="935596" y="4293096"/>
              <a:ext cx="781287"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DengXian" panose="02010600030101010101" pitchFamily="2" charset="-122"/>
                  <a:ea typeface="DengXian" panose="02010600030101010101" pitchFamily="2" charset="-122"/>
                  <a:cs typeface="微软雅黑"/>
                </a:rPr>
                <a:t>OS</a:t>
              </a:r>
              <a:endParaRPr lang="zh-CN" altLang="en-US" dirty="0">
                <a:latin typeface="DengXian" panose="02010600030101010101" pitchFamily="2" charset="-122"/>
                <a:ea typeface="DengXian" panose="02010600030101010101" pitchFamily="2" charset="-122"/>
                <a:cs typeface="微软雅黑"/>
              </a:endParaRPr>
            </a:p>
          </p:txBody>
        </p:sp>
      </p:grpSp>
      <p:sp>
        <p:nvSpPr>
          <p:cNvPr id="19" name="矩形 18"/>
          <p:cNvSpPr/>
          <p:nvPr/>
        </p:nvSpPr>
        <p:spPr bwMode="auto">
          <a:xfrm>
            <a:off x="2351832" y="5085075"/>
            <a:ext cx="3326602" cy="5400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DengXian" panose="02010600030101010101" pitchFamily="2" charset="-122"/>
                <a:ea typeface="DengXian" panose="02010600030101010101" pitchFamily="2" charset="-122"/>
                <a:cs typeface="微软雅黑"/>
              </a:rPr>
              <a:t>hypervisor</a:t>
            </a:r>
            <a:endParaRPr lang="zh-CN" altLang="en-US" dirty="0">
              <a:latin typeface="DengXian" panose="02010600030101010101" pitchFamily="2" charset="-122"/>
              <a:ea typeface="DengXian" panose="02010600030101010101" pitchFamily="2" charset="-122"/>
              <a:cs typeface="微软雅黑"/>
            </a:endParaRPr>
          </a:p>
        </p:txBody>
      </p:sp>
      <p:sp>
        <p:nvSpPr>
          <p:cNvPr id="20" name="矩形 19"/>
          <p:cNvSpPr/>
          <p:nvPr/>
        </p:nvSpPr>
        <p:spPr>
          <a:xfrm>
            <a:off x="2351832" y="6021116"/>
            <a:ext cx="3326602" cy="360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solidFill>
                  <a:schemeClr val="tx1"/>
                </a:solidFill>
                <a:latin typeface="DengXian" panose="02010600030101010101" pitchFamily="2" charset="-122"/>
                <a:ea typeface="DengXian" panose="02010600030101010101" pitchFamily="2" charset="-122"/>
              </a:rPr>
              <a:t>硬件</a:t>
            </a:r>
          </a:p>
        </p:txBody>
      </p:sp>
      <p:sp>
        <p:nvSpPr>
          <p:cNvPr id="21" name="矩形 20"/>
          <p:cNvSpPr/>
          <p:nvPr/>
        </p:nvSpPr>
        <p:spPr>
          <a:xfrm>
            <a:off x="2351832" y="5661101"/>
            <a:ext cx="3326602" cy="360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latin typeface="DengXian" panose="02010600030101010101" pitchFamily="2" charset="-122"/>
                <a:ea typeface="DengXian" panose="02010600030101010101" pitchFamily="2" charset="-122"/>
              </a:rPr>
              <a:t>Host OS</a:t>
            </a:r>
            <a:endParaRPr kumimoji="1" lang="zh-CN" altLang="en-US" dirty="0">
              <a:solidFill>
                <a:schemeClr val="tx1"/>
              </a:solidFill>
              <a:latin typeface="DengXian" panose="02010600030101010101" pitchFamily="2" charset="-122"/>
              <a:ea typeface="DengXian" panose="02010600030101010101" pitchFamily="2" charset="-122"/>
            </a:endParaRPr>
          </a:p>
        </p:txBody>
      </p:sp>
      <p:grpSp>
        <p:nvGrpSpPr>
          <p:cNvPr id="26" name="组合 25">
            <a:extLst>
              <a:ext uri="{FF2B5EF4-FFF2-40B4-BE49-F238E27FC236}">
                <a16:creationId xmlns:a16="http://schemas.microsoft.com/office/drawing/2014/main" id="{A076A5FC-0A14-CC43-9781-796D8C5F3FD4}"/>
              </a:ext>
            </a:extLst>
          </p:cNvPr>
          <p:cNvGrpSpPr/>
          <p:nvPr/>
        </p:nvGrpSpPr>
        <p:grpSpPr>
          <a:xfrm>
            <a:off x="4670389" y="1772925"/>
            <a:ext cx="1008045" cy="3240146"/>
            <a:chOff x="827584" y="1772816"/>
            <a:chExt cx="1008112" cy="3240360"/>
          </a:xfrm>
        </p:grpSpPr>
        <p:sp>
          <p:nvSpPr>
            <p:cNvPr id="27" name="矩形 26">
              <a:extLst>
                <a:ext uri="{FF2B5EF4-FFF2-40B4-BE49-F238E27FC236}">
                  <a16:creationId xmlns:a16="http://schemas.microsoft.com/office/drawing/2014/main" id="{649D9A60-AC14-0B48-8A13-2E5332CC7F7C}"/>
                </a:ext>
              </a:extLst>
            </p:cNvPr>
            <p:cNvSpPr/>
            <p:nvPr/>
          </p:nvSpPr>
          <p:spPr bwMode="auto">
            <a:xfrm>
              <a:off x="827584" y="1772816"/>
              <a:ext cx="1008112" cy="32403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虚拟机</a:t>
              </a:r>
              <a:r>
                <a:rPr lang="en-US" altLang="zh-CN" dirty="0">
                  <a:latin typeface="DengXian" panose="02010600030101010101" pitchFamily="2" charset="-122"/>
                  <a:ea typeface="DengXian" panose="02010600030101010101" pitchFamily="2" charset="-122"/>
                  <a:cs typeface="微软雅黑"/>
                </a:rPr>
                <a:t>1</a:t>
              </a:r>
              <a:endParaRPr lang="zh-CN" altLang="en-US" dirty="0">
                <a:latin typeface="DengXian" panose="02010600030101010101" pitchFamily="2" charset="-122"/>
                <a:ea typeface="DengXian" panose="02010600030101010101" pitchFamily="2" charset="-122"/>
                <a:cs typeface="微软雅黑"/>
              </a:endParaRPr>
            </a:p>
          </p:txBody>
        </p:sp>
        <p:sp>
          <p:nvSpPr>
            <p:cNvPr id="28" name="矩形 27">
              <a:extLst>
                <a:ext uri="{FF2B5EF4-FFF2-40B4-BE49-F238E27FC236}">
                  <a16:creationId xmlns:a16="http://schemas.microsoft.com/office/drawing/2014/main" id="{B045A471-2FD5-424A-974C-7232093B17E7}"/>
                </a:ext>
              </a:extLst>
            </p:cNvPr>
            <p:cNvSpPr/>
            <p:nvPr/>
          </p:nvSpPr>
          <p:spPr bwMode="auto">
            <a:xfrm>
              <a:off x="935596" y="2564904"/>
              <a:ext cx="831693"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DengXian" panose="02010600030101010101" pitchFamily="2" charset="-122"/>
                  <a:ea typeface="DengXian" panose="02010600030101010101" pitchFamily="2" charset="-122"/>
                  <a:cs typeface="微软雅黑"/>
                </a:rPr>
                <a:t>app</a:t>
              </a:r>
              <a:endParaRPr lang="zh-CN" altLang="en-US" dirty="0">
                <a:latin typeface="DengXian" panose="02010600030101010101" pitchFamily="2" charset="-122"/>
                <a:ea typeface="DengXian" panose="02010600030101010101" pitchFamily="2" charset="-122"/>
                <a:cs typeface="微软雅黑"/>
              </a:endParaRPr>
            </a:p>
          </p:txBody>
        </p:sp>
        <p:sp>
          <p:nvSpPr>
            <p:cNvPr id="29" name="矩形 28">
              <a:extLst>
                <a:ext uri="{FF2B5EF4-FFF2-40B4-BE49-F238E27FC236}">
                  <a16:creationId xmlns:a16="http://schemas.microsoft.com/office/drawing/2014/main" id="{AB05F371-E487-1A46-82B2-9650736B5FC2}"/>
                </a:ext>
              </a:extLst>
            </p:cNvPr>
            <p:cNvSpPr/>
            <p:nvPr/>
          </p:nvSpPr>
          <p:spPr bwMode="auto">
            <a:xfrm>
              <a:off x="935596" y="3429000"/>
              <a:ext cx="831693"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依赖库</a:t>
              </a:r>
            </a:p>
          </p:txBody>
        </p:sp>
        <p:sp>
          <p:nvSpPr>
            <p:cNvPr id="30" name="矩形 29">
              <a:extLst>
                <a:ext uri="{FF2B5EF4-FFF2-40B4-BE49-F238E27FC236}">
                  <a16:creationId xmlns:a16="http://schemas.microsoft.com/office/drawing/2014/main" id="{C2211B42-844A-C54D-B756-D9DA9ECFCADD}"/>
                </a:ext>
              </a:extLst>
            </p:cNvPr>
            <p:cNvSpPr/>
            <p:nvPr/>
          </p:nvSpPr>
          <p:spPr bwMode="auto">
            <a:xfrm>
              <a:off x="935596" y="4293096"/>
              <a:ext cx="781287"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DengXian" panose="02010600030101010101" pitchFamily="2" charset="-122"/>
                  <a:ea typeface="DengXian" panose="02010600030101010101" pitchFamily="2" charset="-122"/>
                  <a:cs typeface="微软雅黑"/>
                </a:rPr>
                <a:t>OS</a:t>
              </a:r>
              <a:endParaRPr lang="zh-CN" altLang="en-US" dirty="0">
                <a:latin typeface="DengXian" panose="02010600030101010101" pitchFamily="2" charset="-122"/>
                <a:ea typeface="DengXian" panose="02010600030101010101" pitchFamily="2" charset="-122"/>
                <a:cs typeface="微软雅黑"/>
              </a:endParaRPr>
            </a:p>
          </p:txBody>
        </p:sp>
      </p:grpSp>
      <p:grpSp>
        <p:nvGrpSpPr>
          <p:cNvPr id="31" name="组合 30">
            <a:extLst>
              <a:ext uri="{FF2B5EF4-FFF2-40B4-BE49-F238E27FC236}">
                <a16:creationId xmlns:a16="http://schemas.microsoft.com/office/drawing/2014/main" id="{3CE0C156-5AD7-E04C-9EAB-5982C3A8FA51}"/>
              </a:ext>
            </a:extLst>
          </p:cNvPr>
          <p:cNvGrpSpPr/>
          <p:nvPr/>
        </p:nvGrpSpPr>
        <p:grpSpPr>
          <a:xfrm>
            <a:off x="3511111" y="1772925"/>
            <a:ext cx="1008045" cy="3240146"/>
            <a:chOff x="827584" y="1772816"/>
            <a:chExt cx="1008112" cy="3240360"/>
          </a:xfrm>
        </p:grpSpPr>
        <p:sp>
          <p:nvSpPr>
            <p:cNvPr id="32" name="矩形 31">
              <a:extLst>
                <a:ext uri="{FF2B5EF4-FFF2-40B4-BE49-F238E27FC236}">
                  <a16:creationId xmlns:a16="http://schemas.microsoft.com/office/drawing/2014/main" id="{1C44CB10-6B2E-694B-A1FF-E18CA4E4A983}"/>
                </a:ext>
              </a:extLst>
            </p:cNvPr>
            <p:cNvSpPr/>
            <p:nvPr/>
          </p:nvSpPr>
          <p:spPr bwMode="auto">
            <a:xfrm>
              <a:off x="827584" y="1772816"/>
              <a:ext cx="1008112" cy="32403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虚拟机</a:t>
              </a:r>
              <a:r>
                <a:rPr lang="en-US" altLang="zh-CN" dirty="0">
                  <a:latin typeface="DengXian" panose="02010600030101010101" pitchFamily="2" charset="-122"/>
                  <a:ea typeface="DengXian" panose="02010600030101010101" pitchFamily="2" charset="-122"/>
                  <a:cs typeface="微软雅黑"/>
                </a:rPr>
                <a:t>1</a:t>
              </a:r>
              <a:endParaRPr lang="zh-CN" altLang="en-US" dirty="0">
                <a:latin typeface="DengXian" panose="02010600030101010101" pitchFamily="2" charset="-122"/>
                <a:ea typeface="DengXian" panose="02010600030101010101" pitchFamily="2" charset="-122"/>
                <a:cs typeface="微软雅黑"/>
              </a:endParaRPr>
            </a:p>
          </p:txBody>
        </p:sp>
        <p:sp>
          <p:nvSpPr>
            <p:cNvPr id="33" name="矩形 32">
              <a:extLst>
                <a:ext uri="{FF2B5EF4-FFF2-40B4-BE49-F238E27FC236}">
                  <a16:creationId xmlns:a16="http://schemas.microsoft.com/office/drawing/2014/main" id="{47A24B82-6394-574E-8F30-3C57D8E6E889}"/>
                </a:ext>
              </a:extLst>
            </p:cNvPr>
            <p:cNvSpPr/>
            <p:nvPr/>
          </p:nvSpPr>
          <p:spPr bwMode="auto">
            <a:xfrm>
              <a:off x="935596" y="2564904"/>
              <a:ext cx="831693"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DengXian" panose="02010600030101010101" pitchFamily="2" charset="-122"/>
                  <a:ea typeface="DengXian" panose="02010600030101010101" pitchFamily="2" charset="-122"/>
                  <a:cs typeface="微软雅黑"/>
                </a:rPr>
                <a:t>app</a:t>
              </a:r>
              <a:endParaRPr lang="zh-CN" altLang="en-US" dirty="0">
                <a:latin typeface="DengXian" panose="02010600030101010101" pitchFamily="2" charset="-122"/>
                <a:ea typeface="DengXian" panose="02010600030101010101" pitchFamily="2" charset="-122"/>
                <a:cs typeface="微软雅黑"/>
              </a:endParaRPr>
            </a:p>
          </p:txBody>
        </p:sp>
        <p:sp>
          <p:nvSpPr>
            <p:cNvPr id="34" name="矩形 33">
              <a:extLst>
                <a:ext uri="{FF2B5EF4-FFF2-40B4-BE49-F238E27FC236}">
                  <a16:creationId xmlns:a16="http://schemas.microsoft.com/office/drawing/2014/main" id="{B9D8356D-39B2-A943-89CC-6D2DF63541BD}"/>
                </a:ext>
              </a:extLst>
            </p:cNvPr>
            <p:cNvSpPr/>
            <p:nvPr/>
          </p:nvSpPr>
          <p:spPr bwMode="auto">
            <a:xfrm>
              <a:off x="935596" y="3429000"/>
              <a:ext cx="831693"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依赖库</a:t>
              </a:r>
            </a:p>
          </p:txBody>
        </p:sp>
        <p:sp>
          <p:nvSpPr>
            <p:cNvPr id="35" name="矩形 34">
              <a:extLst>
                <a:ext uri="{FF2B5EF4-FFF2-40B4-BE49-F238E27FC236}">
                  <a16:creationId xmlns:a16="http://schemas.microsoft.com/office/drawing/2014/main" id="{D49A7EBD-270C-8B4A-8932-8BCDD799B9CF}"/>
                </a:ext>
              </a:extLst>
            </p:cNvPr>
            <p:cNvSpPr/>
            <p:nvPr/>
          </p:nvSpPr>
          <p:spPr bwMode="auto">
            <a:xfrm>
              <a:off x="935596" y="4293096"/>
              <a:ext cx="781287"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sz="1600" dirty="0">
                  <a:latin typeface="DengXian" panose="02010600030101010101" pitchFamily="2" charset="-122"/>
                  <a:ea typeface="DengXian" panose="02010600030101010101" pitchFamily="2" charset="-122"/>
                  <a:cs typeface="微软雅黑"/>
                </a:rPr>
                <a:t>OS</a:t>
              </a:r>
              <a:endParaRPr lang="zh-CN" altLang="en-US" dirty="0">
                <a:latin typeface="DengXian" panose="02010600030101010101" pitchFamily="2" charset="-122"/>
                <a:ea typeface="DengXian" panose="02010600030101010101" pitchFamily="2" charset="-122"/>
                <a:cs typeface="微软雅黑"/>
              </a:endParaRPr>
            </a:p>
          </p:txBody>
        </p:sp>
      </p:grpSp>
    </p:spTree>
    <p:extLst>
      <p:ext uri="{BB962C8B-B14F-4D97-AF65-F5344CB8AC3E}">
        <p14:creationId xmlns:p14="http://schemas.microsoft.com/office/powerpoint/2010/main" val="169424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87189-DBFA-BE48-A997-61AE640BB090}"/>
              </a:ext>
            </a:extLst>
          </p:cNvPr>
          <p:cNvSpPr>
            <a:spLocks noGrp="1"/>
          </p:cNvSpPr>
          <p:nvPr>
            <p:ph type="title"/>
          </p:nvPr>
        </p:nvSpPr>
        <p:spPr/>
        <p:txBody>
          <a:bodyPr/>
          <a:lstStyle/>
          <a:p>
            <a:r>
              <a:rPr kumimoji="1" lang="zh-CN" altLang="en-US" dirty="0"/>
              <a:t>扩容</a:t>
            </a:r>
            <a:r>
              <a:rPr kumimoji="1" lang="en-US" altLang="zh-CN" dirty="0"/>
              <a:t>/</a:t>
            </a:r>
            <a:r>
              <a:rPr kumimoji="1" lang="zh-CN" altLang="en-US" dirty="0"/>
              <a:t>缩容效率不高</a:t>
            </a:r>
          </a:p>
        </p:txBody>
      </p:sp>
      <p:sp>
        <p:nvSpPr>
          <p:cNvPr id="3" name="内容占位符 2">
            <a:extLst>
              <a:ext uri="{FF2B5EF4-FFF2-40B4-BE49-F238E27FC236}">
                <a16:creationId xmlns:a16="http://schemas.microsoft.com/office/drawing/2014/main" id="{6D516E22-CFE8-434C-ADC4-AC471FD1E9C4}"/>
              </a:ext>
            </a:extLst>
          </p:cNvPr>
          <p:cNvSpPr>
            <a:spLocks noGrp="1"/>
          </p:cNvSpPr>
          <p:nvPr>
            <p:ph idx="1"/>
          </p:nvPr>
        </p:nvSpPr>
        <p:spPr/>
        <p:txBody>
          <a:bodyPr/>
          <a:lstStyle/>
          <a:p>
            <a:endParaRPr kumimoji="1" lang="en-US" altLang="zh-CN" dirty="0"/>
          </a:p>
          <a:p>
            <a:pPr marL="391146" indent="-391146">
              <a:buFont typeface="+mj-lt"/>
              <a:buAutoNum type="arabicPeriod"/>
            </a:pPr>
            <a:r>
              <a:rPr kumimoji="1" lang="en-US" altLang="zh-CN" sz="2738" dirty="0"/>
              <a:t>Image</a:t>
            </a:r>
            <a:r>
              <a:rPr kumimoji="1" lang="zh-CN" altLang="en-US" sz="2738" dirty="0"/>
              <a:t>是一个</a:t>
            </a:r>
            <a:r>
              <a:rPr kumimoji="1" lang="en-US" altLang="zh-CN" sz="2738" dirty="0"/>
              <a:t>OS</a:t>
            </a:r>
            <a:r>
              <a:rPr kumimoji="1" lang="zh-CN" altLang="en-US" sz="2738" dirty="0"/>
              <a:t>，</a:t>
            </a:r>
            <a:r>
              <a:rPr kumimoji="1" lang="en-US" altLang="zh-CN" sz="2738" dirty="0"/>
              <a:t>boot</a:t>
            </a:r>
            <a:r>
              <a:rPr kumimoji="1" lang="zh-CN" altLang="en-US" sz="2738" dirty="0"/>
              <a:t> 耗时，扩容做不到秒级</a:t>
            </a:r>
            <a:endParaRPr kumimoji="1" lang="en-US" altLang="zh-CN" sz="2738" dirty="0"/>
          </a:p>
          <a:p>
            <a:pPr marL="391146" indent="-391146">
              <a:buFont typeface="+mj-lt"/>
              <a:buAutoNum type="arabicPeriod"/>
            </a:pPr>
            <a:endParaRPr kumimoji="1" lang="en-US" altLang="zh-CN" sz="2738" dirty="0"/>
          </a:p>
          <a:p>
            <a:pPr marL="391146" indent="-391146">
              <a:buFont typeface="+mj-lt"/>
              <a:buAutoNum type="arabicPeriod"/>
            </a:pPr>
            <a:r>
              <a:rPr kumimoji="1" lang="en-US" altLang="zh-CN" sz="2738" dirty="0"/>
              <a:t>Image</a:t>
            </a:r>
            <a:r>
              <a:rPr kumimoji="1" lang="zh-CN" altLang="en-US" sz="2738" dirty="0"/>
              <a:t>大，占用资源多，造成系统资源浪费</a:t>
            </a:r>
            <a:endParaRPr kumimoji="1" lang="en-US" altLang="zh-CN" sz="2738" dirty="0"/>
          </a:p>
          <a:p>
            <a:pPr marL="391146" indent="-391146">
              <a:buFont typeface="+mj-lt"/>
              <a:buAutoNum type="arabicPeriod"/>
            </a:pPr>
            <a:endParaRPr kumimoji="1" lang="en-US" altLang="zh-CN" sz="2738" dirty="0"/>
          </a:p>
          <a:p>
            <a:pPr marL="391146" indent="-391146">
              <a:buFont typeface="+mj-lt"/>
              <a:buAutoNum type="arabicPeriod"/>
            </a:pPr>
            <a:r>
              <a:rPr kumimoji="1" lang="zh-CN" altLang="en-US" sz="2738" dirty="0"/>
              <a:t>虚拟化成本带来性能损失</a:t>
            </a:r>
          </a:p>
        </p:txBody>
      </p:sp>
    </p:spTree>
    <p:extLst>
      <p:ext uri="{BB962C8B-B14F-4D97-AF65-F5344CB8AC3E}">
        <p14:creationId xmlns:p14="http://schemas.microsoft.com/office/powerpoint/2010/main" val="235431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容器的</a:t>
            </a:r>
            <a:r>
              <a:rPr kumimoji="1" lang="en-US" altLang="zh-CN" dirty="0"/>
              <a:t>Pros &amp; Cons</a:t>
            </a:r>
            <a:endParaRPr kumimoji="1" lang="zh-CN" altLang="en-US" dirty="0"/>
          </a:p>
        </p:txBody>
      </p:sp>
      <p:sp>
        <p:nvSpPr>
          <p:cNvPr id="3" name="内容占位符 2"/>
          <p:cNvSpPr>
            <a:spLocks noGrp="1"/>
          </p:cNvSpPr>
          <p:nvPr>
            <p:ph idx="1"/>
          </p:nvPr>
        </p:nvSpPr>
        <p:spPr>
          <a:xfrm>
            <a:off x="6023997" y="1737362"/>
            <a:ext cx="4392198" cy="4388624"/>
          </a:xfrm>
        </p:spPr>
        <p:txBody>
          <a:bodyPr>
            <a:normAutofit/>
          </a:bodyPr>
          <a:lstStyle/>
          <a:p>
            <a:pPr marL="0" indent="0">
              <a:buNone/>
            </a:pPr>
            <a:r>
              <a:rPr kumimoji="1" lang="en-US" altLang="zh-CN" sz="2400" dirty="0"/>
              <a:t>Pros</a:t>
            </a:r>
          </a:p>
          <a:p>
            <a:pPr>
              <a:buFont typeface="Wingdings" pitchFamily="2" charset="2"/>
              <a:buChar char="ü"/>
            </a:pPr>
            <a:r>
              <a:rPr kumimoji="1" lang="zh-CN" altLang="en-US" sz="2400" dirty="0"/>
              <a:t>启动秒开</a:t>
            </a:r>
            <a:endParaRPr kumimoji="1" lang="en-US" altLang="zh-CN" sz="2400" dirty="0"/>
          </a:p>
          <a:p>
            <a:pPr>
              <a:buFont typeface="Wingdings" pitchFamily="2" charset="2"/>
              <a:buChar char="ü"/>
            </a:pPr>
            <a:r>
              <a:rPr kumimoji="1" lang="zh-CN" altLang="en-US" sz="2400" dirty="0"/>
              <a:t>占资源少，单机可开</a:t>
            </a:r>
            <a:r>
              <a:rPr kumimoji="1" lang="en-US" altLang="zh-CN" sz="2400" dirty="0"/>
              <a:t>1000</a:t>
            </a:r>
            <a:r>
              <a:rPr kumimoji="1" lang="zh-CN" altLang="en-US" sz="2400" dirty="0"/>
              <a:t>以上容器</a:t>
            </a:r>
            <a:endParaRPr kumimoji="1" lang="en-US" altLang="zh-CN" sz="2400" dirty="0"/>
          </a:p>
          <a:p>
            <a:pPr>
              <a:buFont typeface="Wingdings" pitchFamily="2" charset="2"/>
              <a:buChar char="ü"/>
            </a:pPr>
            <a:r>
              <a:rPr kumimoji="1" lang="zh-CN" altLang="en-US" sz="2400" dirty="0"/>
              <a:t>系统性能损失少</a:t>
            </a:r>
            <a:endParaRPr kumimoji="1" lang="en-US" altLang="zh-CN" sz="2400" dirty="0"/>
          </a:p>
          <a:p>
            <a:pPr>
              <a:buFont typeface="Wingdings" pitchFamily="2" charset="2"/>
              <a:buChar char="ü"/>
            </a:pPr>
            <a:r>
              <a:rPr kumimoji="1" lang="en-US" altLang="zh-CN" sz="2400" dirty="0"/>
              <a:t>App</a:t>
            </a:r>
            <a:r>
              <a:rPr kumimoji="1" lang="zh-CN" altLang="en-US" sz="2400" dirty="0"/>
              <a:t>间资源隔离</a:t>
            </a:r>
            <a:endParaRPr kumimoji="1" lang="en-US" altLang="zh-CN" sz="2400" dirty="0"/>
          </a:p>
          <a:p>
            <a:pPr marL="0" indent="0">
              <a:buNone/>
            </a:pPr>
            <a:r>
              <a:rPr kumimoji="1" lang="en-US" altLang="zh-CN" sz="2400" dirty="0"/>
              <a:t>Cons</a:t>
            </a:r>
          </a:p>
          <a:p>
            <a:pPr>
              <a:buFont typeface="Wingdings" pitchFamily="2" charset="2"/>
              <a:buChar char="ü"/>
            </a:pPr>
            <a:r>
              <a:rPr kumimoji="1" lang="zh-CN" altLang="en-US" sz="2400" dirty="0"/>
              <a:t>安全和隔离对比虚机要差</a:t>
            </a:r>
            <a:endParaRPr kumimoji="1" lang="en-US" altLang="zh-CN" sz="2400" dirty="0"/>
          </a:p>
        </p:txBody>
      </p:sp>
      <p:grpSp>
        <p:nvGrpSpPr>
          <p:cNvPr id="4" name="组合 3">
            <a:extLst>
              <a:ext uri="{FF2B5EF4-FFF2-40B4-BE49-F238E27FC236}">
                <a16:creationId xmlns:a16="http://schemas.microsoft.com/office/drawing/2014/main" id="{6013816F-0BD7-8447-AD73-9B965B8E5498}"/>
              </a:ext>
            </a:extLst>
          </p:cNvPr>
          <p:cNvGrpSpPr/>
          <p:nvPr/>
        </p:nvGrpSpPr>
        <p:grpSpPr>
          <a:xfrm>
            <a:off x="2207825" y="1772925"/>
            <a:ext cx="1080049" cy="2376107"/>
            <a:chOff x="827584" y="1772816"/>
            <a:chExt cx="1080120" cy="2376264"/>
          </a:xfrm>
        </p:grpSpPr>
        <p:sp>
          <p:nvSpPr>
            <p:cNvPr id="19" name="矩形 18"/>
            <p:cNvSpPr/>
            <p:nvPr/>
          </p:nvSpPr>
          <p:spPr bwMode="auto">
            <a:xfrm>
              <a:off x="827584" y="1772816"/>
              <a:ext cx="1080120" cy="23762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容器</a:t>
              </a:r>
              <a:r>
                <a:rPr lang="en-US" altLang="zh-CN" dirty="0">
                  <a:latin typeface="DengXian" panose="02010600030101010101" pitchFamily="2" charset="-122"/>
                  <a:ea typeface="DengXian" panose="02010600030101010101" pitchFamily="2" charset="-122"/>
                  <a:cs typeface="微软雅黑"/>
                </a:rPr>
                <a:t>1</a:t>
              </a:r>
              <a:endParaRPr lang="zh-CN" altLang="en-US" dirty="0">
                <a:latin typeface="DengXian" panose="02010600030101010101" pitchFamily="2" charset="-122"/>
                <a:ea typeface="DengXian" panose="02010600030101010101" pitchFamily="2" charset="-122"/>
                <a:cs typeface="微软雅黑"/>
              </a:endParaRPr>
            </a:p>
          </p:txBody>
        </p:sp>
        <p:sp>
          <p:nvSpPr>
            <p:cNvPr id="20" name="矩形 19"/>
            <p:cNvSpPr/>
            <p:nvPr/>
          </p:nvSpPr>
          <p:spPr bwMode="auto">
            <a:xfrm>
              <a:off x="971601" y="2564904"/>
              <a:ext cx="792088"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DengXian" panose="02010600030101010101" pitchFamily="2" charset="-122"/>
                  <a:ea typeface="DengXian" panose="02010600030101010101" pitchFamily="2" charset="-122"/>
                  <a:cs typeface="微软雅黑"/>
                </a:rPr>
                <a:t>app</a:t>
              </a:r>
              <a:endParaRPr lang="zh-CN" altLang="en-US" dirty="0">
                <a:latin typeface="DengXian" panose="02010600030101010101" pitchFamily="2" charset="-122"/>
                <a:ea typeface="DengXian" panose="02010600030101010101" pitchFamily="2" charset="-122"/>
                <a:cs typeface="微软雅黑"/>
              </a:endParaRPr>
            </a:p>
          </p:txBody>
        </p:sp>
        <p:sp>
          <p:nvSpPr>
            <p:cNvPr id="21" name="矩形 20"/>
            <p:cNvSpPr/>
            <p:nvPr/>
          </p:nvSpPr>
          <p:spPr bwMode="auto">
            <a:xfrm>
              <a:off x="971601" y="3429000"/>
              <a:ext cx="792088"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依赖库</a:t>
              </a:r>
            </a:p>
          </p:txBody>
        </p:sp>
      </p:grpSp>
      <p:sp>
        <p:nvSpPr>
          <p:cNvPr id="12" name="矩形 11"/>
          <p:cNvSpPr/>
          <p:nvPr/>
        </p:nvSpPr>
        <p:spPr bwMode="auto">
          <a:xfrm>
            <a:off x="2207824" y="4293039"/>
            <a:ext cx="3528159" cy="3600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容器引擎</a:t>
            </a:r>
          </a:p>
        </p:txBody>
      </p:sp>
      <p:sp>
        <p:nvSpPr>
          <p:cNvPr id="13" name="矩形 12"/>
          <p:cNvSpPr/>
          <p:nvPr/>
        </p:nvSpPr>
        <p:spPr>
          <a:xfrm>
            <a:off x="2207824" y="5301085"/>
            <a:ext cx="3528159" cy="4320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solidFill>
                  <a:schemeClr val="tx1"/>
                </a:solidFill>
                <a:latin typeface="DengXian" panose="02010600030101010101" pitchFamily="2" charset="-122"/>
                <a:ea typeface="DengXian" panose="02010600030101010101" pitchFamily="2" charset="-122"/>
              </a:rPr>
              <a:t>硬件</a:t>
            </a:r>
          </a:p>
        </p:txBody>
      </p:sp>
      <p:sp>
        <p:nvSpPr>
          <p:cNvPr id="14" name="矩形 13"/>
          <p:cNvSpPr/>
          <p:nvPr/>
        </p:nvSpPr>
        <p:spPr>
          <a:xfrm>
            <a:off x="2207824" y="4797062"/>
            <a:ext cx="3528159" cy="360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solidFill>
                  <a:schemeClr val="tx1"/>
                </a:solidFill>
                <a:latin typeface="DengXian" panose="02010600030101010101" pitchFamily="2" charset="-122"/>
                <a:ea typeface="DengXian" panose="02010600030101010101" pitchFamily="2" charset="-122"/>
              </a:rPr>
              <a:t>Host OS</a:t>
            </a:r>
            <a:endParaRPr kumimoji="1" lang="zh-CN" altLang="en-US" dirty="0">
              <a:solidFill>
                <a:schemeClr val="tx1"/>
              </a:solidFill>
              <a:latin typeface="DengXian" panose="02010600030101010101" pitchFamily="2" charset="-122"/>
              <a:ea typeface="DengXian" panose="02010600030101010101" pitchFamily="2" charset="-122"/>
            </a:endParaRPr>
          </a:p>
        </p:txBody>
      </p:sp>
      <p:grpSp>
        <p:nvGrpSpPr>
          <p:cNvPr id="15" name="组合 14">
            <a:extLst>
              <a:ext uri="{FF2B5EF4-FFF2-40B4-BE49-F238E27FC236}">
                <a16:creationId xmlns:a16="http://schemas.microsoft.com/office/drawing/2014/main" id="{A9CC3E5C-3A8B-6441-81F9-9BC65AA7A81D}"/>
              </a:ext>
            </a:extLst>
          </p:cNvPr>
          <p:cNvGrpSpPr/>
          <p:nvPr/>
        </p:nvGrpSpPr>
        <p:grpSpPr>
          <a:xfrm>
            <a:off x="4655936" y="1772925"/>
            <a:ext cx="1080049" cy="2376107"/>
            <a:chOff x="827584" y="1772816"/>
            <a:chExt cx="1080120" cy="2376264"/>
          </a:xfrm>
        </p:grpSpPr>
        <p:sp>
          <p:nvSpPr>
            <p:cNvPr id="16" name="矩形 15">
              <a:extLst>
                <a:ext uri="{FF2B5EF4-FFF2-40B4-BE49-F238E27FC236}">
                  <a16:creationId xmlns:a16="http://schemas.microsoft.com/office/drawing/2014/main" id="{9B505387-EF7A-F44D-A03D-765D3D4257AD}"/>
                </a:ext>
              </a:extLst>
            </p:cNvPr>
            <p:cNvSpPr/>
            <p:nvPr/>
          </p:nvSpPr>
          <p:spPr bwMode="auto">
            <a:xfrm>
              <a:off x="827584" y="1772816"/>
              <a:ext cx="1080120" cy="23762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容器</a:t>
              </a:r>
              <a:r>
                <a:rPr lang="en-US" altLang="zh-CN" dirty="0">
                  <a:latin typeface="DengXian" panose="02010600030101010101" pitchFamily="2" charset="-122"/>
                  <a:ea typeface="DengXian" panose="02010600030101010101" pitchFamily="2" charset="-122"/>
                  <a:cs typeface="微软雅黑"/>
                </a:rPr>
                <a:t>1</a:t>
              </a:r>
              <a:endParaRPr lang="zh-CN" altLang="en-US" dirty="0">
                <a:latin typeface="DengXian" panose="02010600030101010101" pitchFamily="2" charset="-122"/>
                <a:ea typeface="DengXian" panose="02010600030101010101" pitchFamily="2" charset="-122"/>
                <a:cs typeface="微软雅黑"/>
              </a:endParaRPr>
            </a:p>
          </p:txBody>
        </p:sp>
        <p:sp>
          <p:nvSpPr>
            <p:cNvPr id="17" name="矩形 16">
              <a:extLst>
                <a:ext uri="{FF2B5EF4-FFF2-40B4-BE49-F238E27FC236}">
                  <a16:creationId xmlns:a16="http://schemas.microsoft.com/office/drawing/2014/main" id="{F1B00F08-8CBE-064C-9EDC-EB95800ED0AC}"/>
                </a:ext>
              </a:extLst>
            </p:cNvPr>
            <p:cNvSpPr/>
            <p:nvPr/>
          </p:nvSpPr>
          <p:spPr bwMode="auto">
            <a:xfrm>
              <a:off x="971601" y="2564904"/>
              <a:ext cx="792088"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DengXian" panose="02010600030101010101" pitchFamily="2" charset="-122"/>
                  <a:ea typeface="DengXian" panose="02010600030101010101" pitchFamily="2" charset="-122"/>
                  <a:cs typeface="微软雅黑"/>
                </a:rPr>
                <a:t>app</a:t>
              </a:r>
              <a:endParaRPr lang="zh-CN" altLang="en-US" dirty="0">
                <a:latin typeface="DengXian" panose="02010600030101010101" pitchFamily="2" charset="-122"/>
                <a:ea typeface="DengXian" panose="02010600030101010101" pitchFamily="2" charset="-122"/>
                <a:cs typeface="微软雅黑"/>
              </a:endParaRPr>
            </a:p>
          </p:txBody>
        </p:sp>
        <p:sp>
          <p:nvSpPr>
            <p:cNvPr id="18" name="矩形 17">
              <a:extLst>
                <a:ext uri="{FF2B5EF4-FFF2-40B4-BE49-F238E27FC236}">
                  <a16:creationId xmlns:a16="http://schemas.microsoft.com/office/drawing/2014/main" id="{CF0D8775-47A4-DE48-B09F-040C5FF081BE}"/>
                </a:ext>
              </a:extLst>
            </p:cNvPr>
            <p:cNvSpPr/>
            <p:nvPr/>
          </p:nvSpPr>
          <p:spPr bwMode="auto">
            <a:xfrm>
              <a:off x="971601" y="3429000"/>
              <a:ext cx="792088"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依赖库</a:t>
              </a:r>
            </a:p>
          </p:txBody>
        </p:sp>
      </p:grpSp>
      <p:grpSp>
        <p:nvGrpSpPr>
          <p:cNvPr id="22" name="组合 21">
            <a:extLst>
              <a:ext uri="{FF2B5EF4-FFF2-40B4-BE49-F238E27FC236}">
                <a16:creationId xmlns:a16="http://schemas.microsoft.com/office/drawing/2014/main" id="{345D76FE-6A7C-4748-9604-37EFBB090671}"/>
              </a:ext>
            </a:extLst>
          </p:cNvPr>
          <p:cNvGrpSpPr/>
          <p:nvPr/>
        </p:nvGrpSpPr>
        <p:grpSpPr>
          <a:xfrm>
            <a:off x="3431880" y="1772925"/>
            <a:ext cx="1080049" cy="2376107"/>
            <a:chOff x="827584" y="1772816"/>
            <a:chExt cx="1080120" cy="2376264"/>
          </a:xfrm>
        </p:grpSpPr>
        <p:sp>
          <p:nvSpPr>
            <p:cNvPr id="23" name="矩形 22">
              <a:extLst>
                <a:ext uri="{FF2B5EF4-FFF2-40B4-BE49-F238E27FC236}">
                  <a16:creationId xmlns:a16="http://schemas.microsoft.com/office/drawing/2014/main" id="{F4FCEF84-91CA-8D41-B8B2-9FA70D75552D}"/>
                </a:ext>
              </a:extLst>
            </p:cNvPr>
            <p:cNvSpPr/>
            <p:nvPr/>
          </p:nvSpPr>
          <p:spPr bwMode="auto">
            <a:xfrm>
              <a:off x="827584" y="1772816"/>
              <a:ext cx="1080120" cy="23762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容器</a:t>
              </a:r>
              <a:r>
                <a:rPr lang="en-US" altLang="zh-CN" dirty="0">
                  <a:latin typeface="DengXian" panose="02010600030101010101" pitchFamily="2" charset="-122"/>
                  <a:ea typeface="DengXian" panose="02010600030101010101" pitchFamily="2" charset="-122"/>
                  <a:cs typeface="微软雅黑"/>
                </a:rPr>
                <a:t>1</a:t>
              </a:r>
              <a:endParaRPr lang="zh-CN" altLang="en-US" dirty="0">
                <a:latin typeface="DengXian" panose="02010600030101010101" pitchFamily="2" charset="-122"/>
                <a:ea typeface="DengXian" panose="02010600030101010101" pitchFamily="2" charset="-122"/>
                <a:cs typeface="微软雅黑"/>
              </a:endParaRPr>
            </a:p>
          </p:txBody>
        </p:sp>
        <p:sp>
          <p:nvSpPr>
            <p:cNvPr id="27" name="矩形 26">
              <a:extLst>
                <a:ext uri="{FF2B5EF4-FFF2-40B4-BE49-F238E27FC236}">
                  <a16:creationId xmlns:a16="http://schemas.microsoft.com/office/drawing/2014/main" id="{60CDD524-EA0B-1B48-A8F6-1E848C9BA913}"/>
                </a:ext>
              </a:extLst>
            </p:cNvPr>
            <p:cNvSpPr/>
            <p:nvPr/>
          </p:nvSpPr>
          <p:spPr bwMode="auto">
            <a:xfrm>
              <a:off x="971601" y="2564904"/>
              <a:ext cx="792088"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en-US" altLang="zh-CN" dirty="0">
                  <a:latin typeface="DengXian" panose="02010600030101010101" pitchFamily="2" charset="-122"/>
                  <a:ea typeface="DengXian" panose="02010600030101010101" pitchFamily="2" charset="-122"/>
                  <a:cs typeface="微软雅黑"/>
                </a:rPr>
                <a:t>app</a:t>
              </a:r>
              <a:endParaRPr lang="zh-CN" altLang="en-US" dirty="0">
                <a:latin typeface="DengXian" panose="02010600030101010101" pitchFamily="2" charset="-122"/>
                <a:ea typeface="DengXian" panose="02010600030101010101" pitchFamily="2" charset="-122"/>
                <a:cs typeface="微软雅黑"/>
              </a:endParaRPr>
            </a:p>
          </p:txBody>
        </p:sp>
        <p:sp>
          <p:nvSpPr>
            <p:cNvPr id="28" name="矩形 27">
              <a:extLst>
                <a:ext uri="{FF2B5EF4-FFF2-40B4-BE49-F238E27FC236}">
                  <a16:creationId xmlns:a16="http://schemas.microsoft.com/office/drawing/2014/main" id="{E6781DFB-DB9C-8845-A66E-C57C6A6C55A2}"/>
                </a:ext>
              </a:extLst>
            </p:cNvPr>
            <p:cNvSpPr/>
            <p:nvPr/>
          </p:nvSpPr>
          <p:spPr bwMode="auto">
            <a:xfrm>
              <a:off x="971601" y="3429000"/>
              <a:ext cx="792088" cy="648072"/>
            </a:xfrm>
            <a:prstGeom prst="rect">
              <a:avLst/>
            </a:prstGeom>
            <a:solidFill>
              <a:srgbClr val="73EE04"/>
            </a:solidFill>
            <a:ln w="9525" cap="flat" cmpd="sng" algn="ctr">
              <a:solidFill>
                <a:schemeClr val="tx1"/>
              </a:solidFill>
              <a:prstDash val="solid"/>
              <a:round/>
              <a:headEnd type="none" w="med" len="med"/>
              <a:tailEnd type="none" w="med" len="med"/>
            </a:ln>
            <a:effectLst/>
          </p:spPr>
          <p:txBody>
            <a:bodyPr vert="horz" wrap="square" lIns="91434" tIns="45716" rIns="91434" bIns="45716" numCol="1" rtlCol="0" anchor="t" anchorCtr="0" compatLnSpc="1">
              <a:prstTxWarp prst="textNoShape">
                <a:avLst/>
              </a:prstTxWarp>
            </a:bodyPr>
            <a:lstStyle/>
            <a:p>
              <a:pPr algn="ctr" defTabSz="914343" fontAlgn="base">
                <a:spcBef>
                  <a:spcPct val="0"/>
                </a:spcBef>
                <a:spcAft>
                  <a:spcPct val="0"/>
                </a:spcAft>
              </a:pPr>
              <a:r>
                <a:rPr lang="zh-CN" altLang="en-US" dirty="0">
                  <a:latin typeface="DengXian" panose="02010600030101010101" pitchFamily="2" charset="-122"/>
                  <a:ea typeface="DengXian" panose="02010600030101010101" pitchFamily="2" charset="-122"/>
                  <a:cs typeface="微软雅黑"/>
                </a:rPr>
                <a:t>依赖库</a:t>
              </a:r>
            </a:p>
          </p:txBody>
        </p:sp>
      </p:grpSp>
    </p:spTree>
    <p:extLst>
      <p:ext uri="{BB962C8B-B14F-4D97-AF65-F5344CB8AC3E}">
        <p14:creationId xmlns:p14="http://schemas.microsoft.com/office/powerpoint/2010/main" val="182570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41" y="68507"/>
            <a:ext cx="10515600" cy="1325563"/>
          </a:xfrm>
        </p:spPr>
        <p:txBody>
          <a:bodyPr/>
          <a:lstStyle/>
          <a:p>
            <a:r>
              <a:rPr kumimoji="1" lang="zh-CN" altLang="en-US" dirty="0"/>
              <a:t>虚拟化发展的历史</a:t>
            </a:r>
          </a:p>
        </p:txBody>
      </p:sp>
      <p:pic>
        <p:nvPicPr>
          <p:cNvPr id="4" name="图片 3" descr="屏幕快照 2018-09-21 下午1.30.28.png"/>
          <p:cNvPicPr>
            <a:picLocks noChangeAspect="1"/>
          </p:cNvPicPr>
          <p:nvPr/>
        </p:nvPicPr>
        <p:blipFill rotWithShape="1">
          <a:blip r:embed="rId2">
            <a:extLst>
              <a:ext uri="{28A0092B-C50C-407E-A947-70E740481C1C}">
                <a14:useLocalDpi xmlns:a14="http://schemas.microsoft.com/office/drawing/2010/main" val="0"/>
              </a:ext>
            </a:extLst>
          </a:blip>
          <a:srcRect l="-1" r="-1476" b="6732"/>
          <a:stretch/>
        </p:blipFill>
        <p:spPr>
          <a:xfrm>
            <a:off x="2533761" y="1228005"/>
            <a:ext cx="7340066" cy="5040820"/>
          </a:xfrm>
          <a:prstGeom prst="rect">
            <a:avLst/>
          </a:prstGeom>
        </p:spPr>
      </p:pic>
    </p:spTree>
    <p:extLst>
      <p:ext uri="{BB962C8B-B14F-4D97-AF65-F5344CB8AC3E}">
        <p14:creationId xmlns:p14="http://schemas.microsoft.com/office/powerpoint/2010/main" val="99605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A5723-E015-4D4D-B744-922FD0CE9E7C}"/>
              </a:ext>
            </a:extLst>
          </p:cNvPr>
          <p:cNvSpPr txBox="1">
            <a:spLocks/>
          </p:cNvSpPr>
          <p:nvPr/>
        </p:nvSpPr>
        <p:spPr>
          <a:xfrm>
            <a:off x="2474761" y="1119862"/>
            <a:ext cx="6612613" cy="72008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a:t>Docker</a:t>
            </a:r>
            <a:r>
              <a:rPr kumimoji="1" lang="zh-CN" altLang="en-US"/>
              <a:t>发展历史</a:t>
            </a:r>
            <a:endParaRPr kumimoji="1" lang="zh-CN" altLang="en-US" dirty="0"/>
          </a:p>
        </p:txBody>
      </p:sp>
      <p:sp>
        <p:nvSpPr>
          <p:cNvPr id="3" name="内容占位符 2">
            <a:extLst>
              <a:ext uri="{FF2B5EF4-FFF2-40B4-BE49-F238E27FC236}">
                <a16:creationId xmlns:a16="http://schemas.microsoft.com/office/drawing/2014/main" id="{92322EE2-DF40-4C60-AEA4-B62F5715074F}"/>
              </a:ext>
            </a:extLst>
          </p:cNvPr>
          <p:cNvSpPr txBox="1">
            <a:spLocks/>
          </p:cNvSpPr>
          <p:nvPr/>
        </p:nvSpPr>
        <p:spPr>
          <a:xfrm>
            <a:off x="2474762" y="1974323"/>
            <a:ext cx="7030684" cy="411409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Wingdings" pitchFamily="2" charset="2"/>
              <a:buChar char="ü"/>
            </a:pPr>
            <a:r>
              <a:rPr lang="en-US" altLang="zh-CN"/>
              <a:t>Docker is a platform for developers and sysadmins to develop, deploy, and run applications with containers. </a:t>
            </a:r>
            <a:endParaRPr lang="zh-TW" altLang="en-US"/>
          </a:p>
          <a:p>
            <a:pPr>
              <a:buFont typeface="Wingdings" pitchFamily="2" charset="2"/>
              <a:buChar char="ü"/>
            </a:pPr>
            <a:r>
              <a:rPr lang="zh-TW" altLang="en-US"/>
              <a:t>创始人：</a:t>
            </a:r>
            <a:r>
              <a:rPr lang="en-US" altLang="zh-TW"/>
              <a:t>Solomon Hykes </a:t>
            </a:r>
          </a:p>
          <a:p>
            <a:pPr>
              <a:buFont typeface="Wingdings" pitchFamily="2" charset="2"/>
              <a:buChar char="ü"/>
            </a:pPr>
            <a:r>
              <a:rPr kumimoji="1" lang="zh-CN" altLang="zh-TW"/>
              <a:t>2</a:t>
            </a:r>
            <a:r>
              <a:rPr kumimoji="1" lang="en-US" altLang="zh-CN"/>
              <a:t>013</a:t>
            </a:r>
            <a:r>
              <a:rPr kumimoji="1" lang="zh-CN" altLang="en-US"/>
              <a:t>年</a:t>
            </a:r>
            <a:r>
              <a:rPr kumimoji="1" lang="en-US" altLang="zh-CN"/>
              <a:t> Docker</a:t>
            </a:r>
            <a:r>
              <a:rPr kumimoji="1" lang="zh-CN" altLang="en-US"/>
              <a:t>对外开源</a:t>
            </a:r>
            <a:endParaRPr kumimoji="1" lang="en-US" altLang="zh-CN"/>
          </a:p>
          <a:p>
            <a:pPr>
              <a:buFont typeface="Wingdings" pitchFamily="2" charset="2"/>
              <a:buChar char="ü"/>
            </a:pPr>
            <a:r>
              <a:rPr kumimoji="1" lang="zh-CN" altLang="zh-CN"/>
              <a:t>2</a:t>
            </a:r>
            <a:r>
              <a:rPr kumimoji="1" lang="en-US" altLang="zh-CN"/>
              <a:t>014</a:t>
            </a:r>
            <a:r>
              <a:rPr kumimoji="1" lang="zh-CN" altLang="en-US"/>
              <a:t>年</a:t>
            </a:r>
            <a:r>
              <a:rPr kumimoji="1" lang="en-US" altLang="zh-CN"/>
              <a:t> </a:t>
            </a:r>
            <a:r>
              <a:rPr kumimoji="1" lang="zh-CN" altLang="en-US"/>
              <a:t>全球开始流行</a:t>
            </a:r>
            <a:endParaRPr kumimoji="1" lang="en-US" altLang="zh-CN"/>
          </a:p>
          <a:p>
            <a:pPr>
              <a:buFont typeface="Wingdings" pitchFamily="2" charset="2"/>
              <a:buChar char="ü"/>
            </a:pPr>
            <a:endParaRPr kumimoji="1" lang="en-US" altLang="zh-CN" sz="2800"/>
          </a:p>
          <a:p>
            <a:pPr>
              <a:buFont typeface="Wingdings" pitchFamily="2" charset="2"/>
              <a:buChar char="ü"/>
            </a:pPr>
            <a:r>
              <a:rPr kumimoji="1" lang="en-US" altLang="zh-CN" sz="2800"/>
              <a:t>Docker</a:t>
            </a:r>
            <a:r>
              <a:rPr kumimoji="1" lang="zh-CN" altLang="en-US" sz="2800"/>
              <a:t>相对之前的</a:t>
            </a:r>
            <a:r>
              <a:rPr kumimoji="1" lang="en-US" altLang="zh-CN" sz="2800"/>
              <a:t>Borg</a:t>
            </a:r>
            <a:r>
              <a:rPr kumimoji="1" lang="zh-CN" altLang="en-US" sz="2800"/>
              <a:t>等最大的进步</a:t>
            </a:r>
            <a:endParaRPr kumimoji="1" lang="en-US" altLang="zh-CN" sz="2800"/>
          </a:p>
          <a:p>
            <a:pPr lvl="1">
              <a:buFont typeface="Wingdings" pitchFamily="2" charset="2"/>
              <a:buChar char="ü"/>
            </a:pPr>
            <a:r>
              <a:rPr kumimoji="1" lang="en-US" altLang="zh-CN" sz="2400"/>
              <a:t>Docker image </a:t>
            </a:r>
            <a:r>
              <a:rPr kumimoji="1" lang="zh-CN" altLang="en-US" sz="2400"/>
              <a:t>把应用程序和依赖库打成一个包</a:t>
            </a:r>
            <a:endParaRPr kumimoji="1" lang="en-US" altLang="zh-CN" sz="2400"/>
          </a:p>
          <a:p>
            <a:pPr lvl="1">
              <a:buFont typeface="Wingdings" pitchFamily="2" charset="2"/>
              <a:buChar char="ü"/>
            </a:pPr>
            <a:r>
              <a:rPr kumimoji="1" lang="zh-CN" altLang="en-US" sz="2400"/>
              <a:t>包有版本，并有独立的</a:t>
            </a:r>
            <a:r>
              <a:rPr kumimoji="1" lang="en-US" altLang="zh-CN" sz="2400"/>
              <a:t>Registry</a:t>
            </a:r>
            <a:r>
              <a:rPr kumimoji="1" lang="zh-CN" altLang="en-US" sz="2400"/>
              <a:t>提供管理</a:t>
            </a:r>
            <a:endParaRPr kumimoji="1" lang="zh-CN" altLang="en-US" sz="2400" dirty="0"/>
          </a:p>
        </p:txBody>
      </p:sp>
    </p:spTree>
    <p:extLst>
      <p:ext uri="{BB962C8B-B14F-4D97-AF65-F5344CB8AC3E}">
        <p14:creationId xmlns:p14="http://schemas.microsoft.com/office/powerpoint/2010/main" val="41837296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1705</Words>
  <Application>Microsoft Office PowerPoint</Application>
  <PresentationFormat>宽屏</PresentationFormat>
  <Paragraphs>286</Paragraphs>
  <Slides>44</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等线</vt: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虚拟机的Pros &amp; Cons</vt:lpstr>
      <vt:lpstr>扩容/缩容效率不高</vt:lpstr>
      <vt:lpstr>容器的Pros &amp; Cons</vt:lpstr>
      <vt:lpstr>虚拟化发展的历史</vt:lpstr>
      <vt:lpstr>PowerPoint 演示文稿</vt:lpstr>
      <vt:lpstr>PowerPoint 演示文稿</vt:lpstr>
      <vt:lpstr>PowerPoint 演示文稿</vt:lpstr>
      <vt:lpstr>PowerPoint 演示文稿</vt:lpstr>
      <vt:lpstr>Union Mount FS</vt:lpstr>
      <vt:lpstr>Docker 的好处</vt:lpstr>
      <vt:lpstr>Docker的组成部分：典型C/S架构</vt:lpstr>
      <vt:lpstr>What is Kubernetes</vt:lpstr>
      <vt:lpstr>Kubernetes 特性 (From Kubernetes官网）</vt:lpstr>
      <vt:lpstr>PowerPoint 演示文稿</vt:lpstr>
      <vt:lpstr>K8s的集群架构-全景图</vt:lpstr>
      <vt:lpstr>K8s的集群架构-Master &amp; Workers</vt:lpstr>
      <vt:lpstr>K8s的集群架构-API server &amp; client</vt:lpstr>
      <vt:lpstr>K8s的集群架构-Worker &amp; kubelet</vt:lpstr>
      <vt:lpstr>K8s的集群架构-Yaml file</vt:lpstr>
      <vt:lpstr>K8s的集群架构-Pod &amp; Container</vt:lpstr>
      <vt:lpstr>K8s的集群架构-Controller</vt:lpstr>
      <vt:lpstr>K8s的集群架构-kube-proxy</vt:lpstr>
      <vt:lpstr>更多架构</vt:lpstr>
      <vt:lpstr>整体架构（图来自youtube）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29</cp:revision>
  <dcterms:created xsi:type="dcterms:W3CDTF">2020-10-18T08:52:29Z</dcterms:created>
  <dcterms:modified xsi:type="dcterms:W3CDTF">2020-10-18T11:00:16Z</dcterms:modified>
</cp:coreProperties>
</file>