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87"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8" r:id="rId28"/>
    <p:sldId id="263" r:id="rId29"/>
    <p:sldId id="264" r:id="rId30"/>
    <p:sldId id="265" r:id="rId31"/>
    <p:sldId id="266" r:id="rId32"/>
    <p:sldId id="267" r:id="rId33"/>
    <p:sldId id="268" r:id="rId34"/>
    <p:sldId id="296"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C2789-D75B-49AE-A6B2-B6269CF8569F}" type="datetimeFigureOut">
              <a:rPr lang="en-US" smtClean="0"/>
              <a:t>10/24/2012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1661F2-5540-416E-968C-5D0EE7EE1112}" type="slidenum">
              <a:rPr lang="en-US" smtClean="0"/>
              <a:t>‹#›</a:t>
            </a:fld>
            <a:endParaRPr lang="en-US"/>
          </a:p>
        </p:txBody>
      </p:sp>
    </p:spTree>
    <p:extLst>
      <p:ext uri="{BB962C8B-B14F-4D97-AF65-F5344CB8AC3E}">
        <p14:creationId xmlns:p14="http://schemas.microsoft.com/office/powerpoint/2010/main" val="333906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16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26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37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47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57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985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39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643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691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257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848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053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75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85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96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06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57510B6-7975-43CE-85CF-A37F79B57E48}" type="datetimeFigureOut">
              <a:rPr lang="en-US" smtClean="0"/>
              <a:t>10/24/2012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3DEAE93-58CB-4CF5-963A-7F518D1DCCA6}"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DEAE93-58CB-4CF5-963A-7F518D1DCC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DEAE93-58CB-4CF5-963A-7F518D1DCC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DEAE93-58CB-4CF5-963A-7F518D1DCC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357510B6-7975-43CE-85CF-A37F79B57E48}" type="datetimeFigureOut">
              <a:rPr lang="en-US" smtClean="0"/>
              <a:t>10/24/2012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3DEAE93-58CB-4CF5-963A-7F518D1DCCA6}"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3DEAE93-58CB-4CF5-963A-7F518D1DCCA6}"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3DEAE93-58CB-4CF5-963A-7F518D1DCC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DEAE93-58CB-4CF5-963A-7F518D1DCCA6}"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57510B6-7975-43CE-85CF-A37F79B57E48}" type="datetimeFigureOut">
              <a:rPr lang="en-US" smtClean="0"/>
              <a:t>10/24/2012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DEAE93-58CB-4CF5-963A-7F518D1DCC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357510B6-7975-43CE-85CF-A37F79B57E48}" type="datetimeFigureOut">
              <a:rPr lang="en-US" smtClean="0"/>
              <a:t>10/24/2012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3DEAE93-58CB-4CF5-963A-7F518D1DCCA6}"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357510B6-7975-43CE-85CF-A37F79B57E48}" type="datetimeFigureOut">
              <a:rPr lang="en-US" smtClean="0"/>
              <a:t>10/24/2012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3DEAE93-58CB-4CF5-963A-7F518D1DCCA6}"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57510B6-7975-43CE-85CF-A37F79B57E48}" type="datetimeFigureOut">
              <a:rPr lang="en-US" smtClean="0"/>
              <a:t>10/24/2012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3DEAE93-58CB-4CF5-963A-7F518D1DCCA6}"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33398B-14AD-4762-80CE-75F455198E0D}" type="slidenum">
              <a:rPr lang="en-US"/>
              <a:pPr/>
              <a:t>10</a:t>
            </a:fld>
            <a:endParaRPr lang="en-US"/>
          </a:p>
        </p:txBody>
      </p:sp>
      <p:sp>
        <p:nvSpPr>
          <p:cNvPr id="51202" name="Rectangle 2"/>
          <p:cNvSpPr>
            <a:spLocks noGrp="1" noChangeArrowheads="1"/>
          </p:cNvSpPr>
          <p:nvPr>
            <p:ph type="title"/>
          </p:nvPr>
        </p:nvSpPr>
        <p:spPr>
          <a:xfrm>
            <a:off x="685800" y="0"/>
            <a:ext cx="7772400" cy="1428750"/>
          </a:xfrm>
        </p:spPr>
        <p:txBody>
          <a:bodyPr>
            <a:normAutofit fontScale="90000"/>
          </a:bodyPr>
          <a:lstStyle/>
          <a:p>
            <a:r>
              <a:rPr lang="en-US" sz="4200">
                <a:latin typeface="Courier New" pitchFamily="49" charset="0"/>
              </a:rPr>
              <a:t>switch</a:t>
            </a:r>
            <a:r>
              <a:rPr lang="en-US"/>
              <a:t> Statement Flow Chart</a:t>
            </a:r>
          </a:p>
        </p:txBody>
      </p:sp>
      <p:sp>
        <p:nvSpPr>
          <p:cNvPr id="51207" name="Rectangle 7"/>
          <p:cNvSpPr>
            <a:spLocks noChangeArrowheads="1"/>
          </p:cNvSpPr>
          <p:nvPr/>
        </p:nvSpPr>
        <p:spPr bwMode="auto">
          <a:xfrm>
            <a:off x="2743200" y="18859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51206" name="Object 6"/>
          <p:cNvGraphicFramePr>
            <a:graphicFrameLocks noChangeAspect="1"/>
          </p:cNvGraphicFramePr>
          <p:nvPr/>
        </p:nvGraphicFramePr>
        <p:xfrm>
          <a:off x="1460500" y="1163638"/>
          <a:ext cx="5943600" cy="5014912"/>
        </p:xfrm>
        <a:graphic>
          <a:graphicData uri="http://schemas.openxmlformats.org/presentationml/2006/ole">
            <mc:AlternateContent xmlns:mc="http://schemas.openxmlformats.org/markup-compatibility/2006">
              <mc:Choice xmlns:v="urn:schemas-microsoft-com:vml" Requires="v">
                <p:oleObj spid="_x0000_s4100" r:id="rId4" imgW="3657600" imgH="3086100" progId="Word.Picture.8">
                  <p:embed/>
                </p:oleObj>
              </mc:Choice>
              <mc:Fallback>
                <p:oleObj r:id="rId4" imgW="3657600" imgH="30861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1163638"/>
                        <a:ext cx="5943600" cy="501491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45504E01-0983-4965-96FB-0C834A0DF4CC}" type="slidenum">
              <a:rPr lang="en-US"/>
              <a:pPr/>
              <a:t>11</a:t>
            </a:fld>
            <a:endParaRPr lang="en-US"/>
          </a:p>
        </p:txBody>
      </p:sp>
      <p:sp>
        <p:nvSpPr>
          <p:cNvPr id="52226" name="Rectangle 2"/>
          <p:cNvSpPr>
            <a:spLocks noGrp="1" noChangeArrowheads="1"/>
          </p:cNvSpPr>
          <p:nvPr>
            <p:ph type="title"/>
          </p:nvPr>
        </p:nvSpPr>
        <p:spPr>
          <a:xfrm>
            <a:off x="685800" y="0"/>
            <a:ext cx="7772400" cy="762000"/>
          </a:xfrm>
        </p:spPr>
        <p:txBody>
          <a:bodyPr>
            <a:normAutofit fontScale="90000"/>
          </a:bodyPr>
          <a:lstStyle/>
          <a:p>
            <a:r>
              <a:rPr lang="en-US" sz="4200">
                <a:latin typeface="Courier New" pitchFamily="49" charset="0"/>
              </a:rPr>
              <a:t>switch</a:t>
            </a:r>
            <a:r>
              <a:rPr lang="en-US"/>
              <a:t> Statement Rules</a:t>
            </a:r>
          </a:p>
        </p:txBody>
      </p:sp>
      <p:sp>
        <p:nvSpPr>
          <p:cNvPr id="52229" name="Rectangle 5"/>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grpSp>
        <p:nvGrpSpPr>
          <p:cNvPr id="2" name="Group 15"/>
          <p:cNvGrpSpPr>
            <a:grpSpLocks/>
          </p:cNvGrpSpPr>
          <p:nvPr/>
        </p:nvGrpSpPr>
        <p:grpSpPr bwMode="auto">
          <a:xfrm>
            <a:off x="762000" y="1066800"/>
            <a:ext cx="4724400" cy="1295400"/>
            <a:chOff x="96" y="384"/>
            <a:chExt cx="2976" cy="816"/>
          </a:xfrm>
        </p:grpSpPr>
        <p:sp>
          <p:nvSpPr>
            <p:cNvPr id="52230" name="Rectangle 6"/>
            <p:cNvSpPr>
              <a:spLocks noChangeArrowheads="1"/>
            </p:cNvSpPr>
            <p:nvPr/>
          </p:nvSpPr>
          <p:spPr bwMode="auto">
            <a:xfrm>
              <a:off x="96" y="384"/>
              <a:ext cx="1728" cy="816"/>
            </a:xfrm>
            <a:prstGeom prst="rect">
              <a:avLst/>
            </a:prstGeom>
            <a:noFill/>
            <a:ln w="9525">
              <a:noFill/>
              <a:miter lim="800000"/>
              <a:headEnd/>
              <a:tailEnd/>
            </a:ln>
            <a:effectLst/>
          </p:spPr>
          <p:txBody>
            <a:bodyPr lIns="92075" tIns="46038" rIns="92075" bIns="46038"/>
            <a:lstStyle/>
            <a:p>
              <a:pPr marL="55563" indent="-55563" defTabSz="287338">
                <a:lnSpc>
                  <a:spcPct val="90000"/>
                </a:lnSpc>
                <a:buClr>
                  <a:schemeClr val="tx2"/>
                </a:buClr>
                <a:buSzPct val="75000"/>
                <a:buFont typeface="Monotype Sorts" pitchFamily="2" charset="2"/>
                <a:buNone/>
              </a:pPr>
              <a:r>
                <a:rPr lang="en-US" sz="1800">
                  <a:solidFill>
                    <a:schemeClr val="tx2"/>
                  </a:solidFill>
                  <a:cs typeface="Times New Roman" pitchFamily="18" charset="0"/>
                </a:rPr>
                <a:t>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must yield a value of </a:t>
              </a:r>
              <a:r>
                <a:rPr lang="en-US" sz="1800" u="sng">
                  <a:solidFill>
                    <a:schemeClr val="tx2"/>
                  </a:solidFill>
                  <a:cs typeface="Times New Roman" pitchFamily="18" charset="0"/>
                </a:rPr>
                <a:t>char</a:t>
              </a:r>
              <a:r>
                <a:rPr lang="en-US" sz="1800">
                  <a:solidFill>
                    <a:schemeClr val="tx2"/>
                  </a:solidFill>
                  <a:cs typeface="Times New Roman" pitchFamily="18" charset="0"/>
                </a:rPr>
                <a:t>, </a:t>
              </a:r>
              <a:r>
                <a:rPr lang="en-US" sz="1800" u="sng">
                  <a:solidFill>
                    <a:schemeClr val="tx2"/>
                  </a:solidFill>
                  <a:cs typeface="Times New Roman" pitchFamily="18" charset="0"/>
                </a:rPr>
                <a:t>byte</a:t>
              </a:r>
              <a:r>
                <a:rPr lang="en-US" sz="1800">
                  <a:solidFill>
                    <a:schemeClr val="tx2"/>
                  </a:solidFill>
                  <a:cs typeface="Times New Roman" pitchFamily="18" charset="0"/>
                </a:rPr>
                <a:t>, </a:t>
              </a:r>
              <a:r>
                <a:rPr lang="en-US" sz="1800" u="sng">
                  <a:solidFill>
                    <a:schemeClr val="tx2"/>
                  </a:solidFill>
                  <a:cs typeface="Times New Roman" pitchFamily="18" charset="0"/>
                </a:rPr>
                <a:t>short</a:t>
              </a:r>
              <a:r>
                <a:rPr lang="en-US" sz="1800">
                  <a:solidFill>
                    <a:schemeClr val="tx2"/>
                  </a:solidFill>
                  <a:cs typeface="Times New Roman" pitchFamily="18" charset="0"/>
                </a:rPr>
                <a:t>, or </a:t>
              </a:r>
              <a:r>
                <a:rPr lang="en-US" sz="1800" u="sng">
                  <a:solidFill>
                    <a:schemeClr val="tx2"/>
                  </a:solidFill>
                  <a:cs typeface="Times New Roman" pitchFamily="18" charset="0"/>
                </a:rPr>
                <a:t>int</a:t>
              </a:r>
              <a:r>
                <a:rPr lang="en-US" sz="1800">
                  <a:solidFill>
                    <a:schemeClr val="tx2"/>
                  </a:solidFill>
                  <a:cs typeface="Times New Roman" pitchFamily="18" charset="0"/>
                </a:rPr>
                <a:t> type and must always be enclosed in parentheses.</a:t>
              </a:r>
            </a:p>
          </p:txBody>
        </p:sp>
        <p:sp>
          <p:nvSpPr>
            <p:cNvPr id="52231"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p:spPr>
          <p:txBody>
            <a:bodyPr/>
            <a:lstStyle/>
            <a:p>
              <a:endParaRPr lang="en-US"/>
            </a:p>
          </p:txBody>
        </p:sp>
      </p:grpSp>
      <p:grpSp>
        <p:nvGrpSpPr>
          <p:cNvPr id="3" name="Group 14"/>
          <p:cNvGrpSpPr>
            <a:grpSpLocks/>
          </p:cNvGrpSpPr>
          <p:nvPr/>
        </p:nvGrpSpPr>
        <p:grpSpPr bwMode="auto">
          <a:xfrm>
            <a:off x="685800" y="1981200"/>
            <a:ext cx="4419600" cy="4191000"/>
            <a:chOff x="48" y="960"/>
            <a:chExt cx="2784" cy="2640"/>
          </a:xfrm>
        </p:grpSpPr>
        <p:sp>
          <p:nvSpPr>
            <p:cNvPr id="52232" name="Rectangle 8"/>
            <p:cNvSpPr>
              <a:spLocks noChangeArrowheads="1"/>
            </p:cNvSpPr>
            <p:nvPr/>
          </p:nvSpPr>
          <p:spPr bwMode="auto">
            <a:xfrm>
              <a:off x="48" y="1440"/>
              <a:ext cx="2160" cy="21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1800">
                  <a:solidFill>
                    <a:schemeClr val="tx2"/>
                  </a:solidFill>
                  <a:cs typeface="Times New Roman" pitchFamily="18" charset="0"/>
                </a:rPr>
                <a:t>The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must have the same data type as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The resulting statements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are executed when the value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matches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Note that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are constant expressions, meaning that they cannot contain variables in the expression, such as 1 + </a:t>
              </a:r>
              <a:r>
                <a:rPr lang="en-US" sz="1800" u="sng">
                  <a:solidFill>
                    <a:schemeClr val="tx2"/>
                  </a:solidFill>
                  <a:cs typeface="Times New Roman" pitchFamily="18" charset="0"/>
                </a:rPr>
                <a:t>x</a:t>
              </a:r>
              <a:r>
                <a:rPr lang="en-US" sz="1800">
                  <a:solidFill>
                    <a:schemeClr val="tx2"/>
                  </a:solidFill>
                  <a:cs typeface="Times New Roman" pitchFamily="18" charset="0"/>
                </a:rPr>
                <a:t>. </a:t>
              </a:r>
            </a:p>
          </p:txBody>
        </p:sp>
        <p:sp>
          <p:nvSpPr>
            <p:cNvPr id="52234"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5"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6"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831693E-1B3B-44CF-B62E-99190E7BC440}" type="slidenum">
              <a:rPr lang="en-US"/>
              <a:pPr/>
              <a:t>12</a:t>
            </a:fld>
            <a:endParaRPr lang="en-US"/>
          </a:p>
        </p:txBody>
      </p:sp>
      <p:sp>
        <p:nvSpPr>
          <p:cNvPr id="114690" name="Rectangle 2"/>
          <p:cNvSpPr>
            <a:spLocks noGrp="1" noChangeArrowheads="1"/>
          </p:cNvSpPr>
          <p:nvPr>
            <p:ph type="title"/>
          </p:nvPr>
        </p:nvSpPr>
        <p:spPr>
          <a:xfrm>
            <a:off x="685800" y="0"/>
            <a:ext cx="7772400" cy="762000"/>
          </a:xfrm>
        </p:spPr>
        <p:txBody>
          <a:bodyPr>
            <a:normAutofit fontScale="90000"/>
          </a:bodyPr>
          <a:lstStyle/>
          <a:p>
            <a:r>
              <a:rPr lang="en-US" sz="4200">
                <a:latin typeface="Courier New" pitchFamily="49" charset="0"/>
              </a:rPr>
              <a:t>switch</a:t>
            </a:r>
            <a:r>
              <a:rPr lang="en-US"/>
              <a:t> Statement Rules</a:t>
            </a:r>
          </a:p>
        </p:txBody>
      </p:sp>
      <p:sp>
        <p:nvSpPr>
          <p:cNvPr id="114691" name="Rectangle 3"/>
          <p:cNvSpPr>
            <a:spLocks noGrp="1" noChangeArrowheads="1"/>
          </p:cNvSpPr>
          <p:nvPr>
            <p:ph type="body" idx="1"/>
          </p:nvPr>
        </p:nvSpPr>
        <p:spPr>
          <a:xfrm>
            <a:off x="228600" y="1219200"/>
            <a:ext cx="3048000" cy="2057400"/>
          </a:xfrm>
        </p:spPr>
        <p:txBody>
          <a:bodyPr>
            <a:normAutofit fontScale="92500" lnSpcReduction="10000"/>
          </a:bodyPr>
          <a:lstStyle/>
          <a:p>
            <a:pPr marL="55563" indent="-55563" defTabSz="287338">
              <a:spcBef>
                <a:spcPct val="0"/>
              </a:spcBef>
              <a:buFont typeface="Monotype Sorts" pitchFamily="2" charset="2"/>
              <a:buNone/>
            </a:pPr>
            <a:r>
              <a:rPr lang="en-US" sz="2800">
                <a:solidFill>
                  <a:schemeClr val="tx2"/>
                </a:solidFill>
                <a:latin typeface="Courier" pitchFamily="49" charset="0"/>
                <a:cs typeface="Times New Roman" pitchFamily="18" charset="0"/>
              </a:rPr>
              <a:t>	</a:t>
            </a:r>
            <a:r>
              <a:rPr lang="en-US" sz="1600">
                <a:solidFill>
                  <a:schemeClr val="tx2"/>
                </a:solidFill>
                <a:cs typeface="Times New Roman" pitchFamily="18" charset="0"/>
              </a:rPr>
              <a:t>The keyword </a:t>
            </a:r>
            <a:r>
              <a:rPr lang="en-US" sz="1600" u="sng">
                <a:solidFill>
                  <a:schemeClr val="tx2"/>
                </a:solidFill>
                <a:cs typeface="Times New Roman" pitchFamily="18" charset="0"/>
              </a:rPr>
              <a:t>break</a:t>
            </a:r>
            <a:r>
              <a:rPr lang="en-US" sz="1600">
                <a:solidFill>
                  <a:schemeClr val="tx2"/>
                </a:solidFill>
                <a:cs typeface="Times New Roman" pitchFamily="18" charset="0"/>
              </a:rPr>
              <a:t> is optional, but it should be used at the end of each case in order to terminate the remainder of the </a:t>
            </a:r>
            <a:r>
              <a:rPr lang="en-US" sz="1600" u="sng">
                <a:solidFill>
                  <a:schemeClr val="tx2"/>
                </a:solidFill>
                <a:cs typeface="Times New Roman" pitchFamily="18" charset="0"/>
              </a:rPr>
              <a:t>switch</a:t>
            </a:r>
            <a:r>
              <a:rPr lang="en-US" sz="1600">
                <a:solidFill>
                  <a:schemeClr val="tx2"/>
                </a:solidFill>
                <a:cs typeface="Times New Roman" pitchFamily="18" charset="0"/>
              </a:rPr>
              <a:t> statement. If the </a:t>
            </a:r>
            <a:r>
              <a:rPr lang="en-US" sz="1600" u="sng">
                <a:solidFill>
                  <a:schemeClr val="tx2"/>
                </a:solidFill>
                <a:cs typeface="Times New Roman" pitchFamily="18" charset="0"/>
              </a:rPr>
              <a:t>break</a:t>
            </a:r>
            <a:r>
              <a:rPr lang="en-US" sz="1600">
                <a:solidFill>
                  <a:schemeClr val="tx2"/>
                </a:solidFill>
                <a:cs typeface="Times New Roman" pitchFamily="18" charset="0"/>
              </a:rPr>
              <a:t> statement is not present, the next </a:t>
            </a:r>
            <a:r>
              <a:rPr lang="en-US" sz="1600" u="sng">
                <a:solidFill>
                  <a:schemeClr val="tx2"/>
                </a:solidFill>
                <a:cs typeface="Times New Roman" pitchFamily="18" charset="0"/>
              </a:rPr>
              <a:t>case</a:t>
            </a:r>
            <a:r>
              <a:rPr lang="en-US" sz="1600">
                <a:solidFill>
                  <a:schemeClr val="tx2"/>
                </a:solidFill>
                <a:cs typeface="Times New Roman" pitchFamily="18" charset="0"/>
              </a:rPr>
              <a:t> statement will be executed.</a:t>
            </a:r>
          </a:p>
        </p:txBody>
      </p:sp>
      <p:sp>
        <p:nvSpPr>
          <p:cNvPr id="114692" name="Rectangle 4"/>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sp>
        <p:nvSpPr>
          <p:cNvPr id="114695" name="Line 7"/>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1" name="Line 13"/>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2" name="Line 14"/>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p:spPr>
        <p:txBody>
          <a:bodyPr/>
          <a:lstStyle/>
          <a:p>
            <a:endParaRPr lang="en-US"/>
          </a:p>
        </p:txBody>
      </p:sp>
      <p:grpSp>
        <p:nvGrpSpPr>
          <p:cNvPr id="2" name="Group 18"/>
          <p:cNvGrpSpPr>
            <a:grpSpLocks/>
          </p:cNvGrpSpPr>
          <p:nvPr/>
        </p:nvGrpSpPr>
        <p:grpSpPr bwMode="auto">
          <a:xfrm>
            <a:off x="228600" y="3733800"/>
            <a:ext cx="4267200" cy="1524000"/>
            <a:chOff x="144" y="2352"/>
            <a:chExt cx="2688" cy="960"/>
          </a:xfrm>
        </p:grpSpPr>
        <p:sp>
          <p:nvSpPr>
            <p:cNvPr id="114703" name="Rectangle 15"/>
            <p:cNvSpPr>
              <a:spLocks noChangeArrowheads="1"/>
            </p:cNvSpPr>
            <p:nvPr/>
          </p:nvSpPr>
          <p:spPr bwMode="auto">
            <a:xfrm>
              <a:off x="144" y="2352"/>
              <a:ext cx="1920" cy="9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latin typeface="Courier" pitchFamily="49" charset="0"/>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default</a:t>
              </a:r>
              <a:r>
                <a:rPr lang="en-US" sz="1600">
                  <a:solidFill>
                    <a:schemeClr val="tx2"/>
                  </a:solidFill>
                  <a:cs typeface="Times New Roman" pitchFamily="18" charset="0"/>
                </a:rPr>
                <a:t> case, which is optional, can be used to perform actions when none of the specified cases matches the </a:t>
              </a:r>
              <a:r>
                <a:rPr lang="en-US" sz="1600" u="sng">
                  <a:solidFill>
                    <a:schemeClr val="tx2"/>
                  </a:solidFill>
                  <a:cs typeface="Times New Roman" pitchFamily="18" charset="0"/>
                </a:rPr>
                <a:t>switch-expression</a:t>
              </a:r>
              <a:r>
                <a:rPr lang="en-US" sz="1600">
                  <a:solidFill>
                    <a:schemeClr val="tx2"/>
                  </a:solidFill>
                  <a:cs typeface="Times New Roman" pitchFamily="18" charset="0"/>
                </a:rPr>
                <a:t>.</a:t>
              </a:r>
            </a:p>
          </p:txBody>
        </p:sp>
        <p:sp>
          <p:nvSpPr>
            <p:cNvPr id="114704"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p:spPr>
          <p:txBody>
            <a:bodyPr/>
            <a:lstStyle/>
            <a:p>
              <a:endParaRPr lang="en-US"/>
            </a:p>
          </p:txBody>
        </p:sp>
      </p:grpSp>
      <p:sp>
        <p:nvSpPr>
          <p:cNvPr id="114705" name="Rectangle 17"/>
          <p:cNvSpPr>
            <a:spLocks noChangeArrowheads="1"/>
          </p:cNvSpPr>
          <p:nvPr/>
        </p:nvSpPr>
        <p:spPr bwMode="auto">
          <a:xfrm>
            <a:off x="3581400" y="4800600"/>
            <a:ext cx="4495800" cy="152400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case</a:t>
            </a:r>
            <a:r>
              <a:rPr lang="en-US" sz="1600">
                <a:solidFill>
                  <a:schemeClr val="tx2"/>
                </a:solidFill>
                <a:cs typeface="Times New Roman" pitchFamily="18" charset="0"/>
              </a:rPr>
              <a:t> statements are executed in sequential order, but the order of the cases (including the default case) does not matter. However, it is good programming style to follow the logical sequence of the cases and place the default case at 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5" grpId="0" animBg="1"/>
      <p:bldP spid="114701" grpId="0" animBg="1"/>
      <p:bldP spid="114702" grpId="0" animBg="1"/>
      <p:bldP spid="11470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F5ECF75D-173D-4E14-9765-807181421F1E}" type="slidenum">
              <a:rPr lang="en-US"/>
              <a:pPr/>
              <a:t>13</a:t>
            </a:fld>
            <a:endParaRPr lang="en-US"/>
          </a:p>
        </p:txBody>
      </p:sp>
      <p:sp>
        <p:nvSpPr>
          <p:cNvPr id="189442"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89443"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9444" name="Text Box 4"/>
          <p:cNvSpPr txBox="1">
            <a:spLocks noChangeArrowheads="1"/>
          </p:cNvSpPr>
          <p:nvPr/>
        </p:nvSpPr>
        <p:spPr bwMode="auto">
          <a:xfrm>
            <a:off x="385763" y="2238375"/>
            <a:ext cx="6726237" cy="19177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89446" name="Rectangle 6"/>
          <p:cNvSpPr>
            <a:spLocks noChangeArrowheads="1"/>
          </p:cNvSpPr>
          <p:nvPr/>
        </p:nvSpPr>
        <p:spPr bwMode="auto">
          <a:xfrm>
            <a:off x="1520032" y="2273300"/>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9447" name="AutoShape 7"/>
          <p:cNvSpPr>
            <a:spLocks noChangeArrowheads="1"/>
          </p:cNvSpPr>
          <p:nvPr/>
        </p:nvSpPr>
        <p:spPr bwMode="auto">
          <a:xfrm>
            <a:off x="444500" y="957839"/>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ch is 'a': </a:t>
            </a:r>
          </a:p>
        </p:txBody>
      </p:sp>
      <p:sp>
        <p:nvSpPr>
          <p:cNvPr id="18944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AEA2C58-EC72-4644-AF99-C0C9DFBB4139}" type="slidenum">
              <a:rPr lang="en-US"/>
              <a:pPr/>
              <a:t>14</a:t>
            </a:fld>
            <a:endParaRPr lang="en-US"/>
          </a:p>
        </p:txBody>
      </p:sp>
      <p:sp>
        <p:nvSpPr>
          <p:cNvPr id="190466"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0467"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0468" name="Text Box 4"/>
          <p:cNvSpPr txBox="1">
            <a:spLocks noChangeArrowheads="1"/>
          </p:cNvSpPr>
          <p:nvPr/>
        </p:nvSpPr>
        <p:spPr bwMode="auto">
          <a:xfrm>
            <a:off x="385763" y="2238375"/>
            <a:ext cx="6726237" cy="19177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0469" name="Rectangle 5"/>
          <p:cNvSpPr>
            <a:spLocks noChangeArrowheads="1"/>
          </p:cNvSpPr>
          <p:nvPr/>
        </p:nvSpPr>
        <p:spPr bwMode="auto">
          <a:xfrm>
            <a:off x="1406957" y="2522681"/>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0470" name="AutoShape 6"/>
          <p:cNvSpPr>
            <a:spLocks noChangeArrowheads="1"/>
          </p:cNvSpPr>
          <p:nvPr/>
        </p:nvSpPr>
        <p:spPr bwMode="auto">
          <a:xfrm>
            <a:off x="1905000" y="1143000"/>
            <a:ext cx="2573337" cy="536575"/>
          </a:xfrm>
          <a:prstGeom prst="wedgeRoundRectCallout">
            <a:avLst>
              <a:gd name="adj1" fmla="val -57403"/>
              <a:gd name="adj2" fmla="val 225444"/>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err="1"/>
              <a:t>ch</a:t>
            </a:r>
            <a:r>
              <a:rPr lang="en-US" sz="1800" dirty="0"/>
              <a:t> is 'a': </a:t>
            </a:r>
          </a:p>
        </p:txBody>
      </p:sp>
      <p:sp>
        <p:nvSpPr>
          <p:cNvPr id="190471"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0470"/>
                                        </p:tgtEl>
                                        <p:attrNameLst>
                                          <p:attrName>style.visibility</p:attrName>
                                        </p:attrNameLst>
                                      </p:cBhvr>
                                      <p:to>
                                        <p:strVal val="visible"/>
                                      </p:to>
                                    </p:set>
                                    <p:anim calcmode="lin" valueType="num">
                                      <p:cBhvr additive="base">
                                        <p:cTn id="7" dur="500" fill="hold"/>
                                        <p:tgtEl>
                                          <p:spTgt spid="190470"/>
                                        </p:tgtEl>
                                        <p:attrNameLst>
                                          <p:attrName>ppt_x</p:attrName>
                                        </p:attrNameLst>
                                      </p:cBhvr>
                                      <p:tavLst>
                                        <p:tav tm="0">
                                          <p:val>
                                            <p:strVal val="0-#ppt_w/2"/>
                                          </p:val>
                                        </p:tav>
                                        <p:tav tm="100000">
                                          <p:val>
                                            <p:strVal val="#ppt_x"/>
                                          </p:val>
                                        </p:tav>
                                      </p:tavLst>
                                    </p:anim>
                                    <p:anim calcmode="lin" valueType="num">
                                      <p:cBhvr additive="base">
                                        <p:cTn id="8" dur="500" fill="hold"/>
                                        <p:tgtEl>
                                          <p:spTgt spid="190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E2CCD25-B601-48B1-A6F2-B575716C0314}" type="slidenum">
              <a:rPr lang="en-US"/>
              <a:pPr/>
              <a:t>15</a:t>
            </a:fld>
            <a:endParaRPr lang="en-US"/>
          </a:p>
        </p:txBody>
      </p:sp>
      <p:sp>
        <p:nvSpPr>
          <p:cNvPr id="191490"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1491"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1492" name="Text Box 4"/>
          <p:cNvSpPr txBox="1">
            <a:spLocks noChangeArrowheads="1"/>
          </p:cNvSpPr>
          <p:nvPr/>
        </p:nvSpPr>
        <p:spPr bwMode="auto">
          <a:xfrm>
            <a:off x="385763" y="2238375"/>
            <a:ext cx="6726237" cy="19177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1493" name="Rectangle 5"/>
          <p:cNvSpPr>
            <a:spLocks noChangeArrowheads="1"/>
          </p:cNvSpPr>
          <p:nvPr/>
        </p:nvSpPr>
        <p:spPr bwMode="auto">
          <a:xfrm>
            <a:off x="1981200" y="2544762"/>
            <a:ext cx="4264025"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1494" name="AutoShape 6"/>
          <p:cNvSpPr>
            <a:spLocks noChangeArrowheads="1"/>
          </p:cNvSpPr>
          <p:nvPr/>
        </p:nvSpPr>
        <p:spPr bwMode="auto">
          <a:xfrm>
            <a:off x="2420938" y="1239838"/>
            <a:ext cx="2573337" cy="536575"/>
          </a:xfrm>
          <a:prstGeom prst="wedgeRoundRectCallout">
            <a:avLst>
              <a:gd name="adj1" fmla="val 588"/>
              <a:gd name="adj2" fmla="val 22159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this line</a:t>
            </a:r>
          </a:p>
        </p:txBody>
      </p:sp>
      <p:sp>
        <p:nvSpPr>
          <p:cNvPr id="191495"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additive="base">
                                        <p:cTn id="7" dur="500" fill="hold"/>
                                        <p:tgtEl>
                                          <p:spTgt spid="191494"/>
                                        </p:tgtEl>
                                        <p:attrNameLst>
                                          <p:attrName>ppt_x</p:attrName>
                                        </p:attrNameLst>
                                      </p:cBhvr>
                                      <p:tavLst>
                                        <p:tav tm="0">
                                          <p:val>
                                            <p:strVal val="0-#ppt_w/2"/>
                                          </p:val>
                                        </p:tav>
                                        <p:tav tm="100000">
                                          <p:val>
                                            <p:strVal val="#ppt_x"/>
                                          </p:val>
                                        </p:tav>
                                      </p:tavLst>
                                    </p:anim>
                                    <p:anim calcmode="lin" valueType="num">
                                      <p:cBhvr additive="base">
                                        <p:cTn id="8"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9BD4C2A-8D77-442F-9A16-DBE55BE5C1A7}" type="slidenum">
              <a:rPr lang="en-US"/>
              <a:pPr/>
              <a:t>16</a:t>
            </a:fld>
            <a:endParaRPr lang="en-US"/>
          </a:p>
        </p:txBody>
      </p:sp>
      <p:sp>
        <p:nvSpPr>
          <p:cNvPr id="192514"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2515"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2516" name="Text Box 4"/>
          <p:cNvSpPr txBox="1">
            <a:spLocks noChangeArrowheads="1"/>
          </p:cNvSpPr>
          <p:nvPr/>
        </p:nvSpPr>
        <p:spPr bwMode="auto">
          <a:xfrm>
            <a:off x="385763" y="2238375"/>
            <a:ext cx="6726237" cy="19177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2517" name="Rectangle 5"/>
          <p:cNvSpPr>
            <a:spLocks noChangeArrowheads="1"/>
          </p:cNvSpPr>
          <p:nvPr/>
        </p:nvSpPr>
        <p:spPr bwMode="auto">
          <a:xfrm>
            <a:off x="1981200" y="2819400"/>
            <a:ext cx="4264025"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2518" name="AutoShape 6"/>
          <p:cNvSpPr>
            <a:spLocks noChangeArrowheads="1"/>
          </p:cNvSpPr>
          <p:nvPr/>
        </p:nvSpPr>
        <p:spPr bwMode="auto">
          <a:xfrm>
            <a:off x="2407083" y="1143000"/>
            <a:ext cx="2573337" cy="536575"/>
          </a:xfrm>
          <a:prstGeom prst="wedgeRoundRectCallout">
            <a:avLst>
              <a:gd name="adj1" fmla="val -2560"/>
              <a:gd name="adj2" fmla="val 28580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a:t>Execute this line</a:t>
            </a:r>
          </a:p>
        </p:txBody>
      </p:sp>
      <p:sp>
        <p:nvSpPr>
          <p:cNvPr id="192519"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8"/>
                                        </p:tgtEl>
                                        <p:attrNameLst>
                                          <p:attrName>style.visibility</p:attrName>
                                        </p:attrNameLst>
                                      </p:cBhvr>
                                      <p:to>
                                        <p:strVal val="visible"/>
                                      </p:to>
                                    </p:set>
                                    <p:anim calcmode="lin" valueType="num">
                                      <p:cBhvr additive="base">
                                        <p:cTn id="7" dur="500" fill="hold"/>
                                        <p:tgtEl>
                                          <p:spTgt spid="192518"/>
                                        </p:tgtEl>
                                        <p:attrNameLst>
                                          <p:attrName>ppt_x</p:attrName>
                                        </p:attrNameLst>
                                      </p:cBhvr>
                                      <p:tavLst>
                                        <p:tav tm="0">
                                          <p:val>
                                            <p:strVal val="0-#ppt_w/2"/>
                                          </p:val>
                                        </p:tav>
                                        <p:tav tm="100000">
                                          <p:val>
                                            <p:strVal val="#ppt_x"/>
                                          </p:val>
                                        </p:tav>
                                      </p:tavLst>
                                    </p:anim>
                                    <p:anim calcmode="lin" valueType="num">
                                      <p:cBhvr additive="base">
                                        <p:cTn id="8"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140C90A7-A77C-4B21-8993-7E239F0B7BE3}" type="slidenum">
              <a:rPr lang="en-US"/>
              <a:pPr/>
              <a:t>17</a:t>
            </a:fld>
            <a:endParaRPr lang="en-US"/>
          </a:p>
        </p:txBody>
      </p:sp>
      <p:sp>
        <p:nvSpPr>
          <p:cNvPr id="193538"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3539"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3540" name="Text Box 4"/>
          <p:cNvSpPr txBox="1">
            <a:spLocks noChangeArrowheads="1"/>
          </p:cNvSpPr>
          <p:nvPr/>
        </p:nvSpPr>
        <p:spPr bwMode="auto">
          <a:xfrm>
            <a:off x="385763" y="2238375"/>
            <a:ext cx="6726237" cy="19177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3541" name="Rectangle 5"/>
          <p:cNvSpPr>
            <a:spLocks noChangeArrowheads="1"/>
          </p:cNvSpPr>
          <p:nvPr/>
        </p:nvSpPr>
        <p:spPr bwMode="auto">
          <a:xfrm>
            <a:off x="1905000" y="3082925"/>
            <a:ext cx="4264025"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3542" name="AutoShape 6"/>
          <p:cNvSpPr>
            <a:spLocks noChangeArrowheads="1"/>
          </p:cNvSpPr>
          <p:nvPr/>
        </p:nvSpPr>
        <p:spPr bwMode="auto">
          <a:xfrm>
            <a:off x="2420937" y="1066800"/>
            <a:ext cx="2573337" cy="536575"/>
          </a:xfrm>
          <a:prstGeom prst="wedgeRoundRectCallout">
            <a:avLst>
              <a:gd name="adj1" fmla="val -8481"/>
              <a:gd name="adj2" fmla="val 3482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this line</a:t>
            </a:r>
          </a:p>
        </p:txBody>
      </p:sp>
      <p:sp>
        <p:nvSpPr>
          <p:cNvPr id="193543"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0-#ppt_w/2"/>
                                          </p:val>
                                        </p:tav>
                                        <p:tav tm="100000">
                                          <p:val>
                                            <p:strVal val="#ppt_x"/>
                                          </p:val>
                                        </p:tav>
                                      </p:tavLst>
                                    </p:anim>
                                    <p:anim calcmode="lin" valueType="num">
                                      <p:cBhvr additive="base">
                                        <p:cTn id="8" dur="500" fill="hold"/>
                                        <p:tgtEl>
                                          <p:spTgt spid="193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4E62023-01FC-481C-9442-8660159928E4}" type="slidenum">
              <a:rPr lang="en-US"/>
              <a:pPr/>
              <a:t>18</a:t>
            </a:fld>
            <a:endParaRPr lang="en-US"/>
          </a:p>
        </p:txBody>
      </p:sp>
      <p:sp>
        <p:nvSpPr>
          <p:cNvPr id="199682"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9683"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9684" name="Text Box 4"/>
          <p:cNvSpPr txBox="1">
            <a:spLocks noChangeArrowheads="1"/>
          </p:cNvSpPr>
          <p:nvPr/>
        </p:nvSpPr>
        <p:spPr bwMode="auto">
          <a:xfrm>
            <a:off x="385763" y="2238375"/>
            <a:ext cx="6726237" cy="264795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a:p>
            <a:endParaRPr lang="en-US">
              <a:solidFill>
                <a:schemeClr val="bg2"/>
              </a:solidFill>
              <a:ea typeface="Times New Roman" pitchFamily="18" charset="0"/>
              <a:cs typeface="Courier New" pitchFamily="49" charset="0"/>
            </a:endParaRPr>
          </a:p>
          <a:p>
            <a:r>
              <a:rPr lang="en-US">
                <a:solidFill>
                  <a:schemeClr val="bg2"/>
                </a:solidFill>
                <a:ea typeface="Times New Roman" pitchFamily="18" charset="0"/>
                <a:cs typeface="Courier New" pitchFamily="49" charset="0"/>
              </a:rPr>
              <a:t>Next statement;</a:t>
            </a:r>
          </a:p>
        </p:txBody>
      </p:sp>
      <p:sp>
        <p:nvSpPr>
          <p:cNvPr id="199685" name="Rectangle 5"/>
          <p:cNvSpPr>
            <a:spLocks noChangeArrowheads="1"/>
          </p:cNvSpPr>
          <p:nvPr/>
        </p:nvSpPr>
        <p:spPr bwMode="auto">
          <a:xfrm>
            <a:off x="416936" y="3886200"/>
            <a:ext cx="4264025" cy="3079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9686" name="AutoShape 6"/>
          <p:cNvSpPr>
            <a:spLocks noChangeArrowheads="1"/>
          </p:cNvSpPr>
          <p:nvPr/>
        </p:nvSpPr>
        <p:spPr bwMode="auto">
          <a:xfrm>
            <a:off x="3200400" y="668483"/>
            <a:ext cx="2573337" cy="536575"/>
          </a:xfrm>
          <a:prstGeom prst="wedgeRoundRectCallout">
            <a:avLst>
              <a:gd name="adj1" fmla="val -84671"/>
              <a:gd name="adj2" fmla="val 53934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next statement</a:t>
            </a:r>
          </a:p>
        </p:txBody>
      </p:sp>
      <p:sp>
        <p:nvSpPr>
          <p:cNvPr id="199687"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additive="base">
                                        <p:cTn id="7" dur="500" fill="hold"/>
                                        <p:tgtEl>
                                          <p:spTgt spid="199686"/>
                                        </p:tgtEl>
                                        <p:attrNameLst>
                                          <p:attrName>ppt_x</p:attrName>
                                        </p:attrNameLst>
                                      </p:cBhvr>
                                      <p:tavLst>
                                        <p:tav tm="0">
                                          <p:val>
                                            <p:strVal val="0-#ppt_w/2"/>
                                          </p:val>
                                        </p:tav>
                                        <p:tav tm="100000">
                                          <p:val>
                                            <p:strVal val="#ppt_x"/>
                                          </p:val>
                                        </p:tav>
                                      </p:tavLst>
                                    </p:anim>
                                    <p:anim calcmode="lin" valueType="num">
                                      <p:cBhvr additive="base">
                                        <p:cTn id="8"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08F7351-2C99-418D-90D3-F16D810749E1}" type="slidenum">
              <a:rPr lang="en-US"/>
              <a:pPr/>
              <a:t>19</a:t>
            </a:fld>
            <a:endParaRPr lang="en-US"/>
          </a:p>
        </p:txBody>
      </p:sp>
      <p:sp>
        <p:nvSpPr>
          <p:cNvPr id="194562"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4563"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4564" name="Text Box 4"/>
          <p:cNvSpPr txBox="1">
            <a:spLocks noChangeArrowheads="1"/>
          </p:cNvSpPr>
          <p:nvPr/>
        </p:nvSpPr>
        <p:spPr bwMode="auto">
          <a:xfrm>
            <a:off x="385763" y="2238375"/>
            <a:ext cx="6726237" cy="264795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break</a:t>
            </a:r>
            <a:r>
              <a:rPr lang="en-US">
                <a:solidFill>
                  <a:srgbClr val="000000"/>
                </a:solidFill>
                <a:latin typeface="Courier New" pitchFamily="49" charset="0"/>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b="1">
                <a:solidFill>
                  <a:srgbClr val="000050"/>
                </a:solidFill>
                <a:latin typeface="Courier New" pitchFamily="49" charset="0"/>
                <a:ea typeface="Times New Roman" pitchFamily="18" charset="0"/>
                <a:cs typeface="Courier New" pitchFamily="49" charset="0"/>
              </a:rPr>
              <a:t>            break</a:t>
            </a:r>
            <a:r>
              <a:rPr lang="en-US">
                <a:solidFill>
                  <a:srgbClr val="000000"/>
                </a:solidFill>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4565" name="Rectangle 5"/>
          <p:cNvSpPr>
            <a:spLocks noChangeArrowheads="1"/>
          </p:cNvSpPr>
          <p:nvPr/>
        </p:nvSpPr>
        <p:spPr bwMode="auto">
          <a:xfrm>
            <a:off x="1479406" y="2314575"/>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4566" name="AutoShape 6"/>
          <p:cNvSpPr>
            <a:spLocks noChangeArrowheads="1"/>
          </p:cNvSpPr>
          <p:nvPr/>
        </p:nvSpPr>
        <p:spPr bwMode="auto">
          <a:xfrm>
            <a:off x="237331"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ch is 'a': </a:t>
            </a:r>
          </a:p>
        </p:txBody>
      </p:sp>
      <p:sp>
        <p:nvSpPr>
          <p:cNvPr id="194567"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additive="base">
                                        <p:cTn id="7" dur="500" fill="hold"/>
                                        <p:tgtEl>
                                          <p:spTgt spid="194566"/>
                                        </p:tgtEl>
                                        <p:attrNameLst>
                                          <p:attrName>ppt_x</p:attrName>
                                        </p:attrNameLst>
                                      </p:cBhvr>
                                      <p:tavLst>
                                        <p:tav tm="0">
                                          <p:val>
                                            <p:strVal val="0-#ppt_w/2"/>
                                          </p:val>
                                        </p:tav>
                                        <p:tav tm="100000">
                                          <p:val>
                                            <p:strVal val="#ppt_x"/>
                                          </p:val>
                                        </p:tav>
                                      </p:tavLst>
                                    </p:anim>
                                    <p:anim calcmode="lin" valueType="num">
                                      <p:cBhvr additive="base">
                                        <p:cTn id="8"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81000"/>
            <a:ext cx="7772400" cy="1295400"/>
          </a:xfrm>
        </p:spPr>
        <p:txBody>
          <a:bodyPr>
            <a:normAutofit fontScale="90000"/>
          </a:bodyPr>
          <a:lstStyle/>
          <a:p>
            <a:r>
              <a:rPr lang="en-US" dirty="0"/>
              <a:t>Increment and</a:t>
            </a:r>
            <a:br>
              <a:rPr lang="en-US" dirty="0"/>
            </a:br>
            <a:r>
              <a:rPr lang="en-US" dirty="0"/>
              <a:t>Decrement Operators</a:t>
            </a:r>
          </a:p>
        </p:txBody>
      </p:sp>
      <p:sp>
        <p:nvSpPr>
          <p:cNvPr id="6" name="Slide Number Placeholder 4"/>
          <p:cNvSpPr>
            <a:spLocks noGrp="1"/>
          </p:cNvSpPr>
          <p:nvPr>
            <p:ph type="sldNum" sz="quarter" idx="12"/>
          </p:nvPr>
        </p:nvSpPr>
        <p:spPr/>
        <p:txBody>
          <a:bodyPr/>
          <a:lstStyle/>
          <a:p>
            <a:fld id="{4A9A4A96-675D-45E4-9BB9-F4A94101CF27}" type="slidenum">
              <a:rPr lang="en-US"/>
              <a:pPr/>
              <a:t>2</a:t>
            </a:fld>
            <a:endParaRPr lang="en-US"/>
          </a:p>
        </p:txBody>
      </p:sp>
      <p:sp>
        <p:nvSpPr>
          <p:cNvPr id="79881" name="Rectangle 9"/>
          <p:cNvSpPr>
            <a:spLocks noChangeArrowheads="1"/>
          </p:cNvSpPr>
          <p:nvPr/>
        </p:nvSpPr>
        <p:spPr bwMode="auto">
          <a:xfrm>
            <a:off x="2933700" y="2667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w="12700">
            <a:noFill/>
            <a:miter lim="800000"/>
            <a:headEnd type="none" w="sm" len="sm"/>
            <a:tailEnd type="none" w="sm" len="sm"/>
          </a:ln>
          <a:effec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981200"/>
            <a:ext cx="8686800" cy="2292350"/>
          </a:xfrm>
          <a:prstGeom prst="rect">
            <a:avLst/>
          </a:prstGeom>
          <a:noFill/>
          <a:ln w="12700">
            <a:noFill/>
            <a:miter lim="800000"/>
            <a:headEnd type="none" w="sm" len="sm"/>
            <a:tailEnd type="none" w="sm" len="sm"/>
          </a:ln>
          <a:effectLst/>
        </p:spPr>
        <p:txBody>
          <a:bodyPr>
            <a:spAutoFit/>
          </a:bodyPr>
          <a:lstStyle/>
          <a:p>
            <a:pPr marL="1371600" indent="-1371600">
              <a:tabLst>
                <a:tab pos="3433763" algn="l"/>
              </a:tabLst>
            </a:pPr>
            <a:r>
              <a:rPr lang="en-US" dirty="0">
                <a:cs typeface="Times New Roman" pitchFamily="18" charset="0"/>
              </a:rPr>
              <a:t>Operator	Name	Description	</a:t>
            </a:r>
          </a:p>
          <a:p>
            <a:pPr marL="1371600" indent="-1371600">
              <a:tabLst>
                <a:tab pos="3433763" algn="l"/>
              </a:tabLst>
            </a:pPr>
            <a:r>
              <a:rPr lang="en-US" u="sng" dirty="0">
                <a:cs typeface="Times New Roman" pitchFamily="18" charset="0"/>
              </a:rPr>
              <a:t>++</a:t>
            </a:r>
            <a:r>
              <a:rPr lang="en-US" u="sng" dirty="0" err="1">
                <a:cs typeface="Times New Roman" pitchFamily="18" charset="0"/>
              </a:rPr>
              <a:t>var</a:t>
            </a:r>
            <a:r>
              <a:rPr lang="en-US" dirty="0">
                <a:cs typeface="Times New Roman" pitchFamily="18" charset="0"/>
              </a:rPr>
              <a:t>	</a:t>
            </a:r>
            <a:r>
              <a:rPr lang="en-US" dirty="0" err="1">
                <a:cs typeface="Times New Roman" pitchFamily="18" charset="0"/>
              </a:rPr>
              <a:t>preincrement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increments </a:t>
            </a:r>
            <a:r>
              <a:rPr lang="en-US" u="sng" dirty="0" err="1">
                <a:cs typeface="Times New Roman" pitchFamily="18" charset="0"/>
              </a:rPr>
              <a:t>var</a:t>
            </a:r>
            <a:r>
              <a:rPr lang="en-US" dirty="0">
                <a:cs typeface="Times New Roman" pitchFamily="18" charset="0"/>
              </a:rPr>
              <a:t> by 1 and evaluates </a:t>
            </a:r>
          </a:p>
          <a:p>
            <a:pPr marL="1371600" indent="-1371600">
              <a:tabLst>
                <a:tab pos="3433763" algn="l"/>
              </a:tabLst>
            </a:pPr>
            <a:r>
              <a:rPr lang="en-US" dirty="0">
                <a:cs typeface="Times New Roman" pitchFamily="18" charset="0"/>
              </a:rPr>
              <a:t>		to the </a:t>
            </a:r>
            <a:r>
              <a:rPr lang="en-US" i="1" dirty="0">
                <a:cs typeface="Times New Roman" pitchFamily="18" charset="0"/>
              </a:rPr>
              <a:t>new</a:t>
            </a:r>
            <a:r>
              <a:rPr lang="en-US" dirty="0">
                <a:cs typeface="Times New Roman" pitchFamily="18" charset="0"/>
              </a:rPr>
              <a:t> value in </a:t>
            </a:r>
            <a:r>
              <a:rPr lang="en-US" u="sng" dirty="0" err="1">
                <a:cs typeface="Times New Roman" pitchFamily="18" charset="0"/>
              </a:rPr>
              <a:t>var</a:t>
            </a:r>
            <a:r>
              <a:rPr lang="en-US" dirty="0">
                <a:cs typeface="Times New Roman" pitchFamily="18" charset="0"/>
              </a:rPr>
              <a:t> </a:t>
            </a:r>
            <a:r>
              <a:rPr lang="en-US" i="1" dirty="0">
                <a:cs typeface="Times New Roman" pitchFamily="18" charset="0"/>
              </a:rPr>
              <a:t>after</a:t>
            </a:r>
            <a:r>
              <a:rPr lang="en-US" dirty="0">
                <a:cs typeface="Times New Roman" pitchFamily="18" charset="0"/>
              </a:rPr>
              <a:t> the increment.</a:t>
            </a:r>
          </a:p>
          <a:p>
            <a:pPr marL="1371600" indent="-1371600">
              <a:tabLst>
                <a:tab pos="3433763" algn="l"/>
              </a:tabLst>
            </a:pPr>
            <a:r>
              <a:rPr lang="en-US" u="sng" dirty="0" err="1">
                <a:cs typeface="Times New Roman" pitchFamily="18" charset="0"/>
              </a:rPr>
              <a:t>var</a:t>
            </a:r>
            <a:r>
              <a:rPr lang="en-US" u="sng" dirty="0">
                <a:cs typeface="Times New Roman" pitchFamily="18" charset="0"/>
              </a:rPr>
              <a:t>++</a:t>
            </a:r>
            <a:r>
              <a:rPr lang="en-US" dirty="0">
                <a:cs typeface="Times New Roman" pitchFamily="18" charset="0"/>
              </a:rPr>
              <a:t>	</a:t>
            </a:r>
            <a:r>
              <a:rPr lang="en-US" dirty="0" err="1">
                <a:cs typeface="Times New Roman" pitchFamily="18" charset="0"/>
              </a:rPr>
              <a:t>postincrement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evaluates to the </a:t>
            </a:r>
            <a:r>
              <a:rPr lang="en-US" i="1" dirty="0">
                <a:cs typeface="Times New Roman" pitchFamily="18" charset="0"/>
              </a:rPr>
              <a:t>original</a:t>
            </a:r>
            <a:r>
              <a:rPr lang="en-US" dirty="0">
                <a:cs typeface="Times New Roman" pitchFamily="18" charset="0"/>
              </a:rPr>
              <a:t> value </a:t>
            </a:r>
          </a:p>
          <a:p>
            <a:pPr marL="1371600" indent="-1371600">
              <a:tabLst>
                <a:tab pos="3433763" algn="l"/>
              </a:tabLst>
            </a:pPr>
            <a:r>
              <a:rPr lang="en-US" dirty="0">
                <a:cs typeface="Times New Roman" pitchFamily="18" charset="0"/>
              </a:rPr>
              <a:t>		in </a:t>
            </a:r>
            <a:r>
              <a:rPr lang="en-US" u="sng" dirty="0" err="1">
                <a:cs typeface="Times New Roman" pitchFamily="18" charset="0"/>
              </a:rPr>
              <a:t>var</a:t>
            </a:r>
            <a:r>
              <a:rPr lang="en-US" dirty="0">
                <a:cs typeface="Times New Roman" pitchFamily="18" charset="0"/>
              </a:rPr>
              <a:t> and increments </a:t>
            </a:r>
            <a:r>
              <a:rPr lang="en-US" u="sng" dirty="0" err="1">
                <a:cs typeface="Times New Roman" pitchFamily="18" charset="0"/>
              </a:rPr>
              <a:t>var</a:t>
            </a:r>
            <a:r>
              <a:rPr lang="en-US" dirty="0">
                <a:cs typeface="Times New Roman" pitchFamily="18" charset="0"/>
              </a:rPr>
              <a:t> by 1. </a:t>
            </a:r>
          </a:p>
          <a:p>
            <a:pPr marL="1371600" indent="-1371600">
              <a:tabLst>
                <a:tab pos="3433763" algn="l"/>
              </a:tabLst>
            </a:pPr>
            <a:r>
              <a:rPr lang="en-US" u="sng" dirty="0">
                <a:cs typeface="Times New Roman" pitchFamily="18" charset="0"/>
              </a:rPr>
              <a:t>--</a:t>
            </a:r>
            <a:r>
              <a:rPr lang="en-US" u="sng" dirty="0" err="1">
                <a:cs typeface="Times New Roman" pitchFamily="18" charset="0"/>
              </a:rPr>
              <a:t>var</a:t>
            </a:r>
            <a:r>
              <a:rPr lang="en-US" dirty="0">
                <a:cs typeface="Times New Roman" pitchFamily="18" charset="0"/>
              </a:rPr>
              <a:t>	</a:t>
            </a:r>
            <a:r>
              <a:rPr lang="en-US" dirty="0" err="1">
                <a:cs typeface="Times New Roman" pitchFamily="18" charset="0"/>
              </a:rPr>
              <a:t>predecrement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decrements </a:t>
            </a:r>
            <a:r>
              <a:rPr lang="en-US" u="sng" dirty="0" err="1">
                <a:cs typeface="Times New Roman" pitchFamily="18" charset="0"/>
              </a:rPr>
              <a:t>var</a:t>
            </a:r>
            <a:r>
              <a:rPr lang="en-US" dirty="0">
                <a:cs typeface="Times New Roman" pitchFamily="18" charset="0"/>
              </a:rPr>
              <a:t> by 1 and evaluates </a:t>
            </a:r>
          </a:p>
          <a:p>
            <a:pPr marL="1371600" indent="-1371600">
              <a:tabLst>
                <a:tab pos="3433763" algn="l"/>
              </a:tabLst>
            </a:pPr>
            <a:r>
              <a:rPr lang="en-US" dirty="0">
                <a:cs typeface="Times New Roman" pitchFamily="18" charset="0"/>
              </a:rPr>
              <a:t>		to the </a:t>
            </a:r>
            <a:r>
              <a:rPr lang="en-US" i="1" dirty="0">
                <a:cs typeface="Times New Roman" pitchFamily="18" charset="0"/>
              </a:rPr>
              <a:t>new</a:t>
            </a:r>
            <a:r>
              <a:rPr lang="en-US" dirty="0">
                <a:cs typeface="Times New Roman" pitchFamily="18" charset="0"/>
              </a:rPr>
              <a:t> value in </a:t>
            </a:r>
            <a:r>
              <a:rPr lang="en-US" u="sng" dirty="0" err="1">
                <a:cs typeface="Times New Roman" pitchFamily="18" charset="0"/>
              </a:rPr>
              <a:t>var</a:t>
            </a:r>
            <a:r>
              <a:rPr lang="en-US" dirty="0">
                <a:cs typeface="Times New Roman" pitchFamily="18" charset="0"/>
              </a:rPr>
              <a:t> </a:t>
            </a:r>
            <a:r>
              <a:rPr lang="en-US" i="1" dirty="0">
                <a:cs typeface="Times New Roman" pitchFamily="18" charset="0"/>
              </a:rPr>
              <a:t>after</a:t>
            </a:r>
            <a:r>
              <a:rPr lang="en-US" dirty="0">
                <a:cs typeface="Times New Roman" pitchFamily="18" charset="0"/>
              </a:rPr>
              <a:t> the decrement. </a:t>
            </a:r>
          </a:p>
          <a:p>
            <a:pPr marL="1371600" indent="-1371600">
              <a:tabLst>
                <a:tab pos="3433763" algn="l"/>
              </a:tabLst>
            </a:pPr>
            <a:r>
              <a:rPr lang="en-US" u="sng" dirty="0" err="1">
                <a:cs typeface="Times New Roman" pitchFamily="18" charset="0"/>
              </a:rPr>
              <a:t>var</a:t>
            </a:r>
            <a:r>
              <a:rPr lang="en-US" u="sng" dirty="0">
                <a:cs typeface="Times New Roman" pitchFamily="18" charset="0"/>
              </a:rPr>
              <a:t>--</a:t>
            </a:r>
            <a:r>
              <a:rPr lang="en-US" dirty="0">
                <a:cs typeface="Times New Roman" pitchFamily="18" charset="0"/>
              </a:rPr>
              <a:t>	</a:t>
            </a:r>
            <a:r>
              <a:rPr lang="en-US" dirty="0" err="1">
                <a:cs typeface="Times New Roman" pitchFamily="18" charset="0"/>
              </a:rPr>
              <a:t>postdecrement</a:t>
            </a:r>
            <a:r>
              <a:rPr lang="en-US" dirty="0">
                <a:cs typeface="Times New Roman" pitchFamily="18" charset="0"/>
              </a:rPr>
              <a:t>   	The expression (</a:t>
            </a:r>
            <a:r>
              <a:rPr lang="en-US" dirty="0" err="1">
                <a:cs typeface="Times New Roman" pitchFamily="18" charset="0"/>
              </a:rPr>
              <a:t>var</a:t>
            </a:r>
            <a:r>
              <a:rPr lang="en-US" dirty="0">
                <a:cs typeface="Times New Roman" pitchFamily="18" charset="0"/>
              </a:rPr>
              <a:t>--) evaluates to the </a:t>
            </a:r>
            <a:r>
              <a:rPr lang="en-US" i="1" dirty="0">
                <a:cs typeface="Times New Roman" pitchFamily="18" charset="0"/>
              </a:rPr>
              <a:t>original</a:t>
            </a:r>
            <a:r>
              <a:rPr lang="en-US" dirty="0">
                <a:cs typeface="Times New Roman" pitchFamily="18" charset="0"/>
              </a:rPr>
              <a:t> value </a:t>
            </a:r>
          </a:p>
          <a:p>
            <a:pPr marL="1371600" indent="-1371600">
              <a:tabLst>
                <a:tab pos="3433763" algn="l"/>
              </a:tabLst>
            </a:pPr>
            <a:r>
              <a:rPr lang="en-US" dirty="0">
                <a:cs typeface="Times New Roman" pitchFamily="18" charset="0"/>
              </a:rPr>
              <a:t>		in </a:t>
            </a:r>
            <a:r>
              <a:rPr lang="en-US" u="sng" dirty="0" err="1">
                <a:cs typeface="Times New Roman" pitchFamily="18" charset="0"/>
              </a:rPr>
              <a:t>var</a:t>
            </a:r>
            <a:r>
              <a:rPr lang="en-US" dirty="0">
                <a:cs typeface="Times New Roman" pitchFamily="18" charset="0"/>
              </a:rPr>
              <a:t> and decrements </a:t>
            </a:r>
            <a:r>
              <a:rPr lang="en-US" u="sng" dirty="0" err="1">
                <a:cs typeface="Times New Roman" pitchFamily="18" charset="0"/>
              </a:rPr>
              <a:t>var</a:t>
            </a:r>
            <a:r>
              <a:rPr lang="en-US" dirty="0">
                <a:cs typeface="Times New Roman" pitchFamily="18" charset="0"/>
              </a:rPr>
              <a:t> by 1.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4D81569-1156-48E3-B6BE-B56203B63201}" type="slidenum">
              <a:rPr lang="en-US"/>
              <a:pPr/>
              <a:t>20</a:t>
            </a:fld>
            <a:endParaRPr lang="en-US"/>
          </a:p>
        </p:txBody>
      </p:sp>
      <p:sp>
        <p:nvSpPr>
          <p:cNvPr id="195586"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5587"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5588" name="Text Box 4"/>
          <p:cNvSpPr txBox="1">
            <a:spLocks noChangeArrowheads="1"/>
          </p:cNvSpPr>
          <p:nvPr/>
        </p:nvSpPr>
        <p:spPr bwMode="auto">
          <a:xfrm>
            <a:off x="385763" y="2238375"/>
            <a:ext cx="6726237" cy="264795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break</a:t>
            </a:r>
            <a:r>
              <a:rPr lang="en-US">
                <a:solidFill>
                  <a:srgbClr val="000000"/>
                </a:solidFill>
                <a:latin typeface="Courier New" pitchFamily="49" charset="0"/>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b="1">
                <a:solidFill>
                  <a:srgbClr val="000050"/>
                </a:solidFill>
                <a:latin typeface="Courier New" pitchFamily="49" charset="0"/>
                <a:ea typeface="Times New Roman" pitchFamily="18" charset="0"/>
                <a:cs typeface="Courier New" pitchFamily="49" charset="0"/>
              </a:rPr>
              <a:t>            break</a:t>
            </a:r>
            <a:r>
              <a:rPr lang="en-US">
                <a:solidFill>
                  <a:srgbClr val="000000"/>
                </a:solidFill>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5589" name="Rectangle 5"/>
          <p:cNvSpPr>
            <a:spLocks noChangeArrowheads="1"/>
          </p:cNvSpPr>
          <p:nvPr/>
        </p:nvSpPr>
        <p:spPr bwMode="auto">
          <a:xfrm>
            <a:off x="1393103" y="2525712"/>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5590" name="AutoShape 6"/>
          <p:cNvSpPr>
            <a:spLocks noChangeArrowheads="1"/>
          </p:cNvSpPr>
          <p:nvPr/>
        </p:nvSpPr>
        <p:spPr bwMode="auto">
          <a:xfrm>
            <a:off x="1981200" y="995363"/>
            <a:ext cx="2573337" cy="536575"/>
          </a:xfrm>
          <a:prstGeom prst="wedgeRoundRectCallout">
            <a:avLst>
              <a:gd name="adj1" fmla="val -60426"/>
              <a:gd name="adj2" fmla="val 23165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ch is 'a': </a:t>
            </a:r>
          </a:p>
        </p:txBody>
      </p:sp>
      <p:sp>
        <p:nvSpPr>
          <p:cNvPr id="195591"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5590"/>
                                        </p:tgtEl>
                                        <p:attrNameLst>
                                          <p:attrName>style.visibility</p:attrName>
                                        </p:attrNameLst>
                                      </p:cBhvr>
                                      <p:to>
                                        <p:strVal val="visible"/>
                                      </p:to>
                                    </p:set>
                                    <p:anim calcmode="lin" valueType="num">
                                      <p:cBhvr additive="base">
                                        <p:cTn id="7" dur="500" fill="hold"/>
                                        <p:tgtEl>
                                          <p:spTgt spid="195590"/>
                                        </p:tgtEl>
                                        <p:attrNameLst>
                                          <p:attrName>ppt_x</p:attrName>
                                        </p:attrNameLst>
                                      </p:cBhvr>
                                      <p:tavLst>
                                        <p:tav tm="0">
                                          <p:val>
                                            <p:strVal val="0-#ppt_w/2"/>
                                          </p:val>
                                        </p:tav>
                                        <p:tav tm="100000">
                                          <p:val>
                                            <p:strVal val="#ppt_x"/>
                                          </p:val>
                                        </p:tav>
                                      </p:tavLst>
                                    </p:anim>
                                    <p:anim calcmode="lin" valueType="num">
                                      <p:cBhvr additive="base">
                                        <p:cTn id="8" dur="500" fill="hold"/>
                                        <p:tgtEl>
                                          <p:spTgt spid="195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81F71185-99D2-494A-8DA7-E7D4CAC0CF8D}" type="slidenum">
              <a:rPr lang="en-US"/>
              <a:pPr/>
              <a:t>21</a:t>
            </a:fld>
            <a:endParaRPr lang="en-US"/>
          </a:p>
        </p:txBody>
      </p:sp>
      <p:sp>
        <p:nvSpPr>
          <p:cNvPr id="196610"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6611"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6612" name="Text Box 4"/>
          <p:cNvSpPr txBox="1">
            <a:spLocks noChangeArrowheads="1"/>
          </p:cNvSpPr>
          <p:nvPr/>
        </p:nvSpPr>
        <p:spPr bwMode="auto">
          <a:xfrm>
            <a:off x="385763" y="2238375"/>
            <a:ext cx="6726237" cy="264795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break</a:t>
            </a:r>
            <a:r>
              <a:rPr lang="en-US">
                <a:solidFill>
                  <a:srgbClr val="000000"/>
                </a:solidFill>
                <a:latin typeface="Courier New" pitchFamily="49" charset="0"/>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b="1">
                <a:solidFill>
                  <a:srgbClr val="000050"/>
                </a:solidFill>
                <a:latin typeface="Courier New" pitchFamily="49" charset="0"/>
                <a:ea typeface="Times New Roman" pitchFamily="18" charset="0"/>
                <a:cs typeface="Courier New" pitchFamily="49" charset="0"/>
              </a:rPr>
              <a:t>            break</a:t>
            </a:r>
            <a:r>
              <a:rPr lang="en-US">
                <a:solidFill>
                  <a:srgbClr val="000000"/>
                </a:solidFill>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6613" name="Rectangle 5"/>
          <p:cNvSpPr>
            <a:spLocks noChangeArrowheads="1"/>
          </p:cNvSpPr>
          <p:nvPr/>
        </p:nvSpPr>
        <p:spPr bwMode="auto">
          <a:xfrm>
            <a:off x="2133600" y="2514600"/>
            <a:ext cx="426402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6614" name="AutoShape 6"/>
          <p:cNvSpPr>
            <a:spLocks noChangeArrowheads="1"/>
          </p:cNvSpPr>
          <p:nvPr/>
        </p:nvSpPr>
        <p:spPr bwMode="auto">
          <a:xfrm>
            <a:off x="2459038" y="1066800"/>
            <a:ext cx="2573337" cy="536575"/>
          </a:xfrm>
          <a:prstGeom prst="wedgeRoundRectCallout">
            <a:avLst>
              <a:gd name="adj1" fmla="val -7495"/>
              <a:gd name="adj2" fmla="val 227810"/>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this line</a:t>
            </a:r>
          </a:p>
        </p:txBody>
      </p:sp>
      <p:sp>
        <p:nvSpPr>
          <p:cNvPr id="196615"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additive="base">
                                        <p:cTn id="7" dur="500" fill="hold"/>
                                        <p:tgtEl>
                                          <p:spTgt spid="196614"/>
                                        </p:tgtEl>
                                        <p:attrNameLst>
                                          <p:attrName>ppt_x</p:attrName>
                                        </p:attrNameLst>
                                      </p:cBhvr>
                                      <p:tavLst>
                                        <p:tav tm="0">
                                          <p:val>
                                            <p:strVal val="0-#ppt_w/2"/>
                                          </p:val>
                                        </p:tav>
                                        <p:tav tm="100000">
                                          <p:val>
                                            <p:strVal val="#ppt_x"/>
                                          </p:val>
                                        </p:tav>
                                      </p:tavLst>
                                    </p:anim>
                                    <p:anim calcmode="lin" valueType="num">
                                      <p:cBhvr additive="base">
                                        <p:cTn id="8"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8481C90-539B-4709-908A-85BC83324B93}" type="slidenum">
              <a:rPr lang="en-US"/>
              <a:pPr/>
              <a:t>22</a:t>
            </a:fld>
            <a:endParaRPr lang="en-US"/>
          </a:p>
        </p:txBody>
      </p:sp>
      <p:sp>
        <p:nvSpPr>
          <p:cNvPr id="197634"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7635"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7636" name="Text Box 4"/>
          <p:cNvSpPr txBox="1">
            <a:spLocks noChangeArrowheads="1"/>
          </p:cNvSpPr>
          <p:nvPr/>
        </p:nvSpPr>
        <p:spPr bwMode="auto">
          <a:xfrm>
            <a:off x="385763" y="2238375"/>
            <a:ext cx="6726237" cy="264795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break</a:t>
            </a:r>
            <a:r>
              <a:rPr lang="en-US">
                <a:solidFill>
                  <a:srgbClr val="000000"/>
                </a:solidFill>
                <a:latin typeface="Courier New" pitchFamily="49" charset="0"/>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b="1">
                <a:solidFill>
                  <a:srgbClr val="000050"/>
                </a:solidFill>
                <a:latin typeface="Courier New" pitchFamily="49" charset="0"/>
                <a:ea typeface="Times New Roman" pitchFamily="18" charset="0"/>
                <a:cs typeface="Courier New" pitchFamily="49" charset="0"/>
              </a:rPr>
              <a:t>            break</a:t>
            </a:r>
            <a:r>
              <a:rPr lang="en-US">
                <a:solidFill>
                  <a:srgbClr val="000000"/>
                </a:solidFill>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p:txBody>
      </p:sp>
      <p:sp>
        <p:nvSpPr>
          <p:cNvPr id="197637" name="Rectangle 5"/>
          <p:cNvSpPr>
            <a:spLocks noChangeArrowheads="1"/>
          </p:cNvSpPr>
          <p:nvPr/>
        </p:nvSpPr>
        <p:spPr bwMode="auto">
          <a:xfrm>
            <a:off x="1905000" y="2716212"/>
            <a:ext cx="426402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7638" name="AutoShape 6"/>
          <p:cNvSpPr>
            <a:spLocks noChangeArrowheads="1"/>
          </p:cNvSpPr>
          <p:nvPr/>
        </p:nvSpPr>
        <p:spPr bwMode="auto">
          <a:xfrm>
            <a:off x="2057400" y="838200"/>
            <a:ext cx="2573337" cy="536575"/>
          </a:xfrm>
          <a:prstGeom prst="wedgeRoundRectCallout">
            <a:avLst>
              <a:gd name="adj1" fmla="val -5088"/>
              <a:gd name="adj2" fmla="val 30355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this line</a:t>
            </a:r>
          </a:p>
        </p:txBody>
      </p:sp>
      <p:sp>
        <p:nvSpPr>
          <p:cNvPr id="197639"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7638"/>
                                        </p:tgtEl>
                                        <p:attrNameLst>
                                          <p:attrName>style.visibility</p:attrName>
                                        </p:attrNameLst>
                                      </p:cBhvr>
                                      <p:to>
                                        <p:strVal val="visible"/>
                                      </p:to>
                                    </p:set>
                                    <p:anim calcmode="lin" valueType="num">
                                      <p:cBhvr additive="base">
                                        <p:cTn id="7" dur="500" fill="hold"/>
                                        <p:tgtEl>
                                          <p:spTgt spid="197638"/>
                                        </p:tgtEl>
                                        <p:attrNameLst>
                                          <p:attrName>ppt_x</p:attrName>
                                        </p:attrNameLst>
                                      </p:cBhvr>
                                      <p:tavLst>
                                        <p:tav tm="0">
                                          <p:val>
                                            <p:strVal val="0-#ppt_w/2"/>
                                          </p:val>
                                        </p:tav>
                                        <p:tav tm="100000">
                                          <p:val>
                                            <p:strVal val="#ppt_x"/>
                                          </p:val>
                                        </p:tav>
                                      </p:tavLst>
                                    </p:anim>
                                    <p:anim calcmode="lin" valueType="num">
                                      <p:cBhvr additive="base">
                                        <p:cTn id="8"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D04B88F1-1DD3-4AF9-89F2-9A53942D026B}" type="slidenum">
              <a:rPr lang="en-US"/>
              <a:pPr/>
              <a:t>23</a:t>
            </a:fld>
            <a:endParaRPr lang="en-US"/>
          </a:p>
        </p:txBody>
      </p:sp>
      <p:sp>
        <p:nvSpPr>
          <p:cNvPr id="198658" name="Rectangle 2"/>
          <p:cNvSpPr>
            <a:spLocks noGrp="1" noChangeArrowheads="1"/>
          </p:cNvSpPr>
          <p:nvPr>
            <p:ph type="title"/>
          </p:nvPr>
        </p:nvSpPr>
        <p:spPr>
          <a:xfrm>
            <a:off x="685800" y="317500"/>
            <a:ext cx="8001000" cy="500063"/>
          </a:xfrm>
        </p:spPr>
        <p:txBody>
          <a:bodyPr>
            <a:normAutofit fontScale="90000"/>
          </a:bodyPr>
          <a:lstStyle/>
          <a:p>
            <a:r>
              <a:rPr lang="en-US" sz="4000"/>
              <a:t>Trace switch statement</a:t>
            </a:r>
          </a:p>
        </p:txBody>
      </p:sp>
      <p:sp>
        <p:nvSpPr>
          <p:cNvPr id="198659"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8660" name="Text Box 4"/>
          <p:cNvSpPr txBox="1">
            <a:spLocks noChangeArrowheads="1"/>
          </p:cNvSpPr>
          <p:nvPr/>
        </p:nvSpPr>
        <p:spPr bwMode="auto">
          <a:xfrm>
            <a:off x="385763" y="2238375"/>
            <a:ext cx="6726237" cy="3378200"/>
          </a:xfrm>
          <a:prstGeom prst="rect">
            <a:avLst/>
          </a:prstGeom>
          <a:solidFill>
            <a:schemeClr val="tx1"/>
          </a:solidFill>
          <a:ln w="12700">
            <a:noFill/>
            <a:miter lim="800000"/>
            <a:headEnd type="none" w="sm" len="sm"/>
            <a:tailEnd type="none" w="sm" len="sm"/>
          </a:ln>
          <a:effectLst/>
        </p:spPr>
        <p:txBody>
          <a:bodyPr>
            <a:spAutoFit/>
          </a:bodyPr>
          <a:lstStyle/>
          <a:p>
            <a:r>
              <a:rPr lang="en-US" b="1">
                <a:solidFill>
                  <a:srgbClr val="000050"/>
                </a:solidFill>
                <a:latin typeface="Courier New" pitchFamily="49" charset="0"/>
                <a:ea typeface="Times New Roman" pitchFamily="18" charset="0"/>
                <a:cs typeface="Courier New" pitchFamily="49" charset="0"/>
              </a:rPr>
              <a:t>switch</a:t>
            </a:r>
            <a:r>
              <a:rPr lang="en-US">
                <a:solidFill>
                  <a:srgbClr val="000000"/>
                </a:solidFill>
                <a:latin typeface="Courier New" pitchFamily="49" charset="0"/>
                <a:ea typeface="Times New Roman" pitchFamily="18" charset="0"/>
                <a:cs typeface="Courier New" pitchFamily="49" charset="0"/>
              </a:rPr>
              <a:t> (ch) {</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'a'</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break</a:t>
            </a:r>
            <a:r>
              <a:rPr lang="en-US">
                <a:solidFill>
                  <a:srgbClr val="000000"/>
                </a:solidFill>
                <a:latin typeface="Courier New" pitchFamily="49" charset="0"/>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'b'</a:t>
            </a:r>
            <a:r>
              <a:rPr lang="en-US">
                <a:solidFill>
                  <a:srgbClr val="000000"/>
                </a:solidFill>
                <a:latin typeface="Courier New" pitchFamily="49" charset="0"/>
                <a:ea typeface="Times New Roman" pitchFamily="18" charset="0"/>
                <a:cs typeface="Courier New" pitchFamily="49" charset="0"/>
              </a:rPr>
              <a:t>: System.out.println(ch);</a:t>
            </a:r>
          </a:p>
          <a:p>
            <a:r>
              <a:rPr lang="en-US" b="1">
                <a:solidFill>
                  <a:srgbClr val="000050"/>
                </a:solidFill>
                <a:latin typeface="Courier New" pitchFamily="49" charset="0"/>
                <a:ea typeface="Times New Roman" pitchFamily="18" charset="0"/>
                <a:cs typeface="Courier New" pitchFamily="49" charset="0"/>
              </a:rPr>
              <a:t>            break</a:t>
            </a:r>
            <a:r>
              <a:rPr lang="en-US">
                <a:solidFill>
                  <a:srgbClr val="000000"/>
                </a:solidFill>
                <a:ea typeface="Times New Roman" pitchFamily="18" charset="0"/>
                <a:cs typeface="Courier New" pitchFamily="49" charset="0"/>
              </a:rPr>
              <a:t>;</a:t>
            </a:r>
          </a:p>
          <a:p>
            <a:r>
              <a:rPr lang="en-US">
                <a:solidFill>
                  <a:srgbClr val="000000"/>
                </a:solidFill>
                <a:latin typeface="Courier New" pitchFamily="49" charset="0"/>
                <a:ea typeface="Times New Roman" pitchFamily="18" charset="0"/>
                <a:cs typeface="Courier New" pitchFamily="49" charset="0"/>
              </a:rPr>
              <a:t>  </a:t>
            </a:r>
            <a:r>
              <a:rPr lang="en-US" b="1">
                <a:solidFill>
                  <a:srgbClr val="000050"/>
                </a:solidFill>
                <a:latin typeface="Courier New" pitchFamily="49" charset="0"/>
                <a:ea typeface="Times New Roman" pitchFamily="18" charset="0"/>
                <a:cs typeface="Courier New" pitchFamily="49" charset="0"/>
              </a:rPr>
              <a:t>case</a:t>
            </a:r>
            <a:r>
              <a:rPr lang="en-US">
                <a:solidFill>
                  <a:srgbClr val="000000"/>
                </a:solidFill>
                <a:latin typeface="Courier New" pitchFamily="49" charset="0"/>
                <a:ea typeface="Times New Roman" pitchFamily="18" charset="0"/>
                <a:cs typeface="Courier New" pitchFamily="49" charset="0"/>
              </a:rPr>
              <a:t> </a:t>
            </a:r>
            <a:r>
              <a:rPr lang="en-US">
                <a:solidFill>
                  <a:srgbClr val="3366FF"/>
                </a:solidFill>
                <a:latin typeface="Courier New" pitchFamily="49" charset="0"/>
                <a:ea typeface="Times New Roman" pitchFamily="18" charset="0"/>
                <a:cs typeface="Courier New" pitchFamily="49" charset="0"/>
              </a:rPr>
              <a:t>'c'</a:t>
            </a:r>
            <a:r>
              <a:rPr lang="en-US">
                <a:solidFill>
                  <a:srgbClr val="000000"/>
                </a:solidFill>
                <a:latin typeface="Courier New" pitchFamily="49" charset="0"/>
                <a:ea typeface="Times New Roman" pitchFamily="18" charset="0"/>
                <a:cs typeface="Courier New" pitchFamily="49" charset="0"/>
              </a:rPr>
              <a:t>: System.out.println(ch);</a:t>
            </a:r>
          </a:p>
          <a:p>
            <a:r>
              <a:rPr lang="en-US">
                <a:solidFill>
                  <a:srgbClr val="000000"/>
                </a:solidFill>
                <a:latin typeface="Courier New" pitchFamily="49" charset="0"/>
                <a:ea typeface="Times New Roman" pitchFamily="18" charset="0"/>
                <a:cs typeface="Courier New" pitchFamily="49" charset="0"/>
              </a:rPr>
              <a:t>}</a:t>
            </a:r>
            <a:r>
              <a:rPr lang="en-US">
                <a:solidFill>
                  <a:schemeClr val="bg2"/>
                </a:solidFill>
                <a:ea typeface="Times New Roman" pitchFamily="18" charset="0"/>
                <a:cs typeface="Courier New" pitchFamily="49" charset="0"/>
              </a:rPr>
              <a:t> </a:t>
            </a:r>
          </a:p>
          <a:p>
            <a:endParaRPr lang="en-US">
              <a:solidFill>
                <a:schemeClr val="bg2"/>
              </a:solidFill>
              <a:ea typeface="Times New Roman" pitchFamily="18" charset="0"/>
              <a:cs typeface="Courier New" pitchFamily="49" charset="0"/>
            </a:endParaRPr>
          </a:p>
          <a:p>
            <a:r>
              <a:rPr lang="en-US">
                <a:solidFill>
                  <a:schemeClr val="bg2"/>
                </a:solidFill>
                <a:ea typeface="Times New Roman" pitchFamily="18" charset="0"/>
                <a:cs typeface="Courier New" pitchFamily="49" charset="0"/>
              </a:rPr>
              <a:t>Next statement;</a:t>
            </a:r>
          </a:p>
        </p:txBody>
      </p:sp>
      <p:sp>
        <p:nvSpPr>
          <p:cNvPr id="198661" name="Rectangle 5"/>
          <p:cNvSpPr>
            <a:spLocks noChangeArrowheads="1"/>
          </p:cNvSpPr>
          <p:nvPr/>
        </p:nvSpPr>
        <p:spPr bwMode="auto">
          <a:xfrm>
            <a:off x="413472" y="4419600"/>
            <a:ext cx="426402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8662" name="AutoShape 6"/>
          <p:cNvSpPr>
            <a:spLocks noChangeArrowheads="1"/>
          </p:cNvSpPr>
          <p:nvPr/>
        </p:nvSpPr>
        <p:spPr bwMode="auto">
          <a:xfrm>
            <a:off x="2691245" y="533400"/>
            <a:ext cx="2573337" cy="536575"/>
          </a:xfrm>
          <a:prstGeom prst="wedgeRoundRectCallout">
            <a:avLst>
              <a:gd name="adj1" fmla="val -86769"/>
              <a:gd name="adj2" fmla="val 697338"/>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Execute next statement</a:t>
            </a:r>
          </a:p>
        </p:txBody>
      </p:sp>
      <p:sp>
        <p:nvSpPr>
          <p:cNvPr id="198663"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8662"/>
                                        </p:tgtEl>
                                        <p:attrNameLst>
                                          <p:attrName>style.visibility</p:attrName>
                                        </p:attrNameLst>
                                      </p:cBhvr>
                                      <p:to>
                                        <p:strVal val="visible"/>
                                      </p:to>
                                    </p:set>
                                    <p:anim calcmode="lin" valueType="num">
                                      <p:cBhvr additive="base">
                                        <p:cTn id="7" dur="500" fill="hold"/>
                                        <p:tgtEl>
                                          <p:spTgt spid="198662"/>
                                        </p:tgtEl>
                                        <p:attrNameLst>
                                          <p:attrName>ppt_x</p:attrName>
                                        </p:attrNameLst>
                                      </p:cBhvr>
                                      <p:tavLst>
                                        <p:tav tm="0">
                                          <p:val>
                                            <p:strVal val="0-#ppt_w/2"/>
                                          </p:val>
                                        </p:tav>
                                        <p:tav tm="100000">
                                          <p:val>
                                            <p:strVal val="#ppt_x"/>
                                          </p:val>
                                        </p:tav>
                                      </p:tavLst>
                                    </p:anim>
                                    <p:anim calcmode="lin" valueType="num">
                                      <p:cBhvr additive="base">
                                        <p:cTn id="8"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2686AB0-0FD2-4D23-B8E1-B47DD79C1E6C}" type="slidenum">
              <a:rPr lang="en-US"/>
              <a:pPr/>
              <a:t>24</a:t>
            </a:fld>
            <a:endParaRPr lang="en-US"/>
          </a:p>
        </p:txBody>
      </p:sp>
      <p:sp>
        <p:nvSpPr>
          <p:cNvPr id="94210" name="Rectangle 2"/>
          <p:cNvSpPr>
            <a:spLocks noGrp="1" noChangeArrowheads="1"/>
          </p:cNvSpPr>
          <p:nvPr>
            <p:ph type="title"/>
          </p:nvPr>
        </p:nvSpPr>
        <p:spPr>
          <a:xfrm>
            <a:off x="685800" y="228600"/>
            <a:ext cx="7772400" cy="609600"/>
          </a:xfrm>
        </p:spPr>
        <p:txBody>
          <a:bodyPr>
            <a:normAutofit fontScale="90000"/>
          </a:bodyPr>
          <a:lstStyle/>
          <a:p>
            <a:r>
              <a:rPr lang="en-US"/>
              <a:t>Conditional Operator</a:t>
            </a:r>
            <a:endParaRPr lang="en-US" b="1">
              <a:latin typeface="Book Antiqua" pitchFamily="18" charset="0"/>
            </a:endParaRPr>
          </a:p>
        </p:txBody>
      </p:sp>
      <p:sp>
        <p:nvSpPr>
          <p:cNvPr id="94211" name="Rectangle 3"/>
          <p:cNvSpPr>
            <a:spLocks noGrp="1" noChangeArrowheads="1"/>
          </p:cNvSpPr>
          <p:nvPr>
            <p:ph type="body" idx="1"/>
          </p:nvPr>
        </p:nvSpPr>
        <p:spPr>
          <a:xfrm>
            <a:off x="304800" y="990600"/>
            <a:ext cx="8534400" cy="5334000"/>
          </a:xfrm>
        </p:spPr>
        <p:txBody>
          <a:bodyPr>
            <a:normAutofit lnSpcReduction="10000"/>
          </a:bodyPr>
          <a:lstStyle/>
          <a:p>
            <a:pPr>
              <a:lnSpc>
                <a:spcPct val="90000"/>
              </a:lnSpc>
              <a:buFont typeface="Monotype Sorts" pitchFamily="2" charset="2"/>
              <a:buNone/>
            </a:pPr>
            <a:r>
              <a:rPr lang="en-US" sz="3000"/>
              <a:t>if (x &gt; 0) </a:t>
            </a:r>
          </a:p>
          <a:p>
            <a:pPr>
              <a:lnSpc>
                <a:spcPct val="90000"/>
              </a:lnSpc>
              <a:buFont typeface="Monotype Sorts" pitchFamily="2" charset="2"/>
              <a:buNone/>
            </a:pPr>
            <a:r>
              <a:rPr lang="en-US" sz="3000"/>
              <a:t>  y = 1</a:t>
            </a:r>
          </a:p>
          <a:p>
            <a:pPr>
              <a:lnSpc>
                <a:spcPct val="90000"/>
              </a:lnSpc>
              <a:spcBef>
                <a:spcPct val="0"/>
              </a:spcBef>
              <a:buFont typeface="Monotype Sorts" pitchFamily="2" charset="2"/>
              <a:buNone/>
            </a:pPr>
            <a:r>
              <a:rPr lang="en-US" sz="3000"/>
              <a:t>else </a:t>
            </a:r>
          </a:p>
          <a:p>
            <a:pPr>
              <a:lnSpc>
                <a:spcPct val="90000"/>
              </a:lnSpc>
              <a:spcBef>
                <a:spcPct val="0"/>
              </a:spcBef>
              <a:buFont typeface="Monotype Sorts" pitchFamily="2" charset="2"/>
              <a:buNone/>
            </a:pPr>
            <a:r>
              <a:rPr lang="en-US" sz="3000"/>
              <a:t>  y = -1;</a:t>
            </a:r>
          </a:p>
          <a:p>
            <a:pPr>
              <a:lnSpc>
                <a:spcPct val="90000"/>
              </a:lnSpc>
              <a:spcBef>
                <a:spcPct val="0"/>
              </a:spcBef>
              <a:buFont typeface="Monotype Sorts" pitchFamily="2" charset="2"/>
              <a:buNone/>
            </a:pPr>
            <a:endParaRPr lang="en-US" sz="3000"/>
          </a:p>
          <a:p>
            <a:pPr>
              <a:lnSpc>
                <a:spcPct val="90000"/>
              </a:lnSpc>
              <a:spcBef>
                <a:spcPct val="0"/>
              </a:spcBef>
              <a:buFont typeface="Monotype Sorts" pitchFamily="2" charset="2"/>
              <a:buNone/>
            </a:pPr>
            <a:r>
              <a:rPr lang="en-US" sz="3000"/>
              <a:t>is equivalent to</a:t>
            </a:r>
          </a:p>
          <a:p>
            <a:pPr>
              <a:lnSpc>
                <a:spcPct val="90000"/>
              </a:lnSpc>
              <a:spcBef>
                <a:spcPct val="0"/>
              </a:spcBef>
              <a:buFont typeface="Monotype Sorts" pitchFamily="2" charset="2"/>
              <a:buNone/>
            </a:pPr>
            <a:endParaRPr lang="en-US" sz="3000"/>
          </a:p>
          <a:p>
            <a:pPr>
              <a:lnSpc>
                <a:spcPct val="90000"/>
              </a:lnSpc>
              <a:spcBef>
                <a:spcPct val="0"/>
              </a:spcBef>
              <a:buFont typeface="Monotype Sorts" pitchFamily="2" charset="2"/>
              <a:buNone/>
            </a:pPr>
            <a:r>
              <a:rPr lang="en-US" sz="3000"/>
              <a:t>y = (x &gt; 0) ? 1 : -1;</a:t>
            </a:r>
          </a:p>
          <a:p>
            <a:pPr>
              <a:lnSpc>
                <a:spcPct val="90000"/>
              </a:lnSpc>
              <a:spcBef>
                <a:spcPct val="0"/>
              </a:spcBef>
              <a:buFont typeface="Monotype Sorts" pitchFamily="2" charset="2"/>
              <a:buNone/>
            </a:pPr>
            <a:r>
              <a:rPr lang="en-US" sz="3000"/>
              <a:t>(booleanExpression) ? expression1 : expression2</a:t>
            </a:r>
          </a:p>
          <a:p>
            <a:pPr>
              <a:lnSpc>
                <a:spcPct val="90000"/>
              </a:lnSpc>
              <a:spcBef>
                <a:spcPct val="0"/>
              </a:spcBef>
              <a:buFont typeface="Monotype Sorts" pitchFamily="2" charset="2"/>
              <a:buNone/>
            </a:pPr>
            <a:endParaRPr lang="en-US" sz="3000"/>
          </a:p>
          <a:p>
            <a:pPr>
              <a:lnSpc>
                <a:spcPct val="90000"/>
              </a:lnSpc>
              <a:spcBef>
                <a:spcPct val="0"/>
              </a:spcBef>
              <a:buFont typeface="Monotype Sorts" pitchFamily="2" charset="2"/>
              <a:buNone/>
            </a:pPr>
            <a:r>
              <a:rPr lang="en-US" sz="3000"/>
              <a:t>Ternary operator</a:t>
            </a:r>
          </a:p>
          <a:p>
            <a:pPr>
              <a:lnSpc>
                <a:spcPct val="90000"/>
              </a:lnSpc>
              <a:spcBef>
                <a:spcPct val="0"/>
              </a:spcBef>
              <a:buFont typeface="Monotype Sorts" pitchFamily="2" charset="2"/>
              <a:buNone/>
            </a:pPr>
            <a:r>
              <a:rPr lang="en-US" sz="3000"/>
              <a:t>Binary operator</a:t>
            </a:r>
          </a:p>
          <a:p>
            <a:pPr>
              <a:lnSpc>
                <a:spcPct val="90000"/>
              </a:lnSpc>
              <a:spcBef>
                <a:spcPct val="0"/>
              </a:spcBef>
              <a:buFont typeface="Monotype Sorts" pitchFamily="2" charset="2"/>
              <a:buNone/>
            </a:pPr>
            <a:r>
              <a:rPr lang="en-US" sz="3000"/>
              <a:t>Unary operator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9756CC6-926F-48D2-9976-47BCA8347D78}" type="slidenum">
              <a:rPr lang="en-US"/>
              <a:pPr/>
              <a:t>25</a:t>
            </a:fld>
            <a:endParaRPr lang="en-US"/>
          </a:p>
        </p:txBody>
      </p:sp>
      <p:sp>
        <p:nvSpPr>
          <p:cNvPr id="90114" name="Rectangle 2"/>
          <p:cNvSpPr>
            <a:spLocks noGrp="1" noChangeArrowheads="1"/>
          </p:cNvSpPr>
          <p:nvPr>
            <p:ph type="title"/>
          </p:nvPr>
        </p:nvSpPr>
        <p:spPr>
          <a:xfrm>
            <a:off x="685800" y="0"/>
            <a:ext cx="7772400" cy="1428750"/>
          </a:xfrm>
        </p:spPr>
        <p:txBody>
          <a:bodyPr/>
          <a:lstStyle/>
          <a:p>
            <a:r>
              <a:rPr lang="en-US"/>
              <a:t>Conditional Operator</a:t>
            </a:r>
            <a:endParaRPr lang="en-US" b="1">
              <a:latin typeface="Book Antiqua" pitchFamily="18" charset="0"/>
            </a:endParaRPr>
          </a:p>
        </p:txBody>
      </p:sp>
      <p:sp>
        <p:nvSpPr>
          <p:cNvPr id="90115" name="Rectangle 3"/>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sz="2800">
                <a:latin typeface="Courier New" pitchFamily="49" charset="0"/>
              </a:rPr>
              <a:t>if (num % 2 == 0)</a:t>
            </a:r>
          </a:p>
          <a:p>
            <a:pPr>
              <a:buFont typeface="Monotype Sorts" pitchFamily="2" charset="2"/>
              <a:buNone/>
            </a:pPr>
            <a:r>
              <a:rPr lang="en-US" sz="2800">
                <a:latin typeface="Courier New" pitchFamily="49" charset="0"/>
              </a:rPr>
              <a:t>  System.out.println(num + “is even”);</a:t>
            </a:r>
          </a:p>
          <a:p>
            <a:pPr>
              <a:spcBef>
                <a:spcPct val="0"/>
              </a:spcBef>
              <a:buFont typeface="Monotype Sorts" pitchFamily="2" charset="2"/>
              <a:buNone/>
            </a:pPr>
            <a:r>
              <a:rPr lang="en-US" sz="2800">
                <a:latin typeface="Courier New" pitchFamily="49" charset="0"/>
              </a:rPr>
              <a:t>else </a:t>
            </a:r>
          </a:p>
          <a:p>
            <a:pPr>
              <a:spcBef>
                <a:spcPct val="0"/>
              </a:spcBef>
              <a:buFont typeface="Monotype Sorts" pitchFamily="2" charset="2"/>
              <a:buNone/>
            </a:pPr>
            <a:r>
              <a:rPr lang="en-US" sz="2800">
                <a:latin typeface="Courier New" pitchFamily="49" charset="0"/>
              </a:rPr>
              <a:t>  System.out.println(num + “is odd”);</a:t>
            </a:r>
          </a:p>
          <a:p>
            <a:pPr>
              <a:spcBef>
                <a:spcPct val="0"/>
              </a:spcBef>
              <a:buFont typeface="Monotype Sorts" pitchFamily="2" charset="2"/>
              <a:buNone/>
            </a:pPr>
            <a:endParaRPr lang="en-US" sz="2800">
              <a:latin typeface="Courier New" pitchFamily="49" charset="0"/>
            </a:endParaRPr>
          </a:p>
          <a:p>
            <a:pPr>
              <a:spcBef>
                <a:spcPct val="0"/>
              </a:spcBef>
              <a:buFont typeface="Monotype Sorts" pitchFamily="2" charset="2"/>
              <a:buNone/>
            </a:pPr>
            <a:endParaRPr lang="en-US" sz="2800">
              <a:latin typeface="Courier New" pitchFamily="49" charset="0"/>
            </a:endParaRPr>
          </a:p>
          <a:p>
            <a:pPr>
              <a:spcBef>
                <a:spcPct val="0"/>
              </a:spcBef>
              <a:buFont typeface="Monotype Sorts" pitchFamily="2" charset="2"/>
              <a:buNone/>
            </a:pPr>
            <a:r>
              <a:rPr lang="en-US" sz="2800">
                <a:latin typeface="Courier New" pitchFamily="49" charset="0"/>
              </a:rPr>
              <a:t>System.out.println(</a:t>
            </a:r>
          </a:p>
          <a:p>
            <a:pPr>
              <a:spcBef>
                <a:spcPct val="0"/>
              </a:spcBef>
              <a:buFont typeface="Monotype Sorts" pitchFamily="2" charset="2"/>
              <a:buNone/>
            </a:pPr>
            <a:r>
              <a:rPr lang="en-US" sz="2800">
                <a:latin typeface="Courier New" pitchFamily="49" charset="0"/>
              </a:rPr>
              <a:t>  (num % 2 == 0)? num + “is even” :</a:t>
            </a:r>
          </a:p>
          <a:p>
            <a:pPr>
              <a:spcBef>
                <a:spcPct val="0"/>
              </a:spcBef>
              <a:buFont typeface="Monotype Sorts" pitchFamily="2" charset="2"/>
              <a:buNone/>
            </a:pPr>
            <a:r>
              <a:rPr lang="en-US" sz="2800">
                <a:latin typeface="Courier New" pitchFamily="49" charset="0"/>
              </a:rPr>
              <a:t>  num + “is odd”);</a:t>
            </a:r>
          </a:p>
          <a:p>
            <a:pPr>
              <a:spcBef>
                <a:spcPct val="0"/>
              </a:spcBef>
              <a:buFont typeface="Monotype Sorts" pitchFamily="2" charset="2"/>
              <a:buNone/>
            </a:pPr>
            <a:endParaRPr lang="en-US" sz="2800">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988479-E121-4BC7-9FB3-C3FC2AF0BD81}" type="slidenum">
              <a:rPr lang="en-US"/>
              <a:pPr/>
              <a:t>26</a:t>
            </a:fld>
            <a:endParaRPr lang="en-US"/>
          </a:p>
        </p:txBody>
      </p:sp>
      <p:sp>
        <p:nvSpPr>
          <p:cNvPr id="106498" name="Rectangle 2"/>
          <p:cNvSpPr>
            <a:spLocks noGrp="1" noChangeArrowheads="1"/>
          </p:cNvSpPr>
          <p:nvPr>
            <p:ph type="title"/>
          </p:nvPr>
        </p:nvSpPr>
        <p:spPr>
          <a:xfrm>
            <a:off x="685800" y="0"/>
            <a:ext cx="7772400" cy="1428750"/>
          </a:xfrm>
        </p:spPr>
        <p:txBody>
          <a:bodyPr/>
          <a:lstStyle/>
          <a:p>
            <a:r>
              <a:rPr lang="en-US"/>
              <a:t>Conditional Operator, cont.</a:t>
            </a:r>
            <a:endParaRPr lang="en-US" b="1">
              <a:latin typeface="Book Antiqua" pitchFamily="18" charset="0"/>
            </a:endParaRPr>
          </a:p>
        </p:txBody>
      </p:sp>
      <p:sp>
        <p:nvSpPr>
          <p:cNvPr id="106499" name="Rectangle 3"/>
          <p:cNvSpPr>
            <a:spLocks noGrp="1" noChangeArrowheads="1"/>
          </p:cNvSpPr>
          <p:nvPr>
            <p:ph type="body" idx="1"/>
          </p:nvPr>
        </p:nvSpPr>
        <p:spPr>
          <a:xfrm>
            <a:off x="914400" y="1524000"/>
            <a:ext cx="7162800" cy="4495800"/>
          </a:xfrm>
        </p:spPr>
        <p:txBody>
          <a:bodyPr/>
          <a:lstStyle/>
          <a:p>
            <a:pPr>
              <a:buFont typeface="Monotype Sorts" pitchFamily="2" charset="2"/>
              <a:buNone/>
            </a:pPr>
            <a:r>
              <a:rPr lang="en-US" sz="3400">
                <a:latin typeface="Courier New" pitchFamily="49" charset="0"/>
              </a:rPr>
              <a:t>(booleanExp) ? exp1 : exp2</a:t>
            </a:r>
          </a:p>
          <a:p>
            <a:pPr>
              <a:spcBef>
                <a:spcPct val="0"/>
              </a:spcBef>
              <a:buFont typeface="Monotype Sorts" pitchFamily="2" charset="2"/>
              <a:buNone/>
            </a:pPr>
            <a:endParaRPr lang="en-US" sz="3400">
              <a:latin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24BF9D4-6AEE-4348-A17A-5E4D99258C14}" type="slidenum">
              <a:rPr lang="en-US"/>
              <a:pPr/>
              <a:t>28</a:t>
            </a:fld>
            <a:endParaRPr lang="en-US"/>
          </a:p>
        </p:txBody>
      </p:sp>
      <p:sp>
        <p:nvSpPr>
          <p:cNvPr id="129026" name="Rectangle 2"/>
          <p:cNvSpPr>
            <a:spLocks noGrp="1" noChangeArrowheads="1"/>
          </p:cNvSpPr>
          <p:nvPr>
            <p:ph type="title"/>
          </p:nvPr>
        </p:nvSpPr>
        <p:spPr>
          <a:xfrm>
            <a:off x="685800" y="381000"/>
            <a:ext cx="7772400" cy="838200"/>
          </a:xfrm>
        </p:spPr>
        <p:txBody>
          <a:bodyPr/>
          <a:lstStyle/>
          <a:p>
            <a:r>
              <a:rPr lang="en-US"/>
              <a:t>Scope of Local Variables</a:t>
            </a:r>
            <a:endParaRPr lang="en-US">
              <a:solidFill>
                <a:schemeClr val="tx1"/>
              </a:solidFill>
            </a:endParaRPr>
          </a:p>
        </p:txBody>
      </p:sp>
      <p:sp>
        <p:nvSpPr>
          <p:cNvPr id="129027" name="Rectangle 3"/>
          <p:cNvSpPr>
            <a:spLocks noGrp="1" noChangeArrowheads="1"/>
          </p:cNvSpPr>
          <p:nvPr>
            <p:ph type="body" idx="1"/>
          </p:nvPr>
        </p:nvSpPr>
        <p:spPr>
          <a:xfrm>
            <a:off x="304800" y="1371600"/>
            <a:ext cx="8610600" cy="5029200"/>
          </a:xfrm>
        </p:spPr>
        <p:txBody>
          <a:bodyPr/>
          <a:lstStyle/>
          <a:p>
            <a:pPr>
              <a:lnSpc>
                <a:spcPct val="90000"/>
              </a:lnSpc>
              <a:buFont typeface="Monotype Sorts" pitchFamily="2" charset="2"/>
              <a:buNone/>
            </a:pPr>
            <a:r>
              <a:rPr lang="en-US" sz="3600"/>
              <a:t>A local variable: a variable defined inside a method.</a:t>
            </a:r>
          </a:p>
          <a:p>
            <a:pPr>
              <a:lnSpc>
                <a:spcPct val="90000"/>
              </a:lnSpc>
              <a:buFont typeface="Monotype Sorts" pitchFamily="2" charset="2"/>
              <a:buNone/>
            </a:pPr>
            <a:r>
              <a:rPr lang="en-US" sz="3600"/>
              <a:t>Scope: the part of the program where the variable can be referenced.</a:t>
            </a:r>
          </a:p>
          <a:p>
            <a:pPr>
              <a:lnSpc>
                <a:spcPct val="90000"/>
              </a:lnSpc>
              <a:buFont typeface="Monotype Sorts" pitchFamily="2" charset="2"/>
              <a:buNone/>
            </a:pPr>
            <a:r>
              <a:rPr lang="en-US" sz="3600">
                <a:cs typeface="Times New Roman" pitchFamily="18" charset="0"/>
              </a:rPr>
              <a:t>The scope of a local variable starts from its declaration and continues to the end of the block that contains the variable. A local variable must be declared before it can be used.</a:t>
            </a:r>
            <a:endParaRPr lang="en-US" sz="36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DB174E0-5AA8-4DCE-A924-5DD96528FE7C}" type="slidenum">
              <a:rPr lang="en-US"/>
              <a:pPr/>
              <a:t>29</a:t>
            </a:fld>
            <a:endParaRPr lang="en-US"/>
          </a:p>
        </p:txBody>
      </p:sp>
      <p:sp>
        <p:nvSpPr>
          <p:cNvPr id="145410" name="Rectangle 2"/>
          <p:cNvSpPr>
            <a:spLocks noGrp="1" noChangeArrowheads="1"/>
          </p:cNvSpPr>
          <p:nvPr>
            <p:ph type="title"/>
          </p:nvPr>
        </p:nvSpPr>
        <p:spPr>
          <a:xfrm>
            <a:off x="685800" y="381000"/>
            <a:ext cx="7772400" cy="838200"/>
          </a:xfrm>
        </p:spPr>
        <p:txBody>
          <a:bodyPr>
            <a:normAutofit fontScale="90000"/>
          </a:bodyPr>
          <a:lstStyle/>
          <a:p>
            <a:r>
              <a:rPr lang="en-US"/>
              <a:t>Scope of Local Variables, cont.</a:t>
            </a:r>
            <a:endParaRPr lang="en-US">
              <a:solidFill>
                <a:schemeClr val="tx1"/>
              </a:solidFill>
            </a:endParaRPr>
          </a:p>
        </p:txBody>
      </p:sp>
      <p:sp>
        <p:nvSpPr>
          <p:cNvPr id="145411" name="Rectangle 3"/>
          <p:cNvSpPr>
            <a:spLocks noGrp="1" noChangeArrowheads="1"/>
          </p:cNvSpPr>
          <p:nvPr>
            <p:ph type="body" idx="1"/>
          </p:nvPr>
        </p:nvSpPr>
        <p:spPr>
          <a:xfrm>
            <a:off x="304800" y="1371600"/>
            <a:ext cx="8610600" cy="5029200"/>
          </a:xfrm>
        </p:spPr>
        <p:txBody>
          <a:bodyPr/>
          <a:lstStyle/>
          <a:p>
            <a:pPr marL="0" indent="0">
              <a:buFont typeface="Monotype Sorts" pitchFamily="2" charset="2"/>
              <a:buNone/>
            </a:pPr>
            <a:r>
              <a:rPr lang="en-US" sz="3600">
                <a:cs typeface="Times New Roman" pitchFamily="18" charset="0"/>
              </a:rPr>
              <a:t>You can declare a local variable with the same name multiple times in different non-nesting blocks in a method, but you cannot declare a local variable twice in nested blocks.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81000"/>
            <a:ext cx="7772400" cy="1295400"/>
          </a:xfrm>
        </p:spPr>
        <p:txBody>
          <a:bodyPr>
            <a:normAutofit fontScale="90000"/>
          </a:bodyPr>
          <a:lstStyle/>
          <a:p>
            <a:r>
              <a:rPr lang="en-US"/>
              <a:t>Increment and</a:t>
            </a:r>
            <a:br>
              <a:rPr lang="en-US"/>
            </a:br>
            <a:r>
              <a:rPr lang="en-US"/>
              <a:t>Decrement Operators, cont.</a:t>
            </a:r>
          </a:p>
        </p:txBody>
      </p:sp>
      <p:sp>
        <p:nvSpPr>
          <p:cNvPr id="11" name="Slide Number Placeholder 4"/>
          <p:cNvSpPr>
            <a:spLocks noGrp="1"/>
          </p:cNvSpPr>
          <p:nvPr>
            <p:ph type="sldNum" sz="quarter" idx="12"/>
          </p:nvPr>
        </p:nvSpPr>
        <p:spPr/>
        <p:txBody>
          <a:bodyPr/>
          <a:lstStyle/>
          <a:p>
            <a:fld id="{191DA977-058F-40E2-A886-9E1E85ECD0D6}" type="slidenum">
              <a:rPr lang="en-US"/>
              <a:pPr/>
              <a:t>3</a:t>
            </a:fld>
            <a:endParaRPr lang="en-US"/>
          </a:p>
        </p:txBody>
      </p:sp>
      <p:sp>
        <p:nvSpPr>
          <p:cNvPr id="135177" name="Rectangle 9"/>
          <p:cNvSpPr>
            <a:spLocks noChangeArrowheads="1"/>
          </p:cNvSpPr>
          <p:nvPr/>
        </p:nvSpPr>
        <p:spPr bwMode="auto">
          <a:xfrm>
            <a:off x="24765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4"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1030" name="Picture" r:id="rId4" imgW="4419720" imgH="685800" progId="Word.Picture.8">
                  <p:embed/>
                </p:oleObj>
              </mc:Choice>
              <mc:Fallback>
                <p:oleObj name="Picture" r:id="rId4" imgW="4419720" imgH="6858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solidFill>
                        <a:schemeClr val="tx1"/>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6"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1031" name="Picture" r:id="rId6" imgW="4572000" imgH="685800" progId="Word.Picture.8">
                  <p:embed/>
                </p:oleObj>
              </mc:Choice>
              <mc:Fallback>
                <p:oleObj name="Picture" r:id="rId6" imgW="4572000" imgH="685800" progId="Word.Picture.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B47A1BE-3693-4773-889A-50F72746AF84}" type="slidenum">
              <a:rPr lang="en-US"/>
              <a:pPr/>
              <a:t>30</a:t>
            </a:fld>
            <a:endParaRPr lang="en-US"/>
          </a:p>
        </p:txBody>
      </p:sp>
      <p:sp>
        <p:nvSpPr>
          <p:cNvPr id="165890" name="Rectangle 2"/>
          <p:cNvSpPr>
            <a:spLocks noGrp="1" noChangeArrowheads="1"/>
          </p:cNvSpPr>
          <p:nvPr>
            <p:ph type="title"/>
          </p:nvPr>
        </p:nvSpPr>
        <p:spPr>
          <a:xfrm>
            <a:off x="685800" y="228600"/>
            <a:ext cx="7772400" cy="457200"/>
          </a:xfrm>
        </p:spPr>
        <p:txBody>
          <a:bodyPr>
            <a:normAutofit fontScale="90000"/>
          </a:bodyPr>
          <a:lstStyle/>
          <a:p>
            <a:r>
              <a:rPr lang="en-US"/>
              <a:t>Scope of Local Variables, cont.</a:t>
            </a:r>
            <a:endParaRPr lang="en-US">
              <a:solidFill>
                <a:schemeClr val="tx1"/>
              </a:solidFill>
            </a:endParaRPr>
          </a:p>
        </p:txBody>
      </p:sp>
      <p:sp>
        <p:nvSpPr>
          <p:cNvPr id="165891" name="Rectangle 3"/>
          <p:cNvSpPr>
            <a:spLocks noGrp="1" noChangeArrowheads="1"/>
          </p:cNvSpPr>
          <p:nvPr>
            <p:ph type="body" idx="1"/>
          </p:nvPr>
        </p:nvSpPr>
        <p:spPr>
          <a:xfrm>
            <a:off x="152400" y="838200"/>
            <a:ext cx="8839200" cy="1900238"/>
          </a:xfrm>
        </p:spPr>
        <p:txBody>
          <a:bodyPr/>
          <a:lstStyle/>
          <a:p>
            <a:pPr marL="0" indent="0">
              <a:lnSpc>
                <a:spcPct val="80000"/>
              </a:lnSpc>
              <a:buFont typeface="Monotype Sorts" pitchFamily="2" charset="2"/>
              <a:buNone/>
            </a:pPr>
            <a:r>
              <a:rPr lang="en-US" sz="2800">
                <a:cs typeface="Times New Roman" pitchFamily="18" charset="0"/>
              </a:rPr>
              <a:t>A variable declared in the initial action part of a </a:t>
            </a:r>
            <a:r>
              <a:rPr lang="en-US" sz="2800" u="sng">
                <a:cs typeface="Times New Roman" pitchFamily="18" charset="0"/>
              </a:rPr>
              <a:t>for</a:t>
            </a:r>
            <a:r>
              <a:rPr lang="en-US" sz="2800">
                <a:cs typeface="Times New Roman" pitchFamily="18" charset="0"/>
              </a:rPr>
              <a:t> loop header has its scope in the entire loop. But a variable declared inside a </a:t>
            </a:r>
            <a:r>
              <a:rPr lang="en-US" sz="2800" u="sng">
                <a:cs typeface="Times New Roman" pitchFamily="18" charset="0"/>
              </a:rPr>
              <a:t>for</a:t>
            </a:r>
            <a:r>
              <a:rPr lang="en-US" sz="2800">
                <a:cs typeface="Times New Roman" pitchFamily="18" charset="0"/>
              </a:rPr>
              <a:t> loop body has its scope limited in the loop body from its declaration and to the end of the block that contains the variable.</a:t>
            </a:r>
          </a:p>
        </p:txBody>
      </p:sp>
      <p:sp>
        <p:nvSpPr>
          <p:cNvPr id="165893" name="Rectangle 5"/>
          <p:cNvSpPr>
            <a:spLocks noChangeArrowheads="1"/>
          </p:cNvSpPr>
          <p:nvPr/>
        </p:nvSpPr>
        <p:spPr bwMode="auto">
          <a:xfrm>
            <a:off x="2800350" y="25717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5892" name="Object 4"/>
          <p:cNvGraphicFramePr>
            <a:graphicFrameLocks noChangeAspect="1"/>
          </p:cNvGraphicFramePr>
          <p:nvPr/>
        </p:nvGraphicFramePr>
        <p:xfrm>
          <a:off x="769938" y="2776538"/>
          <a:ext cx="7239000" cy="3502025"/>
        </p:xfrm>
        <a:graphic>
          <a:graphicData uri="http://schemas.openxmlformats.org/presentationml/2006/ole">
            <mc:AlternateContent xmlns:mc="http://schemas.openxmlformats.org/markup-compatibility/2006">
              <mc:Choice xmlns:v="urn:schemas-microsoft-com:vml" Requires="v">
                <p:oleObj spid="_x0000_s2052" r:id="rId4" imgW="3543300" imgH="1714500" progId="Word.Picture.8">
                  <p:embed/>
                </p:oleObj>
              </mc:Choice>
              <mc:Fallback>
                <p:oleObj r:id="rId4" imgW="3543300" imgH="17145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2776538"/>
                        <a:ext cx="7239000" cy="35020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6C1C2AB-7611-436A-B833-080C10017E89}" type="slidenum">
              <a:rPr lang="en-US"/>
              <a:pPr/>
              <a:t>31</a:t>
            </a:fld>
            <a:endParaRPr lang="en-US"/>
          </a:p>
        </p:txBody>
      </p:sp>
      <p:sp>
        <p:nvSpPr>
          <p:cNvPr id="151554" name="Rectangle 2"/>
          <p:cNvSpPr>
            <a:spLocks noGrp="1" noChangeArrowheads="1"/>
          </p:cNvSpPr>
          <p:nvPr>
            <p:ph type="title"/>
          </p:nvPr>
        </p:nvSpPr>
        <p:spPr>
          <a:xfrm>
            <a:off x="685800" y="381000"/>
            <a:ext cx="7772400" cy="838200"/>
          </a:xfrm>
        </p:spPr>
        <p:txBody>
          <a:bodyPr>
            <a:normAutofit fontScale="90000"/>
          </a:bodyPr>
          <a:lstStyle/>
          <a:p>
            <a:r>
              <a:rPr lang="en-US"/>
              <a:t>Scope of Local Variables, cont.</a:t>
            </a:r>
            <a:endParaRPr lang="en-US">
              <a:solidFill>
                <a:schemeClr val="tx1"/>
              </a:solidFill>
            </a:endParaRPr>
          </a:p>
        </p:txBody>
      </p:sp>
      <p:sp>
        <p:nvSpPr>
          <p:cNvPr id="151558" name="Rectangle 6"/>
          <p:cNvSpPr>
            <a:spLocks noChangeArrowheads="1"/>
          </p:cNvSpPr>
          <p:nvPr/>
        </p:nvSpPr>
        <p:spPr bwMode="auto">
          <a:xfrm>
            <a:off x="3200400" y="26289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51560" name="Rectangle 8"/>
          <p:cNvSpPr>
            <a:spLocks noChangeArrowheads="1"/>
          </p:cNvSpPr>
          <p:nvPr/>
        </p:nvSpPr>
        <p:spPr bwMode="auto">
          <a:xfrm>
            <a:off x="2198688" y="24574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51559" name="Object 7"/>
          <p:cNvGraphicFramePr>
            <a:graphicFrameLocks noChangeAspect="1"/>
          </p:cNvGraphicFramePr>
          <p:nvPr/>
        </p:nvGraphicFramePr>
        <p:xfrm>
          <a:off x="228600" y="2057400"/>
          <a:ext cx="8915400" cy="3649663"/>
        </p:xfrm>
        <a:graphic>
          <a:graphicData uri="http://schemas.openxmlformats.org/presentationml/2006/ole">
            <mc:AlternateContent xmlns:mc="http://schemas.openxmlformats.org/markup-compatibility/2006">
              <mc:Choice xmlns:v="urn:schemas-microsoft-com:vml" Requires="v">
                <p:oleObj spid="_x0000_s3076" name="Picture" r:id="rId4" imgW="4743360" imgH="1943280" progId="Word.Picture.8">
                  <p:embed/>
                </p:oleObj>
              </mc:Choice>
              <mc:Fallback>
                <p:oleObj name="Picture" r:id="rId4" imgW="4743360" imgH="194328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8915400" cy="36496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691F899-902F-4E3E-94E4-93BE31DAFFF2}" type="slidenum">
              <a:rPr lang="en-US"/>
              <a:pPr/>
              <a:t>32</a:t>
            </a:fld>
            <a:endParaRPr lang="en-US"/>
          </a:p>
        </p:txBody>
      </p:sp>
      <p:sp>
        <p:nvSpPr>
          <p:cNvPr id="147458" name="Rectangle 2"/>
          <p:cNvSpPr>
            <a:spLocks noGrp="1" noChangeArrowheads="1"/>
          </p:cNvSpPr>
          <p:nvPr>
            <p:ph type="title"/>
          </p:nvPr>
        </p:nvSpPr>
        <p:spPr>
          <a:xfrm>
            <a:off x="685800" y="228600"/>
            <a:ext cx="7772400" cy="457200"/>
          </a:xfrm>
        </p:spPr>
        <p:txBody>
          <a:bodyPr>
            <a:normAutofit fontScale="90000"/>
          </a:bodyPr>
          <a:lstStyle/>
          <a:p>
            <a:r>
              <a:rPr lang="en-US"/>
              <a:t>Scope of Local Variables, cont.</a:t>
            </a:r>
            <a:endParaRPr lang="en-US">
              <a:solidFill>
                <a:schemeClr val="tx1"/>
              </a:solidFill>
            </a:endParaRPr>
          </a:p>
        </p:txBody>
      </p:sp>
      <p:sp>
        <p:nvSpPr>
          <p:cNvPr id="147459" name="Rectangle 3"/>
          <p:cNvSpPr>
            <a:spLocks noGrp="1" noChangeArrowheads="1"/>
          </p:cNvSpPr>
          <p:nvPr>
            <p:ph type="body" idx="1"/>
          </p:nvPr>
        </p:nvSpPr>
        <p:spPr>
          <a:xfrm>
            <a:off x="609600" y="914400"/>
            <a:ext cx="7620000" cy="5562600"/>
          </a:xfrm>
          <a:solidFill>
            <a:schemeClr val="tx1"/>
          </a:solidFill>
        </p:spPr>
        <p:txBody>
          <a:bodyPr/>
          <a:lstStyle/>
          <a:p>
            <a:pPr>
              <a:lnSpc>
                <a:spcPct val="90000"/>
              </a:lnSpc>
              <a:buFont typeface="Monotype Sorts" pitchFamily="2" charset="2"/>
              <a:buNone/>
            </a:pPr>
            <a:r>
              <a:rPr lang="en-US" sz="2600">
                <a:solidFill>
                  <a:schemeClr val="bg2"/>
                </a:solidFill>
                <a:latin typeface="Courier New" pitchFamily="49" charset="0"/>
                <a:cs typeface="Times New Roman" pitchFamily="18" charset="0"/>
              </a:rPr>
              <a:t>// Fine with no errors</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public static void correctMethod()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int x = 1;</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int y = 1;</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 i is declared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for (int i = 1; i &lt; 10; i++)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x += i;</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 i is declared again</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for (int i = 1; i &lt; 10; i++)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y += i;</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  }</a:t>
            </a:r>
          </a:p>
          <a:p>
            <a:pPr>
              <a:lnSpc>
                <a:spcPct val="90000"/>
              </a:lnSpc>
              <a:buFont typeface="Monotype Sorts" pitchFamily="2" charset="2"/>
              <a:buNone/>
            </a:pPr>
            <a:r>
              <a:rPr lang="en-US" sz="2600">
                <a:solidFill>
                  <a:schemeClr val="bg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8247222-0C16-42CE-9F61-F891813B555D}" type="slidenum">
              <a:rPr lang="en-US"/>
              <a:pPr/>
              <a:t>33</a:t>
            </a:fld>
            <a:endParaRPr lang="en-US"/>
          </a:p>
        </p:txBody>
      </p:sp>
      <p:sp>
        <p:nvSpPr>
          <p:cNvPr id="149506" name="Rectangle 2"/>
          <p:cNvSpPr>
            <a:spLocks noGrp="1" noChangeArrowheads="1"/>
          </p:cNvSpPr>
          <p:nvPr>
            <p:ph type="title"/>
          </p:nvPr>
        </p:nvSpPr>
        <p:spPr>
          <a:xfrm>
            <a:off x="685800" y="228600"/>
            <a:ext cx="7772400" cy="457200"/>
          </a:xfrm>
        </p:spPr>
        <p:txBody>
          <a:bodyPr>
            <a:normAutofit fontScale="90000"/>
          </a:bodyPr>
          <a:lstStyle/>
          <a:p>
            <a:r>
              <a:rPr lang="en-US"/>
              <a:t>Scope of Local Variables, cont.</a:t>
            </a:r>
            <a:endParaRPr lang="en-US">
              <a:solidFill>
                <a:schemeClr val="tx1"/>
              </a:solidFill>
            </a:endParaRPr>
          </a:p>
        </p:txBody>
      </p:sp>
      <p:sp>
        <p:nvSpPr>
          <p:cNvPr id="149508" name="Rectangle 4"/>
          <p:cNvSpPr>
            <a:spLocks noChangeArrowheads="1"/>
          </p:cNvSpPr>
          <p:nvPr/>
        </p:nvSpPr>
        <p:spPr bwMode="auto">
          <a:xfrm>
            <a:off x="533400" y="1143000"/>
            <a:ext cx="7848600" cy="4800600"/>
          </a:xfrm>
          <a:prstGeom prst="rect">
            <a:avLst/>
          </a:prstGeom>
          <a:solidFill>
            <a:schemeClr val="tx1"/>
          </a:solid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With no errors</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public static void incorrectMethod() {</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int x = 1;</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int y = 1;</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for (int i = 1; i &lt; 10; i++) {</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int x = 0;</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x += i;</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  }</a:t>
            </a:r>
          </a:p>
          <a:p>
            <a:pPr marL="342900" indent="-342900">
              <a:lnSpc>
                <a:spcPct val="90000"/>
              </a:lnSpc>
              <a:spcBef>
                <a:spcPct val="20000"/>
              </a:spcBef>
              <a:buClr>
                <a:schemeClr val="tx2"/>
              </a:buClr>
              <a:buSzPct val="75000"/>
              <a:buFont typeface="Monotype Sorts" pitchFamily="2" charset="2"/>
              <a:buNone/>
            </a:pPr>
            <a:r>
              <a:rPr lang="en-US" sz="2600">
                <a:solidFill>
                  <a:schemeClr val="bg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 Class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0FCDE7B-37A8-492D-8EC7-EA02B85826A9}" type="slidenum">
              <a:rPr lang="en-US"/>
              <a:pPr/>
              <a:t>35</a:t>
            </a:fld>
            <a:endParaRPr lang="en-US"/>
          </a:p>
        </p:txBody>
      </p:sp>
      <p:sp>
        <p:nvSpPr>
          <p:cNvPr id="101378"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Math</a:t>
            </a:r>
            <a:r>
              <a:rPr lang="en-US"/>
              <a:t> Class</a:t>
            </a:r>
          </a:p>
        </p:txBody>
      </p:sp>
      <p:sp>
        <p:nvSpPr>
          <p:cNvPr id="101379" name="Rectangle 3"/>
          <p:cNvSpPr>
            <a:spLocks noGrp="1" noChangeArrowheads="1"/>
          </p:cNvSpPr>
          <p:nvPr>
            <p:ph type="body" idx="1"/>
          </p:nvPr>
        </p:nvSpPr>
        <p:spPr>
          <a:xfrm>
            <a:off x="685800" y="1295400"/>
            <a:ext cx="7848600" cy="5105400"/>
          </a:xfrm>
          <a:noFill/>
          <a:ln/>
        </p:spPr>
        <p:txBody>
          <a:bodyPr/>
          <a:lstStyle/>
          <a:p>
            <a:r>
              <a:rPr lang="en-US"/>
              <a:t>Class constants:</a:t>
            </a:r>
          </a:p>
          <a:p>
            <a:pPr marL="736600" lvl="1" indent="-279400"/>
            <a:r>
              <a:rPr lang="en-US">
                <a:latin typeface="Courier New" pitchFamily="49" charset="0"/>
              </a:rPr>
              <a:t>PI</a:t>
            </a:r>
            <a:endParaRPr lang="en-US"/>
          </a:p>
          <a:p>
            <a:pPr marL="736600" lvl="1" indent="-279400"/>
            <a:r>
              <a:rPr lang="en-US">
                <a:latin typeface="Courier New" pitchFamily="49" charset="0"/>
              </a:rPr>
              <a:t>E</a:t>
            </a:r>
            <a:endParaRPr lang="en-US"/>
          </a:p>
          <a:p>
            <a:r>
              <a:rPr lang="en-US"/>
              <a:t>Class methods: </a:t>
            </a:r>
          </a:p>
          <a:p>
            <a:pPr marL="736600" lvl="1" indent="-279400"/>
            <a:r>
              <a:rPr lang="en-US"/>
              <a:t>Trigonometric Methods </a:t>
            </a:r>
          </a:p>
          <a:p>
            <a:pPr marL="736600" lvl="1" indent="-279400"/>
            <a:r>
              <a:rPr lang="en-US"/>
              <a:t>Exponent Methods</a:t>
            </a:r>
          </a:p>
          <a:p>
            <a:pPr marL="736600" lvl="1" indent="-279400"/>
            <a:r>
              <a:rPr lang="en-US"/>
              <a:t>Rounding Methods</a:t>
            </a:r>
          </a:p>
          <a:p>
            <a:pPr marL="736600" lvl="1" indent="-279400"/>
            <a:r>
              <a:rPr lang="en-US"/>
              <a:t>min, max, abs, and random Methods</a:t>
            </a:r>
          </a:p>
          <a:p>
            <a:pPr>
              <a:buFont typeface="Monotype Sorts" pitchFamily="2" charset="2"/>
              <a:buNone/>
            </a:pPr>
            <a:endParaRPr lang="en-US"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8B510A4-F0F4-4A5F-9367-F5725E603F9B}" type="slidenum">
              <a:rPr lang="en-US"/>
              <a:pPr/>
              <a:t>36</a:t>
            </a:fld>
            <a:endParaRPr lang="en-US"/>
          </a:p>
        </p:txBody>
      </p:sp>
      <p:sp>
        <p:nvSpPr>
          <p:cNvPr id="102402" name="Rectangle 2"/>
          <p:cNvSpPr>
            <a:spLocks noGrp="1" noChangeArrowheads="1"/>
          </p:cNvSpPr>
          <p:nvPr>
            <p:ph type="title"/>
          </p:nvPr>
        </p:nvSpPr>
        <p:spPr>
          <a:xfrm>
            <a:off x="685800" y="0"/>
            <a:ext cx="7772400" cy="1428750"/>
          </a:xfrm>
          <a:noFill/>
          <a:ln/>
        </p:spPr>
        <p:txBody>
          <a:bodyPr/>
          <a:lstStyle/>
          <a:p>
            <a:r>
              <a:rPr lang="en-US"/>
              <a:t>Trigonometric Methods</a:t>
            </a:r>
          </a:p>
        </p:txBody>
      </p:sp>
      <p:sp>
        <p:nvSpPr>
          <p:cNvPr id="102403" name="Rectangle 3"/>
          <p:cNvSpPr>
            <a:spLocks noGrp="1" noChangeArrowheads="1"/>
          </p:cNvSpPr>
          <p:nvPr>
            <p:ph type="body" idx="1"/>
          </p:nvPr>
        </p:nvSpPr>
        <p:spPr>
          <a:xfrm>
            <a:off x="304800" y="1371600"/>
            <a:ext cx="3505200" cy="4114800"/>
          </a:xfrm>
          <a:noFill/>
          <a:ln/>
        </p:spPr>
        <p:txBody>
          <a:bodyPr/>
          <a:lstStyle/>
          <a:p>
            <a:r>
              <a:rPr lang="en-US" sz="2600">
                <a:latin typeface="Courier New" pitchFamily="49" charset="0"/>
              </a:rPr>
              <a:t>sin(double a)</a:t>
            </a:r>
          </a:p>
          <a:p>
            <a:pPr>
              <a:spcBef>
                <a:spcPct val="50000"/>
              </a:spcBef>
            </a:pPr>
            <a:r>
              <a:rPr lang="en-US" sz="2600">
                <a:latin typeface="Courier New" pitchFamily="49" charset="0"/>
              </a:rPr>
              <a:t>cos(double a)</a:t>
            </a:r>
          </a:p>
          <a:p>
            <a:pPr>
              <a:spcBef>
                <a:spcPct val="50000"/>
              </a:spcBef>
            </a:pPr>
            <a:r>
              <a:rPr lang="en-US" sz="2600">
                <a:latin typeface="Courier New" pitchFamily="49" charset="0"/>
              </a:rPr>
              <a:t>tan(double a)</a:t>
            </a:r>
          </a:p>
          <a:p>
            <a:pPr>
              <a:spcBef>
                <a:spcPct val="50000"/>
              </a:spcBef>
            </a:pPr>
            <a:r>
              <a:rPr lang="en-US" sz="2600">
                <a:latin typeface="Courier New" pitchFamily="49" charset="0"/>
              </a:rPr>
              <a:t>acos(double a)</a:t>
            </a:r>
          </a:p>
          <a:p>
            <a:pPr>
              <a:spcBef>
                <a:spcPct val="50000"/>
              </a:spcBef>
            </a:pPr>
            <a:r>
              <a:rPr lang="en-US" sz="2600">
                <a:latin typeface="Courier New" pitchFamily="49" charset="0"/>
              </a:rPr>
              <a:t>asin(double a)</a:t>
            </a:r>
          </a:p>
          <a:p>
            <a:pPr>
              <a:spcBef>
                <a:spcPct val="50000"/>
              </a:spcBef>
            </a:pPr>
            <a:r>
              <a:rPr lang="en-US" sz="2600">
                <a:latin typeface="Courier New" pitchFamily="49" charset="0"/>
              </a:rPr>
              <a:t>atan(double a)</a:t>
            </a:r>
            <a:endParaRPr lang="en-US" sz="2800"/>
          </a:p>
        </p:txBody>
      </p:sp>
      <p:sp>
        <p:nvSpPr>
          <p:cNvPr id="102404" name="Text Box 4"/>
          <p:cNvSpPr txBox="1">
            <a:spLocks noChangeArrowheads="1"/>
          </p:cNvSpPr>
          <p:nvPr/>
        </p:nvSpPr>
        <p:spPr bwMode="auto">
          <a:xfrm>
            <a:off x="1600200" y="5486400"/>
            <a:ext cx="1981200" cy="1004888"/>
          </a:xfrm>
          <a:prstGeom prst="rect">
            <a:avLst/>
          </a:prstGeom>
          <a:noFill/>
          <a:ln w="12700">
            <a:noFill/>
            <a:miter lim="800000"/>
            <a:headEnd type="none" w="sm" len="sm"/>
            <a:tailEnd type="none" w="sm" len="sm"/>
          </a:ln>
          <a:effectLst/>
        </p:spPr>
        <p:txBody>
          <a:bodyPr>
            <a:spAutoFit/>
          </a:bodyPr>
          <a:lstStyle/>
          <a:p>
            <a:pPr>
              <a:spcBef>
                <a:spcPct val="50000"/>
              </a:spcBef>
            </a:pPr>
            <a:r>
              <a:rPr lang="en-US"/>
              <a:t>Radians</a:t>
            </a:r>
          </a:p>
          <a:p>
            <a:pPr>
              <a:spcBef>
                <a:spcPct val="50000"/>
              </a:spcBef>
            </a:pPr>
            <a:r>
              <a:rPr lang="en-US"/>
              <a:t>toRadians(90)</a:t>
            </a:r>
          </a:p>
        </p:txBody>
      </p:sp>
      <p:sp>
        <p:nvSpPr>
          <p:cNvPr id="102405" name="Line 5"/>
          <p:cNvSpPr>
            <a:spLocks noChangeShapeType="1"/>
          </p:cNvSpPr>
          <p:nvPr/>
        </p:nvSpPr>
        <p:spPr bwMode="auto">
          <a:xfrm flipH="1" flipV="1">
            <a:off x="3124200" y="4800600"/>
            <a:ext cx="0" cy="685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02406" name="Rectangle 6"/>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Examples:</a:t>
            </a:r>
          </a:p>
          <a:p>
            <a:pPr marL="342900" indent="-342900">
              <a:spcBef>
                <a:spcPct val="20000"/>
              </a:spcBef>
              <a:buClr>
                <a:schemeClr val="tx2"/>
              </a:buClr>
              <a:buSzPct val="75000"/>
              <a:buFont typeface="Monotype Sorts" pitchFamily="2" charset="2"/>
              <a:buNone/>
            </a:pPr>
            <a:endParaRPr lang="en-US" sz="2200" dirty="0">
              <a:latin typeface="Courier New" pitchFamily="49" charset="0"/>
              <a:cs typeface="Courier New" pitchFamily="49"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Math.sin(0) returns 0.0 </a:t>
            </a:r>
            <a:endParaRPr lang="en-US" sz="2200" dirty="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Math.sin(</a:t>
            </a:r>
            <a:r>
              <a:rPr lang="en-US" sz="2200" dirty="0" err="1">
                <a:latin typeface="Courier New" pitchFamily="49" charset="0"/>
                <a:cs typeface="Courier New" pitchFamily="49" charset="0"/>
              </a:rPr>
              <a:t>Math.PI</a:t>
            </a:r>
            <a:r>
              <a:rPr lang="en-US" sz="2200" dirty="0">
                <a:latin typeface="Courier New" pitchFamily="49" charset="0"/>
                <a:cs typeface="Courier New" pitchFamily="49" charset="0"/>
              </a:rPr>
              <a:t> / 6) returns 0.5 </a:t>
            </a:r>
            <a:endParaRPr lang="en-US" sz="2200" dirty="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Math.sin(</a:t>
            </a:r>
            <a:r>
              <a:rPr lang="en-US" sz="2200" dirty="0" err="1">
                <a:latin typeface="Courier New" pitchFamily="49" charset="0"/>
                <a:cs typeface="Courier New" pitchFamily="49" charset="0"/>
              </a:rPr>
              <a:t>Math.PI</a:t>
            </a:r>
            <a:r>
              <a:rPr lang="en-US" sz="2200" dirty="0">
                <a:latin typeface="Courier New" pitchFamily="49" charset="0"/>
                <a:cs typeface="Courier New" pitchFamily="49" charset="0"/>
              </a:rPr>
              <a:t> / 2) returns 1.0</a:t>
            </a:r>
            <a:endParaRPr lang="en-US" sz="2200" dirty="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Math.cos(0) returns 1.0</a:t>
            </a:r>
            <a:endParaRPr lang="en-US" sz="2200" dirty="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Math.cos(</a:t>
            </a:r>
            <a:r>
              <a:rPr lang="en-US" sz="2200" dirty="0" err="1">
                <a:latin typeface="Courier New" pitchFamily="49" charset="0"/>
                <a:cs typeface="Courier New" pitchFamily="49" charset="0"/>
              </a:rPr>
              <a:t>Math.PI</a:t>
            </a:r>
            <a:r>
              <a:rPr lang="en-US" sz="2200" dirty="0">
                <a:latin typeface="Courier New" pitchFamily="49" charset="0"/>
                <a:cs typeface="Courier New" pitchFamily="49" charset="0"/>
              </a:rPr>
              <a:t> / 6) returns 0.866 </a:t>
            </a:r>
            <a:endParaRPr lang="en-US" sz="2200" dirty="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dirty="0">
                <a:latin typeface="Courier New" pitchFamily="49" charset="0"/>
                <a:cs typeface="Courier New" pitchFamily="49" charset="0"/>
              </a:rPr>
              <a:t>Math.cos(</a:t>
            </a:r>
            <a:r>
              <a:rPr lang="en-US" sz="2200" dirty="0" err="1">
                <a:latin typeface="Courier New" pitchFamily="49" charset="0"/>
                <a:cs typeface="Courier New" pitchFamily="49" charset="0"/>
              </a:rPr>
              <a:t>Math.PI</a:t>
            </a:r>
            <a:r>
              <a:rPr lang="en-US" sz="2200" dirty="0">
                <a:latin typeface="Courier New" pitchFamily="49" charset="0"/>
                <a:cs typeface="Courier New" pitchFamily="49" charset="0"/>
              </a:rPr>
              <a:t> / 2) returns 0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2407F5D-B0E1-4ACC-9B2E-9F99F4C9D618}" type="slidenum">
              <a:rPr lang="en-US"/>
              <a:pPr/>
              <a:t>37</a:t>
            </a:fld>
            <a:endParaRPr lang="en-US"/>
          </a:p>
        </p:txBody>
      </p:sp>
      <p:sp>
        <p:nvSpPr>
          <p:cNvPr id="103426" name="Rectangle 2"/>
          <p:cNvSpPr>
            <a:spLocks noGrp="1" noChangeArrowheads="1"/>
          </p:cNvSpPr>
          <p:nvPr>
            <p:ph type="title"/>
          </p:nvPr>
        </p:nvSpPr>
        <p:spPr>
          <a:xfrm>
            <a:off x="685800" y="0"/>
            <a:ext cx="7772400" cy="1428750"/>
          </a:xfrm>
          <a:noFill/>
          <a:ln/>
        </p:spPr>
        <p:txBody>
          <a:bodyPr/>
          <a:lstStyle/>
          <a:p>
            <a:r>
              <a:rPr lang="en-US"/>
              <a:t>Exponent Methods</a:t>
            </a:r>
          </a:p>
        </p:txBody>
      </p:sp>
      <p:sp>
        <p:nvSpPr>
          <p:cNvPr id="103427" name="Rectangle 3"/>
          <p:cNvSpPr>
            <a:spLocks noGrp="1" noChangeArrowheads="1"/>
          </p:cNvSpPr>
          <p:nvPr>
            <p:ph type="body" idx="1"/>
          </p:nvPr>
        </p:nvSpPr>
        <p:spPr>
          <a:xfrm>
            <a:off x="381000" y="1371600"/>
            <a:ext cx="4191000" cy="4572000"/>
          </a:xfrm>
          <a:noFill/>
          <a:ln/>
        </p:spPr>
        <p:txBody>
          <a:bodyPr>
            <a:normAutofit fontScale="92500" lnSpcReduction="20000"/>
          </a:bodyPr>
          <a:lstStyle/>
          <a:p>
            <a:pPr marL="341313" indent="-341313"/>
            <a:r>
              <a:rPr lang="en-US" sz="2000">
                <a:latin typeface="Courier New" pitchFamily="49" charset="0"/>
              </a:rPr>
              <a:t>exp(double a)</a:t>
            </a:r>
            <a:endParaRPr lang="en-US" sz="2400"/>
          </a:p>
          <a:p>
            <a:pPr marL="520700" lvl="1" indent="-142875">
              <a:buFontTx/>
              <a:buNone/>
            </a:pPr>
            <a:r>
              <a:rPr lang="en-US" sz="2000"/>
              <a:t>Returns </a:t>
            </a:r>
            <a:r>
              <a:rPr lang="en-US" sz="2000">
                <a:latin typeface="Courier New" pitchFamily="49" charset="0"/>
              </a:rPr>
              <a:t>e</a:t>
            </a:r>
            <a:r>
              <a:rPr lang="en-US" sz="2000"/>
              <a:t> raised to the power of </a:t>
            </a:r>
            <a:r>
              <a:rPr lang="en-US" sz="2000">
                <a:latin typeface="Courier New" pitchFamily="49" charset="0"/>
              </a:rPr>
              <a:t>a</a:t>
            </a:r>
            <a:r>
              <a:rPr lang="en-US" sz="2000"/>
              <a:t>.</a:t>
            </a:r>
          </a:p>
          <a:p>
            <a:pPr marL="341313" indent="-341313">
              <a:spcBef>
                <a:spcPct val="50000"/>
              </a:spcBef>
            </a:pPr>
            <a:r>
              <a:rPr lang="en-US" sz="2000">
                <a:latin typeface="Courier New" pitchFamily="49" charset="0"/>
              </a:rPr>
              <a:t>log(double a)</a:t>
            </a:r>
            <a:endParaRPr lang="en-US" sz="2400"/>
          </a:p>
          <a:p>
            <a:pPr marL="520700" lvl="1" indent="-142875">
              <a:buFontTx/>
              <a:buNone/>
            </a:pPr>
            <a:r>
              <a:rPr lang="en-US" sz="2000"/>
              <a:t>Returns the natural logarithm of </a:t>
            </a:r>
            <a:r>
              <a:rPr lang="en-US" sz="2000">
                <a:latin typeface="Courier New" pitchFamily="49" charset="0"/>
              </a:rPr>
              <a:t>a</a:t>
            </a:r>
            <a:r>
              <a:rPr lang="en-US" sz="2000"/>
              <a:t>.</a:t>
            </a:r>
          </a:p>
          <a:p>
            <a:pPr marL="341313" indent="-341313">
              <a:spcBef>
                <a:spcPct val="50000"/>
              </a:spcBef>
            </a:pPr>
            <a:r>
              <a:rPr lang="en-US" sz="2000">
                <a:latin typeface="Courier New" pitchFamily="49" charset="0"/>
              </a:rPr>
              <a:t>log10(double a)</a:t>
            </a:r>
            <a:endParaRPr lang="en-US" sz="2400"/>
          </a:p>
          <a:p>
            <a:pPr marL="520700" lvl="1" indent="-142875">
              <a:buFontTx/>
              <a:buNone/>
            </a:pPr>
            <a:r>
              <a:rPr lang="en-US" sz="2000"/>
              <a:t>Returns the 10-based logarithm of </a:t>
            </a:r>
            <a:r>
              <a:rPr lang="en-US" sz="2000">
                <a:latin typeface="Courier New" pitchFamily="49" charset="0"/>
              </a:rPr>
              <a:t>a</a:t>
            </a:r>
            <a:r>
              <a:rPr lang="en-US" sz="2000"/>
              <a:t>.</a:t>
            </a:r>
          </a:p>
          <a:p>
            <a:pPr marL="341313" indent="-341313">
              <a:spcBef>
                <a:spcPct val="50000"/>
              </a:spcBef>
            </a:pPr>
            <a:r>
              <a:rPr lang="en-US" sz="2000">
                <a:latin typeface="Courier New" pitchFamily="49" charset="0"/>
              </a:rPr>
              <a:t>pow(double a, double b)</a:t>
            </a:r>
            <a:endParaRPr lang="en-US" sz="2400"/>
          </a:p>
          <a:p>
            <a:pPr marL="520700" lvl="1" indent="-142875">
              <a:buFontTx/>
              <a:buNone/>
            </a:pPr>
            <a:r>
              <a:rPr lang="en-US" sz="2000"/>
              <a:t>Returns </a:t>
            </a:r>
            <a:r>
              <a:rPr lang="en-US" sz="2000">
                <a:latin typeface="Courier New" pitchFamily="49" charset="0"/>
              </a:rPr>
              <a:t>a</a:t>
            </a:r>
            <a:r>
              <a:rPr lang="en-US" sz="2000"/>
              <a:t> raised to the power of </a:t>
            </a:r>
            <a:r>
              <a:rPr lang="en-US" sz="2000">
                <a:latin typeface="Courier New" pitchFamily="49" charset="0"/>
              </a:rPr>
              <a:t>b</a:t>
            </a:r>
            <a:r>
              <a:rPr lang="en-US" sz="2000"/>
              <a:t>.</a:t>
            </a:r>
          </a:p>
          <a:p>
            <a:pPr marL="341313" indent="-341313" algn="just">
              <a:spcBef>
                <a:spcPct val="50000"/>
              </a:spcBef>
            </a:pPr>
            <a:r>
              <a:rPr lang="en-US" sz="2000">
                <a:latin typeface="Courier New" pitchFamily="49" charset="0"/>
              </a:rPr>
              <a:t>sqrt(double a)</a:t>
            </a:r>
            <a:endParaRPr lang="en-US" sz="2400"/>
          </a:p>
          <a:p>
            <a:pPr marL="520700" lvl="1" indent="-142875">
              <a:buFontTx/>
              <a:buNone/>
            </a:pPr>
            <a:r>
              <a:rPr lang="en-US" sz="2000"/>
              <a:t>Returns the square root of </a:t>
            </a:r>
            <a:r>
              <a:rPr lang="en-US" sz="2000">
                <a:latin typeface="Courier New" pitchFamily="49" charset="0"/>
              </a:rPr>
              <a:t>a</a:t>
            </a:r>
            <a:r>
              <a:rPr lang="en-US" sz="2000"/>
              <a:t>.</a:t>
            </a:r>
          </a:p>
        </p:txBody>
      </p:sp>
      <p:sp>
        <p:nvSpPr>
          <p:cNvPr id="103429" name="Rectangle 5"/>
          <p:cNvSpPr>
            <a:spLocks noChangeArrowheads="1"/>
          </p:cNvSpPr>
          <p:nvPr/>
        </p:nvSpPr>
        <p:spPr bwMode="auto">
          <a:xfrm>
            <a:off x="4724400" y="1295400"/>
            <a:ext cx="4038600" cy="46482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Examples:</a:t>
            </a:r>
          </a:p>
          <a:p>
            <a:pPr marL="342900" indent="-342900">
              <a:spcBef>
                <a:spcPct val="20000"/>
              </a:spcBef>
              <a:buClr>
                <a:schemeClr val="tx2"/>
              </a:buClr>
              <a:buSzPct val="75000"/>
              <a:buFont typeface="Monotype Sorts" pitchFamily="2" charset="2"/>
              <a:buNone/>
            </a:pPr>
            <a:endParaRPr lang="en-US" sz="2200" u="sng">
              <a:latin typeface="Courier New" pitchFamily="49" charset="0"/>
              <a:cs typeface="Courier New" pitchFamily="49"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Math.exp(1) returns 2.71 </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Math.log(2.71) returns 1.0 </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Math.pow(2, 3) returns 8.0 </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Math.pow(3, 2) returns 9.0 </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Math.pow(3.5, 2.5) returns 22.91765 </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Math.sqrt(4) returns 2.0</a:t>
            </a:r>
            <a:endParaRPr lang="en-US" sz="18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1800">
                <a:latin typeface="Courier New" pitchFamily="49" charset="0"/>
                <a:cs typeface="Courier New" pitchFamily="49" charset="0"/>
              </a:rPr>
              <a:t>Math.sqrt(10.5) returns 3.24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3591894-D8F8-40F3-AF63-BC79F22666BC}" type="slidenum">
              <a:rPr lang="en-US"/>
              <a:pPr/>
              <a:t>38</a:t>
            </a:fld>
            <a:endParaRPr lang="en-US"/>
          </a:p>
        </p:txBody>
      </p:sp>
      <p:sp>
        <p:nvSpPr>
          <p:cNvPr id="109570" name="Rectangle 2"/>
          <p:cNvSpPr>
            <a:spLocks noGrp="1" noChangeArrowheads="1"/>
          </p:cNvSpPr>
          <p:nvPr>
            <p:ph type="title"/>
          </p:nvPr>
        </p:nvSpPr>
        <p:spPr>
          <a:xfrm>
            <a:off x="685800" y="0"/>
            <a:ext cx="7772400" cy="1428750"/>
          </a:xfrm>
          <a:noFill/>
          <a:ln/>
        </p:spPr>
        <p:txBody>
          <a:bodyPr/>
          <a:lstStyle/>
          <a:p>
            <a:r>
              <a:rPr lang="en-US"/>
              <a:t>Rounding Methods</a:t>
            </a:r>
          </a:p>
        </p:txBody>
      </p:sp>
      <p:sp>
        <p:nvSpPr>
          <p:cNvPr id="109571" name="Rectangle 3"/>
          <p:cNvSpPr>
            <a:spLocks noGrp="1" noChangeArrowheads="1"/>
          </p:cNvSpPr>
          <p:nvPr>
            <p:ph type="body" idx="1"/>
          </p:nvPr>
        </p:nvSpPr>
        <p:spPr>
          <a:xfrm>
            <a:off x="685800" y="1371600"/>
            <a:ext cx="7772400" cy="4876800"/>
          </a:xfrm>
          <a:noFill/>
          <a:ln/>
        </p:spPr>
        <p:txBody>
          <a:bodyPr/>
          <a:lstStyle/>
          <a:p>
            <a:pPr marL="341313" indent="-341313">
              <a:lnSpc>
                <a:spcPct val="90000"/>
              </a:lnSpc>
            </a:pPr>
            <a:r>
              <a:rPr lang="en-US" sz="2000">
                <a:latin typeface="Courier New" pitchFamily="49" charset="0"/>
              </a:rPr>
              <a:t>double ceil(double x)</a:t>
            </a:r>
            <a:endParaRPr lang="en-US" sz="2400"/>
          </a:p>
          <a:p>
            <a:pPr marL="520700" lvl="1" indent="-142875">
              <a:lnSpc>
                <a:spcPct val="90000"/>
              </a:lnSpc>
              <a:buFontTx/>
              <a:buNone/>
            </a:pPr>
            <a:r>
              <a:rPr lang="en-US" sz="2000">
                <a:cs typeface="Times New Roman" pitchFamily="18" charset="0"/>
              </a:rPr>
              <a:t>x rounded up to its nearest integer. This integer is  returned as a double value.</a:t>
            </a:r>
          </a:p>
          <a:p>
            <a:pPr marL="341313" indent="-341313">
              <a:lnSpc>
                <a:spcPct val="90000"/>
              </a:lnSpc>
              <a:spcBef>
                <a:spcPct val="50000"/>
              </a:spcBef>
            </a:pPr>
            <a:r>
              <a:rPr lang="en-US" sz="2000">
                <a:latin typeface="Courier New" pitchFamily="49" charset="0"/>
              </a:rPr>
              <a:t>double floor(double x)</a:t>
            </a:r>
            <a:endParaRPr lang="en-US" sz="2400"/>
          </a:p>
          <a:p>
            <a:pPr marL="520700" lvl="1" indent="-142875">
              <a:lnSpc>
                <a:spcPct val="90000"/>
              </a:lnSpc>
              <a:buFontTx/>
              <a:buNone/>
            </a:pPr>
            <a:r>
              <a:rPr lang="en-US" sz="2000">
                <a:cs typeface="Times New Roman" pitchFamily="18" charset="0"/>
              </a:rPr>
              <a:t>x is rounded down to its nearest integer. This integer is  returned as a double value.</a:t>
            </a:r>
            <a:endParaRPr lang="en-US" sz="2000"/>
          </a:p>
          <a:p>
            <a:pPr marL="341313" indent="-341313">
              <a:lnSpc>
                <a:spcPct val="90000"/>
              </a:lnSpc>
              <a:spcBef>
                <a:spcPct val="50000"/>
              </a:spcBef>
            </a:pPr>
            <a:r>
              <a:rPr lang="en-US" sz="2000">
                <a:latin typeface="Courier New" pitchFamily="49" charset="0"/>
              </a:rPr>
              <a:t>double rint(double x)</a:t>
            </a:r>
            <a:endParaRPr lang="en-US" sz="2400"/>
          </a:p>
          <a:p>
            <a:pPr marL="520700" lvl="1" indent="-142875">
              <a:lnSpc>
                <a:spcPct val="90000"/>
              </a:lnSpc>
              <a:buFontTx/>
              <a:buNone/>
            </a:pPr>
            <a:r>
              <a:rPr lang="en-US" sz="2000">
                <a:cs typeface="Times New Roman" pitchFamily="18" charset="0"/>
              </a:rPr>
              <a:t>x is rounded to its nearest integer. If x is equally close to two integers, the even one is returned as a double.</a:t>
            </a:r>
            <a:endParaRPr lang="en-US" sz="2000"/>
          </a:p>
          <a:p>
            <a:pPr marL="341313" indent="-341313" algn="just">
              <a:lnSpc>
                <a:spcPct val="90000"/>
              </a:lnSpc>
              <a:spcBef>
                <a:spcPct val="50000"/>
              </a:spcBef>
            </a:pPr>
            <a:r>
              <a:rPr lang="en-US" sz="2000">
                <a:latin typeface="Courier New" pitchFamily="49" charset="0"/>
              </a:rPr>
              <a:t>int round(float x)</a:t>
            </a:r>
            <a:endParaRPr lang="en-US" sz="2400"/>
          </a:p>
          <a:p>
            <a:pPr marL="520700" lvl="1" indent="-142875">
              <a:lnSpc>
                <a:spcPct val="90000"/>
              </a:lnSpc>
              <a:buFontTx/>
              <a:buNone/>
            </a:pPr>
            <a:r>
              <a:rPr lang="en-US" sz="2000">
                <a:cs typeface="Times New Roman" pitchFamily="18" charset="0"/>
              </a:rPr>
              <a:t>Return (int)Math.floor(x+0.5).</a:t>
            </a:r>
          </a:p>
          <a:p>
            <a:pPr marL="341313" indent="-341313" algn="just">
              <a:lnSpc>
                <a:spcPct val="90000"/>
              </a:lnSpc>
              <a:spcBef>
                <a:spcPct val="50000"/>
              </a:spcBef>
            </a:pPr>
            <a:r>
              <a:rPr lang="en-US" sz="2000">
                <a:latin typeface="Courier New" pitchFamily="49" charset="0"/>
              </a:rPr>
              <a:t>long round(double x)</a:t>
            </a:r>
            <a:endParaRPr lang="en-US" sz="2400"/>
          </a:p>
          <a:p>
            <a:pPr marL="520700" lvl="1" indent="-142875">
              <a:lnSpc>
                <a:spcPct val="90000"/>
              </a:lnSpc>
              <a:buFontTx/>
              <a:buNone/>
            </a:pPr>
            <a:r>
              <a:rPr lang="en-US" sz="2000">
                <a:cs typeface="Times New Roman" pitchFamily="18" charset="0"/>
              </a:rPr>
              <a:t>Return (long)Math.floor(x+0.5).</a:t>
            </a:r>
            <a:r>
              <a:rPr lang="en-US" sz="2000">
                <a:latin typeface="Courier" pitchFamily="49" charset="0"/>
                <a:cs typeface="Times New Roman" pitchFamily="18" charset="0"/>
              </a:rPr>
              <a:t> </a:t>
            </a:r>
          </a:p>
          <a:p>
            <a:pPr marL="520700" lvl="1" indent="-142875">
              <a:lnSpc>
                <a:spcPct val="90000"/>
              </a:lnSpc>
              <a:buFontTx/>
              <a:buNone/>
            </a:pPr>
            <a:endParaRPr lang="en-US" sz="2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E7151AF-A6F2-4DE0-8D60-940D573FE33D}" type="slidenum">
              <a:rPr lang="en-US"/>
              <a:pPr/>
              <a:t>39</a:t>
            </a:fld>
            <a:endParaRPr lang="en-US"/>
          </a:p>
        </p:txBody>
      </p:sp>
      <p:sp>
        <p:nvSpPr>
          <p:cNvPr id="193538" name="Rectangle 2"/>
          <p:cNvSpPr>
            <a:spLocks noGrp="1" noChangeArrowheads="1"/>
          </p:cNvSpPr>
          <p:nvPr>
            <p:ph type="title"/>
          </p:nvPr>
        </p:nvSpPr>
        <p:spPr>
          <a:xfrm>
            <a:off x="685800" y="228600"/>
            <a:ext cx="7772400" cy="742950"/>
          </a:xfrm>
          <a:noFill/>
          <a:ln/>
        </p:spPr>
        <p:txBody>
          <a:bodyPr>
            <a:normAutofit fontScale="90000"/>
          </a:bodyPr>
          <a:lstStyle/>
          <a:p>
            <a:r>
              <a:rPr lang="en-US"/>
              <a:t>Rounding Methods Examples</a:t>
            </a:r>
          </a:p>
        </p:txBody>
      </p:sp>
      <p:sp>
        <p:nvSpPr>
          <p:cNvPr id="193539" name="Rectangle 3"/>
          <p:cNvSpPr>
            <a:spLocks noGrp="1" noChangeArrowheads="1"/>
          </p:cNvSpPr>
          <p:nvPr>
            <p:ph type="body" idx="1"/>
          </p:nvPr>
        </p:nvSpPr>
        <p:spPr>
          <a:xfrm>
            <a:off x="685800" y="1066800"/>
            <a:ext cx="8001000" cy="5486400"/>
          </a:xfrm>
          <a:noFill/>
          <a:ln/>
        </p:spPr>
        <p:txBody>
          <a:bodyPr/>
          <a:lstStyle/>
          <a:p>
            <a:pPr marL="341313" indent="-341313">
              <a:lnSpc>
                <a:spcPct val="90000"/>
              </a:lnSpc>
              <a:buFont typeface="Monotype Sorts" pitchFamily="2" charset="2"/>
              <a:buNone/>
            </a:pPr>
            <a:r>
              <a:rPr lang="en-US" sz="1800" dirty="0" err="1">
                <a:latin typeface="Courier New" pitchFamily="49" charset="0"/>
                <a:cs typeface="Courier New" pitchFamily="49" charset="0"/>
              </a:rPr>
              <a:t>Math.ceil</a:t>
            </a:r>
            <a:r>
              <a:rPr lang="en-US" sz="1800" dirty="0">
                <a:latin typeface="Courier New" pitchFamily="49" charset="0"/>
                <a:cs typeface="Courier New" pitchFamily="49" charset="0"/>
              </a:rPr>
              <a:t>(2.1) returns 3.0 </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Math.ceil</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Math.ceil</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Math.ceil</a:t>
            </a:r>
            <a:r>
              <a:rPr lang="en-US" sz="1800" dirty="0">
                <a:latin typeface="Courier New" pitchFamily="49" charset="0"/>
                <a:cs typeface="Courier New" pitchFamily="49" charset="0"/>
              </a:rPr>
              <a:t>(-2.1)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Math.floor</a:t>
            </a:r>
            <a:r>
              <a:rPr lang="en-US" sz="1800" dirty="0">
                <a:latin typeface="Courier New" pitchFamily="49" charset="0"/>
                <a:cs typeface="Courier New" pitchFamily="49" charset="0"/>
              </a:rPr>
              <a:t>(2.1)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Math.floor</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Math.floor</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Math.floor</a:t>
            </a:r>
            <a:r>
              <a:rPr lang="en-US" sz="1800" dirty="0">
                <a:latin typeface="Courier New" pitchFamily="49" charset="0"/>
                <a:cs typeface="Courier New" pitchFamily="49" charset="0"/>
              </a:rPr>
              <a:t>(-2.1) returns -3.0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(2.1)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(-2.0)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(-2.1)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(2.5)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Math.rint</a:t>
            </a:r>
            <a:r>
              <a:rPr lang="en-US" sz="1800" dirty="0">
                <a:latin typeface="Courier New" pitchFamily="49" charset="0"/>
                <a:cs typeface="Courier New" pitchFamily="49" charset="0"/>
              </a:rPr>
              <a:t>(-2.5) returns -2.0</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Math.round</a:t>
            </a:r>
            <a:r>
              <a:rPr lang="en-US" sz="1800" dirty="0">
                <a:latin typeface="Courier New" pitchFamily="49" charset="0"/>
                <a:cs typeface="Courier New" pitchFamily="49" charset="0"/>
              </a:rPr>
              <a:t>(2.6f) returns 3 </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Math.round</a:t>
            </a:r>
            <a:r>
              <a:rPr lang="en-US" sz="1800" dirty="0">
                <a:latin typeface="Courier New" pitchFamily="49" charset="0"/>
                <a:cs typeface="Courier New" pitchFamily="49" charset="0"/>
              </a:rPr>
              <a:t>(2.0) returns 2   </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Math.round</a:t>
            </a:r>
            <a:r>
              <a:rPr lang="en-US" sz="1800" dirty="0">
                <a:latin typeface="Courier New" pitchFamily="49" charset="0"/>
                <a:cs typeface="Courier New" pitchFamily="49" charset="0"/>
              </a:rPr>
              <a:t>(-2.0f) returns -2   </a:t>
            </a:r>
            <a:endParaRPr lang="en-US" sz="1800" dirty="0">
              <a:latin typeface="Courier" pitchFamily="49" charset="0"/>
              <a:cs typeface="Times New Roman" pitchFamily="18" charset="0"/>
            </a:endParaRPr>
          </a:p>
          <a:p>
            <a:pPr marL="341313" indent="-341313">
              <a:lnSpc>
                <a:spcPct val="90000"/>
              </a:lnSpc>
              <a:buFont typeface="Monotype Sorts" pitchFamily="2" charset="2"/>
              <a:buNone/>
            </a:pPr>
            <a:r>
              <a:rPr lang="en-US" sz="1800" dirty="0" err="1">
                <a:latin typeface="Courier New" pitchFamily="49" charset="0"/>
                <a:cs typeface="Courier New" pitchFamily="49" charset="0"/>
              </a:rPr>
              <a:t>Math.round</a:t>
            </a:r>
            <a:r>
              <a:rPr lang="en-US" sz="1800" dirty="0">
                <a:latin typeface="Courier New" pitchFamily="49" charset="0"/>
                <a:cs typeface="Courier New" pitchFamily="49" charset="0"/>
              </a:rPr>
              <a:t>(-2.6) returns -3</a:t>
            </a:r>
            <a:r>
              <a:rPr lang="en-US" sz="2400" u="sng"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381000"/>
            <a:ext cx="7772400" cy="1295400"/>
          </a:xfrm>
        </p:spPr>
        <p:txBody>
          <a:bodyPr>
            <a:normAutofit fontScale="90000"/>
          </a:bodyPr>
          <a:lstStyle/>
          <a:p>
            <a:r>
              <a:rPr lang="en-US"/>
              <a:t>Increment and</a:t>
            </a:r>
            <a:br>
              <a:rPr lang="en-US"/>
            </a:br>
            <a:r>
              <a:rPr lang="en-US"/>
              <a:t>Decrement Operators, cont.</a:t>
            </a:r>
          </a:p>
        </p:txBody>
      </p:sp>
      <p:sp>
        <p:nvSpPr>
          <p:cNvPr id="4" name="Slide Number Placeholder 4"/>
          <p:cNvSpPr>
            <a:spLocks noGrp="1"/>
          </p:cNvSpPr>
          <p:nvPr>
            <p:ph type="sldNum" sz="quarter" idx="12"/>
          </p:nvPr>
        </p:nvSpPr>
        <p:spPr/>
        <p:txBody>
          <a:bodyPr/>
          <a:lstStyle/>
          <a:p>
            <a:fld id="{0CCAE3AB-8C5F-46F5-A1CB-5FF10B424C64}" type="slidenum">
              <a:rPr lang="en-US"/>
              <a:pPr/>
              <a:t>4</a:t>
            </a:fld>
            <a:endParaRPr lang="en-US"/>
          </a:p>
        </p:txBody>
      </p:sp>
      <p:sp>
        <p:nvSpPr>
          <p:cNvPr id="137220" name="Rectangle 4"/>
          <p:cNvSpPr>
            <a:spLocks noChangeArrowheads="1"/>
          </p:cNvSpPr>
          <p:nvPr/>
        </p:nvSpPr>
        <p:spPr bwMode="auto">
          <a:xfrm>
            <a:off x="533400" y="2057400"/>
            <a:ext cx="7848600" cy="3276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500">
                <a:cs typeface="Times New Roman"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pitchFamily="18" charset="0"/>
              </a:rPr>
              <a:t>int k = ++i + i</a:t>
            </a:r>
            <a:r>
              <a:rPr lang="en-US" sz="2500">
                <a:cs typeface="Times New Roman" pitchFamily="18" charset="0"/>
              </a:rPr>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857E15F-6CC4-4EAD-A127-F7BF68FC4B65}" type="slidenum">
              <a:rPr lang="en-US"/>
              <a:pPr/>
              <a:t>40</a:t>
            </a:fld>
            <a:endParaRPr lang="en-US"/>
          </a:p>
        </p:txBody>
      </p:sp>
      <p:sp>
        <p:nvSpPr>
          <p:cNvPr id="104450" name="Rectangle 2"/>
          <p:cNvSpPr>
            <a:spLocks noGrp="1" noChangeArrowheads="1"/>
          </p:cNvSpPr>
          <p:nvPr>
            <p:ph type="title"/>
          </p:nvPr>
        </p:nvSpPr>
        <p:spPr>
          <a:xfrm>
            <a:off x="685800" y="0"/>
            <a:ext cx="7772400" cy="1428750"/>
          </a:xfrm>
          <a:noFill/>
          <a:ln/>
        </p:spPr>
        <p:txBody>
          <a:bodyPr/>
          <a:lstStyle/>
          <a:p>
            <a:r>
              <a:rPr lang="en-US"/>
              <a:t>min, max, and abs</a:t>
            </a:r>
          </a:p>
        </p:txBody>
      </p:sp>
      <p:sp>
        <p:nvSpPr>
          <p:cNvPr id="104451" name="Rectangle 3"/>
          <p:cNvSpPr>
            <a:spLocks noGrp="1" noChangeArrowheads="1"/>
          </p:cNvSpPr>
          <p:nvPr>
            <p:ph type="body" idx="1"/>
          </p:nvPr>
        </p:nvSpPr>
        <p:spPr>
          <a:xfrm>
            <a:off x="152400" y="1371600"/>
            <a:ext cx="4038600" cy="4495800"/>
          </a:xfrm>
          <a:noFill/>
          <a:ln/>
        </p:spPr>
        <p:txBody>
          <a:bodyPr/>
          <a:lstStyle/>
          <a:p>
            <a:pPr>
              <a:spcBef>
                <a:spcPct val="50000"/>
              </a:spcBef>
            </a:pPr>
            <a:r>
              <a:rPr lang="en-US" sz="2200">
                <a:latin typeface="Courier New" pitchFamily="49" charset="0"/>
              </a:rPr>
              <a:t>max(a, b)</a:t>
            </a:r>
            <a:r>
              <a:rPr lang="en-US" sz="2200"/>
              <a:t>and </a:t>
            </a:r>
            <a:r>
              <a:rPr lang="en-US" sz="2200">
                <a:latin typeface="Courier New" pitchFamily="49" charset="0"/>
              </a:rPr>
              <a:t>min(a, b)</a:t>
            </a:r>
            <a:endParaRPr lang="en-US" sz="2400"/>
          </a:p>
          <a:p>
            <a:pPr marL="377825" lvl="1" indent="0">
              <a:buFontTx/>
              <a:buNone/>
            </a:pPr>
            <a:r>
              <a:rPr lang="en-US" sz="2000"/>
              <a:t>Returns the maximum or minimum of two parameters.</a:t>
            </a:r>
          </a:p>
          <a:p>
            <a:pPr algn="just">
              <a:spcBef>
                <a:spcPct val="50000"/>
              </a:spcBef>
            </a:pPr>
            <a:r>
              <a:rPr lang="en-US" sz="2200">
                <a:latin typeface="Courier New" pitchFamily="49" charset="0"/>
              </a:rPr>
              <a:t>abs(a)</a:t>
            </a:r>
            <a:endParaRPr lang="en-US" sz="2400"/>
          </a:p>
          <a:p>
            <a:pPr marL="377825" lvl="1" indent="0">
              <a:buFontTx/>
              <a:buNone/>
            </a:pPr>
            <a:r>
              <a:rPr lang="en-US" sz="2000"/>
              <a:t>Returns the absolute value of the parameter.</a:t>
            </a:r>
          </a:p>
          <a:p>
            <a:pPr>
              <a:spcBef>
                <a:spcPct val="50000"/>
              </a:spcBef>
            </a:pPr>
            <a:r>
              <a:rPr lang="en-US" sz="2200">
                <a:latin typeface="Courier New" pitchFamily="49" charset="0"/>
              </a:rPr>
              <a:t>random()</a:t>
            </a:r>
            <a:endParaRPr lang="en-US" sz="2400"/>
          </a:p>
          <a:p>
            <a:pPr marL="377825" lvl="1" indent="0">
              <a:buFontTx/>
              <a:buNone/>
            </a:pPr>
            <a:r>
              <a:rPr lang="en-US" sz="2000"/>
              <a:t>Returns a random </a:t>
            </a:r>
            <a:r>
              <a:rPr lang="en-US" sz="2000">
                <a:latin typeface="Courier New" pitchFamily="49" charset="0"/>
              </a:rPr>
              <a:t>double</a:t>
            </a:r>
            <a:r>
              <a:rPr lang="en-US" sz="2000"/>
              <a:t> value</a:t>
            </a:r>
            <a:br>
              <a:rPr lang="en-US" sz="2000"/>
            </a:br>
            <a:r>
              <a:rPr lang="en-US" sz="2000"/>
              <a:t>in the range [0.0, 1.0).</a:t>
            </a:r>
          </a:p>
        </p:txBody>
      </p:sp>
      <p:sp>
        <p:nvSpPr>
          <p:cNvPr id="104453" name="Rectangle 5"/>
          <p:cNvSpPr>
            <a:spLocks noChangeArrowheads="1"/>
          </p:cNvSpPr>
          <p:nvPr/>
        </p:nvSpPr>
        <p:spPr bwMode="auto">
          <a:xfrm>
            <a:off x="4419600" y="1371600"/>
            <a:ext cx="4419600" cy="4648200"/>
          </a:xfrm>
          <a:prstGeom prst="rect">
            <a:avLst/>
          </a:prstGeom>
          <a:noFill/>
          <a:ln w="9525">
            <a:solidFill>
              <a:srgbClr val="FF0000"/>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Examples:</a:t>
            </a:r>
          </a:p>
          <a:p>
            <a:pPr marL="342900" indent="-342900">
              <a:spcBef>
                <a:spcPct val="20000"/>
              </a:spcBef>
              <a:buClr>
                <a:schemeClr val="tx2"/>
              </a:buClr>
              <a:buSzPct val="75000"/>
              <a:buFont typeface="Monotype Sorts" pitchFamily="2" charset="2"/>
              <a:buNone/>
            </a:pPr>
            <a:endParaRPr lang="en-US" sz="2200">
              <a:latin typeface="Courier New" pitchFamily="49" charset="0"/>
              <a:cs typeface="Courier New" pitchFamily="49" charset="0"/>
            </a:endParaRPr>
          </a:p>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Math.max(2, 3) returns 3 </a:t>
            </a:r>
            <a:endParaRPr lang="en-US" sz="2200">
              <a:latin typeface="Courier"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Math.max(2.5, 3) returns 3.0 </a:t>
            </a:r>
            <a:endParaRPr lang="en-US" sz="2200">
              <a:latin typeface="Courier New"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Math.min(2.5, 3.6) returns 2.5 </a:t>
            </a:r>
            <a:endParaRPr lang="en-US" sz="2200">
              <a:latin typeface="Courier New"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a:latin typeface="Courier New" pitchFamily="49" charset="0"/>
                <a:cs typeface="Courier New" pitchFamily="49" charset="0"/>
              </a:rPr>
              <a:t>Math.abs(-2) returns 2</a:t>
            </a:r>
            <a:endParaRPr lang="en-US" sz="2200">
              <a:latin typeface="Courier New" pitchFamily="49" charset="0"/>
              <a:cs typeface="Times New Roman" pitchFamily="18" charset="0"/>
            </a:endParaRPr>
          </a:p>
          <a:p>
            <a:pPr marL="342900" indent="-342900">
              <a:spcBef>
                <a:spcPct val="20000"/>
              </a:spcBef>
              <a:buClr>
                <a:schemeClr val="tx2"/>
              </a:buClr>
              <a:buSzPct val="75000"/>
              <a:buFont typeface="Monotype Sorts" pitchFamily="2" charset="2"/>
              <a:buNone/>
            </a:pPr>
            <a:r>
              <a:rPr lang="en-US" sz="2200">
                <a:latin typeface="Courier New" pitchFamily="49" charset="0"/>
                <a:cs typeface="Times New Roman" pitchFamily="18" charset="0"/>
              </a:rPr>
              <a:t>Math.abs(-2.1) returns 2.1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6A38957C-4B6C-400D-AED0-9925C296118A}" type="slidenum">
              <a:rPr lang="en-US"/>
              <a:pPr/>
              <a:t>41</a:t>
            </a:fld>
            <a:endParaRPr lang="en-US"/>
          </a:p>
        </p:txBody>
      </p:sp>
      <p:sp>
        <p:nvSpPr>
          <p:cNvPr id="194562" name="Rectangle 2"/>
          <p:cNvSpPr>
            <a:spLocks noGrp="1" noChangeArrowheads="1"/>
          </p:cNvSpPr>
          <p:nvPr>
            <p:ph type="title"/>
          </p:nvPr>
        </p:nvSpPr>
        <p:spPr>
          <a:xfrm>
            <a:off x="685800" y="228600"/>
            <a:ext cx="7772400" cy="685800"/>
          </a:xfrm>
          <a:noFill/>
          <a:ln/>
        </p:spPr>
        <p:txBody>
          <a:bodyPr>
            <a:normAutofit fontScale="90000"/>
          </a:bodyPr>
          <a:lstStyle/>
          <a:p>
            <a:r>
              <a:rPr lang="en-US">
                <a:cs typeface="Courier New" pitchFamily="49" charset="0"/>
              </a:rPr>
              <a:t>The </a:t>
            </a:r>
            <a:r>
              <a:rPr lang="en-US" u="sng">
                <a:cs typeface="Courier New" pitchFamily="49" charset="0"/>
              </a:rPr>
              <a:t>random</a:t>
            </a:r>
            <a:r>
              <a:rPr lang="en-US">
                <a:cs typeface="Courier New" pitchFamily="49" charset="0"/>
              </a:rPr>
              <a:t> Method</a:t>
            </a:r>
            <a:endParaRPr lang="en-US"/>
          </a:p>
        </p:txBody>
      </p:sp>
      <p:sp>
        <p:nvSpPr>
          <p:cNvPr id="194563" name="Rectangle 3"/>
          <p:cNvSpPr>
            <a:spLocks noGrp="1" noChangeArrowheads="1"/>
          </p:cNvSpPr>
          <p:nvPr>
            <p:ph type="body" idx="1"/>
          </p:nvPr>
        </p:nvSpPr>
        <p:spPr>
          <a:xfrm>
            <a:off x="228600" y="1143000"/>
            <a:ext cx="8686800" cy="838200"/>
          </a:xfrm>
          <a:noFill/>
          <a:ln/>
        </p:spPr>
        <p:txBody>
          <a:bodyPr/>
          <a:lstStyle/>
          <a:p>
            <a:pPr marL="0" indent="0">
              <a:spcBef>
                <a:spcPct val="50000"/>
              </a:spcBef>
              <a:buFont typeface="Monotype Sorts" pitchFamily="2" charset="2"/>
              <a:buNone/>
            </a:pPr>
            <a:r>
              <a:rPr lang="en-US" sz="2400">
                <a:cs typeface="Courier New" pitchFamily="49" charset="0"/>
              </a:rPr>
              <a:t>Generates a random </a:t>
            </a:r>
            <a:r>
              <a:rPr lang="en-US" sz="2400" u="sng">
                <a:cs typeface="Courier New" pitchFamily="49" charset="0"/>
              </a:rPr>
              <a:t>double</a:t>
            </a:r>
            <a:r>
              <a:rPr lang="en-US" sz="2400">
                <a:cs typeface="Courier New" pitchFamily="49" charset="0"/>
              </a:rPr>
              <a:t> value greater than or equal to 0.0 and less than 1.0 (</a:t>
            </a:r>
            <a:r>
              <a:rPr lang="en-US" sz="2400" u="sng">
                <a:cs typeface="Courier New" pitchFamily="49" charset="0"/>
              </a:rPr>
              <a:t>0 &lt;= Math.random() &lt; 1.0</a:t>
            </a:r>
            <a:r>
              <a:rPr lang="en-US" sz="2400">
                <a:cs typeface="Courier New" pitchFamily="49" charset="0"/>
              </a:rPr>
              <a:t>).</a:t>
            </a:r>
            <a:r>
              <a:rPr lang="en-US" sz="2400"/>
              <a:t> </a:t>
            </a:r>
          </a:p>
        </p:txBody>
      </p:sp>
      <p:sp>
        <p:nvSpPr>
          <p:cNvPr id="194565" name="Rectangle 5"/>
          <p:cNvSpPr>
            <a:spLocks noChangeArrowheads="1"/>
          </p:cNvSpPr>
          <p:nvPr/>
        </p:nvSpPr>
        <p:spPr bwMode="auto">
          <a:xfrm>
            <a:off x="228600" y="2286000"/>
            <a:ext cx="8686800" cy="457200"/>
          </a:xfrm>
          <a:prstGeom prst="rect">
            <a:avLst/>
          </a:prstGeom>
          <a:noFill/>
          <a:ln w="9525">
            <a:noFill/>
            <a:miter lim="800000"/>
            <a:headEnd/>
            <a:tailEnd/>
          </a:ln>
          <a:effectLst/>
        </p:spPr>
        <p:txBody>
          <a:bodyPr lIns="92075" tIns="46038" rIns="92075" bIns="46038"/>
          <a:lstStyle/>
          <a:p>
            <a:pPr>
              <a:spcBef>
                <a:spcPct val="50000"/>
              </a:spcBef>
              <a:buClr>
                <a:schemeClr val="tx2"/>
              </a:buClr>
              <a:buSzPct val="75000"/>
              <a:buFont typeface="Monotype Sorts" pitchFamily="2" charset="2"/>
              <a:buNone/>
            </a:pPr>
            <a:r>
              <a:rPr lang="en-US">
                <a:cs typeface="Courier New" pitchFamily="49" charset="0"/>
              </a:rPr>
              <a:t>Examples:</a:t>
            </a:r>
            <a:endParaRPr lang="en-US"/>
          </a:p>
        </p:txBody>
      </p:sp>
      <p:sp>
        <p:nvSpPr>
          <p:cNvPr id="194567" name="Rectangle 7"/>
          <p:cNvSpPr>
            <a:spLocks noChangeArrowheads="1"/>
          </p:cNvSpPr>
          <p:nvPr/>
        </p:nvSpPr>
        <p:spPr bwMode="auto">
          <a:xfrm>
            <a:off x="1895475" y="29479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94566" name="Object 6"/>
          <p:cNvGraphicFramePr>
            <a:graphicFrameLocks noChangeAspect="1"/>
          </p:cNvGraphicFramePr>
          <p:nvPr/>
        </p:nvGraphicFramePr>
        <p:xfrm>
          <a:off x="533400" y="2895600"/>
          <a:ext cx="8001000" cy="1438275"/>
        </p:xfrm>
        <a:graphic>
          <a:graphicData uri="http://schemas.openxmlformats.org/presentationml/2006/ole">
            <mc:AlternateContent xmlns:mc="http://schemas.openxmlformats.org/markup-compatibility/2006">
              <mc:Choice xmlns:v="urn:schemas-microsoft-com:vml" Requires="v">
                <p:oleObj spid="_x0000_s5126" r:id="rId3" imgW="5353812" imgH="958596" progId="Word.Picture.8">
                  <p:embed/>
                </p:oleObj>
              </mc:Choice>
              <mc:Fallback>
                <p:oleObj r:id="rId3" imgW="5353812" imgH="958596"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95600"/>
                        <a:ext cx="8001000" cy="1438275"/>
                      </a:xfrm>
                      <a:prstGeom prst="rect">
                        <a:avLst/>
                      </a:prstGeom>
                      <a:solidFill>
                        <a:schemeClr val="tx1"/>
                      </a:solidFill>
                    </p:spPr>
                  </p:pic>
                </p:oleObj>
              </mc:Fallback>
            </mc:AlternateContent>
          </a:graphicData>
        </a:graphic>
      </p:graphicFrame>
      <p:sp>
        <p:nvSpPr>
          <p:cNvPr id="194568" name="Rectangle 8"/>
          <p:cNvSpPr>
            <a:spLocks noChangeArrowheads="1"/>
          </p:cNvSpPr>
          <p:nvPr/>
        </p:nvSpPr>
        <p:spPr bwMode="auto">
          <a:xfrm>
            <a:off x="228600" y="4572000"/>
            <a:ext cx="8686800" cy="457200"/>
          </a:xfrm>
          <a:prstGeom prst="rect">
            <a:avLst/>
          </a:prstGeom>
          <a:noFill/>
          <a:ln w="9525">
            <a:noFill/>
            <a:miter lim="800000"/>
            <a:headEnd/>
            <a:tailEnd/>
          </a:ln>
          <a:effectLst/>
        </p:spPr>
        <p:txBody>
          <a:bodyPr lIns="92075" tIns="46038" rIns="92075" bIns="46038"/>
          <a:lstStyle/>
          <a:p>
            <a:pPr>
              <a:spcBef>
                <a:spcPct val="50000"/>
              </a:spcBef>
              <a:buClr>
                <a:schemeClr val="tx2"/>
              </a:buClr>
              <a:buSzPct val="75000"/>
              <a:buFont typeface="Monotype Sorts" pitchFamily="2" charset="2"/>
              <a:buNone/>
            </a:pPr>
            <a:r>
              <a:rPr lang="en-US">
                <a:cs typeface="Courier New" pitchFamily="49" charset="0"/>
              </a:rPr>
              <a:t>In general,</a:t>
            </a:r>
            <a:endParaRPr lang="en-US"/>
          </a:p>
        </p:txBody>
      </p:sp>
      <p:sp>
        <p:nvSpPr>
          <p:cNvPr id="194570" name="Rectangle 10"/>
          <p:cNvSpPr>
            <a:spLocks noChangeArrowheads="1"/>
          </p:cNvSpPr>
          <p:nvPr/>
        </p:nvSpPr>
        <p:spPr bwMode="auto">
          <a:xfrm>
            <a:off x="1895475" y="32289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94569" name="Object 9"/>
          <p:cNvGraphicFramePr>
            <a:graphicFrameLocks noChangeAspect="1"/>
          </p:cNvGraphicFramePr>
          <p:nvPr/>
        </p:nvGraphicFramePr>
        <p:xfrm>
          <a:off x="457200" y="5181600"/>
          <a:ext cx="8534400" cy="638175"/>
        </p:xfrm>
        <a:graphic>
          <a:graphicData uri="http://schemas.openxmlformats.org/presentationml/2006/ole">
            <mc:AlternateContent xmlns:mc="http://schemas.openxmlformats.org/markup-compatibility/2006">
              <mc:Choice xmlns:v="urn:schemas-microsoft-com:vml" Requires="v">
                <p:oleObj spid="_x0000_s5127" r:id="rId5" imgW="5353812" imgH="399288" progId="Word.Picture.8">
                  <p:embed/>
                </p:oleObj>
              </mc:Choice>
              <mc:Fallback>
                <p:oleObj r:id="rId5" imgW="5353812" imgH="399288"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181600"/>
                        <a:ext cx="8534400" cy="6381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381000"/>
            <a:ext cx="7772400" cy="1295400"/>
          </a:xfrm>
        </p:spPr>
        <p:txBody>
          <a:bodyPr>
            <a:normAutofit fontScale="90000"/>
          </a:bodyPr>
          <a:lstStyle/>
          <a:p>
            <a:r>
              <a:rPr lang="en-US" sz="4000"/>
              <a:t>Assignment Expressions and Assignment Statements</a:t>
            </a:r>
          </a:p>
        </p:txBody>
      </p:sp>
      <p:sp>
        <p:nvSpPr>
          <p:cNvPr id="99332" name="Rectangle 4"/>
          <p:cNvSpPr>
            <a:spLocks noGrp="1" noChangeArrowheads="1"/>
          </p:cNvSpPr>
          <p:nvPr>
            <p:ph idx="1"/>
          </p:nvPr>
        </p:nvSpPr>
        <p:spPr>
          <a:xfrm>
            <a:off x="304800" y="1905000"/>
            <a:ext cx="8686800" cy="4114800"/>
          </a:xfrm>
        </p:spPr>
        <p:txBody>
          <a:bodyPr/>
          <a:lstStyle/>
          <a:p>
            <a:pPr marL="0" indent="0">
              <a:buFont typeface="Monotype Sorts" pitchFamily="2" charset="2"/>
              <a:buNone/>
            </a:pPr>
            <a:r>
              <a:rPr lang="en-US" sz="2800">
                <a:cs typeface="Times New Roman" pitchFamily="18" charset="0"/>
              </a:rPr>
              <a:t>Prior to Java 2, all the expressions can be used as statements. Since Java 2, only the following types of expressions can be statements:</a:t>
            </a:r>
          </a:p>
          <a:p>
            <a:pPr marL="0" indent="0">
              <a:buFont typeface="Monotype Sorts" pitchFamily="2" charset="2"/>
              <a:buNone/>
            </a:pPr>
            <a:r>
              <a:rPr lang="en-US" sz="2800">
                <a:cs typeface="Times New Roman" pitchFamily="18" charset="0"/>
              </a:rPr>
              <a:t>variable op= expression; // Where op is +, -, *, /, or %</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endParaRPr lang="en-US" sz="2800"/>
          </a:p>
        </p:txBody>
      </p:sp>
      <p:sp>
        <p:nvSpPr>
          <p:cNvPr id="4" name="Slide Number Placeholder 4"/>
          <p:cNvSpPr>
            <a:spLocks noGrp="1"/>
          </p:cNvSpPr>
          <p:nvPr>
            <p:ph type="sldNum" sz="quarter" idx="12"/>
          </p:nvPr>
        </p:nvSpPr>
        <p:spPr/>
        <p:txBody>
          <a:bodyPr/>
          <a:lstStyle/>
          <a:p>
            <a:fld id="{69DC5285-A34A-4608-A6A5-A3372267390D}"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428750"/>
          </a:xfrm>
          <a:noFill/>
          <a:ln/>
        </p:spPr>
        <p:txBody>
          <a:bodyPr/>
          <a:lstStyle/>
          <a:p>
            <a:r>
              <a:rPr lang="en-US"/>
              <a:t>Numeric Type Conversion</a:t>
            </a:r>
          </a:p>
        </p:txBody>
      </p:sp>
      <p:sp>
        <p:nvSpPr>
          <p:cNvPr id="26627" name="Rectangle 3"/>
          <p:cNvSpPr>
            <a:spLocks noGrp="1" noChangeArrowheads="1"/>
          </p:cNvSpPr>
          <p:nvPr>
            <p:ph idx="1"/>
          </p:nvPr>
        </p:nvSpPr>
        <p:spPr>
          <a:xfrm>
            <a:off x="381000" y="1371600"/>
            <a:ext cx="8458200" cy="4495800"/>
          </a:xfrm>
          <a:noFill/>
          <a:ln/>
        </p:spPr>
        <p:txBody>
          <a:bodyPr/>
          <a:lstStyle/>
          <a:p>
            <a:pPr algn="just">
              <a:buFont typeface="Monotype Sorts" pitchFamily="2" charset="2"/>
              <a:buNone/>
            </a:pPr>
            <a:r>
              <a:rPr lang="en-US" sz="3600"/>
              <a:t>Consider the following statements:</a:t>
            </a:r>
          </a:p>
          <a:p>
            <a:pPr algn="just">
              <a:spcBef>
                <a:spcPct val="100000"/>
              </a:spcBef>
              <a:buFont typeface="Monotype Sorts" pitchFamily="2" charset="2"/>
              <a:buNone/>
            </a:pPr>
            <a:r>
              <a:rPr lang="en-US">
                <a:latin typeface="Courier New" pitchFamily="49" charset="0"/>
              </a:rPr>
              <a:t>byte i = 100;</a:t>
            </a:r>
          </a:p>
          <a:p>
            <a:pPr algn="just">
              <a:buFont typeface="Monotype Sorts" pitchFamily="2" charset="2"/>
              <a:buNone/>
            </a:pPr>
            <a:r>
              <a:rPr lang="en-US">
                <a:latin typeface="Courier New" pitchFamily="49" charset="0"/>
              </a:rPr>
              <a:t>long k = i * 3 + 4;</a:t>
            </a:r>
          </a:p>
          <a:p>
            <a:pPr algn="just">
              <a:buFont typeface="Monotype Sorts" pitchFamily="2" charset="2"/>
              <a:buNone/>
            </a:pPr>
            <a:r>
              <a:rPr lang="en-US">
                <a:latin typeface="Courier New" pitchFamily="49" charset="0"/>
              </a:rPr>
              <a:t>double d = i * 3.1 + k / 2;</a:t>
            </a:r>
          </a:p>
          <a:p>
            <a:pPr algn="just">
              <a:buFont typeface="Monotype Sorts" pitchFamily="2" charset="2"/>
              <a:buNone/>
            </a:pPr>
            <a:endParaRPr lang="en-US" sz="3600">
              <a:latin typeface="Book Antiqua" pitchFamily="18" charset="0"/>
            </a:endParaRPr>
          </a:p>
        </p:txBody>
      </p:sp>
      <p:sp>
        <p:nvSpPr>
          <p:cNvPr id="4" name="Slide Number Placeholder 4"/>
          <p:cNvSpPr>
            <a:spLocks noGrp="1"/>
          </p:cNvSpPr>
          <p:nvPr>
            <p:ph type="sldNum" sz="quarter" idx="12"/>
          </p:nvPr>
        </p:nvSpPr>
        <p:spPr/>
        <p:txBody>
          <a:bodyPr/>
          <a:lstStyle/>
          <a:p>
            <a:fld id="{7ED9D322-AFD8-4911-9410-BCCEE92F686E}"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228600"/>
            <a:ext cx="7772400" cy="762000"/>
          </a:xfrm>
          <a:noFill/>
          <a:ln/>
        </p:spPr>
        <p:txBody>
          <a:bodyPr>
            <a:normAutofit fontScale="90000"/>
          </a:bodyPr>
          <a:lstStyle/>
          <a:p>
            <a:r>
              <a:rPr lang="en-US"/>
              <a:t>Conversion Rules</a:t>
            </a:r>
          </a:p>
        </p:txBody>
      </p:sp>
      <p:sp>
        <p:nvSpPr>
          <p:cNvPr id="140291" name="Rectangle 3"/>
          <p:cNvSpPr>
            <a:spLocks noGrp="1" noChangeArrowheads="1"/>
          </p:cNvSpPr>
          <p:nvPr>
            <p:ph idx="1"/>
          </p:nvPr>
        </p:nvSpPr>
        <p:spPr>
          <a:xfrm>
            <a:off x="304800" y="1143000"/>
            <a:ext cx="8534400" cy="5181600"/>
          </a:xfrm>
          <a:noFill/>
          <a:ln/>
        </p:spPr>
        <p:txBody>
          <a:bodyPr>
            <a:normAutofit lnSpcReduction="10000"/>
          </a:bodyPr>
          <a:lstStyle/>
          <a:p>
            <a:pPr marL="630238" indent="-630238">
              <a:spcBef>
                <a:spcPct val="0"/>
              </a:spcBef>
              <a:buFont typeface="Monotype Sorts" pitchFamily="2" charset="2"/>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
        <p:nvSpPr>
          <p:cNvPr id="4" name="Slide Number Placeholder 4"/>
          <p:cNvSpPr>
            <a:spLocks noGrp="1"/>
          </p:cNvSpPr>
          <p:nvPr>
            <p:ph type="sldNum" sz="quarter" idx="12"/>
          </p:nvPr>
        </p:nvSpPr>
        <p:spPr/>
        <p:txBody>
          <a:bodyPr/>
          <a:lstStyle/>
          <a:p>
            <a:fld id="{A7D0AE36-D595-4603-802E-AA87D609EBA5}" type="slidenum">
              <a:rPr lang="en-US"/>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latin typeface="Courier New" pitchFamily="49" charset="0"/>
              </a:rPr>
              <a:t>switch</a:t>
            </a:r>
            <a:r>
              <a:rPr lang="en-US" dirty="0" smtClean="0"/>
              <a:t> Statements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6C603AD-A2F3-4A48-9095-0F4A97ED19CF}" type="slidenum">
              <a:rPr lang="en-US"/>
              <a:pPr/>
              <a:t>9</a:t>
            </a:fld>
            <a:endParaRPr lang="en-US"/>
          </a:p>
        </p:txBody>
      </p:sp>
      <p:sp>
        <p:nvSpPr>
          <p:cNvPr id="50178" name="Rectangle 2"/>
          <p:cNvSpPr>
            <a:spLocks noGrp="1" noChangeArrowheads="1"/>
          </p:cNvSpPr>
          <p:nvPr>
            <p:ph type="title"/>
          </p:nvPr>
        </p:nvSpPr>
        <p:spPr>
          <a:xfrm>
            <a:off x="609600" y="228600"/>
            <a:ext cx="7772400" cy="685800"/>
          </a:xfrm>
        </p:spPr>
        <p:txBody>
          <a:bodyPr>
            <a:normAutofit fontScale="90000"/>
          </a:bodyPr>
          <a:lstStyle/>
          <a:p>
            <a:r>
              <a:rPr lang="en-US" sz="4200" dirty="0">
                <a:latin typeface="Courier New" pitchFamily="49" charset="0"/>
              </a:rPr>
              <a:t>switch</a:t>
            </a:r>
            <a:r>
              <a:rPr lang="en-US" dirty="0"/>
              <a:t> Statements</a:t>
            </a:r>
          </a:p>
        </p:txBody>
      </p:sp>
      <p:sp>
        <p:nvSpPr>
          <p:cNvPr id="50179" name="Rectangle 3"/>
          <p:cNvSpPr>
            <a:spLocks noGrp="1" noChangeArrowheads="1"/>
          </p:cNvSpPr>
          <p:nvPr>
            <p:ph type="body" idx="1"/>
          </p:nvPr>
        </p:nvSpPr>
        <p:spPr>
          <a:xfrm>
            <a:off x="228600" y="990600"/>
            <a:ext cx="8686800" cy="5334000"/>
          </a:xfrm>
        </p:spPr>
        <p:txBody>
          <a:bodyPr/>
          <a:lstStyle/>
          <a:p>
            <a:pPr marL="0" indent="0">
              <a:lnSpc>
                <a:spcPct val="90000"/>
              </a:lnSpc>
              <a:buFont typeface="Monotype Sorts" pitchFamily="2" charset="2"/>
              <a:buNone/>
            </a:pPr>
            <a:r>
              <a:rPr lang="en-US" sz="2500">
                <a:cs typeface="Times New Roman" pitchFamily="18" charset="0"/>
              </a:rPr>
              <a:t>switch (status) {</a:t>
            </a:r>
          </a:p>
          <a:p>
            <a:pPr marL="0" indent="0">
              <a:lnSpc>
                <a:spcPct val="90000"/>
              </a:lnSpc>
              <a:buFont typeface="Monotype Sorts" pitchFamily="2" charset="2"/>
              <a:buNone/>
            </a:pPr>
            <a:r>
              <a:rPr lang="en-US" sz="2500">
                <a:cs typeface="Times New Roman" pitchFamily="18" charset="0"/>
              </a:rPr>
              <a:t>  case 0:  compute taxes for single filers;</a:t>
            </a:r>
          </a:p>
          <a:p>
            <a:pPr marL="0" indent="0">
              <a:lnSpc>
                <a:spcPct val="90000"/>
              </a:lnSpc>
              <a:buFont typeface="Monotype Sorts" pitchFamily="2" charset="2"/>
              <a:buNone/>
            </a:pPr>
            <a:r>
              <a:rPr lang="en-US" sz="2500">
                <a:cs typeface="Times New Roman" pitchFamily="18" charset="0"/>
              </a:rPr>
              <a:t>           break;</a:t>
            </a:r>
          </a:p>
          <a:p>
            <a:pPr marL="0" indent="0">
              <a:lnSpc>
                <a:spcPct val="90000"/>
              </a:lnSpc>
              <a:buFont typeface="Monotype Sorts" pitchFamily="2" charset="2"/>
              <a:buNone/>
            </a:pPr>
            <a:r>
              <a:rPr lang="en-US" sz="2500">
                <a:cs typeface="Times New Roman" pitchFamily="18" charset="0"/>
              </a:rPr>
              <a:t>  case 1:  compute taxes for married file jointly;</a:t>
            </a:r>
          </a:p>
          <a:p>
            <a:pPr marL="0" indent="0">
              <a:lnSpc>
                <a:spcPct val="90000"/>
              </a:lnSpc>
              <a:buFont typeface="Monotype Sorts" pitchFamily="2" charset="2"/>
              <a:buNone/>
            </a:pPr>
            <a:r>
              <a:rPr lang="en-US" sz="2500">
                <a:cs typeface="Times New Roman" pitchFamily="18" charset="0"/>
              </a:rPr>
              <a:t>           break;</a:t>
            </a:r>
          </a:p>
          <a:p>
            <a:pPr marL="0" indent="0">
              <a:lnSpc>
                <a:spcPct val="90000"/>
              </a:lnSpc>
              <a:buFont typeface="Monotype Sorts" pitchFamily="2" charset="2"/>
              <a:buNone/>
            </a:pPr>
            <a:r>
              <a:rPr lang="en-US" sz="2500">
                <a:cs typeface="Times New Roman" pitchFamily="18" charset="0"/>
              </a:rPr>
              <a:t>  case 2:  compute taxes for married file separately;</a:t>
            </a:r>
          </a:p>
          <a:p>
            <a:pPr marL="0" indent="0">
              <a:lnSpc>
                <a:spcPct val="90000"/>
              </a:lnSpc>
              <a:buFont typeface="Monotype Sorts" pitchFamily="2" charset="2"/>
              <a:buNone/>
            </a:pPr>
            <a:r>
              <a:rPr lang="en-US" sz="2500">
                <a:cs typeface="Times New Roman" pitchFamily="18" charset="0"/>
              </a:rPr>
              <a:t>           break;</a:t>
            </a:r>
          </a:p>
          <a:p>
            <a:pPr marL="0" indent="0">
              <a:lnSpc>
                <a:spcPct val="90000"/>
              </a:lnSpc>
              <a:buFont typeface="Monotype Sorts" pitchFamily="2" charset="2"/>
              <a:buNone/>
            </a:pPr>
            <a:r>
              <a:rPr lang="en-US" sz="2500">
                <a:cs typeface="Times New Roman" pitchFamily="18" charset="0"/>
              </a:rPr>
              <a:t>  case 3:  compute taxes for head of household;</a:t>
            </a:r>
          </a:p>
          <a:p>
            <a:pPr marL="0" indent="0">
              <a:lnSpc>
                <a:spcPct val="90000"/>
              </a:lnSpc>
              <a:buFont typeface="Monotype Sorts" pitchFamily="2" charset="2"/>
              <a:buNone/>
            </a:pPr>
            <a:r>
              <a:rPr lang="en-US" sz="2500">
                <a:cs typeface="Times New Roman" pitchFamily="18" charset="0"/>
              </a:rPr>
              <a:t>           break;</a:t>
            </a:r>
          </a:p>
          <a:p>
            <a:pPr marL="0" indent="0">
              <a:lnSpc>
                <a:spcPct val="90000"/>
              </a:lnSpc>
              <a:buFont typeface="Monotype Sorts" pitchFamily="2" charset="2"/>
              <a:buNone/>
            </a:pPr>
            <a:r>
              <a:rPr lang="en-US" sz="2500">
                <a:cs typeface="Times New Roman" pitchFamily="18" charset="0"/>
              </a:rPr>
              <a:t>  default: System.out.println("Errors: invalid status");</a:t>
            </a:r>
          </a:p>
          <a:p>
            <a:pPr marL="0" indent="0">
              <a:lnSpc>
                <a:spcPct val="90000"/>
              </a:lnSpc>
              <a:buFont typeface="Monotype Sorts" pitchFamily="2" charset="2"/>
              <a:buNone/>
            </a:pPr>
            <a:r>
              <a:rPr lang="en-US" sz="2500">
                <a:cs typeface="Times New Roman" pitchFamily="18" charset="0"/>
              </a:rPr>
              <a:t>           System.exit(0);</a:t>
            </a:r>
          </a:p>
          <a:p>
            <a:pPr marL="0" indent="0">
              <a:lnSpc>
                <a:spcPct val="90000"/>
              </a:lnSpc>
              <a:buFont typeface="Monotype Sorts" pitchFamily="2" charset="2"/>
              <a:buNone/>
            </a:pPr>
            <a:r>
              <a:rPr lang="en-US" sz="2500">
                <a:cs typeface="Times New Roman" pitchFamily="18"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1740</Words>
  <Application>Microsoft Office PowerPoint</Application>
  <PresentationFormat>On-screen Show (4:3)</PresentationFormat>
  <Paragraphs>369</Paragraphs>
  <Slides>41</Slides>
  <Notes>28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Foundry</vt:lpstr>
      <vt:lpstr>Picture</vt:lpstr>
      <vt:lpstr>Microsoft Word Picture</vt:lpstr>
      <vt:lpstr>Lecture #2</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switch Statements</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Conditional Operator</vt:lpstr>
      <vt:lpstr>Conditional Operator</vt:lpstr>
      <vt:lpstr>Conditional Operator, cont.</vt:lpstr>
      <vt:lpstr>Scope Of Variables</vt:lpstr>
      <vt:lpstr>Scope of Local Variables</vt:lpstr>
      <vt:lpstr>Scope of Local Variables, cont.</vt:lpstr>
      <vt:lpstr>Scope of Local Variables, cont.</vt:lpstr>
      <vt:lpstr>Scope of Local Variables, cont.</vt:lpstr>
      <vt:lpstr>Scope of Local Variables, cont.</vt:lpstr>
      <vt:lpstr>Scope of Local Variables, cont.</vt:lpstr>
      <vt:lpstr>The Math Class</vt:lpstr>
      <vt:lpstr>The Math Class</vt:lpstr>
      <vt:lpstr>Trigonometric Methods</vt:lpstr>
      <vt:lpstr>Exponent Methods</vt:lpstr>
      <vt:lpstr>Rounding Methods</vt:lpstr>
      <vt:lpstr>Rounding Methods Examples</vt:lpstr>
      <vt:lpstr>min, max, and abs</vt:lpstr>
      <vt:lpstr>The random Method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hitham.abobakr</dc:creator>
  <cp:lastModifiedBy>Hitham M.Abo Bakr</cp:lastModifiedBy>
  <cp:revision>3</cp:revision>
  <dcterms:created xsi:type="dcterms:W3CDTF">2012-03-04T07:43:29Z</dcterms:created>
  <dcterms:modified xsi:type="dcterms:W3CDTF">2012-10-24T13:59:15Z</dcterms:modified>
</cp:coreProperties>
</file>