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0" r:id="rId1"/>
  </p:sldMasterIdLst>
  <p:notesMasterIdLst>
    <p:notesMasterId r:id="rId53"/>
  </p:notesMasterIdLst>
  <p:sldIdLst>
    <p:sldId id="443" r:id="rId2"/>
    <p:sldId id="444" r:id="rId3"/>
    <p:sldId id="446" r:id="rId4"/>
    <p:sldId id="379" r:id="rId5"/>
    <p:sldId id="394" r:id="rId6"/>
    <p:sldId id="381" r:id="rId7"/>
    <p:sldId id="417" r:id="rId8"/>
    <p:sldId id="357" r:id="rId9"/>
    <p:sldId id="363" r:id="rId10"/>
    <p:sldId id="335" r:id="rId11"/>
    <p:sldId id="354" r:id="rId12"/>
    <p:sldId id="429" r:id="rId13"/>
    <p:sldId id="430" r:id="rId14"/>
    <p:sldId id="259" r:id="rId15"/>
    <p:sldId id="437" r:id="rId16"/>
    <p:sldId id="439" r:id="rId17"/>
    <p:sldId id="440" r:id="rId18"/>
    <p:sldId id="456" r:id="rId19"/>
    <p:sldId id="457" r:id="rId20"/>
    <p:sldId id="458" r:id="rId21"/>
    <p:sldId id="467" r:id="rId22"/>
    <p:sldId id="468" r:id="rId23"/>
    <p:sldId id="470" r:id="rId24"/>
    <p:sldId id="471" r:id="rId25"/>
    <p:sldId id="472" r:id="rId26"/>
    <p:sldId id="480" r:id="rId27"/>
    <p:sldId id="481" r:id="rId28"/>
    <p:sldId id="482" r:id="rId29"/>
    <p:sldId id="483" r:id="rId30"/>
    <p:sldId id="484" r:id="rId31"/>
    <p:sldId id="485" r:id="rId32"/>
    <p:sldId id="488" r:id="rId33"/>
    <p:sldId id="489" r:id="rId34"/>
    <p:sldId id="499" r:id="rId35"/>
    <p:sldId id="501" r:id="rId36"/>
    <p:sldId id="502" r:id="rId37"/>
    <p:sldId id="503" r:id="rId38"/>
    <p:sldId id="510" r:id="rId39"/>
    <p:sldId id="511" r:id="rId40"/>
    <p:sldId id="512" r:id="rId41"/>
    <p:sldId id="513" r:id="rId42"/>
    <p:sldId id="514" r:id="rId43"/>
    <p:sldId id="515" r:id="rId44"/>
    <p:sldId id="516" r:id="rId45"/>
    <p:sldId id="517" r:id="rId46"/>
    <p:sldId id="518" r:id="rId47"/>
    <p:sldId id="519" r:id="rId48"/>
    <p:sldId id="520" r:id="rId49"/>
    <p:sldId id="521" r:id="rId50"/>
    <p:sldId id="532" r:id="rId51"/>
    <p:sldId id="530" r:id="rId52"/>
  </p:sldIdLst>
  <p:sldSz cx="9144000" cy="6858000" type="screen4x3"/>
  <p:notesSz cx="6858000" cy="9144000"/>
  <p:custShowLst>
    <p:custShow name="Custom Show 1" id="0">
      <p:sldLst/>
    </p:custShow>
  </p:custShowLst>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27" autoAdjust="0"/>
    <p:restoredTop sz="89867" autoAdjust="0"/>
  </p:normalViewPr>
  <p:slideViewPr>
    <p:cSldViewPr>
      <p:cViewPr>
        <p:scale>
          <a:sx n="75" d="100"/>
          <a:sy n="75" d="100"/>
        </p:scale>
        <p:origin x="-336" y="-72"/>
      </p:cViewPr>
      <p:guideLst>
        <p:guide orient="horz" pos="864"/>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9139"/>
    </p:cViewPr>
  </p:sorterViewPr>
  <p:notesViewPr>
    <p:cSldViewPr>
      <p:cViewPr varScale="1">
        <p:scale>
          <a:sx n="40" d="100"/>
          <a:sy n="40" d="100"/>
        </p:scale>
        <p:origin x="-148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17087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19139" name="Rectangle 3"/>
          <p:cNvSpPr>
            <a:spLocks noGrp="1" noChangeArrowheads="1"/>
          </p:cNvSpPr>
          <p:nvPr>
            <p:ph type="body" idx="1"/>
          </p:nvPr>
        </p:nvSpPr>
        <p:spPr bwMode="auto">
          <a:xfrm>
            <a:off x="914400" y="4343400"/>
            <a:ext cx="5029200" cy="4114800"/>
          </a:xfrm>
          <a:prstGeom prst="rect">
            <a:avLst/>
          </a:prstGeom>
          <a:noFill/>
          <a:ln w="12700">
            <a:miter lim="800000"/>
            <a:headEnd type="none" w="sm" len="sm"/>
            <a:tailEnd type="none" w="sm" len="sm"/>
          </a:ln>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30051" name="Rectangle 3"/>
          <p:cNvSpPr>
            <a:spLocks noGrp="1" noChangeArrowheads="1"/>
          </p:cNvSpPr>
          <p:nvPr>
            <p:ph type="body" idx="1"/>
          </p:nvPr>
        </p:nvSpPr>
        <p:spPr bwMode="auto">
          <a:xfrm>
            <a:off x="914400" y="4343400"/>
            <a:ext cx="5029200" cy="4114800"/>
          </a:xfrm>
          <a:prstGeom prst="rect">
            <a:avLst/>
          </a:prstGeom>
          <a:noFill/>
          <a:ln w="12700">
            <a:miter lim="800000"/>
            <a:headEnd type="none" w="sm" len="sm"/>
            <a:tailEnd type="none" w="sm" len="sm"/>
          </a:ln>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81923" name="Rectangle 3"/>
          <p:cNvSpPr>
            <a:spLocks noGrp="1" noChangeArrowheads="1"/>
          </p:cNvSpPr>
          <p:nvPr>
            <p:ph type="body" idx="1"/>
          </p:nvPr>
        </p:nvSpPr>
        <p:spPr bwMode="auto">
          <a:xfrm>
            <a:off x="914400" y="4343400"/>
            <a:ext cx="5029200" cy="4114800"/>
          </a:xfrm>
          <a:prstGeom prst="rect">
            <a:avLst/>
          </a:prstGeom>
          <a:noFill/>
          <a:ln w="12700">
            <a:miter lim="800000"/>
            <a:headEnd type="none" w="sm" len="sm"/>
            <a:tailEnd type="none" w="sm" len="sm"/>
          </a:ln>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80899" name="Rectangle 3"/>
          <p:cNvSpPr>
            <a:spLocks noGrp="1" noChangeArrowheads="1"/>
          </p:cNvSpPr>
          <p:nvPr>
            <p:ph type="body" idx="1"/>
          </p:nvPr>
        </p:nvSpPr>
        <p:spPr bwMode="auto">
          <a:xfrm>
            <a:off x="914400" y="4343400"/>
            <a:ext cx="5029200" cy="4114800"/>
          </a:xfrm>
          <a:prstGeom prst="rect">
            <a:avLst/>
          </a:prstGeom>
          <a:noFill/>
          <a:ln w="12700">
            <a:miter lim="800000"/>
            <a:headEnd type="none" w="sm" len="sm"/>
            <a:tailEnd type="none" w="sm" len="sm"/>
          </a:ln>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36195" name="Rectangle 3"/>
          <p:cNvSpPr>
            <a:spLocks noGrp="1" noChangeArrowheads="1"/>
          </p:cNvSpPr>
          <p:nvPr>
            <p:ph type="body" idx="1"/>
          </p:nvPr>
        </p:nvSpPr>
        <p:spPr bwMode="auto">
          <a:xfrm>
            <a:off x="914400" y="4343400"/>
            <a:ext cx="5029200" cy="4114800"/>
          </a:xfrm>
          <a:prstGeom prst="rect">
            <a:avLst/>
          </a:prstGeom>
          <a:noFill/>
          <a:ln w="12700">
            <a:miter lim="800000"/>
            <a:headEnd type="none" w="sm" len="sm"/>
            <a:tailEnd type="none" w="sm" len="sm"/>
          </a:ln>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38243" name="Rectangle 3"/>
          <p:cNvSpPr>
            <a:spLocks noGrp="1" noChangeArrowheads="1"/>
          </p:cNvSpPr>
          <p:nvPr>
            <p:ph type="body" idx="1"/>
          </p:nvPr>
        </p:nvSpPr>
        <p:spPr bwMode="auto">
          <a:xfrm>
            <a:off x="914400" y="4343400"/>
            <a:ext cx="5029200" cy="4114800"/>
          </a:xfrm>
          <a:prstGeom prst="rect">
            <a:avLst/>
          </a:prstGeom>
          <a:noFill/>
          <a:ln w="12700">
            <a:miter lim="800000"/>
            <a:headEnd type="none" w="sm" len="sm"/>
            <a:tailEnd type="none" w="sm" len="sm"/>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F5402D86-7A74-4A3F-9DA5-340D91DD2356}" type="datetime1">
              <a:rPr lang="en-US" smtClean="0"/>
              <a:pPr/>
              <a:t>2/11/2017</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884131D2-A307-4788-95F6-1DF6600849AF}"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r>
              <a:rPr lang="en-US" smtClean="0"/>
              <a:t>Liang, Introduction to Java Programming, Seventh Edition, (c) 2009 Pearson Education, Inc. All rights reserved. 0136012671</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520998B-6909-4BB1-810B-F2F1B7E1A977}" type="datetime1">
              <a:rPr lang="en-US" smtClean="0"/>
              <a:pPr/>
              <a:t>2/11/2017</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38AB60BF-44B5-41F3-9F46-C7D5F26D166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D60F5DD-C153-4C80-AF5D-6D99A5A41E56}" type="datetime1">
              <a:rPr lang="en-US" smtClean="0"/>
              <a:pPr/>
              <a:t>2/11/2017</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AF5504F7-6FA9-46F7-8A40-BC451C11BB0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A0E6219-79C2-44B3-ACD8-51E04E74F7D4}" type="datetime1">
              <a:rPr lang="en-US" smtClean="0"/>
              <a:pPr/>
              <a:t>2/11/2017</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1F99ECA-4E2E-4668-B3A1-57F6D291570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0235716D-22E1-4F62-AF46-C94A267669E1}" type="datetime1">
              <a:rPr lang="en-US" smtClean="0"/>
              <a:pPr/>
              <a:t>2/11/2017</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0F0E4EF5-3AF2-42B1-85D7-95317B73329D}"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2999778-BDA1-4B0A-BC26-75BD02959F05}" type="datetime1">
              <a:rPr lang="en-US" smtClean="0"/>
              <a:pPr/>
              <a:t>2/11/2017</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F893A3A6-529B-4042-8385-F3E03D5239AC}"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A1DA1F0-7AE9-4C32-8EEA-23CED80EA601}" type="datetime1">
              <a:rPr lang="en-US" smtClean="0"/>
              <a:pPr/>
              <a:t>2/11/2017</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777EFDC6-446A-4781-8703-9F7B8F75B35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D7A2FC4B-436F-4C64-BC34-5549E9AB0A28}" type="datetime1">
              <a:rPr lang="en-US" smtClean="0"/>
              <a:pPr/>
              <a:t>2/11/2017</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A59A959C-330F-4020-A75C-8736EC569FA9}"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888EF83-6543-450C-A30C-1CCE0A01575B}" type="datetime1">
              <a:rPr lang="en-US" smtClean="0"/>
              <a:pPr/>
              <a:t>2/11/2017</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fld id="{F27D2F70-428A-4E98-AD75-BEA291F5DEF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8F9C783A-DFF6-4EFF-BB2C-4958AEED0652}" type="datetime1">
              <a:rPr lang="en-US" smtClean="0"/>
              <a:pPr/>
              <a:t>2/11/2017</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64E43371-7439-4D7D-8C27-82372DBB6FB6}"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8D6799DA-3131-433D-9B7C-E20A7AF27252}" type="datetime1">
              <a:rPr lang="en-US" smtClean="0"/>
              <a:pPr/>
              <a:t>2/11/2017</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32D6047D-41FA-42AD-A3E0-86550137FB83}"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pPr algn="r" eaLnBrk="1" latinLnBrk="0" hangingPunct="1"/>
            <a:endParaRPr kumimoji="0" lang="en-US" sz="1300" dirty="0">
              <a:solidFill>
                <a:schemeClr val="bg2">
                  <a:tint val="60000"/>
                  <a:satMod val="155000"/>
                </a:schemeClr>
              </a:solidFill>
            </a:endParaRPr>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7E6E46D6-A4E8-4EFD-99E6-FB49D0E63CF1}" type="datetime1">
              <a:rPr lang="en-US" smtClean="0"/>
              <a:pPr/>
              <a:t>2/11/2017</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5FE9FEC5-C56B-4068-BD94-CF818576C2ED}"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ml/Welcome.ba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ml/Welcome.htm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1.png"/><Relationship Id="rId4" Type="http://schemas.openxmlformats.org/officeDocument/2006/relationships/image" Target="../media/image10.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ml/ComputeArea.bat" TargetMode="External"/><Relationship Id="rId2" Type="http://schemas.openxmlformats.org/officeDocument/2006/relationships/hyperlink" Target="html/ComputeArea.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3.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4.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5.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6.wmf"/></Relationships>
</file>

<file path=ppt/slides/_rels/slide27.xml.rels><?xml version="1.0" encoding="UTF-8" standalone="yes"?>
<Relationships xmlns="http://schemas.openxmlformats.org/package/2006/relationships"><Relationship Id="rId3" Type="http://schemas.openxmlformats.org/officeDocument/2006/relationships/hyperlink" Target="html/FahrenheitToCelsius.html" TargetMode="External"/><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7.wmf"/><Relationship Id="rId5" Type="http://schemas.openxmlformats.org/officeDocument/2006/relationships/oleObject" Target="../embeddings/oleObject9.bin"/><Relationship Id="rId4" Type="http://schemas.openxmlformats.org/officeDocument/2006/relationships/hyperlink" Target="html/FahrenheitToCelsius.bat"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1.bin"/><Relationship Id="rId5" Type="http://schemas.openxmlformats.org/officeDocument/2006/relationships/image" Target="../media/image18.wmf"/><Relationship Id="rId4" Type="http://schemas.openxmlformats.org/officeDocument/2006/relationships/oleObject" Target="../embeddings/oleObject10.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0.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ml/TestScanner.bat" TargetMode="External"/><Relationship Id="rId2" Type="http://schemas.openxmlformats.org/officeDocument/2006/relationships/hyperlink" Target="html/TestScanner.html"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ml/ComputeLoan.html" TargetMode="External"/><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21.wmf"/><Relationship Id="rId5" Type="http://schemas.openxmlformats.org/officeDocument/2006/relationships/oleObject" Target="../embeddings/oleObject13.bin"/><Relationship Id="rId4" Type="http://schemas.openxmlformats.org/officeDocument/2006/relationships/hyperlink" Target="html/ComputeLoan.bat"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ml/ComputeChange.bat" TargetMode="External"/><Relationship Id="rId2" Type="http://schemas.openxmlformats.org/officeDocument/2006/relationships/hyperlink" Target="html/ComputeChange.htm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2.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dirty="0" smtClean="0"/>
              <a:t>Welcome to</a:t>
            </a:r>
            <a:br>
              <a:rPr lang="en-US" dirty="0" smtClean="0"/>
            </a:br>
            <a:r>
              <a:rPr lang="en-US" dirty="0" smtClean="0"/>
              <a:t>Advanced Programming </a:t>
            </a:r>
            <a:br>
              <a:rPr lang="en-US" dirty="0" smtClean="0"/>
            </a:br>
            <a:endParaRPr lang="en-US" dirty="0"/>
          </a:p>
        </p:txBody>
      </p:sp>
      <p:sp>
        <p:nvSpPr>
          <p:cNvPr id="3" name="Subtitle 2"/>
          <p:cNvSpPr>
            <a:spLocks noGrp="1"/>
          </p:cNvSpPr>
          <p:nvPr>
            <p:ph type="subTitle" idx="1"/>
          </p:nvPr>
        </p:nvSpPr>
        <p:spPr>
          <a:xfrm>
            <a:off x="1447800" y="2819400"/>
            <a:ext cx="6560234" cy="1752600"/>
          </a:xfrm>
        </p:spPr>
        <p:txBody>
          <a:bodyPr/>
          <a:lstStyle/>
          <a:p>
            <a:pPr algn="ctr"/>
            <a:r>
              <a:rPr lang="en-US" dirty="0" smtClean="0"/>
              <a:t>Lecture #1</a:t>
            </a:r>
          </a:p>
          <a:p>
            <a:pPr algn="ctr"/>
            <a:r>
              <a:rPr lang="en-US" dirty="0" smtClean="0"/>
              <a:t>By</a:t>
            </a:r>
          </a:p>
          <a:p>
            <a:pPr algn="ctr"/>
            <a:r>
              <a:rPr lang="en-US" dirty="0" smtClean="0"/>
              <a:t>Dr. Hitham M. Abo Bakr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685800" y="304800"/>
            <a:ext cx="7772400" cy="762000"/>
          </a:xfrm>
        </p:spPr>
        <p:txBody>
          <a:bodyPr>
            <a:normAutofit fontScale="90000"/>
          </a:bodyPr>
          <a:lstStyle/>
          <a:p>
            <a:pPr algn="l"/>
            <a:r>
              <a:rPr lang="en-US" dirty="0"/>
              <a:t>Popular Java IDEs</a:t>
            </a:r>
          </a:p>
        </p:txBody>
      </p:sp>
      <p:sp>
        <p:nvSpPr>
          <p:cNvPr id="98307" name="Rectangle 3"/>
          <p:cNvSpPr>
            <a:spLocks noGrp="1" noChangeArrowheads="1"/>
          </p:cNvSpPr>
          <p:nvPr>
            <p:ph idx="1"/>
          </p:nvPr>
        </p:nvSpPr>
        <p:spPr>
          <a:xfrm>
            <a:off x="457200" y="1371600"/>
            <a:ext cx="8229600" cy="4419600"/>
          </a:xfrm>
        </p:spPr>
        <p:txBody>
          <a:bodyPr/>
          <a:lstStyle/>
          <a:p>
            <a:pPr>
              <a:lnSpc>
                <a:spcPct val="90000"/>
              </a:lnSpc>
            </a:pPr>
            <a:r>
              <a:rPr lang="en-US" sz="3000" dirty="0" err="1"/>
              <a:t>NetBeans</a:t>
            </a:r>
            <a:r>
              <a:rPr lang="en-US" sz="3000" dirty="0"/>
              <a:t> Open Source by Sun </a:t>
            </a:r>
          </a:p>
          <a:p>
            <a:pPr>
              <a:lnSpc>
                <a:spcPct val="90000"/>
              </a:lnSpc>
              <a:spcBef>
                <a:spcPct val="50000"/>
              </a:spcBef>
            </a:pPr>
            <a:r>
              <a:rPr lang="en-US" sz="3000" dirty="0"/>
              <a:t>Eclipse Open Source by IBM </a:t>
            </a:r>
          </a:p>
          <a:p>
            <a:pPr>
              <a:lnSpc>
                <a:spcPct val="90000"/>
              </a:lnSpc>
            </a:pPr>
            <a:r>
              <a:rPr lang="en-US" sz="3000" dirty="0"/>
              <a:t>Borland </a:t>
            </a:r>
            <a:r>
              <a:rPr lang="en-US" sz="3000" dirty="0" err="1"/>
              <a:t>JBuilder</a:t>
            </a:r>
            <a:r>
              <a:rPr lang="en-US" sz="3000" dirty="0"/>
              <a:t> 2007 (Based on Eclipse)</a:t>
            </a:r>
          </a:p>
        </p:txBody>
      </p:sp>
      <p:sp>
        <p:nvSpPr>
          <p:cNvPr id="4" name="Slide Number Placeholder 4"/>
          <p:cNvSpPr>
            <a:spLocks noGrp="1"/>
          </p:cNvSpPr>
          <p:nvPr>
            <p:ph type="sldNum" sz="quarter" idx="12"/>
          </p:nvPr>
        </p:nvSpPr>
        <p:spPr/>
        <p:txBody>
          <a:bodyPr/>
          <a:lstStyle/>
          <a:p>
            <a:fld id="{65D1BEFD-8C9C-4D98-A60C-5A80A9E1F2F6}" type="slidenum">
              <a:rPr lang="en-US"/>
              <a:pPr/>
              <a:t>10</a:t>
            </a:fld>
            <a:endParaRPr 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685800" y="152400"/>
            <a:ext cx="7772400" cy="609600"/>
          </a:xfrm>
          <a:noFill/>
          <a:ln/>
        </p:spPr>
        <p:txBody>
          <a:bodyPr>
            <a:normAutofit fontScale="90000"/>
          </a:bodyPr>
          <a:lstStyle/>
          <a:p>
            <a:pPr algn="l"/>
            <a:r>
              <a:rPr lang="en-US" dirty="0"/>
              <a:t>A Simple Java Program</a:t>
            </a:r>
            <a:endParaRPr lang="en-US" dirty="0">
              <a:solidFill>
                <a:schemeClr val="tx1"/>
              </a:solidFill>
            </a:endParaRPr>
          </a:p>
        </p:txBody>
      </p:sp>
      <p:sp>
        <p:nvSpPr>
          <p:cNvPr id="129027" name="Rectangle 3"/>
          <p:cNvSpPr>
            <a:spLocks noGrp="1" noChangeArrowheads="1"/>
          </p:cNvSpPr>
          <p:nvPr>
            <p:ph idx="1"/>
          </p:nvPr>
        </p:nvSpPr>
        <p:spPr>
          <a:xfrm>
            <a:off x="457200" y="1676400"/>
            <a:ext cx="8305800" cy="2590800"/>
          </a:xfrm>
          <a:solidFill>
            <a:schemeClr val="tx1"/>
          </a:solidFill>
          <a:ln>
            <a:solidFill>
              <a:schemeClr val="bg2"/>
            </a:solidFill>
          </a:ln>
        </p:spPr>
        <p:txBody>
          <a:bodyPr/>
          <a:lstStyle/>
          <a:p>
            <a:pPr>
              <a:buFont typeface="Monotype Sorts" pitchFamily="2" charset="2"/>
              <a:buNone/>
            </a:pPr>
            <a:r>
              <a:rPr lang="en-US" sz="2400">
                <a:solidFill>
                  <a:schemeClr val="bg2"/>
                </a:solidFill>
                <a:latin typeface="Courier New" pitchFamily="49" charset="0"/>
              </a:rPr>
              <a:t>//This program prints Welcome to Java! </a:t>
            </a:r>
          </a:p>
          <a:p>
            <a:pPr>
              <a:spcBef>
                <a:spcPct val="0"/>
              </a:spcBef>
              <a:buFont typeface="Monotype Sorts" pitchFamily="2" charset="2"/>
              <a:buNone/>
            </a:pPr>
            <a:r>
              <a:rPr lang="en-US" sz="2400">
                <a:solidFill>
                  <a:schemeClr val="bg2"/>
                </a:solidFill>
                <a:latin typeface="Courier New" pitchFamily="49" charset="0"/>
              </a:rPr>
              <a:t>public class Welcome {	</a:t>
            </a:r>
          </a:p>
          <a:p>
            <a:pPr>
              <a:spcBef>
                <a:spcPct val="0"/>
              </a:spcBef>
              <a:buFont typeface="Monotype Sorts" pitchFamily="2" charset="2"/>
              <a:buNone/>
            </a:pPr>
            <a:r>
              <a:rPr lang="en-US" sz="2400">
                <a:solidFill>
                  <a:schemeClr val="bg2"/>
                </a:solidFill>
                <a:latin typeface="Courier New" pitchFamily="49" charset="0"/>
              </a:rPr>
              <a:t>  public static void main(String[] args) { </a:t>
            </a:r>
          </a:p>
          <a:p>
            <a:pPr>
              <a:spcBef>
                <a:spcPct val="0"/>
              </a:spcBef>
              <a:buFont typeface="Monotype Sorts" pitchFamily="2" charset="2"/>
              <a:buNone/>
            </a:pPr>
            <a:r>
              <a:rPr lang="en-US" sz="2400">
                <a:solidFill>
                  <a:schemeClr val="bg2"/>
                </a:solidFill>
                <a:latin typeface="Courier New" pitchFamily="49" charset="0"/>
              </a:rPr>
              <a:t>    System.out.println("Welcome to Java!");</a:t>
            </a:r>
          </a:p>
          <a:p>
            <a:pPr>
              <a:spcBef>
                <a:spcPct val="0"/>
              </a:spcBef>
              <a:buFont typeface="Monotype Sorts" pitchFamily="2" charset="2"/>
              <a:buNone/>
            </a:pPr>
            <a:r>
              <a:rPr lang="en-US" sz="2400">
                <a:solidFill>
                  <a:schemeClr val="bg2"/>
                </a:solidFill>
                <a:latin typeface="Courier New" pitchFamily="49" charset="0"/>
              </a:rPr>
              <a:t>  }</a:t>
            </a:r>
          </a:p>
          <a:p>
            <a:pPr>
              <a:spcBef>
                <a:spcPct val="0"/>
              </a:spcBef>
              <a:buFont typeface="Monotype Sorts" pitchFamily="2" charset="2"/>
              <a:buNone/>
            </a:pPr>
            <a:r>
              <a:rPr lang="en-US" sz="2400">
                <a:solidFill>
                  <a:schemeClr val="bg2"/>
                </a:solidFill>
                <a:latin typeface="Courier New" pitchFamily="49" charset="0"/>
              </a:rPr>
              <a:t>}</a:t>
            </a:r>
            <a:endParaRPr lang="en-US" sz="2800">
              <a:solidFill>
                <a:schemeClr val="bg2"/>
              </a:solidFill>
            </a:endParaRPr>
          </a:p>
        </p:txBody>
      </p:sp>
      <p:sp>
        <p:nvSpPr>
          <p:cNvPr id="8" name="Slide Number Placeholder 4"/>
          <p:cNvSpPr>
            <a:spLocks noGrp="1"/>
          </p:cNvSpPr>
          <p:nvPr>
            <p:ph type="sldNum" sz="quarter" idx="12"/>
          </p:nvPr>
        </p:nvSpPr>
        <p:spPr/>
        <p:txBody>
          <a:bodyPr/>
          <a:lstStyle/>
          <a:p>
            <a:fld id="{AE1AF8A5-2910-46C9-B753-CA77608733DD}" type="slidenum">
              <a:rPr lang="en-US"/>
              <a:pPr/>
              <a:t>11</a:t>
            </a:fld>
            <a:endParaRPr lang="en-US"/>
          </a:p>
        </p:txBody>
      </p:sp>
      <p:sp>
        <p:nvSpPr>
          <p:cNvPr id="129028" name="AutoShape 4">
            <a:hlinkClick r:id="rId3" action="ppaction://program" highlightClick="1"/>
          </p:cNvPr>
          <p:cNvSpPr>
            <a:spLocks noChangeArrowheads="1"/>
          </p:cNvSpPr>
          <p:nvPr/>
        </p:nvSpPr>
        <p:spPr bwMode="auto">
          <a:xfrm>
            <a:off x="533400" y="5257800"/>
            <a:ext cx="1143000" cy="533400"/>
          </a:xfrm>
          <a:prstGeom prst="actionButtonBlank">
            <a:avLst/>
          </a:prstGeom>
          <a:solidFill>
            <a:srgbClr val="38A1BA"/>
          </a:solidFill>
          <a:ln w="19050">
            <a:noFill/>
            <a:miter lim="800000"/>
            <a:headEnd type="none" w="sm" len="sm"/>
            <a:tailEnd type="none" w="sm" len="sm"/>
          </a:ln>
          <a:effectLst>
            <a:prstShdw prst="shdw17" dist="17961" dir="2700000">
              <a:srgbClr val="38A1BA">
                <a:gamma/>
                <a:shade val="60000"/>
                <a:invGamma/>
              </a:srgbClr>
            </a:prstShdw>
          </a:effectLst>
        </p:spPr>
        <p:txBody>
          <a:bodyPr wrap="none" anchor="ctr"/>
          <a:lstStyle/>
          <a:p>
            <a:pPr algn="ctr"/>
            <a:r>
              <a:rPr lang="en-US">
                <a:latin typeface="Book Antiqua" pitchFamily="18" charset="0"/>
              </a:rPr>
              <a:t>Run</a:t>
            </a:r>
            <a:endParaRPr lang="en-US"/>
          </a:p>
        </p:txBody>
      </p:sp>
      <p:sp>
        <p:nvSpPr>
          <p:cNvPr id="129029" name="AutoShape 5">
            <a:hlinkClick r:id="" action="ppaction://noaction" highlightClick="1"/>
          </p:cNvPr>
          <p:cNvSpPr>
            <a:spLocks noChangeArrowheads="1"/>
          </p:cNvSpPr>
          <p:nvPr/>
        </p:nvSpPr>
        <p:spPr bwMode="auto">
          <a:xfrm>
            <a:off x="533400" y="4572000"/>
            <a:ext cx="16002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a:solidFill>
                  <a:schemeClr val="accent1"/>
                </a:solidFill>
                <a:latin typeface="Book Antiqua" pitchFamily="18" charset="0"/>
                <a:hlinkClick r:id="rId4" action="ppaction://program"/>
              </a:rPr>
              <a:t>Welcome</a:t>
            </a:r>
            <a:endParaRPr lang="en-US">
              <a:solidFill>
                <a:schemeClr val="accent1"/>
              </a:solidFill>
            </a:endParaRPr>
          </a:p>
        </p:txBody>
      </p:sp>
      <p:sp>
        <p:nvSpPr>
          <p:cNvPr id="129034" name="Text Box 10"/>
          <p:cNvSpPr txBox="1">
            <a:spLocks noChangeArrowheads="1"/>
          </p:cNvSpPr>
          <p:nvPr/>
        </p:nvSpPr>
        <p:spPr bwMode="auto">
          <a:xfrm>
            <a:off x="457200" y="990600"/>
            <a:ext cx="3505200" cy="641350"/>
          </a:xfrm>
          <a:prstGeom prst="rect">
            <a:avLst/>
          </a:prstGeom>
          <a:noFill/>
          <a:ln w="12700">
            <a:noFill/>
            <a:miter lim="800000"/>
            <a:headEnd type="none" w="sm" len="sm"/>
            <a:tailEnd type="none" w="sm" len="sm"/>
          </a:ln>
          <a:effectLst/>
        </p:spPr>
        <p:txBody>
          <a:bodyPr>
            <a:spAutoFit/>
          </a:bodyPr>
          <a:lstStyle/>
          <a:p>
            <a:pPr>
              <a:spcBef>
                <a:spcPct val="20000"/>
              </a:spcBef>
              <a:buClr>
                <a:schemeClr val="tx2"/>
              </a:buClr>
              <a:buSzPct val="75000"/>
              <a:buFont typeface="Monotype Sorts" pitchFamily="2" charset="2"/>
              <a:buNone/>
            </a:pPr>
            <a:r>
              <a:rPr lang="en-US" sz="3600">
                <a:solidFill>
                  <a:schemeClr val="tx2"/>
                </a:solidFill>
              </a:rPr>
              <a:t>Listing 1.1</a:t>
            </a:r>
            <a:endParaRPr lang="en-US"/>
          </a:p>
        </p:txBody>
      </p:sp>
      <p:sp>
        <p:nvSpPr>
          <p:cNvPr id="129035" name="Rectangle 11"/>
          <p:cNvSpPr>
            <a:spLocks noChangeArrowheads="1"/>
          </p:cNvSpPr>
          <p:nvPr/>
        </p:nvSpPr>
        <p:spPr bwMode="auto">
          <a:xfrm>
            <a:off x="2590800" y="4572000"/>
            <a:ext cx="6019800" cy="990600"/>
          </a:xfrm>
          <a:prstGeom prst="rect">
            <a:avLst/>
          </a:prstGeom>
          <a:solidFill>
            <a:srgbClr val="FF0000"/>
          </a:solidFill>
          <a:ln w="9525">
            <a:noFill/>
            <a:miter lim="800000"/>
            <a:headEnd/>
            <a:tailEnd/>
          </a:ln>
          <a:effectLst/>
        </p:spPr>
        <p:txBody>
          <a:bodyPr lIns="92075" tIns="46038" rIns="92075" bIns="46038"/>
          <a:lstStyle/>
          <a:p>
            <a:pPr marL="115888" indent="-115888">
              <a:lnSpc>
                <a:spcPct val="90000"/>
              </a:lnSpc>
              <a:spcBef>
                <a:spcPct val="20000"/>
              </a:spcBef>
              <a:buClr>
                <a:schemeClr val="tx2"/>
              </a:buClr>
              <a:buSzPct val="75000"/>
              <a:buFont typeface="Monotype Sorts" pitchFamily="2" charset="2"/>
              <a:buNone/>
            </a:pPr>
            <a:r>
              <a:rPr lang="en-US" sz="2000"/>
              <a:t>IMPORTANT NOTE: To enable the buttons, you must download the entire slide file </a:t>
            </a:r>
            <a:r>
              <a:rPr lang="en-US" sz="2000" i="1"/>
              <a:t>slide.zip</a:t>
            </a:r>
            <a:r>
              <a:rPr lang="en-US" sz="2000"/>
              <a:t> and unzip the files into a directory (e.g., c:\slide) . </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254000" y="0"/>
            <a:ext cx="8534400" cy="1600200"/>
          </a:xfrm>
        </p:spPr>
        <p:txBody>
          <a:bodyPr>
            <a:normAutofit/>
          </a:bodyPr>
          <a:lstStyle/>
          <a:p>
            <a:pPr algn="l"/>
            <a:r>
              <a:rPr lang="en-US" dirty="0"/>
              <a:t>Creating and Editing Using </a:t>
            </a:r>
            <a:r>
              <a:rPr lang="en-US" dirty="0" err="1"/>
              <a:t>NotePad</a:t>
            </a:r>
            <a:endParaRPr lang="en-US" dirty="0"/>
          </a:p>
        </p:txBody>
      </p:sp>
      <p:sp>
        <p:nvSpPr>
          <p:cNvPr id="231427" name="Rectangle 3"/>
          <p:cNvSpPr>
            <a:spLocks noGrp="1" noChangeArrowheads="1"/>
          </p:cNvSpPr>
          <p:nvPr>
            <p:ph idx="1"/>
          </p:nvPr>
        </p:nvSpPr>
        <p:spPr>
          <a:xfrm>
            <a:off x="25400" y="2016125"/>
            <a:ext cx="4724400" cy="1600200"/>
          </a:xfrm>
        </p:spPr>
        <p:txBody>
          <a:bodyPr/>
          <a:lstStyle/>
          <a:p>
            <a:pPr>
              <a:lnSpc>
                <a:spcPct val="90000"/>
              </a:lnSpc>
              <a:buFont typeface="Monotype Sorts" pitchFamily="2" charset="2"/>
              <a:buNone/>
            </a:pPr>
            <a:r>
              <a:rPr lang="en-US" sz="3000" dirty="0">
                <a:latin typeface="Palatino" pitchFamily="18" charset="0"/>
                <a:cs typeface="Times New Roman" pitchFamily="18" charset="0"/>
              </a:rPr>
              <a:t>To use </a:t>
            </a:r>
            <a:r>
              <a:rPr lang="en-US" sz="3000" dirty="0" err="1">
                <a:latin typeface="Palatino" pitchFamily="18" charset="0"/>
                <a:cs typeface="Times New Roman" pitchFamily="18" charset="0"/>
              </a:rPr>
              <a:t>NotePad</a:t>
            </a:r>
            <a:r>
              <a:rPr lang="en-US" sz="3000" dirty="0">
                <a:latin typeface="Palatino" pitchFamily="18" charset="0"/>
                <a:cs typeface="Times New Roman" pitchFamily="18" charset="0"/>
              </a:rPr>
              <a:t>, type </a:t>
            </a:r>
          </a:p>
          <a:p>
            <a:pPr lvl="1">
              <a:lnSpc>
                <a:spcPct val="90000"/>
              </a:lnSpc>
              <a:buFontTx/>
              <a:buNone/>
            </a:pPr>
            <a:r>
              <a:rPr lang="en-US" sz="3000" dirty="0">
                <a:latin typeface="Palatino" pitchFamily="18" charset="0"/>
                <a:cs typeface="Times New Roman" pitchFamily="18" charset="0"/>
              </a:rPr>
              <a:t>notepad Welcome.java </a:t>
            </a:r>
          </a:p>
          <a:p>
            <a:pPr>
              <a:lnSpc>
                <a:spcPct val="90000"/>
              </a:lnSpc>
              <a:buFont typeface="Monotype Sorts" pitchFamily="2" charset="2"/>
              <a:buNone/>
            </a:pPr>
            <a:r>
              <a:rPr lang="en-US" sz="3000" dirty="0">
                <a:latin typeface="Palatino" pitchFamily="18" charset="0"/>
                <a:cs typeface="Times New Roman" pitchFamily="18" charset="0"/>
              </a:rPr>
              <a:t>from the DOS prompt.</a:t>
            </a:r>
          </a:p>
        </p:txBody>
      </p:sp>
      <p:sp>
        <p:nvSpPr>
          <p:cNvPr id="8" name="Slide Number Placeholder 4"/>
          <p:cNvSpPr>
            <a:spLocks noGrp="1"/>
          </p:cNvSpPr>
          <p:nvPr>
            <p:ph type="sldNum" sz="quarter" idx="12"/>
          </p:nvPr>
        </p:nvSpPr>
        <p:spPr/>
        <p:txBody>
          <a:bodyPr/>
          <a:lstStyle/>
          <a:p>
            <a:fld id="{C776BB78-7284-4200-88D4-6703C4DB9EDF}" type="slidenum">
              <a:rPr lang="en-US"/>
              <a:pPr/>
              <a:t>12</a:t>
            </a:fld>
            <a:endParaRPr lang="en-US"/>
          </a:p>
        </p:txBody>
      </p:sp>
      <p:pic>
        <p:nvPicPr>
          <p:cNvPr id="231428" name="Picture 4"/>
          <p:cNvPicPr>
            <a:picLocks noChangeAspect="1" noChangeArrowheads="1"/>
          </p:cNvPicPr>
          <p:nvPr/>
        </p:nvPicPr>
        <p:blipFill>
          <a:blip r:embed="rId2"/>
          <a:srcRect/>
          <a:stretch>
            <a:fillRect/>
          </a:stretch>
        </p:blipFill>
        <p:spPr bwMode="auto">
          <a:xfrm>
            <a:off x="4826000" y="2168525"/>
            <a:ext cx="3962400" cy="1179513"/>
          </a:xfrm>
          <a:prstGeom prst="rect">
            <a:avLst/>
          </a:prstGeom>
          <a:noFill/>
          <a:ln w="12700">
            <a:noFill/>
            <a:miter lim="800000"/>
            <a:headEnd type="none" w="sm" len="sm"/>
            <a:tailEnd type="none" w="sm" len="sm"/>
          </a:ln>
          <a:effectLst/>
        </p:spPr>
      </p:pic>
      <p:pic>
        <p:nvPicPr>
          <p:cNvPr id="231429" name="Picture 5"/>
          <p:cNvPicPr>
            <a:picLocks noChangeAspect="1" noChangeArrowheads="1"/>
          </p:cNvPicPr>
          <p:nvPr/>
        </p:nvPicPr>
        <p:blipFill>
          <a:blip r:embed="rId3"/>
          <a:srcRect/>
          <a:stretch>
            <a:fillRect/>
          </a:stretch>
        </p:blipFill>
        <p:spPr bwMode="auto">
          <a:xfrm>
            <a:off x="2616200" y="4302125"/>
            <a:ext cx="5867400" cy="1898650"/>
          </a:xfrm>
          <a:prstGeom prst="rect">
            <a:avLst/>
          </a:prstGeom>
          <a:noFill/>
          <a:ln w="12700">
            <a:noFill/>
            <a:miter lim="800000"/>
            <a:headEnd type="none" w="sm" len="sm"/>
            <a:tailEnd type="none" w="sm" len="sm"/>
          </a:ln>
          <a:effectLst/>
        </p:spPr>
      </p:pic>
      <p:sp>
        <p:nvSpPr>
          <p:cNvPr id="231431" name="Line 7"/>
          <p:cNvSpPr>
            <a:spLocks noChangeShapeType="1"/>
          </p:cNvSpPr>
          <p:nvPr/>
        </p:nvSpPr>
        <p:spPr bwMode="auto">
          <a:xfrm>
            <a:off x="2311400" y="2397125"/>
            <a:ext cx="1066800" cy="1981200"/>
          </a:xfrm>
          <a:prstGeom prst="line">
            <a:avLst/>
          </a:prstGeom>
          <a:noFill/>
          <a:ln w="12700">
            <a:solidFill>
              <a:srgbClr val="FF0000"/>
            </a:solidFill>
            <a:round/>
            <a:headEnd type="none" w="sm" len="sm"/>
            <a:tailEnd type="triangle" w="sm" len="sm"/>
          </a:ln>
          <a:effectLst/>
        </p:spPr>
        <p:txBody>
          <a:bodyPr/>
          <a:lstStyle/>
          <a:p>
            <a:endParaRPr lang="en-US"/>
          </a:p>
        </p:txBody>
      </p:sp>
      <p:sp>
        <p:nvSpPr>
          <p:cNvPr id="231432" name="Line 8"/>
          <p:cNvSpPr>
            <a:spLocks noChangeShapeType="1"/>
          </p:cNvSpPr>
          <p:nvPr/>
        </p:nvSpPr>
        <p:spPr bwMode="auto">
          <a:xfrm>
            <a:off x="4648200" y="1828800"/>
            <a:ext cx="381000" cy="0"/>
          </a:xfrm>
          <a:prstGeom prst="line">
            <a:avLst/>
          </a:prstGeom>
          <a:noFill/>
          <a:ln w="12700">
            <a:solidFill>
              <a:srgbClr val="FF0000"/>
            </a:solidFill>
            <a:round/>
            <a:headEnd type="none" w="sm" len="sm"/>
            <a:tailEnd type="triangle" w="sm" len="sm"/>
          </a:ln>
          <a:effectLst/>
        </p:spPr>
        <p:txBody>
          <a:bodyPr/>
          <a:lstStyle/>
          <a:p>
            <a:endParaRPr 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a:xfrm>
            <a:off x="228600" y="228600"/>
            <a:ext cx="8763000" cy="533400"/>
          </a:xfrm>
        </p:spPr>
        <p:txBody>
          <a:bodyPr>
            <a:normAutofit fontScale="90000"/>
          </a:bodyPr>
          <a:lstStyle/>
          <a:p>
            <a:r>
              <a:rPr lang="en-US"/>
              <a:t>Creating and Editing Using WordPad</a:t>
            </a:r>
          </a:p>
        </p:txBody>
      </p:sp>
      <p:sp>
        <p:nvSpPr>
          <p:cNvPr id="232451" name="Rectangle 3"/>
          <p:cNvSpPr>
            <a:spLocks noGrp="1" noChangeArrowheads="1"/>
          </p:cNvSpPr>
          <p:nvPr>
            <p:ph idx="1"/>
          </p:nvPr>
        </p:nvSpPr>
        <p:spPr>
          <a:xfrm>
            <a:off x="228600" y="1066800"/>
            <a:ext cx="4724400" cy="1600200"/>
          </a:xfrm>
        </p:spPr>
        <p:txBody>
          <a:bodyPr/>
          <a:lstStyle/>
          <a:p>
            <a:pPr>
              <a:lnSpc>
                <a:spcPct val="90000"/>
              </a:lnSpc>
              <a:buFont typeface="Monotype Sorts" pitchFamily="2" charset="2"/>
              <a:buNone/>
            </a:pPr>
            <a:r>
              <a:rPr lang="en-US" sz="3000">
                <a:latin typeface="Palatino" pitchFamily="18" charset="0"/>
                <a:cs typeface="Times New Roman" pitchFamily="18" charset="0"/>
              </a:rPr>
              <a:t>To use WordPad, type </a:t>
            </a:r>
          </a:p>
          <a:p>
            <a:pPr lvl="1">
              <a:lnSpc>
                <a:spcPct val="90000"/>
              </a:lnSpc>
              <a:buFontTx/>
              <a:buNone/>
            </a:pPr>
            <a:r>
              <a:rPr lang="en-US" sz="3000">
                <a:latin typeface="Palatino" pitchFamily="18" charset="0"/>
                <a:cs typeface="Times New Roman" pitchFamily="18" charset="0"/>
              </a:rPr>
              <a:t>write Welcome.java </a:t>
            </a:r>
          </a:p>
          <a:p>
            <a:pPr>
              <a:lnSpc>
                <a:spcPct val="90000"/>
              </a:lnSpc>
              <a:buFont typeface="Monotype Sorts" pitchFamily="2" charset="2"/>
              <a:buNone/>
            </a:pPr>
            <a:r>
              <a:rPr lang="en-US" sz="3000">
                <a:latin typeface="Palatino" pitchFamily="18" charset="0"/>
                <a:cs typeface="Times New Roman" pitchFamily="18" charset="0"/>
              </a:rPr>
              <a:t>from the DOS prompt.</a:t>
            </a:r>
          </a:p>
        </p:txBody>
      </p:sp>
      <p:sp>
        <p:nvSpPr>
          <p:cNvPr id="8" name="Slide Number Placeholder 4"/>
          <p:cNvSpPr>
            <a:spLocks noGrp="1"/>
          </p:cNvSpPr>
          <p:nvPr>
            <p:ph type="sldNum" sz="quarter" idx="12"/>
          </p:nvPr>
        </p:nvSpPr>
        <p:spPr/>
        <p:txBody>
          <a:bodyPr/>
          <a:lstStyle/>
          <a:p>
            <a:fld id="{8D03AA64-5EE3-4D46-BE6E-72DAD42961D6}" type="slidenum">
              <a:rPr lang="en-US"/>
              <a:pPr/>
              <a:t>13</a:t>
            </a:fld>
            <a:endParaRPr lang="en-US"/>
          </a:p>
        </p:txBody>
      </p:sp>
      <p:pic>
        <p:nvPicPr>
          <p:cNvPr id="232454" name="Picture 6"/>
          <p:cNvPicPr>
            <a:picLocks noChangeAspect="1" noChangeArrowheads="1"/>
          </p:cNvPicPr>
          <p:nvPr/>
        </p:nvPicPr>
        <p:blipFill>
          <a:blip r:embed="rId2"/>
          <a:srcRect/>
          <a:stretch>
            <a:fillRect/>
          </a:stretch>
        </p:blipFill>
        <p:spPr bwMode="auto">
          <a:xfrm>
            <a:off x="5105400" y="1295400"/>
            <a:ext cx="3505200" cy="1085850"/>
          </a:xfrm>
          <a:prstGeom prst="rect">
            <a:avLst/>
          </a:prstGeom>
          <a:noFill/>
          <a:ln w="12700">
            <a:noFill/>
            <a:miter lim="800000"/>
            <a:headEnd type="none" w="sm" len="sm"/>
            <a:tailEnd type="none" w="sm" len="sm"/>
          </a:ln>
          <a:effectLst/>
        </p:spPr>
      </p:pic>
      <p:pic>
        <p:nvPicPr>
          <p:cNvPr id="232455" name="Picture 7"/>
          <p:cNvPicPr>
            <a:picLocks noChangeAspect="1" noChangeArrowheads="1"/>
          </p:cNvPicPr>
          <p:nvPr/>
        </p:nvPicPr>
        <p:blipFill>
          <a:blip r:embed="rId3"/>
          <a:srcRect/>
          <a:stretch>
            <a:fillRect/>
          </a:stretch>
        </p:blipFill>
        <p:spPr bwMode="auto">
          <a:xfrm>
            <a:off x="2438400" y="3124200"/>
            <a:ext cx="6096000" cy="2751138"/>
          </a:xfrm>
          <a:prstGeom prst="rect">
            <a:avLst/>
          </a:prstGeom>
          <a:noFill/>
          <a:ln w="12700">
            <a:noFill/>
            <a:miter lim="800000"/>
            <a:headEnd type="none" w="sm" len="sm"/>
            <a:tailEnd type="none" w="sm" len="sm"/>
          </a:ln>
          <a:effectLst/>
        </p:spPr>
      </p:pic>
      <p:sp>
        <p:nvSpPr>
          <p:cNvPr id="232456" name="Line 8"/>
          <p:cNvSpPr>
            <a:spLocks noChangeShapeType="1"/>
          </p:cNvSpPr>
          <p:nvPr/>
        </p:nvSpPr>
        <p:spPr bwMode="auto">
          <a:xfrm>
            <a:off x="4114800" y="1828800"/>
            <a:ext cx="990600" cy="0"/>
          </a:xfrm>
          <a:prstGeom prst="line">
            <a:avLst/>
          </a:prstGeom>
          <a:noFill/>
          <a:ln w="12700">
            <a:solidFill>
              <a:srgbClr val="FF0000"/>
            </a:solidFill>
            <a:round/>
            <a:headEnd type="none" w="sm" len="sm"/>
            <a:tailEnd type="triangle" w="sm" len="sm"/>
          </a:ln>
          <a:effectLst/>
        </p:spPr>
        <p:txBody>
          <a:bodyPr/>
          <a:lstStyle/>
          <a:p>
            <a:endParaRPr lang="en-US"/>
          </a:p>
        </p:txBody>
      </p:sp>
      <p:sp>
        <p:nvSpPr>
          <p:cNvPr id="232457" name="Line 9"/>
          <p:cNvSpPr>
            <a:spLocks noChangeShapeType="1"/>
          </p:cNvSpPr>
          <p:nvPr/>
        </p:nvSpPr>
        <p:spPr bwMode="auto">
          <a:xfrm>
            <a:off x="2514600" y="1447800"/>
            <a:ext cx="1066800" cy="1752600"/>
          </a:xfrm>
          <a:prstGeom prst="line">
            <a:avLst/>
          </a:prstGeom>
          <a:noFill/>
          <a:ln w="12700">
            <a:solidFill>
              <a:srgbClr val="FF0000"/>
            </a:solidFill>
            <a:round/>
            <a:headEnd type="none" w="sm" len="sm"/>
            <a:tailEnd type="triangle" w="sm" len="sm"/>
          </a:ln>
          <a:effectLst/>
        </p:spPr>
        <p:txBody>
          <a:bodyPr/>
          <a:lstStyle/>
          <a:p>
            <a:endParaRPr 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886200" y="152400"/>
            <a:ext cx="5105400" cy="685800"/>
          </a:xfrm>
          <a:noFill/>
          <a:ln/>
        </p:spPr>
        <p:txBody>
          <a:bodyPr>
            <a:normAutofit fontScale="90000"/>
          </a:bodyPr>
          <a:lstStyle/>
          <a:p>
            <a:r>
              <a:rPr lang="en-US" sz="3000"/>
              <a:t>Creating, Compiling, and Running Programs</a:t>
            </a:r>
            <a:endParaRPr lang="en-US" sz="3000">
              <a:solidFill>
                <a:schemeClr val="tx1"/>
              </a:solidFill>
              <a:latin typeface="Book Antiqua" pitchFamily="18" charset="0"/>
            </a:endParaRPr>
          </a:p>
        </p:txBody>
      </p:sp>
      <p:sp>
        <p:nvSpPr>
          <p:cNvPr id="9" name="Slide Number Placeholder 4"/>
          <p:cNvSpPr>
            <a:spLocks noGrp="1"/>
          </p:cNvSpPr>
          <p:nvPr>
            <p:ph type="sldNum" sz="quarter" idx="12"/>
          </p:nvPr>
        </p:nvSpPr>
        <p:spPr/>
        <p:txBody>
          <a:bodyPr/>
          <a:lstStyle/>
          <a:p>
            <a:fld id="{A352FB1A-DEBE-4231-94EE-484F2D2F66BD}" type="slidenum">
              <a:rPr lang="en-US"/>
              <a:pPr/>
              <a:t>14</a:t>
            </a:fld>
            <a:endParaRPr lang="en-US"/>
          </a:p>
        </p:txBody>
      </p:sp>
      <p:sp>
        <p:nvSpPr>
          <p:cNvPr id="7177" name="Rectangle 9"/>
          <p:cNvSpPr>
            <a:spLocks noChangeArrowheads="1"/>
          </p:cNvSpPr>
          <p:nvPr/>
        </p:nvSpPr>
        <p:spPr bwMode="auto">
          <a:xfrm>
            <a:off x="3200400" y="19812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7179" name="Rectangle 11"/>
          <p:cNvSpPr>
            <a:spLocks noChangeArrowheads="1"/>
          </p:cNvSpPr>
          <p:nvPr/>
        </p:nvSpPr>
        <p:spPr bwMode="auto">
          <a:xfrm>
            <a:off x="3200400" y="12954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7181" name="Rectangle 13"/>
          <p:cNvSpPr>
            <a:spLocks noChangeArrowheads="1"/>
          </p:cNvSpPr>
          <p:nvPr/>
        </p:nvSpPr>
        <p:spPr bwMode="auto">
          <a:xfrm>
            <a:off x="2571750" y="1428750"/>
            <a:ext cx="9144000" cy="0"/>
          </a:xfrm>
          <a:prstGeom prst="rect">
            <a:avLst/>
          </a:prstGeom>
          <a:noFill/>
          <a:ln w="12700">
            <a:noFill/>
            <a:miter lim="800000"/>
            <a:headEnd type="none" w="sm" len="sm"/>
            <a:tailEnd type="none" w="sm" len="sm"/>
          </a:ln>
          <a:effectLst/>
        </p:spPr>
        <p:txBody>
          <a:bodyPr>
            <a:spAutoFit/>
          </a:bodyPr>
          <a:lstStyle/>
          <a:p>
            <a:endParaRPr lang="en-US"/>
          </a:p>
        </p:txBody>
      </p:sp>
      <p:graphicFrame>
        <p:nvGraphicFramePr>
          <p:cNvPr id="257026" name="Object 2"/>
          <p:cNvGraphicFramePr>
            <a:graphicFrameLocks noChangeAspect="1"/>
          </p:cNvGraphicFramePr>
          <p:nvPr/>
        </p:nvGraphicFramePr>
        <p:xfrm>
          <a:off x="1143000" y="533400"/>
          <a:ext cx="6324600" cy="6324600"/>
        </p:xfrm>
        <a:graphic>
          <a:graphicData uri="http://schemas.openxmlformats.org/presentationml/2006/ole">
            <mc:AlternateContent xmlns:mc="http://schemas.openxmlformats.org/markup-compatibility/2006">
              <mc:Choice xmlns:v="urn:schemas-microsoft-com:vml" Requires="v">
                <p:oleObj spid="_x0000_s257047" name="Picture" r:id="rId3" imgW="4000680" imgH="4000680" progId="Word.Picture.8">
                  <p:embed/>
                </p:oleObj>
              </mc:Choice>
              <mc:Fallback>
                <p:oleObj name="Picture" r:id="rId3" imgW="4000680" imgH="4000680" progId="Word.Picture.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533400"/>
                        <a:ext cx="6324600" cy="6324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83" name="Rectangle 15"/>
          <p:cNvSpPr>
            <a:spLocks noChangeArrowheads="1"/>
          </p:cNvSpPr>
          <p:nvPr/>
        </p:nvSpPr>
        <p:spPr bwMode="auto">
          <a:xfrm>
            <a:off x="2657475" y="2790825"/>
            <a:ext cx="9144000" cy="0"/>
          </a:xfrm>
          <a:prstGeom prst="rect">
            <a:avLst/>
          </a:prstGeom>
          <a:noFill/>
          <a:ln w="12700">
            <a:noFill/>
            <a:miter lim="800000"/>
            <a:headEnd type="none" w="sm" len="sm"/>
            <a:tailEnd type="none" w="sm" len="sm"/>
          </a:ln>
          <a:effectLst/>
        </p:spPr>
        <p:txBody>
          <a:bodyPr>
            <a:spAutoFit/>
          </a:bodyPr>
          <a:lstStyle/>
          <a:p>
            <a:endParaRPr lang="en-US"/>
          </a:p>
        </p:txBody>
      </p:sp>
      <p:pic>
        <p:nvPicPr>
          <p:cNvPr id="7182" name="Picture 14"/>
          <p:cNvPicPr>
            <a:picLocks noChangeAspect="1" noChangeArrowheads="1"/>
          </p:cNvPicPr>
          <p:nvPr/>
        </p:nvPicPr>
        <p:blipFill>
          <a:blip r:embed="rId5"/>
          <a:srcRect/>
          <a:stretch>
            <a:fillRect/>
          </a:stretch>
        </p:blipFill>
        <p:spPr bwMode="auto">
          <a:xfrm>
            <a:off x="228600" y="304800"/>
            <a:ext cx="3276600" cy="1092200"/>
          </a:xfrm>
          <a:prstGeom prst="rect">
            <a:avLst/>
          </a:prstGeom>
          <a:noFill/>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a:xfrm>
            <a:off x="685800" y="457200"/>
            <a:ext cx="7772400" cy="533400"/>
          </a:xfrm>
          <a:noFill/>
          <a:ln/>
        </p:spPr>
        <p:txBody>
          <a:bodyPr>
            <a:normAutofit fontScale="90000"/>
          </a:bodyPr>
          <a:lstStyle/>
          <a:p>
            <a:r>
              <a:rPr lang="en-US" sz="4300"/>
              <a:t>Trace a Program Execution</a:t>
            </a:r>
          </a:p>
        </p:txBody>
      </p:sp>
      <p:sp>
        <p:nvSpPr>
          <p:cNvPr id="7" name="Slide Number Placeholder 4"/>
          <p:cNvSpPr>
            <a:spLocks noGrp="1"/>
          </p:cNvSpPr>
          <p:nvPr>
            <p:ph type="sldNum" sz="quarter" idx="12"/>
          </p:nvPr>
        </p:nvSpPr>
        <p:spPr/>
        <p:txBody>
          <a:bodyPr/>
          <a:lstStyle/>
          <a:p>
            <a:fld id="{50B42101-ADC8-4015-A2D2-F1F1DD4EFCAD}" type="slidenum">
              <a:rPr lang="en-US"/>
              <a:pPr/>
              <a:t>15</a:t>
            </a:fld>
            <a:endParaRPr lang="en-US"/>
          </a:p>
        </p:txBody>
      </p:sp>
      <p:sp>
        <p:nvSpPr>
          <p:cNvPr id="284681" name="Rectangle 9"/>
          <p:cNvSpPr>
            <a:spLocks noChangeArrowheads="1"/>
          </p:cNvSpPr>
          <p:nvPr/>
        </p:nvSpPr>
        <p:spPr bwMode="auto">
          <a:xfrm>
            <a:off x="457200" y="2362200"/>
            <a:ext cx="8305800" cy="2590800"/>
          </a:xfrm>
          <a:prstGeom prst="rect">
            <a:avLst/>
          </a:prstGeom>
          <a:solidFill>
            <a:schemeClr val="tx1"/>
          </a:solidFill>
          <a:ln w="9525">
            <a:solidFill>
              <a:schemeClr val="bg2"/>
            </a:solidFill>
            <a:miter lim="800000"/>
            <a:headEnd/>
            <a:tailEnd/>
          </a:ln>
          <a:effectLst/>
        </p:spPr>
        <p:txBody>
          <a:bodyPr lIns="92075" tIns="46038" rIns="92075" bIns="46038"/>
          <a:lstStyle/>
          <a:p>
            <a:pPr marL="342900" indent="-342900">
              <a:spcBef>
                <a:spcPct val="20000"/>
              </a:spcBef>
              <a:buClr>
                <a:schemeClr val="tx2"/>
              </a:buClr>
              <a:buSzPct val="75000"/>
              <a:buFont typeface="Monotype Sorts" pitchFamily="2" charset="2"/>
              <a:buNone/>
            </a:pPr>
            <a:r>
              <a:rPr lang="en-US">
                <a:solidFill>
                  <a:schemeClr val="bg2"/>
                </a:solidFill>
                <a:latin typeface="Courier New" pitchFamily="49" charset="0"/>
              </a:rPr>
              <a:t>//This program prints Welcome to Java! </a:t>
            </a:r>
          </a:p>
          <a:p>
            <a:pPr marL="342900" indent="-342900">
              <a:buClr>
                <a:schemeClr val="tx2"/>
              </a:buClr>
              <a:buSzPct val="75000"/>
              <a:buFont typeface="Monotype Sorts" pitchFamily="2" charset="2"/>
              <a:buNone/>
            </a:pPr>
            <a:r>
              <a:rPr lang="en-US">
                <a:solidFill>
                  <a:schemeClr val="bg2"/>
                </a:solidFill>
                <a:latin typeface="Courier New" pitchFamily="49" charset="0"/>
              </a:rPr>
              <a:t>public class Welcome {	</a:t>
            </a:r>
          </a:p>
          <a:p>
            <a:pPr marL="342900" indent="-342900">
              <a:buClr>
                <a:schemeClr val="tx2"/>
              </a:buClr>
              <a:buSzPct val="75000"/>
              <a:buFont typeface="Monotype Sorts" pitchFamily="2" charset="2"/>
              <a:buNone/>
            </a:pPr>
            <a:r>
              <a:rPr lang="en-US">
                <a:solidFill>
                  <a:schemeClr val="bg2"/>
                </a:solidFill>
                <a:latin typeface="Courier New" pitchFamily="49" charset="0"/>
              </a:rPr>
              <a:t>  public static void main(String[] args) { </a:t>
            </a:r>
          </a:p>
          <a:p>
            <a:pPr marL="342900" indent="-342900">
              <a:buClr>
                <a:schemeClr val="tx2"/>
              </a:buClr>
              <a:buSzPct val="75000"/>
              <a:buFont typeface="Monotype Sorts" pitchFamily="2" charset="2"/>
              <a:buNone/>
            </a:pPr>
            <a:r>
              <a:rPr lang="en-US">
                <a:solidFill>
                  <a:schemeClr val="bg2"/>
                </a:solidFill>
                <a:latin typeface="Courier New" pitchFamily="49" charset="0"/>
              </a:rPr>
              <a:t>    System.out.println("Welcome to Java!");</a:t>
            </a:r>
          </a:p>
          <a:p>
            <a:pPr marL="342900" indent="-342900">
              <a:buClr>
                <a:schemeClr val="tx2"/>
              </a:buClr>
              <a:buSzPct val="75000"/>
              <a:buFont typeface="Monotype Sorts" pitchFamily="2" charset="2"/>
              <a:buNone/>
            </a:pPr>
            <a:r>
              <a:rPr lang="en-US">
                <a:solidFill>
                  <a:schemeClr val="bg2"/>
                </a:solidFill>
                <a:latin typeface="Courier New" pitchFamily="49" charset="0"/>
              </a:rPr>
              <a:t>  }</a:t>
            </a:r>
          </a:p>
          <a:p>
            <a:pPr marL="342900" indent="-342900">
              <a:buClr>
                <a:schemeClr val="tx2"/>
              </a:buClr>
              <a:buSzPct val="75000"/>
              <a:buFont typeface="Monotype Sorts" pitchFamily="2" charset="2"/>
              <a:buNone/>
            </a:pPr>
            <a:r>
              <a:rPr lang="en-US">
                <a:solidFill>
                  <a:schemeClr val="bg2"/>
                </a:solidFill>
                <a:latin typeface="Courier New" pitchFamily="49" charset="0"/>
              </a:rPr>
              <a:t>}</a:t>
            </a:r>
            <a:endParaRPr lang="en-US" sz="2800">
              <a:solidFill>
                <a:schemeClr val="bg2"/>
              </a:solidFill>
            </a:endParaRPr>
          </a:p>
        </p:txBody>
      </p:sp>
      <p:sp>
        <p:nvSpPr>
          <p:cNvPr id="284678" name="Rectangle 6"/>
          <p:cNvSpPr>
            <a:spLocks noChangeArrowheads="1"/>
          </p:cNvSpPr>
          <p:nvPr/>
        </p:nvSpPr>
        <p:spPr bwMode="auto">
          <a:xfrm>
            <a:off x="838200" y="3124200"/>
            <a:ext cx="7086600" cy="371475"/>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284679" name="AutoShape 7"/>
          <p:cNvSpPr>
            <a:spLocks noChangeArrowheads="1"/>
          </p:cNvSpPr>
          <p:nvPr/>
        </p:nvSpPr>
        <p:spPr bwMode="auto">
          <a:xfrm>
            <a:off x="5943600" y="1219200"/>
            <a:ext cx="2490788" cy="615950"/>
          </a:xfrm>
          <a:prstGeom prst="wedgeRoundRectCallout">
            <a:avLst>
              <a:gd name="adj1" fmla="val -101944"/>
              <a:gd name="adj2" fmla="val 270875"/>
              <a:gd name="adj3" fmla="val 16667"/>
            </a:avLst>
          </a:prstGeom>
          <a:solidFill>
            <a:schemeClr val="accent1"/>
          </a:solidFill>
          <a:ln w="12700">
            <a:solidFill>
              <a:schemeClr val="tx1"/>
            </a:solidFill>
            <a:miter lim="800000"/>
            <a:headEnd type="none" w="sm" len="sm"/>
            <a:tailEnd type="none" w="sm" len="sm"/>
          </a:ln>
          <a:effectLst/>
        </p:spPr>
        <p:txBody>
          <a:bodyPr/>
          <a:lstStyle/>
          <a:p>
            <a:pPr algn="ctr"/>
            <a:r>
              <a:rPr lang="en-US" sz="1800"/>
              <a:t>Enter main method</a:t>
            </a:r>
          </a:p>
        </p:txBody>
      </p:sp>
      <p:sp>
        <p:nvSpPr>
          <p:cNvPr id="284680" name="Rectangle 8"/>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p:spPr>
        <p:txBody>
          <a:bodyPr wrap="none" anchor="ctr"/>
          <a:lstStyle/>
          <a:p>
            <a:pPr algn="ctr"/>
            <a:r>
              <a:rPr lang="en-US" sz="1800">
                <a:solidFill>
                  <a:schemeClr val="bg2"/>
                </a:solidFill>
                <a:latin typeface="Forte" pitchFamily="66" charset="0"/>
              </a:rPr>
              <a:t>animation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84679"/>
                                        </p:tgtEl>
                                        <p:attrNameLst>
                                          <p:attrName>style.visibility</p:attrName>
                                        </p:attrNameLst>
                                      </p:cBhvr>
                                      <p:to>
                                        <p:strVal val="visible"/>
                                      </p:to>
                                    </p:set>
                                    <p:anim calcmode="lin" valueType="num">
                                      <p:cBhvr additive="base">
                                        <p:cTn id="7" dur="500" fill="hold"/>
                                        <p:tgtEl>
                                          <p:spTgt spid="284679"/>
                                        </p:tgtEl>
                                        <p:attrNameLst>
                                          <p:attrName>ppt_x</p:attrName>
                                        </p:attrNameLst>
                                      </p:cBhvr>
                                      <p:tavLst>
                                        <p:tav tm="0">
                                          <p:val>
                                            <p:strVal val="0-#ppt_w/2"/>
                                          </p:val>
                                        </p:tav>
                                        <p:tav tm="100000">
                                          <p:val>
                                            <p:strVal val="#ppt_x"/>
                                          </p:val>
                                        </p:tav>
                                      </p:tavLst>
                                    </p:anim>
                                    <p:anim calcmode="lin" valueType="num">
                                      <p:cBhvr additive="base">
                                        <p:cTn id="8" dur="500" fill="hold"/>
                                        <p:tgtEl>
                                          <p:spTgt spid="2846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3" name="Rectangle 3"/>
          <p:cNvSpPr>
            <a:spLocks noGrp="1" noChangeArrowheads="1"/>
          </p:cNvSpPr>
          <p:nvPr>
            <p:ph type="title"/>
          </p:nvPr>
        </p:nvSpPr>
        <p:spPr>
          <a:xfrm>
            <a:off x="685800" y="381000"/>
            <a:ext cx="7772400" cy="533400"/>
          </a:xfrm>
          <a:noFill/>
          <a:ln/>
        </p:spPr>
        <p:txBody>
          <a:bodyPr>
            <a:normAutofit fontScale="90000"/>
          </a:bodyPr>
          <a:lstStyle/>
          <a:p>
            <a:r>
              <a:rPr lang="en-US" sz="4300"/>
              <a:t>Trace a Program Execution</a:t>
            </a:r>
          </a:p>
        </p:txBody>
      </p:sp>
      <p:sp>
        <p:nvSpPr>
          <p:cNvPr id="7" name="Slide Number Placeholder 4"/>
          <p:cNvSpPr>
            <a:spLocks noGrp="1"/>
          </p:cNvSpPr>
          <p:nvPr>
            <p:ph type="sldNum" sz="quarter" idx="12"/>
          </p:nvPr>
        </p:nvSpPr>
        <p:spPr/>
        <p:txBody>
          <a:bodyPr/>
          <a:lstStyle/>
          <a:p>
            <a:fld id="{3FE7F463-A84E-4E67-B024-533B50564D51}" type="slidenum">
              <a:rPr lang="en-US"/>
              <a:pPr/>
              <a:t>16</a:t>
            </a:fld>
            <a:endParaRPr lang="en-US"/>
          </a:p>
        </p:txBody>
      </p:sp>
      <p:sp>
        <p:nvSpPr>
          <p:cNvPr id="286722" name="Rectangle 2"/>
          <p:cNvSpPr>
            <a:spLocks noChangeArrowheads="1"/>
          </p:cNvSpPr>
          <p:nvPr/>
        </p:nvSpPr>
        <p:spPr bwMode="auto">
          <a:xfrm>
            <a:off x="457200" y="2362200"/>
            <a:ext cx="8305800" cy="2590800"/>
          </a:xfrm>
          <a:prstGeom prst="rect">
            <a:avLst/>
          </a:prstGeom>
          <a:solidFill>
            <a:schemeClr val="tx1"/>
          </a:solidFill>
          <a:ln w="9525">
            <a:solidFill>
              <a:schemeClr val="bg2"/>
            </a:solidFill>
            <a:miter lim="800000"/>
            <a:headEnd/>
            <a:tailEnd/>
          </a:ln>
          <a:effectLst/>
        </p:spPr>
        <p:txBody>
          <a:bodyPr lIns="92075" tIns="46038" rIns="92075" bIns="46038"/>
          <a:lstStyle/>
          <a:p>
            <a:pPr marL="342900" indent="-342900">
              <a:spcBef>
                <a:spcPct val="20000"/>
              </a:spcBef>
              <a:buClr>
                <a:schemeClr val="tx2"/>
              </a:buClr>
              <a:buSzPct val="75000"/>
              <a:buFont typeface="Monotype Sorts" pitchFamily="2" charset="2"/>
              <a:buNone/>
            </a:pPr>
            <a:r>
              <a:rPr lang="en-US">
                <a:solidFill>
                  <a:schemeClr val="bg2"/>
                </a:solidFill>
                <a:latin typeface="Courier New" pitchFamily="49" charset="0"/>
              </a:rPr>
              <a:t>//This program prints Welcome to Java! </a:t>
            </a:r>
          </a:p>
          <a:p>
            <a:pPr marL="342900" indent="-342900">
              <a:buClr>
                <a:schemeClr val="tx2"/>
              </a:buClr>
              <a:buSzPct val="75000"/>
              <a:buFont typeface="Monotype Sorts" pitchFamily="2" charset="2"/>
              <a:buNone/>
            </a:pPr>
            <a:r>
              <a:rPr lang="en-US">
                <a:solidFill>
                  <a:schemeClr val="bg2"/>
                </a:solidFill>
                <a:latin typeface="Courier New" pitchFamily="49" charset="0"/>
              </a:rPr>
              <a:t>public class Welcome {	</a:t>
            </a:r>
          </a:p>
          <a:p>
            <a:pPr marL="342900" indent="-342900">
              <a:buClr>
                <a:schemeClr val="tx2"/>
              </a:buClr>
              <a:buSzPct val="75000"/>
              <a:buFont typeface="Monotype Sorts" pitchFamily="2" charset="2"/>
              <a:buNone/>
            </a:pPr>
            <a:r>
              <a:rPr lang="en-US">
                <a:solidFill>
                  <a:schemeClr val="bg2"/>
                </a:solidFill>
                <a:latin typeface="Courier New" pitchFamily="49" charset="0"/>
              </a:rPr>
              <a:t>  public static void main(String[] args) { </a:t>
            </a:r>
          </a:p>
          <a:p>
            <a:pPr marL="342900" indent="-342900">
              <a:buClr>
                <a:schemeClr val="tx2"/>
              </a:buClr>
              <a:buSzPct val="75000"/>
              <a:buFont typeface="Monotype Sorts" pitchFamily="2" charset="2"/>
              <a:buNone/>
            </a:pPr>
            <a:r>
              <a:rPr lang="en-US">
                <a:solidFill>
                  <a:schemeClr val="bg2"/>
                </a:solidFill>
                <a:latin typeface="Courier New" pitchFamily="49" charset="0"/>
              </a:rPr>
              <a:t>    System.out.println("Welcome to Java!");</a:t>
            </a:r>
          </a:p>
          <a:p>
            <a:pPr marL="342900" indent="-342900">
              <a:buClr>
                <a:schemeClr val="tx2"/>
              </a:buClr>
              <a:buSzPct val="75000"/>
              <a:buFont typeface="Monotype Sorts" pitchFamily="2" charset="2"/>
              <a:buNone/>
            </a:pPr>
            <a:r>
              <a:rPr lang="en-US">
                <a:solidFill>
                  <a:schemeClr val="bg2"/>
                </a:solidFill>
                <a:latin typeface="Courier New" pitchFamily="49" charset="0"/>
              </a:rPr>
              <a:t>  }</a:t>
            </a:r>
          </a:p>
          <a:p>
            <a:pPr marL="342900" indent="-342900">
              <a:buClr>
                <a:schemeClr val="tx2"/>
              </a:buClr>
              <a:buSzPct val="75000"/>
              <a:buFont typeface="Monotype Sorts" pitchFamily="2" charset="2"/>
              <a:buNone/>
            </a:pPr>
            <a:r>
              <a:rPr lang="en-US">
                <a:solidFill>
                  <a:schemeClr val="bg2"/>
                </a:solidFill>
                <a:latin typeface="Courier New" pitchFamily="49" charset="0"/>
              </a:rPr>
              <a:t>}</a:t>
            </a:r>
            <a:endParaRPr lang="en-US" sz="2800">
              <a:solidFill>
                <a:schemeClr val="bg2"/>
              </a:solidFill>
            </a:endParaRPr>
          </a:p>
        </p:txBody>
      </p:sp>
      <p:sp>
        <p:nvSpPr>
          <p:cNvPr id="286724" name="Rectangle 4"/>
          <p:cNvSpPr>
            <a:spLocks noChangeArrowheads="1"/>
          </p:cNvSpPr>
          <p:nvPr/>
        </p:nvSpPr>
        <p:spPr bwMode="auto">
          <a:xfrm>
            <a:off x="1219200" y="3505200"/>
            <a:ext cx="7162800" cy="371475"/>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286725" name="AutoShape 5"/>
          <p:cNvSpPr>
            <a:spLocks noChangeArrowheads="1"/>
          </p:cNvSpPr>
          <p:nvPr/>
        </p:nvSpPr>
        <p:spPr bwMode="auto">
          <a:xfrm>
            <a:off x="5943600" y="1219200"/>
            <a:ext cx="2490788" cy="615950"/>
          </a:xfrm>
          <a:prstGeom prst="wedgeRoundRectCallout">
            <a:avLst>
              <a:gd name="adj1" fmla="val -107491"/>
              <a:gd name="adj2" fmla="val 325259"/>
              <a:gd name="adj3" fmla="val 16667"/>
            </a:avLst>
          </a:prstGeom>
          <a:solidFill>
            <a:schemeClr val="accent1"/>
          </a:solidFill>
          <a:ln w="12700">
            <a:solidFill>
              <a:schemeClr val="tx1"/>
            </a:solidFill>
            <a:miter lim="800000"/>
            <a:headEnd type="none" w="sm" len="sm"/>
            <a:tailEnd type="none" w="sm" len="sm"/>
          </a:ln>
          <a:effectLst/>
        </p:spPr>
        <p:txBody>
          <a:bodyPr/>
          <a:lstStyle/>
          <a:p>
            <a:pPr algn="ctr"/>
            <a:r>
              <a:rPr lang="en-US" sz="1800"/>
              <a:t>Execute statement</a:t>
            </a:r>
          </a:p>
        </p:txBody>
      </p:sp>
      <p:sp>
        <p:nvSpPr>
          <p:cNvPr id="286726" name="Rectangle 6"/>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p:spPr>
        <p:txBody>
          <a:bodyPr wrap="none" anchor="ctr"/>
          <a:lstStyle/>
          <a:p>
            <a:pPr algn="ctr"/>
            <a:r>
              <a:rPr lang="en-US" sz="1800">
                <a:solidFill>
                  <a:schemeClr val="bg2"/>
                </a:solidFill>
                <a:latin typeface="Forte" pitchFamily="66" charset="0"/>
              </a:rPr>
              <a:t>animation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86725"/>
                                        </p:tgtEl>
                                        <p:attrNameLst>
                                          <p:attrName>style.visibility</p:attrName>
                                        </p:attrNameLst>
                                      </p:cBhvr>
                                      <p:to>
                                        <p:strVal val="visible"/>
                                      </p:to>
                                    </p:set>
                                    <p:anim calcmode="lin" valueType="num">
                                      <p:cBhvr additive="base">
                                        <p:cTn id="7" dur="500" fill="hold"/>
                                        <p:tgtEl>
                                          <p:spTgt spid="286725"/>
                                        </p:tgtEl>
                                        <p:attrNameLst>
                                          <p:attrName>ppt_x</p:attrName>
                                        </p:attrNameLst>
                                      </p:cBhvr>
                                      <p:tavLst>
                                        <p:tav tm="0">
                                          <p:val>
                                            <p:strVal val="0-#ppt_w/2"/>
                                          </p:val>
                                        </p:tav>
                                        <p:tav tm="100000">
                                          <p:val>
                                            <p:strVal val="#ppt_x"/>
                                          </p:val>
                                        </p:tav>
                                      </p:tavLst>
                                    </p:anim>
                                    <p:anim calcmode="lin" valueType="num">
                                      <p:cBhvr additive="base">
                                        <p:cTn id="8" dur="500" fill="hold"/>
                                        <p:tgtEl>
                                          <p:spTgt spid="2867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7" name="Rectangle 3"/>
          <p:cNvSpPr>
            <a:spLocks noGrp="1" noChangeArrowheads="1"/>
          </p:cNvSpPr>
          <p:nvPr>
            <p:ph type="title"/>
          </p:nvPr>
        </p:nvSpPr>
        <p:spPr>
          <a:xfrm>
            <a:off x="685800" y="381000"/>
            <a:ext cx="7772400" cy="533400"/>
          </a:xfrm>
          <a:noFill/>
          <a:ln/>
        </p:spPr>
        <p:txBody>
          <a:bodyPr>
            <a:normAutofit fontScale="90000"/>
          </a:bodyPr>
          <a:lstStyle/>
          <a:p>
            <a:r>
              <a:rPr lang="en-US" sz="4300"/>
              <a:t>Trace a Program Execution</a:t>
            </a:r>
          </a:p>
        </p:txBody>
      </p:sp>
      <p:sp>
        <p:nvSpPr>
          <p:cNvPr id="9" name="Slide Number Placeholder 4"/>
          <p:cNvSpPr>
            <a:spLocks noGrp="1"/>
          </p:cNvSpPr>
          <p:nvPr>
            <p:ph type="sldNum" sz="quarter" idx="12"/>
          </p:nvPr>
        </p:nvSpPr>
        <p:spPr/>
        <p:txBody>
          <a:bodyPr/>
          <a:lstStyle/>
          <a:p>
            <a:fld id="{116739C3-8360-44BB-BC37-357D02DE0F35}" type="slidenum">
              <a:rPr lang="en-US"/>
              <a:pPr/>
              <a:t>17</a:t>
            </a:fld>
            <a:endParaRPr lang="en-US"/>
          </a:p>
        </p:txBody>
      </p:sp>
      <p:sp>
        <p:nvSpPr>
          <p:cNvPr id="287746" name="Rectangle 2"/>
          <p:cNvSpPr>
            <a:spLocks noChangeArrowheads="1"/>
          </p:cNvSpPr>
          <p:nvPr/>
        </p:nvSpPr>
        <p:spPr bwMode="auto">
          <a:xfrm>
            <a:off x="457200" y="2362200"/>
            <a:ext cx="8305800" cy="2590800"/>
          </a:xfrm>
          <a:prstGeom prst="rect">
            <a:avLst/>
          </a:prstGeom>
          <a:solidFill>
            <a:schemeClr val="tx1"/>
          </a:solidFill>
          <a:ln w="9525">
            <a:solidFill>
              <a:schemeClr val="bg2"/>
            </a:solidFill>
            <a:miter lim="800000"/>
            <a:headEnd/>
            <a:tailEnd/>
          </a:ln>
          <a:effectLst/>
        </p:spPr>
        <p:txBody>
          <a:bodyPr lIns="92075" tIns="46038" rIns="92075" bIns="46038"/>
          <a:lstStyle/>
          <a:p>
            <a:pPr marL="342900" indent="-342900">
              <a:spcBef>
                <a:spcPct val="20000"/>
              </a:spcBef>
              <a:buClr>
                <a:schemeClr val="tx2"/>
              </a:buClr>
              <a:buSzPct val="75000"/>
              <a:buFont typeface="Monotype Sorts" pitchFamily="2" charset="2"/>
              <a:buNone/>
            </a:pPr>
            <a:r>
              <a:rPr lang="en-US">
                <a:solidFill>
                  <a:schemeClr val="bg2"/>
                </a:solidFill>
                <a:latin typeface="Courier New" pitchFamily="49" charset="0"/>
              </a:rPr>
              <a:t>//This program prints Welcome to Java! </a:t>
            </a:r>
          </a:p>
          <a:p>
            <a:pPr marL="342900" indent="-342900">
              <a:buClr>
                <a:schemeClr val="tx2"/>
              </a:buClr>
              <a:buSzPct val="75000"/>
              <a:buFont typeface="Monotype Sorts" pitchFamily="2" charset="2"/>
              <a:buNone/>
            </a:pPr>
            <a:r>
              <a:rPr lang="en-US">
                <a:solidFill>
                  <a:schemeClr val="bg2"/>
                </a:solidFill>
                <a:latin typeface="Courier New" pitchFamily="49" charset="0"/>
              </a:rPr>
              <a:t>public class Welcome {	</a:t>
            </a:r>
          </a:p>
          <a:p>
            <a:pPr marL="342900" indent="-342900">
              <a:buClr>
                <a:schemeClr val="tx2"/>
              </a:buClr>
              <a:buSzPct val="75000"/>
              <a:buFont typeface="Monotype Sorts" pitchFamily="2" charset="2"/>
              <a:buNone/>
            </a:pPr>
            <a:r>
              <a:rPr lang="en-US">
                <a:solidFill>
                  <a:schemeClr val="bg2"/>
                </a:solidFill>
                <a:latin typeface="Courier New" pitchFamily="49" charset="0"/>
              </a:rPr>
              <a:t>  public static void main(String[] args) { </a:t>
            </a:r>
          </a:p>
          <a:p>
            <a:pPr marL="342900" indent="-342900">
              <a:buClr>
                <a:schemeClr val="tx2"/>
              </a:buClr>
              <a:buSzPct val="75000"/>
              <a:buFont typeface="Monotype Sorts" pitchFamily="2" charset="2"/>
              <a:buNone/>
            </a:pPr>
            <a:r>
              <a:rPr lang="en-US">
                <a:solidFill>
                  <a:schemeClr val="bg2"/>
                </a:solidFill>
                <a:latin typeface="Courier New" pitchFamily="49" charset="0"/>
              </a:rPr>
              <a:t>    System.out.println("Welcome to Java!");</a:t>
            </a:r>
          </a:p>
          <a:p>
            <a:pPr marL="342900" indent="-342900">
              <a:buClr>
                <a:schemeClr val="tx2"/>
              </a:buClr>
              <a:buSzPct val="75000"/>
              <a:buFont typeface="Monotype Sorts" pitchFamily="2" charset="2"/>
              <a:buNone/>
            </a:pPr>
            <a:r>
              <a:rPr lang="en-US">
                <a:solidFill>
                  <a:schemeClr val="bg2"/>
                </a:solidFill>
                <a:latin typeface="Courier New" pitchFamily="49" charset="0"/>
              </a:rPr>
              <a:t>  }</a:t>
            </a:r>
          </a:p>
          <a:p>
            <a:pPr marL="342900" indent="-342900">
              <a:buClr>
                <a:schemeClr val="tx2"/>
              </a:buClr>
              <a:buSzPct val="75000"/>
              <a:buFont typeface="Monotype Sorts" pitchFamily="2" charset="2"/>
              <a:buNone/>
            </a:pPr>
            <a:r>
              <a:rPr lang="en-US">
                <a:solidFill>
                  <a:schemeClr val="bg2"/>
                </a:solidFill>
                <a:latin typeface="Courier New" pitchFamily="49" charset="0"/>
              </a:rPr>
              <a:t>}</a:t>
            </a:r>
            <a:endParaRPr lang="en-US" sz="2800">
              <a:solidFill>
                <a:schemeClr val="bg2"/>
              </a:solidFill>
            </a:endParaRPr>
          </a:p>
        </p:txBody>
      </p:sp>
      <p:sp>
        <p:nvSpPr>
          <p:cNvPr id="287748" name="Rectangle 4"/>
          <p:cNvSpPr>
            <a:spLocks noChangeArrowheads="1"/>
          </p:cNvSpPr>
          <p:nvPr/>
        </p:nvSpPr>
        <p:spPr bwMode="auto">
          <a:xfrm>
            <a:off x="1219200" y="3505200"/>
            <a:ext cx="7162800" cy="371475"/>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287750" name="Rectangle 6"/>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p:spPr>
        <p:txBody>
          <a:bodyPr wrap="none" anchor="ctr"/>
          <a:lstStyle/>
          <a:p>
            <a:pPr algn="ctr"/>
            <a:r>
              <a:rPr lang="en-US" sz="1800">
                <a:solidFill>
                  <a:schemeClr val="bg2"/>
                </a:solidFill>
                <a:latin typeface="Forte" pitchFamily="66" charset="0"/>
              </a:rPr>
              <a:t>animation</a:t>
            </a:r>
          </a:p>
        </p:txBody>
      </p:sp>
      <p:sp>
        <p:nvSpPr>
          <p:cNvPr id="287752" name="Line 8"/>
          <p:cNvSpPr>
            <a:spLocks noChangeShapeType="1"/>
          </p:cNvSpPr>
          <p:nvPr/>
        </p:nvSpPr>
        <p:spPr bwMode="auto">
          <a:xfrm flipH="1">
            <a:off x="3962400" y="3810000"/>
            <a:ext cx="1219200" cy="1371600"/>
          </a:xfrm>
          <a:prstGeom prst="line">
            <a:avLst/>
          </a:prstGeom>
          <a:noFill/>
          <a:ln w="12700">
            <a:solidFill>
              <a:srgbClr val="FF0000"/>
            </a:solidFill>
            <a:round/>
            <a:headEnd type="none" w="sm" len="sm"/>
            <a:tailEnd type="stealth" w="sm" len="sm"/>
          </a:ln>
          <a:effectLst/>
        </p:spPr>
        <p:txBody>
          <a:bodyPr/>
          <a:lstStyle/>
          <a:p>
            <a:endParaRPr lang="en-US"/>
          </a:p>
        </p:txBody>
      </p:sp>
      <p:sp>
        <p:nvSpPr>
          <p:cNvPr id="287753" name="AutoShape 9"/>
          <p:cNvSpPr>
            <a:spLocks noChangeArrowheads="1"/>
          </p:cNvSpPr>
          <p:nvPr/>
        </p:nvSpPr>
        <p:spPr bwMode="auto">
          <a:xfrm>
            <a:off x="6096000" y="5410200"/>
            <a:ext cx="2687638" cy="692150"/>
          </a:xfrm>
          <a:prstGeom prst="wedgeRoundRectCallout">
            <a:avLst>
              <a:gd name="adj1" fmla="val -122829"/>
              <a:gd name="adj2" fmla="val -9176"/>
              <a:gd name="adj3" fmla="val 16667"/>
            </a:avLst>
          </a:prstGeom>
          <a:solidFill>
            <a:schemeClr val="accent1"/>
          </a:solidFill>
          <a:ln w="12700">
            <a:solidFill>
              <a:schemeClr val="tx1"/>
            </a:solidFill>
            <a:miter lim="800000"/>
            <a:headEnd type="none" w="sm" len="sm"/>
            <a:tailEnd type="none" w="sm" len="sm"/>
          </a:ln>
          <a:effectLst/>
        </p:spPr>
        <p:txBody>
          <a:bodyPr/>
          <a:lstStyle/>
          <a:p>
            <a:pPr>
              <a:spcBef>
                <a:spcPct val="50000"/>
              </a:spcBef>
            </a:pPr>
            <a:r>
              <a:rPr lang="en-US" sz="1800"/>
              <a:t>print a message to the console</a:t>
            </a:r>
          </a:p>
        </p:txBody>
      </p:sp>
      <p:pic>
        <p:nvPicPr>
          <p:cNvPr id="287754" name="Picture 10"/>
          <p:cNvPicPr>
            <a:picLocks noChangeAspect="1" noChangeArrowheads="1"/>
          </p:cNvPicPr>
          <p:nvPr/>
        </p:nvPicPr>
        <p:blipFill>
          <a:blip r:embed="rId2"/>
          <a:srcRect/>
          <a:stretch>
            <a:fillRect/>
          </a:stretch>
        </p:blipFill>
        <p:spPr bwMode="auto">
          <a:xfrm>
            <a:off x="2819400" y="5257800"/>
            <a:ext cx="2073275" cy="1036638"/>
          </a:xfrm>
          <a:prstGeom prst="rect">
            <a:avLst/>
          </a:prstGeom>
          <a:noFill/>
          <a:ln w="12700">
            <a:noFill/>
            <a:miter lim="800000"/>
            <a:headEnd type="none" w="sm" len="sm"/>
            <a:tailEnd type="none" w="sm" len="sm"/>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withEffect">
                                  <p:stCondLst>
                                    <p:cond delay="0"/>
                                  </p:stCondLst>
                                  <p:childTnLst>
                                    <p:set>
                                      <p:cBhvr>
                                        <p:cTn id="6" dur="1" fill="hold">
                                          <p:stCondLst>
                                            <p:cond delay="0"/>
                                          </p:stCondLst>
                                        </p:cTn>
                                        <p:tgtEl>
                                          <p:spTgt spid="287753"/>
                                        </p:tgtEl>
                                        <p:attrNameLst>
                                          <p:attrName>style.visibility</p:attrName>
                                        </p:attrNameLst>
                                      </p:cBhvr>
                                      <p:to>
                                        <p:strVal val="visible"/>
                                      </p:to>
                                    </p:set>
                                    <p:anim to="" calcmode="lin" valueType="num">
                                      <p:cBhvr>
                                        <p:cTn id="7" dur="1" fill="hold"/>
                                        <p:tgtEl>
                                          <p:spTgt spid="28775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5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33BE860B-880A-4C84-998F-59595416464E}" type="slidenum">
              <a:rPr lang="en-US"/>
              <a:pPr/>
              <a:t>18</a:t>
            </a:fld>
            <a:endParaRPr lang="en-US"/>
          </a:p>
        </p:txBody>
      </p:sp>
      <p:sp>
        <p:nvSpPr>
          <p:cNvPr id="17410" name="Rectangle 2"/>
          <p:cNvSpPr>
            <a:spLocks noGrp="1" noChangeArrowheads="1"/>
          </p:cNvSpPr>
          <p:nvPr>
            <p:ph type="title"/>
          </p:nvPr>
        </p:nvSpPr>
        <p:spPr>
          <a:xfrm>
            <a:off x="685800" y="304800"/>
            <a:ext cx="7772400" cy="1428750"/>
          </a:xfrm>
          <a:noFill/>
          <a:ln/>
        </p:spPr>
        <p:txBody>
          <a:bodyPr/>
          <a:lstStyle/>
          <a:p>
            <a:r>
              <a:rPr lang="en-US" sz="4300"/>
              <a:t>Introducing Programming with an Example</a:t>
            </a:r>
          </a:p>
        </p:txBody>
      </p:sp>
      <p:sp>
        <p:nvSpPr>
          <p:cNvPr id="17411" name="Rectangle 3"/>
          <p:cNvSpPr>
            <a:spLocks noGrp="1" noChangeArrowheads="1"/>
          </p:cNvSpPr>
          <p:nvPr>
            <p:ph type="body" idx="1"/>
          </p:nvPr>
        </p:nvSpPr>
        <p:spPr>
          <a:xfrm>
            <a:off x="685800" y="1865313"/>
            <a:ext cx="7556500" cy="2767012"/>
          </a:xfrm>
          <a:noFill/>
          <a:ln/>
        </p:spPr>
        <p:txBody>
          <a:bodyPr/>
          <a:lstStyle/>
          <a:p>
            <a:pPr>
              <a:spcBef>
                <a:spcPct val="50000"/>
              </a:spcBef>
              <a:buFont typeface="Monotype Sorts" pitchFamily="2" charset="2"/>
              <a:buNone/>
            </a:pPr>
            <a:r>
              <a:rPr lang="en-US" sz="3600"/>
              <a:t>Listing 2.1 Computing the Area of a Circle</a:t>
            </a:r>
          </a:p>
          <a:p>
            <a:pPr>
              <a:spcBef>
                <a:spcPct val="50000"/>
              </a:spcBef>
              <a:buFont typeface="Monotype Sorts" pitchFamily="2" charset="2"/>
              <a:buNone/>
            </a:pPr>
            <a:r>
              <a:rPr lang="en-US" sz="3600"/>
              <a:t>  This program computes the area of the circle.</a:t>
            </a:r>
            <a:endParaRPr lang="en-US">
              <a:latin typeface="Book Antiqua" pitchFamily="18" charset="0"/>
            </a:endParaRPr>
          </a:p>
        </p:txBody>
      </p:sp>
      <p:sp>
        <p:nvSpPr>
          <p:cNvPr id="17414" name="AutoShape 6">
            <a:hlinkClick r:id="" action="ppaction://noaction" highlightClick="1"/>
          </p:cNvPr>
          <p:cNvSpPr>
            <a:spLocks noChangeArrowheads="1"/>
          </p:cNvSpPr>
          <p:nvPr/>
        </p:nvSpPr>
        <p:spPr bwMode="auto">
          <a:xfrm>
            <a:off x="457200" y="4876800"/>
            <a:ext cx="19812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sz="2400">
                <a:solidFill>
                  <a:schemeClr val="accent1"/>
                </a:solidFill>
                <a:latin typeface="Book Antiqua" pitchFamily="18" charset="0"/>
                <a:hlinkClick r:id="rId2" action="ppaction://program"/>
              </a:rPr>
              <a:t>ComputeArea</a:t>
            </a:r>
            <a:endParaRPr lang="en-US" sz="2400">
              <a:solidFill>
                <a:schemeClr val="accent1"/>
              </a:solidFill>
            </a:endParaRPr>
          </a:p>
        </p:txBody>
      </p:sp>
      <p:sp>
        <p:nvSpPr>
          <p:cNvPr id="17415" name="AutoShape 7">
            <a:hlinkClick r:id="rId3" action="ppaction://program" highlightClick="1"/>
          </p:cNvPr>
          <p:cNvSpPr>
            <a:spLocks noChangeArrowheads="1"/>
          </p:cNvSpPr>
          <p:nvPr/>
        </p:nvSpPr>
        <p:spPr bwMode="auto">
          <a:xfrm>
            <a:off x="457200" y="5715000"/>
            <a:ext cx="1600200" cy="533400"/>
          </a:xfrm>
          <a:prstGeom prst="actionButtonBlank">
            <a:avLst/>
          </a:prstGeom>
          <a:solidFill>
            <a:srgbClr val="38A1BA"/>
          </a:solidFill>
          <a:ln w="19050">
            <a:noFill/>
            <a:miter lim="800000"/>
            <a:headEnd type="none" w="sm" len="sm"/>
            <a:tailEnd type="none" w="sm" len="sm"/>
          </a:ln>
          <a:effectLst>
            <a:prstShdw prst="shdw17" dist="17961" dir="2700000">
              <a:srgbClr val="38A1BA">
                <a:gamma/>
                <a:shade val="60000"/>
                <a:invGamma/>
              </a:srgbClr>
            </a:prstShdw>
          </a:effectLst>
        </p:spPr>
        <p:txBody>
          <a:bodyPr wrap="none" anchor="ctr"/>
          <a:lstStyle/>
          <a:p>
            <a:pPr algn="ctr"/>
            <a:r>
              <a:rPr lang="en-US" sz="2400">
                <a:latin typeface="Book Antiqua" pitchFamily="18" charset="0"/>
              </a:rPr>
              <a:t>Run</a:t>
            </a:r>
            <a:endParaRPr lang="en-US" sz="2400"/>
          </a:p>
        </p:txBody>
      </p:sp>
      <p:sp>
        <p:nvSpPr>
          <p:cNvPr id="17420" name="Rectangle 12"/>
          <p:cNvSpPr>
            <a:spLocks noChangeArrowheads="1"/>
          </p:cNvSpPr>
          <p:nvPr/>
        </p:nvSpPr>
        <p:spPr bwMode="auto">
          <a:xfrm>
            <a:off x="2613025" y="4849813"/>
            <a:ext cx="6019800" cy="990600"/>
          </a:xfrm>
          <a:prstGeom prst="rect">
            <a:avLst/>
          </a:prstGeom>
          <a:solidFill>
            <a:srgbClr val="FF0000"/>
          </a:solidFill>
          <a:ln w="9525">
            <a:noFill/>
            <a:miter lim="800000"/>
            <a:headEnd/>
            <a:tailEnd/>
          </a:ln>
          <a:effectLst/>
        </p:spPr>
        <p:txBody>
          <a:bodyPr lIns="92075" tIns="46038" rIns="92075" bIns="46038"/>
          <a:lstStyle/>
          <a:p>
            <a:r>
              <a:rPr lang="en-US" sz="2000"/>
              <a:t>IMPORTANT NOTE: To enable the buttons, you must download the entire slide file </a:t>
            </a:r>
            <a:r>
              <a:rPr lang="en-US" sz="2000" i="1"/>
              <a:t>slide.zip</a:t>
            </a:r>
            <a:r>
              <a:rPr lang="en-US" sz="2000"/>
              <a:t> and unzip the files into a directory (e.g., c:\slide) . </a:t>
            </a:r>
            <a:endParaRPr lang="en-US"/>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80FD1DFB-F968-4956-976D-D56193CEC114}" type="slidenum">
              <a:rPr lang="en-US"/>
              <a:pPr/>
              <a:t>19</a:t>
            </a:fld>
            <a:endParaRPr lang="en-US"/>
          </a:p>
        </p:txBody>
      </p:sp>
      <p:sp>
        <p:nvSpPr>
          <p:cNvPr id="186370" name="Rectangle 2"/>
          <p:cNvSpPr>
            <a:spLocks noGrp="1" noChangeArrowheads="1"/>
          </p:cNvSpPr>
          <p:nvPr>
            <p:ph type="title"/>
          </p:nvPr>
        </p:nvSpPr>
        <p:spPr>
          <a:xfrm>
            <a:off x="685800" y="304800"/>
            <a:ext cx="7772400" cy="533400"/>
          </a:xfrm>
          <a:noFill/>
          <a:ln/>
        </p:spPr>
        <p:txBody>
          <a:bodyPr>
            <a:normAutofit fontScale="90000"/>
          </a:bodyPr>
          <a:lstStyle/>
          <a:p>
            <a:r>
              <a:rPr lang="en-US" sz="4300"/>
              <a:t>Trace a Program Execution</a:t>
            </a:r>
          </a:p>
        </p:txBody>
      </p:sp>
      <p:sp>
        <p:nvSpPr>
          <p:cNvPr id="186371" name="Rectangle 3"/>
          <p:cNvSpPr>
            <a:spLocks noGrp="1" noChangeArrowheads="1"/>
          </p:cNvSpPr>
          <p:nvPr>
            <p:ph type="body" idx="1"/>
          </p:nvPr>
        </p:nvSpPr>
        <p:spPr>
          <a:xfrm>
            <a:off x="152400" y="1066800"/>
            <a:ext cx="5562600" cy="5181600"/>
          </a:xfrm>
          <a:solidFill>
            <a:schemeClr val="tx1"/>
          </a:solidFill>
          <a:ln/>
        </p:spPr>
        <p:txBody>
          <a:bodyPr/>
          <a:lstStyle/>
          <a:p>
            <a:pPr>
              <a:lnSpc>
                <a:spcPct val="80000"/>
              </a:lnSpc>
              <a:buFont typeface="Monotype Sorts" pitchFamily="2" charset="2"/>
              <a:buNone/>
            </a:pPr>
            <a:r>
              <a:rPr lang="en-US" sz="1800">
                <a:solidFill>
                  <a:schemeClr val="bg2"/>
                </a:solidFill>
              </a:rPr>
              <a:t>public class ComputeArea {</a:t>
            </a:r>
          </a:p>
          <a:p>
            <a:pPr>
              <a:lnSpc>
                <a:spcPct val="80000"/>
              </a:lnSpc>
              <a:buFont typeface="Monotype Sorts" pitchFamily="2" charset="2"/>
              <a:buNone/>
            </a:pPr>
            <a:r>
              <a:rPr lang="en-US" sz="1800">
                <a:solidFill>
                  <a:schemeClr val="bg2"/>
                </a:solidFill>
              </a:rPr>
              <a:t>  /** Main method */</a:t>
            </a:r>
          </a:p>
          <a:p>
            <a:pPr>
              <a:lnSpc>
                <a:spcPct val="80000"/>
              </a:lnSpc>
              <a:buFont typeface="Monotype Sorts" pitchFamily="2" charset="2"/>
              <a:buNone/>
            </a:pPr>
            <a:r>
              <a:rPr lang="en-US" sz="1800">
                <a:solidFill>
                  <a:schemeClr val="bg2"/>
                </a:solidFill>
              </a:rPr>
              <a:t>  public static void main(String[] args) {</a:t>
            </a:r>
          </a:p>
          <a:p>
            <a:pPr>
              <a:lnSpc>
                <a:spcPct val="80000"/>
              </a:lnSpc>
              <a:buFont typeface="Monotype Sorts" pitchFamily="2" charset="2"/>
              <a:buNone/>
            </a:pPr>
            <a:r>
              <a:rPr lang="en-US" sz="1800">
                <a:solidFill>
                  <a:schemeClr val="bg2"/>
                </a:solidFill>
              </a:rPr>
              <a:t>    double radius;</a:t>
            </a:r>
          </a:p>
          <a:p>
            <a:pPr>
              <a:lnSpc>
                <a:spcPct val="80000"/>
              </a:lnSpc>
              <a:buFont typeface="Monotype Sorts" pitchFamily="2" charset="2"/>
              <a:buNone/>
            </a:pPr>
            <a:r>
              <a:rPr lang="en-US" sz="1800">
                <a:solidFill>
                  <a:schemeClr val="bg2"/>
                </a:solidFill>
              </a:rPr>
              <a:t>    double area;</a:t>
            </a:r>
          </a:p>
          <a:p>
            <a:pPr>
              <a:lnSpc>
                <a:spcPct val="80000"/>
              </a:lnSpc>
              <a:buFont typeface="Monotype Sorts" pitchFamily="2" charset="2"/>
              <a:buNone/>
            </a:pPr>
            <a:r>
              <a:rPr lang="en-US" sz="1800">
                <a:solidFill>
                  <a:schemeClr val="bg2"/>
                </a:solidFill>
              </a:rPr>
              <a:t>    </a:t>
            </a:r>
          </a:p>
          <a:p>
            <a:pPr>
              <a:lnSpc>
                <a:spcPct val="80000"/>
              </a:lnSpc>
              <a:buFont typeface="Monotype Sorts" pitchFamily="2" charset="2"/>
              <a:buNone/>
            </a:pPr>
            <a:r>
              <a:rPr lang="en-US" sz="1800">
                <a:solidFill>
                  <a:schemeClr val="bg2"/>
                </a:solidFill>
              </a:rPr>
              <a:t>    // Assign a radius</a:t>
            </a:r>
          </a:p>
          <a:p>
            <a:pPr>
              <a:lnSpc>
                <a:spcPct val="80000"/>
              </a:lnSpc>
              <a:buFont typeface="Monotype Sorts" pitchFamily="2" charset="2"/>
              <a:buNone/>
            </a:pPr>
            <a:r>
              <a:rPr lang="en-US" sz="1800">
                <a:solidFill>
                  <a:schemeClr val="bg2"/>
                </a:solidFill>
              </a:rPr>
              <a:t>    radius = 20;</a:t>
            </a:r>
          </a:p>
          <a:p>
            <a:pPr>
              <a:lnSpc>
                <a:spcPct val="80000"/>
              </a:lnSpc>
              <a:buFont typeface="Monotype Sorts" pitchFamily="2" charset="2"/>
              <a:buNone/>
            </a:pPr>
            <a:r>
              <a:rPr lang="en-US" sz="1800">
                <a:solidFill>
                  <a:schemeClr val="bg2"/>
                </a:solidFill>
              </a:rPr>
              <a:t>    </a:t>
            </a:r>
          </a:p>
          <a:p>
            <a:pPr>
              <a:lnSpc>
                <a:spcPct val="80000"/>
              </a:lnSpc>
              <a:buFont typeface="Monotype Sorts" pitchFamily="2" charset="2"/>
              <a:buNone/>
            </a:pPr>
            <a:r>
              <a:rPr lang="en-US" sz="1800">
                <a:solidFill>
                  <a:schemeClr val="bg2"/>
                </a:solidFill>
              </a:rPr>
              <a:t>    // Compute area</a:t>
            </a:r>
          </a:p>
          <a:p>
            <a:pPr>
              <a:lnSpc>
                <a:spcPct val="80000"/>
              </a:lnSpc>
              <a:buFont typeface="Monotype Sorts" pitchFamily="2" charset="2"/>
              <a:buNone/>
            </a:pPr>
            <a:r>
              <a:rPr lang="en-US" sz="1800">
                <a:solidFill>
                  <a:schemeClr val="bg2"/>
                </a:solidFill>
              </a:rPr>
              <a:t>    area = radius * radius * 3.14159;</a:t>
            </a:r>
          </a:p>
          <a:p>
            <a:pPr>
              <a:lnSpc>
                <a:spcPct val="80000"/>
              </a:lnSpc>
              <a:buFont typeface="Monotype Sorts" pitchFamily="2" charset="2"/>
              <a:buNone/>
            </a:pPr>
            <a:r>
              <a:rPr lang="en-US" sz="1800">
                <a:solidFill>
                  <a:schemeClr val="bg2"/>
                </a:solidFill>
              </a:rPr>
              <a:t>    </a:t>
            </a:r>
          </a:p>
          <a:p>
            <a:pPr>
              <a:lnSpc>
                <a:spcPct val="80000"/>
              </a:lnSpc>
              <a:buFont typeface="Monotype Sorts" pitchFamily="2" charset="2"/>
              <a:buNone/>
            </a:pPr>
            <a:r>
              <a:rPr lang="en-US" sz="1800">
                <a:solidFill>
                  <a:schemeClr val="bg2"/>
                </a:solidFill>
              </a:rPr>
              <a:t>    // Display results</a:t>
            </a:r>
          </a:p>
          <a:p>
            <a:pPr>
              <a:lnSpc>
                <a:spcPct val="80000"/>
              </a:lnSpc>
              <a:buFont typeface="Monotype Sorts" pitchFamily="2" charset="2"/>
              <a:buNone/>
            </a:pPr>
            <a:r>
              <a:rPr lang="en-US" sz="1800">
                <a:solidFill>
                  <a:schemeClr val="bg2"/>
                </a:solidFill>
              </a:rPr>
              <a:t>    System.out.println("The area for the circle of radius " +</a:t>
            </a:r>
          </a:p>
          <a:p>
            <a:pPr>
              <a:lnSpc>
                <a:spcPct val="80000"/>
              </a:lnSpc>
              <a:buFont typeface="Monotype Sorts" pitchFamily="2" charset="2"/>
              <a:buNone/>
            </a:pPr>
            <a:r>
              <a:rPr lang="en-US" sz="1800">
                <a:solidFill>
                  <a:schemeClr val="bg2"/>
                </a:solidFill>
              </a:rPr>
              <a:t>      radius + " is " + area);</a:t>
            </a:r>
          </a:p>
          <a:p>
            <a:pPr>
              <a:lnSpc>
                <a:spcPct val="80000"/>
              </a:lnSpc>
              <a:buFont typeface="Monotype Sorts" pitchFamily="2" charset="2"/>
              <a:buNone/>
            </a:pPr>
            <a:r>
              <a:rPr lang="en-US" sz="1800">
                <a:solidFill>
                  <a:schemeClr val="bg2"/>
                </a:solidFill>
              </a:rPr>
              <a:t>  }</a:t>
            </a:r>
          </a:p>
          <a:p>
            <a:pPr>
              <a:lnSpc>
                <a:spcPct val="80000"/>
              </a:lnSpc>
              <a:buFont typeface="Monotype Sorts" pitchFamily="2" charset="2"/>
              <a:buNone/>
            </a:pPr>
            <a:r>
              <a:rPr lang="en-US" sz="1800">
                <a:solidFill>
                  <a:schemeClr val="bg2"/>
                </a:solidFill>
              </a:rPr>
              <a:t>}</a:t>
            </a:r>
          </a:p>
        </p:txBody>
      </p:sp>
      <p:sp>
        <p:nvSpPr>
          <p:cNvPr id="186376" name="Rectangle 8"/>
          <p:cNvSpPr>
            <a:spLocks noChangeArrowheads="1"/>
          </p:cNvSpPr>
          <p:nvPr/>
        </p:nvSpPr>
        <p:spPr bwMode="auto">
          <a:xfrm>
            <a:off x="6837363" y="1854200"/>
            <a:ext cx="1524000" cy="306388"/>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algn="ctr"/>
            <a:r>
              <a:rPr lang="en-US" sz="1800">
                <a:solidFill>
                  <a:schemeClr val="accent2"/>
                </a:solidFill>
              </a:rPr>
              <a:t>no value</a:t>
            </a:r>
          </a:p>
        </p:txBody>
      </p:sp>
      <p:sp>
        <p:nvSpPr>
          <p:cNvPr id="186377" name="Text Box 9"/>
          <p:cNvSpPr txBox="1">
            <a:spLocks noChangeArrowheads="1"/>
          </p:cNvSpPr>
          <p:nvPr/>
        </p:nvSpPr>
        <p:spPr bwMode="auto">
          <a:xfrm>
            <a:off x="6019800" y="1828800"/>
            <a:ext cx="838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sz="1800"/>
              <a:t>radius</a:t>
            </a:r>
          </a:p>
        </p:txBody>
      </p:sp>
      <p:sp>
        <p:nvSpPr>
          <p:cNvPr id="186378" name="Rectangle 10"/>
          <p:cNvSpPr>
            <a:spLocks noChangeArrowheads="1"/>
          </p:cNvSpPr>
          <p:nvPr/>
        </p:nvSpPr>
        <p:spPr bwMode="auto">
          <a:xfrm>
            <a:off x="457200" y="1762125"/>
            <a:ext cx="5105400" cy="295275"/>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186380" name="AutoShape 12"/>
          <p:cNvSpPr>
            <a:spLocks noChangeArrowheads="1"/>
          </p:cNvSpPr>
          <p:nvPr/>
        </p:nvSpPr>
        <p:spPr bwMode="auto">
          <a:xfrm>
            <a:off x="6761163" y="893763"/>
            <a:ext cx="1881187" cy="615950"/>
          </a:xfrm>
          <a:prstGeom prst="wedgeRoundRectCallout">
            <a:avLst>
              <a:gd name="adj1" fmla="val -32870"/>
              <a:gd name="adj2" fmla="val 122421"/>
              <a:gd name="adj3" fmla="val 16667"/>
            </a:avLst>
          </a:prstGeom>
          <a:solidFill>
            <a:schemeClr val="accent1"/>
          </a:solidFill>
          <a:ln w="12700">
            <a:solidFill>
              <a:schemeClr val="tx1"/>
            </a:solidFill>
            <a:miter lim="800000"/>
            <a:headEnd type="none" w="sm" len="sm"/>
            <a:tailEnd type="none" w="sm" len="sm"/>
          </a:ln>
          <a:effectLst/>
        </p:spPr>
        <p:txBody>
          <a:bodyPr/>
          <a:lstStyle/>
          <a:p>
            <a:pPr algn="ctr"/>
            <a:r>
              <a:rPr lang="en-US" sz="1800"/>
              <a:t>allocate memory for radius</a:t>
            </a:r>
          </a:p>
        </p:txBody>
      </p:sp>
      <p:sp>
        <p:nvSpPr>
          <p:cNvPr id="186381" name="Rectangle 13"/>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p:spPr>
        <p:txBody>
          <a:bodyPr wrap="none" anchor="ctr"/>
          <a:lstStyle/>
          <a:p>
            <a:pPr algn="ctr"/>
            <a:r>
              <a:rPr lang="en-US" sz="1800">
                <a:solidFill>
                  <a:schemeClr val="bg2"/>
                </a:solidFill>
                <a:latin typeface="Forte" pitchFamily="66" charset="0"/>
              </a:rPr>
              <a:t>animation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6380"/>
                                        </p:tgtEl>
                                        <p:attrNameLst>
                                          <p:attrName>style.visibility</p:attrName>
                                        </p:attrNameLst>
                                      </p:cBhvr>
                                      <p:to>
                                        <p:strVal val="visible"/>
                                      </p:to>
                                    </p:set>
                                    <p:anim calcmode="lin" valueType="num">
                                      <p:cBhvr additive="base">
                                        <p:cTn id="7" dur="500" fill="hold"/>
                                        <p:tgtEl>
                                          <p:spTgt spid="186380"/>
                                        </p:tgtEl>
                                        <p:attrNameLst>
                                          <p:attrName>ppt_x</p:attrName>
                                        </p:attrNameLst>
                                      </p:cBhvr>
                                      <p:tavLst>
                                        <p:tav tm="0">
                                          <p:val>
                                            <p:strVal val="0-#ppt_w/2"/>
                                          </p:val>
                                        </p:tav>
                                        <p:tav tm="100000">
                                          <p:val>
                                            <p:strVal val="#ppt_x"/>
                                          </p:val>
                                        </p:tav>
                                      </p:tavLst>
                                    </p:anim>
                                    <p:anim calcmode="lin" valueType="num">
                                      <p:cBhvr additive="base">
                                        <p:cTn id="8" dur="500" fill="hold"/>
                                        <p:tgtEl>
                                          <p:spTgt spid="1863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8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Agenda</a:t>
            </a:r>
            <a:endParaRPr lang="en-US" dirty="0"/>
          </a:p>
        </p:txBody>
      </p:sp>
      <p:sp>
        <p:nvSpPr>
          <p:cNvPr id="3" name="Content Placeholder 2"/>
          <p:cNvSpPr>
            <a:spLocks noGrp="1"/>
          </p:cNvSpPr>
          <p:nvPr>
            <p:ph idx="1"/>
          </p:nvPr>
        </p:nvSpPr>
        <p:spPr/>
        <p:txBody>
          <a:bodyPr/>
          <a:lstStyle/>
          <a:p>
            <a:r>
              <a:rPr lang="en-US" dirty="0" smtClean="0"/>
              <a:t>Course Materials</a:t>
            </a:r>
          </a:p>
          <a:p>
            <a:r>
              <a:rPr lang="en-US" dirty="0" smtClean="0"/>
              <a:t>Work with Java</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61F99ECA-4E2E-4668-B3A1-57F6D2915701}" type="slidenum">
              <a:rPr 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4"/>
          <p:cNvSpPr>
            <a:spLocks noGrp="1"/>
          </p:cNvSpPr>
          <p:nvPr>
            <p:ph type="sldNum" sz="quarter" idx="11"/>
          </p:nvPr>
        </p:nvSpPr>
        <p:spPr/>
        <p:txBody>
          <a:bodyPr/>
          <a:lstStyle/>
          <a:p>
            <a:fld id="{6B21D5A5-4495-40E4-B440-C8F99320FFC5}" type="slidenum">
              <a:rPr lang="en-US"/>
              <a:pPr/>
              <a:t>20</a:t>
            </a:fld>
            <a:endParaRPr lang="en-US"/>
          </a:p>
        </p:txBody>
      </p:sp>
      <p:sp>
        <p:nvSpPr>
          <p:cNvPr id="187394" name="Rectangle 2"/>
          <p:cNvSpPr>
            <a:spLocks noGrp="1" noChangeArrowheads="1"/>
          </p:cNvSpPr>
          <p:nvPr>
            <p:ph type="title"/>
          </p:nvPr>
        </p:nvSpPr>
        <p:spPr>
          <a:xfrm>
            <a:off x="685800" y="304800"/>
            <a:ext cx="7772400" cy="533400"/>
          </a:xfrm>
          <a:noFill/>
          <a:ln/>
        </p:spPr>
        <p:txBody>
          <a:bodyPr>
            <a:normAutofit fontScale="90000"/>
          </a:bodyPr>
          <a:lstStyle/>
          <a:p>
            <a:r>
              <a:rPr lang="en-US" sz="4300"/>
              <a:t>Trace a Program Execution</a:t>
            </a:r>
          </a:p>
        </p:txBody>
      </p:sp>
      <p:sp>
        <p:nvSpPr>
          <p:cNvPr id="187395" name="Rectangle 3"/>
          <p:cNvSpPr>
            <a:spLocks noGrp="1" noChangeArrowheads="1"/>
          </p:cNvSpPr>
          <p:nvPr>
            <p:ph type="body" idx="1"/>
          </p:nvPr>
        </p:nvSpPr>
        <p:spPr>
          <a:xfrm>
            <a:off x="152400" y="1066800"/>
            <a:ext cx="5562600" cy="5181600"/>
          </a:xfrm>
          <a:solidFill>
            <a:schemeClr val="tx1"/>
          </a:solidFill>
          <a:ln/>
        </p:spPr>
        <p:txBody>
          <a:bodyPr/>
          <a:lstStyle/>
          <a:p>
            <a:pPr>
              <a:lnSpc>
                <a:spcPct val="80000"/>
              </a:lnSpc>
              <a:buFont typeface="Monotype Sorts" pitchFamily="2" charset="2"/>
              <a:buNone/>
            </a:pPr>
            <a:r>
              <a:rPr lang="en-US" sz="1800">
                <a:solidFill>
                  <a:schemeClr val="bg2"/>
                </a:solidFill>
              </a:rPr>
              <a:t>public class ComputeArea {</a:t>
            </a:r>
          </a:p>
          <a:p>
            <a:pPr>
              <a:lnSpc>
                <a:spcPct val="80000"/>
              </a:lnSpc>
              <a:buFont typeface="Monotype Sorts" pitchFamily="2" charset="2"/>
              <a:buNone/>
            </a:pPr>
            <a:r>
              <a:rPr lang="en-US" sz="1800">
                <a:solidFill>
                  <a:schemeClr val="bg2"/>
                </a:solidFill>
              </a:rPr>
              <a:t>  /** Main method */</a:t>
            </a:r>
          </a:p>
          <a:p>
            <a:pPr>
              <a:lnSpc>
                <a:spcPct val="80000"/>
              </a:lnSpc>
              <a:buFont typeface="Monotype Sorts" pitchFamily="2" charset="2"/>
              <a:buNone/>
            </a:pPr>
            <a:r>
              <a:rPr lang="en-US" sz="1800">
                <a:solidFill>
                  <a:schemeClr val="bg2"/>
                </a:solidFill>
              </a:rPr>
              <a:t>  public static void main(String[] args) {</a:t>
            </a:r>
          </a:p>
          <a:p>
            <a:pPr>
              <a:lnSpc>
                <a:spcPct val="80000"/>
              </a:lnSpc>
              <a:buFont typeface="Monotype Sorts" pitchFamily="2" charset="2"/>
              <a:buNone/>
            </a:pPr>
            <a:r>
              <a:rPr lang="en-US" sz="1800">
                <a:solidFill>
                  <a:schemeClr val="bg2"/>
                </a:solidFill>
              </a:rPr>
              <a:t>    double radius;</a:t>
            </a:r>
          </a:p>
          <a:p>
            <a:pPr>
              <a:lnSpc>
                <a:spcPct val="80000"/>
              </a:lnSpc>
              <a:buFont typeface="Monotype Sorts" pitchFamily="2" charset="2"/>
              <a:buNone/>
            </a:pPr>
            <a:r>
              <a:rPr lang="en-US" sz="1800">
                <a:solidFill>
                  <a:schemeClr val="bg2"/>
                </a:solidFill>
              </a:rPr>
              <a:t>    double area;</a:t>
            </a:r>
          </a:p>
          <a:p>
            <a:pPr>
              <a:lnSpc>
                <a:spcPct val="80000"/>
              </a:lnSpc>
              <a:buFont typeface="Monotype Sorts" pitchFamily="2" charset="2"/>
              <a:buNone/>
            </a:pPr>
            <a:r>
              <a:rPr lang="en-US" sz="1800">
                <a:solidFill>
                  <a:schemeClr val="bg2"/>
                </a:solidFill>
              </a:rPr>
              <a:t>    </a:t>
            </a:r>
          </a:p>
          <a:p>
            <a:pPr>
              <a:lnSpc>
                <a:spcPct val="80000"/>
              </a:lnSpc>
              <a:buFont typeface="Monotype Sorts" pitchFamily="2" charset="2"/>
              <a:buNone/>
            </a:pPr>
            <a:r>
              <a:rPr lang="en-US" sz="1800">
                <a:solidFill>
                  <a:schemeClr val="bg2"/>
                </a:solidFill>
              </a:rPr>
              <a:t>    // Assign a radius</a:t>
            </a:r>
          </a:p>
          <a:p>
            <a:pPr>
              <a:lnSpc>
                <a:spcPct val="80000"/>
              </a:lnSpc>
              <a:buFont typeface="Monotype Sorts" pitchFamily="2" charset="2"/>
              <a:buNone/>
            </a:pPr>
            <a:r>
              <a:rPr lang="en-US" sz="1800">
                <a:solidFill>
                  <a:schemeClr val="bg2"/>
                </a:solidFill>
              </a:rPr>
              <a:t>    radius = 20;</a:t>
            </a:r>
          </a:p>
          <a:p>
            <a:pPr>
              <a:lnSpc>
                <a:spcPct val="80000"/>
              </a:lnSpc>
              <a:buFont typeface="Monotype Sorts" pitchFamily="2" charset="2"/>
              <a:buNone/>
            </a:pPr>
            <a:r>
              <a:rPr lang="en-US" sz="1800">
                <a:solidFill>
                  <a:schemeClr val="bg2"/>
                </a:solidFill>
              </a:rPr>
              <a:t>    </a:t>
            </a:r>
          </a:p>
          <a:p>
            <a:pPr>
              <a:lnSpc>
                <a:spcPct val="80000"/>
              </a:lnSpc>
              <a:buFont typeface="Monotype Sorts" pitchFamily="2" charset="2"/>
              <a:buNone/>
            </a:pPr>
            <a:r>
              <a:rPr lang="en-US" sz="1800">
                <a:solidFill>
                  <a:schemeClr val="bg2"/>
                </a:solidFill>
              </a:rPr>
              <a:t>    // Compute area</a:t>
            </a:r>
          </a:p>
          <a:p>
            <a:pPr>
              <a:lnSpc>
                <a:spcPct val="80000"/>
              </a:lnSpc>
              <a:buFont typeface="Monotype Sorts" pitchFamily="2" charset="2"/>
              <a:buNone/>
            </a:pPr>
            <a:r>
              <a:rPr lang="en-US" sz="1800">
                <a:solidFill>
                  <a:schemeClr val="bg2"/>
                </a:solidFill>
              </a:rPr>
              <a:t>    area = radius * radius * 3.14159;</a:t>
            </a:r>
          </a:p>
          <a:p>
            <a:pPr>
              <a:lnSpc>
                <a:spcPct val="80000"/>
              </a:lnSpc>
              <a:buFont typeface="Monotype Sorts" pitchFamily="2" charset="2"/>
              <a:buNone/>
            </a:pPr>
            <a:r>
              <a:rPr lang="en-US" sz="1800">
                <a:solidFill>
                  <a:schemeClr val="bg2"/>
                </a:solidFill>
              </a:rPr>
              <a:t>    </a:t>
            </a:r>
          </a:p>
          <a:p>
            <a:pPr>
              <a:lnSpc>
                <a:spcPct val="80000"/>
              </a:lnSpc>
              <a:buFont typeface="Monotype Sorts" pitchFamily="2" charset="2"/>
              <a:buNone/>
            </a:pPr>
            <a:r>
              <a:rPr lang="en-US" sz="1800">
                <a:solidFill>
                  <a:schemeClr val="bg2"/>
                </a:solidFill>
              </a:rPr>
              <a:t>    // Display results</a:t>
            </a:r>
          </a:p>
          <a:p>
            <a:pPr>
              <a:lnSpc>
                <a:spcPct val="80000"/>
              </a:lnSpc>
              <a:buFont typeface="Monotype Sorts" pitchFamily="2" charset="2"/>
              <a:buNone/>
            </a:pPr>
            <a:r>
              <a:rPr lang="en-US" sz="1800">
                <a:solidFill>
                  <a:schemeClr val="bg2"/>
                </a:solidFill>
              </a:rPr>
              <a:t>    System.out.println("The area for the circle of radius " +</a:t>
            </a:r>
          </a:p>
          <a:p>
            <a:pPr>
              <a:lnSpc>
                <a:spcPct val="80000"/>
              </a:lnSpc>
              <a:buFont typeface="Monotype Sorts" pitchFamily="2" charset="2"/>
              <a:buNone/>
            </a:pPr>
            <a:r>
              <a:rPr lang="en-US" sz="1800">
                <a:solidFill>
                  <a:schemeClr val="bg2"/>
                </a:solidFill>
              </a:rPr>
              <a:t>      radius + " is " + area);</a:t>
            </a:r>
          </a:p>
          <a:p>
            <a:pPr>
              <a:lnSpc>
                <a:spcPct val="80000"/>
              </a:lnSpc>
              <a:buFont typeface="Monotype Sorts" pitchFamily="2" charset="2"/>
              <a:buNone/>
            </a:pPr>
            <a:r>
              <a:rPr lang="en-US" sz="1800">
                <a:solidFill>
                  <a:schemeClr val="bg2"/>
                </a:solidFill>
              </a:rPr>
              <a:t>  }</a:t>
            </a:r>
          </a:p>
          <a:p>
            <a:pPr>
              <a:lnSpc>
                <a:spcPct val="80000"/>
              </a:lnSpc>
              <a:buFont typeface="Monotype Sorts" pitchFamily="2" charset="2"/>
              <a:buNone/>
            </a:pPr>
            <a:r>
              <a:rPr lang="en-US" sz="1800">
                <a:solidFill>
                  <a:schemeClr val="bg2"/>
                </a:solidFill>
              </a:rPr>
              <a:t>}</a:t>
            </a:r>
          </a:p>
        </p:txBody>
      </p:sp>
      <p:sp>
        <p:nvSpPr>
          <p:cNvPr id="187396" name="Rectangle 4"/>
          <p:cNvSpPr>
            <a:spLocks noChangeArrowheads="1"/>
          </p:cNvSpPr>
          <p:nvPr/>
        </p:nvSpPr>
        <p:spPr bwMode="auto">
          <a:xfrm>
            <a:off x="6858000" y="1816100"/>
            <a:ext cx="1524000" cy="268288"/>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algn="ctr"/>
            <a:r>
              <a:rPr lang="en-US" sz="1800">
                <a:solidFill>
                  <a:schemeClr val="bg2"/>
                </a:solidFill>
              </a:rPr>
              <a:t>no value</a:t>
            </a:r>
          </a:p>
        </p:txBody>
      </p:sp>
      <p:sp>
        <p:nvSpPr>
          <p:cNvPr id="187397" name="Text Box 5"/>
          <p:cNvSpPr txBox="1">
            <a:spLocks noChangeArrowheads="1"/>
          </p:cNvSpPr>
          <p:nvPr/>
        </p:nvSpPr>
        <p:spPr bwMode="auto">
          <a:xfrm>
            <a:off x="6019800" y="1752600"/>
            <a:ext cx="838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sz="1800"/>
              <a:t>radius</a:t>
            </a:r>
          </a:p>
        </p:txBody>
      </p:sp>
      <p:sp>
        <p:nvSpPr>
          <p:cNvPr id="187398" name="Rectangle 6"/>
          <p:cNvSpPr>
            <a:spLocks noChangeArrowheads="1"/>
          </p:cNvSpPr>
          <p:nvPr/>
        </p:nvSpPr>
        <p:spPr bwMode="auto">
          <a:xfrm>
            <a:off x="457200" y="1905000"/>
            <a:ext cx="5105400" cy="306388"/>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187399" name="Text Box 7"/>
          <p:cNvSpPr txBox="1">
            <a:spLocks noChangeArrowheads="1"/>
          </p:cNvSpPr>
          <p:nvPr/>
        </p:nvSpPr>
        <p:spPr bwMode="auto">
          <a:xfrm>
            <a:off x="6858000" y="1219200"/>
            <a:ext cx="14478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sz="1800"/>
              <a:t>memory</a:t>
            </a:r>
          </a:p>
        </p:txBody>
      </p:sp>
      <p:sp>
        <p:nvSpPr>
          <p:cNvPr id="187400" name="Rectangle 8"/>
          <p:cNvSpPr>
            <a:spLocks noChangeArrowheads="1"/>
          </p:cNvSpPr>
          <p:nvPr/>
        </p:nvSpPr>
        <p:spPr bwMode="auto">
          <a:xfrm>
            <a:off x="6837363" y="2200275"/>
            <a:ext cx="1563687" cy="269875"/>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algn="ctr"/>
            <a:r>
              <a:rPr lang="en-US" sz="1800">
                <a:solidFill>
                  <a:schemeClr val="accent2"/>
                </a:solidFill>
              </a:rPr>
              <a:t>no value</a:t>
            </a:r>
          </a:p>
        </p:txBody>
      </p:sp>
      <p:sp>
        <p:nvSpPr>
          <p:cNvPr id="187401" name="Text Box 9"/>
          <p:cNvSpPr txBox="1">
            <a:spLocks noChangeArrowheads="1"/>
          </p:cNvSpPr>
          <p:nvPr/>
        </p:nvSpPr>
        <p:spPr bwMode="auto">
          <a:xfrm>
            <a:off x="6019800" y="2133600"/>
            <a:ext cx="838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sz="1800"/>
              <a:t>area</a:t>
            </a:r>
          </a:p>
        </p:txBody>
      </p:sp>
      <p:sp>
        <p:nvSpPr>
          <p:cNvPr id="187403" name="AutoShape 11"/>
          <p:cNvSpPr>
            <a:spLocks noChangeArrowheads="1"/>
          </p:cNvSpPr>
          <p:nvPr/>
        </p:nvSpPr>
        <p:spPr bwMode="auto">
          <a:xfrm>
            <a:off x="6569075" y="3082925"/>
            <a:ext cx="1881188" cy="615950"/>
          </a:xfrm>
          <a:prstGeom prst="wedgeRoundRectCallout">
            <a:avLst>
              <a:gd name="adj1" fmla="val -26880"/>
              <a:gd name="adj2" fmla="val -170102"/>
              <a:gd name="adj3" fmla="val 16667"/>
            </a:avLst>
          </a:prstGeom>
          <a:solidFill>
            <a:schemeClr val="accent1"/>
          </a:solidFill>
          <a:ln w="12700">
            <a:solidFill>
              <a:schemeClr val="tx1"/>
            </a:solidFill>
            <a:miter lim="800000"/>
            <a:headEnd type="none" w="sm" len="sm"/>
            <a:tailEnd type="none" w="sm" len="sm"/>
          </a:ln>
          <a:effectLst/>
        </p:spPr>
        <p:txBody>
          <a:bodyPr/>
          <a:lstStyle/>
          <a:p>
            <a:pPr algn="ctr"/>
            <a:r>
              <a:rPr lang="en-US" sz="1800"/>
              <a:t>allocate memory for area</a:t>
            </a:r>
          </a:p>
        </p:txBody>
      </p:sp>
      <p:sp>
        <p:nvSpPr>
          <p:cNvPr id="187404" name="Rectangle 12"/>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p:spPr>
        <p:txBody>
          <a:bodyPr wrap="none" anchor="ctr"/>
          <a:lstStyle/>
          <a:p>
            <a:pPr algn="ctr"/>
            <a:r>
              <a:rPr lang="en-US" sz="1800">
                <a:solidFill>
                  <a:schemeClr val="bg2"/>
                </a:solidFill>
                <a:latin typeface="Forte" pitchFamily="66" charset="0"/>
              </a:rPr>
              <a:t>animation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withEffect">
                                  <p:stCondLst>
                                    <p:cond delay="0"/>
                                  </p:stCondLst>
                                  <p:childTnLst>
                                    <p:set>
                                      <p:cBhvr>
                                        <p:cTn id="6" dur="1" fill="hold">
                                          <p:stCondLst>
                                            <p:cond delay="0"/>
                                          </p:stCondLst>
                                        </p:cTn>
                                        <p:tgtEl>
                                          <p:spTgt spid="187403"/>
                                        </p:tgtEl>
                                        <p:attrNameLst>
                                          <p:attrName>style.visibility</p:attrName>
                                        </p:attrNameLst>
                                      </p:cBhvr>
                                      <p:to>
                                        <p:strVal val="visible"/>
                                      </p:to>
                                    </p:set>
                                    <p:anim to="" calcmode="lin" valueType="num">
                                      <p:cBhvr>
                                        <p:cTn id="7" dur="1" fill="hold"/>
                                        <p:tgtEl>
                                          <p:spTgt spid="18740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40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318D7536-09CA-498D-93C8-86BA40A06B4F}" type="slidenum">
              <a:rPr lang="en-US"/>
              <a:pPr/>
              <a:t>21</a:t>
            </a:fld>
            <a:endParaRPr lang="en-US"/>
          </a:p>
        </p:txBody>
      </p:sp>
      <p:sp>
        <p:nvSpPr>
          <p:cNvPr id="22530" name="Rectangle 2"/>
          <p:cNvSpPr>
            <a:spLocks noGrp="1" noChangeArrowheads="1"/>
          </p:cNvSpPr>
          <p:nvPr>
            <p:ph type="title"/>
          </p:nvPr>
        </p:nvSpPr>
        <p:spPr>
          <a:xfrm>
            <a:off x="685800" y="0"/>
            <a:ext cx="7772400" cy="1428750"/>
          </a:xfrm>
          <a:noFill/>
          <a:ln/>
        </p:spPr>
        <p:txBody>
          <a:bodyPr/>
          <a:lstStyle/>
          <a:p>
            <a:r>
              <a:rPr lang="en-US"/>
              <a:t>Constants</a:t>
            </a:r>
          </a:p>
        </p:txBody>
      </p:sp>
      <p:sp>
        <p:nvSpPr>
          <p:cNvPr id="22531" name="Rectangle 3"/>
          <p:cNvSpPr>
            <a:spLocks noGrp="1" noChangeArrowheads="1"/>
          </p:cNvSpPr>
          <p:nvPr>
            <p:ph type="body" idx="1"/>
          </p:nvPr>
        </p:nvSpPr>
        <p:spPr>
          <a:xfrm>
            <a:off x="914400" y="1371600"/>
            <a:ext cx="7772400" cy="4114800"/>
          </a:xfrm>
          <a:noFill/>
          <a:ln/>
        </p:spPr>
        <p:txBody>
          <a:bodyPr/>
          <a:lstStyle/>
          <a:p>
            <a:pPr>
              <a:buFont typeface="Monotype Sorts" pitchFamily="2" charset="2"/>
              <a:buNone/>
            </a:pPr>
            <a:r>
              <a:rPr lang="en-US" sz="2600">
                <a:latin typeface="Courier New" pitchFamily="49" charset="0"/>
              </a:rPr>
              <a:t>final datatype CONSTANTNAME = VALUE;   </a:t>
            </a:r>
          </a:p>
          <a:p>
            <a:pPr>
              <a:buFont typeface="Monotype Sorts" pitchFamily="2" charset="2"/>
              <a:buNone/>
            </a:pPr>
            <a:endParaRPr lang="en-US" sz="2600">
              <a:latin typeface="Courier New" pitchFamily="49" charset="0"/>
            </a:endParaRPr>
          </a:p>
          <a:p>
            <a:pPr>
              <a:buFont typeface="Monotype Sorts" pitchFamily="2" charset="2"/>
              <a:buNone/>
            </a:pPr>
            <a:r>
              <a:rPr lang="en-US" sz="2600">
                <a:latin typeface="Courier New" pitchFamily="49" charset="0"/>
              </a:rPr>
              <a:t>final double PI = 3.14159; </a:t>
            </a:r>
          </a:p>
          <a:p>
            <a:pPr>
              <a:buFont typeface="Monotype Sorts" pitchFamily="2" charset="2"/>
              <a:buNone/>
            </a:pPr>
            <a:r>
              <a:rPr lang="en-US" sz="2600">
                <a:latin typeface="Courier New" pitchFamily="49" charset="0"/>
              </a:rPr>
              <a:t>final int SIZE = 3;</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01C9009F-89AA-4810-BA31-BF1A3D3FE7D8}" type="slidenum">
              <a:rPr lang="en-US"/>
              <a:pPr/>
              <a:t>22</a:t>
            </a:fld>
            <a:endParaRPr lang="en-US"/>
          </a:p>
        </p:txBody>
      </p:sp>
      <p:sp>
        <p:nvSpPr>
          <p:cNvPr id="23554" name="Rectangle 2"/>
          <p:cNvSpPr>
            <a:spLocks noGrp="1" noChangeArrowheads="1"/>
          </p:cNvSpPr>
          <p:nvPr>
            <p:ph type="title"/>
          </p:nvPr>
        </p:nvSpPr>
        <p:spPr>
          <a:xfrm>
            <a:off x="685800" y="317500"/>
            <a:ext cx="7772400" cy="538163"/>
          </a:xfrm>
          <a:noFill/>
          <a:ln/>
        </p:spPr>
        <p:txBody>
          <a:bodyPr>
            <a:normAutofit fontScale="90000"/>
          </a:bodyPr>
          <a:lstStyle/>
          <a:p>
            <a:r>
              <a:rPr lang="en-US" sz="4000"/>
              <a:t>Numerical Data Types</a:t>
            </a:r>
          </a:p>
        </p:txBody>
      </p:sp>
      <p:sp>
        <p:nvSpPr>
          <p:cNvPr id="23559" name="Rectangle 7"/>
          <p:cNvSpPr>
            <a:spLocks noChangeArrowheads="1"/>
          </p:cNvSpPr>
          <p:nvPr/>
        </p:nvSpPr>
        <p:spPr bwMode="auto">
          <a:xfrm>
            <a:off x="0" y="2087563"/>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23558" name="Object 6"/>
          <p:cNvGraphicFramePr>
            <a:graphicFrameLocks noChangeAspect="1"/>
          </p:cNvGraphicFramePr>
          <p:nvPr/>
        </p:nvGraphicFramePr>
        <p:xfrm>
          <a:off x="157163" y="1311275"/>
          <a:ext cx="8870950" cy="4868863"/>
        </p:xfrm>
        <a:graphic>
          <a:graphicData uri="http://schemas.openxmlformats.org/presentationml/2006/ole">
            <mc:AlternateContent xmlns:mc="http://schemas.openxmlformats.org/markup-compatibility/2006">
              <mc:Choice xmlns:v="urn:schemas-microsoft-com:vml" Requires="v">
                <p:oleObj spid="_x0000_s328727" name="Picture" r:id="rId3" imgW="4902120" imgH="2679840" progId="Word.Picture.8">
                  <p:embed/>
                </p:oleObj>
              </mc:Choice>
              <mc:Fallback>
                <p:oleObj name="Picture" r:id="rId3" imgW="4902120" imgH="2679840" progId="Word.Picture.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163" y="1311275"/>
                        <a:ext cx="8870950" cy="4868863"/>
                      </a:xfrm>
                      <a:prstGeom prst="rect">
                        <a:avLst/>
                      </a:prstGeom>
                      <a:solidFill>
                        <a:schemeClr val="tx1"/>
                      </a:solidFill>
                    </p:spPr>
                  </p:pic>
                </p:oleObj>
              </mc:Fallback>
            </mc:AlternateContent>
          </a:graphicData>
        </a:graphic>
      </p:graphicFrame>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AD5F9422-6805-48E3-A35D-BC46DBA5190A}" type="slidenum">
              <a:rPr lang="en-US"/>
              <a:pPr/>
              <a:t>23</a:t>
            </a:fld>
            <a:endParaRPr lang="en-US"/>
          </a:p>
        </p:txBody>
      </p:sp>
      <p:sp>
        <p:nvSpPr>
          <p:cNvPr id="251906" name="Rectangle 2"/>
          <p:cNvSpPr>
            <a:spLocks noGrp="1" noChangeArrowheads="1"/>
          </p:cNvSpPr>
          <p:nvPr>
            <p:ph type="title"/>
          </p:nvPr>
        </p:nvSpPr>
        <p:spPr>
          <a:xfrm>
            <a:off x="693738" y="241300"/>
            <a:ext cx="7772400" cy="611188"/>
          </a:xfrm>
          <a:noFill/>
          <a:ln/>
        </p:spPr>
        <p:txBody>
          <a:bodyPr>
            <a:normAutofit fontScale="90000"/>
          </a:bodyPr>
          <a:lstStyle/>
          <a:p>
            <a:r>
              <a:rPr lang="en-US" sz="4000"/>
              <a:t>Numeric Operators</a:t>
            </a:r>
          </a:p>
        </p:txBody>
      </p:sp>
      <p:sp>
        <p:nvSpPr>
          <p:cNvPr id="251910" name="Rectangle 6"/>
          <p:cNvSpPr>
            <a:spLocks noChangeArrowheads="1"/>
          </p:cNvSpPr>
          <p:nvPr/>
        </p:nvSpPr>
        <p:spPr bwMode="auto">
          <a:xfrm>
            <a:off x="0" y="2674938"/>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251909" name="Object 5"/>
          <p:cNvGraphicFramePr>
            <a:graphicFrameLocks noChangeAspect="1"/>
          </p:cNvGraphicFramePr>
          <p:nvPr/>
        </p:nvGraphicFramePr>
        <p:xfrm>
          <a:off x="349250" y="1428750"/>
          <a:ext cx="8443913" cy="3741738"/>
        </p:xfrm>
        <a:graphic>
          <a:graphicData uri="http://schemas.openxmlformats.org/presentationml/2006/ole">
            <mc:AlternateContent xmlns:mc="http://schemas.openxmlformats.org/markup-compatibility/2006">
              <mc:Choice xmlns:v="urn:schemas-microsoft-com:vml" Requires="v">
                <p:oleObj spid="_x0000_s329751" name="Picture" r:id="rId3" imgW="3416400" imgH="1511280" progId="Word.Picture.8">
                  <p:embed/>
                </p:oleObj>
              </mc:Choice>
              <mc:Fallback>
                <p:oleObj name="Picture" r:id="rId3" imgW="3416400" imgH="1511280" progId="Word.Picture.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0" y="1428750"/>
                        <a:ext cx="8443913" cy="3741738"/>
                      </a:xfrm>
                      <a:prstGeom prst="rect">
                        <a:avLst/>
                      </a:prstGeom>
                      <a:solidFill>
                        <a:schemeClr val="tx1"/>
                      </a:solidFill>
                    </p:spPr>
                  </p:pic>
                </p:oleObj>
              </mc:Fallback>
            </mc:AlternateContent>
          </a:graphicData>
        </a:graphic>
      </p:graphicFrame>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5920A528-14D5-4B82-AA8E-B2FDFCCF2C29}" type="slidenum">
              <a:rPr lang="en-US"/>
              <a:pPr/>
              <a:t>24</a:t>
            </a:fld>
            <a:endParaRPr lang="en-US"/>
          </a:p>
        </p:txBody>
      </p:sp>
      <p:sp>
        <p:nvSpPr>
          <p:cNvPr id="97282" name="Rectangle 2"/>
          <p:cNvSpPr>
            <a:spLocks noGrp="1" noChangeArrowheads="1"/>
          </p:cNvSpPr>
          <p:nvPr>
            <p:ph type="title"/>
          </p:nvPr>
        </p:nvSpPr>
        <p:spPr>
          <a:xfrm>
            <a:off x="693738" y="241300"/>
            <a:ext cx="7772400" cy="611188"/>
          </a:xfrm>
          <a:noFill/>
          <a:ln/>
        </p:spPr>
        <p:txBody>
          <a:bodyPr>
            <a:normAutofit fontScale="90000"/>
          </a:bodyPr>
          <a:lstStyle/>
          <a:p>
            <a:r>
              <a:rPr lang="en-US" sz="4000"/>
              <a:t>Integer Division</a:t>
            </a:r>
          </a:p>
        </p:txBody>
      </p:sp>
      <p:sp>
        <p:nvSpPr>
          <p:cNvPr id="97283" name="Rectangle 3"/>
          <p:cNvSpPr>
            <a:spLocks noGrp="1" noChangeArrowheads="1"/>
          </p:cNvSpPr>
          <p:nvPr>
            <p:ph type="body" idx="1"/>
          </p:nvPr>
        </p:nvSpPr>
        <p:spPr>
          <a:xfrm>
            <a:off x="685800" y="1371600"/>
            <a:ext cx="7772400" cy="4114800"/>
          </a:xfrm>
          <a:noFill/>
          <a:ln/>
        </p:spPr>
        <p:txBody>
          <a:bodyPr/>
          <a:lstStyle/>
          <a:p>
            <a:pPr algn="just">
              <a:spcAft>
                <a:spcPct val="25000"/>
              </a:spcAft>
              <a:buFont typeface="Monotype Sorts" pitchFamily="2" charset="2"/>
              <a:buNone/>
            </a:pPr>
            <a:r>
              <a:rPr lang="en-US" sz="3000"/>
              <a:t>+, -, *, /, and %</a:t>
            </a:r>
          </a:p>
          <a:p>
            <a:pPr algn="just">
              <a:spcAft>
                <a:spcPct val="25000"/>
              </a:spcAft>
              <a:buFont typeface="Monotype Sorts" pitchFamily="2" charset="2"/>
              <a:buNone/>
            </a:pPr>
            <a:endParaRPr lang="en-US" sz="3000"/>
          </a:p>
          <a:p>
            <a:pPr algn="just">
              <a:spcAft>
                <a:spcPct val="25000"/>
              </a:spcAft>
              <a:buFont typeface="Monotype Sorts" pitchFamily="2" charset="2"/>
              <a:buNone/>
            </a:pPr>
            <a:r>
              <a:rPr lang="en-US" sz="3000"/>
              <a:t>5 / 2 yields an integer 2.</a:t>
            </a:r>
          </a:p>
          <a:p>
            <a:pPr algn="just">
              <a:spcAft>
                <a:spcPct val="25000"/>
              </a:spcAft>
              <a:buFont typeface="Monotype Sorts" pitchFamily="2" charset="2"/>
              <a:buNone/>
            </a:pPr>
            <a:r>
              <a:rPr lang="en-US" sz="3000"/>
              <a:t>5.0 / 2 yields a double value 2.5</a:t>
            </a:r>
          </a:p>
          <a:p>
            <a:pPr algn="just">
              <a:spcAft>
                <a:spcPct val="25000"/>
              </a:spcAft>
              <a:buFont typeface="Monotype Sorts" pitchFamily="2" charset="2"/>
              <a:buNone/>
            </a:pPr>
            <a:endParaRPr lang="en-US" sz="3000"/>
          </a:p>
          <a:p>
            <a:pPr algn="just">
              <a:spcAft>
                <a:spcPct val="25000"/>
              </a:spcAft>
              <a:buFont typeface="Monotype Sorts" pitchFamily="2" charset="2"/>
              <a:buNone/>
            </a:pPr>
            <a:r>
              <a:rPr lang="en-US" sz="3000"/>
              <a:t>5 % 2 yields 1 (the remainder of the division)</a:t>
            </a:r>
            <a:r>
              <a:rPr lang="en-US" sz="3000">
                <a:latin typeface="Book Antiqua" pitchFamily="18" charset="0"/>
              </a:rPr>
              <a:t> </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E5F179A2-85D2-4AF2-96BC-031366B32BBF}" type="slidenum">
              <a:rPr lang="en-US"/>
              <a:pPr/>
              <a:t>25</a:t>
            </a:fld>
            <a:endParaRPr lang="en-US"/>
          </a:p>
        </p:txBody>
      </p:sp>
      <p:sp>
        <p:nvSpPr>
          <p:cNvPr id="180226" name="Rectangle 2"/>
          <p:cNvSpPr>
            <a:spLocks noGrp="1" noChangeArrowheads="1"/>
          </p:cNvSpPr>
          <p:nvPr>
            <p:ph type="title"/>
          </p:nvPr>
        </p:nvSpPr>
        <p:spPr>
          <a:xfrm>
            <a:off x="685800" y="152400"/>
            <a:ext cx="7772400" cy="762000"/>
          </a:xfrm>
          <a:noFill/>
          <a:ln/>
        </p:spPr>
        <p:txBody>
          <a:bodyPr>
            <a:normAutofit fontScale="90000"/>
          </a:bodyPr>
          <a:lstStyle/>
          <a:p>
            <a:r>
              <a:rPr lang="en-US"/>
              <a:t>Remainder Operator</a:t>
            </a:r>
          </a:p>
        </p:txBody>
      </p:sp>
      <p:sp>
        <p:nvSpPr>
          <p:cNvPr id="180227" name="Rectangle 3"/>
          <p:cNvSpPr>
            <a:spLocks noGrp="1" noChangeArrowheads="1"/>
          </p:cNvSpPr>
          <p:nvPr>
            <p:ph type="body" idx="1"/>
          </p:nvPr>
        </p:nvSpPr>
        <p:spPr>
          <a:xfrm>
            <a:off x="228600" y="1085850"/>
            <a:ext cx="8686800" cy="2876550"/>
          </a:xfrm>
          <a:noFill/>
          <a:ln/>
        </p:spPr>
        <p:txBody>
          <a:bodyPr>
            <a:normAutofit lnSpcReduction="10000"/>
          </a:bodyPr>
          <a:lstStyle/>
          <a:p>
            <a:pPr marL="0" indent="0">
              <a:lnSpc>
                <a:spcPct val="90000"/>
              </a:lnSpc>
              <a:spcBef>
                <a:spcPct val="0"/>
              </a:spcBef>
              <a:buFont typeface="Monotype Sorts" pitchFamily="2" charset="2"/>
              <a:buNone/>
            </a:pPr>
            <a:r>
              <a:rPr lang="en-US" sz="2600"/>
              <a:t>Remainder is very useful in programming. For example, an even number % 2 is always 0 and an odd number % 2 is always 1. So you can use this property to determine whether a number is even or odd. </a:t>
            </a:r>
            <a:r>
              <a:rPr lang="en-US" sz="2800"/>
              <a:t>Suppose today is Saturday and you and your friends are going to meet in 10 days. What day is in 10 days? You can find that day is Tuesday using the following expression: </a:t>
            </a:r>
          </a:p>
        </p:txBody>
      </p:sp>
      <p:sp>
        <p:nvSpPr>
          <p:cNvPr id="180229" name="Rectangle 5"/>
          <p:cNvSpPr>
            <a:spLocks noChangeArrowheads="1"/>
          </p:cNvSpPr>
          <p:nvPr/>
        </p:nvSpPr>
        <p:spPr bwMode="auto">
          <a:xfrm>
            <a:off x="2190750" y="2881313"/>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180231" name="Rectangle 7"/>
          <p:cNvSpPr>
            <a:spLocks noChangeArrowheads="1"/>
          </p:cNvSpPr>
          <p:nvPr/>
        </p:nvSpPr>
        <p:spPr bwMode="auto">
          <a:xfrm>
            <a:off x="0" y="2884488"/>
            <a:ext cx="9144000" cy="0"/>
          </a:xfrm>
          <a:prstGeom prst="rect">
            <a:avLst/>
          </a:prstGeom>
          <a:noFill/>
          <a:ln w="12700">
            <a:noFill/>
            <a:miter lim="800000"/>
            <a:headEnd type="none" w="sm" len="sm"/>
            <a:tailEnd type="none" w="sm" len="sm"/>
          </a:ln>
          <a:effectLst/>
        </p:spPr>
        <p:txBody>
          <a:bodyPr anchor="ctr">
            <a:spAutoFit/>
          </a:bodyPr>
          <a:lstStyle/>
          <a:p>
            <a:endParaRPr lang="en-US"/>
          </a:p>
        </p:txBody>
      </p:sp>
      <p:graphicFrame>
        <p:nvGraphicFramePr>
          <p:cNvPr id="180230" name="Object 6"/>
          <p:cNvGraphicFramePr>
            <a:graphicFrameLocks noChangeAspect="1"/>
          </p:cNvGraphicFramePr>
          <p:nvPr/>
        </p:nvGraphicFramePr>
        <p:xfrm>
          <a:off x="577850" y="4081463"/>
          <a:ext cx="8064500" cy="1844675"/>
        </p:xfrm>
        <a:graphic>
          <a:graphicData uri="http://schemas.openxmlformats.org/presentationml/2006/ole">
            <mc:AlternateContent xmlns:mc="http://schemas.openxmlformats.org/markup-compatibility/2006">
              <mc:Choice xmlns:v="urn:schemas-microsoft-com:vml" Requires="v">
                <p:oleObj spid="_x0000_s330775" name="Picture" r:id="rId3" imgW="4762500" imgH="1091184" progId="Word.Picture.8">
                  <p:embed/>
                </p:oleObj>
              </mc:Choice>
              <mc:Fallback>
                <p:oleObj name="Picture" r:id="rId3" imgW="4762500" imgH="1091184" progId="Word.Picture.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850" y="4081463"/>
                        <a:ext cx="8064500" cy="1844675"/>
                      </a:xfrm>
                      <a:prstGeom prst="rect">
                        <a:avLst/>
                      </a:prstGeom>
                      <a:solidFill>
                        <a:schemeClr val="tx1"/>
                      </a:solidFill>
                    </p:spPr>
                  </p:pic>
                </p:oleObj>
              </mc:Fallback>
            </mc:AlternateContent>
          </a:graphicData>
        </a:graphic>
      </p:graphicFrame>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5D9532C6-B198-4CA0-BD89-945F9461BEB8}" type="slidenum">
              <a:rPr lang="en-US"/>
              <a:pPr/>
              <a:t>26</a:t>
            </a:fld>
            <a:endParaRPr lang="en-US"/>
          </a:p>
        </p:txBody>
      </p:sp>
      <p:sp>
        <p:nvSpPr>
          <p:cNvPr id="252930" name="Rectangle 2"/>
          <p:cNvSpPr>
            <a:spLocks noGrp="1" noChangeArrowheads="1"/>
          </p:cNvSpPr>
          <p:nvPr>
            <p:ph type="title"/>
          </p:nvPr>
        </p:nvSpPr>
        <p:spPr>
          <a:xfrm>
            <a:off x="685800" y="0"/>
            <a:ext cx="7772400" cy="1428750"/>
          </a:xfrm>
          <a:noFill/>
          <a:ln/>
        </p:spPr>
        <p:txBody>
          <a:bodyPr>
            <a:normAutofit fontScale="90000"/>
          </a:bodyPr>
          <a:lstStyle/>
          <a:p>
            <a:r>
              <a:rPr lang="en-US"/>
              <a:t>How to Evaluate an Expression</a:t>
            </a:r>
          </a:p>
        </p:txBody>
      </p:sp>
      <p:sp>
        <p:nvSpPr>
          <p:cNvPr id="252931" name="Rectangle 3"/>
          <p:cNvSpPr>
            <a:spLocks noChangeArrowheads="1"/>
          </p:cNvSpPr>
          <p:nvPr/>
        </p:nvSpPr>
        <p:spPr bwMode="auto">
          <a:xfrm>
            <a:off x="3219450" y="321945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252933" name="Text Box 5"/>
          <p:cNvSpPr txBox="1">
            <a:spLocks noChangeArrowheads="1"/>
          </p:cNvSpPr>
          <p:nvPr/>
        </p:nvSpPr>
        <p:spPr bwMode="auto">
          <a:xfrm>
            <a:off x="0" y="1123950"/>
            <a:ext cx="9144000" cy="2528888"/>
          </a:xfrm>
          <a:prstGeom prst="rect">
            <a:avLst/>
          </a:prstGeom>
          <a:noFill/>
          <a:ln w="12700">
            <a:noFill/>
            <a:miter lim="800000"/>
            <a:headEnd type="none" w="sm" len="sm"/>
            <a:tailEnd type="none" w="sm" len="sm"/>
          </a:ln>
          <a:effectLst/>
        </p:spPr>
        <p:txBody>
          <a:bodyPr>
            <a:spAutoFit/>
          </a:bodyPr>
          <a:lstStyle/>
          <a:p>
            <a:pPr>
              <a:spcBef>
                <a:spcPct val="50000"/>
              </a:spcBef>
            </a:pPr>
            <a:r>
              <a:rPr lang="en-US" sz="3200"/>
              <a:t>Though Java has its own way to evaluate an expression behind the scene, the result of a Java expression and its corresponding arithmetic expression are the same. Therefore, you can safely apply the arithmetic rule for evaluating a Java expression. </a:t>
            </a:r>
          </a:p>
        </p:txBody>
      </p:sp>
      <p:sp>
        <p:nvSpPr>
          <p:cNvPr id="252935" name="Rectangle 7"/>
          <p:cNvSpPr>
            <a:spLocks noChangeArrowheads="1"/>
          </p:cNvSpPr>
          <p:nvPr/>
        </p:nvSpPr>
        <p:spPr bwMode="auto">
          <a:xfrm>
            <a:off x="0" y="2522538"/>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252934" name="Object 6"/>
          <p:cNvGraphicFramePr>
            <a:graphicFrameLocks noChangeAspect="1"/>
          </p:cNvGraphicFramePr>
          <p:nvPr/>
        </p:nvGraphicFramePr>
        <p:xfrm>
          <a:off x="4187825" y="3732213"/>
          <a:ext cx="4546600" cy="2738437"/>
        </p:xfrm>
        <a:graphic>
          <a:graphicData uri="http://schemas.openxmlformats.org/presentationml/2006/ole">
            <mc:AlternateContent xmlns:mc="http://schemas.openxmlformats.org/markup-compatibility/2006">
              <mc:Choice xmlns:v="urn:schemas-microsoft-com:vml" Requires="v">
                <p:oleObj spid="_x0000_s332823" name="Picture" r:id="rId3" imgW="3383280" imgH="2033016" progId="Word.Picture.8">
                  <p:embed/>
                </p:oleObj>
              </mc:Choice>
              <mc:Fallback>
                <p:oleObj name="Picture" r:id="rId3" imgW="3383280" imgH="2033016" progId="Word.Picture.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7825" y="3732213"/>
                        <a:ext cx="4546600" cy="2738437"/>
                      </a:xfrm>
                      <a:prstGeom prst="rect">
                        <a:avLst/>
                      </a:prstGeom>
                      <a:solidFill>
                        <a:schemeClr val="tx1"/>
                      </a:solidFill>
                    </p:spPr>
                  </p:pic>
                </p:oleObj>
              </mc:Fallback>
            </mc:AlternateContent>
          </a:graphicData>
        </a:graphic>
      </p:graphicFrame>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80520F48-C910-4070-94CA-D538FB8D88CD}" type="slidenum">
              <a:rPr lang="en-US"/>
              <a:pPr/>
              <a:t>27</a:t>
            </a:fld>
            <a:endParaRPr lang="en-US"/>
          </a:p>
        </p:txBody>
      </p:sp>
      <p:sp>
        <p:nvSpPr>
          <p:cNvPr id="248834" name="Rectangle 2"/>
          <p:cNvSpPr>
            <a:spLocks noGrp="1" noChangeArrowheads="1"/>
          </p:cNvSpPr>
          <p:nvPr>
            <p:ph type="title"/>
          </p:nvPr>
        </p:nvSpPr>
        <p:spPr>
          <a:xfrm>
            <a:off x="685800" y="152400"/>
            <a:ext cx="7772400" cy="762000"/>
          </a:xfrm>
          <a:noFill/>
          <a:ln/>
        </p:spPr>
        <p:txBody>
          <a:bodyPr>
            <a:normAutofit fontScale="90000"/>
          </a:bodyPr>
          <a:lstStyle/>
          <a:p>
            <a:r>
              <a:rPr lang="en-US" sz="4000"/>
              <a:t>Problem: Converting Temperatures</a:t>
            </a:r>
          </a:p>
        </p:txBody>
      </p:sp>
      <p:sp>
        <p:nvSpPr>
          <p:cNvPr id="248835" name="Rectangle 3"/>
          <p:cNvSpPr>
            <a:spLocks noGrp="1" noChangeArrowheads="1"/>
          </p:cNvSpPr>
          <p:nvPr>
            <p:ph type="body" idx="1"/>
          </p:nvPr>
        </p:nvSpPr>
        <p:spPr>
          <a:xfrm>
            <a:off x="228600" y="1676400"/>
            <a:ext cx="8686800" cy="2971800"/>
          </a:xfrm>
          <a:noFill/>
          <a:ln/>
        </p:spPr>
        <p:txBody>
          <a:bodyPr/>
          <a:lstStyle/>
          <a:p>
            <a:pPr marL="0" indent="0">
              <a:spcBef>
                <a:spcPct val="0"/>
              </a:spcBef>
              <a:buFont typeface="Monotype Sorts" pitchFamily="2" charset="2"/>
              <a:buNone/>
            </a:pPr>
            <a:r>
              <a:rPr lang="en-US" dirty="0"/>
              <a:t>Write a program that converts a Fahrenheit degree to Celsius using the formula:</a:t>
            </a:r>
          </a:p>
        </p:txBody>
      </p:sp>
      <p:sp>
        <p:nvSpPr>
          <p:cNvPr id="248836" name="Rectangle 4"/>
          <p:cNvSpPr>
            <a:spLocks noChangeArrowheads="1"/>
          </p:cNvSpPr>
          <p:nvPr/>
        </p:nvSpPr>
        <p:spPr bwMode="auto">
          <a:xfrm>
            <a:off x="2190750" y="2881313"/>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248837" name="AutoShape 5">
            <a:hlinkClick r:id="" action="ppaction://noaction" highlightClick="1"/>
          </p:cNvPr>
          <p:cNvSpPr>
            <a:spLocks noChangeArrowheads="1"/>
          </p:cNvSpPr>
          <p:nvPr/>
        </p:nvSpPr>
        <p:spPr bwMode="auto">
          <a:xfrm>
            <a:off x="457200" y="4887913"/>
            <a:ext cx="3346450" cy="522287"/>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sz="2400">
                <a:solidFill>
                  <a:schemeClr val="accent1"/>
                </a:solidFill>
                <a:latin typeface="Book Antiqua" pitchFamily="18" charset="0"/>
                <a:hlinkClick r:id="rId3" action="ppaction://program"/>
              </a:rPr>
              <a:t>FahrenheitToCelsius</a:t>
            </a:r>
            <a:endParaRPr lang="en-US" sz="2400">
              <a:solidFill>
                <a:schemeClr val="accent1"/>
              </a:solidFill>
            </a:endParaRPr>
          </a:p>
        </p:txBody>
      </p:sp>
      <p:sp>
        <p:nvSpPr>
          <p:cNvPr id="248838" name="AutoShape 6">
            <a:hlinkClick r:id="rId4" action="ppaction://program" highlightClick="1"/>
          </p:cNvPr>
          <p:cNvSpPr>
            <a:spLocks noChangeArrowheads="1"/>
          </p:cNvSpPr>
          <p:nvPr/>
        </p:nvSpPr>
        <p:spPr bwMode="auto">
          <a:xfrm>
            <a:off x="4187825" y="4927600"/>
            <a:ext cx="1600200" cy="533400"/>
          </a:xfrm>
          <a:prstGeom prst="actionButtonBlank">
            <a:avLst/>
          </a:prstGeom>
          <a:solidFill>
            <a:srgbClr val="38A1BA"/>
          </a:solidFill>
          <a:ln w="19050">
            <a:noFill/>
            <a:miter lim="800000"/>
            <a:headEnd type="none" w="sm" len="sm"/>
            <a:tailEnd type="none" w="sm" len="sm"/>
          </a:ln>
          <a:effectLst>
            <a:prstShdw prst="shdw17" dist="17961" dir="2700000">
              <a:srgbClr val="38A1BA">
                <a:gamma/>
                <a:shade val="60000"/>
                <a:invGamma/>
              </a:srgbClr>
            </a:prstShdw>
          </a:effectLst>
        </p:spPr>
        <p:txBody>
          <a:bodyPr wrap="none" anchor="ctr"/>
          <a:lstStyle/>
          <a:p>
            <a:pPr algn="ctr"/>
            <a:r>
              <a:rPr lang="en-US" sz="2400">
                <a:latin typeface="Book Antiqua" pitchFamily="18" charset="0"/>
              </a:rPr>
              <a:t>Run</a:t>
            </a:r>
            <a:endParaRPr lang="en-US" sz="2400"/>
          </a:p>
        </p:txBody>
      </p:sp>
      <p:sp>
        <p:nvSpPr>
          <p:cNvPr id="248840" name="Rectangle 8"/>
          <p:cNvSpPr>
            <a:spLocks noChangeArrowheads="1"/>
          </p:cNvSpPr>
          <p:nvPr/>
        </p:nvSpPr>
        <p:spPr bwMode="auto">
          <a:xfrm>
            <a:off x="0" y="3314700"/>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248839" name="Object 7"/>
          <p:cNvGraphicFramePr>
            <a:graphicFrameLocks noChangeAspect="1"/>
          </p:cNvGraphicFramePr>
          <p:nvPr>
            <p:extLst>
              <p:ext uri="{D42A27DB-BD31-4B8C-83A1-F6EECF244321}">
                <p14:modId xmlns:p14="http://schemas.microsoft.com/office/powerpoint/2010/main" val="3564515829"/>
              </p:ext>
            </p:extLst>
          </p:nvPr>
        </p:nvGraphicFramePr>
        <p:xfrm>
          <a:off x="1767681" y="3314700"/>
          <a:ext cx="4840287" cy="587375"/>
        </p:xfrm>
        <a:graphic>
          <a:graphicData uri="http://schemas.openxmlformats.org/presentationml/2006/ole">
            <mc:AlternateContent xmlns:mc="http://schemas.openxmlformats.org/markup-compatibility/2006">
              <mc:Choice xmlns:v="urn:schemas-microsoft-com:vml" Requires="v">
                <p:oleObj spid="_x0000_s333847" name="Equation" r:id="rId5" imgW="1879997" imgH="228997" progId="Equation.3">
                  <p:embed/>
                </p:oleObj>
              </mc:Choice>
              <mc:Fallback>
                <p:oleObj name="Equation" r:id="rId5" imgW="1879997" imgH="228997" progId="Equation.3">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7681" y="3314700"/>
                        <a:ext cx="4840287" cy="587375"/>
                      </a:xfrm>
                      <a:prstGeom prst="rect">
                        <a:avLst/>
                      </a:prstGeom>
                      <a:solidFill>
                        <a:schemeClr val="tx1"/>
                      </a:solidFill>
                    </p:spPr>
                  </p:pic>
                </p:oleObj>
              </mc:Fallback>
            </mc:AlternateContent>
          </a:graphicData>
        </a:graphic>
      </p:graphicFrame>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D15E93E-82E9-4695-AB22-52490D1EF1ED}" type="slidenum">
              <a:rPr lang="en-US"/>
              <a:pPr/>
              <a:t>28</a:t>
            </a:fld>
            <a:endParaRPr lang="en-US"/>
          </a:p>
        </p:txBody>
      </p:sp>
      <p:sp>
        <p:nvSpPr>
          <p:cNvPr id="25602" name="Rectangle 2"/>
          <p:cNvSpPr>
            <a:spLocks noGrp="1" noChangeArrowheads="1"/>
          </p:cNvSpPr>
          <p:nvPr>
            <p:ph type="title"/>
          </p:nvPr>
        </p:nvSpPr>
        <p:spPr>
          <a:xfrm>
            <a:off x="533400" y="0"/>
            <a:ext cx="7772400" cy="1371600"/>
          </a:xfrm>
          <a:noFill/>
          <a:ln/>
        </p:spPr>
        <p:txBody>
          <a:bodyPr>
            <a:normAutofit fontScale="90000"/>
          </a:bodyPr>
          <a:lstStyle/>
          <a:p>
            <a:r>
              <a:rPr lang="en-US"/>
              <a:t>Shortcut Assignment Operators</a:t>
            </a:r>
          </a:p>
        </p:txBody>
      </p:sp>
      <p:sp>
        <p:nvSpPr>
          <p:cNvPr id="25607" name="Text Box 7"/>
          <p:cNvSpPr txBox="1">
            <a:spLocks noChangeArrowheads="1"/>
          </p:cNvSpPr>
          <p:nvPr/>
        </p:nvSpPr>
        <p:spPr bwMode="auto">
          <a:xfrm>
            <a:off x="1600200" y="1371600"/>
            <a:ext cx="6096000" cy="3287713"/>
          </a:xfrm>
          <a:prstGeom prst="rect">
            <a:avLst/>
          </a:prstGeom>
          <a:noFill/>
          <a:ln w="12700">
            <a:noFill/>
            <a:miter lim="800000"/>
            <a:headEnd type="none" w="sm" len="sm"/>
            <a:tailEnd type="none" w="sm" len="sm"/>
          </a:ln>
          <a:effectLst/>
        </p:spPr>
        <p:txBody>
          <a:bodyPr>
            <a:spAutoFit/>
          </a:bodyPr>
          <a:lstStyle/>
          <a:p>
            <a:pPr>
              <a:spcBef>
                <a:spcPct val="50000"/>
              </a:spcBef>
              <a:tabLst>
                <a:tab pos="1771650" algn="l"/>
                <a:tab pos="3657600" algn="l"/>
              </a:tabLst>
            </a:pPr>
            <a:r>
              <a:rPr lang="en-US" sz="3000" i="1"/>
              <a:t>Operator	Example	Equivalent</a:t>
            </a:r>
          </a:p>
          <a:p>
            <a:pPr>
              <a:spcBef>
                <a:spcPct val="50000"/>
              </a:spcBef>
              <a:tabLst>
                <a:tab pos="1771650" algn="l"/>
                <a:tab pos="3657600" algn="l"/>
              </a:tabLst>
            </a:pPr>
            <a:r>
              <a:rPr lang="en-US" sz="2400">
                <a:latin typeface="Courier New" pitchFamily="49" charset="0"/>
              </a:rPr>
              <a:t>+=	i += 8	i = i + 8</a:t>
            </a:r>
          </a:p>
          <a:p>
            <a:pPr>
              <a:spcBef>
                <a:spcPct val="50000"/>
              </a:spcBef>
              <a:tabLst>
                <a:tab pos="1771650" algn="l"/>
                <a:tab pos="3657600" algn="l"/>
              </a:tabLst>
            </a:pPr>
            <a:r>
              <a:rPr lang="en-US" sz="2400">
                <a:latin typeface="Courier New" pitchFamily="49" charset="0"/>
              </a:rPr>
              <a:t>-=	f -= 8.0	f = f - 8.0</a:t>
            </a:r>
          </a:p>
          <a:p>
            <a:pPr>
              <a:spcBef>
                <a:spcPct val="50000"/>
              </a:spcBef>
              <a:tabLst>
                <a:tab pos="1771650" algn="l"/>
                <a:tab pos="3657600" algn="l"/>
              </a:tabLst>
            </a:pPr>
            <a:r>
              <a:rPr lang="en-US" sz="2400">
                <a:latin typeface="Courier New" pitchFamily="49" charset="0"/>
              </a:rPr>
              <a:t>*=	i *= 8	i = i * 8</a:t>
            </a:r>
          </a:p>
          <a:p>
            <a:pPr>
              <a:spcBef>
                <a:spcPct val="50000"/>
              </a:spcBef>
              <a:tabLst>
                <a:tab pos="1771650" algn="l"/>
                <a:tab pos="3657600" algn="l"/>
              </a:tabLst>
            </a:pPr>
            <a:r>
              <a:rPr lang="en-US" sz="2400">
                <a:latin typeface="Courier New" pitchFamily="49" charset="0"/>
              </a:rPr>
              <a:t>/=	i /= 8	i = i / 8</a:t>
            </a:r>
          </a:p>
          <a:p>
            <a:pPr>
              <a:spcBef>
                <a:spcPct val="50000"/>
              </a:spcBef>
              <a:tabLst>
                <a:tab pos="1771650" algn="l"/>
                <a:tab pos="3657600" algn="l"/>
              </a:tabLst>
            </a:pPr>
            <a:r>
              <a:rPr lang="en-US" sz="2400">
                <a:latin typeface="Courier New" pitchFamily="49" charset="0"/>
              </a:rPr>
              <a:t>%=	i %= 8	i = i % 8</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4A9A4A96-675D-45E4-9BB9-F4A94101CF27}" type="slidenum">
              <a:rPr lang="en-US"/>
              <a:pPr/>
              <a:t>29</a:t>
            </a:fld>
            <a:endParaRPr lang="en-US"/>
          </a:p>
        </p:txBody>
      </p:sp>
      <p:sp>
        <p:nvSpPr>
          <p:cNvPr id="79874" name="Rectangle 2"/>
          <p:cNvSpPr>
            <a:spLocks noGrp="1" noChangeArrowheads="1"/>
          </p:cNvSpPr>
          <p:nvPr>
            <p:ph type="title"/>
          </p:nvPr>
        </p:nvSpPr>
        <p:spPr>
          <a:xfrm>
            <a:off x="0" y="381000"/>
            <a:ext cx="9144000" cy="914400"/>
          </a:xfrm>
        </p:spPr>
        <p:txBody>
          <a:bodyPr>
            <a:normAutofit fontScale="90000"/>
          </a:bodyPr>
          <a:lstStyle/>
          <a:p>
            <a:pPr algn="l"/>
            <a:r>
              <a:rPr lang="en-US" dirty="0"/>
              <a:t>Increment </a:t>
            </a:r>
            <a:r>
              <a:rPr lang="en-US" dirty="0" smtClean="0"/>
              <a:t>and Decrement </a:t>
            </a:r>
            <a:r>
              <a:rPr lang="en-US" dirty="0"/>
              <a:t>Operators</a:t>
            </a:r>
          </a:p>
        </p:txBody>
      </p:sp>
      <p:sp>
        <p:nvSpPr>
          <p:cNvPr id="79881" name="Rectangle 9"/>
          <p:cNvSpPr>
            <a:spLocks noChangeArrowheads="1"/>
          </p:cNvSpPr>
          <p:nvPr/>
        </p:nvSpPr>
        <p:spPr bwMode="auto">
          <a:xfrm>
            <a:off x="2933700" y="26670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79882" name="Rectangle 10"/>
          <p:cNvSpPr>
            <a:spLocks noChangeArrowheads="1"/>
          </p:cNvSpPr>
          <p:nvPr/>
        </p:nvSpPr>
        <p:spPr bwMode="auto">
          <a:xfrm>
            <a:off x="2933700" y="2620963"/>
            <a:ext cx="9144000" cy="457200"/>
          </a:xfrm>
          <a:prstGeom prst="rect">
            <a:avLst/>
          </a:prstGeom>
          <a:noFill/>
          <a:ln w="12700">
            <a:noFill/>
            <a:miter lim="800000"/>
            <a:headEnd type="none" w="sm" len="sm"/>
            <a:tailEnd type="none" w="sm" len="sm"/>
          </a:ln>
          <a:effectLst/>
        </p:spPr>
        <p:txBody>
          <a:bodyPr>
            <a:spAutoFit/>
          </a:bodyPr>
          <a:lstStyle/>
          <a:p>
            <a:pPr>
              <a:tabLst>
                <a:tab pos="3246438" algn="l"/>
              </a:tabLst>
            </a:pPr>
            <a:endParaRPr lang="en-US" sz="2400"/>
          </a:p>
        </p:txBody>
      </p:sp>
      <p:sp>
        <p:nvSpPr>
          <p:cNvPr id="79887" name="Rectangle 15"/>
          <p:cNvSpPr>
            <a:spLocks noChangeArrowheads="1"/>
          </p:cNvSpPr>
          <p:nvPr/>
        </p:nvSpPr>
        <p:spPr bwMode="auto">
          <a:xfrm>
            <a:off x="228600" y="1447800"/>
            <a:ext cx="8686800" cy="4893647"/>
          </a:xfrm>
          <a:prstGeom prst="rect">
            <a:avLst/>
          </a:prstGeom>
          <a:noFill/>
          <a:ln w="12700">
            <a:noFill/>
            <a:miter lim="800000"/>
            <a:headEnd type="none" w="sm" len="sm"/>
            <a:tailEnd type="none" w="sm" len="sm"/>
          </a:ln>
          <a:effectLst/>
        </p:spPr>
        <p:txBody>
          <a:bodyPr>
            <a:spAutoFit/>
          </a:bodyPr>
          <a:lstStyle/>
          <a:p>
            <a:pPr marL="1371600" indent="-1371600">
              <a:tabLst>
                <a:tab pos="3433763" algn="l"/>
              </a:tabLst>
            </a:pPr>
            <a:r>
              <a:rPr lang="en-US" dirty="0">
                <a:cs typeface="Times New Roman" pitchFamily="18" charset="0"/>
              </a:rPr>
              <a:t>Operator	Name	Description	</a:t>
            </a:r>
          </a:p>
          <a:p>
            <a:pPr marL="1371600" indent="-1371600">
              <a:tabLst>
                <a:tab pos="3433763" algn="l"/>
              </a:tabLst>
            </a:pPr>
            <a:r>
              <a:rPr lang="en-US" u="sng" dirty="0">
                <a:cs typeface="Times New Roman" pitchFamily="18" charset="0"/>
              </a:rPr>
              <a:t>++</a:t>
            </a:r>
            <a:r>
              <a:rPr lang="en-US" u="sng" dirty="0" err="1">
                <a:cs typeface="Times New Roman" pitchFamily="18" charset="0"/>
              </a:rPr>
              <a:t>var</a:t>
            </a:r>
            <a:r>
              <a:rPr lang="en-US" dirty="0">
                <a:cs typeface="Times New Roman" pitchFamily="18" charset="0"/>
              </a:rPr>
              <a:t>	</a:t>
            </a:r>
            <a:r>
              <a:rPr lang="en-US" dirty="0" err="1">
                <a:cs typeface="Times New Roman" pitchFamily="18" charset="0"/>
              </a:rPr>
              <a:t>preincrement</a:t>
            </a:r>
            <a:r>
              <a:rPr lang="en-US" dirty="0">
                <a:cs typeface="Times New Roman" pitchFamily="18" charset="0"/>
              </a:rPr>
              <a:t>	The expression (++</a:t>
            </a:r>
            <a:r>
              <a:rPr lang="en-US" dirty="0" err="1">
                <a:cs typeface="Times New Roman" pitchFamily="18" charset="0"/>
              </a:rPr>
              <a:t>var</a:t>
            </a:r>
            <a:r>
              <a:rPr lang="en-US" dirty="0">
                <a:cs typeface="Times New Roman" pitchFamily="18" charset="0"/>
              </a:rPr>
              <a:t>) increments </a:t>
            </a:r>
            <a:r>
              <a:rPr lang="en-US" u="sng" dirty="0" err="1">
                <a:cs typeface="Times New Roman" pitchFamily="18" charset="0"/>
              </a:rPr>
              <a:t>var</a:t>
            </a:r>
            <a:r>
              <a:rPr lang="en-US" dirty="0">
                <a:cs typeface="Times New Roman" pitchFamily="18" charset="0"/>
              </a:rPr>
              <a:t> </a:t>
            </a:r>
            <a:endParaRPr lang="en-US" dirty="0" smtClean="0">
              <a:cs typeface="Times New Roman" pitchFamily="18" charset="0"/>
            </a:endParaRPr>
          </a:p>
          <a:p>
            <a:pPr marL="1371600" indent="-1371600">
              <a:tabLst>
                <a:tab pos="3433763" algn="l"/>
              </a:tabLst>
            </a:pPr>
            <a:r>
              <a:rPr lang="en-US" dirty="0" smtClean="0">
                <a:cs typeface="Times New Roman" pitchFamily="18" charset="0"/>
              </a:rPr>
              <a:t>                                              by </a:t>
            </a:r>
            <a:r>
              <a:rPr lang="en-US" dirty="0">
                <a:cs typeface="Times New Roman" pitchFamily="18" charset="0"/>
              </a:rPr>
              <a:t>1 and </a:t>
            </a:r>
            <a:r>
              <a:rPr lang="en-US" dirty="0" smtClean="0">
                <a:cs typeface="Times New Roman" pitchFamily="18" charset="0"/>
              </a:rPr>
              <a:t>evaluates to </a:t>
            </a:r>
            <a:r>
              <a:rPr lang="en-US" dirty="0">
                <a:cs typeface="Times New Roman" pitchFamily="18" charset="0"/>
              </a:rPr>
              <a:t>the </a:t>
            </a:r>
            <a:r>
              <a:rPr lang="en-US" i="1" dirty="0">
                <a:cs typeface="Times New Roman" pitchFamily="18" charset="0"/>
              </a:rPr>
              <a:t>new</a:t>
            </a:r>
            <a:r>
              <a:rPr lang="en-US" dirty="0">
                <a:cs typeface="Times New Roman" pitchFamily="18" charset="0"/>
              </a:rPr>
              <a:t> value in </a:t>
            </a:r>
            <a:r>
              <a:rPr lang="en-US" dirty="0" smtClean="0">
                <a:cs typeface="Times New Roman" pitchFamily="18" charset="0"/>
              </a:rPr>
              <a:t>              	 </a:t>
            </a:r>
            <a:r>
              <a:rPr lang="en-US" u="sng" dirty="0" err="1" smtClean="0">
                <a:cs typeface="Times New Roman" pitchFamily="18" charset="0"/>
              </a:rPr>
              <a:t>var</a:t>
            </a:r>
            <a:r>
              <a:rPr lang="en-US" dirty="0" smtClean="0">
                <a:cs typeface="Times New Roman" pitchFamily="18" charset="0"/>
              </a:rPr>
              <a:t> </a:t>
            </a:r>
            <a:r>
              <a:rPr lang="en-US" i="1" dirty="0">
                <a:cs typeface="Times New Roman" pitchFamily="18" charset="0"/>
              </a:rPr>
              <a:t>after</a:t>
            </a:r>
            <a:r>
              <a:rPr lang="en-US" dirty="0">
                <a:cs typeface="Times New Roman" pitchFamily="18" charset="0"/>
              </a:rPr>
              <a:t> the increment.</a:t>
            </a:r>
          </a:p>
          <a:p>
            <a:pPr marL="1371600" indent="-1371600">
              <a:tabLst>
                <a:tab pos="3433763" algn="l"/>
              </a:tabLst>
            </a:pPr>
            <a:r>
              <a:rPr lang="en-US" u="sng" dirty="0" err="1">
                <a:cs typeface="Times New Roman" pitchFamily="18" charset="0"/>
              </a:rPr>
              <a:t>var</a:t>
            </a:r>
            <a:r>
              <a:rPr lang="en-US" u="sng" dirty="0">
                <a:cs typeface="Times New Roman" pitchFamily="18" charset="0"/>
              </a:rPr>
              <a:t>++</a:t>
            </a:r>
            <a:r>
              <a:rPr lang="en-US" dirty="0">
                <a:cs typeface="Times New Roman" pitchFamily="18" charset="0"/>
              </a:rPr>
              <a:t>	</a:t>
            </a:r>
            <a:r>
              <a:rPr lang="en-US" dirty="0" err="1">
                <a:cs typeface="Times New Roman" pitchFamily="18" charset="0"/>
              </a:rPr>
              <a:t>postincrement</a:t>
            </a:r>
            <a:r>
              <a:rPr lang="en-US" dirty="0">
                <a:cs typeface="Times New Roman" pitchFamily="18" charset="0"/>
              </a:rPr>
              <a:t>	The expression (</a:t>
            </a:r>
            <a:r>
              <a:rPr lang="en-US" dirty="0" err="1">
                <a:cs typeface="Times New Roman" pitchFamily="18" charset="0"/>
              </a:rPr>
              <a:t>var</a:t>
            </a:r>
            <a:r>
              <a:rPr lang="en-US" dirty="0">
                <a:cs typeface="Times New Roman" pitchFamily="18" charset="0"/>
              </a:rPr>
              <a:t>++) evaluates to the </a:t>
            </a:r>
            <a:r>
              <a:rPr lang="en-US" dirty="0" smtClean="0">
                <a:cs typeface="Times New Roman" pitchFamily="18" charset="0"/>
              </a:rPr>
              <a:t> 	 </a:t>
            </a:r>
            <a:r>
              <a:rPr lang="en-US" i="1" dirty="0" smtClean="0">
                <a:cs typeface="Times New Roman" pitchFamily="18" charset="0"/>
              </a:rPr>
              <a:t>original</a:t>
            </a:r>
            <a:r>
              <a:rPr lang="en-US" dirty="0" smtClean="0">
                <a:cs typeface="Times New Roman" pitchFamily="18" charset="0"/>
              </a:rPr>
              <a:t> </a:t>
            </a:r>
            <a:r>
              <a:rPr lang="en-US" dirty="0">
                <a:cs typeface="Times New Roman" pitchFamily="18" charset="0"/>
              </a:rPr>
              <a:t>value </a:t>
            </a:r>
            <a:r>
              <a:rPr lang="en-US" dirty="0" smtClean="0">
                <a:cs typeface="Times New Roman" pitchFamily="18" charset="0"/>
              </a:rPr>
              <a:t> in </a:t>
            </a:r>
            <a:r>
              <a:rPr lang="en-US" u="sng" dirty="0" err="1">
                <a:cs typeface="Times New Roman" pitchFamily="18" charset="0"/>
              </a:rPr>
              <a:t>var</a:t>
            </a:r>
            <a:r>
              <a:rPr lang="en-US" dirty="0">
                <a:cs typeface="Times New Roman" pitchFamily="18" charset="0"/>
              </a:rPr>
              <a:t> and increments </a:t>
            </a:r>
            <a:r>
              <a:rPr lang="en-US" u="sng" dirty="0" err="1" smtClean="0">
                <a:cs typeface="Times New Roman" pitchFamily="18" charset="0"/>
              </a:rPr>
              <a:t>var</a:t>
            </a:r>
            <a:r>
              <a:rPr lang="en-US" dirty="0">
                <a:cs typeface="Times New Roman" pitchFamily="18" charset="0"/>
              </a:rPr>
              <a:t> </a:t>
            </a:r>
            <a:r>
              <a:rPr lang="en-US" dirty="0" smtClean="0">
                <a:cs typeface="Times New Roman" pitchFamily="18" charset="0"/>
              </a:rPr>
              <a:t>	 by </a:t>
            </a:r>
            <a:r>
              <a:rPr lang="en-US" dirty="0">
                <a:cs typeface="Times New Roman" pitchFamily="18" charset="0"/>
              </a:rPr>
              <a:t>1. </a:t>
            </a:r>
          </a:p>
          <a:p>
            <a:pPr marL="1371600" indent="-1371600">
              <a:tabLst>
                <a:tab pos="3433763" algn="l"/>
              </a:tabLst>
            </a:pPr>
            <a:r>
              <a:rPr lang="en-US" u="sng" dirty="0">
                <a:cs typeface="Times New Roman" pitchFamily="18" charset="0"/>
              </a:rPr>
              <a:t>--</a:t>
            </a:r>
            <a:r>
              <a:rPr lang="en-US" u="sng" dirty="0" err="1">
                <a:cs typeface="Times New Roman" pitchFamily="18" charset="0"/>
              </a:rPr>
              <a:t>var</a:t>
            </a:r>
            <a:r>
              <a:rPr lang="en-US" dirty="0">
                <a:cs typeface="Times New Roman" pitchFamily="18" charset="0"/>
              </a:rPr>
              <a:t>	</a:t>
            </a:r>
            <a:r>
              <a:rPr lang="en-US" dirty="0" err="1">
                <a:cs typeface="Times New Roman" pitchFamily="18" charset="0"/>
              </a:rPr>
              <a:t>predecrement</a:t>
            </a:r>
            <a:r>
              <a:rPr lang="en-US" dirty="0">
                <a:cs typeface="Times New Roman" pitchFamily="18" charset="0"/>
              </a:rPr>
              <a:t>	The expression (--</a:t>
            </a:r>
            <a:r>
              <a:rPr lang="en-US" dirty="0" err="1">
                <a:cs typeface="Times New Roman" pitchFamily="18" charset="0"/>
              </a:rPr>
              <a:t>var</a:t>
            </a:r>
            <a:r>
              <a:rPr lang="en-US" dirty="0">
                <a:cs typeface="Times New Roman" pitchFamily="18" charset="0"/>
              </a:rPr>
              <a:t>) decrements </a:t>
            </a:r>
            <a:r>
              <a:rPr lang="en-US" u="sng" dirty="0" err="1">
                <a:cs typeface="Times New Roman" pitchFamily="18" charset="0"/>
              </a:rPr>
              <a:t>var</a:t>
            </a:r>
            <a:r>
              <a:rPr lang="en-US" dirty="0">
                <a:cs typeface="Times New Roman" pitchFamily="18" charset="0"/>
              </a:rPr>
              <a:t> by </a:t>
            </a:r>
            <a:r>
              <a:rPr lang="en-US" dirty="0" smtClean="0">
                <a:cs typeface="Times New Roman" pitchFamily="18" charset="0"/>
              </a:rPr>
              <a:t>	1 </a:t>
            </a:r>
            <a:r>
              <a:rPr lang="en-US" dirty="0">
                <a:cs typeface="Times New Roman" pitchFamily="18" charset="0"/>
              </a:rPr>
              <a:t>and </a:t>
            </a:r>
            <a:r>
              <a:rPr lang="en-US" dirty="0" smtClean="0">
                <a:cs typeface="Times New Roman" pitchFamily="18" charset="0"/>
              </a:rPr>
              <a:t>evaluates to </a:t>
            </a:r>
            <a:r>
              <a:rPr lang="en-US" dirty="0">
                <a:cs typeface="Times New Roman" pitchFamily="18" charset="0"/>
              </a:rPr>
              <a:t>the </a:t>
            </a:r>
            <a:r>
              <a:rPr lang="en-US" i="1" dirty="0">
                <a:cs typeface="Times New Roman" pitchFamily="18" charset="0"/>
              </a:rPr>
              <a:t>new</a:t>
            </a:r>
            <a:r>
              <a:rPr lang="en-US" dirty="0">
                <a:cs typeface="Times New Roman" pitchFamily="18" charset="0"/>
              </a:rPr>
              <a:t> value in </a:t>
            </a:r>
            <a:r>
              <a:rPr lang="en-US" u="sng" dirty="0" err="1" smtClean="0">
                <a:cs typeface="Times New Roman" pitchFamily="18" charset="0"/>
              </a:rPr>
              <a:t>var</a:t>
            </a:r>
            <a:r>
              <a:rPr lang="en-US" dirty="0">
                <a:cs typeface="Times New Roman" pitchFamily="18" charset="0"/>
              </a:rPr>
              <a:t> </a:t>
            </a:r>
            <a:r>
              <a:rPr lang="en-US" dirty="0" smtClean="0">
                <a:cs typeface="Times New Roman" pitchFamily="18" charset="0"/>
              </a:rPr>
              <a:t>	</a:t>
            </a:r>
            <a:r>
              <a:rPr lang="en-US" i="1" dirty="0" smtClean="0">
                <a:cs typeface="Times New Roman" pitchFamily="18" charset="0"/>
              </a:rPr>
              <a:t>after</a:t>
            </a:r>
            <a:r>
              <a:rPr lang="en-US" dirty="0" smtClean="0">
                <a:cs typeface="Times New Roman" pitchFamily="18" charset="0"/>
              </a:rPr>
              <a:t> </a:t>
            </a:r>
            <a:r>
              <a:rPr lang="en-US" dirty="0">
                <a:cs typeface="Times New Roman" pitchFamily="18" charset="0"/>
              </a:rPr>
              <a:t>the decrement. </a:t>
            </a:r>
          </a:p>
          <a:p>
            <a:pPr marL="1371600" indent="-1371600">
              <a:tabLst>
                <a:tab pos="3433763" algn="l"/>
              </a:tabLst>
            </a:pPr>
            <a:r>
              <a:rPr lang="en-US" u="sng" dirty="0" err="1">
                <a:cs typeface="Times New Roman" pitchFamily="18" charset="0"/>
              </a:rPr>
              <a:t>var</a:t>
            </a:r>
            <a:r>
              <a:rPr lang="en-US" u="sng" dirty="0">
                <a:cs typeface="Times New Roman" pitchFamily="18" charset="0"/>
              </a:rPr>
              <a:t>--</a:t>
            </a:r>
            <a:r>
              <a:rPr lang="en-US" dirty="0">
                <a:cs typeface="Times New Roman" pitchFamily="18" charset="0"/>
              </a:rPr>
              <a:t>	</a:t>
            </a:r>
            <a:r>
              <a:rPr lang="en-US" dirty="0" err="1">
                <a:cs typeface="Times New Roman" pitchFamily="18" charset="0"/>
              </a:rPr>
              <a:t>postdecrement</a:t>
            </a:r>
            <a:r>
              <a:rPr lang="en-US" dirty="0">
                <a:cs typeface="Times New Roman" pitchFamily="18" charset="0"/>
              </a:rPr>
              <a:t>   	The expression (</a:t>
            </a:r>
            <a:r>
              <a:rPr lang="en-US" dirty="0" err="1">
                <a:cs typeface="Times New Roman" pitchFamily="18" charset="0"/>
              </a:rPr>
              <a:t>var</a:t>
            </a:r>
            <a:r>
              <a:rPr lang="en-US" dirty="0">
                <a:cs typeface="Times New Roman" pitchFamily="18" charset="0"/>
              </a:rPr>
              <a:t>--) evaluates to </a:t>
            </a:r>
            <a:r>
              <a:rPr lang="en-US" dirty="0" smtClean="0">
                <a:cs typeface="Times New Roman" pitchFamily="18" charset="0"/>
              </a:rPr>
              <a:t>the 	</a:t>
            </a:r>
            <a:r>
              <a:rPr lang="en-US" i="1" dirty="0" smtClean="0">
                <a:cs typeface="Times New Roman" pitchFamily="18" charset="0"/>
              </a:rPr>
              <a:t>original</a:t>
            </a:r>
            <a:r>
              <a:rPr lang="en-US" dirty="0" smtClean="0">
                <a:cs typeface="Times New Roman" pitchFamily="18" charset="0"/>
              </a:rPr>
              <a:t> </a:t>
            </a:r>
            <a:r>
              <a:rPr lang="en-US" dirty="0">
                <a:cs typeface="Times New Roman" pitchFamily="18" charset="0"/>
              </a:rPr>
              <a:t>value </a:t>
            </a:r>
            <a:r>
              <a:rPr lang="en-US" dirty="0" smtClean="0">
                <a:cs typeface="Times New Roman" pitchFamily="18" charset="0"/>
              </a:rPr>
              <a:t>in </a:t>
            </a:r>
            <a:r>
              <a:rPr lang="en-US" u="sng" dirty="0" err="1">
                <a:cs typeface="Times New Roman" pitchFamily="18" charset="0"/>
              </a:rPr>
              <a:t>var</a:t>
            </a:r>
            <a:r>
              <a:rPr lang="en-US" dirty="0">
                <a:cs typeface="Times New Roman" pitchFamily="18" charset="0"/>
              </a:rPr>
              <a:t> and decrements </a:t>
            </a:r>
            <a:r>
              <a:rPr lang="en-US" u="sng" dirty="0" err="1">
                <a:cs typeface="Times New Roman" pitchFamily="18" charset="0"/>
              </a:rPr>
              <a:t>var</a:t>
            </a:r>
            <a:r>
              <a:rPr lang="en-US" dirty="0">
                <a:cs typeface="Times New Roman" pitchFamily="18" charset="0"/>
              </a:rPr>
              <a:t> </a:t>
            </a:r>
            <a:r>
              <a:rPr lang="en-US" dirty="0" smtClean="0">
                <a:cs typeface="Times New Roman" pitchFamily="18" charset="0"/>
              </a:rPr>
              <a:t>	 by </a:t>
            </a:r>
            <a:r>
              <a:rPr lang="en-US" dirty="0">
                <a:cs typeface="Times New Roman" pitchFamily="18" charset="0"/>
              </a:rPr>
              <a:t>1. </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Course Material</a:t>
            </a:r>
            <a:endParaRPr lang="en-US" dirty="0"/>
          </a:p>
        </p:txBody>
      </p:sp>
      <p:sp>
        <p:nvSpPr>
          <p:cNvPr id="3" name="Content Placeholder 2"/>
          <p:cNvSpPr>
            <a:spLocks noGrp="1"/>
          </p:cNvSpPr>
          <p:nvPr>
            <p:ph idx="1"/>
          </p:nvPr>
        </p:nvSpPr>
        <p:spPr/>
        <p:txBody>
          <a:bodyPr>
            <a:normAutofit/>
          </a:bodyPr>
          <a:lstStyle/>
          <a:p>
            <a:r>
              <a:rPr lang="en-US" dirty="0" smtClean="0"/>
              <a:t>BOOK</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4" name="Slide Number Placeholder 3"/>
          <p:cNvSpPr>
            <a:spLocks noGrp="1"/>
          </p:cNvSpPr>
          <p:nvPr>
            <p:ph type="sldNum" sz="quarter" idx="12"/>
          </p:nvPr>
        </p:nvSpPr>
        <p:spPr/>
        <p:txBody>
          <a:bodyPr/>
          <a:lstStyle/>
          <a:p>
            <a:fld id="{61F99ECA-4E2E-4668-B3A1-57F6D2915701}" type="slidenum">
              <a:rPr lang="en-US" smtClean="0"/>
              <a:pPr/>
              <a:t>3</a:t>
            </a:fld>
            <a:endParaRPr lang="en-US"/>
          </a:p>
        </p:txBody>
      </p:sp>
      <p:pic>
        <p:nvPicPr>
          <p:cNvPr id="292868" name="Picture 4" descr="http://www.informit.com/ShowCover.aspx?isbn=0132130807"/>
          <p:cNvPicPr>
            <a:picLocks noChangeAspect="1" noChangeArrowheads="1"/>
          </p:cNvPicPr>
          <p:nvPr/>
        </p:nvPicPr>
        <p:blipFill>
          <a:blip r:embed="rId2"/>
          <a:srcRect/>
          <a:stretch>
            <a:fillRect/>
          </a:stretch>
        </p:blipFill>
        <p:spPr bwMode="auto">
          <a:xfrm>
            <a:off x="685800" y="2286000"/>
            <a:ext cx="2477997" cy="3124200"/>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1"/>
          </p:nvPr>
        </p:nvSpPr>
        <p:spPr/>
        <p:txBody>
          <a:bodyPr/>
          <a:lstStyle/>
          <a:p>
            <a:fld id="{191DA977-058F-40E2-A886-9E1E85ECD0D6}" type="slidenum">
              <a:rPr lang="en-US"/>
              <a:pPr/>
              <a:t>30</a:t>
            </a:fld>
            <a:endParaRPr lang="en-US"/>
          </a:p>
        </p:txBody>
      </p:sp>
      <p:sp>
        <p:nvSpPr>
          <p:cNvPr id="135170" name="Rectangle 2"/>
          <p:cNvSpPr>
            <a:spLocks noGrp="1" noChangeArrowheads="1"/>
          </p:cNvSpPr>
          <p:nvPr>
            <p:ph type="title"/>
          </p:nvPr>
        </p:nvSpPr>
        <p:spPr>
          <a:xfrm>
            <a:off x="0" y="381000"/>
            <a:ext cx="9220200" cy="685800"/>
          </a:xfrm>
        </p:spPr>
        <p:txBody>
          <a:bodyPr>
            <a:noAutofit/>
          </a:bodyPr>
          <a:lstStyle/>
          <a:p>
            <a:pPr algn="l"/>
            <a:r>
              <a:rPr lang="en-US" sz="3600" dirty="0"/>
              <a:t>Increment </a:t>
            </a:r>
            <a:r>
              <a:rPr lang="en-US" sz="3600" dirty="0" smtClean="0"/>
              <a:t>and Decrement </a:t>
            </a:r>
            <a:r>
              <a:rPr lang="en-US" sz="3600" dirty="0"/>
              <a:t>Operators, cont.</a:t>
            </a:r>
          </a:p>
        </p:txBody>
      </p:sp>
      <p:sp>
        <p:nvSpPr>
          <p:cNvPr id="135177" name="Rectangle 9"/>
          <p:cNvSpPr>
            <a:spLocks noChangeArrowheads="1"/>
          </p:cNvSpPr>
          <p:nvPr/>
        </p:nvSpPr>
        <p:spPr bwMode="auto">
          <a:xfrm>
            <a:off x="2476500" y="30861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135179" name="Rectangle 11"/>
          <p:cNvSpPr>
            <a:spLocks noChangeArrowheads="1"/>
          </p:cNvSpPr>
          <p:nvPr/>
        </p:nvSpPr>
        <p:spPr bwMode="auto">
          <a:xfrm>
            <a:off x="2400300" y="30861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135181" name="Rectangle 13"/>
          <p:cNvSpPr>
            <a:spLocks noChangeArrowheads="1"/>
          </p:cNvSpPr>
          <p:nvPr/>
        </p:nvSpPr>
        <p:spPr bwMode="auto">
          <a:xfrm>
            <a:off x="2362200" y="30861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135183" name="Rectangle 15"/>
          <p:cNvSpPr>
            <a:spLocks noChangeArrowheads="1"/>
          </p:cNvSpPr>
          <p:nvPr/>
        </p:nvSpPr>
        <p:spPr bwMode="auto">
          <a:xfrm>
            <a:off x="2286000" y="30861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135185" name="Rectangle 17"/>
          <p:cNvSpPr>
            <a:spLocks noChangeArrowheads="1"/>
          </p:cNvSpPr>
          <p:nvPr/>
        </p:nvSpPr>
        <p:spPr bwMode="auto">
          <a:xfrm>
            <a:off x="2362200" y="3086100"/>
            <a:ext cx="9144000" cy="0"/>
          </a:xfrm>
          <a:prstGeom prst="rect">
            <a:avLst/>
          </a:prstGeom>
          <a:noFill/>
          <a:ln w="12700">
            <a:noFill/>
            <a:miter lim="800000"/>
            <a:headEnd type="none" w="sm" len="sm"/>
            <a:tailEnd type="none" w="sm" len="sm"/>
          </a:ln>
          <a:effectLst/>
        </p:spPr>
        <p:txBody>
          <a:bodyPr>
            <a:spAutoFit/>
          </a:bodyPr>
          <a:lstStyle/>
          <a:p>
            <a:endParaRPr lang="en-US"/>
          </a:p>
        </p:txBody>
      </p:sp>
      <p:graphicFrame>
        <p:nvGraphicFramePr>
          <p:cNvPr id="135184" name="Object 16"/>
          <p:cNvGraphicFramePr>
            <a:graphicFrameLocks noChangeAspect="1"/>
          </p:cNvGraphicFramePr>
          <p:nvPr>
            <p:extLst>
              <p:ext uri="{D42A27DB-BD31-4B8C-83A1-F6EECF244321}">
                <p14:modId xmlns:p14="http://schemas.microsoft.com/office/powerpoint/2010/main" val="93124746"/>
              </p:ext>
            </p:extLst>
          </p:nvPr>
        </p:nvGraphicFramePr>
        <p:xfrm>
          <a:off x="762000" y="1927225"/>
          <a:ext cx="7467600" cy="1158875"/>
        </p:xfrm>
        <a:graphic>
          <a:graphicData uri="http://schemas.openxmlformats.org/presentationml/2006/ole">
            <mc:AlternateContent xmlns:mc="http://schemas.openxmlformats.org/markup-compatibility/2006">
              <mc:Choice xmlns:v="urn:schemas-microsoft-com:vml" Requires="v">
                <p:oleObj spid="_x0000_s334892" name="Picture" r:id="rId4" imgW="4419720" imgH="685800" progId="Word.Picture.8">
                  <p:embed/>
                </p:oleObj>
              </mc:Choice>
              <mc:Fallback>
                <p:oleObj name="Picture" r:id="rId4" imgW="4419720" imgH="685800" progId="Word.Picture.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1927225"/>
                        <a:ext cx="7467600" cy="1158875"/>
                      </a:xfrm>
                      <a:prstGeom prst="rect">
                        <a:avLst/>
                      </a:prstGeom>
                      <a:solidFill>
                        <a:schemeClr val="tx1"/>
                      </a:solidFill>
                    </p:spPr>
                  </p:pic>
                </p:oleObj>
              </mc:Fallback>
            </mc:AlternateContent>
          </a:graphicData>
        </a:graphic>
      </p:graphicFrame>
      <p:sp>
        <p:nvSpPr>
          <p:cNvPr id="135187" name="Rectangle 19"/>
          <p:cNvSpPr>
            <a:spLocks noChangeArrowheads="1"/>
          </p:cNvSpPr>
          <p:nvPr/>
        </p:nvSpPr>
        <p:spPr bwMode="auto">
          <a:xfrm>
            <a:off x="2286000" y="3086100"/>
            <a:ext cx="9144000" cy="0"/>
          </a:xfrm>
          <a:prstGeom prst="rect">
            <a:avLst/>
          </a:prstGeom>
          <a:noFill/>
          <a:ln w="12700">
            <a:noFill/>
            <a:miter lim="800000"/>
            <a:headEnd type="none" w="sm" len="sm"/>
            <a:tailEnd type="none" w="sm" len="sm"/>
          </a:ln>
          <a:effectLst/>
        </p:spPr>
        <p:txBody>
          <a:bodyPr>
            <a:spAutoFit/>
          </a:bodyPr>
          <a:lstStyle/>
          <a:p>
            <a:endParaRPr lang="en-US"/>
          </a:p>
        </p:txBody>
      </p:sp>
      <p:graphicFrame>
        <p:nvGraphicFramePr>
          <p:cNvPr id="135186" name="Object 18"/>
          <p:cNvGraphicFramePr>
            <a:graphicFrameLocks noChangeAspect="1"/>
          </p:cNvGraphicFramePr>
          <p:nvPr>
            <p:extLst>
              <p:ext uri="{D42A27DB-BD31-4B8C-83A1-F6EECF244321}">
                <p14:modId xmlns:p14="http://schemas.microsoft.com/office/powerpoint/2010/main" val="44067571"/>
              </p:ext>
            </p:extLst>
          </p:nvPr>
        </p:nvGraphicFramePr>
        <p:xfrm>
          <a:off x="685800" y="3581400"/>
          <a:ext cx="7772400" cy="1165225"/>
        </p:xfrm>
        <a:graphic>
          <a:graphicData uri="http://schemas.openxmlformats.org/presentationml/2006/ole">
            <mc:AlternateContent xmlns:mc="http://schemas.openxmlformats.org/markup-compatibility/2006">
              <mc:Choice xmlns:v="urn:schemas-microsoft-com:vml" Requires="v">
                <p:oleObj spid="_x0000_s334893" name="Picture" r:id="rId6" imgW="4572000" imgH="685800" progId="Word.Picture.8">
                  <p:embed/>
                </p:oleObj>
              </mc:Choice>
              <mc:Fallback>
                <p:oleObj name="Picture" r:id="rId6" imgW="4572000" imgH="685800" progId="Word.Picture.8">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 y="3581400"/>
                        <a:ext cx="7772400" cy="1165225"/>
                      </a:xfrm>
                      <a:prstGeom prst="rect">
                        <a:avLst/>
                      </a:prstGeom>
                      <a:solidFill>
                        <a:schemeClr val="tx1"/>
                      </a:solidFill>
                    </p:spPr>
                  </p:pic>
                </p:oleObj>
              </mc:Fallback>
            </mc:AlternateContent>
          </a:graphicData>
        </a:graphic>
      </p:graphicFrame>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0CCAE3AB-8C5F-46F5-A1CB-5FF10B424C64}" type="slidenum">
              <a:rPr lang="en-US"/>
              <a:pPr/>
              <a:t>31</a:t>
            </a:fld>
            <a:endParaRPr lang="en-US"/>
          </a:p>
        </p:txBody>
      </p:sp>
      <p:sp>
        <p:nvSpPr>
          <p:cNvPr id="137218" name="Rectangle 2"/>
          <p:cNvSpPr>
            <a:spLocks noGrp="1" noChangeArrowheads="1"/>
          </p:cNvSpPr>
          <p:nvPr>
            <p:ph type="title"/>
          </p:nvPr>
        </p:nvSpPr>
        <p:spPr>
          <a:xfrm>
            <a:off x="0" y="381000"/>
            <a:ext cx="9144000" cy="914400"/>
          </a:xfrm>
        </p:spPr>
        <p:txBody>
          <a:bodyPr>
            <a:normAutofit/>
          </a:bodyPr>
          <a:lstStyle/>
          <a:p>
            <a:pPr algn="l"/>
            <a:r>
              <a:rPr lang="en-US" sz="3600" dirty="0"/>
              <a:t>Increment </a:t>
            </a:r>
            <a:r>
              <a:rPr lang="en-US" sz="3600" dirty="0" smtClean="0"/>
              <a:t>and </a:t>
            </a:r>
            <a:r>
              <a:rPr lang="en-US" sz="3600" dirty="0" err="1" smtClean="0"/>
              <a:t>DecrementOperators</a:t>
            </a:r>
            <a:r>
              <a:rPr lang="en-US" sz="3600" dirty="0"/>
              <a:t>, cont.</a:t>
            </a:r>
          </a:p>
        </p:txBody>
      </p:sp>
      <p:sp>
        <p:nvSpPr>
          <p:cNvPr id="137220" name="Rectangle 4"/>
          <p:cNvSpPr>
            <a:spLocks noChangeArrowheads="1"/>
          </p:cNvSpPr>
          <p:nvPr/>
        </p:nvSpPr>
        <p:spPr bwMode="auto">
          <a:xfrm>
            <a:off x="533400" y="2133600"/>
            <a:ext cx="7848600" cy="3276600"/>
          </a:xfrm>
          <a:prstGeom prst="rect">
            <a:avLst/>
          </a:prstGeom>
          <a:noFill/>
          <a:ln w="9525">
            <a:noFill/>
            <a:miter lim="800000"/>
            <a:headEnd/>
            <a:tailEnd/>
          </a:ln>
          <a:effectLst/>
        </p:spPr>
        <p:txBody>
          <a:bodyPr lIns="92075" tIns="46038" rIns="92075" bIns="46038"/>
          <a:lstStyle/>
          <a:p>
            <a:pPr>
              <a:spcBef>
                <a:spcPct val="20000"/>
              </a:spcBef>
              <a:buClr>
                <a:schemeClr val="tx2"/>
              </a:buClr>
              <a:buSzPct val="75000"/>
              <a:buFont typeface="Monotype Sorts" pitchFamily="2" charset="2"/>
              <a:buNone/>
            </a:pPr>
            <a:r>
              <a:rPr lang="en-US" sz="2500">
                <a:cs typeface="Times New Roman" pitchFamily="18" charset="0"/>
              </a:rPr>
              <a:t>Using increment and decrement operators makes expressions short, but it also makes them complex and difficult to read. Avoid using these operators in expressions that modify multiple variables, or the same variable for multiple times such as this: </a:t>
            </a:r>
            <a:r>
              <a:rPr lang="en-US" sz="2500" u="sng">
                <a:cs typeface="Times New Roman" pitchFamily="18" charset="0"/>
              </a:rPr>
              <a:t>int k = ++i + i</a:t>
            </a:r>
            <a:r>
              <a:rPr lang="en-US" sz="2500">
                <a:cs typeface="Times New Roman" pitchFamily="18" charset="0"/>
              </a:rPr>
              <a:t>. </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A7D0AE36-D595-4603-802E-AA87D609EBA5}" type="slidenum">
              <a:rPr lang="en-US"/>
              <a:pPr/>
              <a:t>32</a:t>
            </a:fld>
            <a:endParaRPr lang="en-US"/>
          </a:p>
        </p:txBody>
      </p:sp>
      <p:sp>
        <p:nvSpPr>
          <p:cNvPr id="140290" name="Rectangle 2"/>
          <p:cNvSpPr>
            <a:spLocks noGrp="1" noChangeArrowheads="1"/>
          </p:cNvSpPr>
          <p:nvPr>
            <p:ph type="title"/>
          </p:nvPr>
        </p:nvSpPr>
        <p:spPr>
          <a:xfrm>
            <a:off x="609600" y="228600"/>
            <a:ext cx="7772400" cy="762000"/>
          </a:xfrm>
          <a:noFill/>
          <a:ln/>
        </p:spPr>
        <p:txBody>
          <a:bodyPr>
            <a:normAutofit fontScale="90000"/>
          </a:bodyPr>
          <a:lstStyle/>
          <a:p>
            <a:r>
              <a:rPr lang="en-US"/>
              <a:t>Conversion Rules</a:t>
            </a:r>
          </a:p>
        </p:txBody>
      </p:sp>
      <p:sp>
        <p:nvSpPr>
          <p:cNvPr id="140291" name="Rectangle 3"/>
          <p:cNvSpPr>
            <a:spLocks noGrp="1" noChangeArrowheads="1"/>
          </p:cNvSpPr>
          <p:nvPr>
            <p:ph type="body" idx="1"/>
          </p:nvPr>
        </p:nvSpPr>
        <p:spPr>
          <a:xfrm>
            <a:off x="304800" y="1143000"/>
            <a:ext cx="8534400" cy="5181600"/>
          </a:xfrm>
          <a:noFill/>
          <a:ln/>
        </p:spPr>
        <p:txBody>
          <a:bodyPr>
            <a:normAutofit lnSpcReduction="10000"/>
          </a:bodyPr>
          <a:lstStyle/>
          <a:p>
            <a:pPr marL="630238" indent="-630238">
              <a:spcBef>
                <a:spcPct val="0"/>
              </a:spcBef>
              <a:buFont typeface="Monotype Sorts" pitchFamily="2" charset="2"/>
              <a:buNone/>
            </a:pPr>
            <a:r>
              <a:rPr lang="en-US" sz="2800"/>
              <a:t>	When performing a binary operation involving two operands of different types, Java automatically converts the operand based on the following rules:</a:t>
            </a:r>
          </a:p>
          <a:p>
            <a:pPr marL="630238" indent="-630238">
              <a:spcBef>
                <a:spcPct val="0"/>
              </a:spcBef>
              <a:buClrTx/>
              <a:buSzTx/>
              <a:buFontTx/>
              <a:buNone/>
            </a:pPr>
            <a:r>
              <a:rPr lang="en-US" sz="2800"/>
              <a:t> </a:t>
            </a:r>
          </a:p>
          <a:p>
            <a:pPr marL="630238" indent="-630238">
              <a:spcBef>
                <a:spcPct val="0"/>
              </a:spcBef>
              <a:buClrTx/>
              <a:buSzTx/>
              <a:buFontTx/>
              <a:buNone/>
            </a:pPr>
            <a:r>
              <a:rPr lang="en-US" sz="2800"/>
              <a:t>1.    If one of the operands is double, the other is converted into double.</a:t>
            </a:r>
          </a:p>
          <a:p>
            <a:pPr marL="630238" indent="-630238">
              <a:spcBef>
                <a:spcPct val="0"/>
              </a:spcBef>
              <a:buClrTx/>
              <a:buSzTx/>
              <a:buFontTx/>
              <a:buNone/>
            </a:pPr>
            <a:r>
              <a:rPr lang="en-US" sz="2800"/>
              <a:t>2.    Otherwise, if one of the operands is float, the other is converted into float.</a:t>
            </a:r>
          </a:p>
          <a:p>
            <a:pPr marL="630238" indent="-630238">
              <a:spcBef>
                <a:spcPct val="0"/>
              </a:spcBef>
              <a:buClrTx/>
              <a:buSzTx/>
              <a:buFontTx/>
              <a:buNone/>
            </a:pPr>
            <a:r>
              <a:rPr lang="en-US" sz="2800"/>
              <a:t>3.    Otherwise, if one of the operands is long, the other is converted into long.</a:t>
            </a:r>
          </a:p>
          <a:p>
            <a:pPr marL="630238" indent="-630238">
              <a:spcBef>
                <a:spcPct val="0"/>
              </a:spcBef>
              <a:buClrTx/>
              <a:buSzTx/>
              <a:buFontTx/>
              <a:buNone/>
            </a:pPr>
            <a:r>
              <a:rPr lang="en-US" sz="2800"/>
              <a:t>4.    Otherwise, both operands are converted into int.</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AB9499B5-6DD7-4C4A-9446-A7519A3A072A}" type="slidenum">
              <a:rPr lang="en-US"/>
              <a:pPr/>
              <a:t>33</a:t>
            </a:fld>
            <a:endParaRPr lang="en-US"/>
          </a:p>
        </p:txBody>
      </p:sp>
      <p:sp>
        <p:nvSpPr>
          <p:cNvPr id="28674" name="Rectangle 2"/>
          <p:cNvSpPr>
            <a:spLocks noGrp="1" noChangeArrowheads="1"/>
          </p:cNvSpPr>
          <p:nvPr>
            <p:ph type="title"/>
          </p:nvPr>
        </p:nvSpPr>
        <p:spPr>
          <a:xfrm>
            <a:off x="685800" y="203200"/>
            <a:ext cx="7772400" cy="652463"/>
          </a:xfrm>
          <a:noFill/>
          <a:ln/>
        </p:spPr>
        <p:txBody>
          <a:bodyPr>
            <a:normAutofit fontScale="90000"/>
          </a:bodyPr>
          <a:lstStyle/>
          <a:p>
            <a:r>
              <a:rPr lang="en-US" sz="4000"/>
              <a:t>Type Casting</a:t>
            </a:r>
          </a:p>
        </p:txBody>
      </p:sp>
      <p:sp>
        <p:nvSpPr>
          <p:cNvPr id="28675" name="Rectangle 3"/>
          <p:cNvSpPr>
            <a:spLocks noGrp="1" noChangeArrowheads="1"/>
          </p:cNvSpPr>
          <p:nvPr>
            <p:ph type="body" idx="1"/>
          </p:nvPr>
        </p:nvSpPr>
        <p:spPr>
          <a:xfrm>
            <a:off x="231775" y="1085850"/>
            <a:ext cx="8610600" cy="3173413"/>
          </a:xfrm>
          <a:noFill/>
          <a:ln/>
        </p:spPr>
        <p:txBody>
          <a:bodyPr/>
          <a:lstStyle/>
          <a:p>
            <a:pPr algn="just">
              <a:lnSpc>
                <a:spcPct val="80000"/>
              </a:lnSpc>
              <a:buFont typeface="Monotype Sorts" pitchFamily="2" charset="2"/>
              <a:buNone/>
            </a:pPr>
            <a:r>
              <a:rPr lang="en-US" sz="2600">
                <a:latin typeface="Courier New" pitchFamily="49" charset="0"/>
              </a:rPr>
              <a:t>Implicit casting</a:t>
            </a:r>
          </a:p>
          <a:p>
            <a:pPr algn="just">
              <a:lnSpc>
                <a:spcPct val="80000"/>
              </a:lnSpc>
              <a:buFont typeface="Monotype Sorts" pitchFamily="2" charset="2"/>
              <a:buNone/>
            </a:pPr>
            <a:r>
              <a:rPr lang="en-US" sz="2600">
                <a:latin typeface="Courier New" pitchFamily="49" charset="0"/>
              </a:rPr>
              <a:t>  double d = 3; (type widening)</a:t>
            </a:r>
          </a:p>
          <a:p>
            <a:pPr algn="just">
              <a:lnSpc>
                <a:spcPct val="80000"/>
              </a:lnSpc>
              <a:buFont typeface="Monotype Sorts" pitchFamily="2" charset="2"/>
              <a:buNone/>
            </a:pPr>
            <a:endParaRPr lang="en-US" sz="2600">
              <a:latin typeface="Courier New" pitchFamily="49" charset="0"/>
            </a:endParaRPr>
          </a:p>
          <a:p>
            <a:pPr algn="just">
              <a:lnSpc>
                <a:spcPct val="80000"/>
              </a:lnSpc>
              <a:buFont typeface="Monotype Sorts" pitchFamily="2" charset="2"/>
              <a:buNone/>
            </a:pPr>
            <a:r>
              <a:rPr lang="en-US" sz="2600">
                <a:latin typeface="Courier New" pitchFamily="49" charset="0"/>
              </a:rPr>
              <a:t>Explicit casting</a:t>
            </a:r>
          </a:p>
          <a:p>
            <a:pPr algn="just">
              <a:lnSpc>
                <a:spcPct val="80000"/>
              </a:lnSpc>
              <a:buFont typeface="Monotype Sorts" pitchFamily="2" charset="2"/>
              <a:buNone/>
            </a:pPr>
            <a:r>
              <a:rPr lang="en-US" sz="2600">
                <a:latin typeface="Courier New" pitchFamily="49" charset="0"/>
              </a:rPr>
              <a:t>  int i = (int)3.0; (type narrowing)</a:t>
            </a:r>
          </a:p>
          <a:p>
            <a:pPr>
              <a:lnSpc>
                <a:spcPct val="80000"/>
              </a:lnSpc>
              <a:buFont typeface="Monotype Sorts" pitchFamily="2" charset="2"/>
              <a:buNone/>
            </a:pPr>
            <a:r>
              <a:rPr lang="en-US" sz="2600">
                <a:latin typeface="Courier New" pitchFamily="49" charset="0"/>
              </a:rPr>
              <a:t>  int i = (int)3.9; (Fraction part is truncated) </a:t>
            </a:r>
          </a:p>
          <a:p>
            <a:pPr algn="just">
              <a:lnSpc>
                <a:spcPct val="80000"/>
              </a:lnSpc>
              <a:buFont typeface="Monotype Sorts" pitchFamily="2" charset="2"/>
              <a:buNone/>
            </a:pPr>
            <a:r>
              <a:rPr lang="en-US" sz="2600"/>
              <a:t>What is wrong?	int x = 5 / 2.0;</a:t>
            </a:r>
          </a:p>
        </p:txBody>
      </p:sp>
      <p:sp>
        <p:nvSpPr>
          <p:cNvPr id="28679" name="Rectangle 7"/>
          <p:cNvSpPr>
            <a:spLocks noChangeArrowheads="1"/>
          </p:cNvSpPr>
          <p:nvPr/>
        </p:nvSpPr>
        <p:spPr bwMode="auto">
          <a:xfrm>
            <a:off x="0" y="3059113"/>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28678" name="Object 6"/>
          <p:cNvGraphicFramePr>
            <a:graphicFrameLocks noChangeAspect="1"/>
          </p:cNvGraphicFramePr>
          <p:nvPr/>
        </p:nvGraphicFramePr>
        <p:xfrm>
          <a:off x="539750" y="4503738"/>
          <a:ext cx="7872413" cy="1720850"/>
        </p:xfrm>
        <a:graphic>
          <a:graphicData uri="http://schemas.openxmlformats.org/presentationml/2006/ole">
            <mc:AlternateContent xmlns:mc="http://schemas.openxmlformats.org/markup-compatibility/2006">
              <mc:Choice xmlns:v="urn:schemas-microsoft-com:vml" Requires="v">
                <p:oleObj spid="_x0000_s335895" name="Picture" r:id="rId3" imgW="3386328" imgH="737616" progId="Word.Picture.8">
                  <p:embed/>
                </p:oleObj>
              </mc:Choice>
              <mc:Fallback>
                <p:oleObj name="Picture" r:id="rId3" imgW="3386328" imgH="737616" progId="Word.Picture.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4503738"/>
                        <a:ext cx="7872413" cy="172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9BCFBF5B-FDEB-49CD-9E6D-D7E2D61EDCE0}" type="slidenum">
              <a:rPr lang="en-US"/>
              <a:pPr/>
              <a:t>34</a:t>
            </a:fld>
            <a:endParaRPr lang="en-US"/>
          </a:p>
        </p:txBody>
      </p:sp>
      <p:sp>
        <p:nvSpPr>
          <p:cNvPr id="169986" name="Rectangle 2"/>
          <p:cNvSpPr>
            <a:spLocks noGrp="1" noChangeArrowheads="1"/>
          </p:cNvSpPr>
          <p:nvPr>
            <p:ph type="title"/>
          </p:nvPr>
        </p:nvSpPr>
        <p:spPr>
          <a:xfrm>
            <a:off x="228600" y="228600"/>
            <a:ext cx="8686800" cy="685800"/>
          </a:xfrm>
          <a:noFill/>
          <a:ln/>
        </p:spPr>
        <p:txBody>
          <a:bodyPr>
            <a:normAutofit fontScale="90000"/>
          </a:bodyPr>
          <a:lstStyle/>
          <a:p>
            <a:pPr algn="l"/>
            <a:r>
              <a:rPr lang="en-US" sz="4500" dirty="0">
                <a:cs typeface="Times New Roman" pitchFamily="18" charset="0"/>
              </a:rPr>
              <a:t>String Concatenation </a:t>
            </a:r>
          </a:p>
        </p:txBody>
      </p:sp>
      <p:sp>
        <p:nvSpPr>
          <p:cNvPr id="169987" name="Rectangle 3"/>
          <p:cNvSpPr>
            <a:spLocks noGrp="1" noChangeArrowheads="1"/>
          </p:cNvSpPr>
          <p:nvPr>
            <p:ph type="body" idx="1"/>
          </p:nvPr>
        </p:nvSpPr>
        <p:spPr>
          <a:xfrm>
            <a:off x="457200" y="1447800"/>
            <a:ext cx="8458200" cy="4876800"/>
          </a:xfrm>
          <a:noFill/>
          <a:ln/>
        </p:spPr>
        <p:txBody>
          <a:bodyPr/>
          <a:lstStyle/>
          <a:p>
            <a:pPr marL="0" indent="0">
              <a:spcBef>
                <a:spcPct val="0"/>
              </a:spcBef>
              <a:buClrTx/>
              <a:buSzTx/>
              <a:buFontTx/>
              <a:buNone/>
            </a:pPr>
            <a:r>
              <a:rPr lang="en-US" sz="2900" dirty="0">
                <a:cs typeface="Times New Roman" pitchFamily="18" charset="0"/>
              </a:rPr>
              <a:t>// Three strings are concatenated</a:t>
            </a:r>
          </a:p>
          <a:p>
            <a:pPr marL="0" indent="0">
              <a:spcBef>
                <a:spcPct val="0"/>
              </a:spcBef>
              <a:buClrTx/>
              <a:buSzTx/>
              <a:buFontTx/>
              <a:buNone/>
            </a:pPr>
            <a:r>
              <a:rPr lang="en-US" sz="2900" dirty="0">
                <a:cs typeface="Times New Roman" pitchFamily="18" charset="0"/>
              </a:rPr>
              <a:t>String message = "Welcome " + "to " + "Java";</a:t>
            </a:r>
          </a:p>
          <a:p>
            <a:pPr marL="0" indent="0">
              <a:spcBef>
                <a:spcPct val="0"/>
              </a:spcBef>
              <a:buClrTx/>
              <a:buSzTx/>
              <a:buFontTx/>
              <a:buNone/>
            </a:pPr>
            <a:r>
              <a:rPr lang="en-US" sz="2900" dirty="0">
                <a:cs typeface="Times New Roman" pitchFamily="18" charset="0"/>
              </a:rPr>
              <a:t> </a:t>
            </a:r>
          </a:p>
          <a:p>
            <a:pPr marL="0" indent="0">
              <a:spcBef>
                <a:spcPct val="0"/>
              </a:spcBef>
              <a:buClrTx/>
              <a:buSzTx/>
              <a:buFontTx/>
              <a:buNone/>
            </a:pPr>
            <a:r>
              <a:rPr lang="en-US" sz="2900" dirty="0">
                <a:cs typeface="Times New Roman" pitchFamily="18" charset="0"/>
              </a:rPr>
              <a:t>// String Chapter is concatenated with number 2</a:t>
            </a:r>
          </a:p>
          <a:p>
            <a:pPr marL="0" indent="0">
              <a:spcBef>
                <a:spcPct val="0"/>
              </a:spcBef>
              <a:buClrTx/>
              <a:buSzTx/>
              <a:buFontTx/>
              <a:buNone/>
            </a:pPr>
            <a:r>
              <a:rPr lang="en-US" sz="2900" dirty="0">
                <a:cs typeface="Times New Roman" pitchFamily="18" charset="0"/>
              </a:rPr>
              <a:t>String s = "Chapter" + 2; // s becomes Chapter2</a:t>
            </a:r>
          </a:p>
          <a:p>
            <a:pPr marL="0" indent="0">
              <a:spcBef>
                <a:spcPct val="0"/>
              </a:spcBef>
              <a:buClrTx/>
              <a:buSzTx/>
              <a:buFontTx/>
              <a:buNone/>
            </a:pPr>
            <a:r>
              <a:rPr lang="en-US" sz="2900" dirty="0">
                <a:cs typeface="Times New Roman" pitchFamily="18" charset="0"/>
              </a:rPr>
              <a:t> </a:t>
            </a:r>
          </a:p>
          <a:p>
            <a:pPr marL="0" indent="0">
              <a:spcBef>
                <a:spcPct val="0"/>
              </a:spcBef>
              <a:buClrTx/>
              <a:buSzTx/>
              <a:buFontTx/>
              <a:buNone/>
            </a:pPr>
            <a:r>
              <a:rPr lang="en-US" sz="2900" dirty="0">
                <a:cs typeface="Times New Roman" pitchFamily="18" charset="0"/>
              </a:rPr>
              <a:t>// String Supplement is concatenated with character B</a:t>
            </a:r>
          </a:p>
          <a:p>
            <a:pPr marL="0" indent="0">
              <a:spcBef>
                <a:spcPct val="0"/>
              </a:spcBef>
              <a:buClrTx/>
              <a:buSzTx/>
              <a:buFontTx/>
              <a:buNone/>
            </a:pPr>
            <a:r>
              <a:rPr lang="en-US" sz="2900" dirty="0">
                <a:cs typeface="Times New Roman" pitchFamily="18" charset="0"/>
              </a:rPr>
              <a:t>String s1 = "Supplement" + 'B'; // s becomes </a:t>
            </a:r>
            <a:r>
              <a:rPr lang="en-US" sz="2900" dirty="0" err="1">
                <a:cs typeface="Times New Roman" pitchFamily="18" charset="0"/>
              </a:rPr>
              <a:t>SupplementB</a:t>
            </a:r>
            <a:endParaRPr lang="en-US" sz="2900" dirty="0">
              <a:cs typeface="Times New Roman" pitchFamily="18" charset="0"/>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B4F67F49-CC0F-4A25-91AC-F380696DC8CD}" type="slidenum">
              <a:rPr lang="en-US"/>
              <a:pPr/>
              <a:t>35</a:t>
            </a:fld>
            <a:endParaRPr lang="en-US"/>
          </a:p>
        </p:txBody>
      </p:sp>
      <p:sp>
        <p:nvSpPr>
          <p:cNvPr id="174082" name="Rectangle 2"/>
          <p:cNvSpPr>
            <a:spLocks noGrp="1" noChangeArrowheads="1"/>
          </p:cNvSpPr>
          <p:nvPr>
            <p:ph type="title"/>
          </p:nvPr>
        </p:nvSpPr>
        <p:spPr>
          <a:xfrm>
            <a:off x="754063" y="296863"/>
            <a:ext cx="7219950" cy="417512"/>
          </a:xfrm>
        </p:spPr>
        <p:txBody>
          <a:bodyPr>
            <a:normAutofit fontScale="90000"/>
          </a:bodyPr>
          <a:lstStyle/>
          <a:p>
            <a:r>
              <a:rPr lang="en-US"/>
              <a:t>Getting Input Using Scanner</a:t>
            </a:r>
            <a:endParaRPr lang="en-US">
              <a:cs typeface="Times New Roman" pitchFamily="18" charset="0"/>
            </a:endParaRPr>
          </a:p>
        </p:txBody>
      </p:sp>
      <p:sp>
        <p:nvSpPr>
          <p:cNvPr id="174083" name="Text Box 3"/>
          <p:cNvSpPr txBox="1">
            <a:spLocks noChangeArrowheads="1"/>
          </p:cNvSpPr>
          <p:nvPr/>
        </p:nvSpPr>
        <p:spPr bwMode="auto">
          <a:xfrm>
            <a:off x="914400" y="1524000"/>
            <a:ext cx="7543800" cy="457200"/>
          </a:xfrm>
          <a:prstGeom prst="rect">
            <a:avLst/>
          </a:prstGeom>
          <a:noFill/>
          <a:ln w="12700">
            <a:noFill/>
            <a:miter lim="800000"/>
            <a:headEnd type="none" w="sm" len="sm"/>
            <a:tailEnd type="none" w="sm" len="sm"/>
          </a:ln>
          <a:effectLst/>
        </p:spPr>
        <p:txBody>
          <a:bodyPr>
            <a:spAutoFit/>
          </a:bodyPr>
          <a:lstStyle/>
          <a:p>
            <a:pPr>
              <a:spcBef>
                <a:spcPct val="50000"/>
              </a:spcBef>
            </a:pPr>
            <a:endParaRPr lang="en-US" sz="2400"/>
          </a:p>
        </p:txBody>
      </p:sp>
      <p:sp>
        <p:nvSpPr>
          <p:cNvPr id="174084" name="Text Box 4"/>
          <p:cNvSpPr txBox="1">
            <a:spLocks noChangeArrowheads="1"/>
          </p:cNvSpPr>
          <p:nvPr/>
        </p:nvSpPr>
        <p:spPr bwMode="auto">
          <a:xfrm>
            <a:off x="457200" y="1524000"/>
            <a:ext cx="8534400" cy="4308872"/>
          </a:xfrm>
          <a:prstGeom prst="rect">
            <a:avLst/>
          </a:prstGeom>
          <a:noFill/>
          <a:ln w="12700">
            <a:noFill/>
            <a:miter lim="800000"/>
            <a:headEnd type="none" w="sm" len="sm"/>
            <a:tailEnd type="none" w="sm" len="sm"/>
          </a:ln>
          <a:effectLst/>
        </p:spPr>
        <p:txBody>
          <a:bodyPr wrap="square">
            <a:spAutoFit/>
          </a:bodyPr>
          <a:lstStyle/>
          <a:p>
            <a:pPr>
              <a:spcBef>
                <a:spcPct val="50000"/>
              </a:spcBef>
            </a:pPr>
            <a:r>
              <a:rPr lang="en-US" sz="2800" dirty="0">
                <a:cs typeface="Courier New" pitchFamily="49" charset="0"/>
              </a:rPr>
              <a:t>1. Create a Scanner object </a:t>
            </a:r>
          </a:p>
          <a:p>
            <a:pPr lvl="1">
              <a:spcBef>
                <a:spcPct val="50000"/>
              </a:spcBef>
            </a:pPr>
            <a:r>
              <a:rPr lang="en-US" sz="2400" dirty="0">
                <a:latin typeface="Courier New" pitchFamily="49" charset="0"/>
                <a:cs typeface="Courier New" pitchFamily="49" charset="0"/>
              </a:rPr>
              <a:t>Scanner </a:t>
            </a:r>
            <a:r>
              <a:rPr lang="en-US" sz="2400" dirty="0" err="1">
                <a:latin typeface="Courier New" pitchFamily="49" charset="0"/>
                <a:cs typeface="Courier New" pitchFamily="49" charset="0"/>
              </a:rPr>
              <a:t>scanner</a:t>
            </a:r>
            <a:r>
              <a:rPr lang="en-US" sz="2400" dirty="0">
                <a:latin typeface="Courier New" pitchFamily="49" charset="0"/>
                <a:cs typeface="Courier New" pitchFamily="49" charset="0"/>
              </a:rPr>
              <a:t> = new Scanner(System.in);</a:t>
            </a:r>
            <a:endParaRPr lang="en-US" sz="2400" dirty="0">
              <a:latin typeface="Courier" pitchFamily="49" charset="0"/>
              <a:ea typeface="PMingLiU" pitchFamily="18" charset="-120"/>
            </a:endParaRPr>
          </a:p>
          <a:p>
            <a:pPr>
              <a:spcBef>
                <a:spcPct val="50000"/>
              </a:spcBef>
            </a:pPr>
            <a:r>
              <a:rPr lang="en-US" sz="2800" dirty="0">
                <a:cs typeface="Courier New" pitchFamily="49" charset="0"/>
              </a:rPr>
              <a:t>2. Use the methods </a:t>
            </a:r>
            <a:r>
              <a:rPr lang="en-US" sz="2800" u="sng" dirty="0">
                <a:latin typeface="Palatino" pitchFamily="18" charset="0"/>
                <a:ea typeface="PMingLiU" pitchFamily="18" charset="-120"/>
              </a:rPr>
              <a:t>next()</a:t>
            </a:r>
            <a:r>
              <a:rPr lang="en-US" sz="2800" dirty="0">
                <a:latin typeface="Palatino" pitchFamily="18" charset="0"/>
                <a:ea typeface="PMingLiU" pitchFamily="18" charset="-120"/>
              </a:rPr>
              <a:t>, </a:t>
            </a:r>
            <a:r>
              <a:rPr lang="en-US" sz="2800" u="sng" dirty="0" err="1">
                <a:latin typeface="Palatino" pitchFamily="18" charset="0"/>
                <a:ea typeface="PMingLiU" pitchFamily="18" charset="-120"/>
              </a:rPr>
              <a:t>nextByte</a:t>
            </a:r>
            <a:r>
              <a:rPr lang="en-US" sz="2800" u="sng" dirty="0">
                <a:latin typeface="Palatino" pitchFamily="18" charset="0"/>
                <a:ea typeface="PMingLiU" pitchFamily="18" charset="-120"/>
              </a:rPr>
              <a:t>()</a:t>
            </a:r>
            <a:r>
              <a:rPr lang="en-US" sz="2800" dirty="0">
                <a:latin typeface="Palatino" pitchFamily="18" charset="0"/>
                <a:ea typeface="PMingLiU" pitchFamily="18" charset="-120"/>
              </a:rPr>
              <a:t>, </a:t>
            </a:r>
            <a:r>
              <a:rPr lang="en-US" sz="2800" u="sng" dirty="0" err="1">
                <a:latin typeface="Palatino" pitchFamily="18" charset="0"/>
                <a:ea typeface="PMingLiU" pitchFamily="18" charset="-120"/>
              </a:rPr>
              <a:t>nextShort</a:t>
            </a:r>
            <a:r>
              <a:rPr lang="en-US" sz="2800" u="sng" dirty="0">
                <a:latin typeface="Palatino" pitchFamily="18" charset="0"/>
                <a:ea typeface="PMingLiU" pitchFamily="18" charset="-120"/>
              </a:rPr>
              <a:t>()</a:t>
            </a:r>
            <a:r>
              <a:rPr lang="en-US" sz="2800" dirty="0">
                <a:latin typeface="Palatino" pitchFamily="18" charset="0"/>
                <a:ea typeface="PMingLiU" pitchFamily="18" charset="-120"/>
              </a:rPr>
              <a:t>, </a:t>
            </a:r>
            <a:r>
              <a:rPr lang="en-US" sz="2800" u="sng" dirty="0" err="1">
                <a:latin typeface="Palatino" pitchFamily="18" charset="0"/>
                <a:ea typeface="PMingLiU" pitchFamily="18" charset="-120"/>
              </a:rPr>
              <a:t>nextInt</a:t>
            </a:r>
            <a:r>
              <a:rPr lang="en-US" sz="2800" u="sng" dirty="0">
                <a:latin typeface="Palatino" pitchFamily="18" charset="0"/>
                <a:ea typeface="PMingLiU" pitchFamily="18" charset="-120"/>
              </a:rPr>
              <a:t>()</a:t>
            </a:r>
            <a:r>
              <a:rPr lang="en-US" sz="2800" dirty="0">
                <a:latin typeface="Palatino" pitchFamily="18" charset="0"/>
                <a:ea typeface="PMingLiU" pitchFamily="18" charset="-120"/>
              </a:rPr>
              <a:t>, </a:t>
            </a:r>
            <a:r>
              <a:rPr lang="en-US" sz="2800" u="sng" dirty="0" err="1">
                <a:latin typeface="Palatino" pitchFamily="18" charset="0"/>
                <a:ea typeface="PMingLiU" pitchFamily="18" charset="-120"/>
              </a:rPr>
              <a:t>nextLong</a:t>
            </a:r>
            <a:r>
              <a:rPr lang="en-US" sz="2800" u="sng" dirty="0">
                <a:latin typeface="Palatino" pitchFamily="18" charset="0"/>
                <a:ea typeface="PMingLiU" pitchFamily="18" charset="-120"/>
              </a:rPr>
              <a:t>()</a:t>
            </a:r>
            <a:r>
              <a:rPr lang="en-US" sz="2800" dirty="0">
                <a:latin typeface="Palatino" pitchFamily="18" charset="0"/>
                <a:ea typeface="PMingLiU" pitchFamily="18" charset="-120"/>
              </a:rPr>
              <a:t>, </a:t>
            </a:r>
            <a:r>
              <a:rPr lang="en-US" sz="2800" u="sng" dirty="0" err="1">
                <a:latin typeface="Palatino" pitchFamily="18" charset="0"/>
                <a:ea typeface="PMingLiU" pitchFamily="18" charset="-120"/>
              </a:rPr>
              <a:t>nextFloat</a:t>
            </a:r>
            <a:r>
              <a:rPr lang="en-US" sz="2800" u="sng" dirty="0">
                <a:latin typeface="Palatino" pitchFamily="18" charset="0"/>
                <a:ea typeface="PMingLiU" pitchFamily="18" charset="-120"/>
              </a:rPr>
              <a:t>()</a:t>
            </a:r>
            <a:r>
              <a:rPr lang="en-US" sz="2800" dirty="0">
                <a:latin typeface="Palatino" pitchFamily="18" charset="0"/>
                <a:ea typeface="PMingLiU" pitchFamily="18" charset="-120"/>
              </a:rPr>
              <a:t>, </a:t>
            </a:r>
            <a:r>
              <a:rPr lang="en-US" sz="2800" u="sng" dirty="0" err="1">
                <a:latin typeface="Palatino" pitchFamily="18" charset="0"/>
                <a:ea typeface="PMingLiU" pitchFamily="18" charset="-120"/>
              </a:rPr>
              <a:t>nextDouble</a:t>
            </a:r>
            <a:r>
              <a:rPr lang="en-US" sz="2800" u="sng" dirty="0">
                <a:latin typeface="Palatino" pitchFamily="18" charset="0"/>
                <a:ea typeface="PMingLiU" pitchFamily="18" charset="-120"/>
              </a:rPr>
              <a:t>()</a:t>
            </a:r>
            <a:r>
              <a:rPr lang="en-US" sz="2800" dirty="0">
                <a:latin typeface="Palatino" pitchFamily="18" charset="0"/>
                <a:ea typeface="PMingLiU" pitchFamily="18" charset="-120"/>
              </a:rPr>
              <a:t>, or </a:t>
            </a:r>
            <a:r>
              <a:rPr lang="en-US" sz="2800" u="sng" dirty="0" err="1">
                <a:latin typeface="Palatino" pitchFamily="18" charset="0"/>
                <a:ea typeface="PMingLiU" pitchFamily="18" charset="-120"/>
              </a:rPr>
              <a:t>nextBoolean</a:t>
            </a:r>
            <a:r>
              <a:rPr lang="en-US" sz="2800" u="sng" dirty="0">
                <a:latin typeface="Palatino" pitchFamily="18" charset="0"/>
                <a:ea typeface="PMingLiU" pitchFamily="18" charset="-120"/>
              </a:rPr>
              <a:t>()</a:t>
            </a:r>
            <a:r>
              <a:rPr lang="en-US" sz="2800" dirty="0">
                <a:latin typeface="Palatino" pitchFamily="18" charset="0"/>
                <a:ea typeface="PMingLiU" pitchFamily="18" charset="-120"/>
              </a:rPr>
              <a:t> to obtain to a string, </a:t>
            </a:r>
            <a:r>
              <a:rPr lang="en-US" sz="2800" u="sng" dirty="0">
                <a:latin typeface="Palatino" pitchFamily="18" charset="0"/>
                <a:ea typeface="PMingLiU" pitchFamily="18" charset="-120"/>
              </a:rPr>
              <a:t>byte</a:t>
            </a:r>
            <a:r>
              <a:rPr lang="en-US" sz="2800" dirty="0">
                <a:latin typeface="Palatino" pitchFamily="18" charset="0"/>
                <a:ea typeface="PMingLiU" pitchFamily="18" charset="-120"/>
              </a:rPr>
              <a:t>, </a:t>
            </a:r>
            <a:r>
              <a:rPr lang="en-US" sz="2800" u="sng" dirty="0">
                <a:latin typeface="Palatino" pitchFamily="18" charset="0"/>
                <a:ea typeface="PMingLiU" pitchFamily="18" charset="-120"/>
              </a:rPr>
              <a:t>short</a:t>
            </a:r>
            <a:r>
              <a:rPr lang="en-US" sz="2800" dirty="0">
                <a:latin typeface="Palatino" pitchFamily="18" charset="0"/>
                <a:ea typeface="PMingLiU" pitchFamily="18" charset="-120"/>
              </a:rPr>
              <a:t>, </a:t>
            </a:r>
            <a:r>
              <a:rPr lang="en-US" sz="2800" u="sng" dirty="0" err="1">
                <a:latin typeface="Palatino" pitchFamily="18" charset="0"/>
                <a:ea typeface="PMingLiU" pitchFamily="18" charset="-120"/>
              </a:rPr>
              <a:t>int</a:t>
            </a:r>
            <a:r>
              <a:rPr lang="en-US" sz="2800" dirty="0">
                <a:latin typeface="Palatino" pitchFamily="18" charset="0"/>
                <a:ea typeface="PMingLiU" pitchFamily="18" charset="-120"/>
              </a:rPr>
              <a:t>, </a:t>
            </a:r>
            <a:r>
              <a:rPr lang="en-US" sz="2800" u="sng" dirty="0">
                <a:latin typeface="Palatino" pitchFamily="18" charset="0"/>
                <a:ea typeface="PMingLiU" pitchFamily="18" charset="-120"/>
              </a:rPr>
              <a:t>long</a:t>
            </a:r>
            <a:r>
              <a:rPr lang="en-US" sz="2800" dirty="0">
                <a:latin typeface="Palatino" pitchFamily="18" charset="0"/>
                <a:ea typeface="PMingLiU" pitchFamily="18" charset="-120"/>
              </a:rPr>
              <a:t>, </a:t>
            </a:r>
            <a:r>
              <a:rPr lang="en-US" sz="2800" u="sng" dirty="0">
                <a:latin typeface="Palatino" pitchFamily="18" charset="0"/>
                <a:ea typeface="PMingLiU" pitchFamily="18" charset="-120"/>
              </a:rPr>
              <a:t>float</a:t>
            </a:r>
            <a:r>
              <a:rPr lang="en-US" sz="2800" dirty="0">
                <a:latin typeface="Palatino" pitchFamily="18" charset="0"/>
                <a:ea typeface="PMingLiU" pitchFamily="18" charset="-120"/>
              </a:rPr>
              <a:t>, </a:t>
            </a:r>
            <a:r>
              <a:rPr lang="en-US" sz="2800" u="sng" dirty="0">
                <a:latin typeface="Palatino" pitchFamily="18" charset="0"/>
                <a:ea typeface="PMingLiU" pitchFamily="18" charset="-120"/>
              </a:rPr>
              <a:t>double</a:t>
            </a:r>
            <a:r>
              <a:rPr lang="en-US" sz="2800" dirty="0">
                <a:latin typeface="Palatino" pitchFamily="18" charset="0"/>
                <a:ea typeface="PMingLiU" pitchFamily="18" charset="-120"/>
              </a:rPr>
              <a:t>, or </a:t>
            </a:r>
            <a:r>
              <a:rPr lang="en-US" sz="2800" u="sng" dirty="0" err="1">
                <a:latin typeface="Palatino" pitchFamily="18" charset="0"/>
                <a:ea typeface="PMingLiU" pitchFamily="18" charset="-120"/>
              </a:rPr>
              <a:t>boolean</a:t>
            </a:r>
            <a:r>
              <a:rPr lang="en-US" sz="2800" dirty="0">
                <a:latin typeface="Palatino" pitchFamily="18" charset="0"/>
                <a:ea typeface="PMingLiU" pitchFamily="18" charset="-120"/>
              </a:rPr>
              <a:t> value. For example,</a:t>
            </a:r>
          </a:p>
          <a:p>
            <a:pPr lvl="1">
              <a:spcBef>
                <a:spcPct val="50000"/>
              </a:spcBef>
            </a:pPr>
            <a:r>
              <a:rPr lang="en-US" sz="2400" dirty="0" err="1">
                <a:latin typeface="Courier New" pitchFamily="49" charset="0"/>
                <a:cs typeface="Courier New" pitchFamily="49" charset="0"/>
              </a:rPr>
              <a:t>System.out.print</a:t>
            </a:r>
            <a:r>
              <a:rPr lang="en-US" sz="2400" dirty="0">
                <a:latin typeface="Courier New" pitchFamily="49" charset="0"/>
                <a:cs typeface="Courier New" pitchFamily="49" charset="0"/>
              </a:rPr>
              <a:t>("Enter a double value: ");</a:t>
            </a:r>
            <a:endParaRPr lang="en-US" sz="2400" dirty="0">
              <a:latin typeface="Courier" pitchFamily="49" charset="0"/>
              <a:ea typeface="PMingLiU" pitchFamily="18" charset="-120"/>
            </a:endParaRPr>
          </a:p>
          <a:p>
            <a:pPr lvl="1"/>
            <a:r>
              <a:rPr lang="en-US" sz="2400" dirty="0">
                <a:latin typeface="Courier New" pitchFamily="49" charset="0"/>
                <a:cs typeface="Courier New" pitchFamily="49" charset="0"/>
              </a:rPr>
              <a:t>Scanner </a:t>
            </a:r>
            <a:r>
              <a:rPr lang="en-US" sz="2400" dirty="0" err="1">
                <a:latin typeface="Courier New" pitchFamily="49" charset="0"/>
                <a:cs typeface="Courier New" pitchFamily="49" charset="0"/>
              </a:rPr>
              <a:t>scanner</a:t>
            </a:r>
            <a:r>
              <a:rPr lang="en-US" sz="2400" dirty="0">
                <a:latin typeface="Courier New" pitchFamily="49" charset="0"/>
                <a:cs typeface="Courier New" pitchFamily="49" charset="0"/>
              </a:rPr>
              <a:t> = new Scanner(System.in);</a:t>
            </a:r>
            <a:endParaRPr lang="en-US" sz="2400" dirty="0">
              <a:latin typeface="Courier" pitchFamily="49" charset="0"/>
              <a:ea typeface="PMingLiU" pitchFamily="18" charset="-120"/>
            </a:endParaRPr>
          </a:p>
          <a:p>
            <a:pPr lvl="1"/>
            <a:r>
              <a:rPr lang="en-US" sz="2400" dirty="0">
                <a:latin typeface="Courier New" pitchFamily="49" charset="0"/>
                <a:cs typeface="Courier New" pitchFamily="49" charset="0"/>
              </a:rPr>
              <a:t>double d = </a:t>
            </a:r>
            <a:r>
              <a:rPr lang="en-US" sz="2400" dirty="0" err="1">
                <a:latin typeface="Courier New" pitchFamily="49" charset="0"/>
                <a:cs typeface="Courier New" pitchFamily="49" charset="0"/>
              </a:rPr>
              <a:t>scanner.nextDouble</a:t>
            </a:r>
            <a:r>
              <a:rPr lang="en-US" sz="2400" dirty="0">
                <a:latin typeface="Courier New" pitchFamily="49" charset="0"/>
                <a:cs typeface="Courier New" pitchFamily="49" charset="0"/>
              </a:rPr>
              <a:t>();</a:t>
            </a:r>
            <a:endParaRPr lang="en-US" sz="2400" dirty="0">
              <a:cs typeface="Courier New" pitchFamily="49" charset="0"/>
            </a:endParaRPr>
          </a:p>
        </p:txBody>
      </p:sp>
      <p:sp>
        <p:nvSpPr>
          <p:cNvPr id="174085" name="AutoShape 5">
            <a:hlinkClick r:id="" action="ppaction://noaction" highlightClick="1"/>
          </p:cNvPr>
          <p:cNvSpPr>
            <a:spLocks noChangeArrowheads="1"/>
          </p:cNvSpPr>
          <p:nvPr/>
        </p:nvSpPr>
        <p:spPr bwMode="auto">
          <a:xfrm>
            <a:off x="4953000" y="5715000"/>
            <a:ext cx="21336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sz="2400">
                <a:solidFill>
                  <a:schemeClr val="accent1"/>
                </a:solidFill>
                <a:latin typeface="Book Antiqua" pitchFamily="18" charset="0"/>
                <a:hlinkClick r:id="rId2" action="ppaction://program"/>
              </a:rPr>
              <a:t>TestScanner</a:t>
            </a:r>
            <a:endParaRPr lang="en-US" sz="2400">
              <a:solidFill>
                <a:schemeClr val="accent1"/>
              </a:solidFill>
            </a:endParaRPr>
          </a:p>
        </p:txBody>
      </p:sp>
      <p:sp>
        <p:nvSpPr>
          <p:cNvPr id="174086" name="AutoShape 6">
            <a:hlinkClick r:id="rId3" action="ppaction://program" highlightClick="1"/>
          </p:cNvPr>
          <p:cNvSpPr>
            <a:spLocks noChangeArrowheads="1"/>
          </p:cNvSpPr>
          <p:nvPr/>
        </p:nvSpPr>
        <p:spPr bwMode="auto">
          <a:xfrm>
            <a:off x="7467600" y="5715000"/>
            <a:ext cx="1371600" cy="533400"/>
          </a:xfrm>
          <a:prstGeom prst="actionButtonBlank">
            <a:avLst/>
          </a:prstGeom>
          <a:solidFill>
            <a:srgbClr val="38A1BA"/>
          </a:solidFill>
          <a:ln w="19050">
            <a:noFill/>
            <a:miter lim="800000"/>
            <a:headEnd type="none" w="sm" len="sm"/>
            <a:tailEnd type="none" w="sm" len="sm"/>
          </a:ln>
          <a:effectLst>
            <a:prstShdw prst="shdw17" dist="17961" dir="2700000">
              <a:srgbClr val="38A1BA">
                <a:gamma/>
                <a:shade val="60000"/>
                <a:invGamma/>
              </a:srgbClr>
            </a:prstShdw>
          </a:effectLst>
        </p:spPr>
        <p:txBody>
          <a:bodyPr wrap="none" anchor="ctr"/>
          <a:lstStyle/>
          <a:p>
            <a:pPr algn="ctr"/>
            <a:r>
              <a:rPr lang="en-US" sz="2400">
                <a:latin typeface="Book Antiqua" pitchFamily="18" charset="0"/>
              </a:rPr>
              <a:t>Run</a:t>
            </a:r>
            <a:endParaRPr lang="en-US" sz="240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6C4F3DBE-5C3D-408F-A7C6-26E6D4E09597}" type="slidenum">
              <a:rPr lang="en-US"/>
              <a:pPr/>
              <a:t>36</a:t>
            </a:fld>
            <a:endParaRPr lang="en-US"/>
          </a:p>
        </p:txBody>
      </p:sp>
      <p:sp>
        <p:nvSpPr>
          <p:cNvPr id="122882" name="Rectangle 2"/>
          <p:cNvSpPr>
            <a:spLocks noGrp="1" noChangeArrowheads="1"/>
          </p:cNvSpPr>
          <p:nvPr>
            <p:ph type="title"/>
          </p:nvPr>
        </p:nvSpPr>
        <p:spPr>
          <a:xfrm>
            <a:off x="685800" y="0"/>
            <a:ext cx="7772400" cy="1428750"/>
          </a:xfrm>
        </p:spPr>
        <p:txBody>
          <a:bodyPr>
            <a:normAutofit fontScale="90000"/>
          </a:bodyPr>
          <a:lstStyle/>
          <a:p>
            <a:r>
              <a:rPr lang="en-US"/>
              <a:t>Problem:</a:t>
            </a:r>
            <a:br>
              <a:rPr lang="en-US"/>
            </a:br>
            <a:r>
              <a:rPr lang="en-US"/>
              <a:t> Computing Loan Payments</a:t>
            </a:r>
            <a:endParaRPr lang="en-US" sz="5400"/>
          </a:p>
        </p:txBody>
      </p:sp>
      <p:sp>
        <p:nvSpPr>
          <p:cNvPr id="122883" name="AutoShape 3">
            <a:hlinkClick r:id="" action="ppaction://noaction" highlightClick="1"/>
          </p:cNvPr>
          <p:cNvSpPr>
            <a:spLocks noChangeArrowheads="1"/>
          </p:cNvSpPr>
          <p:nvPr/>
        </p:nvSpPr>
        <p:spPr bwMode="auto">
          <a:xfrm>
            <a:off x="1905000" y="5867400"/>
            <a:ext cx="30480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sz="2400">
                <a:solidFill>
                  <a:schemeClr val="accent1"/>
                </a:solidFill>
                <a:latin typeface="Book Antiqua" pitchFamily="18" charset="0"/>
                <a:hlinkClick r:id="rId3" action="ppaction://program"/>
              </a:rPr>
              <a:t>ComputeLoan</a:t>
            </a:r>
            <a:endParaRPr lang="en-US" sz="2400">
              <a:solidFill>
                <a:schemeClr val="accent1"/>
              </a:solidFill>
            </a:endParaRPr>
          </a:p>
        </p:txBody>
      </p:sp>
      <p:sp>
        <p:nvSpPr>
          <p:cNvPr id="122884" name="AutoShape 4">
            <a:hlinkClick r:id="rId4" action="ppaction://program" highlightClick="1"/>
          </p:cNvPr>
          <p:cNvSpPr>
            <a:spLocks noChangeArrowheads="1"/>
          </p:cNvSpPr>
          <p:nvPr/>
        </p:nvSpPr>
        <p:spPr bwMode="auto">
          <a:xfrm>
            <a:off x="5257800" y="5867400"/>
            <a:ext cx="1371600" cy="533400"/>
          </a:xfrm>
          <a:prstGeom prst="actionButtonBlank">
            <a:avLst/>
          </a:prstGeom>
          <a:solidFill>
            <a:srgbClr val="38A1BA"/>
          </a:solidFill>
          <a:ln w="19050">
            <a:noFill/>
            <a:miter lim="800000"/>
            <a:headEnd type="none" w="sm" len="sm"/>
            <a:tailEnd type="none" w="sm" len="sm"/>
          </a:ln>
          <a:effectLst>
            <a:prstShdw prst="shdw17" dist="17961" dir="2700000">
              <a:srgbClr val="38A1BA">
                <a:gamma/>
                <a:shade val="60000"/>
                <a:invGamma/>
              </a:srgbClr>
            </a:prstShdw>
          </a:effectLst>
        </p:spPr>
        <p:txBody>
          <a:bodyPr wrap="none" anchor="ctr"/>
          <a:lstStyle/>
          <a:p>
            <a:pPr algn="ctr"/>
            <a:r>
              <a:rPr lang="en-US" sz="2400">
                <a:latin typeface="Book Antiqua" pitchFamily="18" charset="0"/>
              </a:rPr>
              <a:t>Run</a:t>
            </a:r>
            <a:endParaRPr lang="en-US" sz="2400"/>
          </a:p>
        </p:txBody>
      </p:sp>
      <p:sp>
        <p:nvSpPr>
          <p:cNvPr id="122885" name="Text Box 5"/>
          <p:cNvSpPr txBox="1">
            <a:spLocks noChangeArrowheads="1"/>
          </p:cNvSpPr>
          <p:nvPr/>
        </p:nvSpPr>
        <p:spPr bwMode="auto">
          <a:xfrm>
            <a:off x="914400" y="1524000"/>
            <a:ext cx="7543800" cy="457200"/>
          </a:xfrm>
          <a:prstGeom prst="rect">
            <a:avLst/>
          </a:prstGeom>
          <a:noFill/>
          <a:ln w="12700">
            <a:noFill/>
            <a:miter lim="800000"/>
            <a:headEnd type="none" w="sm" len="sm"/>
            <a:tailEnd type="none" w="sm" len="sm"/>
          </a:ln>
          <a:effectLst/>
        </p:spPr>
        <p:txBody>
          <a:bodyPr>
            <a:spAutoFit/>
          </a:bodyPr>
          <a:lstStyle/>
          <a:p>
            <a:pPr>
              <a:spcBef>
                <a:spcPct val="50000"/>
              </a:spcBef>
            </a:pPr>
            <a:endParaRPr lang="en-US" sz="2400"/>
          </a:p>
        </p:txBody>
      </p:sp>
      <p:sp>
        <p:nvSpPr>
          <p:cNvPr id="122886" name="Text Box 6"/>
          <p:cNvSpPr txBox="1">
            <a:spLocks noChangeArrowheads="1"/>
          </p:cNvSpPr>
          <p:nvPr/>
        </p:nvSpPr>
        <p:spPr bwMode="auto">
          <a:xfrm>
            <a:off x="838200" y="1676400"/>
            <a:ext cx="7696200" cy="2041525"/>
          </a:xfrm>
          <a:prstGeom prst="rect">
            <a:avLst/>
          </a:prstGeom>
          <a:noFill/>
          <a:ln w="12700">
            <a:noFill/>
            <a:miter lim="800000"/>
            <a:headEnd type="none" w="sm" len="sm"/>
            <a:tailEnd type="none" w="sm" len="sm"/>
          </a:ln>
          <a:effectLst/>
        </p:spPr>
        <p:txBody>
          <a:bodyPr>
            <a:spAutoFit/>
          </a:bodyPr>
          <a:lstStyle/>
          <a:p>
            <a:pPr>
              <a:spcBef>
                <a:spcPct val="50000"/>
              </a:spcBef>
            </a:pPr>
            <a:r>
              <a:rPr lang="en-US" sz="3200"/>
              <a:t>This program lets the user enter the interest rate, number of years, and loan amount and computes monthly payment and total payment.</a:t>
            </a:r>
            <a:endParaRPr lang="en-US" sz="2400"/>
          </a:p>
        </p:txBody>
      </p:sp>
      <p:graphicFrame>
        <p:nvGraphicFramePr>
          <p:cNvPr id="122887" name="Object 7"/>
          <p:cNvGraphicFramePr>
            <a:graphicFrameLocks noChangeAspect="1"/>
          </p:cNvGraphicFramePr>
          <p:nvPr/>
        </p:nvGraphicFramePr>
        <p:xfrm>
          <a:off x="774700" y="3943350"/>
          <a:ext cx="7899400" cy="1782763"/>
        </p:xfrm>
        <a:graphic>
          <a:graphicData uri="http://schemas.openxmlformats.org/presentationml/2006/ole">
            <mc:AlternateContent xmlns:mc="http://schemas.openxmlformats.org/markup-compatibility/2006">
              <mc:Choice xmlns:v="urn:schemas-microsoft-com:vml" Requires="v">
                <p:oleObj spid="_x0000_s338967" name="Equation" r:id="rId5" imgW="2514600" imgH="571320" progId="Equation.3">
                  <p:embed/>
                </p:oleObj>
              </mc:Choice>
              <mc:Fallback>
                <p:oleObj name="Equation" r:id="rId5" imgW="2514600" imgH="571320" progId="Equation.3">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4700" y="3943350"/>
                        <a:ext cx="7899400" cy="1782763"/>
                      </a:xfrm>
                      <a:prstGeom prst="rect">
                        <a:avLst/>
                      </a:prstGeom>
                      <a:solidFill>
                        <a:schemeClr val="tx1"/>
                      </a:solidFill>
                    </p:spPr>
                  </p:pic>
                </p:oleObj>
              </mc:Fallback>
            </mc:AlternateContent>
          </a:graphicData>
        </a:graphic>
      </p:graphicFrame>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69990214-EBEF-41D3-B383-45F8F2707E0F}" type="slidenum">
              <a:rPr lang="en-US"/>
              <a:pPr/>
              <a:t>37</a:t>
            </a:fld>
            <a:endParaRPr lang="en-US"/>
          </a:p>
        </p:txBody>
      </p:sp>
      <p:sp>
        <p:nvSpPr>
          <p:cNvPr id="84994" name="Rectangle 2"/>
          <p:cNvSpPr>
            <a:spLocks noGrp="1" noChangeArrowheads="1"/>
          </p:cNvSpPr>
          <p:nvPr>
            <p:ph type="title"/>
          </p:nvPr>
        </p:nvSpPr>
        <p:spPr>
          <a:xfrm>
            <a:off x="685800" y="0"/>
            <a:ext cx="7772400" cy="1428750"/>
          </a:xfrm>
        </p:spPr>
        <p:txBody>
          <a:bodyPr/>
          <a:lstStyle/>
          <a:p>
            <a:r>
              <a:rPr lang="en-US"/>
              <a:t>Problem: Monetary Units</a:t>
            </a:r>
            <a:endParaRPr lang="en-US" sz="5400"/>
          </a:p>
        </p:txBody>
      </p:sp>
      <p:sp>
        <p:nvSpPr>
          <p:cNvPr id="84998" name="Text Box 6"/>
          <p:cNvSpPr txBox="1">
            <a:spLocks noChangeArrowheads="1"/>
          </p:cNvSpPr>
          <p:nvPr/>
        </p:nvSpPr>
        <p:spPr bwMode="auto">
          <a:xfrm>
            <a:off x="914400" y="1524000"/>
            <a:ext cx="7543800" cy="457200"/>
          </a:xfrm>
          <a:prstGeom prst="rect">
            <a:avLst/>
          </a:prstGeom>
          <a:noFill/>
          <a:ln w="12700">
            <a:noFill/>
            <a:miter lim="800000"/>
            <a:headEnd type="none" w="sm" len="sm"/>
            <a:tailEnd type="none" w="sm" len="sm"/>
          </a:ln>
          <a:effectLst/>
        </p:spPr>
        <p:txBody>
          <a:bodyPr>
            <a:spAutoFit/>
          </a:bodyPr>
          <a:lstStyle/>
          <a:p>
            <a:pPr>
              <a:spcBef>
                <a:spcPct val="50000"/>
              </a:spcBef>
            </a:pPr>
            <a:endParaRPr lang="en-US" sz="2400"/>
          </a:p>
        </p:txBody>
      </p:sp>
      <p:sp>
        <p:nvSpPr>
          <p:cNvPr id="84999" name="Text Box 7"/>
          <p:cNvSpPr txBox="1">
            <a:spLocks noChangeArrowheads="1"/>
          </p:cNvSpPr>
          <p:nvPr/>
        </p:nvSpPr>
        <p:spPr bwMode="auto">
          <a:xfrm>
            <a:off x="381000" y="1676400"/>
            <a:ext cx="8382000" cy="3503613"/>
          </a:xfrm>
          <a:prstGeom prst="rect">
            <a:avLst/>
          </a:prstGeom>
          <a:noFill/>
          <a:ln w="12700">
            <a:noFill/>
            <a:miter lim="800000"/>
            <a:headEnd type="none" w="sm" len="sm"/>
            <a:tailEnd type="none" w="sm" len="sm"/>
          </a:ln>
          <a:effectLst/>
        </p:spPr>
        <p:txBody>
          <a:bodyPr>
            <a:spAutoFit/>
          </a:bodyPr>
          <a:lstStyle/>
          <a:p>
            <a:pPr>
              <a:spcBef>
                <a:spcPct val="50000"/>
              </a:spcBef>
            </a:pPr>
            <a:r>
              <a:rPr lang="en-US" sz="3200"/>
              <a:t>This program lets the user enter the amount in decimal representing dollars and cents and output a report listing the monetary equivalent in single dollars, quarters, dimes, nickels, and pennies. Your program should report maximum number of dollars, then the maximum number of quarters, and so on, in this order.</a:t>
            </a:r>
            <a:r>
              <a:rPr lang="en-US" sz="2400">
                <a:latin typeface="Courier" pitchFamily="49" charset="0"/>
              </a:rPr>
              <a:t> </a:t>
            </a:r>
          </a:p>
        </p:txBody>
      </p:sp>
      <p:sp>
        <p:nvSpPr>
          <p:cNvPr id="85000" name="AutoShape 8">
            <a:hlinkClick r:id="" action="ppaction://noaction" highlightClick="1"/>
          </p:cNvPr>
          <p:cNvSpPr>
            <a:spLocks noChangeArrowheads="1"/>
          </p:cNvSpPr>
          <p:nvPr/>
        </p:nvSpPr>
        <p:spPr bwMode="auto">
          <a:xfrm>
            <a:off x="3505200" y="5715000"/>
            <a:ext cx="30480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sz="2400">
                <a:solidFill>
                  <a:schemeClr val="accent1"/>
                </a:solidFill>
                <a:latin typeface="Book Antiqua" pitchFamily="18" charset="0"/>
                <a:hlinkClick r:id="rId2" action="ppaction://program"/>
              </a:rPr>
              <a:t>ComputeChange</a:t>
            </a:r>
            <a:endParaRPr lang="en-US" sz="2400">
              <a:solidFill>
                <a:schemeClr val="accent1"/>
              </a:solidFill>
            </a:endParaRPr>
          </a:p>
        </p:txBody>
      </p:sp>
      <p:sp>
        <p:nvSpPr>
          <p:cNvPr id="85001" name="AutoShape 9">
            <a:hlinkClick r:id="rId3" action="ppaction://program" highlightClick="1"/>
          </p:cNvPr>
          <p:cNvSpPr>
            <a:spLocks noChangeArrowheads="1"/>
          </p:cNvSpPr>
          <p:nvPr/>
        </p:nvSpPr>
        <p:spPr bwMode="auto">
          <a:xfrm>
            <a:off x="7010400" y="5715000"/>
            <a:ext cx="1371600" cy="533400"/>
          </a:xfrm>
          <a:prstGeom prst="actionButtonBlank">
            <a:avLst/>
          </a:prstGeom>
          <a:solidFill>
            <a:srgbClr val="38A1BA"/>
          </a:solidFill>
          <a:ln w="19050">
            <a:noFill/>
            <a:miter lim="800000"/>
            <a:headEnd type="none" w="sm" len="sm"/>
            <a:tailEnd type="none" w="sm" len="sm"/>
          </a:ln>
          <a:effectLst>
            <a:prstShdw prst="shdw17" dist="17961" dir="2700000">
              <a:srgbClr val="38A1BA">
                <a:gamma/>
                <a:shade val="60000"/>
                <a:invGamma/>
              </a:srgbClr>
            </a:prstShdw>
          </a:effectLst>
        </p:spPr>
        <p:txBody>
          <a:bodyPr wrap="none" anchor="ctr"/>
          <a:lstStyle/>
          <a:p>
            <a:pPr algn="ctr"/>
            <a:r>
              <a:rPr lang="en-US" sz="2400">
                <a:latin typeface="Book Antiqua" pitchFamily="18" charset="0"/>
              </a:rPr>
              <a:t>Run</a:t>
            </a:r>
            <a:endParaRPr lang="en-US" sz="240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5DB97307-4DD8-43FE-971E-B06450A79522}" type="slidenum">
              <a:rPr lang="en-US"/>
              <a:pPr/>
              <a:t>38</a:t>
            </a:fld>
            <a:endParaRPr lang="en-US"/>
          </a:p>
        </p:txBody>
      </p:sp>
      <p:sp>
        <p:nvSpPr>
          <p:cNvPr id="82946" name="Rectangle 2"/>
          <p:cNvSpPr>
            <a:spLocks noGrp="1" noChangeArrowheads="1"/>
          </p:cNvSpPr>
          <p:nvPr>
            <p:ph type="title"/>
          </p:nvPr>
        </p:nvSpPr>
        <p:spPr>
          <a:xfrm>
            <a:off x="685800" y="0"/>
            <a:ext cx="7772400" cy="1428750"/>
          </a:xfrm>
          <a:noFill/>
          <a:ln/>
        </p:spPr>
        <p:txBody>
          <a:bodyPr>
            <a:normAutofit fontScale="90000"/>
          </a:bodyPr>
          <a:lstStyle/>
          <a:p>
            <a:r>
              <a:rPr lang="en-US"/>
              <a:t>Programming Style and Documentation</a:t>
            </a:r>
          </a:p>
        </p:txBody>
      </p:sp>
      <p:sp>
        <p:nvSpPr>
          <p:cNvPr id="82947" name="Rectangle 3"/>
          <p:cNvSpPr>
            <a:spLocks noGrp="1" noChangeArrowheads="1"/>
          </p:cNvSpPr>
          <p:nvPr>
            <p:ph type="body" idx="1"/>
          </p:nvPr>
        </p:nvSpPr>
        <p:spPr>
          <a:xfrm>
            <a:off x="901700" y="1657350"/>
            <a:ext cx="7269163" cy="3529013"/>
          </a:xfrm>
          <a:noFill/>
          <a:ln/>
        </p:spPr>
        <p:txBody>
          <a:bodyPr/>
          <a:lstStyle/>
          <a:p>
            <a:pPr algn="just"/>
            <a:r>
              <a:rPr lang="en-US" sz="3600"/>
              <a:t>Appropriate Comments</a:t>
            </a:r>
          </a:p>
          <a:p>
            <a:pPr algn="just"/>
            <a:r>
              <a:rPr lang="en-US" sz="3600"/>
              <a:t>Naming Conventions</a:t>
            </a:r>
          </a:p>
          <a:p>
            <a:pPr algn="just"/>
            <a:r>
              <a:rPr lang="en-US" sz="3600"/>
              <a:t>Proper Indentation and Spacing Lines</a:t>
            </a:r>
          </a:p>
          <a:p>
            <a:pPr algn="just"/>
            <a:r>
              <a:rPr lang="en-US" sz="3600"/>
              <a:t>Block Styles</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2EDCBB8F-9380-406C-AB21-D051899376F6}" type="slidenum">
              <a:rPr lang="en-US"/>
              <a:pPr/>
              <a:t>39</a:t>
            </a:fld>
            <a:endParaRPr lang="en-US"/>
          </a:p>
        </p:txBody>
      </p:sp>
      <p:sp>
        <p:nvSpPr>
          <p:cNvPr id="91138" name="Rectangle 2"/>
          <p:cNvSpPr>
            <a:spLocks noGrp="1" noChangeArrowheads="1"/>
          </p:cNvSpPr>
          <p:nvPr>
            <p:ph type="title"/>
          </p:nvPr>
        </p:nvSpPr>
        <p:spPr>
          <a:xfrm>
            <a:off x="685800" y="0"/>
            <a:ext cx="7772400" cy="1428750"/>
          </a:xfrm>
          <a:noFill/>
          <a:ln/>
        </p:spPr>
        <p:txBody>
          <a:bodyPr/>
          <a:lstStyle/>
          <a:p>
            <a:r>
              <a:rPr lang="en-US"/>
              <a:t>Appropriate Comments</a:t>
            </a:r>
          </a:p>
        </p:txBody>
      </p:sp>
      <p:sp>
        <p:nvSpPr>
          <p:cNvPr id="91139" name="Rectangle 3"/>
          <p:cNvSpPr>
            <a:spLocks noGrp="1" noChangeArrowheads="1"/>
          </p:cNvSpPr>
          <p:nvPr>
            <p:ph type="body" idx="1"/>
          </p:nvPr>
        </p:nvSpPr>
        <p:spPr>
          <a:xfrm>
            <a:off x="228600" y="1600200"/>
            <a:ext cx="8534400" cy="3886200"/>
          </a:xfrm>
          <a:noFill/>
          <a:ln/>
        </p:spPr>
        <p:txBody>
          <a:bodyPr>
            <a:normAutofit lnSpcReduction="10000"/>
          </a:bodyPr>
          <a:lstStyle/>
          <a:p>
            <a:pPr marL="0" indent="0">
              <a:lnSpc>
                <a:spcPct val="90000"/>
              </a:lnSpc>
              <a:buFont typeface="Monotype Sorts" pitchFamily="2" charset="2"/>
              <a:buNone/>
            </a:pPr>
            <a:r>
              <a:rPr lang="en-US">
                <a:cs typeface="Times New Roman" pitchFamily="18" charset="0"/>
              </a:rPr>
              <a:t>Include a summary at the beginning of the program to explain what the program does, its key features, its supporting data structures, and any unique techniques it uses. </a:t>
            </a:r>
          </a:p>
          <a:p>
            <a:pPr marL="0" indent="0" algn="just">
              <a:lnSpc>
                <a:spcPct val="90000"/>
              </a:lnSpc>
              <a:buFont typeface="Monotype Sorts" pitchFamily="2" charset="2"/>
              <a:buNone/>
            </a:pPr>
            <a:endParaRPr lang="en-US">
              <a:cs typeface="Times New Roman" pitchFamily="18" charset="0"/>
            </a:endParaRPr>
          </a:p>
          <a:p>
            <a:pPr marL="0" indent="0">
              <a:lnSpc>
                <a:spcPct val="90000"/>
              </a:lnSpc>
              <a:buFont typeface="Monotype Sorts" pitchFamily="2" charset="2"/>
              <a:buNone/>
            </a:pPr>
            <a:r>
              <a:rPr lang="en-US">
                <a:cs typeface="Times New Roman" pitchFamily="18" charset="0"/>
              </a:rPr>
              <a:t>Include your name, class section, instructor, date, and a brief description at the beginning of the program. </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1026"/>
          <p:cNvSpPr>
            <a:spLocks noGrp="1" noChangeArrowheads="1"/>
          </p:cNvSpPr>
          <p:nvPr>
            <p:ph type="title"/>
          </p:nvPr>
        </p:nvSpPr>
        <p:spPr>
          <a:xfrm>
            <a:off x="685800" y="228600"/>
            <a:ext cx="7772400" cy="762000"/>
          </a:xfrm>
        </p:spPr>
        <p:txBody>
          <a:bodyPr>
            <a:normAutofit fontScale="90000"/>
          </a:bodyPr>
          <a:lstStyle/>
          <a:p>
            <a:r>
              <a:rPr lang="en-US"/>
              <a:t>Compiling Source Code</a:t>
            </a:r>
          </a:p>
        </p:txBody>
      </p:sp>
      <p:sp>
        <p:nvSpPr>
          <p:cNvPr id="163843" name="Rectangle 1027"/>
          <p:cNvSpPr>
            <a:spLocks noGrp="1" noChangeArrowheads="1"/>
          </p:cNvSpPr>
          <p:nvPr>
            <p:ph idx="1"/>
          </p:nvPr>
        </p:nvSpPr>
        <p:spPr>
          <a:xfrm>
            <a:off x="228600" y="1143000"/>
            <a:ext cx="8686800" cy="4038600"/>
          </a:xfrm>
        </p:spPr>
        <p:txBody>
          <a:bodyPr/>
          <a:lstStyle/>
          <a:p>
            <a:pPr marL="0" indent="0">
              <a:buFont typeface="Monotype Sorts" pitchFamily="2" charset="2"/>
              <a:buNone/>
            </a:pPr>
            <a:r>
              <a:rPr lang="en-US" sz="2800">
                <a:cs typeface="Times New Roman" pitchFamily="18" charset="0"/>
              </a:rPr>
              <a:t>A program written in a high-level language is called a s</a:t>
            </a:r>
            <a:r>
              <a:rPr lang="en-US" sz="2800" i="1">
                <a:cs typeface="Times New Roman" pitchFamily="18" charset="0"/>
              </a:rPr>
              <a:t>ource program</a:t>
            </a:r>
            <a:r>
              <a:rPr lang="en-US" sz="2800">
                <a:cs typeface="Times New Roman" pitchFamily="18" charset="0"/>
              </a:rPr>
              <a:t>. Since a computer cannot understand a source program. Program called a </a:t>
            </a:r>
            <a:r>
              <a:rPr lang="en-US" sz="2800" i="1">
                <a:cs typeface="Times New Roman" pitchFamily="18" charset="0"/>
              </a:rPr>
              <a:t>compiler</a:t>
            </a:r>
            <a:r>
              <a:rPr lang="en-US" sz="2800">
                <a:cs typeface="Times New Roman" pitchFamily="18" charset="0"/>
              </a:rPr>
              <a:t> is used to translate the source program into a machine language program called an </a:t>
            </a:r>
            <a:r>
              <a:rPr lang="en-US" sz="2800" i="1">
                <a:cs typeface="Times New Roman" pitchFamily="18" charset="0"/>
              </a:rPr>
              <a:t>object program</a:t>
            </a:r>
            <a:r>
              <a:rPr lang="en-US" sz="2800">
                <a:cs typeface="Times New Roman" pitchFamily="18" charset="0"/>
              </a:rPr>
              <a:t>. The object program is often then linked with other supporting library code before the object can be executed on the machine.</a:t>
            </a:r>
            <a:endParaRPr lang="en-US" sz="2800"/>
          </a:p>
        </p:txBody>
      </p:sp>
      <p:sp>
        <p:nvSpPr>
          <p:cNvPr id="6" name="Slide Number Placeholder 4"/>
          <p:cNvSpPr>
            <a:spLocks noGrp="1"/>
          </p:cNvSpPr>
          <p:nvPr>
            <p:ph type="sldNum" sz="quarter" idx="12"/>
          </p:nvPr>
        </p:nvSpPr>
        <p:spPr/>
        <p:txBody>
          <a:bodyPr/>
          <a:lstStyle/>
          <a:p>
            <a:fld id="{D59F6C1B-3829-49BD-BAF7-F346E5BE26B6}" type="slidenum">
              <a:rPr lang="en-US"/>
              <a:pPr/>
              <a:t>4</a:t>
            </a:fld>
            <a:endParaRPr lang="en-US"/>
          </a:p>
        </p:txBody>
      </p:sp>
      <p:sp>
        <p:nvSpPr>
          <p:cNvPr id="163845" name="Rectangle 1029"/>
          <p:cNvSpPr>
            <a:spLocks noChangeArrowheads="1"/>
          </p:cNvSpPr>
          <p:nvPr/>
        </p:nvSpPr>
        <p:spPr bwMode="auto">
          <a:xfrm>
            <a:off x="2238375" y="3138488"/>
            <a:ext cx="9144000" cy="0"/>
          </a:xfrm>
          <a:prstGeom prst="rect">
            <a:avLst/>
          </a:prstGeom>
          <a:noFill/>
          <a:ln w="12700">
            <a:noFill/>
            <a:miter lim="800000"/>
            <a:headEnd type="none" w="sm" len="sm"/>
            <a:tailEnd type="none" w="sm" len="sm"/>
          </a:ln>
          <a:effectLst/>
        </p:spPr>
        <p:txBody>
          <a:bodyPr>
            <a:spAutoFit/>
          </a:bodyPr>
          <a:lstStyle/>
          <a:p>
            <a:endParaRPr lang="en-US"/>
          </a:p>
        </p:txBody>
      </p:sp>
      <p:graphicFrame>
        <p:nvGraphicFramePr>
          <p:cNvPr id="163844" name="Object 1028"/>
          <p:cNvGraphicFramePr>
            <a:graphicFrameLocks noChangeAspect="1"/>
          </p:cNvGraphicFramePr>
          <p:nvPr>
            <p:extLst>
              <p:ext uri="{D42A27DB-BD31-4B8C-83A1-F6EECF244321}">
                <p14:modId xmlns:p14="http://schemas.microsoft.com/office/powerpoint/2010/main" val="2978870158"/>
              </p:ext>
            </p:extLst>
          </p:nvPr>
        </p:nvGraphicFramePr>
        <p:xfrm>
          <a:off x="0" y="4805362"/>
          <a:ext cx="9144000" cy="1138238"/>
        </p:xfrm>
        <a:graphic>
          <a:graphicData uri="http://schemas.openxmlformats.org/presentationml/2006/ole">
            <mc:AlternateContent xmlns:mc="http://schemas.openxmlformats.org/markup-compatibility/2006">
              <mc:Choice xmlns:v="urn:schemas-microsoft-com:vml" Requires="v">
                <p:oleObj spid="_x0000_s163865" r:id="rId3" imgW="4669536" imgH="585216" progId="Word.Picture.8">
                  <p:embed/>
                </p:oleObj>
              </mc:Choice>
              <mc:Fallback>
                <p:oleObj r:id="rId3" imgW="4669536" imgH="585216" progId="Word.Picture.8">
                  <p:embed/>
                  <p:pic>
                    <p:nvPicPr>
                      <p:cNvPr id="0" name="Picture 10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805362"/>
                        <a:ext cx="9144000" cy="1138238"/>
                      </a:xfrm>
                      <a:prstGeom prst="rect">
                        <a:avLst/>
                      </a:prstGeom>
                      <a:solidFill>
                        <a:schemeClr val="tx1"/>
                      </a:solidFill>
                    </p:spPr>
                  </p:pic>
                </p:oleObj>
              </mc:Fallback>
            </mc:AlternateContent>
          </a:graphicData>
        </a:graphic>
      </p:graphicFrame>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EC0B3A79-E0D9-4323-B653-CD594331CD78}" type="slidenum">
              <a:rPr lang="en-US"/>
              <a:pPr/>
              <a:t>40</a:t>
            </a:fld>
            <a:endParaRPr lang="en-US"/>
          </a:p>
        </p:txBody>
      </p:sp>
      <p:sp>
        <p:nvSpPr>
          <p:cNvPr id="90114" name="Rectangle 2"/>
          <p:cNvSpPr>
            <a:spLocks noGrp="1" noChangeArrowheads="1"/>
          </p:cNvSpPr>
          <p:nvPr>
            <p:ph type="title"/>
          </p:nvPr>
        </p:nvSpPr>
        <p:spPr>
          <a:xfrm>
            <a:off x="685800" y="0"/>
            <a:ext cx="7772400" cy="1428750"/>
          </a:xfrm>
          <a:noFill/>
          <a:ln/>
        </p:spPr>
        <p:txBody>
          <a:bodyPr/>
          <a:lstStyle/>
          <a:p>
            <a:r>
              <a:rPr lang="en-US"/>
              <a:t>Naming Conventions</a:t>
            </a:r>
          </a:p>
        </p:txBody>
      </p:sp>
      <p:sp>
        <p:nvSpPr>
          <p:cNvPr id="90115" name="Rectangle 3"/>
          <p:cNvSpPr>
            <a:spLocks noGrp="1" noChangeArrowheads="1"/>
          </p:cNvSpPr>
          <p:nvPr>
            <p:ph type="body" idx="1"/>
          </p:nvPr>
        </p:nvSpPr>
        <p:spPr>
          <a:xfrm>
            <a:off x="685800" y="1371600"/>
            <a:ext cx="7696200" cy="4495800"/>
          </a:xfrm>
          <a:noFill/>
          <a:ln/>
        </p:spPr>
        <p:txBody>
          <a:bodyPr/>
          <a:lstStyle/>
          <a:p>
            <a:pPr algn="just"/>
            <a:r>
              <a:rPr lang="en-US"/>
              <a:t>Choose meaningful and descriptive names.</a:t>
            </a:r>
          </a:p>
          <a:p>
            <a:pPr algn="just"/>
            <a:r>
              <a:rPr lang="en-US"/>
              <a:t>Variables and method names:  </a:t>
            </a:r>
          </a:p>
          <a:p>
            <a:pPr lvl="1"/>
            <a:r>
              <a:rPr lang="en-US"/>
              <a:t>Use lowercase. If the name consists of several words, concatenate all in one, use lowercase for the first word, and capitalize the first letter of each subsequent word in the name. For example, the variables </a:t>
            </a:r>
            <a:r>
              <a:rPr lang="en-US" sz="2600">
                <a:latin typeface="Courier New" pitchFamily="49" charset="0"/>
              </a:rPr>
              <a:t>radius</a:t>
            </a:r>
            <a:r>
              <a:rPr lang="en-US"/>
              <a:t> and </a:t>
            </a:r>
            <a:r>
              <a:rPr lang="en-US" sz="2600">
                <a:latin typeface="Courier New" pitchFamily="49" charset="0"/>
              </a:rPr>
              <a:t>area</a:t>
            </a:r>
            <a:r>
              <a:rPr lang="en-US"/>
              <a:t>, and the method </a:t>
            </a:r>
            <a:r>
              <a:rPr lang="en-US" sz="2600">
                <a:latin typeface="Courier New" pitchFamily="49" charset="0"/>
              </a:rPr>
              <a:t>computeArea</a:t>
            </a:r>
            <a:r>
              <a:rPr lang="en-US"/>
              <a:t>. </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DCDC1B27-FFE4-4FD3-9F1C-D7E4B246DCFB}" type="slidenum">
              <a:rPr lang="en-US"/>
              <a:pPr/>
              <a:t>41</a:t>
            </a:fld>
            <a:endParaRPr lang="en-US"/>
          </a:p>
        </p:txBody>
      </p:sp>
      <p:sp>
        <p:nvSpPr>
          <p:cNvPr id="33794" name="Rectangle 2"/>
          <p:cNvSpPr>
            <a:spLocks noGrp="1" noChangeArrowheads="1"/>
          </p:cNvSpPr>
          <p:nvPr>
            <p:ph type="title"/>
          </p:nvPr>
        </p:nvSpPr>
        <p:spPr>
          <a:xfrm>
            <a:off x="685800" y="0"/>
            <a:ext cx="7772400" cy="1428750"/>
          </a:xfrm>
          <a:noFill/>
          <a:ln/>
        </p:spPr>
        <p:txBody>
          <a:bodyPr/>
          <a:lstStyle/>
          <a:p>
            <a:r>
              <a:rPr lang="en-US" sz="4000"/>
              <a:t>Naming Conventions, cont.</a:t>
            </a:r>
            <a:endParaRPr lang="en-US"/>
          </a:p>
        </p:txBody>
      </p:sp>
      <p:sp>
        <p:nvSpPr>
          <p:cNvPr id="33795" name="Rectangle 3"/>
          <p:cNvSpPr>
            <a:spLocks noGrp="1" noChangeArrowheads="1"/>
          </p:cNvSpPr>
          <p:nvPr>
            <p:ph type="body" idx="1"/>
          </p:nvPr>
        </p:nvSpPr>
        <p:spPr>
          <a:xfrm>
            <a:off x="685800" y="1371600"/>
            <a:ext cx="6172200" cy="4114800"/>
          </a:xfrm>
          <a:noFill/>
          <a:ln/>
        </p:spPr>
        <p:txBody>
          <a:bodyPr/>
          <a:lstStyle/>
          <a:p>
            <a:pPr algn="just">
              <a:lnSpc>
                <a:spcPct val="90000"/>
              </a:lnSpc>
            </a:pPr>
            <a:r>
              <a:rPr lang="en-US" sz="2800"/>
              <a:t>Class names:</a:t>
            </a:r>
            <a:r>
              <a:rPr lang="en-US" sz="2800">
                <a:latin typeface="Book Antiqua" pitchFamily="18" charset="0"/>
              </a:rPr>
              <a:t> </a:t>
            </a:r>
          </a:p>
          <a:p>
            <a:pPr lvl="1">
              <a:lnSpc>
                <a:spcPct val="90000"/>
              </a:lnSpc>
            </a:pPr>
            <a:r>
              <a:rPr lang="en-US" sz="2400"/>
              <a:t>Capitalize the first letter of each word in the name.  For example, the class name </a:t>
            </a:r>
            <a:r>
              <a:rPr lang="en-US" sz="2200">
                <a:latin typeface="Courier New" pitchFamily="49" charset="0"/>
              </a:rPr>
              <a:t>ComputeArea</a:t>
            </a:r>
            <a:r>
              <a:rPr lang="en-US" sz="2400"/>
              <a:t>.</a:t>
            </a:r>
            <a:endParaRPr lang="en-US" sz="2400">
              <a:latin typeface="Book Antiqua" pitchFamily="18" charset="0"/>
            </a:endParaRPr>
          </a:p>
          <a:p>
            <a:pPr algn="just">
              <a:lnSpc>
                <a:spcPct val="90000"/>
              </a:lnSpc>
            </a:pPr>
            <a:endParaRPr lang="en-US" sz="2800">
              <a:latin typeface="Book Antiqua" pitchFamily="18" charset="0"/>
            </a:endParaRPr>
          </a:p>
          <a:p>
            <a:pPr algn="just">
              <a:lnSpc>
                <a:spcPct val="90000"/>
              </a:lnSpc>
              <a:spcBef>
                <a:spcPct val="0"/>
              </a:spcBef>
            </a:pPr>
            <a:r>
              <a:rPr lang="en-US" sz="2800"/>
              <a:t>Constants: </a:t>
            </a:r>
          </a:p>
          <a:p>
            <a:pPr lvl="1">
              <a:lnSpc>
                <a:spcPct val="90000"/>
              </a:lnSpc>
            </a:pPr>
            <a:r>
              <a:rPr lang="en-US" sz="2400"/>
              <a:t>Capitalize all letters in constants, and use underscores to connect words.  For example, the constant </a:t>
            </a:r>
            <a:r>
              <a:rPr lang="en-US" sz="2200">
                <a:latin typeface="Courier New" pitchFamily="49" charset="0"/>
              </a:rPr>
              <a:t>PI and </a:t>
            </a:r>
            <a:r>
              <a:rPr lang="en-US" sz="2400"/>
              <a:t>MAX_VALUE</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469B6596-D5F4-41E2-B488-2B99353722B3}" type="slidenum">
              <a:rPr lang="en-US"/>
              <a:pPr/>
              <a:t>42</a:t>
            </a:fld>
            <a:endParaRPr lang="en-US"/>
          </a:p>
        </p:txBody>
      </p:sp>
      <p:sp>
        <p:nvSpPr>
          <p:cNvPr id="92162" name="Rectangle 2"/>
          <p:cNvSpPr>
            <a:spLocks noGrp="1" noChangeArrowheads="1"/>
          </p:cNvSpPr>
          <p:nvPr>
            <p:ph type="title"/>
          </p:nvPr>
        </p:nvSpPr>
        <p:spPr>
          <a:xfrm>
            <a:off x="685800" y="0"/>
            <a:ext cx="7772400" cy="1428750"/>
          </a:xfrm>
          <a:noFill/>
          <a:ln/>
        </p:spPr>
        <p:txBody>
          <a:bodyPr/>
          <a:lstStyle/>
          <a:p>
            <a:r>
              <a:rPr lang="en-US" sz="4000"/>
              <a:t>Proper Indentation and Spacing</a:t>
            </a:r>
            <a:endParaRPr lang="en-US"/>
          </a:p>
        </p:txBody>
      </p:sp>
      <p:sp>
        <p:nvSpPr>
          <p:cNvPr id="92163" name="Rectangle 3"/>
          <p:cNvSpPr>
            <a:spLocks noGrp="1" noChangeArrowheads="1"/>
          </p:cNvSpPr>
          <p:nvPr>
            <p:ph type="body" idx="1"/>
          </p:nvPr>
        </p:nvSpPr>
        <p:spPr>
          <a:xfrm>
            <a:off x="685800" y="1371600"/>
            <a:ext cx="7924800" cy="4114800"/>
          </a:xfrm>
          <a:noFill/>
          <a:ln/>
        </p:spPr>
        <p:txBody>
          <a:bodyPr/>
          <a:lstStyle/>
          <a:p>
            <a:pPr algn="just"/>
            <a:r>
              <a:rPr lang="en-US"/>
              <a:t>Indentation</a:t>
            </a:r>
            <a:endParaRPr lang="en-US">
              <a:latin typeface="Book Antiqua" pitchFamily="18" charset="0"/>
            </a:endParaRPr>
          </a:p>
          <a:p>
            <a:pPr lvl="1"/>
            <a:r>
              <a:rPr lang="en-US"/>
              <a:t>Indent two spaces.</a:t>
            </a:r>
            <a:endParaRPr lang="en-US">
              <a:latin typeface="Book Antiqua" pitchFamily="18" charset="0"/>
            </a:endParaRPr>
          </a:p>
          <a:p>
            <a:pPr algn="just"/>
            <a:endParaRPr lang="en-US">
              <a:latin typeface="Book Antiqua" pitchFamily="18" charset="0"/>
            </a:endParaRPr>
          </a:p>
          <a:p>
            <a:pPr algn="just">
              <a:spcBef>
                <a:spcPct val="0"/>
              </a:spcBef>
            </a:pPr>
            <a:r>
              <a:rPr lang="en-US"/>
              <a:t>Spacing </a:t>
            </a:r>
          </a:p>
          <a:p>
            <a:pPr lvl="1"/>
            <a:r>
              <a:rPr lang="en-US"/>
              <a:t>Use blank line to separate segments of the code.</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69434DAC-7F4E-4E22-B239-A545D331B2C3}" type="slidenum">
              <a:rPr lang="en-US"/>
              <a:pPr/>
              <a:t>43</a:t>
            </a:fld>
            <a:endParaRPr lang="en-US"/>
          </a:p>
        </p:txBody>
      </p:sp>
      <p:sp>
        <p:nvSpPr>
          <p:cNvPr id="93186" name="Rectangle 2"/>
          <p:cNvSpPr>
            <a:spLocks noGrp="1" noChangeArrowheads="1"/>
          </p:cNvSpPr>
          <p:nvPr>
            <p:ph type="title"/>
          </p:nvPr>
        </p:nvSpPr>
        <p:spPr>
          <a:xfrm>
            <a:off x="685800" y="0"/>
            <a:ext cx="7772400" cy="1428750"/>
          </a:xfrm>
          <a:noFill/>
          <a:ln/>
        </p:spPr>
        <p:txBody>
          <a:bodyPr/>
          <a:lstStyle/>
          <a:p>
            <a:r>
              <a:rPr lang="en-US" sz="4000"/>
              <a:t>Block Styles</a:t>
            </a:r>
            <a:endParaRPr lang="en-US"/>
          </a:p>
        </p:txBody>
      </p:sp>
      <p:sp>
        <p:nvSpPr>
          <p:cNvPr id="93187" name="Rectangle 3"/>
          <p:cNvSpPr>
            <a:spLocks noGrp="1" noChangeArrowheads="1"/>
          </p:cNvSpPr>
          <p:nvPr>
            <p:ph type="body" idx="1"/>
          </p:nvPr>
        </p:nvSpPr>
        <p:spPr>
          <a:xfrm>
            <a:off x="685800" y="1295400"/>
            <a:ext cx="7924800" cy="685800"/>
          </a:xfrm>
          <a:noFill/>
          <a:ln/>
        </p:spPr>
        <p:txBody>
          <a:bodyPr/>
          <a:lstStyle/>
          <a:p>
            <a:pPr algn="just">
              <a:buFont typeface="Monotype Sorts" pitchFamily="2" charset="2"/>
              <a:buNone/>
            </a:pPr>
            <a:r>
              <a:rPr lang="en-US"/>
              <a:t>Use end-of-line style for braces.</a:t>
            </a:r>
            <a:endParaRPr lang="en-US">
              <a:latin typeface="Book Antiqua" pitchFamily="18" charset="0"/>
            </a:endParaRPr>
          </a:p>
          <a:p>
            <a:pPr lvl="4" algn="just">
              <a:buFontTx/>
              <a:buNone/>
            </a:pPr>
            <a:endParaRPr lang="en-US"/>
          </a:p>
        </p:txBody>
      </p:sp>
      <p:sp>
        <p:nvSpPr>
          <p:cNvPr id="93189" name="Rectangle 5"/>
          <p:cNvSpPr>
            <a:spLocks noChangeArrowheads="1"/>
          </p:cNvSpPr>
          <p:nvPr/>
        </p:nvSpPr>
        <p:spPr bwMode="auto">
          <a:xfrm>
            <a:off x="0" y="2362200"/>
            <a:ext cx="9144000" cy="579438"/>
          </a:xfrm>
          <a:prstGeom prst="rect">
            <a:avLst/>
          </a:prstGeom>
          <a:noFill/>
          <a:ln w="12700">
            <a:noFill/>
            <a:miter lim="800000"/>
            <a:headEnd type="none" w="sm" len="sm"/>
            <a:tailEnd type="none" w="sm" len="sm"/>
          </a:ln>
          <a:effectLst/>
        </p:spPr>
        <p:txBody>
          <a:bodyPr>
            <a:spAutoFit/>
          </a:bodyPr>
          <a:lstStyle/>
          <a:p>
            <a:r>
              <a:rPr lang="en-US" sz="800" u="sng">
                <a:latin typeface="Courier" pitchFamily="49" charset="0"/>
                <a:cs typeface="Times New Roman" pitchFamily="18" charset="0"/>
              </a:rPr>
              <a:t> </a:t>
            </a:r>
          </a:p>
          <a:p>
            <a:endParaRPr lang="en-US" sz="2400"/>
          </a:p>
        </p:txBody>
      </p:sp>
      <p:graphicFrame>
        <p:nvGraphicFramePr>
          <p:cNvPr id="93188" name="Object 4"/>
          <p:cNvGraphicFramePr>
            <a:graphicFrameLocks noChangeAspect="1"/>
          </p:cNvGraphicFramePr>
          <p:nvPr/>
        </p:nvGraphicFramePr>
        <p:xfrm>
          <a:off x="457200" y="2362200"/>
          <a:ext cx="8229600" cy="3776663"/>
        </p:xfrm>
        <a:graphic>
          <a:graphicData uri="http://schemas.openxmlformats.org/presentationml/2006/ole">
            <mc:AlternateContent xmlns:mc="http://schemas.openxmlformats.org/markup-compatibility/2006">
              <mc:Choice xmlns:v="urn:schemas-microsoft-com:vml" Requires="v">
                <p:oleObj spid="_x0000_s341015" name="Picture" r:id="rId3" imgW="4648320" imgH="2133720" progId="Word.Picture.8">
                  <p:embed/>
                </p:oleObj>
              </mc:Choice>
              <mc:Fallback>
                <p:oleObj name="Picture" r:id="rId3" imgW="4648320" imgH="2133720" progId="Word.Picture.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362200"/>
                        <a:ext cx="8229600" cy="3776663"/>
                      </a:xfrm>
                      <a:prstGeom prst="rect">
                        <a:avLst/>
                      </a:prstGeom>
                      <a:solidFill>
                        <a:schemeClr val="tx1"/>
                      </a:solidFill>
                    </p:spPr>
                  </p:pic>
                </p:oleObj>
              </mc:Fallback>
            </mc:AlternateContent>
          </a:graphicData>
        </a:graphic>
      </p:graphicFrame>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F401DC1-BD46-451A-A91E-2904F0058E75}" type="slidenum">
              <a:rPr lang="en-US"/>
              <a:pPr/>
              <a:t>44</a:t>
            </a:fld>
            <a:endParaRPr lang="en-US"/>
          </a:p>
        </p:txBody>
      </p:sp>
      <p:sp>
        <p:nvSpPr>
          <p:cNvPr id="94210" name="Rectangle 2"/>
          <p:cNvSpPr>
            <a:spLocks noGrp="1" noChangeArrowheads="1"/>
          </p:cNvSpPr>
          <p:nvPr>
            <p:ph type="title"/>
          </p:nvPr>
        </p:nvSpPr>
        <p:spPr>
          <a:xfrm>
            <a:off x="685800" y="0"/>
            <a:ext cx="7772400" cy="1428750"/>
          </a:xfrm>
          <a:noFill/>
          <a:ln/>
        </p:spPr>
        <p:txBody>
          <a:bodyPr/>
          <a:lstStyle/>
          <a:p>
            <a:r>
              <a:rPr lang="en-US"/>
              <a:t>Programming Errors</a:t>
            </a:r>
          </a:p>
        </p:txBody>
      </p:sp>
      <p:sp>
        <p:nvSpPr>
          <p:cNvPr id="94211" name="Rectangle 3"/>
          <p:cNvSpPr>
            <a:spLocks noGrp="1" noChangeArrowheads="1"/>
          </p:cNvSpPr>
          <p:nvPr>
            <p:ph type="body" idx="1"/>
          </p:nvPr>
        </p:nvSpPr>
        <p:spPr>
          <a:xfrm>
            <a:off x="685800" y="1371600"/>
            <a:ext cx="7696200" cy="4114800"/>
          </a:xfrm>
          <a:noFill/>
          <a:ln/>
        </p:spPr>
        <p:txBody>
          <a:bodyPr/>
          <a:lstStyle/>
          <a:p>
            <a:pPr algn="just"/>
            <a:r>
              <a:rPr lang="en-US"/>
              <a:t>Syntax Errors</a:t>
            </a:r>
          </a:p>
          <a:p>
            <a:pPr lvl="1" algn="just"/>
            <a:r>
              <a:rPr lang="en-US"/>
              <a:t>Detected by the compiler</a:t>
            </a:r>
          </a:p>
          <a:p>
            <a:pPr algn="just"/>
            <a:r>
              <a:rPr lang="en-US"/>
              <a:t>Runtime Errors</a:t>
            </a:r>
          </a:p>
          <a:p>
            <a:pPr lvl="1" algn="just"/>
            <a:r>
              <a:rPr lang="en-US"/>
              <a:t>Causes the program to abort</a:t>
            </a:r>
          </a:p>
          <a:p>
            <a:pPr algn="just"/>
            <a:r>
              <a:rPr lang="en-US"/>
              <a:t>Logic Errors</a:t>
            </a:r>
          </a:p>
          <a:p>
            <a:pPr lvl="1" algn="just"/>
            <a:r>
              <a:rPr lang="en-US"/>
              <a:t>Produces incorrect result</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13658401-67F5-46AC-BCD3-DEB6BE55100F}" type="slidenum">
              <a:rPr lang="en-US"/>
              <a:pPr/>
              <a:t>45</a:t>
            </a:fld>
            <a:endParaRPr lang="en-US"/>
          </a:p>
        </p:txBody>
      </p:sp>
      <p:sp>
        <p:nvSpPr>
          <p:cNvPr id="125954" name="Rectangle 2"/>
          <p:cNvSpPr>
            <a:spLocks noGrp="1" noChangeArrowheads="1"/>
          </p:cNvSpPr>
          <p:nvPr>
            <p:ph type="title"/>
          </p:nvPr>
        </p:nvSpPr>
        <p:spPr>
          <a:xfrm>
            <a:off x="685800" y="228600"/>
            <a:ext cx="7772400" cy="685800"/>
          </a:xfrm>
          <a:noFill/>
          <a:ln/>
        </p:spPr>
        <p:txBody>
          <a:bodyPr>
            <a:normAutofit fontScale="90000"/>
          </a:bodyPr>
          <a:lstStyle/>
          <a:p>
            <a:r>
              <a:rPr lang="en-US"/>
              <a:t>Syntax Errors</a:t>
            </a:r>
          </a:p>
        </p:txBody>
      </p:sp>
      <p:sp>
        <p:nvSpPr>
          <p:cNvPr id="125955" name="Rectangle 3"/>
          <p:cNvSpPr>
            <a:spLocks noGrp="1" noChangeArrowheads="1"/>
          </p:cNvSpPr>
          <p:nvPr>
            <p:ph type="body" idx="1"/>
          </p:nvPr>
        </p:nvSpPr>
        <p:spPr>
          <a:xfrm>
            <a:off x="304800" y="1143000"/>
            <a:ext cx="8458200" cy="2209800"/>
          </a:xfrm>
          <a:solidFill>
            <a:schemeClr val="tx1"/>
          </a:solidFill>
          <a:ln/>
        </p:spPr>
        <p:txBody>
          <a:bodyPr/>
          <a:lstStyle/>
          <a:p>
            <a:pPr algn="just">
              <a:lnSpc>
                <a:spcPct val="90000"/>
              </a:lnSpc>
              <a:buFont typeface="Monotype Sorts" pitchFamily="2" charset="2"/>
              <a:buNone/>
            </a:pPr>
            <a:r>
              <a:rPr lang="en-US" sz="2000">
                <a:solidFill>
                  <a:schemeClr val="bg2"/>
                </a:solidFill>
                <a:latin typeface="Courier New" pitchFamily="49" charset="0"/>
                <a:cs typeface="Times New Roman" pitchFamily="18" charset="0"/>
              </a:rPr>
              <a:t>public class ShowSyntaxErrors {</a:t>
            </a:r>
          </a:p>
          <a:p>
            <a:pPr algn="just">
              <a:lnSpc>
                <a:spcPct val="90000"/>
              </a:lnSpc>
              <a:buFont typeface="Monotype Sorts" pitchFamily="2" charset="2"/>
              <a:buNone/>
            </a:pPr>
            <a:r>
              <a:rPr lang="en-US" sz="2000">
                <a:solidFill>
                  <a:schemeClr val="bg2"/>
                </a:solidFill>
                <a:latin typeface="Courier New" pitchFamily="49" charset="0"/>
                <a:cs typeface="Times New Roman" pitchFamily="18" charset="0"/>
              </a:rPr>
              <a:t>  public static void main(String[] args) {</a:t>
            </a:r>
          </a:p>
          <a:p>
            <a:pPr algn="just">
              <a:lnSpc>
                <a:spcPct val="90000"/>
              </a:lnSpc>
              <a:buFont typeface="Monotype Sorts" pitchFamily="2" charset="2"/>
              <a:buNone/>
            </a:pPr>
            <a:r>
              <a:rPr lang="en-US" sz="2000">
                <a:solidFill>
                  <a:schemeClr val="bg2"/>
                </a:solidFill>
                <a:latin typeface="Courier New" pitchFamily="49" charset="0"/>
                <a:cs typeface="Times New Roman" pitchFamily="18" charset="0"/>
              </a:rPr>
              <a:t>    i = 30;</a:t>
            </a:r>
          </a:p>
          <a:p>
            <a:pPr algn="just">
              <a:lnSpc>
                <a:spcPct val="90000"/>
              </a:lnSpc>
              <a:buFont typeface="Monotype Sorts" pitchFamily="2" charset="2"/>
              <a:buNone/>
            </a:pPr>
            <a:r>
              <a:rPr lang="en-US" sz="2000">
                <a:solidFill>
                  <a:schemeClr val="bg2"/>
                </a:solidFill>
                <a:latin typeface="Courier New" pitchFamily="49" charset="0"/>
                <a:cs typeface="Times New Roman" pitchFamily="18" charset="0"/>
              </a:rPr>
              <a:t>    System.out.println(i + 4);</a:t>
            </a:r>
          </a:p>
          <a:p>
            <a:pPr algn="just">
              <a:lnSpc>
                <a:spcPct val="90000"/>
              </a:lnSpc>
              <a:buFont typeface="Monotype Sorts" pitchFamily="2" charset="2"/>
              <a:buNone/>
            </a:pPr>
            <a:r>
              <a:rPr lang="en-US" sz="2000">
                <a:solidFill>
                  <a:schemeClr val="bg2"/>
                </a:solidFill>
                <a:latin typeface="Courier New" pitchFamily="49" charset="0"/>
                <a:cs typeface="Times New Roman" pitchFamily="18" charset="0"/>
              </a:rPr>
              <a:t>  }</a:t>
            </a:r>
          </a:p>
          <a:p>
            <a:pPr algn="just">
              <a:lnSpc>
                <a:spcPct val="90000"/>
              </a:lnSpc>
              <a:buFont typeface="Monotype Sorts" pitchFamily="2" charset="2"/>
              <a:buNone/>
            </a:pPr>
            <a:r>
              <a:rPr lang="en-US" sz="2000">
                <a:solidFill>
                  <a:schemeClr val="bg2"/>
                </a:solidFill>
                <a:latin typeface="Courier New" pitchFamily="49" charset="0"/>
                <a:cs typeface="Times New Roman" pitchFamily="18" charset="0"/>
              </a:rPr>
              <a:t>}</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1946308F-6D90-42DB-A412-CCDB07102880}" type="slidenum">
              <a:rPr lang="en-US"/>
              <a:pPr/>
              <a:t>46</a:t>
            </a:fld>
            <a:endParaRPr lang="en-US"/>
          </a:p>
        </p:txBody>
      </p:sp>
      <p:sp>
        <p:nvSpPr>
          <p:cNvPr id="126978" name="Rectangle 2"/>
          <p:cNvSpPr>
            <a:spLocks noGrp="1" noChangeArrowheads="1"/>
          </p:cNvSpPr>
          <p:nvPr>
            <p:ph type="title"/>
          </p:nvPr>
        </p:nvSpPr>
        <p:spPr>
          <a:xfrm>
            <a:off x="685800" y="228600"/>
            <a:ext cx="7772400" cy="685800"/>
          </a:xfrm>
          <a:noFill/>
          <a:ln/>
        </p:spPr>
        <p:txBody>
          <a:bodyPr>
            <a:normAutofit fontScale="90000"/>
          </a:bodyPr>
          <a:lstStyle/>
          <a:p>
            <a:r>
              <a:rPr lang="en-US"/>
              <a:t>Runtime Errors</a:t>
            </a:r>
          </a:p>
        </p:txBody>
      </p:sp>
      <p:sp>
        <p:nvSpPr>
          <p:cNvPr id="126979" name="Rectangle 3"/>
          <p:cNvSpPr>
            <a:spLocks noGrp="1" noChangeArrowheads="1"/>
          </p:cNvSpPr>
          <p:nvPr>
            <p:ph type="body" idx="1"/>
          </p:nvPr>
        </p:nvSpPr>
        <p:spPr>
          <a:xfrm>
            <a:off x="381000" y="1295400"/>
            <a:ext cx="8305800" cy="2133600"/>
          </a:xfrm>
          <a:solidFill>
            <a:schemeClr val="tx1"/>
          </a:solidFill>
          <a:ln/>
        </p:spPr>
        <p:txBody>
          <a:bodyPr/>
          <a:lstStyle/>
          <a:p>
            <a:pPr algn="just">
              <a:lnSpc>
                <a:spcPct val="90000"/>
              </a:lnSpc>
              <a:buFont typeface="Monotype Sorts" pitchFamily="2" charset="2"/>
              <a:buNone/>
            </a:pPr>
            <a:r>
              <a:rPr lang="en-US" sz="2400">
                <a:solidFill>
                  <a:schemeClr val="bg2"/>
                </a:solidFill>
                <a:latin typeface="Courier New" pitchFamily="49" charset="0"/>
                <a:cs typeface="Times New Roman" pitchFamily="18" charset="0"/>
              </a:rPr>
              <a:t>public class ShowRuntimeErrors {</a:t>
            </a:r>
          </a:p>
          <a:p>
            <a:pPr algn="just">
              <a:lnSpc>
                <a:spcPct val="90000"/>
              </a:lnSpc>
              <a:buFont typeface="Monotype Sorts" pitchFamily="2" charset="2"/>
              <a:buNone/>
            </a:pPr>
            <a:r>
              <a:rPr lang="en-US" sz="2400">
                <a:solidFill>
                  <a:schemeClr val="bg2"/>
                </a:solidFill>
                <a:latin typeface="Courier New" pitchFamily="49" charset="0"/>
                <a:cs typeface="Times New Roman" pitchFamily="18" charset="0"/>
              </a:rPr>
              <a:t>  public static void main(String[] args) {</a:t>
            </a:r>
          </a:p>
          <a:p>
            <a:pPr algn="just">
              <a:lnSpc>
                <a:spcPct val="90000"/>
              </a:lnSpc>
              <a:buFont typeface="Monotype Sorts" pitchFamily="2" charset="2"/>
              <a:buNone/>
            </a:pPr>
            <a:r>
              <a:rPr lang="en-US" sz="2400">
                <a:solidFill>
                  <a:schemeClr val="bg2"/>
                </a:solidFill>
                <a:latin typeface="Courier New" pitchFamily="49" charset="0"/>
                <a:cs typeface="Times New Roman" pitchFamily="18" charset="0"/>
              </a:rPr>
              <a:t>    int i = 1 / 0;</a:t>
            </a:r>
          </a:p>
          <a:p>
            <a:pPr algn="just">
              <a:lnSpc>
                <a:spcPct val="90000"/>
              </a:lnSpc>
              <a:buFont typeface="Monotype Sorts" pitchFamily="2" charset="2"/>
              <a:buNone/>
            </a:pPr>
            <a:r>
              <a:rPr lang="en-US" sz="2400">
                <a:solidFill>
                  <a:schemeClr val="bg2"/>
                </a:solidFill>
                <a:latin typeface="Courier New" pitchFamily="49" charset="0"/>
                <a:cs typeface="Times New Roman" pitchFamily="18" charset="0"/>
              </a:rPr>
              <a:t>  }</a:t>
            </a:r>
          </a:p>
          <a:p>
            <a:pPr algn="just">
              <a:lnSpc>
                <a:spcPct val="90000"/>
              </a:lnSpc>
              <a:buFont typeface="Monotype Sorts" pitchFamily="2" charset="2"/>
              <a:buNone/>
            </a:pPr>
            <a:r>
              <a:rPr lang="en-US" sz="2400">
                <a:solidFill>
                  <a:schemeClr val="bg2"/>
                </a:solidFill>
                <a:latin typeface="Courier New" pitchFamily="49" charset="0"/>
                <a:cs typeface="Times New Roman" pitchFamily="18" charset="0"/>
              </a:rPr>
              <a:t>}</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D3F646B4-D9CB-4243-B2DA-AF25D617138E}" type="slidenum">
              <a:rPr lang="en-US"/>
              <a:pPr/>
              <a:t>47</a:t>
            </a:fld>
            <a:endParaRPr lang="en-US"/>
          </a:p>
        </p:txBody>
      </p:sp>
      <p:sp>
        <p:nvSpPr>
          <p:cNvPr id="128002" name="Rectangle 2"/>
          <p:cNvSpPr>
            <a:spLocks noGrp="1" noChangeArrowheads="1"/>
          </p:cNvSpPr>
          <p:nvPr>
            <p:ph type="title"/>
          </p:nvPr>
        </p:nvSpPr>
        <p:spPr>
          <a:xfrm>
            <a:off x="685800" y="152400"/>
            <a:ext cx="7772400" cy="533400"/>
          </a:xfrm>
          <a:noFill/>
          <a:ln/>
        </p:spPr>
        <p:txBody>
          <a:bodyPr>
            <a:normAutofit fontScale="90000"/>
          </a:bodyPr>
          <a:lstStyle/>
          <a:p>
            <a:r>
              <a:rPr lang="en-US"/>
              <a:t>Logic Errors</a:t>
            </a:r>
          </a:p>
        </p:txBody>
      </p:sp>
      <p:sp>
        <p:nvSpPr>
          <p:cNvPr id="128003" name="Rectangle 3"/>
          <p:cNvSpPr>
            <a:spLocks noGrp="1" noChangeArrowheads="1"/>
          </p:cNvSpPr>
          <p:nvPr>
            <p:ph type="body" idx="1"/>
          </p:nvPr>
        </p:nvSpPr>
        <p:spPr>
          <a:xfrm>
            <a:off x="457200" y="838200"/>
            <a:ext cx="8229600" cy="5410200"/>
          </a:xfrm>
          <a:solidFill>
            <a:schemeClr val="tx1"/>
          </a:solidFill>
          <a:ln/>
        </p:spPr>
        <p:txBody>
          <a:bodyPr/>
          <a:lstStyle/>
          <a:p>
            <a:pPr algn="just">
              <a:buFont typeface="Monotype Sorts" pitchFamily="2" charset="2"/>
              <a:buNone/>
            </a:pPr>
            <a:r>
              <a:rPr lang="en-US" sz="1600" dirty="0">
                <a:solidFill>
                  <a:schemeClr val="bg2"/>
                </a:solidFill>
                <a:latin typeface="Courier New" pitchFamily="49" charset="0"/>
                <a:cs typeface="Times New Roman" pitchFamily="18" charset="0"/>
              </a:rPr>
              <a:t>public class </a:t>
            </a:r>
            <a:r>
              <a:rPr lang="en-US" sz="1600" dirty="0" err="1">
                <a:solidFill>
                  <a:schemeClr val="bg2"/>
                </a:solidFill>
                <a:latin typeface="Courier New" pitchFamily="49" charset="0"/>
                <a:cs typeface="Times New Roman" pitchFamily="18" charset="0"/>
              </a:rPr>
              <a:t>ShowLogicErrors</a:t>
            </a:r>
            <a:r>
              <a:rPr lang="en-US" sz="1600" dirty="0">
                <a:solidFill>
                  <a:schemeClr val="bg2"/>
                </a:solidFill>
                <a:latin typeface="Courier New" pitchFamily="49" charset="0"/>
                <a:cs typeface="Times New Roman" pitchFamily="18" charset="0"/>
              </a:rPr>
              <a:t> {</a:t>
            </a:r>
          </a:p>
          <a:p>
            <a:pPr algn="just">
              <a:buFont typeface="Monotype Sorts" pitchFamily="2" charset="2"/>
              <a:buNone/>
            </a:pPr>
            <a:r>
              <a:rPr lang="en-US" sz="1600" dirty="0">
                <a:solidFill>
                  <a:schemeClr val="bg2"/>
                </a:solidFill>
                <a:latin typeface="Courier New" pitchFamily="49" charset="0"/>
                <a:cs typeface="Times New Roman" pitchFamily="18" charset="0"/>
              </a:rPr>
              <a:t>  // Determine if a number is between 1 and 100 inclusively</a:t>
            </a:r>
          </a:p>
          <a:p>
            <a:pPr algn="just">
              <a:buFont typeface="Monotype Sorts" pitchFamily="2" charset="2"/>
              <a:buNone/>
            </a:pPr>
            <a:r>
              <a:rPr lang="en-US" sz="1600" dirty="0">
                <a:solidFill>
                  <a:schemeClr val="bg2"/>
                </a:solidFill>
                <a:latin typeface="Courier New" pitchFamily="49" charset="0"/>
                <a:cs typeface="Times New Roman" pitchFamily="18" charset="0"/>
              </a:rPr>
              <a:t>  public static void main(String[] </a:t>
            </a:r>
            <a:r>
              <a:rPr lang="en-US" sz="1600" dirty="0" err="1">
                <a:solidFill>
                  <a:schemeClr val="bg2"/>
                </a:solidFill>
                <a:latin typeface="Courier New" pitchFamily="49" charset="0"/>
                <a:cs typeface="Times New Roman" pitchFamily="18" charset="0"/>
              </a:rPr>
              <a:t>args</a:t>
            </a:r>
            <a:r>
              <a:rPr lang="en-US" sz="1600" dirty="0">
                <a:solidFill>
                  <a:schemeClr val="bg2"/>
                </a:solidFill>
                <a:latin typeface="Courier New" pitchFamily="49" charset="0"/>
                <a:cs typeface="Times New Roman" pitchFamily="18" charset="0"/>
              </a:rPr>
              <a:t>) {</a:t>
            </a:r>
          </a:p>
          <a:p>
            <a:pPr algn="just">
              <a:buFont typeface="Monotype Sorts" pitchFamily="2" charset="2"/>
              <a:buNone/>
            </a:pPr>
            <a:r>
              <a:rPr lang="en-US" sz="1600" dirty="0">
                <a:solidFill>
                  <a:schemeClr val="bg2"/>
                </a:solidFill>
                <a:latin typeface="Courier New" pitchFamily="49" charset="0"/>
                <a:cs typeface="Times New Roman" pitchFamily="18" charset="0"/>
              </a:rPr>
              <a:t>    // Prompt the user to enter a number</a:t>
            </a:r>
          </a:p>
          <a:p>
            <a:pPr algn="just">
              <a:buFont typeface="Monotype Sorts" pitchFamily="2" charset="2"/>
              <a:buNone/>
            </a:pPr>
            <a:r>
              <a:rPr lang="en-US" sz="1600" dirty="0">
                <a:solidFill>
                  <a:schemeClr val="bg2"/>
                </a:solidFill>
                <a:latin typeface="Courier New" pitchFamily="49" charset="0"/>
                <a:cs typeface="Times New Roman" pitchFamily="18" charset="0"/>
              </a:rPr>
              <a:t>    String input = </a:t>
            </a:r>
            <a:r>
              <a:rPr lang="en-US" sz="1600" dirty="0" err="1">
                <a:solidFill>
                  <a:schemeClr val="bg2"/>
                </a:solidFill>
                <a:latin typeface="Courier New" pitchFamily="49" charset="0"/>
                <a:cs typeface="Times New Roman" pitchFamily="18" charset="0"/>
              </a:rPr>
              <a:t>JOptionPane.showInputDialog</a:t>
            </a:r>
            <a:r>
              <a:rPr lang="en-US" sz="1600" dirty="0">
                <a:solidFill>
                  <a:schemeClr val="bg2"/>
                </a:solidFill>
                <a:latin typeface="Courier New" pitchFamily="49" charset="0"/>
                <a:cs typeface="Times New Roman" pitchFamily="18" charset="0"/>
              </a:rPr>
              <a:t>(null, </a:t>
            </a:r>
          </a:p>
          <a:p>
            <a:pPr algn="just">
              <a:buFont typeface="Monotype Sorts" pitchFamily="2" charset="2"/>
              <a:buNone/>
            </a:pPr>
            <a:r>
              <a:rPr lang="en-US" sz="1600" dirty="0">
                <a:solidFill>
                  <a:schemeClr val="bg2"/>
                </a:solidFill>
                <a:latin typeface="Courier New" pitchFamily="49" charset="0"/>
                <a:cs typeface="Times New Roman" pitchFamily="18" charset="0"/>
              </a:rPr>
              <a:t>      "Please enter an integer:",</a:t>
            </a:r>
          </a:p>
          <a:p>
            <a:pPr algn="just">
              <a:buFont typeface="Monotype Sorts" pitchFamily="2" charset="2"/>
              <a:buNone/>
            </a:pPr>
            <a:r>
              <a:rPr lang="en-US" sz="1600" dirty="0">
                <a:solidFill>
                  <a:schemeClr val="bg2"/>
                </a:solidFill>
                <a:latin typeface="Courier New" pitchFamily="49" charset="0"/>
                <a:cs typeface="Times New Roman" pitchFamily="18" charset="0"/>
              </a:rPr>
              <a:t>      "</a:t>
            </a:r>
            <a:r>
              <a:rPr lang="en-US" sz="1600" dirty="0" err="1">
                <a:solidFill>
                  <a:schemeClr val="bg2"/>
                </a:solidFill>
                <a:latin typeface="Courier New" pitchFamily="49" charset="0"/>
                <a:cs typeface="Times New Roman" pitchFamily="18" charset="0"/>
              </a:rPr>
              <a:t>ShowLogicErrors</a:t>
            </a:r>
            <a:r>
              <a:rPr lang="en-US" sz="1600" dirty="0">
                <a:solidFill>
                  <a:schemeClr val="bg2"/>
                </a:solidFill>
                <a:latin typeface="Courier New" pitchFamily="49" charset="0"/>
                <a:cs typeface="Times New Roman" pitchFamily="18" charset="0"/>
              </a:rPr>
              <a:t>", </a:t>
            </a:r>
            <a:r>
              <a:rPr lang="en-US" sz="1600" dirty="0" err="1">
                <a:solidFill>
                  <a:schemeClr val="bg2"/>
                </a:solidFill>
                <a:latin typeface="Courier New" pitchFamily="49" charset="0"/>
                <a:cs typeface="Times New Roman" pitchFamily="18" charset="0"/>
              </a:rPr>
              <a:t>JOptionPane.QUESTION_MESSAGE</a:t>
            </a:r>
            <a:r>
              <a:rPr lang="en-US" sz="1600" dirty="0">
                <a:solidFill>
                  <a:schemeClr val="bg2"/>
                </a:solidFill>
                <a:latin typeface="Courier New" pitchFamily="49" charset="0"/>
                <a:cs typeface="Times New Roman" pitchFamily="18" charset="0"/>
              </a:rPr>
              <a:t>);</a:t>
            </a:r>
          </a:p>
          <a:p>
            <a:pPr algn="just">
              <a:buFont typeface="Monotype Sorts" pitchFamily="2" charset="2"/>
              <a:buNone/>
            </a:pPr>
            <a:r>
              <a:rPr lang="en-US" sz="1600" dirty="0">
                <a:solidFill>
                  <a:schemeClr val="bg2"/>
                </a:solidFill>
                <a:latin typeface="Courier New" pitchFamily="49" charset="0"/>
                <a:cs typeface="Times New Roman" pitchFamily="18" charset="0"/>
              </a:rPr>
              <a:t>    </a:t>
            </a:r>
            <a:r>
              <a:rPr lang="en-US" sz="1600" dirty="0" err="1">
                <a:solidFill>
                  <a:schemeClr val="bg2"/>
                </a:solidFill>
                <a:latin typeface="Courier New" pitchFamily="49" charset="0"/>
                <a:cs typeface="Times New Roman" pitchFamily="18" charset="0"/>
              </a:rPr>
              <a:t>int</a:t>
            </a:r>
            <a:r>
              <a:rPr lang="en-US" sz="1600" dirty="0">
                <a:solidFill>
                  <a:schemeClr val="bg2"/>
                </a:solidFill>
                <a:latin typeface="Courier New" pitchFamily="49" charset="0"/>
                <a:cs typeface="Times New Roman" pitchFamily="18" charset="0"/>
              </a:rPr>
              <a:t> number = </a:t>
            </a:r>
            <a:r>
              <a:rPr lang="en-US" sz="1600" dirty="0" err="1">
                <a:solidFill>
                  <a:schemeClr val="bg2"/>
                </a:solidFill>
                <a:latin typeface="Courier New" pitchFamily="49" charset="0"/>
                <a:cs typeface="Times New Roman" pitchFamily="18" charset="0"/>
              </a:rPr>
              <a:t>Integer.parseInt</a:t>
            </a:r>
            <a:r>
              <a:rPr lang="en-US" sz="1600" dirty="0">
                <a:solidFill>
                  <a:schemeClr val="bg2"/>
                </a:solidFill>
                <a:latin typeface="Courier New" pitchFamily="49" charset="0"/>
                <a:cs typeface="Times New Roman" pitchFamily="18" charset="0"/>
              </a:rPr>
              <a:t>(input);</a:t>
            </a:r>
          </a:p>
          <a:p>
            <a:pPr algn="just">
              <a:buFont typeface="Monotype Sorts" pitchFamily="2" charset="2"/>
              <a:buNone/>
            </a:pPr>
            <a:r>
              <a:rPr lang="en-US" sz="1600" dirty="0">
                <a:solidFill>
                  <a:schemeClr val="bg2"/>
                </a:solidFill>
                <a:latin typeface="Courier New" pitchFamily="49" charset="0"/>
                <a:cs typeface="Times New Roman" pitchFamily="18" charset="0"/>
              </a:rPr>
              <a:t> </a:t>
            </a:r>
          </a:p>
          <a:p>
            <a:pPr algn="just">
              <a:buFont typeface="Monotype Sorts" pitchFamily="2" charset="2"/>
              <a:buNone/>
            </a:pPr>
            <a:r>
              <a:rPr lang="en-US" sz="1600" dirty="0">
                <a:solidFill>
                  <a:schemeClr val="bg2"/>
                </a:solidFill>
                <a:latin typeface="Courier New" pitchFamily="49" charset="0"/>
                <a:cs typeface="Times New Roman" pitchFamily="18" charset="0"/>
              </a:rPr>
              <a:t>    // Display the result</a:t>
            </a:r>
          </a:p>
          <a:p>
            <a:pPr algn="just">
              <a:buFont typeface="Monotype Sorts" pitchFamily="2" charset="2"/>
              <a:buNone/>
            </a:pPr>
            <a:r>
              <a:rPr lang="en-US" sz="1600" dirty="0">
                <a:solidFill>
                  <a:schemeClr val="bg2"/>
                </a:solidFill>
                <a:latin typeface="Courier New" pitchFamily="49" charset="0"/>
                <a:cs typeface="Times New Roman" pitchFamily="18" charset="0"/>
              </a:rPr>
              <a:t>    </a:t>
            </a:r>
            <a:r>
              <a:rPr lang="en-US" sz="1600" dirty="0" err="1">
                <a:solidFill>
                  <a:schemeClr val="bg2"/>
                </a:solidFill>
                <a:latin typeface="Courier New" pitchFamily="49" charset="0"/>
                <a:cs typeface="Times New Roman" pitchFamily="18" charset="0"/>
              </a:rPr>
              <a:t>System.out.println</a:t>
            </a:r>
            <a:r>
              <a:rPr lang="en-US" sz="1600" dirty="0">
                <a:solidFill>
                  <a:schemeClr val="bg2"/>
                </a:solidFill>
                <a:latin typeface="Courier New" pitchFamily="49" charset="0"/>
                <a:cs typeface="Times New Roman" pitchFamily="18" charset="0"/>
              </a:rPr>
              <a:t>("The number is between 1 and 100, " + </a:t>
            </a:r>
          </a:p>
          <a:p>
            <a:pPr algn="just">
              <a:buFont typeface="Monotype Sorts" pitchFamily="2" charset="2"/>
              <a:buNone/>
            </a:pPr>
            <a:r>
              <a:rPr lang="en-US" sz="1600" dirty="0">
                <a:solidFill>
                  <a:schemeClr val="bg2"/>
                </a:solidFill>
                <a:latin typeface="Courier New" pitchFamily="49" charset="0"/>
                <a:cs typeface="Times New Roman" pitchFamily="18" charset="0"/>
              </a:rPr>
              <a:t>      "inclusively? " + ((1 &lt; number) &amp;&amp; (number &lt; 100)));</a:t>
            </a:r>
          </a:p>
          <a:p>
            <a:pPr algn="just">
              <a:buFont typeface="Monotype Sorts" pitchFamily="2" charset="2"/>
              <a:buNone/>
            </a:pPr>
            <a:r>
              <a:rPr lang="en-US" sz="1600" dirty="0">
                <a:solidFill>
                  <a:schemeClr val="bg2"/>
                </a:solidFill>
                <a:latin typeface="Courier New" pitchFamily="49" charset="0"/>
                <a:cs typeface="Times New Roman" pitchFamily="18" charset="0"/>
              </a:rPr>
              <a:t> </a:t>
            </a:r>
          </a:p>
          <a:p>
            <a:pPr algn="just">
              <a:buFont typeface="Monotype Sorts" pitchFamily="2" charset="2"/>
              <a:buNone/>
            </a:pPr>
            <a:r>
              <a:rPr lang="en-US" sz="1600" dirty="0">
                <a:solidFill>
                  <a:schemeClr val="bg2"/>
                </a:solidFill>
                <a:latin typeface="Courier New" pitchFamily="49" charset="0"/>
                <a:cs typeface="Times New Roman" pitchFamily="18" charset="0"/>
              </a:rPr>
              <a:t>    </a:t>
            </a:r>
            <a:r>
              <a:rPr lang="en-US" sz="1600" dirty="0" err="1">
                <a:solidFill>
                  <a:schemeClr val="bg2"/>
                </a:solidFill>
                <a:latin typeface="Courier New" pitchFamily="49" charset="0"/>
                <a:cs typeface="Times New Roman" pitchFamily="18" charset="0"/>
              </a:rPr>
              <a:t>System.exit</a:t>
            </a:r>
            <a:r>
              <a:rPr lang="en-US" sz="1600" dirty="0">
                <a:solidFill>
                  <a:schemeClr val="bg2"/>
                </a:solidFill>
                <a:latin typeface="Courier New" pitchFamily="49" charset="0"/>
                <a:cs typeface="Times New Roman" pitchFamily="18" charset="0"/>
              </a:rPr>
              <a:t>(0);</a:t>
            </a:r>
          </a:p>
          <a:p>
            <a:pPr algn="just">
              <a:buFont typeface="Monotype Sorts" pitchFamily="2" charset="2"/>
              <a:buNone/>
            </a:pPr>
            <a:r>
              <a:rPr lang="en-US" sz="1600" dirty="0">
                <a:solidFill>
                  <a:schemeClr val="bg2"/>
                </a:solidFill>
                <a:latin typeface="Courier New" pitchFamily="49" charset="0"/>
                <a:cs typeface="Times New Roman" pitchFamily="18" charset="0"/>
              </a:rPr>
              <a:t>  }</a:t>
            </a:r>
          </a:p>
          <a:p>
            <a:pPr algn="just">
              <a:buFont typeface="Monotype Sorts" pitchFamily="2" charset="2"/>
              <a:buNone/>
            </a:pPr>
            <a:r>
              <a:rPr lang="en-US" sz="1600" dirty="0">
                <a:solidFill>
                  <a:schemeClr val="bg2"/>
                </a:solidFill>
                <a:latin typeface="Courier New" pitchFamily="49" charset="0"/>
                <a:cs typeface="Times New Roman" pitchFamily="18" charset="0"/>
              </a:rPr>
              <a:t>}</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DBD4C2F0-6B27-4AB2-AB72-263AFA6DD74E}" type="slidenum">
              <a:rPr lang="en-US"/>
              <a:pPr/>
              <a:t>48</a:t>
            </a:fld>
            <a:endParaRPr lang="en-US"/>
          </a:p>
        </p:txBody>
      </p:sp>
      <p:sp>
        <p:nvSpPr>
          <p:cNvPr id="144386" name="Rectangle 2"/>
          <p:cNvSpPr>
            <a:spLocks noGrp="1" noChangeArrowheads="1"/>
          </p:cNvSpPr>
          <p:nvPr>
            <p:ph type="title"/>
          </p:nvPr>
        </p:nvSpPr>
        <p:spPr>
          <a:xfrm>
            <a:off x="685800" y="152400"/>
            <a:ext cx="7772400" cy="533400"/>
          </a:xfrm>
          <a:noFill/>
          <a:ln/>
        </p:spPr>
        <p:txBody>
          <a:bodyPr>
            <a:normAutofit fontScale="90000"/>
          </a:bodyPr>
          <a:lstStyle/>
          <a:p>
            <a:r>
              <a:rPr lang="en-US">
                <a:cs typeface="Times New Roman" pitchFamily="18" charset="0"/>
              </a:rPr>
              <a:t>Debugging</a:t>
            </a:r>
            <a:endParaRPr lang="en-US"/>
          </a:p>
        </p:txBody>
      </p:sp>
      <p:sp>
        <p:nvSpPr>
          <p:cNvPr id="144387" name="Rectangle 3"/>
          <p:cNvSpPr>
            <a:spLocks noGrp="1" noChangeArrowheads="1"/>
          </p:cNvSpPr>
          <p:nvPr>
            <p:ph type="body" idx="1"/>
          </p:nvPr>
        </p:nvSpPr>
        <p:spPr>
          <a:xfrm>
            <a:off x="304800" y="990600"/>
            <a:ext cx="8610600" cy="5410200"/>
          </a:xfrm>
          <a:noFill/>
          <a:ln/>
        </p:spPr>
        <p:txBody>
          <a:bodyPr>
            <a:normAutofit lnSpcReduction="10000"/>
          </a:bodyPr>
          <a:lstStyle/>
          <a:p>
            <a:pPr marL="0" indent="0">
              <a:spcBef>
                <a:spcPct val="0"/>
              </a:spcBef>
              <a:buFont typeface="Monotype Sorts" pitchFamily="2" charset="2"/>
              <a:buNone/>
            </a:pPr>
            <a:r>
              <a:rPr lang="en-US" sz="2800">
                <a:cs typeface="Times New Roman" pitchFamily="18" charset="0"/>
              </a:rPr>
              <a:t>Logic errors are called </a:t>
            </a:r>
            <a:r>
              <a:rPr lang="en-US" sz="2800" i="1">
                <a:cs typeface="Times New Roman" pitchFamily="18" charset="0"/>
              </a:rPr>
              <a:t>bugs</a:t>
            </a:r>
            <a:r>
              <a:rPr lang="en-US" sz="2800">
                <a:cs typeface="Times New Roman" pitchFamily="18" charset="0"/>
              </a:rPr>
              <a:t>. The process of finding and correcting errors is called debugging. A common approach to debugging is to use a combination of methods to narrow down to the part of the program where the bug is located. You can hand-trace the program (i.e., catch errors by reading the program), or you can insert print statements in order to show the values of the variables or the execution flow of the program. This approach might work for a short, simple program. But for a large, complex program, the most effective approach for debugging is to use a debugger utility.</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4FA819A-D576-4BE3-A09D-583A5976F54F}" type="slidenum">
              <a:rPr lang="en-US"/>
              <a:pPr/>
              <a:t>49</a:t>
            </a:fld>
            <a:endParaRPr lang="en-US"/>
          </a:p>
        </p:txBody>
      </p:sp>
      <p:sp>
        <p:nvSpPr>
          <p:cNvPr id="148482" name="Rectangle 2"/>
          <p:cNvSpPr>
            <a:spLocks noGrp="1" noChangeArrowheads="1"/>
          </p:cNvSpPr>
          <p:nvPr>
            <p:ph type="title"/>
          </p:nvPr>
        </p:nvSpPr>
        <p:spPr>
          <a:xfrm>
            <a:off x="685800" y="152400"/>
            <a:ext cx="7772400" cy="533400"/>
          </a:xfrm>
          <a:noFill/>
          <a:ln/>
        </p:spPr>
        <p:txBody>
          <a:bodyPr>
            <a:normAutofit fontScale="90000"/>
          </a:bodyPr>
          <a:lstStyle/>
          <a:p>
            <a:r>
              <a:rPr lang="en-US">
                <a:cs typeface="Times New Roman" pitchFamily="18" charset="0"/>
              </a:rPr>
              <a:t>Debugger</a:t>
            </a:r>
            <a:endParaRPr lang="en-US"/>
          </a:p>
        </p:txBody>
      </p:sp>
      <p:sp>
        <p:nvSpPr>
          <p:cNvPr id="148483" name="Rectangle 3"/>
          <p:cNvSpPr>
            <a:spLocks noGrp="1" noChangeArrowheads="1"/>
          </p:cNvSpPr>
          <p:nvPr>
            <p:ph type="body" idx="1"/>
          </p:nvPr>
        </p:nvSpPr>
        <p:spPr>
          <a:xfrm>
            <a:off x="304800" y="990600"/>
            <a:ext cx="8610600" cy="5410200"/>
          </a:xfrm>
          <a:noFill/>
          <a:ln/>
        </p:spPr>
        <p:txBody>
          <a:bodyPr/>
          <a:lstStyle/>
          <a:p>
            <a:pPr marL="0" indent="0">
              <a:spcBef>
                <a:spcPct val="0"/>
              </a:spcBef>
              <a:buFont typeface="Monotype Sorts" pitchFamily="2" charset="2"/>
              <a:buNone/>
            </a:pPr>
            <a:r>
              <a:rPr lang="en-US">
                <a:cs typeface="Times New Roman" pitchFamily="18" charset="0"/>
              </a:rPr>
              <a:t>Debugger is a program that facilitates debugging. You can use a debugger to</a:t>
            </a:r>
          </a:p>
          <a:p>
            <a:pPr marL="0" indent="0">
              <a:spcBef>
                <a:spcPct val="0"/>
              </a:spcBef>
              <a:buFont typeface="Monotype Sorts" pitchFamily="2" charset="2"/>
              <a:buNone/>
            </a:pPr>
            <a:endParaRPr lang="en-US">
              <a:cs typeface="Times New Roman" pitchFamily="18" charset="0"/>
            </a:endParaRPr>
          </a:p>
          <a:p>
            <a:pPr marL="0" indent="0">
              <a:spcBef>
                <a:spcPct val="0"/>
              </a:spcBef>
            </a:pPr>
            <a:r>
              <a:rPr lang="en-US">
                <a:cs typeface="Times New Roman" pitchFamily="18" charset="0"/>
              </a:rPr>
              <a:t>Execute a single statement at a time.</a:t>
            </a:r>
          </a:p>
          <a:p>
            <a:pPr marL="0" indent="0">
              <a:spcBef>
                <a:spcPct val="0"/>
              </a:spcBef>
            </a:pPr>
            <a:r>
              <a:rPr lang="en-US">
                <a:cs typeface="Times New Roman" pitchFamily="18" charset="0"/>
              </a:rPr>
              <a:t>Trace into or stepping over a method.</a:t>
            </a:r>
          </a:p>
          <a:p>
            <a:pPr marL="0" indent="0">
              <a:spcBef>
                <a:spcPct val="0"/>
              </a:spcBef>
            </a:pPr>
            <a:r>
              <a:rPr lang="en-US">
                <a:cs typeface="Times New Roman" pitchFamily="18" charset="0"/>
              </a:rPr>
              <a:t>Set breakpoints.</a:t>
            </a:r>
          </a:p>
          <a:p>
            <a:pPr marL="0" indent="0">
              <a:spcBef>
                <a:spcPct val="0"/>
              </a:spcBef>
            </a:pPr>
            <a:r>
              <a:rPr lang="en-US">
                <a:cs typeface="Times New Roman" pitchFamily="18" charset="0"/>
              </a:rPr>
              <a:t>Display variables.</a:t>
            </a:r>
          </a:p>
          <a:p>
            <a:pPr marL="0" indent="0">
              <a:spcBef>
                <a:spcPct val="0"/>
              </a:spcBef>
            </a:pPr>
            <a:r>
              <a:rPr lang="en-US">
                <a:cs typeface="Times New Roman" pitchFamily="18" charset="0"/>
              </a:rPr>
              <a:t>Display call stack.</a:t>
            </a:r>
          </a:p>
          <a:p>
            <a:pPr marL="0" indent="0">
              <a:spcBef>
                <a:spcPct val="0"/>
              </a:spcBef>
            </a:pPr>
            <a:r>
              <a:rPr lang="en-US">
                <a:cs typeface="Times New Roman" pitchFamily="18" charset="0"/>
              </a:rPr>
              <a:t>Modify variables.</a:t>
            </a:r>
          </a:p>
          <a:p>
            <a:pPr marL="0" indent="0">
              <a:spcBef>
                <a:spcPct val="0"/>
              </a:spcBef>
              <a:buFont typeface="Monotype Sorts" pitchFamily="2" charset="2"/>
              <a:buNone/>
            </a:pPr>
            <a:endParaRPr lang="en-US">
              <a:cs typeface="Times New Roman" pitchFamily="18"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1026"/>
          <p:cNvSpPr>
            <a:spLocks noGrp="1" noChangeArrowheads="1"/>
          </p:cNvSpPr>
          <p:nvPr>
            <p:ph type="title"/>
          </p:nvPr>
        </p:nvSpPr>
        <p:spPr>
          <a:xfrm>
            <a:off x="685800" y="228600"/>
            <a:ext cx="7772400" cy="533400"/>
          </a:xfrm>
        </p:spPr>
        <p:txBody>
          <a:bodyPr>
            <a:normAutofit fontScale="90000"/>
          </a:bodyPr>
          <a:lstStyle/>
          <a:p>
            <a:r>
              <a:rPr lang="en-US"/>
              <a:t>Compiling Java Source Code</a:t>
            </a:r>
          </a:p>
        </p:txBody>
      </p:sp>
      <p:sp>
        <p:nvSpPr>
          <p:cNvPr id="185347" name="Rectangle 1027"/>
          <p:cNvSpPr>
            <a:spLocks noGrp="1" noChangeArrowheads="1"/>
          </p:cNvSpPr>
          <p:nvPr>
            <p:ph idx="1"/>
          </p:nvPr>
        </p:nvSpPr>
        <p:spPr>
          <a:xfrm>
            <a:off x="228600" y="838200"/>
            <a:ext cx="8915400" cy="3200400"/>
          </a:xfrm>
        </p:spPr>
        <p:txBody>
          <a:bodyPr>
            <a:normAutofit fontScale="92500"/>
          </a:bodyPr>
          <a:lstStyle/>
          <a:p>
            <a:pPr marL="0" indent="0">
              <a:lnSpc>
                <a:spcPct val="90000"/>
              </a:lnSpc>
              <a:buFont typeface="Monotype Sorts" pitchFamily="2" charset="2"/>
              <a:buNone/>
            </a:pPr>
            <a:r>
              <a:rPr lang="en-US" sz="2400" dirty="0">
                <a:cs typeface="Times New Roman" pitchFamily="18" charset="0"/>
              </a:rPr>
              <a:t>You can port a source program to any machine with appropriate compilers. The source program must be recompiled, however, because the object program can only run on a specific machine. Nowadays computers are networked to work together. Java was designed to run object programs on any platform. With Java, you write the program once, and compile the source program into a special type of object code, known as </a:t>
            </a:r>
            <a:r>
              <a:rPr lang="en-US" sz="2400" i="1" dirty="0" err="1">
                <a:cs typeface="Times New Roman" pitchFamily="18" charset="0"/>
              </a:rPr>
              <a:t>bytecode</a:t>
            </a:r>
            <a:r>
              <a:rPr lang="en-US" sz="2400" dirty="0">
                <a:cs typeface="Times New Roman" pitchFamily="18" charset="0"/>
              </a:rPr>
              <a:t>. The </a:t>
            </a:r>
            <a:r>
              <a:rPr lang="en-US" sz="2400" dirty="0" err="1">
                <a:cs typeface="Times New Roman" pitchFamily="18" charset="0"/>
              </a:rPr>
              <a:t>bytecode</a:t>
            </a:r>
            <a:r>
              <a:rPr lang="en-US" sz="2400" dirty="0">
                <a:cs typeface="Times New Roman" pitchFamily="18" charset="0"/>
              </a:rPr>
              <a:t> can then run on any computer with a Java Virtual Machine, as shown below. Java Virtual Machine is a software that interprets Java </a:t>
            </a:r>
            <a:r>
              <a:rPr lang="en-US" sz="2400" dirty="0" err="1">
                <a:cs typeface="Times New Roman" pitchFamily="18" charset="0"/>
              </a:rPr>
              <a:t>bytecode</a:t>
            </a:r>
            <a:r>
              <a:rPr lang="en-US" sz="2400" dirty="0">
                <a:cs typeface="Times New Roman" pitchFamily="18" charset="0"/>
              </a:rPr>
              <a:t>. </a:t>
            </a:r>
          </a:p>
        </p:txBody>
      </p:sp>
      <p:sp>
        <p:nvSpPr>
          <p:cNvPr id="7" name="Slide Number Placeholder 4"/>
          <p:cNvSpPr>
            <a:spLocks noGrp="1"/>
          </p:cNvSpPr>
          <p:nvPr>
            <p:ph type="sldNum" sz="quarter" idx="12"/>
          </p:nvPr>
        </p:nvSpPr>
        <p:spPr/>
        <p:txBody>
          <a:bodyPr/>
          <a:lstStyle/>
          <a:p>
            <a:fld id="{1E454EF7-040E-495F-B8AB-4C89CC016B87}" type="slidenum">
              <a:rPr lang="en-US"/>
              <a:pPr/>
              <a:t>5</a:t>
            </a:fld>
            <a:endParaRPr lang="en-US"/>
          </a:p>
        </p:txBody>
      </p:sp>
      <p:sp>
        <p:nvSpPr>
          <p:cNvPr id="185348" name="Rectangle 1028"/>
          <p:cNvSpPr>
            <a:spLocks noChangeArrowheads="1"/>
          </p:cNvSpPr>
          <p:nvPr/>
        </p:nvSpPr>
        <p:spPr bwMode="auto">
          <a:xfrm>
            <a:off x="2238375" y="3138488"/>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185351" name="Rectangle 1031"/>
          <p:cNvSpPr>
            <a:spLocks noChangeArrowheads="1"/>
          </p:cNvSpPr>
          <p:nvPr/>
        </p:nvSpPr>
        <p:spPr bwMode="auto">
          <a:xfrm>
            <a:off x="3657600" y="2586038"/>
            <a:ext cx="9144000" cy="0"/>
          </a:xfrm>
          <a:prstGeom prst="rect">
            <a:avLst/>
          </a:prstGeom>
          <a:noFill/>
          <a:ln w="12700">
            <a:noFill/>
            <a:miter lim="800000"/>
            <a:headEnd type="none" w="sm" len="sm"/>
            <a:tailEnd type="none" w="sm" len="sm"/>
          </a:ln>
          <a:effectLst/>
        </p:spPr>
        <p:txBody>
          <a:bodyPr>
            <a:spAutoFit/>
          </a:bodyPr>
          <a:lstStyle/>
          <a:p>
            <a:endParaRPr lang="en-US"/>
          </a:p>
        </p:txBody>
      </p:sp>
      <p:graphicFrame>
        <p:nvGraphicFramePr>
          <p:cNvPr id="185350" name="Object 1030"/>
          <p:cNvGraphicFramePr>
            <a:graphicFrameLocks noChangeAspect="1"/>
          </p:cNvGraphicFramePr>
          <p:nvPr/>
        </p:nvGraphicFramePr>
        <p:xfrm>
          <a:off x="3276600" y="3810000"/>
          <a:ext cx="2971800" cy="2740025"/>
        </p:xfrm>
        <a:graphic>
          <a:graphicData uri="http://schemas.openxmlformats.org/presentationml/2006/ole">
            <mc:AlternateContent xmlns:mc="http://schemas.openxmlformats.org/markup-compatibility/2006">
              <mc:Choice xmlns:v="urn:schemas-microsoft-com:vml" Requires="v">
                <p:oleObj spid="_x0000_s185371" r:id="rId3" imgW="1824228" imgH="1687068" progId="Word.Picture.8">
                  <p:embed/>
                </p:oleObj>
              </mc:Choice>
              <mc:Fallback>
                <p:oleObj r:id="rId3" imgW="1824228" imgH="1687068" progId="Word.Picture.8">
                  <p:embed/>
                  <p:pic>
                    <p:nvPicPr>
                      <p:cNvPr id="0" name="Picture 10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3810000"/>
                        <a:ext cx="2971800" cy="274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Tasks</a:t>
            </a:r>
            <a:endParaRPr lang="en-US" dirty="0"/>
          </a:p>
        </p:txBody>
      </p:sp>
      <p:sp>
        <p:nvSpPr>
          <p:cNvPr id="3" name="Content Placeholder 2"/>
          <p:cNvSpPr>
            <a:spLocks noGrp="1"/>
          </p:cNvSpPr>
          <p:nvPr>
            <p:ph idx="1"/>
          </p:nvPr>
        </p:nvSpPr>
        <p:spPr/>
        <p:txBody>
          <a:bodyPr/>
          <a:lstStyle/>
          <a:p>
            <a:r>
              <a:rPr lang="en-US" dirty="0" smtClean="0"/>
              <a:t>Install </a:t>
            </a:r>
            <a:r>
              <a:rPr lang="en-US" dirty="0" err="1" smtClean="0"/>
              <a:t>Netbeans</a:t>
            </a:r>
            <a:endParaRPr lang="en-US" dirty="0" smtClean="0"/>
          </a:p>
          <a:p>
            <a:r>
              <a:rPr lang="en-US" dirty="0" smtClean="0"/>
              <a:t>Run an application on </a:t>
            </a:r>
            <a:r>
              <a:rPr lang="en-US" dirty="0" smtClean="0"/>
              <a:t>Java IDE</a:t>
            </a:r>
            <a:endParaRPr lang="en-US" dirty="0" smtClean="0"/>
          </a:p>
          <a:p>
            <a:r>
              <a:rPr lang="en-US" dirty="0" smtClean="0"/>
              <a:t>Search Points:</a:t>
            </a:r>
          </a:p>
          <a:p>
            <a:pPr lvl="1"/>
            <a:r>
              <a:rPr lang="en-US" dirty="0" smtClean="0"/>
              <a:t>Debug application using </a:t>
            </a:r>
            <a:r>
              <a:rPr lang="en-US" dirty="0" err="1" smtClean="0"/>
              <a:t>Netbeans</a:t>
            </a:r>
            <a:endParaRPr lang="en-US" dirty="0" smtClean="0"/>
          </a:p>
          <a:p>
            <a:pPr marL="411480" lvl="1" indent="0">
              <a:buNone/>
            </a:pPr>
            <a:endParaRPr lang="en-US" dirty="0"/>
          </a:p>
        </p:txBody>
      </p:sp>
      <p:sp>
        <p:nvSpPr>
          <p:cNvPr id="4" name="Slide Number Placeholder 3"/>
          <p:cNvSpPr>
            <a:spLocks noGrp="1"/>
          </p:cNvSpPr>
          <p:nvPr>
            <p:ph type="sldNum" sz="quarter" idx="12"/>
          </p:nvPr>
        </p:nvSpPr>
        <p:spPr/>
        <p:txBody>
          <a:bodyPr/>
          <a:lstStyle/>
          <a:p>
            <a:fld id="{61F99ECA-4E2E-4668-B3A1-57F6D2915701}" type="slidenum">
              <a:rPr lang="en-US" smtClean="0"/>
              <a:pPr/>
              <a:t>50</a:t>
            </a:fld>
            <a:endParaRPr lang="en-US"/>
          </a:p>
        </p:txBody>
      </p:sp>
    </p:spTree>
    <p:extLst>
      <p:ext uri="{BB962C8B-B14F-4D97-AF65-F5344CB8AC3E}">
        <p14:creationId xmlns:p14="http://schemas.microsoft.com/office/powerpoint/2010/main" val="123755663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52800"/>
            <a:ext cx="8229600" cy="1143000"/>
          </a:xfrm>
        </p:spPr>
        <p:txBody>
          <a:bodyPr/>
          <a:lstStyle/>
          <a:p>
            <a:pPr algn="ctr"/>
            <a:r>
              <a:rPr lang="en-US" dirty="0" smtClean="0"/>
              <a:t>Thanks</a:t>
            </a:r>
            <a:endParaRPr lang="en-US" dirty="0"/>
          </a:p>
        </p:txBody>
      </p:sp>
      <p:sp>
        <p:nvSpPr>
          <p:cNvPr id="4" name="Slide Number Placeholder 3"/>
          <p:cNvSpPr>
            <a:spLocks noGrp="1"/>
          </p:cNvSpPr>
          <p:nvPr>
            <p:ph type="sldNum" sz="quarter" idx="12"/>
          </p:nvPr>
        </p:nvSpPr>
        <p:spPr/>
        <p:txBody>
          <a:bodyPr/>
          <a:lstStyle/>
          <a:p>
            <a:fld id="{61F99ECA-4E2E-4668-B3A1-57F6D2915701}" type="slidenum">
              <a:rPr lang="en-US" smtClean="0"/>
              <a:pPr/>
              <a:t>51</a:t>
            </a:fld>
            <a:endParaRPr lang="en-US"/>
          </a:p>
        </p:txBody>
      </p:sp>
    </p:spTree>
    <p:extLst>
      <p:ext uri="{BB962C8B-B14F-4D97-AF65-F5344CB8AC3E}">
        <p14:creationId xmlns:p14="http://schemas.microsoft.com/office/powerpoint/2010/main" val="32085571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5890" name="Rectangle 1026"/>
          <p:cNvSpPr>
            <a:spLocks noGrp="1" noChangeArrowheads="1"/>
          </p:cNvSpPr>
          <p:nvPr>
            <p:ph type="title"/>
          </p:nvPr>
        </p:nvSpPr>
        <p:spPr>
          <a:xfrm>
            <a:off x="685800" y="228600"/>
            <a:ext cx="7772400" cy="762000"/>
          </a:xfrm>
        </p:spPr>
        <p:txBody>
          <a:bodyPr>
            <a:normAutofit fontScale="90000"/>
          </a:bodyPr>
          <a:lstStyle/>
          <a:p>
            <a:r>
              <a:rPr lang="en-US"/>
              <a:t>Operating Systems</a:t>
            </a:r>
          </a:p>
        </p:txBody>
      </p:sp>
      <p:sp>
        <p:nvSpPr>
          <p:cNvPr id="7" name="Slide Number Placeholder 4"/>
          <p:cNvSpPr>
            <a:spLocks noGrp="1"/>
          </p:cNvSpPr>
          <p:nvPr>
            <p:ph type="sldNum" sz="quarter" idx="12"/>
          </p:nvPr>
        </p:nvSpPr>
        <p:spPr/>
        <p:txBody>
          <a:bodyPr/>
          <a:lstStyle/>
          <a:p>
            <a:fld id="{E3932F24-923C-4ED0-9521-E548F1A22216}" type="slidenum">
              <a:rPr lang="en-US"/>
              <a:pPr/>
              <a:t>6</a:t>
            </a:fld>
            <a:endParaRPr lang="en-US"/>
          </a:p>
        </p:txBody>
      </p:sp>
      <p:sp>
        <p:nvSpPr>
          <p:cNvPr id="165892" name="Rectangle 1028"/>
          <p:cNvSpPr>
            <a:spLocks noChangeArrowheads="1"/>
          </p:cNvSpPr>
          <p:nvPr/>
        </p:nvSpPr>
        <p:spPr bwMode="auto">
          <a:xfrm>
            <a:off x="2238375" y="3138488"/>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165895" name="Rectangle 1031"/>
          <p:cNvSpPr>
            <a:spLocks noChangeArrowheads="1"/>
          </p:cNvSpPr>
          <p:nvPr/>
        </p:nvSpPr>
        <p:spPr bwMode="auto">
          <a:xfrm>
            <a:off x="3576638" y="2514600"/>
            <a:ext cx="9144000" cy="0"/>
          </a:xfrm>
          <a:prstGeom prst="rect">
            <a:avLst/>
          </a:prstGeom>
          <a:noFill/>
          <a:ln w="12700">
            <a:noFill/>
            <a:miter lim="800000"/>
            <a:headEnd type="none" w="sm" len="sm"/>
            <a:tailEnd type="none" w="sm" len="sm"/>
          </a:ln>
          <a:effectLst/>
        </p:spPr>
        <p:txBody>
          <a:bodyPr>
            <a:spAutoFit/>
          </a:bodyPr>
          <a:lstStyle/>
          <a:p>
            <a:endParaRPr lang="en-US"/>
          </a:p>
        </p:txBody>
      </p:sp>
      <p:graphicFrame>
        <p:nvGraphicFramePr>
          <p:cNvPr id="165894" name="Object 1030"/>
          <p:cNvGraphicFramePr>
            <a:graphicFrameLocks noChangeAspect="1"/>
          </p:cNvGraphicFramePr>
          <p:nvPr>
            <p:extLst>
              <p:ext uri="{D42A27DB-BD31-4B8C-83A1-F6EECF244321}">
                <p14:modId xmlns:p14="http://schemas.microsoft.com/office/powerpoint/2010/main" val="193750680"/>
              </p:ext>
            </p:extLst>
          </p:nvPr>
        </p:nvGraphicFramePr>
        <p:xfrm>
          <a:off x="2438400" y="1905000"/>
          <a:ext cx="4267200" cy="3919538"/>
        </p:xfrm>
        <a:graphic>
          <a:graphicData uri="http://schemas.openxmlformats.org/presentationml/2006/ole">
            <mc:AlternateContent xmlns:mc="http://schemas.openxmlformats.org/markup-compatibility/2006">
              <mc:Choice xmlns:v="urn:schemas-microsoft-com:vml" Requires="v">
                <p:oleObj spid="_x0000_s165915" r:id="rId3" imgW="1993392" imgH="1830324" progId="Word.Picture.8">
                  <p:embed/>
                </p:oleObj>
              </mc:Choice>
              <mc:Fallback>
                <p:oleObj r:id="rId3" imgW="1993392" imgH="1830324" progId="Word.Picture.8">
                  <p:embed/>
                  <p:pic>
                    <p:nvPicPr>
                      <p:cNvPr id="0" name="Picture 10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1905000"/>
                        <a:ext cx="4267200" cy="3919538"/>
                      </a:xfrm>
                      <a:prstGeom prst="rect">
                        <a:avLst/>
                      </a:prstGeom>
                      <a:solidFill>
                        <a:schemeClr val="tx1"/>
                      </a:solidFill>
                    </p:spPr>
                  </p:pic>
                </p:oleObj>
              </mc:Fallback>
            </mc:AlternateContent>
          </a:graphicData>
        </a:graphic>
      </p:graphicFrame>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1026"/>
          <p:cNvSpPr>
            <a:spLocks noGrp="1" noChangeArrowheads="1"/>
          </p:cNvSpPr>
          <p:nvPr>
            <p:ph type="title"/>
          </p:nvPr>
        </p:nvSpPr>
        <p:spPr>
          <a:xfrm>
            <a:off x="685800" y="228600"/>
            <a:ext cx="7772400" cy="628650"/>
          </a:xfrm>
        </p:spPr>
        <p:txBody>
          <a:bodyPr>
            <a:normAutofit fontScale="90000"/>
          </a:bodyPr>
          <a:lstStyle/>
          <a:p>
            <a:r>
              <a:rPr lang="en-US" sz="3600"/>
              <a:t>Why Java?</a:t>
            </a:r>
            <a:endParaRPr lang="en-US"/>
          </a:p>
        </p:txBody>
      </p:sp>
      <p:sp>
        <p:nvSpPr>
          <p:cNvPr id="4" name="Slide Number Placeholder 4"/>
          <p:cNvSpPr>
            <a:spLocks noGrp="1"/>
          </p:cNvSpPr>
          <p:nvPr>
            <p:ph type="sldNum" sz="quarter" idx="12"/>
          </p:nvPr>
        </p:nvSpPr>
        <p:spPr/>
        <p:txBody>
          <a:bodyPr/>
          <a:lstStyle/>
          <a:p>
            <a:fld id="{F48B714B-C7E0-43AB-AA75-4CE0B1E485C5}" type="slidenum">
              <a:rPr lang="en-US"/>
              <a:pPr/>
              <a:t>7</a:t>
            </a:fld>
            <a:endParaRPr lang="en-US"/>
          </a:p>
        </p:txBody>
      </p:sp>
      <p:sp>
        <p:nvSpPr>
          <p:cNvPr id="218115" name="Rectangle 1027"/>
          <p:cNvSpPr>
            <a:spLocks noChangeArrowheads="1"/>
          </p:cNvSpPr>
          <p:nvPr/>
        </p:nvSpPr>
        <p:spPr bwMode="auto">
          <a:xfrm>
            <a:off x="228600" y="1066800"/>
            <a:ext cx="8686800" cy="4114800"/>
          </a:xfrm>
          <a:prstGeom prst="rect">
            <a:avLst/>
          </a:prstGeom>
          <a:noFill/>
          <a:ln w="9525">
            <a:noFill/>
            <a:miter lim="800000"/>
            <a:headEnd/>
            <a:tailEnd/>
          </a:ln>
          <a:effectLst/>
        </p:spPr>
        <p:txBody>
          <a:bodyPr lIns="92075" tIns="46038" rIns="92075" bIns="46038"/>
          <a:lstStyle/>
          <a:p>
            <a:pPr>
              <a:lnSpc>
                <a:spcPct val="110000"/>
              </a:lnSpc>
              <a:spcBef>
                <a:spcPct val="20000"/>
              </a:spcBef>
              <a:buClr>
                <a:schemeClr val="tx2"/>
              </a:buClr>
              <a:buSzPct val="75000"/>
              <a:buFont typeface="Monotype Sorts" pitchFamily="2" charset="2"/>
              <a:buNone/>
            </a:pPr>
            <a:r>
              <a:rPr lang="en-US" sz="2800"/>
              <a:t>The answer is that Java enables users to develop and deploy applications on the Internet for servers, desktop computers, and small hand-held devices. The future of computing is being profoundly influenced by the Internet, and Java promises to remain a big part of that future. Java is the Internet programming language.</a:t>
            </a:r>
          </a:p>
          <a:p>
            <a:pPr>
              <a:lnSpc>
                <a:spcPct val="110000"/>
              </a:lnSpc>
              <a:spcBef>
                <a:spcPct val="20000"/>
              </a:spcBef>
              <a:buClr>
                <a:schemeClr val="tx2"/>
              </a:buClr>
              <a:buSzPct val="75000"/>
              <a:buFont typeface="Monotype Sorts" pitchFamily="2" charset="2"/>
              <a:buNone/>
            </a:pPr>
            <a:endParaRPr lang="en-US" sz="2800"/>
          </a:p>
          <a:p>
            <a:pPr>
              <a:lnSpc>
                <a:spcPct val="110000"/>
              </a:lnSpc>
              <a:spcBef>
                <a:spcPct val="20000"/>
              </a:spcBef>
              <a:buClr>
                <a:schemeClr val="tx2"/>
              </a:buClr>
              <a:buSzPct val="75000"/>
              <a:buFont typeface="Monotype Sorts" pitchFamily="2" charset="2"/>
              <a:buChar char="F"/>
            </a:pPr>
            <a:r>
              <a:rPr lang="en-US" sz="2800"/>
              <a:t>Java is a general purpose programming language. </a:t>
            </a:r>
          </a:p>
          <a:p>
            <a:pPr>
              <a:lnSpc>
                <a:spcPct val="110000"/>
              </a:lnSpc>
              <a:spcBef>
                <a:spcPct val="20000"/>
              </a:spcBef>
              <a:buClr>
                <a:schemeClr val="tx2"/>
              </a:buClr>
              <a:buSzPct val="75000"/>
              <a:buFont typeface="Monotype Sorts" pitchFamily="2" charset="2"/>
              <a:buChar char="F"/>
            </a:pPr>
            <a:r>
              <a:rPr lang="en-US" sz="2800"/>
              <a:t>Java is the Internet programming language.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609600" y="228600"/>
            <a:ext cx="7772400" cy="762000"/>
          </a:xfrm>
          <a:noFill/>
          <a:ln/>
        </p:spPr>
        <p:txBody>
          <a:bodyPr/>
          <a:lstStyle/>
          <a:p>
            <a:r>
              <a:rPr lang="en-US" sz="4000"/>
              <a:t>Java, Web, and Beyond</a:t>
            </a:r>
            <a:endParaRPr lang="en-US"/>
          </a:p>
        </p:txBody>
      </p:sp>
      <p:sp>
        <p:nvSpPr>
          <p:cNvPr id="135171" name="Rectangle 3"/>
          <p:cNvSpPr>
            <a:spLocks noGrp="1" noChangeArrowheads="1"/>
          </p:cNvSpPr>
          <p:nvPr>
            <p:ph idx="1"/>
          </p:nvPr>
        </p:nvSpPr>
        <p:spPr>
          <a:xfrm>
            <a:off x="304800" y="1143000"/>
            <a:ext cx="8458200" cy="5181600"/>
          </a:xfrm>
          <a:noFill/>
          <a:ln/>
        </p:spPr>
        <p:txBody>
          <a:bodyPr/>
          <a:lstStyle/>
          <a:p>
            <a:r>
              <a:rPr lang="en-US" sz="3400" dirty="0"/>
              <a:t>Java can be used to develop Web applications.</a:t>
            </a:r>
          </a:p>
          <a:p>
            <a:r>
              <a:rPr lang="en-US" sz="3400" dirty="0"/>
              <a:t>Java Applets</a:t>
            </a:r>
          </a:p>
          <a:p>
            <a:r>
              <a:rPr lang="en-US" sz="3400" dirty="0"/>
              <a:t>Java Web Applications</a:t>
            </a:r>
          </a:p>
          <a:p>
            <a:r>
              <a:rPr lang="en-US" sz="3400" dirty="0"/>
              <a:t>Java can also be used to develop applications for </a:t>
            </a:r>
            <a:r>
              <a:rPr lang="en-US" sz="3400" dirty="0" smtClean="0"/>
              <a:t>Mobiles</a:t>
            </a:r>
            <a:endParaRPr lang="en-US" sz="3400" dirty="0"/>
          </a:p>
        </p:txBody>
      </p:sp>
      <p:sp>
        <p:nvSpPr>
          <p:cNvPr id="4" name="Slide Number Placeholder 4"/>
          <p:cNvSpPr>
            <a:spLocks noGrp="1"/>
          </p:cNvSpPr>
          <p:nvPr>
            <p:ph type="sldNum" sz="quarter" idx="12"/>
          </p:nvPr>
        </p:nvSpPr>
        <p:spPr/>
        <p:txBody>
          <a:bodyPr/>
          <a:lstStyle/>
          <a:p>
            <a:fld id="{BF667E18-0960-4E6B-8C27-4C683D18D702}" type="slidenum">
              <a:rPr lang="en-US"/>
              <a:pPr/>
              <a:t>8</a:t>
            </a:fld>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685800" y="228600"/>
            <a:ext cx="7772400" cy="609600"/>
          </a:xfrm>
        </p:spPr>
        <p:txBody>
          <a:bodyPr>
            <a:normAutofit fontScale="90000"/>
          </a:bodyPr>
          <a:lstStyle/>
          <a:p>
            <a:r>
              <a:rPr lang="en-US"/>
              <a:t>JDK Editions</a:t>
            </a:r>
          </a:p>
        </p:txBody>
      </p:sp>
      <p:sp>
        <p:nvSpPr>
          <p:cNvPr id="141315" name="Rectangle 3"/>
          <p:cNvSpPr>
            <a:spLocks noGrp="1" noChangeArrowheads="1"/>
          </p:cNvSpPr>
          <p:nvPr>
            <p:ph idx="1"/>
          </p:nvPr>
        </p:nvSpPr>
        <p:spPr>
          <a:xfrm>
            <a:off x="228600" y="1066800"/>
            <a:ext cx="8763000" cy="5257800"/>
          </a:xfrm>
        </p:spPr>
        <p:txBody>
          <a:bodyPr/>
          <a:lstStyle/>
          <a:p>
            <a:r>
              <a:rPr lang="en-US" sz="3000" dirty="0">
                <a:latin typeface="Palatino" pitchFamily="18" charset="0"/>
                <a:cs typeface="Times New Roman" pitchFamily="18" charset="0"/>
              </a:rPr>
              <a:t>Java Standard Edition (J2SE)</a:t>
            </a:r>
          </a:p>
          <a:p>
            <a:pPr lvl="1"/>
            <a:r>
              <a:rPr lang="en-US" sz="2500" dirty="0">
                <a:latin typeface="Palatino" pitchFamily="18" charset="0"/>
                <a:cs typeface="Times New Roman" pitchFamily="18" charset="0"/>
              </a:rPr>
              <a:t>J2SE can be used to develop client-side standalone applications or applets.</a:t>
            </a:r>
          </a:p>
          <a:p>
            <a:r>
              <a:rPr lang="en-US" sz="3000" dirty="0">
                <a:latin typeface="Palatino" pitchFamily="18" charset="0"/>
                <a:cs typeface="Times New Roman" pitchFamily="18" charset="0"/>
              </a:rPr>
              <a:t>Java Enterprise Edition (J2EE)</a:t>
            </a:r>
          </a:p>
          <a:p>
            <a:pPr lvl="1"/>
            <a:r>
              <a:rPr lang="en-US" sz="2500" dirty="0">
                <a:latin typeface="Palatino" pitchFamily="18" charset="0"/>
                <a:cs typeface="Times New Roman" pitchFamily="18" charset="0"/>
              </a:rPr>
              <a:t>J2EE can be used to develop server-side applications such as Java servlets and Java </a:t>
            </a:r>
            <a:r>
              <a:rPr lang="en-US" sz="2500" dirty="0" err="1">
                <a:latin typeface="Palatino" pitchFamily="18" charset="0"/>
                <a:cs typeface="Times New Roman" pitchFamily="18" charset="0"/>
              </a:rPr>
              <a:t>ServerPages</a:t>
            </a:r>
            <a:r>
              <a:rPr lang="en-US" sz="2500" dirty="0">
                <a:latin typeface="Palatino" pitchFamily="18" charset="0"/>
                <a:cs typeface="Times New Roman" pitchFamily="18" charset="0"/>
              </a:rPr>
              <a:t>. </a:t>
            </a:r>
          </a:p>
          <a:p>
            <a:r>
              <a:rPr lang="en-US" sz="3000" dirty="0">
                <a:latin typeface="Palatino" pitchFamily="18" charset="0"/>
                <a:cs typeface="Times New Roman" pitchFamily="18" charset="0"/>
              </a:rPr>
              <a:t>Java Micro Edition (J2ME). </a:t>
            </a:r>
          </a:p>
          <a:p>
            <a:pPr lvl="1"/>
            <a:r>
              <a:rPr lang="en-US" sz="2500" dirty="0">
                <a:latin typeface="Palatino" pitchFamily="18" charset="0"/>
                <a:cs typeface="Times New Roman" pitchFamily="18" charset="0"/>
              </a:rPr>
              <a:t>J2ME can be used to develop applications for mobile devices such as cell phones. </a:t>
            </a:r>
          </a:p>
          <a:p>
            <a:pPr>
              <a:buFont typeface="Monotype Sorts" pitchFamily="2" charset="2"/>
              <a:buNone/>
            </a:pPr>
            <a:r>
              <a:rPr lang="en-US" sz="3000" dirty="0" smtClean="0">
                <a:latin typeface="Palatino" pitchFamily="18" charset="0"/>
                <a:cs typeface="Times New Roman" pitchFamily="18" charset="0"/>
              </a:rPr>
              <a:t>.</a:t>
            </a:r>
            <a:r>
              <a:rPr lang="en-US" sz="3000" dirty="0" smtClean="0"/>
              <a:t> </a:t>
            </a:r>
            <a:endParaRPr lang="en-US" sz="3000" dirty="0"/>
          </a:p>
        </p:txBody>
      </p:sp>
      <p:sp>
        <p:nvSpPr>
          <p:cNvPr id="4" name="Slide Number Placeholder 4"/>
          <p:cNvSpPr>
            <a:spLocks noGrp="1"/>
          </p:cNvSpPr>
          <p:nvPr>
            <p:ph type="sldNum" sz="quarter" idx="12"/>
          </p:nvPr>
        </p:nvSpPr>
        <p:spPr/>
        <p:txBody>
          <a:bodyPr/>
          <a:lstStyle/>
          <a:p>
            <a:fld id="{CBA5F2B6-E0E5-4132-BB81-462F7F4C3643}" type="slidenum">
              <a:rPr lang="en-US"/>
              <a:pPr/>
              <a:t>9</a:t>
            </a:fld>
            <a:endParaRPr lang="en-US"/>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9396</TotalTime>
  <Words>1893</Words>
  <Application>Microsoft Office PowerPoint</Application>
  <PresentationFormat>On-screen Show (4:3)</PresentationFormat>
  <Paragraphs>353</Paragraphs>
  <Slides>51</Slides>
  <Notes>6</Notes>
  <HiddenSlides>1</HiddenSlides>
  <MMClips>0</MMClips>
  <ScaleCrop>false</ScaleCrop>
  <HeadingPairs>
    <vt:vector size="8" baseType="variant">
      <vt:variant>
        <vt:lpstr>Theme</vt:lpstr>
      </vt:variant>
      <vt:variant>
        <vt:i4>1</vt:i4>
      </vt:variant>
      <vt:variant>
        <vt:lpstr>Embedded OLE Servers</vt:lpstr>
      </vt:variant>
      <vt:variant>
        <vt:i4>3</vt:i4>
      </vt:variant>
      <vt:variant>
        <vt:lpstr>Slide Titles</vt:lpstr>
      </vt:variant>
      <vt:variant>
        <vt:i4>51</vt:i4>
      </vt:variant>
      <vt:variant>
        <vt:lpstr>Custom Shows</vt:lpstr>
      </vt:variant>
      <vt:variant>
        <vt:i4>1</vt:i4>
      </vt:variant>
    </vt:vector>
  </HeadingPairs>
  <TitlesOfParts>
    <vt:vector size="56" baseType="lpstr">
      <vt:lpstr>Foundry</vt:lpstr>
      <vt:lpstr>Microsoft Word Picture</vt:lpstr>
      <vt:lpstr>Picture</vt:lpstr>
      <vt:lpstr>Equation</vt:lpstr>
      <vt:lpstr>Welcome to Advanced Programming  </vt:lpstr>
      <vt:lpstr>Agenda</vt:lpstr>
      <vt:lpstr>Course Material</vt:lpstr>
      <vt:lpstr>Compiling Source Code</vt:lpstr>
      <vt:lpstr>Compiling Java Source Code</vt:lpstr>
      <vt:lpstr>Operating Systems</vt:lpstr>
      <vt:lpstr>Why Java?</vt:lpstr>
      <vt:lpstr>Java, Web, and Beyond</vt:lpstr>
      <vt:lpstr>JDK Editions</vt:lpstr>
      <vt:lpstr>Popular Java IDEs</vt:lpstr>
      <vt:lpstr>A Simple Java Program</vt:lpstr>
      <vt:lpstr>Creating and Editing Using NotePad</vt:lpstr>
      <vt:lpstr>Creating and Editing Using WordPad</vt:lpstr>
      <vt:lpstr>Creating, Compiling, and Running Programs</vt:lpstr>
      <vt:lpstr>Trace a Program Execution</vt:lpstr>
      <vt:lpstr>Trace a Program Execution</vt:lpstr>
      <vt:lpstr>Trace a Program Execution</vt:lpstr>
      <vt:lpstr>Introducing Programming with an Example</vt:lpstr>
      <vt:lpstr>Trace a Program Execution</vt:lpstr>
      <vt:lpstr>Trace a Program Execution</vt:lpstr>
      <vt:lpstr>Constants</vt:lpstr>
      <vt:lpstr>Numerical Data Types</vt:lpstr>
      <vt:lpstr>Numeric Operators</vt:lpstr>
      <vt:lpstr>Integer Division</vt:lpstr>
      <vt:lpstr>Remainder Operator</vt:lpstr>
      <vt:lpstr>How to Evaluate an Expression</vt:lpstr>
      <vt:lpstr>Problem: Converting Temperatures</vt:lpstr>
      <vt:lpstr>Shortcut Assignment Operators</vt:lpstr>
      <vt:lpstr>Increment and Decrement Operators</vt:lpstr>
      <vt:lpstr>Increment and Decrement Operators, cont.</vt:lpstr>
      <vt:lpstr>Increment and DecrementOperators, cont.</vt:lpstr>
      <vt:lpstr>Conversion Rules</vt:lpstr>
      <vt:lpstr>Type Casting</vt:lpstr>
      <vt:lpstr>String Concatenation </vt:lpstr>
      <vt:lpstr>Getting Input Using Scanner</vt:lpstr>
      <vt:lpstr>Problem:  Computing Loan Payments</vt:lpstr>
      <vt:lpstr>Problem: Monetary Units</vt:lpstr>
      <vt:lpstr>Programming Style and Documentation</vt:lpstr>
      <vt:lpstr>Appropriate Comments</vt:lpstr>
      <vt:lpstr>Naming Conventions</vt:lpstr>
      <vt:lpstr>Naming Conventions, cont.</vt:lpstr>
      <vt:lpstr>Proper Indentation and Spacing</vt:lpstr>
      <vt:lpstr>Block Styles</vt:lpstr>
      <vt:lpstr>Programming Errors</vt:lpstr>
      <vt:lpstr>Syntax Errors</vt:lpstr>
      <vt:lpstr>Runtime Errors</vt:lpstr>
      <vt:lpstr>Logic Errors</vt:lpstr>
      <vt:lpstr>Debugging</vt:lpstr>
      <vt:lpstr>Debugger</vt:lpstr>
      <vt:lpstr>Tasks</vt:lpstr>
      <vt:lpstr>Thanks</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to Java</dc:title>
  <dc:creator>Y. Daniel Liang</dc:creator>
  <cp:lastModifiedBy>Hitham M.Abo Bakr</cp:lastModifiedBy>
  <cp:revision>209</cp:revision>
  <cp:lastPrinted>1998-02-24T16:19:51Z</cp:lastPrinted>
  <dcterms:created xsi:type="dcterms:W3CDTF">1995-06-10T17:31:50Z</dcterms:created>
  <dcterms:modified xsi:type="dcterms:W3CDTF">2017-02-11T10:15:44Z</dcterms:modified>
</cp:coreProperties>
</file>