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514" r:id="rId2"/>
    <p:sldId id="595" r:id="rId3"/>
    <p:sldId id="555" r:id="rId4"/>
    <p:sldId id="515" r:id="rId5"/>
    <p:sldId id="594" r:id="rId6"/>
    <p:sldId id="556" r:id="rId7"/>
    <p:sldId id="589" r:id="rId8"/>
    <p:sldId id="519" r:id="rId9"/>
    <p:sldId id="521" r:id="rId10"/>
    <p:sldId id="570" r:id="rId11"/>
    <p:sldId id="592" r:id="rId12"/>
    <p:sldId id="582" r:id="rId13"/>
    <p:sldId id="583" r:id="rId14"/>
    <p:sldId id="584" r:id="rId15"/>
    <p:sldId id="585" r:id="rId16"/>
    <p:sldId id="586" r:id="rId17"/>
    <p:sldId id="587" r:id="rId18"/>
    <p:sldId id="588" r:id="rId19"/>
    <p:sldId id="523" r:id="rId20"/>
    <p:sldId id="516" r:id="rId21"/>
    <p:sldId id="524" r:id="rId22"/>
    <p:sldId id="590" r:id="rId23"/>
    <p:sldId id="525" r:id="rId24"/>
    <p:sldId id="526" r:id="rId25"/>
    <p:sldId id="527" r:id="rId26"/>
    <p:sldId id="569" r:id="rId27"/>
    <p:sldId id="562" r:id="rId28"/>
    <p:sldId id="532" r:id="rId29"/>
    <p:sldId id="535" r:id="rId30"/>
    <p:sldId id="560" r:id="rId31"/>
    <p:sldId id="557" r:id="rId32"/>
    <p:sldId id="538" r:id="rId33"/>
    <p:sldId id="596" r:id="rId34"/>
    <p:sldId id="558" r:id="rId35"/>
    <p:sldId id="539" r:id="rId36"/>
    <p:sldId id="540" r:id="rId37"/>
    <p:sldId id="559" r:id="rId38"/>
    <p:sldId id="541" r:id="rId39"/>
    <p:sldId id="528" r:id="rId40"/>
    <p:sldId id="529" r:id="rId41"/>
    <p:sldId id="551" r:id="rId42"/>
    <p:sldId id="567" r:id="rId43"/>
    <p:sldId id="593" r:id="rId44"/>
    <p:sldId id="566" r:id="rId45"/>
    <p:sldId id="563" r:id="rId46"/>
    <p:sldId id="543" r:id="rId47"/>
    <p:sldId id="544" r:id="rId48"/>
    <p:sldId id="545" r:id="rId49"/>
    <p:sldId id="546"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4" autoAdjust="0"/>
    <p:restoredTop sz="94618" autoAdjust="0"/>
  </p:normalViewPr>
  <p:slideViewPr>
    <p:cSldViewPr>
      <p:cViewPr>
        <p:scale>
          <a:sx n="75" d="100"/>
          <a:sy n="75" d="100"/>
        </p:scale>
        <p:origin x="-1026" y="-9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72"/>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901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8E1621F8-C470-4D1E-80E0-F1A5E015F245}" type="slidenum">
              <a:rPr lang="en-US"/>
              <a:pPr/>
              <a:t>‹#›</a:t>
            </a:fld>
            <a:endParaRPr lang="en-US"/>
          </a:p>
        </p:txBody>
      </p:sp>
    </p:spTree>
    <p:extLst>
      <p:ext uri="{BB962C8B-B14F-4D97-AF65-F5344CB8AC3E}">
        <p14:creationId xmlns:p14="http://schemas.microsoft.com/office/powerpoint/2010/main" val="3482690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7D106A62-3AF2-41F7-8138-C304F159FA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1E873DD-E451-4B5D-803A-BE2D7DFC608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640CB1F-7DEE-42E7-8658-F4470DA1DF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B6EDF0C-5417-4E48-9C65-0E9CF39A586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BCB8E9A-0624-4D6D-B7EB-2EF842A63C0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A4B056F-B926-46DB-B2EC-A2544CA058B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928E5A62-4042-4D17-9ED3-20888F36AD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B19F086-11C4-446B-BF60-3CA0D3D04A6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91A065ED-089A-4DFD-B0FC-EAF5E06A113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0078FA5-B379-4737-98E1-952927E523E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79164E2-7EE2-4DA8-B083-5B1A17FF954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17B13447-547A-46AB-95EA-843961F5BC6D}" type="slidenum">
              <a:rPr lang="en-US"/>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PolymorphismDemo.bat" TargetMode="External"/><Relationship Id="rId2" Type="http://schemas.openxmlformats.org/officeDocument/2006/relationships/hyperlink" Target="html/PolymorphismDem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TestPolymorphismCasting.bat" TargetMode="External"/><Relationship Id="rId2" Type="http://schemas.openxmlformats.org/officeDocument/2006/relationships/hyperlink" Target="html/TestPolymorphismCasting.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html/GeometricObject1.html" TargetMode="External"/><Relationship Id="rId7" Type="http://schemas.openxmlformats.org/officeDocument/2006/relationships/hyperlink" Target="html/TestCircleRectangle.ba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ml/TestCircleRectangle.html" TargetMode="External"/><Relationship Id="rId5" Type="http://schemas.openxmlformats.org/officeDocument/2006/relationships/hyperlink" Target="html/Rectangle1.html" TargetMode="External"/><Relationship Id="rId4" Type="http://schemas.openxmlformats.org/officeDocument/2006/relationships/hyperlink" Target="html/Circle4.html" TargetMode="External"/><Relationship Id="rId9"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3" Type="http://schemas.openxmlformats.org/officeDocument/2006/relationships/hyperlink" Target="html/TestArrayList.bat"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ml/MyStack.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2C4DD5C-CA00-4DC9-9D9B-024720AC39B3}" type="slidenum">
              <a:rPr lang="en-US"/>
              <a:pPr/>
              <a:t>1</a:t>
            </a:fld>
            <a:endParaRPr lang="en-US"/>
          </a:p>
        </p:txBody>
      </p:sp>
      <p:sp>
        <p:nvSpPr>
          <p:cNvPr id="306178" name="Rectangle 2"/>
          <p:cNvSpPr>
            <a:spLocks noGrp="1" noChangeArrowheads="1"/>
          </p:cNvSpPr>
          <p:nvPr>
            <p:ph type="title"/>
          </p:nvPr>
        </p:nvSpPr>
        <p:spPr>
          <a:xfrm>
            <a:off x="685800" y="1143000"/>
            <a:ext cx="7772400" cy="1066800"/>
          </a:xfrm>
          <a:noFill/>
          <a:ln/>
        </p:spPr>
        <p:txBody>
          <a:bodyPr/>
          <a:lstStyle/>
          <a:p>
            <a:r>
              <a:rPr lang="en-US" sz="3600"/>
              <a:t>Chapter 11 Inheritance and Polymorphism</a:t>
            </a:r>
          </a:p>
        </p:txBody>
      </p:sp>
      <p:sp>
        <p:nvSpPr>
          <p:cNvPr id="306191" name="Rectangle 15"/>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CA35D48-2795-44D8-B5C1-FA384E3AB74E}" type="slidenum">
              <a:rPr lang="en-US"/>
              <a:pPr/>
              <a:t>10</a:t>
            </a:fld>
            <a:endParaRPr lang="en-US"/>
          </a:p>
        </p:txBody>
      </p:sp>
      <p:sp>
        <p:nvSpPr>
          <p:cNvPr id="367618"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67619"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67621" name="Rectangle 5"/>
          <p:cNvSpPr>
            <a:spLocks noChangeArrowheads="1"/>
          </p:cNvSpPr>
          <p:nvPr/>
        </p:nvSpPr>
        <p:spPr bwMode="auto">
          <a:xfrm>
            <a:off x="457200" y="9906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7622" name="AutoShape 6"/>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1. Start from the main method</a:t>
            </a:r>
          </a:p>
        </p:txBody>
      </p:sp>
      <p:sp>
        <p:nvSpPr>
          <p:cNvPr id="367623"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D3E6AB1-B8FA-4CCB-A17F-FFE83881432E}" type="slidenum">
              <a:rPr lang="en-US"/>
              <a:pPr/>
              <a:t>11</a:t>
            </a:fld>
            <a:endParaRPr lang="en-US"/>
          </a:p>
        </p:txBody>
      </p:sp>
      <p:sp>
        <p:nvSpPr>
          <p:cNvPr id="390146"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90147"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90148"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90149" name="AutoShape 5"/>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2. Invoke Faculty constructor</a:t>
            </a:r>
          </a:p>
        </p:txBody>
      </p:sp>
      <p:sp>
        <p:nvSpPr>
          <p:cNvPr id="390150"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90151"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D8A3CC7-FC8A-4151-9F3E-1648F97F55F1}" type="slidenum">
              <a:rPr lang="en-US"/>
              <a:pPr/>
              <a:t>12</a:t>
            </a:fld>
            <a:endParaRPr lang="en-US"/>
          </a:p>
        </p:txBody>
      </p:sp>
      <p:sp>
        <p:nvSpPr>
          <p:cNvPr id="379906"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79907"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79908"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79909" name="AutoShape 5"/>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3. Invoke Employee’s no-arg constructor</a:t>
            </a:r>
          </a:p>
        </p:txBody>
      </p:sp>
      <p:sp>
        <p:nvSpPr>
          <p:cNvPr id="379910"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79911" name="Rectangle 7"/>
          <p:cNvSpPr>
            <a:spLocks noChangeArrowheads="1"/>
          </p:cNvSpPr>
          <p:nvPr/>
        </p:nvSpPr>
        <p:spPr bwMode="auto">
          <a:xfrm>
            <a:off x="457200" y="31242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7991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82E8440-E97A-4C14-9A48-7ECB2D751282}" type="slidenum">
              <a:rPr lang="en-US"/>
              <a:pPr/>
              <a:t>13</a:t>
            </a:fld>
            <a:endParaRPr lang="en-US"/>
          </a:p>
        </p:txBody>
      </p:sp>
      <p:sp>
        <p:nvSpPr>
          <p:cNvPr id="380930"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0931"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0932"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0933" name="AutoShape 5"/>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4. Invoke Employee(String) constructor</a:t>
            </a:r>
          </a:p>
        </p:txBody>
      </p:sp>
      <p:sp>
        <p:nvSpPr>
          <p:cNvPr id="380934"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0935" name="Rectangle 7"/>
          <p:cNvSpPr>
            <a:spLocks noChangeArrowheads="1"/>
          </p:cNvSpPr>
          <p:nvPr/>
        </p:nvSpPr>
        <p:spPr bwMode="auto">
          <a:xfrm>
            <a:off x="685800"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0936" name="Rectangle 8"/>
          <p:cNvSpPr>
            <a:spLocks noChangeArrowheads="1"/>
          </p:cNvSpPr>
          <p:nvPr/>
        </p:nvSpPr>
        <p:spPr bwMode="auto">
          <a:xfrm>
            <a:off x="457200"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0937"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FEA53D2E-FFCB-41DB-AB60-E90757BDD0FE}" type="slidenum">
              <a:rPr lang="en-US"/>
              <a:pPr/>
              <a:t>14</a:t>
            </a:fld>
            <a:endParaRPr lang="en-US"/>
          </a:p>
        </p:txBody>
      </p:sp>
      <p:sp>
        <p:nvSpPr>
          <p:cNvPr id="381954"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1955"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1956"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1957" name="AutoShape 5"/>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5. Invoke Person() constructor</a:t>
            </a:r>
          </a:p>
        </p:txBody>
      </p:sp>
      <p:sp>
        <p:nvSpPr>
          <p:cNvPr id="381958"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1959" name="Rectangle 7"/>
          <p:cNvSpPr>
            <a:spLocks noChangeArrowheads="1"/>
          </p:cNvSpPr>
          <p:nvPr/>
        </p:nvSpPr>
        <p:spPr bwMode="auto">
          <a:xfrm>
            <a:off x="685800"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1960" name="Rectangle 8"/>
          <p:cNvSpPr>
            <a:spLocks noChangeArrowheads="1"/>
          </p:cNvSpPr>
          <p:nvPr/>
        </p:nvSpPr>
        <p:spPr bwMode="auto">
          <a:xfrm>
            <a:off x="457200"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1961" name="Rectangle 9"/>
          <p:cNvSpPr>
            <a:spLocks noChangeArrowheads="1"/>
          </p:cNvSpPr>
          <p:nvPr/>
        </p:nvSpPr>
        <p:spPr bwMode="auto">
          <a:xfrm>
            <a:off x="457200" y="54864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1962"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DDA19731-F1FE-42F5-A677-F8F377B79E2F}" type="slidenum">
              <a:rPr lang="en-US"/>
              <a:pPr/>
              <a:t>15</a:t>
            </a:fld>
            <a:endParaRPr lang="en-US"/>
          </a:p>
        </p:txBody>
      </p:sp>
      <p:sp>
        <p:nvSpPr>
          <p:cNvPr id="382978"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2979"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2980"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2981" name="AutoShape 5"/>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6. Execute println</a:t>
            </a:r>
          </a:p>
        </p:txBody>
      </p:sp>
      <p:sp>
        <p:nvSpPr>
          <p:cNvPr id="382982"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2983" name="Rectangle 7"/>
          <p:cNvSpPr>
            <a:spLocks noChangeArrowheads="1"/>
          </p:cNvSpPr>
          <p:nvPr/>
        </p:nvSpPr>
        <p:spPr bwMode="auto">
          <a:xfrm>
            <a:off x="685800"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2984" name="Rectangle 8"/>
          <p:cNvSpPr>
            <a:spLocks noChangeArrowheads="1"/>
          </p:cNvSpPr>
          <p:nvPr/>
        </p:nvSpPr>
        <p:spPr bwMode="auto">
          <a:xfrm>
            <a:off x="457200" y="41910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2985" name="Rectangle 9"/>
          <p:cNvSpPr>
            <a:spLocks noChangeArrowheads="1"/>
          </p:cNvSpPr>
          <p:nvPr/>
        </p:nvSpPr>
        <p:spPr bwMode="auto">
          <a:xfrm>
            <a:off x="685800" y="5715000"/>
            <a:ext cx="7010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2986"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4F91A2F-A91F-4843-918B-933FBE9FD77F}" type="slidenum">
              <a:rPr lang="en-US"/>
              <a:pPr/>
              <a:t>16</a:t>
            </a:fld>
            <a:endParaRPr lang="en-US"/>
          </a:p>
        </p:txBody>
      </p:sp>
      <p:sp>
        <p:nvSpPr>
          <p:cNvPr id="384002"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4003"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4004"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4005" name="AutoShape 5"/>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7. Execute println</a:t>
            </a:r>
          </a:p>
        </p:txBody>
      </p:sp>
      <p:sp>
        <p:nvSpPr>
          <p:cNvPr id="384006"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4007" name="Rectangle 7"/>
          <p:cNvSpPr>
            <a:spLocks noChangeArrowheads="1"/>
          </p:cNvSpPr>
          <p:nvPr/>
        </p:nvSpPr>
        <p:spPr bwMode="auto">
          <a:xfrm>
            <a:off x="685800" y="3352800"/>
            <a:ext cx="5715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4009" name="Rectangle 9"/>
          <p:cNvSpPr>
            <a:spLocks noChangeArrowheads="1"/>
          </p:cNvSpPr>
          <p:nvPr/>
        </p:nvSpPr>
        <p:spPr bwMode="auto">
          <a:xfrm>
            <a:off x="685800" y="4419600"/>
            <a:ext cx="7010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4010"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597C827-FA93-4912-AEEA-FC2617472EC4}" type="slidenum">
              <a:rPr lang="en-US"/>
              <a:pPr/>
              <a:t>17</a:t>
            </a:fld>
            <a:endParaRPr lang="en-US"/>
          </a:p>
        </p:txBody>
      </p:sp>
      <p:sp>
        <p:nvSpPr>
          <p:cNvPr id="385026"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5027"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5028"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5029" name="AutoShape 5"/>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8. Execute println</a:t>
            </a:r>
          </a:p>
        </p:txBody>
      </p:sp>
      <p:sp>
        <p:nvSpPr>
          <p:cNvPr id="385030" name="Rectangle 6"/>
          <p:cNvSpPr>
            <a:spLocks noChangeArrowheads="1"/>
          </p:cNvSpPr>
          <p:nvPr/>
        </p:nvSpPr>
        <p:spPr bwMode="auto">
          <a:xfrm>
            <a:off x="533400" y="1828800"/>
            <a:ext cx="42672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5032" name="Rectangle 8"/>
          <p:cNvSpPr>
            <a:spLocks noChangeArrowheads="1"/>
          </p:cNvSpPr>
          <p:nvPr/>
        </p:nvSpPr>
        <p:spPr bwMode="auto">
          <a:xfrm>
            <a:off x="685800" y="3581400"/>
            <a:ext cx="7010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5033"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563F953-1BE4-4E9E-AE1B-46CA69374A68}" type="slidenum">
              <a:rPr lang="en-US"/>
              <a:pPr/>
              <a:t>18</a:t>
            </a:fld>
            <a:endParaRPr lang="en-US"/>
          </a:p>
        </p:txBody>
      </p:sp>
      <p:sp>
        <p:nvSpPr>
          <p:cNvPr id="386050" name="Rectangle 2"/>
          <p:cNvSpPr>
            <a:spLocks noGrp="1" noChangeArrowheads="1"/>
          </p:cNvSpPr>
          <p:nvPr>
            <p:ph type="title"/>
          </p:nvPr>
        </p:nvSpPr>
        <p:spPr>
          <a:xfrm>
            <a:off x="1600200" y="228600"/>
            <a:ext cx="6248400" cy="457200"/>
          </a:xfrm>
          <a:noFill/>
          <a:ln/>
        </p:spPr>
        <p:txBody>
          <a:bodyPr/>
          <a:lstStyle/>
          <a:p>
            <a:r>
              <a:rPr lang="en-US" sz="3600"/>
              <a:t>Trace Execution</a:t>
            </a:r>
          </a:p>
        </p:txBody>
      </p:sp>
      <p:sp>
        <p:nvSpPr>
          <p:cNvPr id="386051" name="Text Box 3"/>
          <p:cNvSpPr txBox="1">
            <a:spLocks noChangeArrowheads="1"/>
          </p:cNvSpPr>
          <p:nvPr/>
        </p:nvSpPr>
        <p:spPr bwMode="auto">
          <a:xfrm>
            <a:off x="228600" y="8382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86052" name="Rectangle 4"/>
          <p:cNvSpPr>
            <a:spLocks noChangeArrowheads="1"/>
          </p:cNvSpPr>
          <p:nvPr/>
        </p:nvSpPr>
        <p:spPr bwMode="auto">
          <a:xfrm>
            <a:off x="533400" y="1219200"/>
            <a:ext cx="41910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6053" name="AutoShape 5"/>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2000"/>
              <a:t>9. Execute println</a:t>
            </a:r>
          </a:p>
        </p:txBody>
      </p:sp>
      <p:sp>
        <p:nvSpPr>
          <p:cNvPr id="386055" name="Rectangle 7"/>
          <p:cNvSpPr>
            <a:spLocks noChangeArrowheads="1"/>
          </p:cNvSpPr>
          <p:nvPr/>
        </p:nvSpPr>
        <p:spPr bwMode="auto">
          <a:xfrm>
            <a:off x="685800" y="2057400"/>
            <a:ext cx="7010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86056"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3DEDC4E-89EB-4D9C-9B82-B99E8918A5B8}" type="slidenum">
              <a:rPr lang="en-US"/>
              <a:pPr/>
              <a:t>19</a:t>
            </a:fld>
            <a:endParaRPr lang="en-US"/>
          </a:p>
        </p:txBody>
      </p:sp>
      <p:sp>
        <p:nvSpPr>
          <p:cNvPr id="315394" name="Rectangle 2"/>
          <p:cNvSpPr>
            <a:spLocks noGrp="1" noChangeArrowheads="1"/>
          </p:cNvSpPr>
          <p:nvPr>
            <p:ph type="title"/>
          </p:nvPr>
        </p:nvSpPr>
        <p:spPr>
          <a:xfrm>
            <a:off x="457200" y="228600"/>
            <a:ext cx="8382000" cy="838200"/>
          </a:xfrm>
          <a:noFill/>
          <a:ln/>
        </p:spPr>
        <p:txBody>
          <a:bodyPr/>
          <a:lstStyle/>
          <a:p>
            <a:r>
              <a:rPr lang="en-US" sz="3600"/>
              <a:t>Example on the Impact of a Superclass without no-arg Constructor</a:t>
            </a:r>
          </a:p>
        </p:txBody>
      </p:sp>
      <p:sp>
        <p:nvSpPr>
          <p:cNvPr id="315395" name="Text Box 3"/>
          <p:cNvSpPr txBox="1">
            <a:spLocks noChangeArrowheads="1"/>
          </p:cNvSpPr>
          <p:nvPr/>
        </p:nvSpPr>
        <p:spPr bwMode="auto">
          <a:xfrm>
            <a:off x="304800" y="2438400"/>
            <a:ext cx="8610600" cy="21637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800">
                <a:solidFill>
                  <a:schemeClr val="bg2"/>
                </a:solidFill>
                <a:latin typeface="Courier New" pitchFamily="49" charset="0"/>
                <a:cs typeface="Times New Roman" pitchFamily="18" charset="0"/>
              </a:rPr>
              <a:t>public class Apple extends Fruit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Fruit {</a:t>
            </a:r>
          </a:p>
          <a:p>
            <a:pPr>
              <a:lnSpc>
                <a:spcPct val="50000"/>
              </a:lnSpc>
              <a:spcBef>
                <a:spcPct val="50000"/>
              </a:spcBef>
            </a:pPr>
            <a:r>
              <a:rPr lang="en-US" sz="1800">
                <a:solidFill>
                  <a:schemeClr val="bg2"/>
                </a:solidFill>
                <a:latin typeface="Courier New" pitchFamily="49" charset="0"/>
                <a:cs typeface="Times New Roman" pitchFamily="18" charset="0"/>
              </a:rPr>
              <a:t>  public Fruit(String name) {</a:t>
            </a:r>
          </a:p>
          <a:p>
            <a:pPr>
              <a:lnSpc>
                <a:spcPct val="50000"/>
              </a:lnSpc>
              <a:spcBef>
                <a:spcPct val="50000"/>
              </a:spcBef>
            </a:pPr>
            <a:r>
              <a:rPr lang="en-US" sz="1800">
                <a:solidFill>
                  <a:schemeClr val="bg2"/>
                </a:solidFill>
                <a:latin typeface="Courier New" pitchFamily="49" charset="0"/>
                <a:cs typeface="Times New Roman" pitchFamily="18" charset="0"/>
              </a:rPr>
              <a:t>    System.out.println("Fruit's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p:txBody>
      </p:sp>
      <p:sp>
        <p:nvSpPr>
          <p:cNvPr id="315396" name="Text Box 4"/>
          <p:cNvSpPr txBox="1">
            <a:spLocks noChangeArrowheads="1"/>
          </p:cNvSpPr>
          <p:nvPr/>
        </p:nvSpPr>
        <p:spPr bwMode="auto">
          <a:xfrm>
            <a:off x="381000" y="1600200"/>
            <a:ext cx="8229600" cy="519113"/>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Times New Roman" pitchFamily="18" charset="0"/>
              </a:rPr>
              <a:t>Find out the errors in the program:</a:t>
            </a:r>
            <a:r>
              <a:rPr lang="en-US" sz="2800" i="1">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621B3F5-7D93-4541-9BA3-EE8E3DED71A6}" type="slidenum">
              <a:rPr lang="en-US"/>
              <a:pPr/>
              <a:t>2</a:t>
            </a:fld>
            <a:endParaRPr lang="en-US"/>
          </a:p>
        </p:txBody>
      </p:sp>
      <p:sp>
        <p:nvSpPr>
          <p:cNvPr id="393218" name="Rectangle 2"/>
          <p:cNvSpPr>
            <a:spLocks noGrp="1" noChangeArrowheads="1"/>
          </p:cNvSpPr>
          <p:nvPr>
            <p:ph type="title"/>
          </p:nvPr>
        </p:nvSpPr>
        <p:spPr>
          <a:xfrm>
            <a:off x="152400" y="228600"/>
            <a:ext cx="8763000" cy="1066800"/>
          </a:xfrm>
          <a:noFill/>
          <a:ln/>
        </p:spPr>
        <p:txBody>
          <a:bodyPr/>
          <a:lstStyle/>
          <a:p>
            <a:r>
              <a:rPr lang="en-US"/>
              <a:t>Motivations</a:t>
            </a:r>
          </a:p>
        </p:txBody>
      </p:sp>
      <p:sp>
        <p:nvSpPr>
          <p:cNvPr id="393219" name="Rectangle 3"/>
          <p:cNvSpPr>
            <a:spLocks noGrp="1" noChangeArrowheads="1"/>
          </p:cNvSpPr>
          <p:nvPr>
            <p:ph type="body" idx="1"/>
          </p:nvPr>
        </p:nvSpPr>
        <p:spPr>
          <a:xfrm>
            <a:off x="304800" y="1371600"/>
            <a:ext cx="8610600" cy="4114800"/>
          </a:xfrm>
          <a:noFill/>
          <a:ln/>
        </p:spPr>
        <p:txBody>
          <a:bodyPr/>
          <a:lstStyle/>
          <a:p>
            <a:pPr marL="0" indent="0">
              <a:buFont typeface="Monotype Sorts" pitchFamily="2" charset="2"/>
              <a:buNone/>
            </a:pPr>
            <a:r>
              <a:rPr lang="en-US"/>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E718161-8EE9-4E6C-BBE4-69D65CF90846}" type="slidenum">
              <a:rPr lang="en-US"/>
              <a:pPr/>
              <a:t>20</a:t>
            </a:fld>
            <a:endParaRPr lang="en-US"/>
          </a:p>
        </p:txBody>
      </p:sp>
      <p:sp>
        <p:nvSpPr>
          <p:cNvPr id="308226" name="Rectangle 2"/>
          <p:cNvSpPr>
            <a:spLocks noGrp="1" noChangeArrowheads="1"/>
          </p:cNvSpPr>
          <p:nvPr>
            <p:ph type="title"/>
          </p:nvPr>
        </p:nvSpPr>
        <p:spPr>
          <a:xfrm>
            <a:off x="685800" y="381000"/>
            <a:ext cx="7772400" cy="762000"/>
          </a:xfrm>
          <a:noFill/>
          <a:ln/>
        </p:spPr>
        <p:txBody>
          <a:bodyPr/>
          <a:lstStyle/>
          <a:p>
            <a:r>
              <a:rPr lang="en-US"/>
              <a:t>Declaring a Subclass</a:t>
            </a:r>
          </a:p>
        </p:txBody>
      </p:sp>
      <p:sp>
        <p:nvSpPr>
          <p:cNvPr id="308227" name="Rectangle 3"/>
          <p:cNvSpPr>
            <a:spLocks noGrp="1" noChangeArrowheads="1"/>
          </p:cNvSpPr>
          <p:nvPr>
            <p:ph type="body" idx="1"/>
          </p:nvPr>
        </p:nvSpPr>
        <p:spPr>
          <a:xfrm>
            <a:off x="304800" y="1371600"/>
            <a:ext cx="8458200" cy="2743200"/>
          </a:xfrm>
          <a:noFill/>
          <a:ln/>
        </p:spPr>
        <p:txBody>
          <a:bodyPr/>
          <a:lstStyle/>
          <a:p>
            <a:pPr marL="1588" indent="-1588">
              <a:lnSpc>
                <a:spcPct val="90000"/>
              </a:lnSpc>
              <a:buFont typeface="Monotype Sorts" pitchFamily="2" charset="2"/>
              <a:buNone/>
            </a:pPr>
            <a:r>
              <a:rPr lang="en-US" sz="3000"/>
              <a:t>A subclass extends properties and methods from the superclass. You can also:</a:t>
            </a:r>
            <a:endParaRPr lang="en-US"/>
          </a:p>
          <a:p>
            <a:pPr marL="344488" lvl="1" indent="-341313">
              <a:lnSpc>
                <a:spcPct val="90000"/>
              </a:lnSpc>
              <a:spcBef>
                <a:spcPct val="50000"/>
              </a:spcBef>
              <a:buClr>
                <a:schemeClr val="tx2"/>
              </a:buClr>
              <a:buSzPct val="75000"/>
              <a:buFont typeface="Monotype Sorts" pitchFamily="2" charset="2"/>
              <a:buChar char="F"/>
            </a:pPr>
            <a:r>
              <a:rPr lang="en-US"/>
              <a:t>Add new properties</a:t>
            </a:r>
          </a:p>
          <a:p>
            <a:pPr marL="344488" lvl="1" indent="-341313">
              <a:lnSpc>
                <a:spcPct val="90000"/>
              </a:lnSpc>
              <a:spcBef>
                <a:spcPct val="50000"/>
              </a:spcBef>
              <a:buClr>
                <a:schemeClr val="tx2"/>
              </a:buClr>
              <a:buSzPct val="75000"/>
              <a:buFont typeface="Monotype Sorts" pitchFamily="2" charset="2"/>
              <a:buChar char="F"/>
            </a:pPr>
            <a:r>
              <a:rPr lang="en-US"/>
              <a:t>Add new methods</a:t>
            </a:r>
          </a:p>
          <a:p>
            <a:pPr marL="344488" lvl="1" indent="-341313">
              <a:lnSpc>
                <a:spcPct val="90000"/>
              </a:lnSpc>
              <a:spcBef>
                <a:spcPct val="50000"/>
              </a:spcBef>
              <a:buClr>
                <a:schemeClr val="tx2"/>
              </a:buClr>
              <a:buSzPct val="75000"/>
              <a:buFont typeface="Monotype Sorts" pitchFamily="2" charset="2"/>
              <a:buChar char="F"/>
            </a:pPr>
            <a:r>
              <a:rPr lang="en-US"/>
              <a:t>Override the methods of the superclass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BC2F18-DBEA-49A7-9638-6618F5ECF93A}" type="slidenum">
              <a:rPr lang="en-US"/>
              <a:pPr/>
              <a:t>21</a:t>
            </a:fld>
            <a:endParaRPr lang="en-US"/>
          </a:p>
        </p:txBody>
      </p:sp>
      <p:sp>
        <p:nvSpPr>
          <p:cNvPr id="316418" name="Rectangle 2"/>
          <p:cNvSpPr>
            <a:spLocks noGrp="1" noChangeArrowheads="1"/>
          </p:cNvSpPr>
          <p:nvPr>
            <p:ph type="title"/>
          </p:nvPr>
        </p:nvSpPr>
        <p:spPr>
          <a:xfrm>
            <a:off x="685800" y="228600"/>
            <a:ext cx="7772400" cy="685800"/>
          </a:xfrm>
          <a:noFill/>
          <a:ln/>
        </p:spPr>
        <p:txBody>
          <a:bodyPr/>
          <a:lstStyle/>
          <a:p>
            <a:r>
              <a:rPr lang="en-US" sz="3600"/>
              <a:t>Calling Superclass Methods</a:t>
            </a:r>
            <a:endParaRPr lang="en-US"/>
          </a:p>
        </p:txBody>
      </p:sp>
      <p:sp>
        <p:nvSpPr>
          <p:cNvPr id="316423" name="Text Box 7"/>
          <p:cNvSpPr txBox="1">
            <a:spLocks noChangeArrowheads="1"/>
          </p:cNvSpPr>
          <p:nvPr/>
        </p:nvSpPr>
        <p:spPr bwMode="auto">
          <a:xfrm>
            <a:off x="228600" y="1066800"/>
            <a:ext cx="8610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t>You could rewrite the </a:t>
            </a:r>
            <a:r>
              <a:rPr lang="en-US" u="sng"/>
              <a:t>printCircle()</a:t>
            </a:r>
            <a:r>
              <a:rPr lang="en-US"/>
              <a:t> method in the </a:t>
            </a:r>
            <a:r>
              <a:rPr lang="en-US" u="sng"/>
              <a:t>Circle</a:t>
            </a:r>
            <a:r>
              <a:rPr lang="en-US"/>
              <a:t> class as follows:</a:t>
            </a:r>
          </a:p>
        </p:txBody>
      </p:sp>
      <p:sp>
        <p:nvSpPr>
          <p:cNvPr id="316425" name="Text Box 9"/>
          <p:cNvSpPr txBox="1">
            <a:spLocks noChangeArrowheads="1"/>
          </p:cNvSpPr>
          <p:nvPr/>
        </p:nvSpPr>
        <p:spPr bwMode="auto">
          <a:xfrm>
            <a:off x="228600" y="2514600"/>
            <a:ext cx="8686800" cy="15525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public void printCircle() {</a:t>
            </a:r>
          </a:p>
          <a:p>
            <a:r>
              <a:rPr lang="en-US">
                <a:solidFill>
                  <a:schemeClr val="bg2"/>
                </a:solidFill>
              </a:rPr>
              <a:t>  System.out.println("The circle is created " + </a:t>
            </a:r>
          </a:p>
          <a:p>
            <a:r>
              <a:rPr lang="en-US">
                <a:solidFill>
                  <a:schemeClr val="bg2"/>
                </a:solidFill>
              </a:rPr>
              <a:t>    super.getDateCreated() + " and the radius is " + radius);</a:t>
            </a:r>
          </a:p>
          <a:p>
            <a:r>
              <a:rPr lang="en-US">
                <a:solidFill>
                  <a:schemeClr val="bg2"/>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9380570-2789-4399-8B96-34FA85C26B5F}" type="slidenum">
              <a:rPr lang="en-US"/>
              <a:pPr/>
              <a:t>22</a:t>
            </a:fld>
            <a:endParaRPr lang="en-US"/>
          </a:p>
        </p:txBody>
      </p:sp>
      <p:sp>
        <p:nvSpPr>
          <p:cNvPr id="388098" name="Rectangle 2"/>
          <p:cNvSpPr>
            <a:spLocks noGrp="1" noChangeArrowheads="1"/>
          </p:cNvSpPr>
          <p:nvPr>
            <p:ph type="title"/>
          </p:nvPr>
        </p:nvSpPr>
        <p:spPr>
          <a:xfrm>
            <a:off x="685800" y="228600"/>
            <a:ext cx="7772400" cy="685800"/>
          </a:xfrm>
          <a:noFill/>
          <a:ln/>
        </p:spPr>
        <p:txBody>
          <a:bodyPr/>
          <a:lstStyle/>
          <a:p>
            <a:r>
              <a:rPr lang="en-US" sz="3600"/>
              <a:t>Overriding Methods in the Superclass</a:t>
            </a:r>
            <a:endParaRPr lang="en-US"/>
          </a:p>
        </p:txBody>
      </p:sp>
      <p:sp>
        <p:nvSpPr>
          <p:cNvPr id="388099" name="Text Box 3"/>
          <p:cNvSpPr txBox="1">
            <a:spLocks noChangeArrowheads="1"/>
          </p:cNvSpPr>
          <p:nvPr/>
        </p:nvSpPr>
        <p:spPr bwMode="auto">
          <a:xfrm>
            <a:off x="228600" y="1066800"/>
            <a:ext cx="86106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t>A subclass inherits methods from a superclass. Sometimes it is necessary for the subclass to modify the implementation of a method defined in the superclass. This is referred to as </a:t>
            </a:r>
            <a:r>
              <a:rPr lang="en-US" i="1"/>
              <a:t>method overriding</a:t>
            </a:r>
            <a:r>
              <a:rPr lang="en-US"/>
              <a:t>. </a:t>
            </a:r>
          </a:p>
        </p:txBody>
      </p:sp>
      <p:sp>
        <p:nvSpPr>
          <p:cNvPr id="388100" name="Text Box 4"/>
          <p:cNvSpPr txBox="1">
            <a:spLocks noChangeArrowheads="1"/>
          </p:cNvSpPr>
          <p:nvPr/>
        </p:nvSpPr>
        <p:spPr bwMode="auto">
          <a:xfrm>
            <a:off x="228600" y="2514600"/>
            <a:ext cx="8686800" cy="26828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700">
                <a:solidFill>
                  <a:schemeClr val="bg2"/>
                </a:solidFill>
                <a:latin typeface="Courier New" pitchFamily="49" charset="0"/>
                <a:cs typeface="Courier New" pitchFamily="49" charset="0"/>
              </a:rPr>
              <a:t>public class Circle extends GeometricObject {</a:t>
            </a:r>
          </a:p>
          <a:p>
            <a:pPr>
              <a:spcBef>
                <a:spcPct val="50000"/>
              </a:spcBef>
            </a:pPr>
            <a:r>
              <a:rPr lang="en-US" sz="1700">
                <a:solidFill>
                  <a:schemeClr val="bg2"/>
                </a:solidFill>
                <a:latin typeface="Courier New" pitchFamily="49" charset="0"/>
                <a:cs typeface="Courier New" pitchFamily="49" charset="0"/>
              </a:rPr>
              <a:t>  // Other methods are omitted</a:t>
            </a:r>
          </a:p>
          <a:p>
            <a:pPr>
              <a:spcBef>
                <a:spcPct val="50000"/>
              </a:spcBef>
            </a:pPr>
            <a:endParaRPr lang="en-US" sz="1700">
              <a:solidFill>
                <a:schemeClr val="bg2"/>
              </a:solidFill>
              <a:latin typeface="Courier New" pitchFamily="49" charset="0"/>
              <a:cs typeface="Courier New" pitchFamily="49" charset="0"/>
            </a:endParaRPr>
          </a:p>
          <a:p>
            <a:pPr>
              <a:spcBef>
                <a:spcPct val="50000"/>
              </a:spcBef>
            </a:pPr>
            <a:r>
              <a:rPr lang="en-US" sz="1700">
                <a:solidFill>
                  <a:schemeClr val="bg2"/>
                </a:solidFill>
                <a:latin typeface="Courier New" pitchFamily="49" charset="0"/>
                <a:cs typeface="Courier New" pitchFamily="49" charset="0"/>
              </a:rPr>
              <a:t>  /** Override the toString method defined in GeometricObject */</a:t>
            </a:r>
          </a:p>
          <a:p>
            <a:r>
              <a:rPr lang="en-US" sz="1700">
                <a:solidFill>
                  <a:schemeClr val="bg2"/>
                </a:solidFill>
                <a:latin typeface="Courier New" pitchFamily="49" charset="0"/>
                <a:cs typeface="Courier New" pitchFamily="49" charset="0"/>
              </a:rPr>
              <a:t>  public String toString() {</a:t>
            </a:r>
          </a:p>
          <a:p>
            <a:r>
              <a:rPr lang="en-US" sz="1700">
                <a:solidFill>
                  <a:schemeClr val="bg2"/>
                </a:solidFill>
                <a:latin typeface="Courier New" pitchFamily="49" charset="0"/>
                <a:cs typeface="Courier New" pitchFamily="49" charset="0"/>
              </a:rPr>
              <a:t>    return super.toString() + "\nradius is " + radius;</a:t>
            </a:r>
          </a:p>
          <a:p>
            <a:r>
              <a:rPr lang="en-US" sz="1700">
                <a:solidFill>
                  <a:schemeClr val="bg2"/>
                </a:solidFill>
                <a:latin typeface="Courier New" pitchFamily="49" charset="0"/>
                <a:cs typeface="Courier New" pitchFamily="49" charset="0"/>
              </a:rPr>
              <a:t>  } </a:t>
            </a:r>
          </a:p>
          <a:p>
            <a:pPr>
              <a:spcBef>
                <a:spcPct val="50000"/>
              </a:spcBef>
            </a:pPr>
            <a:r>
              <a:rPr lang="en-US" sz="1700">
                <a:solidFill>
                  <a:schemeClr val="bg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706B41C-B70C-4FF7-BA77-A9A21ECFE322}" type="slidenum">
              <a:rPr lang="en-US"/>
              <a:pPr/>
              <a:t>23</a:t>
            </a:fld>
            <a:endParaRPr lang="en-US"/>
          </a:p>
        </p:txBody>
      </p:sp>
      <p:sp>
        <p:nvSpPr>
          <p:cNvPr id="317442" name="Rectangle 2"/>
          <p:cNvSpPr>
            <a:spLocks noGrp="1" noChangeArrowheads="1"/>
          </p:cNvSpPr>
          <p:nvPr>
            <p:ph type="title"/>
          </p:nvPr>
        </p:nvSpPr>
        <p:spPr>
          <a:xfrm>
            <a:off x="685800" y="228600"/>
            <a:ext cx="7772400" cy="685800"/>
          </a:xfrm>
          <a:noFill/>
          <a:ln/>
        </p:spPr>
        <p:txBody>
          <a:bodyPr/>
          <a:lstStyle/>
          <a:p>
            <a:r>
              <a:rPr lang="en-US"/>
              <a:t>NOTE</a:t>
            </a:r>
          </a:p>
        </p:txBody>
      </p:sp>
      <p:sp>
        <p:nvSpPr>
          <p:cNvPr id="317443" name="Text Box 3"/>
          <p:cNvSpPr txBox="1">
            <a:spLocks noChangeArrowheads="1"/>
          </p:cNvSpPr>
          <p:nvPr/>
        </p:nvSpPr>
        <p:spPr bwMode="auto">
          <a:xfrm>
            <a:off x="381000" y="1447800"/>
            <a:ext cx="8382000" cy="3937000"/>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7F4B91A-35AE-4624-9538-A5293154312A}" type="slidenum">
              <a:rPr lang="en-US"/>
              <a:pPr/>
              <a:t>24</a:t>
            </a:fld>
            <a:endParaRPr lang="en-US"/>
          </a:p>
        </p:txBody>
      </p:sp>
      <p:sp>
        <p:nvSpPr>
          <p:cNvPr id="318466" name="Rectangle 2"/>
          <p:cNvSpPr>
            <a:spLocks noGrp="1" noChangeArrowheads="1"/>
          </p:cNvSpPr>
          <p:nvPr>
            <p:ph type="title"/>
          </p:nvPr>
        </p:nvSpPr>
        <p:spPr>
          <a:xfrm>
            <a:off x="685800" y="228600"/>
            <a:ext cx="7772400" cy="685800"/>
          </a:xfrm>
          <a:noFill/>
          <a:ln/>
        </p:spPr>
        <p:txBody>
          <a:bodyPr/>
          <a:lstStyle/>
          <a:p>
            <a:r>
              <a:rPr lang="en-US"/>
              <a:t>NOTE</a:t>
            </a:r>
          </a:p>
        </p:txBody>
      </p:sp>
      <p:sp>
        <p:nvSpPr>
          <p:cNvPr id="318467" name="Text Box 3"/>
          <p:cNvSpPr txBox="1">
            <a:spLocks noChangeArrowheads="1"/>
          </p:cNvSpPr>
          <p:nvPr/>
        </p:nvSpPr>
        <p:spPr bwMode="auto">
          <a:xfrm>
            <a:off x="381000" y="1447800"/>
            <a:ext cx="8382000" cy="3387725"/>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Like an instance method, a static method can be inherited. However, a static method cannot be overridden. If a static method defined in the superclass is redefined in a subclass, the method defined in the superclass is hidden.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A2DBDCE-411D-418A-AB0B-92DF15A2DB53}" type="slidenum">
              <a:rPr lang="en-US"/>
              <a:pPr/>
              <a:t>25</a:t>
            </a:fld>
            <a:endParaRPr lang="en-US"/>
          </a:p>
        </p:txBody>
      </p:sp>
      <p:sp>
        <p:nvSpPr>
          <p:cNvPr id="319490" name="Rectangle 2"/>
          <p:cNvSpPr>
            <a:spLocks noGrp="1" noChangeArrowheads="1"/>
          </p:cNvSpPr>
          <p:nvPr>
            <p:ph type="title"/>
          </p:nvPr>
        </p:nvSpPr>
        <p:spPr>
          <a:xfrm>
            <a:off x="685800" y="228600"/>
            <a:ext cx="7772400" cy="609600"/>
          </a:xfrm>
        </p:spPr>
        <p:txBody>
          <a:bodyPr/>
          <a:lstStyle/>
          <a:p>
            <a:r>
              <a:rPr lang="en-US"/>
              <a:t>Overriding vs. Overloading</a:t>
            </a:r>
          </a:p>
        </p:txBody>
      </p:sp>
      <p:sp>
        <p:nvSpPr>
          <p:cNvPr id="319493" name="Rectangle 5"/>
          <p:cNvSpPr>
            <a:spLocks noChangeArrowheads="1"/>
          </p:cNvSpPr>
          <p:nvPr/>
        </p:nvSpPr>
        <p:spPr bwMode="auto">
          <a:xfrm>
            <a:off x="2286000" y="31623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19495" name="Rectangle 7"/>
          <p:cNvSpPr>
            <a:spLocks noChangeArrowheads="1"/>
          </p:cNvSpPr>
          <p:nvPr/>
        </p:nvSpPr>
        <p:spPr bwMode="auto">
          <a:xfrm>
            <a:off x="0" y="23542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19498" name="Rectangle 10"/>
          <p:cNvSpPr>
            <a:spLocks noChangeArrowheads="1"/>
          </p:cNvSpPr>
          <p:nvPr/>
        </p:nvSpPr>
        <p:spPr bwMode="auto">
          <a:xfrm>
            <a:off x="0" y="22447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9497" name="Object 9"/>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319498" name="Picture" r:id="rId3" imgW="5757567" imgH="2150417" progId="Word.Picture.8">
                  <p:embed/>
                </p:oleObj>
              </mc:Choice>
              <mc:Fallback>
                <p:oleObj name="Picture" r:id="rId3" imgW="5757567" imgH="2150417" progId="Word.Picture.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6406F63-38B9-4543-ABF1-037D443B91B8}" type="slidenum">
              <a:rPr lang="en-US"/>
              <a:pPr/>
              <a:t>26</a:t>
            </a:fld>
            <a:endParaRPr lang="en-US"/>
          </a:p>
        </p:txBody>
      </p:sp>
      <p:sp>
        <p:nvSpPr>
          <p:cNvPr id="366594" name="Rectangle 2"/>
          <p:cNvSpPr>
            <a:spLocks noGrp="1" noChangeArrowheads="1"/>
          </p:cNvSpPr>
          <p:nvPr>
            <p:ph type="title"/>
          </p:nvPr>
        </p:nvSpPr>
        <p:spPr>
          <a:xfrm>
            <a:off x="152400" y="228600"/>
            <a:ext cx="8763000" cy="838200"/>
          </a:xfrm>
        </p:spPr>
        <p:txBody>
          <a:bodyPr/>
          <a:lstStyle/>
          <a:p>
            <a:r>
              <a:rPr lang="en-US"/>
              <a:t>The </a:t>
            </a:r>
            <a:r>
              <a:rPr lang="en-US" u="sng"/>
              <a:t>Object</a:t>
            </a:r>
            <a:r>
              <a:rPr lang="en-US"/>
              <a:t> Class and Its Methods</a:t>
            </a:r>
          </a:p>
        </p:txBody>
      </p:sp>
      <p:sp>
        <p:nvSpPr>
          <p:cNvPr id="366595" name="Rectangle 3"/>
          <p:cNvSpPr>
            <a:spLocks noGrp="1" noChangeArrowheads="1"/>
          </p:cNvSpPr>
          <p:nvPr>
            <p:ph type="body" idx="1"/>
          </p:nvPr>
        </p:nvSpPr>
        <p:spPr>
          <a:xfrm>
            <a:off x="304800" y="1295400"/>
            <a:ext cx="8610600" cy="2438400"/>
          </a:xfrm>
        </p:spPr>
        <p:txBody>
          <a:bodyPr/>
          <a:lstStyle/>
          <a:p>
            <a:pPr marL="0" indent="0">
              <a:buFont typeface="Monotype Sorts" pitchFamily="2" charset="2"/>
              <a:buNone/>
            </a:pPr>
            <a:r>
              <a:rPr lang="en-US" sz="3600">
                <a:cs typeface="Times New Roman" pitchFamily="18" charset="0"/>
              </a:rPr>
              <a:t>Every class in Java is descended from the </a:t>
            </a:r>
            <a:r>
              <a:rPr lang="en-US" sz="3600" u="sng">
                <a:cs typeface="Times New Roman" pitchFamily="18" charset="0"/>
              </a:rPr>
              <a:t>java.lang.Object</a:t>
            </a:r>
            <a:r>
              <a:rPr lang="en-US" sz="3600">
                <a:cs typeface="Times New Roman" pitchFamily="18" charset="0"/>
              </a:rPr>
              <a:t> class. If no inheritance is specified when a class is defined, the superclass of the class is </a:t>
            </a:r>
            <a:r>
              <a:rPr lang="en-US" sz="3600" u="sng">
                <a:cs typeface="Times New Roman" pitchFamily="18" charset="0"/>
              </a:rPr>
              <a:t>Object</a:t>
            </a:r>
            <a:r>
              <a:rPr lang="en-US" sz="3600">
                <a:cs typeface="Times New Roman" pitchFamily="18" charset="0"/>
              </a:rPr>
              <a:t>.</a:t>
            </a:r>
            <a:r>
              <a:rPr lang="en-US" sz="3600"/>
              <a:t> </a:t>
            </a:r>
          </a:p>
        </p:txBody>
      </p:sp>
      <p:graphicFrame>
        <p:nvGraphicFramePr>
          <p:cNvPr id="36659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366598" name="Picture" r:id="rId3" imgW="4732200" imgH="550080" progId="Word.Picture.8">
                  <p:embed/>
                </p:oleObj>
              </mc:Choice>
              <mc:Fallback>
                <p:oleObj name="Picture" r:id="rId3" imgW="4732200" imgH="55008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C58550B-8903-4D4D-98CC-C1669B2DEFEF}" type="slidenum">
              <a:rPr lang="en-US"/>
              <a:pPr/>
              <a:t>27</a:t>
            </a:fld>
            <a:endParaRPr lang="en-US"/>
          </a:p>
        </p:txBody>
      </p:sp>
      <p:sp>
        <p:nvSpPr>
          <p:cNvPr id="358402" name="Rectangle 2"/>
          <p:cNvSpPr>
            <a:spLocks noGrp="1" noChangeArrowheads="1"/>
          </p:cNvSpPr>
          <p:nvPr>
            <p:ph type="title"/>
          </p:nvPr>
        </p:nvSpPr>
        <p:spPr>
          <a:xfrm>
            <a:off x="685800" y="228600"/>
            <a:ext cx="7772400" cy="685800"/>
          </a:xfrm>
        </p:spPr>
        <p:txBody>
          <a:bodyPr/>
          <a:lstStyle/>
          <a:p>
            <a:r>
              <a:rPr lang="en-US"/>
              <a:t>The toString() method in Object</a:t>
            </a:r>
          </a:p>
        </p:txBody>
      </p:sp>
      <p:sp>
        <p:nvSpPr>
          <p:cNvPr id="358403" name="Rectangle 3"/>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sz="2600"/>
              <a:t>The </a:t>
            </a:r>
            <a:r>
              <a:rPr lang="en-US" sz="2400"/>
              <a:t>toString()</a:t>
            </a:r>
            <a:r>
              <a:rPr lang="en-US" sz="2600"/>
              <a:t> method returns a string representation of the object. The </a:t>
            </a:r>
            <a:r>
              <a:rPr lang="en-US" sz="2600">
                <a:cs typeface="Times New Roman" pitchFamily="18" charset="0"/>
              </a:rPr>
              <a:t>default implementation returns a string consisting of a class name of which the object is an instance, the at sign (@), and a number representing this object.</a:t>
            </a:r>
            <a:r>
              <a:rPr lang="en-US" sz="2600">
                <a:latin typeface="Courier" charset="0"/>
                <a:cs typeface="Times New Roman" pitchFamily="18" charset="0"/>
              </a:rPr>
              <a:t> </a:t>
            </a:r>
            <a:endParaRPr lang="en-US" sz="2800"/>
          </a:p>
        </p:txBody>
      </p:sp>
      <p:sp>
        <p:nvSpPr>
          <p:cNvPr id="358404" name="Rectangle 4"/>
          <p:cNvSpPr>
            <a:spLocks noChangeArrowheads="1"/>
          </p:cNvSpPr>
          <p:nvPr/>
        </p:nvSpPr>
        <p:spPr bwMode="auto">
          <a:xfrm>
            <a:off x="609600" y="3048000"/>
            <a:ext cx="7239000" cy="10668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a:solidFill>
                  <a:schemeClr val="bg2"/>
                </a:solidFill>
              </a:rPr>
              <a:t>Loan loan = new Loan();</a:t>
            </a:r>
          </a:p>
          <a:p>
            <a:pPr>
              <a:spcBef>
                <a:spcPct val="20000"/>
              </a:spcBef>
              <a:buClr>
                <a:schemeClr val="tx2"/>
              </a:buClr>
              <a:buSzPct val="75000"/>
              <a:buFont typeface="Monotype Sorts" pitchFamily="2" charset="2"/>
              <a:buNone/>
            </a:pPr>
            <a:r>
              <a:rPr lang="en-US" sz="2800">
                <a:solidFill>
                  <a:schemeClr val="bg2"/>
                </a:solidFill>
              </a:rPr>
              <a:t>System.out.println(loan.toString());</a:t>
            </a:r>
          </a:p>
        </p:txBody>
      </p:sp>
      <p:sp>
        <p:nvSpPr>
          <p:cNvPr id="358405" name="Rectangle 5"/>
          <p:cNvSpPr>
            <a:spLocks noChangeArrowheads="1"/>
          </p:cNvSpPr>
          <p:nvPr/>
        </p:nvSpPr>
        <p:spPr bwMode="auto">
          <a:xfrm>
            <a:off x="457200" y="4419600"/>
            <a:ext cx="8229600" cy="1676400"/>
          </a:xfrm>
          <a:prstGeom prst="rect">
            <a:avLst/>
          </a:prstGeom>
          <a:noFill/>
          <a:ln w="9525">
            <a:noFill/>
            <a:miter lim="800000"/>
            <a:headEnd/>
            <a:tailEnd/>
          </a:ln>
          <a:effectLst/>
        </p:spPr>
        <p:txBody>
          <a:bodyPr lIns="92075" tIns="46038" rIns="92075" bIns="46038"/>
          <a:lstStyle/>
          <a:p>
            <a:pPr>
              <a:lnSpc>
                <a:spcPct val="90000"/>
              </a:lnSpc>
              <a:spcBef>
                <a:spcPct val="75000"/>
              </a:spcBef>
              <a:buClr>
                <a:schemeClr val="tx2"/>
              </a:buClr>
              <a:buSzPct val="75000"/>
              <a:buFont typeface="Monotype Sorts" pitchFamily="2" charset="2"/>
              <a:buNone/>
            </a:pPr>
            <a:r>
              <a:rPr lang="en-US">
                <a:cs typeface="Courier New" pitchFamily="49" charset="0"/>
              </a:rPr>
              <a:t>The code displays something like </a:t>
            </a:r>
            <a:r>
              <a:rPr lang="en-US" sz="3200" u="sng"/>
              <a:t>Loan@15037e5</a:t>
            </a:r>
            <a:r>
              <a:rPr lang="en-US" sz="3200"/>
              <a:t> </a:t>
            </a:r>
            <a:r>
              <a:rPr lang="en-US">
                <a:cs typeface="Courier New" pitchFamily="49" charset="0"/>
              </a:rPr>
              <a:t>.</a:t>
            </a:r>
            <a:r>
              <a:rPr lang="en-US">
                <a:cs typeface="Times New Roman" pitchFamily="18" charset="0"/>
              </a:rPr>
              <a:t> </a:t>
            </a:r>
            <a:r>
              <a:rPr lang="en-US">
                <a:cs typeface="Courier New" pitchFamily="49" charset="0"/>
              </a:rPr>
              <a:t>This message is not very helpful or informative. Usually you should override the </a:t>
            </a:r>
            <a:r>
              <a:rPr lang="en-US" u="sng">
                <a:cs typeface="Courier New" pitchFamily="49" charset="0"/>
              </a:rPr>
              <a:t>toString</a:t>
            </a:r>
            <a:r>
              <a:rPr lang="en-US">
                <a:cs typeface="Courier New" pitchFamily="49" charset="0"/>
              </a:rPr>
              <a:t> method so that it returns a digestible string representation of the object.</a:t>
            </a:r>
            <a:r>
              <a:rPr lang="en-US">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116E4E5-6FAB-426E-8AEF-81FCB2D816E1}" type="slidenum">
              <a:rPr lang="en-US"/>
              <a:pPr/>
              <a:t>28</a:t>
            </a:fld>
            <a:endParaRPr lang="en-US"/>
          </a:p>
        </p:txBody>
      </p:sp>
      <p:sp>
        <p:nvSpPr>
          <p:cNvPr id="324610" name="Rectangle 2"/>
          <p:cNvSpPr>
            <a:spLocks noGrp="1" noChangeArrowheads="1"/>
          </p:cNvSpPr>
          <p:nvPr>
            <p:ph type="title"/>
          </p:nvPr>
        </p:nvSpPr>
        <p:spPr>
          <a:xfrm>
            <a:off x="228600" y="152400"/>
            <a:ext cx="8763000" cy="685800"/>
          </a:xfrm>
          <a:noFill/>
          <a:ln/>
        </p:spPr>
        <p:txBody>
          <a:bodyPr/>
          <a:lstStyle/>
          <a:p>
            <a:r>
              <a:rPr lang="en-US" sz="2400"/>
              <a:t>Polymorphism, Dynamic Binding and Generic Programming</a:t>
            </a:r>
            <a:endParaRPr lang="en-US" sz="2800" b="1">
              <a:latin typeface="Courier" charset="0"/>
            </a:endParaRPr>
          </a:p>
        </p:txBody>
      </p:sp>
      <p:sp>
        <p:nvSpPr>
          <p:cNvPr id="324613" name="Text Box 5"/>
          <p:cNvSpPr txBox="1">
            <a:spLocks noChangeArrowheads="1"/>
          </p:cNvSpPr>
          <p:nvPr/>
        </p:nvSpPr>
        <p:spPr bwMode="auto">
          <a:xfrm>
            <a:off x="152400" y="838200"/>
            <a:ext cx="3733800" cy="45513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100">
                <a:solidFill>
                  <a:schemeClr val="bg2"/>
                </a:solidFill>
                <a:latin typeface="Courier New" pitchFamily="49" charset="0"/>
                <a:cs typeface="Times New Roman" pitchFamily="18" charset="0"/>
              </a:rPr>
              <a:t>public class PolymorphismDemo {</a:t>
            </a:r>
          </a:p>
          <a:p>
            <a:pPr>
              <a:lnSpc>
                <a:spcPct val="50000"/>
              </a:lnSpc>
              <a:spcBef>
                <a:spcPct val="50000"/>
              </a:spcBef>
            </a:pPr>
            <a:r>
              <a:rPr lang="en-US" sz="11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100">
                <a:solidFill>
                  <a:schemeClr val="bg2"/>
                </a:solidFill>
                <a:latin typeface="Courier New" pitchFamily="49" charset="0"/>
                <a:cs typeface="Times New Roman" pitchFamily="18" charset="0"/>
              </a:rPr>
              <a:t>    m(new GraduateStudent());</a:t>
            </a:r>
          </a:p>
          <a:p>
            <a:pPr>
              <a:lnSpc>
                <a:spcPct val="50000"/>
              </a:lnSpc>
              <a:spcBef>
                <a:spcPct val="50000"/>
              </a:spcBef>
            </a:pPr>
            <a:r>
              <a:rPr lang="en-US" sz="1100">
                <a:solidFill>
                  <a:schemeClr val="bg2"/>
                </a:solidFill>
                <a:latin typeface="Courier New" pitchFamily="49" charset="0"/>
                <a:cs typeface="Times New Roman" pitchFamily="18" charset="0"/>
              </a:rPr>
              <a:t>    m(new Student());</a:t>
            </a:r>
          </a:p>
          <a:p>
            <a:pPr>
              <a:lnSpc>
                <a:spcPct val="50000"/>
              </a:lnSpc>
              <a:spcBef>
                <a:spcPct val="50000"/>
              </a:spcBef>
            </a:pPr>
            <a:r>
              <a:rPr lang="en-US" sz="1100">
                <a:solidFill>
                  <a:schemeClr val="bg2"/>
                </a:solidFill>
                <a:latin typeface="Courier New" pitchFamily="49" charset="0"/>
                <a:cs typeface="Times New Roman" pitchFamily="18" charset="0"/>
              </a:rPr>
              <a:t>    m(new Person());</a:t>
            </a:r>
          </a:p>
          <a:p>
            <a:pPr>
              <a:lnSpc>
                <a:spcPct val="50000"/>
              </a:lnSpc>
              <a:spcBef>
                <a:spcPct val="50000"/>
              </a:spcBef>
            </a:pPr>
            <a:r>
              <a:rPr lang="en-US" sz="1100">
                <a:solidFill>
                  <a:schemeClr val="bg2"/>
                </a:solidFill>
                <a:latin typeface="Courier New" pitchFamily="49" charset="0"/>
                <a:cs typeface="Times New Roman" pitchFamily="18" charset="0"/>
              </a:rPr>
              <a:t>    m(new Object());</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  public static void m(Object x) {</a:t>
            </a:r>
          </a:p>
          <a:p>
            <a:pPr>
              <a:lnSpc>
                <a:spcPct val="50000"/>
              </a:lnSpc>
              <a:spcBef>
                <a:spcPct val="50000"/>
              </a:spcBef>
            </a:pPr>
            <a:r>
              <a:rPr lang="en-US" sz="1100">
                <a:solidFill>
                  <a:schemeClr val="bg2"/>
                </a:solidFill>
                <a:latin typeface="Courier New" pitchFamily="49" charset="0"/>
                <a:cs typeface="Times New Roman" pitchFamily="18" charset="0"/>
              </a:rPr>
              <a:t>    System.out.println(x.toString());</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class GraduateStudent extends Student {</a:t>
            </a:r>
          </a:p>
          <a:p>
            <a:pPr>
              <a:lnSpc>
                <a:spcPct val="50000"/>
              </a:lnSpc>
              <a:spcBef>
                <a:spcPct val="50000"/>
              </a:spcBef>
            </a:pPr>
            <a:r>
              <a:rPr lang="en-US" sz="1100">
                <a:solidFill>
                  <a:schemeClr val="bg2"/>
                </a:solidFill>
                <a:latin typeface="Courier New" pitchFamily="49" charset="0"/>
                <a:cs typeface="Times New Roman" pitchFamily="18" charset="0"/>
              </a:rPr>
              <a:t>}</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class Student extends Person {</a:t>
            </a:r>
          </a:p>
          <a:p>
            <a:pPr>
              <a:lnSpc>
                <a:spcPct val="50000"/>
              </a:lnSpc>
              <a:spcBef>
                <a:spcPct val="50000"/>
              </a:spcBef>
            </a:pPr>
            <a:r>
              <a:rPr lang="en-US" sz="1100">
                <a:solidFill>
                  <a:schemeClr val="bg2"/>
                </a:solidFill>
                <a:latin typeface="Courier New" pitchFamily="49" charset="0"/>
                <a:cs typeface="Times New Roman" pitchFamily="18" charset="0"/>
              </a:rPr>
              <a:t>  public String toString() {</a:t>
            </a:r>
          </a:p>
          <a:p>
            <a:pPr>
              <a:lnSpc>
                <a:spcPct val="50000"/>
              </a:lnSpc>
              <a:spcBef>
                <a:spcPct val="50000"/>
              </a:spcBef>
            </a:pPr>
            <a:r>
              <a:rPr lang="en-US" sz="1100">
                <a:solidFill>
                  <a:schemeClr val="bg2"/>
                </a:solidFill>
                <a:latin typeface="Courier New" pitchFamily="49" charset="0"/>
                <a:cs typeface="Times New Roman" pitchFamily="18" charset="0"/>
              </a:rPr>
              <a:t>    return "Student";</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class Person extends Object {</a:t>
            </a:r>
          </a:p>
          <a:p>
            <a:pPr>
              <a:lnSpc>
                <a:spcPct val="50000"/>
              </a:lnSpc>
              <a:spcBef>
                <a:spcPct val="50000"/>
              </a:spcBef>
            </a:pPr>
            <a:r>
              <a:rPr lang="en-US" sz="1100">
                <a:solidFill>
                  <a:schemeClr val="bg2"/>
                </a:solidFill>
                <a:latin typeface="Courier New" pitchFamily="49" charset="0"/>
                <a:cs typeface="Times New Roman" pitchFamily="18" charset="0"/>
              </a:rPr>
              <a:t>  public String toString() {</a:t>
            </a:r>
          </a:p>
          <a:p>
            <a:pPr>
              <a:lnSpc>
                <a:spcPct val="50000"/>
              </a:lnSpc>
              <a:spcBef>
                <a:spcPct val="50000"/>
              </a:spcBef>
            </a:pPr>
            <a:r>
              <a:rPr lang="en-US" sz="1100">
                <a:solidFill>
                  <a:schemeClr val="bg2"/>
                </a:solidFill>
                <a:latin typeface="Courier New" pitchFamily="49" charset="0"/>
                <a:cs typeface="Times New Roman" pitchFamily="18" charset="0"/>
              </a:rPr>
              <a:t>    return "Person";</a:t>
            </a:r>
          </a:p>
          <a:p>
            <a:pPr>
              <a:lnSpc>
                <a:spcPct val="50000"/>
              </a:lnSpc>
              <a:spcBef>
                <a:spcPct val="50000"/>
              </a:spcBef>
            </a:pPr>
            <a:r>
              <a:rPr lang="en-US" sz="1100">
                <a:solidFill>
                  <a:schemeClr val="bg2"/>
                </a:solidFill>
                <a:latin typeface="Courier New" pitchFamily="49" charset="0"/>
                <a:cs typeface="Times New Roman" pitchFamily="18" charset="0"/>
              </a:rPr>
              <a:t>  }</a:t>
            </a:r>
          </a:p>
          <a:p>
            <a:pPr>
              <a:lnSpc>
                <a:spcPct val="50000"/>
              </a:lnSpc>
              <a:spcBef>
                <a:spcPct val="50000"/>
              </a:spcBef>
            </a:pPr>
            <a:r>
              <a:rPr lang="en-US" sz="1100">
                <a:solidFill>
                  <a:schemeClr val="bg2"/>
                </a:solidFill>
                <a:latin typeface="Courier New" pitchFamily="49" charset="0"/>
                <a:cs typeface="Times New Roman" pitchFamily="18" charset="0"/>
              </a:rPr>
              <a:t>}</a:t>
            </a:r>
          </a:p>
        </p:txBody>
      </p:sp>
      <p:sp>
        <p:nvSpPr>
          <p:cNvPr id="324615" name="Text Box 7"/>
          <p:cNvSpPr txBox="1">
            <a:spLocks noChangeArrowheads="1"/>
          </p:cNvSpPr>
          <p:nvPr/>
        </p:nvSpPr>
        <p:spPr bwMode="auto">
          <a:xfrm>
            <a:off x="4724400" y="914400"/>
            <a:ext cx="32766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t>Method m takes a parameter of the Object type. You can invoke it with any object.</a:t>
            </a:r>
          </a:p>
        </p:txBody>
      </p:sp>
      <p:sp>
        <p:nvSpPr>
          <p:cNvPr id="324616" name="Line 8"/>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p:spPr>
        <p:txBody>
          <a:bodyPr/>
          <a:lstStyle/>
          <a:p>
            <a:endParaRPr lang="en-US"/>
          </a:p>
        </p:txBody>
      </p:sp>
      <p:sp>
        <p:nvSpPr>
          <p:cNvPr id="324617" name="Text Box 9"/>
          <p:cNvSpPr txBox="1">
            <a:spLocks noChangeArrowheads="1"/>
          </p:cNvSpPr>
          <p:nvPr/>
        </p:nvSpPr>
        <p:spPr bwMode="auto">
          <a:xfrm>
            <a:off x="3886200" y="1981200"/>
            <a:ext cx="51054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cs typeface="Courier New" pitchFamily="49" charset="0"/>
              </a:rPr>
              <a:t>An object of a subtype can be used wherever its supertype value is required</a:t>
            </a:r>
            <a:r>
              <a:rPr lang="en-US" sz="2000">
                <a:cs typeface="Times New Roman" pitchFamily="18" charset="0"/>
              </a:rPr>
              <a:t>. This feature is known as </a:t>
            </a:r>
            <a:r>
              <a:rPr lang="en-US" sz="2000" i="1">
                <a:cs typeface="Times New Roman" pitchFamily="18" charset="0"/>
              </a:rPr>
              <a:t>polymorphism</a:t>
            </a:r>
            <a:r>
              <a:rPr lang="en-US" sz="2000">
                <a:cs typeface="Times New Roman" pitchFamily="18" charset="0"/>
              </a:rPr>
              <a:t>.</a:t>
            </a:r>
          </a:p>
        </p:txBody>
      </p:sp>
      <p:sp>
        <p:nvSpPr>
          <p:cNvPr id="324618" name="Rectangle 10"/>
          <p:cNvSpPr>
            <a:spLocks noGrp="1" noChangeArrowheads="1"/>
          </p:cNvSpPr>
          <p:nvPr>
            <p:ph type="body" idx="1"/>
          </p:nvPr>
        </p:nvSpPr>
        <p:spPr>
          <a:xfrm>
            <a:off x="3886200" y="3352800"/>
            <a:ext cx="5029200" cy="2895600"/>
          </a:xfrm>
          <a:noFill/>
          <a:ln/>
        </p:spPr>
        <p:txBody>
          <a:bodyPr/>
          <a:lstStyle/>
          <a:p>
            <a:pPr marL="0" indent="0">
              <a:lnSpc>
                <a:spcPct val="90000"/>
              </a:lnSpc>
              <a:buFont typeface="Monotype Sorts" pitchFamily="2" charset="2"/>
              <a:buNone/>
            </a:pPr>
            <a:r>
              <a:rPr lang="en-US" sz="2000">
                <a:cs typeface="Times New Roman" pitchFamily="18" charset="0"/>
              </a:rPr>
              <a:t>When the method </a:t>
            </a:r>
            <a:r>
              <a:rPr lang="en-US" sz="2000" u="sng">
                <a:cs typeface="Times New Roman" pitchFamily="18" charset="0"/>
              </a:rPr>
              <a:t>m(Object x)</a:t>
            </a:r>
            <a:r>
              <a:rPr lang="en-US" sz="2000">
                <a:cs typeface="Times New Roman" pitchFamily="18" charset="0"/>
              </a:rPr>
              <a:t> is executed, the argument </a:t>
            </a:r>
            <a:r>
              <a:rPr lang="en-US" sz="2000" u="sng">
                <a:cs typeface="Times New Roman" pitchFamily="18" charset="0"/>
              </a:rPr>
              <a:t>x</a:t>
            </a:r>
            <a:r>
              <a:rPr lang="en-US" sz="2000">
                <a:cs typeface="Times New Roman" pitchFamily="18" charset="0"/>
              </a:rPr>
              <a:t>’s </a:t>
            </a:r>
            <a:r>
              <a:rPr lang="en-US" sz="2000" u="sng">
                <a:cs typeface="Times New Roman" pitchFamily="18" charset="0"/>
              </a:rPr>
              <a:t>toString</a:t>
            </a:r>
            <a:r>
              <a:rPr lang="en-US" sz="2000">
                <a:cs typeface="Times New Roman" pitchFamily="18" charset="0"/>
              </a:rPr>
              <a:t> method is invoked. </a:t>
            </a:r>
            <a:r>
              <a:rPr lang="en-US" sz="2000" u="sng">
                <a:cs typeface="Times New Roman" pitchFamily="18" charset="0"/>
              </a:rPr>
              <a:t>x</a:t>
            </a:r>
            <a:r>
              <a:rPr lang="en-US" sz="2000">
                <a:cs typeface="Times New Roman" pitchFamily="18" charset="0"/>
              </a:rPr>
              <a:t> may be an instance of </a:t>
            </a:r>
            <a:r>
              <a:rPr lang="en-US" sz="2000" u="sng">
                <a:cs typeface="Times New Roman" pitchFamily="18" charset="0"/>
              </a:rPr>
              <a:t>GraduateStudent</a:t>
            </a:r>
            <a:r>
              <a:rPr lang="en-US" sz="2000">
                <a:cs typeface="Times New Roman" pitchFamily="18" charset="0"/>
              </a:rPr>
              <a:t>, </a:t>
            </a:r>
            <a:r>
              <a:rPr lang="en-US" sz="2000" u="sng">
                <a:cs typeface="Times New Roman" pitchFamily="18" charset="0"/>
              </a:rPr>
              <a:t>Student</a:t>
            </a:r>
            <a:r>
              <a:rPr lang="en-US" sz="2000">
                <a:cs typeface="Times New Roman" pitchFamily="18" charset="0"/>
              </a:rPr>
              <a:t>, </a:t>
            </a:r>
            <a:r>
              <a:rPr lang="en-US" sz="2000" u="sng">
                <a:cs typeface="Times New Roman" pitchFamily="18" charset="0"/>
              </a:rPr>
              <a:t>Person</a:t>
            </a:r>
            <a:r>
              <a:rPr lang="en-US" sz="2000">
                <a:cs typeface="Times New Roman" pitchFamily="18" charset="0"/>
              </a:rPr>
              <a:t>, or </a:t>
            </a:r>
            <a:r>
              <a:rPr lang="en-US" sz="2000" u="sng">
                <a:cs typeface="Times New Roman" pitchFamily="18" charset="0"/>
              </a:rPr>
              <a:t>Object</a:t>
            </a:r>
            <a:r>
              <a:rPr lang="en-US" sz="2000">
                <a:cs typeface="Times New Roman" pitchFamily="18" charset="0"/>
              </a:rPr>
              <a:t>. Classes </a:t>
            </a:r>
            <a:r>
              <a:rPr lang="en-US" sz="2000" u="sng">
                <a:cs typeface="Times New Roman" pitchFamily="18" charset="0"/>
              </a:rPr>
              <a:t>GraduateStudent</a:t>
            </a:r>
            <a:r>
              <a:rPr lang="en-US" sz="2000">
                <a:cs typeface="Times New Roman" pitchFamily="18" charset="0"/>
              </a:rPr>
              <a:t>, </a:t>
            </a:r>
            <a:r>
              <a:rPr lang="en-US" sz="2000" u="sng">
                <a:cs typeface="Times New Roman" pitchFamily="18" charset="0"/>
              </a:rPr>
              <a:t>Student</a:t>
            </a:r>
            <a:r>
              <a:rPr lang="en-US" sz="2000">
                <a:cs typeface="Times New Roman" pitchFamily="18" charset="0"/>
              </a:rPr>
              <a:t>, </a:t>
            </a:r>
            <a:r>
              <a:rPr lang="en-US" sz="2000" u="sng">
                <a:cs typeface="Times New Roman" pitchFamily="18" charset="0"/>
              </a:rPr>
              <a:t>Person</a:t>
            </a:r>
            <a:r>
              <a:rPr lang="en-US" sz="2000">
                <a:cs typeface="Times New Roman" pitchFamily="18" charset="0"/>
              </a:rPr>
              <a:t>, and </a:t>
            </a:r>
            <a:r>
              <a:rPr lang="en-US" sz="2000" u="sng">
                <a:cs typeface="Times New Roman" pitchFamily="18" charset="0"/>
              </a:rPr>
              <a:t>Object</a:t>
            </a:r>
            <a:r>
              <a:rPr lang="en-US" sz="2000">
                <a:cs typeface="Times New Roman" pitchFamily="18" charset="0"/>
              </a:rPr>
              <a:t> have their own implementation of the </a:t>
            </a:r>
            <a:r>
              <a:rPr lang="en-US" sz="2000" u="sng">
                <a:cs typeface="Times New Roman" pitchFamily="18" charset="0"/>
              </a:rPr>
              <a:t>toString</a:t>
            </a:r>
            <a:r>
              <a:rPr lang="en-US" sz="2000">
                <a:cs typeface="Times New Roman" pitchFamily="18" charset="0"/>
              </a:rPr>
              <a:t> method. Which implementation is used will be determined dynamically by the Java Virtual Machine at runtime. This capability is known as </a:t>
            </a:r>
            <a:r>
              <a:rPr lang="en-US" sz="2000" i="1">
                <a:cs typeface="Times New Roman" pitchFamily="18" charset="0"/>
              </a:rPr>
              <a:t>dynamic binding</a:t>
            </a:r>
            <a:r>
              <a:rPr lang="en-US" sz="2000">
                <a:cs typeface="Times New Roman" pitchFamily="18" charset="0"/>
              </a:rPr>
              <a:t>. </a:t>
            </a:r>
            <a:endParaRPr lang="en-US" sz="2000"/>
          </a:p>
        </p:txBody>
      </p:sp>
      <p:sp>
        <p:nvSpPr>
          <p:cNvPr id="324621" name="AutoShape 13">
            <a:hlinkClick r:id="" action="ppaction://noaction" highlightClick="1"/>
          </p:cNvPr>
          <p:cNvSpPr>
            <a:spLocks noChangeArrowheads="1"/>
          </p:cNvSpPr>
          <p:nvPr/>
        </p:nvSpPr>
        <p:spPr bwMode="auto">
          <a:xfrm>
            <a:off x="152400" y="5486400"/>
            <a:ext cx="30480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PolymorphismDemo</a:t>
            </a:r>
            <a:endParaRPr lang="en-US">
              <a:solidFill>
                <a:schemeClr val="accent1"/>
              </a:solidFill>
            </a:endParaRPr>
          </a:p>
        </p:txBody>
      </p:sp>
      <p:sp>
        <p:nvSpPr>
          <p:cNvPr id="324622" name="AutoShape 14">
            <a:hlinkClick r:id="rId3" action="ppaction://program" highlightClick="1"/>
          </p:cNvPr>
          <p:cNvSpPr>
            <a:spLocks noChangeArrowheads="1"/>
          </p:cNvSpPr>
          <p:nvPr/>
        </p:nvSpPr>
        <p:spPr bwMode="auto">
          <a:xfrm>
            <a:off x="152400" y="5943600"/>
            <a:ext cx="1600200" cy="3810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6" grpId="0" animBg="1"/>
      <p:bldP spid="324617" grpId="0" autoUpdateAnimBg="0"/>
      <p:bldP spid="32461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A5E9139-F3EA-4E00-A894-0B28F724FEF4}" type="slidenum">
              <a:rPr lang="en-US"/>
              <a:pPr/>
              <a:t>29</a:t>
            </a:fld>
            <a:endParaRPr lang="en-US"/>
          </a:p>
        </p:txBody>
      </p:sp>
      <p:sp>
        <p:nvSpPr>
          <p:cNvPr id="327682" name="Rectangle 2"/>
          <p:cNvSpPr>
            <a:spLocks noGrp="1" noChangeArrowheads="1"/>
          </p:cNvSpPr>
          <p:nvPr>
            <p:ph type="title"/>
          </p:nvPr>
        </p:nvSpPr>
        <p:spPr>
          <a:xfrm>
            <a:off x="685800" y="304800"/>
            <a:ext cx="7772400" cy="457200"/>
          </a:xfrm>
          <a:noFill/>
          <a:ln/>
        </p:spPr>
        <p:txBody>
          <a:bodyPr/>
          <a:lstStyle/>
          <a:p>
            <a:r>
              <a:rPr lang="en-US" sz="4000"/>
              <a:t>Dynamic Binding</a:t>
            </a:r>
            <a:endParaRPr lang="en-US" b="1">
              <a:latin typeface="Courier" charset="0"/>
            </a:endParaRPr>
          </a:p>
        </p:txBody>
      </p:sp>
      <p:sp>
        <p:nvSpPr>
          <p:cNvPr id="327683" name="Rectangle 3"/>
          <p:cNvSpPr>
            <a:spLocks noGrp="1" noChangeArrowheads="1"/>
          </p:cNvSpPr>
          <p:nvPr>
            <p:ph type="body" idx="1"/>
          </p:nvPr>
        </p:nvSpPr>
        <p:spPr>
          <a:xfrm>
            <a:off x="228600" y="990600"/>
            <a:ext cx="8915400" cy="3505200"/>
          </a:xfrm>
          <a:noFill/>
          <a:ln/>
        </p:spPr>
        <p:txBody>
          <a:bodyPr/>
          <a:lstStyle/>
          <a:p>
            <a:pPr marL="0" indent="0">
              <a:lnSpc>
                <a:spcPct val="90000"/>
              </a:lnSpc>
              <a:buFont typeface="Monotype Sorts" pitchFamily="2" charset="2"/>
              <a:buNone/>
            </a:pPr>
            <a:r>
              <a:rPr lang="en-US" sz="2600">
                <a:cs typeface="Times New Roman" pitchFamily="18" charset="0"/>
              </a:rPr>
              <a:t>Dynamic binding works as follows: Suppose an object </a:t>
            </a:r>
            <a:r>
              <a:rPr lang="en-US" sz="2600" u="sng">
                <a:cs typeface="Times New Roman" pitchFamily="18" charset="0"/>
              </a:rPr>
              <a:t>o</a:t>
            </a:r>
            <a:r>
              <a:rPr lang="en-US" sz="2600">
                <a:cs typeface="Times New Roman" pitchFamily="18" charset="0"/>
              </a:rPr>
              <a:t> is an instance of classes </a:t>
            </a:r>
            <a:r>
              <a:rPr lang="en-US" sz="2600" u="sng">
                <a:cs typeface="Times New Roman" pitchFamily="18" charset="0"/>
              </a:rPr>
              <a:t>C</a:t>
            </a:r>
            <a:r>
              <a:rPr lang="en-US" sz="2600" u="sng" baseline="-30000">
                <a:cs typeface="Times New Roman" pitchFamily="18" charset="0"/>
              </a:rPr>
              <a:t>1</a:t>
            </a:r>
            <a:r>
              <a:rPr lang="en-US" sz="2600">
                <a:cs typeface="Times New Roman" pitchFamily="18" charset="0"/>
              </a:rPr>
              <a:t>, </a:t>
            </a:r>
            <a:r>
              <a:rPr lang="en-US" sz="2600" u="sng">
                <a:cs typeface="Times New Roman" pitchFamily="18" charset="0"/>
              </a:rPr>
              <a:t>C</a:t>
            </a:r>
            <a:r>
              <a:rPr lang="en-US" sz="2600" u="sng" baseline="-30000">
                <a:cs typeface="Times New Roman" pitchFamily="18" charset="0"/>
              </a:rPr>
              <a:t>2</a:t>
            </a:r>
            <a:r>
              <a:rPr lang="en-US" sz="2600">
                <a:cs typeface="Times New Roman" pitchFamily="18" charset="0"/>
              </a:rPr>
              <a:t>, ..., </a:t>
            </a:r>
            <a:r>
              <a:rPr lang="en-US" sz="2600" u="sng">
                <a:cs typeface="Times New Roman" pitchFamily="18" charset="0"/>
              </a:rPr>
              <a:t>C</a:t>
            </a:r>
            <a:r>
              <a:rPr lang="en-US" sz="2600" u="sng" baseline="-30000">
                <a:cs typeface="Times New Roman" pitchFamily="18" charset="0"/>
              </a:rPr>
              <a:t>n-1</a:t>
            </a:r>
            <a:r>
              <a:rPr lang="en-US" sz="2600">
                <a:cs typeface="Times New Roman" pitchFamily="18" charset="0"/>
              </a:rPr>
              <a:t>, and </a:t>
            </a:r>
            <a:r>
              <a:rPr lang="en-US" sz="2600" u="sng">
                <a:cs typeface="Times New Roman" pitchFamily="18" charset="0"/>
              </a:rPr>
              <a:t>C</a:t>
            </a:r>
            <a:r>
              <a:rPr lang="en-US" sz="2600" u="sng" baseline="-30000">
                <a:cs typeface="Times New Roman" pitchFamily="18" charset="0"/>
              </a:rPr>
              <a:t>n</a:t>
            </a:r>
            <a:r>
              <a:rPr lang="en-US" sz="2600">
                <a:cs typeface="Times New Roman" pitchFamily="18" charset="0"/>
              </a:rPr>
              <a:t>, where </a:t>
            </a:r>
            <a:r>
              <a:rPr lang="en-US" sz="2600" u="sng">
                <a:cs typeface="Times New Roman" pitchFamily="18" charset="0"/>
              </a:rPr>
              <a:t>C</a:t>
            </a:r>
            <a:r>
              <a:rPr lang="en-US" sz="2600" u="sng" baseline="-30000">
                <a:cs typeface="Times New Roman" pitchFamily="18" charset="0"/>
              </a:rPr>
              <a:t>1</a:t>
            </a:r>
            <a:r>
              <a:rPr lang="en-US" sz="2600">
                <a:cs typeface="Times New Roman" pitchFamily="18" charset="0"/>
              </a:rPr>
              <a:t> is a subclass of </a:t>
            </a:r>
            <a:r>
              <a:rPr lang="en-US" sz="2600" u="sng">
                <a:cs typeface="Times New Roman" pitchFamily="18" charset="0"/>
              </a:rPr>
              <a:t>C</a:t>
            </a:r>
            <a:r>
              <a:rPr lang="en-US" sz="2600" u="sng" baseline="-30000">
                <a:cs typeface="Times New Roman" pitchFamily="18" charset="0"/>
              </a:rPr>
              <a:t>2</a:t>
            </a:r>
            <a:r>
              <a:rPr lang="en-US" sz="2600">
                <a:cs typeface="Times New Roman" pitchFamily="18" charset="0"/>
              </a:rPr>
              <a:t>, </a:t>
            </a:r>
            <a:r>
              <a:rPr lang="en-US" sz="2600" u="sng">
                <a:cs typeface="Times New Roman" pitchFamily="18" charset="0"/>
              </a:rPr>
              <a:t>C</a:t>
            </a:r>
            <a:r>
              <a:rPr lang="en-US" sz="2600" u="sng" baseline="-30000">
                <a:cs typeface="Times New Roman" pitchFamily="18" charset="0"/>
              </a:rPr>
              <a:t>2</a:t>
            </a:r>
            <a:r>
              <a:rPr lang="en-US" sz="2600">
                <a:cs typeface="Times New Roman" pitchFamily="18" charset="0"/>
              </a:rPr>
              <a:t> is a subclass of </a:t>
            </a:r>
            <a:r>
              <a:rPr lang="en-US" sz="2600" u="sng">
                <a:cs typeface="Times New Roman" pitchFamily="18" charset="0"/>
              </a:rPr>
              <a:t>C</a:t>
            </a:r>
            <a:r>
              <a:rPr lang="en-US" sz="2600" u="sng" baseline="-30000">
                <a:cs typeface="Times New Roman" pitchFamily="18" charset="0"/>
              </a:rPr>
              <a:t>3</a:t>
            </a:r>
            <a:r>
              <a:rPr lang="en-US" sz="2600">
                <a:cs typeface="Times New Roman" pitchFamily="18" charset="0"/>
              </a:rPr>
              <a:t>, ..., and </a:t>
            </a:r>
            <a:r>
              <a:rPr lang="en-US" sz="2600" u="sng">
                <a:cs typeface="Times New Roman" pitchFamily="18" charset="0"/>
              </a:rPr>
              <a:t>C</a:t>
            </a:r>
            <a:r>
              <a:rPr lang="en-US" sz="2600" u="sng" baseline="-30000">
                <a:cs typeface="Times New Roman" pitchFamily="18" charset="0"/>
              </a:rPr>
              <a:t>n-1</a:t>
            </a:r>
            <a:r>
              <a:rPr lang="en-US" sz="2600">
                <a:cs typeface="Times New Roman" pitchFamily="18" charset="0"/>
              </a:rPr>
              <a:t> is a subclass of </a:t>
            </a:r>
            <a:r>
              <a:rPr lang="en-US" sz="2600" u="sng">
                <a:cs typeface="Times New Roman" pitchFamily="18" charset="0"/>
              </a:rPr>
              <a:t>C</a:t>
            </a:r>
            <a:r>
              <a:rPr lang="en-US" sz="2600" u="sng" baseline="-30000">
                <a:cs typeface="Times New Roman" pitchFamily="18" charset="0"/>
              </a:rPr>
              <a:t>n</a:t>
            </a:r>
            <a:r>
              <a:rPr lang="en-US" sz="2600">
                <a:cs typeface="Times New Roman" pitchFamily="18" charset="0"/>
              </a:rPr>
              <a:t>. </a:t>
            </a:r>
            <a:r>
              <a:rPr lang="en-US" sz="2600">
                <a:cs typeface="Courier New" pitchFamily="49" charset="0"/>
              </a:rPr>
              <a:t>That is, </a:t>
            </a:r>
            <a:r>
              <a:rPr lang="en-US" sz="2600" u="sng">
                <a:cs typeface="Times New Roman" pitchFamily="18" charset="0"/>
              </a:rPr>
              <a:t>C</a:t>
            </a:r>
            <a:r>
              <a:rPr lang="en-US" sz="2600" u="sng" baseline="-30000">
                <a:cs typeface="Times New Roman" pitchFamily="18" charset="0"/>
              </a:rPr>
              <a:t>n</a:t>
            </a:r>
            <a:r>
              <a:rPr lang="en-US" sz="2600">
                <a:cs typeface="Courier New" pitchFamily="49" charset="0"/>
              </a:rPr>
              <a:t> is the most general class, and </a:t>
            </a:r>
            <a:r>
              <a:rPr lang="en-US" sz="2600" u="sng">
                <a:cs typeface="Times New Roman" pitchFamily="18" charset="0"/>
              </a:rPr>
              <a:t>C</a:t>
            </a:r>
            <a:r>
              <a:rPr lang="en-US" sz="2600" u="sng" baseline="-30000">
                <a:cs typeface="Times New Roman" pitchFamily="18" charset="0"/>
              </a:rPr>
              <a:t>1</a:t>
            </a:r>
            <a:r>
              <a:rPr lang="en-US" sz="2600">
                <a:cs typeface="Courier New" pitchFamily="49" charset="0"/>
              </a:rPr>
              <a:t> is the most specific class. In Java, </a:t>
            </a:r>
            <a:r>
              <a:rPr lang="en-US" sz="2600" u="sng">
                <a:cs typeface="Times New Roman" pitchFamily="18" charset="0"/>
              </a:rPr>
              <a:t>C</a:t>
            </a:r>
            <a:r>
              <a:rPr lang="en-US" sz="2600" u="sng" baseline="-30000">
                <a:cs typeface="Times New Roman" pitchFamily="18" charset="0"/>
              </a:rPr>
              <a:t>n</a:t>
            </a:r>
            <a:r>
              <a:rPr lang="en-US" sz="2600">
                <a:cs typeface="Courier New" pitchFamily="49" charset="0"/>
              </a:rPr>
              <a:t> is the </a:t>
            </a:r>
            <a:r>
              <a:rPr lang="en-US" sz="2600" u="sng">
                <a:cs typeface="Courier New" pitchFamily="49" charset="0"/>
              </a:rPr>
              <a:t>Object</a:t>
            </a:r>
            <a:r>
              <a:rPr lang="en-US" sz="2600">
                <a:cs typeface="Courier New" pitchFamily="49" charset="0"/>
              </a:rPr>
              <a:t> class. </a:t>
            </a:r>
            <a:r>
              <a:rPr lang="en-US" sz="2600">
                <a:cs typeface="Times New Roman" pitchFamily="18" charset="0"/>
              </a:rPr>
              <a:t>If </a:t>
            </a:r>
            <a:r>
              <a:rPr lang="en-US" sz="2600" u="sng">
                <a:cs typeface="Times New Roman" pitchFamily="18" charset="0"/>
              </a:rPr>
              <a:t>o</a:t>
            </a:r>
            <a:r>
              <a:rPr lang="en-US" sz="2600">
                <a:cs typeface="Times New Roman" pitchFamily="18" charset="0"/>
              </a:rPr>
              <a:t> invokes a method </a:t>
            </a:r>
            <a:r>
              <a:rPr lang="en-US" sz="2600" u="sng">
                <a:cs typeface="Times New Roman" pitchFamily="18" charset="0"/>
              </a:rPr>
              <a:t>p</a:t>
            </a:r>
            <a:r>
              <a:rPr lang="en-US" sz="2600">
                <a:cs typeface="Times New Roman" pitchFamily="18" charset="0"/>
              </a:rPr>
              <a:t>, the JVM searches the implementation for the method </a:t>
            </a:r>
            <a:r>
              <a:rPr lang="en-US" sz="2600" u="sng">
                <a:cs typeface="Times New Roman" pitchFamily="18" charset="0"/>
              </a:rPr>
              <a:t>p</a:t>
            </a:r>
            <a:r>
              <a:rPr lang="en-US" sz="2600">
                <a:cs typeface="Times New Roman" pitchFamily="18" charset="0"/>
              </a:rPr>
              <a:t> in </a:t>
            </a:r>
            <a:r>
              <a:rPr lang="en-US" sz="2600" u="sng">
                <a:cs typeface="Times New Roman" pitchFamily="18" charset="0"/>
              </a:rPr>
              <a:t>C</a:t>
            </a:r>
            <a:r>
              <a:rPr lang="en-US" sz="2600" u="sng" baseline="-30000">
                <a:cs typeface="Times New Roman" pitchFamily="18" charset="0"/>
              </a:rPr>
              <a:t>1</a:t>
            </a:r>
            <a:r>
              <a:rPr lang="en-US" sz="2600">
                <a:cs typeface="Times New Roman" pitchFamily="18" charset="0"/>
              </a:rPr>
              <a:t>, </a:t>
            </a:r>
            <a:r>
              <a:rPr lang="en-US" sz="2600" u="sng">
                <a:cs typeface="Times New Roman" pitchFamily="18" charset="0"/>
              </a:rPr>
              <a:t>C</a:t>
            </a:r>
            <a:r>
              <a:rPr lang="en-US" sz="2600" u="sng" baseline="-30000">
                <a:cs typeface="Times New Roman" pitchFamily="18" charset="0"/>
              </a:rPr>
              <a:t>2</a:t>
            </a:r>
            <a:r>
              <a:rPr lang="en-US" sz="2600">
                <a:cs typeface="Times New Roman" pitchFamily="18" charset="0"/>
              </a:rPr>
              <a:t>, ..., </a:t>
            </a:r>
            <a:r>
              <a:rPr lang="en-US" sz="2600" u="sng">
                <a:cs typeface="Times New Roman" pitchFamily="18" charset="0"/>
              </a:rPr>
              <a:t>C</a:t>
            </a:r>
            <a:r>
              <a:rPr lang="en-US" sz="2600" u="sng" baseline="-30000">
                <a:cs typeface="Times New Roman" pitchFamily="18" charset="0"/>
              </a:rPr>
              <a:t>n-1 </a:t>
            </a:r>
            <a:r>
              <a:rPr lang="en-US" sz="2600">
                <a:cs typeface="Times New Roman" pitchFamily="18" charset="0"/>
              </a:rPr>
              <a:t>and </a:t>
            </a:r>
            <a:r>
              <a:rPr lang="en-US" sz="2600" u="sng">
                <a:cs typeface="Times New Roman" pitchFamily="18" charset="0"/>
              </a:rPr>
              <a:t>C</a:t>
            </a:r>
            <a:r>
              <a:rPr lang="en-US" sz="2600" u="sng" baseline="-30000">
                <a:cs typeface="Times New Roman" pitchFamily="18" charset="0"/>
              </a:rPr>
              <a:t>n</a:t>
            </a:r>
            <a:r>
              <a:rPr lang="en-US" sz="2600">
                <a:cs typeface="Times New Roman" pitchFamily="18" charset="0"/>
              </a:rPr>
              <a:t>, in this order, until it is found. </a:t>
            </a:r>
            <a:r>
              <a:rPr lang="en-US" sz="2600">
                <a:cs typeface="Courier New" pitchFamily="49" charset="0"/>
              </a:rPr>
              <a:t>Once an implementation is found, the search stops and the first-found implementation is invoked.</a:t>
            </a:r>
          </a:p>
        </p:txBody>
      </p:sp>
      <p:graphicFrame>
        <p:nvGraphicFramePr>
          <p:cNvPr id="327684" name="Object 4"/>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327685" name="Picture" r:id="rId3" imgW="3715512" imgH="858012" progId="Word.Picture.8">
                  <p:embed/>
                </p:oleObj>
              </mc:Choice>
              <mc:Fallback>
                <p:oleObj name="Picture" r:id="rId3" imgW="3715512" imgH="858012"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809C23B-07AA-498D-B74E-7AE0D3A3FAD7}" type="slidenum">
              <a:rPr lang="en-US"/>
              <a:pPr/>
              <a:t>3</a:t>
            </a:fld>
            <a:endParaRPr lang="en-US"/>
          </a:p>
        </p:txBody>
      </p:sp>
      <p:sp>
        <p:nvSpPr>
          <p:cNvPr id="350210" name="Rectangle 2"/>
          <p:cNvSpPr>
            <a:spLocks noGrp="1" noChangeArrowheads="1"/>
          </p:cNvSpPr>
          <p:nvPr>
            <p:ph type="title"/>
          </p:nvPr>
        </p:nvSpPr>
        <p:spPr>
          <a:xfrm>
            <a:off x="0" y="0"/>
            <a:ext cx="9144000" cy="685800"/>
          </a:xfrm>
          <a:noFill/>
          <a:ln/>
        </p:spPr>
        <p:txBody>
          <a:bodyPr/>
          <a:lstStyle/>
          <a:p>
            <a:r>
              <a:rPr lang="en-US" sz="4000"/>
              <a:t>Objectives</a:t>
            </a:r>
          </a:p>
        </p:txBody>
      </p:sp>
      <p:sp>
        <p:nvSpPr>
          <p:cNvPr id="350211" name="Rectangle 3"/>
          <p:cNvSpPr>
            <a:spLocks noGrp="1" noChangeArrowheads="1"/>
          </p:cNvSpPr>
          <p:nvPr>
            <p:ph type="body" idx="1"/>
          </p:nvPr>
        </p:nvSpPr>
        <p:spPr>
          <a:xfrm>
            <a:off x="152400" y="838200"/>
            <a:ext cx="8839200" cy="5486400"/>
          </a:xfrm>
          <a:noFill/>
          <a:ln/>
        </p:spPr>
        <p:txBody>
          <a:bodyPr/>
          <a:lstStyle/>
          <a:p>
            <a:pPr marL="358775" lvl="2" indent="-355600">
              <a:lnSpc>
                <a:spcPct val="90000"/>
              </a:lnSpc>
            </a:pPr>
            <a:r>
              <a:rPr lang="en-US" sz="2000"/>
              <a:t>To develop a subclass from a superclass through inheritance (§11.2).</a:t>
            </a:r>
          </a:p>
          <a:p>
            <a:pPr marL="358775" lvl="2" indent="-355600">
              <a:lnSpc>
                <a:spcPct val="90000"/>
              </a:lnSpc>
            </a:pPr>
            <a:r>
              <a:rPr lang="en-US" sz="2000"/>
              <a:t>To invoke the superclass’s constructors and methods using the </a:t>
            </a:r>
            <a:r>
              <a:rPr lang="en-US" sz="2000" u="sng"/>
              <a:t>super</a:t>
            </a:r>
            <a:r>
              <a:rPr lang="en-US" sz="2000"/>
              <a:t> keyword (§11.3).</a:t>
            </a:r>
          </a:p>
          <a:p>
            <a:pPr marL="358775" lvl="2" indent="-355600">
              <a:lnSpc>
                <a:spcPct val="90000"/>
              </a:lnSpc>
            </a:pPr>
            <a:r>
              <a:rPr lang="en-US" sz="2000"/>
              <a:t>To override instance methods in the subclass (§11.4).</a:t>
            </a:r>
          </a:p>
          <a:p>
            <a:pPr marL="358775" lvl="2" indent="-355600">
              <a:lnSpc>
                <a:spcPct val="90000"/>
              </a:lnSpc>
            </a:pPr>
            <a:r>
              <a:rPr lang="en-US" sz="2000"/>
              <a:t>To distinguish differences between overriding and overloading (§11.5).</a:t>
            </a:r>
          </a:p>
          <a:p>
            <a:pPr marL="358775" lvl="2" indent="-355600">
              <a:lnSpc>
                <a:spcPct val="90000"/>
              </a:lnSpc>
            </a:pPr>
            <a:r>
              <a:rPr lang="en-US" sz="2000"/>
              <a:t>To explore the </a:t>
            </a:r>
            <a:r>
              <a:rPr lang="en-US" sz="2000" u="sng"/>
              <a:t>toString()</a:t>
            </a:r>
            <a:r>
              <a:rPr lang="en-US" sz="2000"/>
              <a:t> method in the </a:t>
            </a:r>
            <a:r>
              <a:rPr lang="en-US" sz="2000" u="sng"/>
              <a:t>Object</a:t>
            </a:r>
            <a:r>
              <a:rPr lang="en-US" sz="2000"/>
              <a:t> class (§11.6).</a:t>
            </a:r>
          </a:p>
          <a:p>
            <a:pPr marL="358775" lvl="2" indent="-355600">
              <a:lnSpc>
                <a:spcPct val="90000"/>
              </a:lnSpc>
            </a:pPr>
            <a:r>
              <a:rPr lang="en-US" sz="2000"/>
              <a:t>To discover polymorphism and dynamic binding (§§11.7-11.8).</a:t>
            </a:r>
          </a:p>
          <a:p>
            <a:pPr marL="358775" lvl="2" indent="-355600">
              <a:lnSpc>
                <a:spcPct val="90000"/>
              </a:lnSpc>
            </a:pPr>
            <a:r>
              <a:rPr lang="en-US" sz="2000"/>
              <a:t>To describe casting and explain why explicit downcasting is necessary (§11.9).</a:t>
            </a:r>
          </a:p>
          <a:p>
            <a:pPr marL="358775" lvl="2" indent="-355600">
              <a:lnSpc>
                <a:spcPct val="90000"/>
              </a:lnSpc>
            </a:pPr>
            <a:r>
              <a:rPr lang="en-US" sz="2000"/>
              <a:t>To explore the </a:t>
            </a:r>
            <a:r>
              <a:rPr lang="en-US" sz="2000" u="sng"/>
              <a:t>equals()</a:t>
            </a:r>
            <a:r>
              <a:rPr lang="en-US" sz="2000"/>
              <a:t> method in the </a:t>
            </a:r>
            <a:r>
              <a:rPr lang="en-US" sz="2000" u="sng"/>
              <a:t>Object</a:t>
            </a:r>
            <a:r>
              <a:rPr lang="en-US" sz="2000"/>
              <a:t> class (§11.10).</a:t>
            </a:r>
          </a:p>
          <a:p>
            <a:pPr marL="358775" lvl="2" indent="-355600">
              <a:lnSpc>
                <a:spcPct val="90000"/>
              </a:lnSpc>
            </a:pPr>
            <a:r>
              <a:rPr lang="en-US" sz="2000"/>
              <a:t>To store, retrieve, and manipulate objects in an </a:t>
            </a:r>
            <a:r>
              <a:rPr lang="en-US" sz="2000" u="sng"/>
              <a:t>ArrayList</a:t>
            </a:r>
            <a:r>
              <a:rPr lang="en-US" sz="2000"/>
              <a:t> (§11.11).</a:t>
            </a:r>
          </a:p>
          <a:p>
            <a:pPr marL="358775" lvl="2" indent="-355600">
              <a:lnSpc>
                <a:spcPct val="90000"/>
              </a:lnSpc>
            </a:pPr>
            <a:r>
              <a:rPr lang="en-US" sz="2000"/>
              <a:t>To implement a </a:t>
            </a:r>
            <a:r>
              <a:rPr lang="en-US" sz="2000" u="sng"/>
              <a:t>Stack</a:t>
            </a:r>
            <a:r>
              <a:rPr lang="en-US" sz="2000"/>
              <a:t> class using </a:t>
            </a:r>
            <a:r>
              <a:rPr lang="en-US" sz="2000" u="sng"/>
              <a:t>ArrayList</a:t>
            </a:r>
            <a:r>
              <a:rPr lang="en-US" sz="2000"/>
              <a:t> (§11.12).</a:t>
            </a:r>
          </a:p>
          <a:p>
            <a:pPr marL="358775" lvl="2" indent="-355600">
              <a:lnSpc>
                <a:spcPct val="90000"/>
              </a:lnSpc>
            </a:pPr>
            <a:r>
              <a:rPr lang="en-US" sz="2000"/>
              <a:t>To restrict access to data and methods to subclasses using the </a:t>
            </a:r>
            <a:r>
              <a:rPr lang="en-US" sz="2000" u="sng"/>
              <a:t>protected</a:t>
            </a:r>
            <a:r>
              <a:rPr lang="en-US" sz="2000"/>
              <a:t> visibility modifier (§11.13).</a:t>
            </a:r>
          </a:p>
          <a:p>
            <a:pPr marL="358775" lvl="2" indent="-355600">
              <a:lnSpc>
                <a:spcPct val="90000"/>
              </a:lnSpc>
            </a:pPr>
            <a:r>
              <a:rPr lang="en-US" sz="2000"/>
              <a:t>To prevent class extending and method overriding using the </a:t>
            </a:r>
            <a:r>
              <a:rPr lang="en-US" sz="2000" u="sng"/>
              <a:t>final</a:t>
            </a:r>
            <a:r>
              <a:rPr lang="en-US" sz="2000"/>
              <a:t> modifier (§11.14).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54D0C5B-3235-45FD-8DEC-EDF69F15B691}" type="slidenum">
              <a:rPr lang="en-US"/>
              <a:pPr/>
              <a:t>30</a:t>
            </a:fld>
            <a:endParaRPr lang="en-US"/>
          </a:p>
        </p:txBody>
      </p:sp>
      <p:sp>
        <p:nvSpPr>
          <p:cNvPr id="356354" name="Rectangle 2"/>
          <p:cNvSpPr>
            <a:spLocks noGrp="1" noChangeArrowheads="1"/>
          </p:cNvSpPr>
          <p:nvPr>
            <p:ph type="title"/>
          </p:nvPr>
        </p:nvSpPr>
        <p:spPr>
          <a:xfrm>
            <a:off x="685800" y="304800"/>
            <a:ext cx="7772400" cy="457200"/>
          </a:xfrm>
          <a:noFill/>
          <a:ln/>
        </p:spPr>
        <p:txBody>
          <a:bodyPr/>
          <a:lstStyle/>
          <a:p>
            <a:r>
              <a:rPr lang="en-US" sz="4000"/>
              <a:t>Method Matching vs. Binding</a:t>
            </a:r>
            <a:endParaRPr lang="en-US" b="1">
              <a:latin typeface="Courier" charset="0"/>
            </a:endParaRPr>
          </a:p>
        </p:txBody>
      </p:sp>
      <p:sp>
        <p:nvSpPr>
          <p:cNvPr id="356355" name="Rectangle 3"/>
          <p:cNvSpPr>
            <a:spLocks noGrp="1" noChangeArrowheads="1"/>
          </p:cNvSpPr>
          <p:nvPr>
            <p:ph type="body" idx="1"/>
          </p:nvPr>
        </p:nvSpPr>
        <p:spPr>
          <a:xfrm>
            <a:off x="228600" y="990600"/>
            <a:ext cx="8763000" cy="3505200"/>
          </a:xfrm>
          <a:noFill/>
          <a:ln/>
        </p:spPr>
        <p:txBody>
          <a:bodyPr/>
          <a:lstStyle/>
          <a:p>
            <a:pPr marL="0" indent="0">
              <a:lnSpc>
                <a:spcPct val="90000"/>
              </a:lnSpc>
              <a:buFont typeface="Monotype Sorts" pitchFamily="2" charset="2"/>
              <a:buNone/>
            </a:pPr>
            <a:r>
              <a:rPr lang="en-US" sz="3000">
                <a:cs typeface="Times New Roman"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See Review Questions 10.7 and 10.9.</a:t>
            </a:r>
            <a:r>
              <a:rPr lang="en-US" sz="3000">
                <a:cs typeface="Courier New" pitchFamily="49"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BA424EE-289F-414B-91F5-97DFC1945ADD}" type="slidenum">
              <a:rPr lang="en-US"/>
              <a:pPr/>
              <a:t>31</a:t>
            </a:fld>
            <a:endParaRPr lang="en-US"/>
          </a:p>
        </p:txBody>
      </p:sp>
      <p:sp>
        <p:nvSpPr>
          <p:cNvPr id="352258" name="Rectangle 2"/>
          <p:cNvSpPr>
            <a:spLocks noGrp="1" noChangeArrowheads="1"/>
          </p:cNvSpPr>
          <p:nvPr>
            <p:ph type="title"/>
          </p:nvPr>
        </p:nvSpPr>
        <p:spPr>
          <a:xfrm>
            <a:off x="228600" y="152400"/>
            <a:ext cx="8763000" cy="685800"/>
          </a:xfrm>
          <a:noFill/>
          <a:ln/>
        </p:spPr>
        <p:txBody>
          <a:bodyPr/>
          <a:lstStyle/>
          <a:p>
            <a:r>
              <a:rPr lang="en-US" sz="2400"/>
              <a:t>Generic Programming</a:t>
            </a:r>
            <a:endParaRPr lang="en-US" sz="2800" b="1">
              <a:latin typeface="Courier" charset="0"/>
            </a:endParaRPr>
          </a:p>
        </p:txBody>
      </p:sp>
      <p:sp>
        <p:nvSpPr>
          <p:cNvPr id="352259" name="Text Box 3"/>
          <p:cNvSpPr txBox="1">
            <a:spLocks noChangeArrowheads="1"/>
          </p:cNvSpPr>
          <p:nvPr/>
        </p:nvSpPr>
        <p:spPr bwMode="auto">
          <a:xfrm>
            <a:off x="152400" y="838200"/>
            <a:ext cx="4114800" cy="5062538"/>
          </a:xfrm>
          <a:prstGeom prst="rect">
            <a:avLst/>
          </a:prstGeom>
          <a:solidFill>
            <a:schemeClr val="tx1"/>
          </a:solidFill>
          <a:ln w="12700">
            <a:noFill/>
            <a:miter lim="800000"/>
            <a:headEnd type="none" w="sm" len="sm"/>
            <a:tailEnd type="none" w="sm" len="sm"/>
          </a:ln>
          <a:effectLst/>
        </p:spPr>
        <p:txBody>
          <a:bodyPr tIns="137160">
            <a:spAutoFit/>
          </a:bodyPr>
          <a:lstStyle/>
          <a:p>
            <a:pPr>
              <a:lnSpc>
                <a:spcPct val="50000"/>
              </a:lnSpc>
              <a:spcBef>
                <a:spcPct val="50000"/>
              </a:spcBef>
            </a:pPr>
            <a:r>
              <a:rPr lang="en-US" sz="1200">
                <a:solidFill>
                  <a:schemeClr val="bg2"/>
                </a:solidFill>
                <a:latin typeface="Courier New" pitchFamily="49" charset="0"/>
                <a:cs typeface="Times New Roman" pitchFamily="18" charset="0"/>
              </a:rPr>
              <a:t>public class PolymorphismDemo {</a:t>
            </a:r>
          </a:p>
          <a:p>
            <a:pPr>
              <a:lnSpc>
                <a:spcPct val="50000"/>
              </a:lnSpc>
              <a:spcBef>
                <a:spcPct val="50000"/>
              </a:spcBef>
            </a:pPr>
            <a:r>
              <a:rPr lang="en-US" sz="12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200">
                <a:solidFill>
                  <a:schemeClr val="bg2"/>
                </a:solidFill>
                <a:latin typeface="Courier New" pitchFamily="49" charset="0"/>
                <a:cs typeface="Times New Roman" pitchFamily="18" charset="0"/>
              </a:rPr>
              <a:t>    m(new GraduateStudent());</a:t>
            </a:r>
          </a:p>
          <a:p>
            <a:pPr>
              <a:lnSpc>
                <a:spcPct val="50000"/>
              </a:lnSpc>
              <a:spcBef>
                <a:spcPct val="50000"/>
              </a:spcBef>
            </a:pPr>
            <a:r>
              <a:rPr lang="en-US" sz="1200">
                <a:solidFill>
                  <a:schemeClr val="bg2"/>
                </a:solidFill>
                <a:latin typeface="Courier New" pitchFamily="49" charset="0"/>
                <a:cs typeface="Times New Roman" pitchFamily="18" charset="0"/>
              </a:rPr>
              <a:t>    m(new Student());</a:t>
            </a:r>
          </a:p>
          <a:p>
            <a:pPr>
              <a:lnSpc>
                <a:spcPct val="50000"/>
              </a:lnSpc>
              <a:spcBef>
                <a:spcPct val="50000"/>
              </a:spcBef>
            </a:pPr>
            <a:r>
              <a:rPr lang="en-US" sz="1200">
                <a:solidFill>
                  <a:schemeClr val="bg2"/>
                </a:solidFill>
                <a:latin typeface="Courier New" pitchFamily="49" charset="0"/>
                <a:cs typeface="Times New Roman" pitchFamily="18" charset="0"/>
              </a:rPr>
              <a:t>    m(new Person());</a:t>
            </a:r>
          </a:p>
          <a:p>
            <a:pPr>
              <a:lnSpc>
                <a:spcPct val="50000"/>
              </a:lnSpc>
              <a:spcBef>
                <a:spcPct val="50000"/>
              </a:spcBef>
            </a:pPr>
            <a:r>
              <a:rPr lang="en-US" sz="1200">
                <a:solidFill>
                  <a:schemeClr val="bg2"/>
                </a:solidFill>
                <a:latin typeface="Courier New" pitchFamily="49" charset="0"/>
                <a:cs typeface="Times New Roman" pitchFamily="18" charset="0"/>
              </a:rPr>
              <a:t>    m(new Object());</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  public static void m(Object x) {</a:t>
            </a:r>
          </a:p>
          <a:p>
            <a:pPr>
              <a:lnSpc>
                <a:spcPct val="50000"/>
              </a:lnSpc>
              <a:spcBef>
                <a:spcPct val="50000"/>
              </a:spcBef>
            </a:pPr>
            <a:r>
              <a:rPr lang="en-US" sz="1200">
                <a:solidFill>
                  <a:schemeClr val="bg2"/>
                </a:solidFill>
                <a:latin typeface="Courier New" pitchFamily="49" charset="0"/>
                <a:cs typeface="Times New Roman" pitchFamily="18" charset="0"/>
              </a:rPr>
              <a:t>    System.out.println(x.toString());</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class GraduateStudent extends Student {</a:t>
            </a:r>
          </a:p>
          <a:p>
            <a:pPr>
              <a:lnSpc>
                <a:spcPct val="50000"/>
              </a:lnSpc>
              <a:spcBef>
                <a:spcPct val="50000"/>
              </a:spcBef>
            </a:pPr>
            <a:r>
              <a:rPr lang="en-US" sz="1200">
                <a:solidFill>
                  <a:schemeClr val="bg2"/>
                </a:solidFill>
                <a:latin typeface="Courier New" pitchFamily="49" charset="0"/>
                <a:cs typeface="Times New Roman" pitchFamily="18" charset="0"/>
              </a:rPr>
              <a:t>}</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class Student extends Person {</a:t>
            </a:r>
          </a:p>
          <a:p>
            <a:pPr>
              <a:lnSpc>
                <a:spcPct val="50000"/>
              </a:lnSpc>
              <a:spcBef>
                <a:spcPct val="50000"/>
              </a:spcBef>
            </a:pPr>
            <a:r>
              <a:rPr lang="en-US" sz="1200">
                <a:solidFill>
                  <a:schemeClr val="bg2"/>
                </a:solidFill>
                <a:latin typeface="Courier New" pitchFamily="49" charset="0"/>
                <a:cs typeface="Times New Roman" pitchFamily="18" charset="0"/>
              </a:rPr>
              <a:t>  public String toString() {</a:t>
            </a:r>
          </a:p>
          <a:p>
            <a:pPr>
              <a:lnSpc>
                <a:spcPct val="50000"/>
              </a:lnSpc>
              <a:spcBef>
                <a:spcPct val="50000"/>
              </a:spcBef>
            </a:pPr>
            <a:r>
              <a:rPr lang="en-US" sz="1200">
                <a:solidFill>
                  <a:schemeClr val="bg2"/>
                </a:solidFill>
                <a:latin typeface="Courier New" pitchFamily="49" charset="0"/>
                <a:cs typeface="Times New Roman" pitchFamily="18" charset="0"/>
              </a:rPr>
              <a:t>    return "Student";</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class Person extends Object {</a:t>
            </a:r>
          </a:p>
          <a:p>
            <a:pPr>
              <a:lnSpc>
                <a:spcPct val="50000"/>
              </a:lnSpc>
              <a:spcBef>
                <a:spcPct val="50000"/>
              </a:spcBef>
            </a:pPr>
            <a:r>
              <a:rPr lang="en-US" sz="1200">
                <a:solidFill>
                  <a:schemeClr val="bg2"/>
                </a:solidFill>
                <a:latin typeface="Courier New" pitchFamily="49" charset="0"/>
                <a:cs typeface="Times New Roman" pitchFamily="18" charset="0"/>
              </a:rPr>
              <a:t>  public String toString() {</a:t>
            </a:r>
          </a:p>
          <a:p>
            <a:pPr>
              <a:lnSpc>
                <a:spcPct val="50000"/>
              </a:lnSpc>
              <a:spcBef>
                <a:spcPct val="50000"/>
              </a:spcBef>
            </a:pPr>
            <a:r>
              <a:rPr lang="en-US" sz="1200">
                <a:solidFill>
                  <a:schemeClr val="bg2"/>
                </a:solidFill>
                <a:latin typeface="Courier New" pitchFamily="49" charset="0"/>
                <a:cs typeface="Times New Roman" pitchFamily="18" charset="0"/>
              </a:rPr>
              <a:t>    return "Person";</a:t>
            </a:r>
          </a:p>
          <a:p>
            <a:pPr>
              <a:lnSpc>
                <a:spcPct val="50000"/>
              </a:lnSpc>
              <a:spcBef>
                <a:spcPct val="50000"/>
              </a:spcBef>
            </a:pPr>
            <a:r>
              <a:rPr lang="en-US" sz="1200">
                <a:solidFill>
                  <a:schemeClr val="bg2"/>
                </a:solidFill>
                <a:latin typeface="Courier New" pitchFamily="49" charset="0"/>
                <a:cs typeface="Times New Roman" pitchFamily="18" charset="0"/>
              </a:rPr>
              <a:t>  }</a:t>
            </a:r>
          </a:p>
          <a:p>
            <a:pPr>
              <a:lnSpc>
                <a:spcPct val="50000"/>
              </a:lnSpc>
              <a:spcBef>
                <a:spcPct val="50000"/>
              </a:spcBef>
            </a:pPr>
            <a:r>
              <a:rPr lang="en-US" sz="1200">
                <a:solidFill>
                  <a:schemeClr val="bg2"/>
                </a:solidFill>
                <a:latin typeface="Courier New" pitchFamily="49" charset="0"/>
                <a:cs typeface="Times New Roman" pitchFamily="18" charset="0"/>
              </a:rPr>
              <a:t>}</a:t>
            </a:r>
          </a:p>
        </p:txBody>
      </p:sp>
      <p:sp>
        <p:nvSpPr>
          <p:cNvPr id="352263" name="Rectangle 7"/>
          <p:cNvSpPr>
            <a:spLocks noGrp="1" noChangeArrowheads="1"/>
          </p:cNvSpPr>
          <p:nvPr>
            <p:ph type="body" idx="1"/>
          </p:nvPr>
        </p:nvSpPr>
        <p:spPr>
          <a:xfrm>
            <a:off x="4419600" y="838200"/>
            <a:ext cx="4495800" cy="3810000"/>
          </a:xfrm>
          <a:noFill/>
          <a:ln/>
        </p:spPr>
        <p:txBody>
          <a:bodyPr/>
          <a:lstStyle/>
          <a:p>
            <a:pPr marL="0" indent="0">
              <a:lnSpc>
                <a:spcPct val="90000"/>
              </a:lnSpc>
              <a:buFont typeface="Monotype Sorts" pitchFamily="2" charset="2"/>
              <a:buNone/>
            </a:pPr>
            <a:r>
              <a:rPr lang="en-US" sz="2000">
                <a:cs typeface="Times New Roman"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A3A41B0-608E-4523-A88A-B89559FA4BE3}" type="slidenum">
              <a:rPr lang="en-US"/>
              <a:pPr/>
              <a:t>32</a:t>
            </a:fld>
            <a:endParaRPr lang="en-US"/>
          </a:p>
        </p:txBody>
      </p:sp>
      <p:sp>
        <p:nvSpPr>
          <p:cNvPr id="330754" name="Rectangle 2"/>
          <p:cNvSpPr>
            <a:spLocks noGrp="1" noChangeArrowheads="1"/>
          </p:cNvSpPr>
          <p:nvPr>
            <p:ph type="title"/>
          </p:nvPr>
        </p:nvSpPr>
        <p:spPr>
          <a:xfrm>
            <a:off x="685800" y="228600"/>
            <a:ext cx="7772400" cy="609600"/>
          </a:xfrm>
          <a:noFill/>
          <a:ln/>
        </p:spPr>
        <p:txBody>
          <a:bodyPr/>
          <a:lstStyle/>
          <a:p>
            <a:r>
              <a:rPr lang="en-US"/>
              <a:t>Casting Objects</a:t>
            </a:r>
          </a:p>
        </p:txBody>
      </p:sp>
      <p:sp>
        <p:nvSpPr>
          <p:cNvPr id="330755" name="Rectangle 3"/>
          <p:cNvSpPr>
            <a:spLocks noGrp="1" noChangeArrowheads="1"/>
          </p:cNvSpPr>
          <p:nvPr>
            <p:ph type="body" idx="1"/>
          </p:nvPr>
        </p:nvSpPr>
        <p:spPr>
          <a:xfrm>
            <a:off x="228600" y="990600"/>
            <a:ext cx="8686800" cy="4114800"/>
          </a:xfrm>
          <a:noFill/>
          <a:ln/>
        </p:spPr>
        <p:txBody>
          <a:bodyPr/>
          <a:lstStyle/>
          <a:p>
            <a:pPr marL="0" indent="0">
              <a:buFont typeface="Monotype Sorts" pitchFamily="2" charset="2"/>
              <a:buNone/>
              <a:tabLst>
                <a:tab pos="57150" algn="l"/>
                <a:tab pos="285750" algn="l"/>
              </a:tabLst>
            </a:pPr>
            <a:r>
              <a:rPr lang="en-US" sz="2400">
                <a:cs typeface="Courier New" pitchFamily="49" charset="0"/>
              </a:rPr>
              <a:t>You have already used the casting operator to convert variables of one primitive type to another. </a:t>
            </a:r>
            <a:r>
              <a:rPr lang="en-US" sz="2400" i="1">
                <a:cs typeface="Courier New" pitchFamily="49" charset="0"/>
              </a:rPr>
              <a:t>Casting</a:t>
            </a:r>
            <a:r>
              <a:rPr lang="en-US" sz="2400">
                <a:cs typeface="Courier New"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sz="2000">
                <a:cs typeface="Times New Roman" pitchFamily="18" charset="0"/>
              </a:rPr>
              <a:t>m(new Student());</a:t>
            </a:r>
          </a:p>
          <a:p>
            <a:pPr marL="0" indent="0" algn="ctr">
              <a:spcBef>
                <a:spcPct val="0"/>
              </a:spcBef>
              <a:buClrTx/>
              <a:buSzTx/>
              <a:buFontTx/>
              <a:buNone/>
              <a:tabLst>
                <a:tab pos="57150" algn="l"/>
                <a:tab pos="285750" algn="l"/>
              </a:tabLst>
            </a:pPr>
            <a:endParaRPr lang="en-US" sz="2400">
              <a:cs typeface="Courier New" pitchFamily="49" charset="0"/>
            </a:endParaRPr>
          </a:p>
          <a:p>
            <a:pPr marL="0" indent="0">
              <a:spcBef>
                <a:spcPct val="0"/>
              </a:spcBef>
              <a:buClrTx/>
              <a:buSzTx/>
              <a:buFontTx/>
              <a:buNone/>
              <a:tabLst>
                <a:tab pos="57150" algn="l"/>
                <a:tab pos="285750" algn="l"/>
              </a:tabLst>
            </a:pPr>
            <a:r>
              <a:rPr lang="en-US" sz="2400">
                <a:cs typeface="Courier New"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sz="2400">
              <a:cs typeface="Courier New" pitchFamily="49" charset="0"/>
            </a:endParaRPr>
          </a:p>
          <a:p>
            <a:pPr marL="628650" lvl="1" indent="-171450">
              <a:buFontTx/>
              <a:buNone/>
              <a:tabLst>
                <a:tab pos="57150" algn="l"/>
                <a:tab pos="285750" algn="l"/>
              </a:tabLst>
            </a:pPr>
            <a:r>
              <a:rPr lang="en-US" sz="2000">
                <a:cs typeface="Times New Roman" pitchFamily="18" charset="0"/>
              </a:rPr>
              <a:t>Object o = new Student(); </a:t>
            </a:r>
            <a:r>
              <a:rPr lang="en-US" sz="2000">
                <a:solidFill>
                  <a:srgbClr val="99CC00"/>
                </a:solidFill>
                <a:cs typeface="Times New Roman" pitchFamily="18" charset="0"/>
              </a:rPr>
              <a:t>// Implicit casting</a:t>
            </a:r>
            <a:endParaRPr lang="en-US" sz="2000">
              <a:cs typeface="Times New Roman" pitchFamily="18" charset="0"/>
            </a:endParaRPr>
          </a:p>
          <a:p>
            <a:pPr marL="628650" lvl="1" indent="-171450">
              <a:buFontTx/>
              <a:buNone/>
              <a:tabLst>
                <a:tab pos="57150" algn="l"/>
                <a:tab pos="285750" algn="l"/>
              </a:tabLst>
            </a:pPr>
            <a:r>
              <a:rPr lang="en-US" sz="2000">
                <a:cs typeface="Times New Roman" pitchFamily="18" charset="0"/>
              </a:rPr>
              <a:t>m(o);</a:t>
            </a:r>
          </a:p>
        </p:txBody>
      </p:sp>
      <p:sp>
        <p:nvSpPr>
          <p:cNvPr id="330756" name="Text Box 4"/>
          <p:cNvSpPr txBox="1">
            <a:spLocks noChangeArrowheads="1"/>
          </p:cNvSpPr>
          <p:nvPr/>
        </p:nvSpPr>
        <p:spPr bwMode="auto">
          <a:xfrm>
            <a:off x="3581400" y="5486400"/>
            <a:ext cx="5105400" cy="915988"/>
          </a:xfrm>
          <a:prstGeom prst="rect">
            <a:avLst/>
          </a:prstGeom>
          <a:noFill/>
          <a:ln w="12700">
            <a:noFill/>
            <a:miter lim="800000"/>
            <a:headEnd type="none" w="sm" len="sm"/>
            <a:tailEnd type="none" w="sm" len="sm"/>
          </a:ln>
          <a:effectLst/>
        </p:spPr>
        <p:txBody>
          <a:bodyPr>
            <a:spAutoFit/>
          </a:bodyPr>
          <a:lstStyle/>
          <a:p>
            <a:r>
              <a:rPr lang="en-US" sz="1800">
                <a:cs typeface="Courier New"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1"/>
          </p:nvPr>
        </p:nvSpPr>
        <p:spPr/>
        <p:txBody>
          <a:bodyPr/>
          <a:lstStyle/>
          <a:p>
            <a:fld id="{1B6EDF0C-5417-4E48-9C65-0E9CF39A586F}" type="slidenum">
              <a:rPr lang="en-US" smtClean="0"/>
              <a:pPr/>
              <a:t>33</a:t>
            </a:fld>
            <a:endParaRPr lang="en-US"/>
          </a:p>
        </p:txBody>
      </p:sp>
      <p:pic>
        <p:nvPicPr>
          <p:cNvPr id="392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039" y="1905000"/>
            <a:ext cx="7889986"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2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823457" cy="355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2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2196"/>
                                        </p:tgtEl>
                                        <p:attrNameLst>
                                          <p:attrName>style.visibility</p:attrName>
                                        </p:attrNameLst>
                                      </p:cBhvr>
                                      <p:to>
                                        <p:strVal val="visible"/>
                                      </p:to>
                                    </p:set>
                                    <p:animEffect transition="in" filter="fade">
                                      <p:cBhvr>
                                        <p:cTn id="11" dur="500"/>
                                        <p:tgtEl>
                                          <p:spTgt spid="39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B41CF8E-8DE7-45F5-AE6D-4C671FF9A195}" type="slidenum">
              <a:rPr lang="en-US"/>
              <a:pPr/>
              <a:t>34</a:t>
            </a:fld>
            <a:endParaRPr lang="en-US"/>
          </a:p>
        </p:txBody>
      </p:sp>
      <p:sp>
        <p:nvSpPr>
          <p:cNvPr id="353282" name="Rectangle 2"/>
          <p:cNvSpPr>
            <a:spLocks noGrp="1" noChangeArrowheads="1"/>
          </p:cNvSpPr>
          <p:nvPr>
            <p:ph type="title"/>
          </p:nvPr>
        </p:nvSpPr>
        <p:spPr>
          <a:xfrm>
            <a:off x="685800" y="228600"/>
            <a:ext cx="7772400" cy="609600"/>
          </a:xfrm>
          <a:noFill/>
          <a:ln/>
        </p:spPr>
        <p:txBody>
          <a:bodyPr/>
          <a:lstStyle/>
          <a:p>
            <a:r>
              <a:rPr lang="en-US"/>
              <a:t>Why Casting Is Necessary?</a:t>
            </a:r>
          </a:p>
        </p:txBody>
      </p:sp>
      <p:sp>
        <p:nvSpPr>
          <p:cNvPr id="353283" name="Rectangle 3"/>
          <p:cNvSpPr>
            <a:spLocks noGrp="1" noChangeArrowheads="1"/>
          </p:cNvSpPr>
          <p:nvPr>
            <p:ph type="body" idx="1"/>
          </p:nvPr>
        </p:nvSpPr>
        <p:spPr>
          <a:xfrm>
            <a:off x="228600" y="990600"/>
            <a:ext cx="8763000" cy="5410200"/>
          </a:xfrm>
          <a:noFill/>
          <a:ln/>
        </p:spPr>
        <p:txBody>
          <a:bodyPr/>
          <a:lstStyle/>
          <a:p>
            <a:pPr marL="0" indent="0">
              <a:lnSpc>
                <a:spcPct val="90000"/>
              </a:lnSpc>
              <a:spcBef>
                <a:spcPct val="0"/>
              </a:spcBef>
              <a:buFont typeface="Monotype Sorts" pitchFamily="2" charset="2"/>
              <a:buNone/>
              <a:tabLst>
                <a:tab pos="57150" algn="l"/>
                <a:tab pos="285750" algn="l"/>
              </a:tabLst>
            </a:pPr>
            <a:r>
              <a:rPr lang="en-US" sz="2400">
                <a:cs typeface="Courier New"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sz="2400">
              <a:cs typeface="Courier New" pitchFamily="49" charset="0"/>
            </a:endParaRPr>
          </a:p>
          <a:p>
            <a:pPr marL="628650" lvl="1" indent="-171450">
              <a:lnSpc>
                <a:spcPct val="90000"/>
              </a:lnSpc>
              <a:buFontTx/>
              <a:buNone/>
              <a:tabLst>
                <a:tab pos="57150" algn="l"/>
                <a:tab pos="285750" algn="l"/>
              </a:tabLst>
            </a:pPr>
            <a:r>
              <a:rPr lang="en-US" sz="2000">
                <a:cs typeface="Courier New" pitchFamily="49" charset="0"/>
              </a:rPr>
              <a:t>Student b = o;</a:t>
            </a:r>
          </a:p>
          <a:p>
            <a:pPr marL="0" indent="0">
              <a:lnSpc>
                <a:spcPct val="90000"/>
              </a:lnSpc>
              <a:spcBef>
                <a:spcPct val="0"/>
              </a:spcBef>
              <a:buClrTx/>
              <a:buSzTx/>
              <a:buFontTx/>
              <a:buNone/>
              <a:tabLst>
                <a:tab pos="57150" algn="l"/>
                <a:tab pos="285750" algn="l"/>
              </a:tabLst>
            </a:pPr>
            <a:r>
              <a:rPr lang="en-US" sz="2400">
                <a:cs typeface="Courier New" pitchFamily="49" charset="0"/>
              </a:rPr>
              <a:t> </a:t>
            </a:r>
          </a:p>
          <a:p>
            <a:pPr marL="0" indent="0">
              <a:lnSpc>
                <a:spcPct val="90000"/>
              </a:lnSpc>
              <a:spcBef>
                <a:spcPct val="0"/>
              </a:spcBef>
              <a:buClrTx/>
              <a:buSzTx/>
              <a:buFontTx/>
              <a:buNone/>
              <a:tabLst>
                <a:tab pos="57150" algn="l"/>
                <a:tab pos="285750" algn="l"/>
              </a:tabLst>
            </a:pPr>
            <a:r>
              <a:rPr lang="en-US" sz="2400">
                <a:cs typeface="Courier New" pitchFamily="49" charset="0"/>
              </a:rPr>
              <a:t>A compilation error would occur. Why does the statement </a:t>
            </a:r>
            <a:r>
              <a:rPr lang="en-US" sz="2400" b="1">
                <a:cs typeface="Courier New" pitchFamily="49" charset="0"/>
              </a:rPr>
              <a:t>Object o = new Student()</a:t>
            </a:r>
            <a:r>
              <a:rPr lang="en-US" sz="2400">
                <a:cs typeface="Courier New" pitchFamily="49" charset="0"/>
              </a:rPr>
              <a:t> work and the statement </a:t>
            </a:r>
            <a:r>
              <a:rPr lang="en-US" sz="2400" b="1">
                <a:cs typeface="Courier New" pitchFamily="49" charset="0"/>
              </a:rPr>
              <a:t>Student b = o</a:t>
            </a:r>
            <a:r>
              <a:rPr lang="en-US" sz="2400">
                <a:cs typeface="Courier New"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sz="2400">
              <a:cs typeface="Courier New" pitchFamily="49" charset="0"/>
            </a:endParaRPr>
          </a:p>
          <a:p>
            <a:pPr marL="628650" lvl="1" indent="-171450">
              <a:lnSpc>
                <a:spcPct val="90000"/>
              </a:lnSpc>
              <a:buFontTx/>
              <a:buNone/>
              <a:tabLst>
                <a:tab pos="57150" algn="l"/>
                <a:tab pos="285750" algn="l"/>
              </a:tabLst>
            </a:pPr>
            <a:r>
              <a:rPr lang="en-US" sz="2000">
                <a:cs typeface="Courier New" pitchFamily="49" charset="0"/>
              </a:rPr>
              <a:t>Student b = (Student)o; // Explicit casting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AD956A0-F192-40FD-843F-4A5DB7D48818}" type="slidenum">
              <a:rPr lang="en-US"/>
              <a:pPr/>
              <a:t>35</a:t>
            </a:fld>
            <a:endParaRPr lang="en-US"/>
          </a:p>
        </p:txBody>
      </p:sp>
      <p:sp>
        <p:nvSpPr>
          <p:cNvPr id="331778" name="Rectangle 2"/>
          <p:cNvSpPr>
            <a:spLocks noGrp="1" noChangeArrowheads="1"/>
          </p:cNvSpPr>
          <p:nvPr>
            <p:ph type="title"/>
          </p:nvPr>
        </p:nvSpPr>
        <p:spPr>
          <a:xfrm>
            <a:off x="685800" y="304800"/>
            <a:ext cx="7772400" cy="1428750"/>
          </a:xfrm>
          <a:noFill/>
          <a:ln/>
        </p:spPr>
        <p:txBody>
          <a:bodyPr/>
          <a:lstStyle/>
          <a:p>
            <a:r>
              <a:rPr lang="en-US"/>
              <a:t>Casting from</a:t>
            </a:r>
            <a:br>
              <a:rPr lang="en-US"/>
            </a:br>
            <a:r>
              <a:rPr lang="en-US"/>
              <a:t>Superclass to Subclass</a:t>
            </a:r>
          </a:p>
        </p:txBody>
      </p:sp>
      <p:sp>
        <p:nvSpPr>
          <p:cNvPr id="331779" name="Rectangle 3"/>
          <p:cNvSpPr>
            <a:spLocks noGrp="1" noChangeArrowheads="1"/>
          </p:cNvSpPr>
          <p:nvPr>
            <p:ph type="body" idx="1"/>
          </p:nvPr>
        </p:nvSpPr>
        <p:spPr>
          <a:xfrm>
            <a:off x="381000" y="2057400"/>
            <a:ext cx="8458200" cy="3962400"/>
          </a:xfrm>
          <a:noFill/>
          <a:ln/>
        </p:spPr>
        <p:txBody>
          <a:bodyPr/>
          <a:lstStyle/>
          <a:p>
            <a:pPr marL="0" indent="0">
              <a:buFont typeface="Monotype Sorts" pitchFamily="2" charset="2"/>
              <a:buNone/>
            </a:pPr>
            <a:r>
              <a:rPr lang="en-US"/>
              <a:t>Explicit casting must be used when casting an object from a superclass to a subclass.  This type of casting may not always succeed.</a:t>
            </a:r>
            <a:endParaRPr lang="en-US" sz="3600"/>
          </a:p>
          <a:p>
            <a:pPr lvl="1">
              <a:spcBef>
                <a:spcPct val="100000"/>
              </a:spcBef>
              <a:buFontTx/>
              <a:buNone/>
            </a:pPr>
            <a:r>
              <a:rPr lang="en-US" sz="2400">
                <a:latin typeface="Courier New" pitchFamily="49" charset="0"/>
              </a:rPr>
              <a:t>Apple x = (Apple)fruit;</a:t>
            </a:r>
          </a:p>
          <a:p>
            <a:pPr lvl="1">
              <a:spcBef>
                <a:spcPct val="100000"/>
              </a:spcBef>
              <a:buFontTx/>
              <a:buNone/>
            </a:pPr>
            <a:r>
              <a:rPr lang="en-US" sz="2400">
                <a:latin typeface="Courier New" pitchFamily="49" charset="0"/>
              </a:rPr>
              <a:t>Orange x = (Orange)fruit;</a:t>
            </a:r>
            <a:endParaRPr lang="en-US" sz="2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18974FA-6283-4F26-94FD-FC5B83B028A3}" type="slidenum">
              <a:rPr lang="en-US"/>
              <a:pPr/>
              <a:t>36</a:t>
            </a:fld>
            <a:endParaRPr lang="en-US"/>
          </a:p>
        </p:txBody>
      </p:sp>
      <p:sp>
        <p:nvSpPr>
          <p:cNvPr id="332802" name="Rectangle 2"/>
          <p:cNvSpPr>
            <a:spLocks noGrp="1" noChangeArrowheads="1"/>
          </p:cNvSpPr>
          <p:nvPr>
            <p:ph type="title"/>
          </p:nvPr>
        </p:nvSpPr>
        <p:spPr>
          <a:xfrm>
            <a:off x="685800" y="0"/>
            <a:ext cx="7772400" cy="1447800"/>
          </a:xfrm>
          <a:noFill/>
          <a:ln/>
        </p:spPr>
        <p:txBody>
          <a:bodyPr/>
          <a:lstStyle/>
          <a:p>
            <a:r>
              <a:rPr lang="en-US"/>
              <a:t>The </a:t>
            </a:r>
            <a:r>
              <a:rPr lang="en-US" sz="4200">
                <a:latin typeface="Courier New" pitchFamily="49" charset="0"/>
              </a:rPr>
              <a:t>instanceof</a:t>
            </a:r>
            <a:r>
              <a:rPr lang="en-US"/>
              <a:t> Operator</a:t>
            </a:r>
          </a:p>
        </p:txBody>
      </p:sp>
      <p:sp>
        <p:nvSpPr>
          <p:cNvPr id="332803" name="Rectangle 3"/>
          <p:cNvSpPr>
            <a:spLocks noGrp="1" noChangeArrowheads="1"/>
          </p:cNvSpPr>
          <p:nvPr>
            <p:ph type="body" idx="1"/>
          </p:nvPr>
        </p:nvSpPr>
        <p:spPr>
          <a:xfrm>
            <a:off x="609600" y="1371600"/>
            <a:ext cx="8153400" cy="4495800"/>
          </a:xfrm>
          <a:noFill/>
          <a:ln/>
        </p:spPr>
        <p:txBody>
          <a:bodyPr/>
          <a:lstStyle/>
          <a:p>
            <a:pPr marL="0" indent="0">
              <a:lnSpc>
                <a:spcPct val="80000"/>
              </a:lnSpc>
              <a:buFont typeface="Monotype Sorts" pitchFamily="2" charset="2"/>
              <a:buNone/>
            </a:pPr>
            <a:r>
              <a:rPr lang="en-US" sz="2200"/>
              <a:t>Use the </a:t>
            </a:r>
            <a:r>
              <a:rPr lang="en-US" sz="2000">
                <a:latin typeface="Courier New" pitchFamily="49" charset="0"/>
              </a:rPr>
              <a:t>instanceof</a:t>
            </a:r>
            <a:r>
              <a:rPr lang="en-US" sz="2200"/>
              <a:t> operator to test whether an object is an instance of a class:</a:t>
            </a:r>
          </a:p>
          <a:p>
            <a:pPr marL="0" indent="0">
              <a:lnSpc>
                <a:spcPct val="80000"/>
              </a:lnSpc>
              <a:buFont typeface="Monotype Sorts" pitchFamily="2" charset="2"/>
              <a:buNone/>
            </a:pPr>
            <a:endParaRPr lang="en-US" sz="2200"/>
          </a:p>
          <a:p>
            <a:pPr lvl="1">
              <a:lnSpc>
                <a:spcPct val="80000"/>
              </a:lnSpc>
              <a:buFontTx/>
              <a:buNone/>
            </a:pPr>
            <a:r>
              <a:rPr lang="en-US" sz="2000">
                <a:latin typeface="Courier New" pitchFamily="49" charset="0"/>
              </a:rPr>
              <a:t>Object myObject = new Circle();</a:t>
            </a:r>
          </a:p>
          <a:p>
            <a:pPr lvl="1">
              <a:lnSpc>
                <a:spcPct val="80000"/>
              </a:lnSpc>
              <a:buFontTx/>
              <a:buNone/>
            </a:pPr>
            <a:r>
              <a:rPr lang="en-US" sz="2000">
                <a:latin typeface="Courier New" pitchFamily="49" charset="0"/>
              </a:rPr>
              <a:t>... // Some lines of code</a:t>
            </a:r>
          </a:p>
          <a:p>
            <a:pPr lvl="1">
              <a:lnSpc>
                <a:spcPct val="80000"/>
              </a:lnSpc>
              <a:buFontTx/>
              <a:buNone/>
            </a:pPr>
            <a:r>
              <a:rPr lang="en-US" sz="2000">
                <a:latin typeface="Courier New" pitchFamily="49" charset="0"/>
              </a:rPr>
              <a:t>/** Perform casting if myObject is an instance of Circle */</a:t>
            </a:r>
          </a:p>
          <a:p>
            <a:pPr lvl="1">
              <a:lnSpc>
                <a:spcPct val="80000"/>
              </a:lnSpc>
              <a:buFontTx/>
              <a:buNone/>
            </a:pPr>
            <a:r>
              <a:rPr lang="en-US" sz="2000">
                <a:latin typeface="Courier New" pitchFamily="49" charset="0"/>
              </a:rPr>
              <a:t>if (myObject instanceof Circle) {</a:t>
            </a:r>
          </a:p>
          <a:p>
            <a:pPr lvl="1">
              <a:lnSpc>
                <a:spcPct val="80000"/>
              </a:lnSpc>
              <a:buFontTx/>
              <a:buNone/>
            </a:pPr>
            <a:r>
              <a:rPr lang="en-US" sz="2000">
                <a:latin typeface="Courier New" pitchFamily="49" charset="0"/>
              </a:rPr>
              <a:t>  System.out.println("The circle diameter is " + </a:t>
            </a:r>
          </a:p>
          <a:p>
            <a:pPr lvl="1">
              <a:lnSpc>
                <a:spcPct val="80000"/>
              </a:lnSpc>
              <a:buFontTx/>
              <a:buNone/>
            </a:pPr>
            <a:r>
              <a:rPr lang="en-US" sz="2000">
                <a:latin typeface="Courier New" pitchFamily="49" charset="0"/>
              </a:rPr>
              <a:t>    ((Circle)myObject).getDiameter());</a:t>
            </a:r>
          </a:p>
          <a:p>
            <a:pPr lvl="1">
              <a:lnSpc>
                <a:spcPct val="80000"/>
              </a:lnSpc>
              <a:buFontTx/>
              <a:buNone/>
            </a:pPr>
            <a:r>
              <a:rPr lang="en-US" sz="2000">
                <a:latin typeface="Courier New" pitchFamily="49" charset="0"/>
              </a:rPr>
              <a:t>  ...</a:t>
            </a:r>
          </a:p>
          <a:p>
            <a:pPr lvl="1">
              <a:lnSpc>
                <a:spcPct val="80000"/>
              </a:lnSpc>
              <a:buFontTx/>
              <a:buNone/>
            </a:pPr>
            <a:r>
              <a:rPr lang="en-US" sz="2000">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6653B83-84F5-415E-B78B-7E4DDFE90095}" type="slidenum">
              <a:rPr lang="en-US"/>
              <a:pPr/>
              <a:t>37</a:t>
            </a:fld>
            <a:endParaRPr lang="en-US"/>
          </a:p>
        </p:txBody>
      </p:sp>
      <p:sp>
        <p:nvSpPr>
          <p:cNvPr id="354306" name="Rectangle 2"/>
          <p:cNvSpPr>
            <a:spLocks noGrp="1" noChangeArrowheads="1"/>
          </p:cNvSpPr>
          <p:nvPr>
            <p:ph type="title"/>
          </p:nvPr>
        </p:nvSpPr>
        <p:spPr>
          <a:xfrm>
            <a:off x="685800" y="228600"/>
            <a:ext cx="7772400" cy="457200"/>
          </a:xfrm>
          <a:noFill/>
          <a:ln/>
        </p:spPr>
        <p:txBody>
          <a:bodyPr/>
          <a:lstStyle/>
          <a:p>
            <a:r>
              <a:rPr lang="en-US"/>
              <a:t>TIP</a:t>
            </a:r>
          </a:p>
        </p:txBody>
      </p:sp>
      <p:sp>
        <p:nvSpPr>
          <p:cNvPr id="354307" name="Rectangle 3"/>
          <p:cNvSpPr>
            <a:spLocks noGrp="1" noChangeArrowheads="1"/>
          </p:cNvSpPr>
          <p:nvPr>
            <p:ph type="body" idx="1"/>
          </p:nvPr>
        </p:nvSpPr>
        <p:spPr>
          <a:xfrm>
            <a:off x="381000" y="1066800"/>
            <a:ext cx="8534400" cy="4724400"/>
          </a:xfrm>
          <a:noFill/>
          <a:ln/>
        </p:spPr>
        <p:txBody>
          <a:bodyPr/>
          <a:lstStyle/>
          <a:p>
            <a:pPr marL="0" indent="0">
              <a:lnSpc>
                <a:spcPct val="90000"/>
              </a:lnSpc>
              <a:buFont typeface="Monotype Sorts" pitchFamily="2" charset="2"/>
              <a:buNone/>
            </a:pPr>
            <a:r>
              <a:rPr lang="en-US" sz="3600">
                <a:cs typeface="Times New Roman" pitchFamily="18" charset="0"/>
              </a:rPr>
              <a:t>To help understand casting, you may also consider the analogy of fruit, apple, and orange with the </a:t>
            </a:r>
            <a:r>
              <a:rPr lang="en-US" sz="3600" u="sng">
                <a:cs typeface="Times New Roman" pitchFamily="18" charset="0"/>
              </a:rPr>
              <a:t>Fruit</a:t>
            </a:r>
            <a:r>
              <a:rPr lang="en-US" sz="3600">
                <a:cs typeface="Times New Roman" pitchFamily="18" charset="0"/>
              </a:rPr>
              <a:t> class as the superclass for </a:t>
            </a:r>
            <a:r>
              <a:rPr lang="en-US" sz="3600" u="sng">
                <a:cs typeface="Times New Roman" pitchFamily="18" charset="0"/>
              </a:rPr>
              <a:t>Apple</a:t>
            </a:r>
            <a:r>
              <a:rPr lang="en-US" sz="3600">
                <a:cs typeface="Times New Roman" pitchFamily="18" charset="0"/>
              </a:rPr>
              <a:t> and </a:t>
            </a:r>
            <a:r>
              <a:rPr lang="en-US" sz="3600" u="sng">
                <a:cs typeface="Times New Roman" pitchFamily="18" charset="0"/>
              </a:rPr>
              <a:t>Orange</a:t>
            </a:r>
            <a:r>
              <a:rPr lang="en-US" sz="3600">
                <a:cs typeface="Times New Roman" pitchFamily="18" charset="0"/>
              </a:rPr>
              <a:t>. An apple is a fruit, so you can always safely assign an instance of </a:t>
            </a:r>
            <a:r>
              <a:rPr lang="en-US" sz="3600" u="sng">
                <a:cs typeface="Times New Roman" pitchFamily="18" charset="0"/>
              </a:rPr>
              <a:t>Apple</a:t>
            </a:r>
            <a:r>
              <a:rPr lang="en-US" sz="3600">
                <a:cs typeface="Times New Roman" pitchFamily="18" charset="0"/>
              </a:rPr>
              <a:t> to a variable for </a:t>
            </a:r>
            <a:r>
              <a:rPr lang="en-US" sz="3600" u="sng">
                <a:cs typeface="Times New Roman" pitchFamily="18" charset="0"/>
              </a:rPr>
              <a:t>Fruit</a:t>
            </a:r>
            <a:r>
              <a:rPr lang="en-US" sz="3600">
                <a:cs typeface="Times New Roman" pitchFamily="18" charset="0"/>
              </a:rPr>
              <a:t>. However, a fruit is not necessarily an apple, so you have to use explicit casting to assign an instance of </a:t>
            </a:r>
            <a:r>
              <a:rPr lang="en-US" sz="3600" u="sng">
                <a:cs typeface="Times New Roman" pitchFamily="18" charset="0"/>
              </a:rPr>
              <a:t>Fruit</a:t>
            </a:r>
            <a:r>
              <a:rPr lang="en-US" sz="3600">
                <a:cs typeface="Times New Roman" pitchFamily="18" charset="0"/>
              </a:rPr>
              <a:t> to a variable of </a:t>
            </a:r>
            <a:r>
              <a:rPr lang="en-US" sz="3600" u="sng">
                <a:cs typeface="Times New Roman" pitchFamily="18" charset="0"/>
              </a:rPr>
              <a:t>Apple</a:t>
            </a:r>
            <a:r>
              <a:rPr lang="en-US" sz="3600">
                <a:cs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E978644-1B1A-4E16-B151-4033D5075615}" type="slidenum">
              <a:rPr lang="en-US"/>
              <a:pPr/>
              <a:t>38</a:t>
            </a:fld>
            <a:endParaRPr lang="en-US"/>
          </a:p>
        </p:txBody>
      </p:sp>
      <p:sp>
        <p:nvSpPr>
          <p:cNvPr id="333826" name="Rectangle 2"/>
          <p:cNvSpPr>
            <a:spLocks noGrp="1" noChangeArrowheads="1"/>
          </p:cNvSpPr>
          <p:nvPr>
            <p:ph type="title"/>
          </p:nvPr>
        </p:nvSpPr>
        <p:spPr>
          <a:xfrm>
            <a:off x="914400" y="381000"/>
            <a:ext cx="7772400" cy="1371600"/>
          </a:xfrm>
        </p:spPr>
        <p:txBody>
          <a:bodyPr/>
          <a:lstStyle/>
          <a:p>
            <a:r>
              <a:rPr lang="en-US"/>
              <a:t>Example: </a:t>
            </a:r>
            <a:r>
              <a:rPr lang="en-US">
                <a:latin typeface="Times" pitchFamily="18" charset="0"/>
              </a:rPr>
              <a:t>Demonstrating Polymorphism and Casting</a:t>
            </a:r>
          </a:p>
        </p:txBody>
      </p:sp>
      <p:sp>
        <p:nvSpPr>
          <p:cNvPr id="333827" name="Rectangle 3"/>
          <p:cNvSpPr>
            <a:spLocks noGrp="1" noChangeArrowheads="1"/>
          </p:cNvSpPr>
          <p:nvPr>
            <p:ph type="body" idx="1"/>
          </p:nvPr>
        </p:nvSpPr>
        <p:spPr>
          <a:xfrm>
            <a:off x="228600" y="1981200"/>
            <a:ext cx="8686800" cy="3429000"/>
          </a:xfrm>
        </p:spPr>
        <p:txBody>
          <a:bodyPr/>
          <a:lstStyle/>
          <a:p>
            <a:pPr marL="0" indent="0">
              <a:buFont typeface="Monotype Sorts" pitchFamily="2" charset="2"/>
              <a:buNone/>
            </a:pPr>
            <a:r>
              <a:rPr lang="en-US" sz="3400"/>
              <a:t>This example creates two geometric objects: a circle, and a rectangle, invokes the displayGeometricObject method to display the objects. The displayGeometricObject displays the area and diameter if the object is a circle, and displays area if the object is a rectangle. </a:t>
            </a:r>
          </a:p>
        </p:txBody>
      </p:sp>
      <p:sp>
        <p:nvSpPr>
          <p:cNvPr id="333828" name="AutoShape 4">
            <a:hlinkClick r:id="" action="ppaction://noaction" highlightClick="1"/>
          </p:cNvPr>
          <p:cNvSpPr>
            <a:spLocks noChangeArrowheads="1"/>
          </p:cNvSpPr>
          <p:nvPr/>
        </p:nvSpPr>
        <p:spPr bwMode="auto">
          <a:xfrm>
            <a:off x="685800" y="5638800"/>
            <a:ext cx="3886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TestPolymorphismCasting</a:t>
            </a:r>
            <a:endParaRPr lang="en-US">
              <a:solidFill>
                <a:schemeClr val="accent1"/>
              </a:solidFill>
            </a:endParaRPr>
          </a:p>
        </p:txBody>
      </p:sp>
      <p:sp>
        <p:nvSpPr>
          <p:cNvPr id="333829" name="AutoShape 5">
            <a:hlinkClick r:id="rId3" action="ppaction://program" highlightClick="1"/>
          </p:cNvPr>
          <p:cNvSpPr>
            <a:spLocks noChangeArrowheads="1"/>
          </p:cNvSpPr>
          <p:nvPr/>
        </p:nvSpPr>
        <p:spPr bwMode="auto">
          <a:xfrm>
            <a:off x="4800600" y="5638800"/>
            <a:ext cx="16002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9C04065-9AB2-4BB2-A3EC-9CF5E408D635}" type="slidenum">
              <a:rPr lang="en-US"/>
              <a:pPr/>
              <a:t>39</a:t>
            </a:fld>
            <a:endParaRPr lang="en-US"/>
          </a:p>
        </p:txBody>
      </p:sp>
      <p:sp>
        <p:nvSpPr>
          <p:cNvPr id="320514" name="Rectangle 2"/>
          <p:cNvSpPr>
            <a:spLocks noGrp="1" noChangeArrowheads="1"/>
          </p:cNvSpPr>
          <p:nvPr>
            <p:ph type="title"/>
          </p:nvPr>
        </p:nvSpPr>
        <p:spPr>
          <a:xfrm>
            <a:off x="685800" y="228600"/>
            <a:ext cx="7772400" cy="685800"/>
          </a:xfrm>
        </p:spPr>
        <p:txBody>
          <a:bodyPr/>
          <a:lstStyle/>
          <a:p>
            <a:r>
              <a:rPr lang="en-US"/>
              <a:t>The   </a:t>
            </a:r>
            <a:r>
              <a:rPr lang="en-US" sz="4200">
                <a:latin typeface="Courier New" pitchFamily="49" charset="0"/>
              </a:rPr>
              <a:t>equals </a:t>
            </a:r>
            <a:r>
              <a:rPr lang="en-US"/>
              <a:t>Method</a:t>
            </a:r>
          </a:p>
        </p:txBody>
      </p:sp>
      <p:sp>
        <p:nvSpPr>
          <p:cNvPr id="320515" name="Rectangle 3"/>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sz="2800"/>
              <a:t>The </a:t>
            </a:r>
            <a:r>
              <a:rPr lang="en-US" sz="2800">
                <a:latin typeface="Courier New" pitchFamily="49" charset="0"/>
              </a:rPr>
              <a:t>equals()</a:t>
            </a:r>
            <a:r>
              <a:rPr lang="en-US" sz="2800"/>
              <a:t> method compares the</a:t>
            </a:r>
            <a:br>
              <a:rPr lang="en-US" sz="2800"/>
            </a:br>
            <a:r>
              <a:rPr lang="en-US" sz="2800"/>
              <a:t>contents of two objects. </a:t>
            </a:r>
            <a:r>
              <a:rPr lang="en-US" sz="2800">
                <a:cs typeface="Times New Roman" pitchFamily="18" charset="0"/>
              </a:rPr>
              <a:t>The default implementation of the equals method in the Object class is as follows:</a:t>
            </a:r>
          </a:p>
        </p:txBody>
      </p:sp>
      <p:sp>
        <p:nvSpPr>
          <p:cNvPr id="320516" name="Rectangle 4"/>
          <p:cNvSpPr>
            <a:spLocks noChangeArrowheads="1"/>
          </p:cNvSpPr>
          <p:nvPr/>
        </p:nvSpPr>
        <p:spPr bwMode="auto">
          <a:xfrm>
            <a:off x="1143000" y="2590800"/>
            <a:ext cx="6629400" cy="1447800"/>
          </a:xfrm>
          <a:prstGeom prst="rect">
            <a:avLst/>
          </a:prstGeom>
          <a:noFill/>
          <a:ln w="9525">
            <a:noFill/>
            <a:miter lim="800000"/>
            <a:headEnd/>
            <a:tailEnd/>
          </a:ln>
          <a:effectLst/>
        </p:spPr>
        <p:txBody>
          <a:bodyPr lIns="92075" tIns="46038" rIns="92075" bIns="46038"/>
          <a:lstStyle/>
          <a:p>
            <a:pPr>
              <a:spcBef>
                <a:spcPct val="75000"/>
              </a:spcBef>
              <a:buClr>
                <a:schemeClr val="tx2"/>
              </a:buClr>
              <a:buSzPct val="75000"/>
              <a:buFont typeface="Monotype Sorts" pitchFamily="2" charset="2"/>
              <a:buNone/>
            </a:pPr>
            <a:r>
              <a:rPr lang="en-US">
                <a:latin typeface="Courier New" pitchFamily="49" charset="0"/>
                <a:cs typeface="Times New Roman" pitchFamily="18" charset="0"/>
              </a:rPr>
              <a:t>public boolean equals(Object obj) {</a:t>
            </a:r>
          </a:p>
          <a:p>
            <a:pPr>
              <a:lnSpc>
                <a:spcPct val="0"/>
              </a:lnSpc>
              <a:spcBef>
                <a:spcPct val="75000"/>
              </a:spcBef>
              <a:buClr>
                <a:schemeClr val="tx2"/>
              </a:buClr>
              <a:buSzPct val="75000"/>
              <a:buFont typeface="Monotype Sorts" pitchFamily="2" charset="2"/>
              <a:buNone/>
            </a:pPr>
            <a:r>
              <a:rPr lang="en-US">
                <a:latin typeface="Courier New" pitchFamily="49" charset="0"/>
                <a:cs typeface="Times New Roman" pitchFamily="18" charset="0"/>
              </a:rPr>
              <a:t>  return (this == obj);</a:t>
            </a:r>
          </a:p>
          <a:p>
            <a:pPr>
              <a:lnSpc>
                <a:spcPct val="0"/>
              </a:lnSpc>
              <a:spcBef>
                <a:spcPct val="75000"/>
              </a:spcBef>
              <a:buClr>
                <a:schemeClr val="tx2"/>
              </a:buClr>
              <a:buSzPct val="75000"/>
              <a:buFont typeface="Monotype Sorts" pitchFamily="2" charset="2"/>
              <a:buNone/>
            </a:pPr>
            <a:r>
              <a:rPr lang="en-US">
                <a:latin typeface="Courier New" pitchFamily="49" charset="0"/>
                <a:cs typeface="Times New Roman" pitchFamily="18" charset="0"/>
              </a:rPr>
              <a:t>}</a:t>
            </a:r>
          </a:p>
        </p:txBody>
      </p:sp>
      <p:sp>
        <p:nvSpPr>
          <p:cNvPr id="320518" name="Rectangle 6"/>
          <p:cNvSpPr>
            <a:spLocks noChangeArrowheads="1"/>
          </p:cNvSpPr>
          <p:nvPr/>
        </p:nvSpPr>
        <p:spPr bwMode="auto">
          <a:xfrm>
            <a:off x="457200" y="3886200"/>
            <a:ext cx="2743200" cy="1828800"/>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2000">
                <a:latin typeface="Courier New" pitchFamily="49" charset="0"/>
                <a:cs typeface="Courier New" pitchFamily="49" charset="0"/>
              </a:rPr>
              <a:t>For example, the equals method is overridden in the Circle class.</a:t>
            </a:r>
          </a:p>
        </p:txBody>
      </p:sp>
      <p:sp>
        <p:nvSpPr>
          <p:cNvPr id="320519" name="Rectangle 7"/>
          <p:cNvSpPr>
            <a:spLocks noChangeArrowheads="1"/>
          </p:cNvSpPr>
          <p:nvPr/>
        </p:nvSpPr>
        <p:spPr bwMode="auto">
          <a:xfrm>
            <a:off x="3429000" y="3810000"/>
            <a:ext cx="5334000" cy="2590800"/>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1600">
                <a:latin typeface="Courier New" pitchFamily="49" charset="0"/>
                <a:cs typeface="Courier New" pitchFamily="49" charset="0"/>
              </a:rPr>
              <a:t>public boolean equals(Object o) {</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Courier New" pitchFamily="49" charset="0"/>
              </a:rPr>
              <a:t>  if (o instanceof Circle) {</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Courier New" pitchFamily="49" charset="0"/>
              </a:rPr>
              <a:t>    return radius == ((Circle)o).radius;</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Courier New" pitchFamily="49" charset="0"/>
              </a:rPr>
              <a:t>  }</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Courier New" pitchFamily="49" charset="0"/>
              </a:rPr>
              <a:t>  else</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Courier New" pitchFamily="49" charset="0"/>
              </a:rPr>
              <a:t>    return false;</a:t>
            </a:r>
            <a:endParaRPr lang="en-US" sz="1600">
              <a:latin typeface="Courier New" pitchFamily="49" charset="0"/>
              <a:cs typeface="Times New Roman" pitchFamily="18" charset="0"/>
            </a:endParaRPr>
          </a:p>
          <a:p>
            <a:pPr>
              <a:buClr>
                <a:schemeClr val="tx2"/>
              </a:buClr>
              <a:buSzPct val="75000"/>
              <a:buFont typeface="Monotype Sorts" pitchFamily="2" charset="2"/>
              <a:buNone/>
            </a:pPr>
            <a:r>
              <a:rPr lang="en-US" sz="1600">
                <a:latin typeface="Courier New" pitchFamily="49" charset="0"/>
                <a:cs typeface="Times New Roman" pitchFamily="18" charset="0"/>
              </a:rPr>
              <a:t>}</a:t>
            </a:r>
            <a:r>
              <a:rPr lang="en-US" sz="150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38B620DE-3164-457B-B26B-03C8DCEA9123}" type="slidenum">
              <a:rPr lang="en-US"/>
              <a:pPr/>
              <a:t>4</a:t>
            </a:fld>
            <a:endParaRPr lang="en-US"/>
          </a:p>
        </p:txBody>
      </p:sp>
      <p:sp>
        <p:nvSpPr>
          <p:cNvPr id="307202" name="Rectangle 2"/>
          <p:cNvSpPr>
            <a:spLocks noGrp="1" noChangeArrowheads="1"/>
          </p:cNvSpPr>
          <p:nvPr>
            <p:ph type="title"/>
          </p:nvPr>
        </p:nvSpPr>
        <p:spPr>
          <a:xfrm>
            <a:off x="457200" y="228600"/>
            <a:ext cx="7772400" cy="457200"/>
          </a:xfrm>
        </p:spPr>
        <p:txBody>
          <a:bodyPr/>
          <a:lstStyle/>
          <a:p>
            <a:r>
              <a:rPr lang="en-US" sz="4000"/>
              <a:t>Superclasses and Subclasses</a:t>
            </a:r>
          </a:p>
        </p:txBody>
      </p:sp>
      <p:sp>
        <p:nvSpPr>
          <p:cNvPr id="307207" name="Rectangle 7"/>
          <p:cNvSpPr>
            <a:spLocks noChangeArrowheads="1"/>
          </p:cNvSpPr>
          <p:nvPr/>
        </p:nvSpPr>
        <p:spPr bwMode="auto">
          <a:xfrm>
            <a:off x="0" y="14636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07208" name="AutoShape 8">
            <a:hlinkClick r:id="" action="ppaction://noaction" highlightClick="1"/>
          </p:cNvPr>
          <p:cNvSpPr>
            <a:spLocks noChangeArrowheads="1"/>
          </p:cNvSpPr>
          <p:nvPr/>
        </p:nvSpPr>
        <p:spPr bwMode="auto">
          <a:xfrm>
            <a:off x="6400800" y="2209800"/>
            <a:ext cx="2514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GeometricObject1</a:t>
            </a:r>
            <a:endParaRPr lang="en-US">
              <a:solidFill>
                <a:schemeClr val="accent1"/>
              </a:solidFill>
            </a:endParaRPr>
          </a:p>
        </p:txBody>
      </p:sp>
      <p:sp>
        <p:nvSpPr>
          <p:cNvPr id="307209" name="AutoShape 9">
            <a:hlinkClick r:id="" action="ppaction://noaction" highlightClick="1"/>
          </p:cNvPr>
          <p:cNvSpPr>
            <a:spLocks noChangeArrowheads="1"/>
          </p:cNvSpPr>
          <p:nvPr/>
        </p:nvSpPr>
        <p:spPr bwMode="auto">
          <a:xfrm>
            <a:off x="6400800" y="3048000"/>
            <a:ext cx="2514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Circle4</a:t>
            </a:r>
            <a:endParaRPr lang="en-US">
              <a:solidFill>
                <a:schemeClr val="accent1"/>
              </a:solidFill>
            </a:endParaRPr>
          </a:p>
        </p:txBody>
      </p:sp>
      <p:sp>
        <p:nvSpPr>
          <p:cNvPr id="307210" name="AutoShape 10">
            <a:hlinkClick r:id="" action="ppaction://noaction" highlightClick="1"/>
          </p:cNvPr>
          <p:cNvSpPr>
            <a:spLocks noChangeArrowheads="1"/>
          </p:cNvSpPr>
          <p:nvPr/>
        </p:nvSpPr>
        <p:spPr bwMode="auto">
          <a:xfrm>
            <a:off x="6400800" y="3962400"/>
            <a:ext cx="2514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Rectangle1</a:t>
            </a:r>
            <a:endParaRPr lang="en-US">
              <a:solidFill>
                <a:schemeClr val="accent1"/>
              </a:solidFill>
            </a:endParaRPr>
          </a:p>
        </p:txBody>
      </p:sp>
      <p:sp>
        <p:nvSpPr>
          <p:cNvPr id="307211" name="AutoShape 11">
            <a:hlinkClick r:id="" action="ppaction://noaction" highlightClick="1"/>
          </p:cNvPr>
          <p:cNvSpPr>
            <a:spLocks noChangeArrowheads="1"/>
          </p:cNvSpPr>
          <p:nvPr/>
        </p:nvSpPr>
        <p:spPr bwMode="auto">
          <a:xfrm>
            <a:off x="6400800" y="4876800"/>
            <a:ext cx="2743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6" action="ppaction://program"/>
              </a:rPr>
              <a:t>TestCircleRectangle</a:t>
            </a:r>
            <a:endParaRPr lang="en-US">
              <a:solidFill>
                <a:schemeClr val="accent1"/>
              </a:solidFill>
            </a:endParaRPr>
          </a:p>
        </p:txBody>
      </p:sp>
      <p:sp>
        <p:nvSpPr>
          <p:cNvPr id="307212" name="AutoShape 12">
            <a:hlinkClick r:id="rId7" action="ppaction://program" highlightClick="1"/>
          </p:cNvPr>
          <p:cNvSpPr>
            <a:spLocks noChangeArrowheads="1"/>
          </p:cNvSpPr>
          <p:nvPr/>
        </p:nvSpPr>
        <p:spPr bwMode="auto">
          <a:xfrm>
            <a:off x="6781800" y="5638800"/>
            <a:ext cx="18288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07214" name="Rectangle 14"/>
          <p:cNvSpPr>
            <a:spLocks noChangeArrowheads="1"/>
          </p:cNvSpPr>
          <p:nvPr/>
        </p:nvSpPr>
        <p:spPr bwMode="auto">
          <a:xfrm>
            <a:off x="0" y="11239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7213" name="Object 13"/>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307214" name="Picture" r:id="rId8" imgW="4526280" imgH="4608576" progId="Word.Picture.8">
                  <p:embed/>
                </p:oleObj>
              </mc:Choice>
              <mc:Fallback>
                <p:oleObj name="Picture" r:id="rId8" imgW="4526280" imgH="4608576" progId="Word.Picture.8">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D206337-2089-4807-A7D5-7246130670EC}" type="slidenum">
              <a:rPr lang="en-US"/>
              <a:pPr/>
              <a:t>40</a:t>
            </a:fld>
            <a:endParaRPr lang="en-US"/>
          </a:p>
        </p:txBody>
      </p:sp>
      <p:sp>
        <p:nvSpPr>
          <p:cNvPr id="321538" name="Rectangle 2"/>
          <p:cNvSpPr>
            <a:spLocks noGrp="1" noChangeArrowheads="1"/>
          </p:cNvSpPr>
          <p:nvPr>
            <p:ph type="title"/>
          </p:nvPr>
        </p:nvSpPr>
        <p:spPr>
          <a:xfrm>
            <a:off x="685800" y="228600"/>
            <a:ext cx="7772400" cy="685800"/>
          </a:xfrm>
          <a:noFill/>
          <a:ln/>
        </p:spPr>
        <p:txBody>
          <a:bodyPr/>
          <a:lstStyle/>
          <a:p>
            <a:r>
              <a:rPr lang="en-US"/>
              <a:t>NOTE</a:t>
            </a:r>
          </a:p>
        </p:txBody>
      </p:sp>
      <p:sp>
        <p:nvSpPr>
          <p:cNvPr id="321539" name="Text Box 3"/>
          <p:cNvSpPr txBox="1">
            <a:spLocks noChangeArrowheads="1"/>
          </p:cNvSpPr>
          <p:nvPr/>
        </p:nvSpPr>
        <p:spPr bwMode="auto">
          <a:xfrm>
            <a:off x="152400" y="838200"/>
            <a:ext cx="8991600" cy="5584825"/>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The </a:t>
            </a:r>
            <a:r>
              <a:rPr lang="en-US" sz="3600" u="sng">
                <a:cs typeface="Times New Roman" pitchFamily="18" charset="0"/>
              </a:rPr>
              <a:t>==</a:t>
            </a:r>
            <a:r>
              <a:rPr lang="en-US" sz="3600">
                <a:cs typeface="Times New Roman" pitchFamily="18" charset="0"/>
              </a:rPr>
              <a:t> comparison operator is used for comparing two primitive data type values or for determining whether two objects have the same references. The </a:t>
            </a:r>
            <a:r>
              <a:rPr lang="en-US" sz="3600" u="sng">
                <a:cs typeface="Times New Roman" pitchFamily="18" charset="0"/>
              </a:rPr>
              <a:t>equals</a:t>
            </a:r>
            <a:r>
              <a:rPr lang="en-US" sz="3600">
                <a:cs typeface="Times New Roman" pitchFamily="18" charset="0"/>
              </a:rPr>
              <a:t> method is intended to test whether two objects have the same contents, provided that the method is modified in the defining class of the objects. The </a:t>
            </a:r>
            <a:r>
              <a:rPr lang="en-US" sz="3600" u="sng">
                <a:cs typeface="Times New Roman" pitchFamily="18" charset="0"/>
              </a:rPr>
              <a:t>==</a:t>
            </a:r>
            <a:r>
              <a:rPr lang="en-US" sz="3600">
                <a:cs typeface="Times New Roman" pitchFamily="18" charset="0"/>
              </a:rPr>
              <a:t> operator is stronger than the </a:t>
            </a:r>
            <a:r>
              <a:rPr lang="en-US" sz="3600" u="sng">
                <a:cs typeface="Times New Roman" pitchFamily="18" charset="0"/>
              </a:rPr>
              <a:t>equals</a:t>
            </a:r>
            <a:r>
              <a:rPr lang="en-US" sz="3600">
                <a:cs typeface="Times New Roman" pitchFamily="18" charset="0"/>
              </a:rPr>
              <a:t> method, in that the </a:t>
            </a:r>
            <a:r>
              <a:rPr lang="en-US" sz="3600" u="sng">
                <a:cs typeface="Times New Roman" pitchFamily="18" charset="0"/>
              </a:rPr>
              <a:t>==</a:t>
            </a:r>
            <a:r>
              <a:rPr lang="en-US" sz="3600">
                <a:cs typeface="Times New Roman" pitchFamily="18" charset="0"/>
              </a:rPr>
              <a:t> operator checks whether the two reference variables refer to the same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3C3BFD1-1B82-423F-A917-B0E205D97A42}" type="slidenum">
              <a:rPr lang="en-US"/>
              <a:pPr/>
              <a:t>41</a:t>
            </a:fld>
            <a:endParaRPr lang="en-US"/>
          </a:p>
        </p:txBody>
      </p:sp>
      <p:sp>
        <p:nvSpPr>
          <p:cNvPr id="345090" name="Rectangle 2"/>
          <p:cNvSpPr>
            <a:spLocks noGrp="1" noChangeArrowheads="1"/>
          </p:cNvSpPr>
          <p:nvPr>
            <p:ph type="title"/>
          </p:nvPr>
        </p:nvSpPr>
        <p:spPr>
          <a:xfrm>
            <a:off x="685800" y="152400"/>
            <a:ext cx="7772400" cy="762000"/>
          </a:xfrm>
          <a:noFill/>
          <a:ln/>
        </p:spPr>
        <p:txBody>
          <a:bodyPr/>
          <a:lstStyle/>
          <a:p>
            <a:r>
              <a:rPr lang="en-US" sz="4000"/>
              <a:t>The </a:t>
            </a:r>
            <a:r>
              <a:rPr lang="en-US" sz="4000" u="sng"/>
              <a:t>ArrayList</a:t>
            </a:r>
            <a:r>
              <a:rPr lang="en-US" sz="4000"/>
              <a:t> and </a:t>
            </a:r>
            <a:r>
              <a:rPr lang="en-US" sz="4000" u="sng"/>
              <a:t>Vector</a:t>
            </a:r>
            <a:r>
              <a:rPr lang="en-US" sz="4000"/>
              <a:t> Classes </a:t>
            </a:r>
          </a:p>
        </p:txBody>
      </p:sp>
      <p:sp>
        <p:nvSpPr>
          <p:cNvPr id="345091" name="Rectangle 3"/>
          <p:cNvSpPr>
            <a:spLocks noGrp="1" noChangeArrowheads="1"/>
          </p:cNvSpPr>
          <p:nvPr>
            <p:ph type="body" idx="1"/>
          </p:nvPr>
        </p:nvSpPr>
        <p:spPr>
          <a:xfrm>
            <a:off x="228600" y="1143000"/>
            <a:ext cx="8610600" cy="1219200"/>
          </a:xfrm>
          <a:noFill/>
          <a:ln/>
        </p:spPr>
        <p:txBody>
          <a:bodyPr/>
          <a:lstStyle/>
          <a:p>
            <a:pPr marL="0" indent="0">
              <a:lnSpc>
                <a:spcPct val="80000"/>
              </a:lnSpc>
              <a:spcAft>
                <a:spcPts val="1200"/>
              </a:spcAft>
              <a:buFont typeface="Monotype Sorts" pitchFamily="2" charset="2"/>
              <a:buNone/>
            </a:pPr>
            <a:r>
              <a:rPr lang="en-US" sz="2400"/>
              <a:t>You can create an array to store objects. But the array’s size is fixed once the array is created. Java provides the </a:t>
            </a:r>
            <a:r>
              <a:rPr lang="en-US" sz="2400" u="sng"/>
              <a:t>ArrayList</a:t>
            </a:r>
            <a:r>
              <a:rPr lang="en-US" sz="2400"/>
              <a:t> class that can be used to store an unlimited number of objects. </a:t>
            </a:r>
          </a:p>
        </p:txBody>
      </p:sp>
      <p:sp>
        <p:nvSpPr>
          <p:cNvPr id="345093" name="Rectangle 5"/>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5095" name="Rectangle 7"/>
          <p:cNvSpPr>
            <a:spLocks noChangeArrowheads="1"/>
          </p:cNvSpPr>
          <p:nvPr/>
        </p:nvSpPr>
        <p:spPr bwMode="auto">
          <a:xfrm>
            <a:off x="0" y="226218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45094" name="Object 6"/>
          <p:cNvGraphicFramePr>
            <a:graphicFrameLocks noChangeAspect="1"/>
          </p:cNvGraphicFramePr>
          <p:nvPr/>
        </p:nvGraphicFramePr>
        <p:xfrm>
          <a:off x="838200" y="2133600"/>
          <a:ext cx="7543800" cy="4229100"/>
        </p:xfrm>
        <a:graphic>
          <a:graphicData uri="http://schemas.openxmlformats.org/presentationml/2006/ole">
            <mc:AlternateContent xmlns:mc="http://schemas.openxmlformats.org/markup-compatibility/2006">
              <mc:Choice xmlns:v="urn:schemas-microsoft-com:vml" Requires="v">
                <p:oleObj spid="_x0000_s345095" name="Picture" r:id="rId3" imgW="4166616" imgH="2334768" progId="Word.Picture.8">
                  <p:embed/>
                </p:oleObj>
              </mc:Choice>
              <mc:Fallback>
                <p:oleObj name="Picture" r:id="rId3" imgW="4166616" imgH="2334768"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543800" cy="42291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8589AFA-A650-4DFB-BC0B-554BD85EF7F2}" type="slidenum">
              <a:rPr lang="en-US"/>
              <a:pPr/>
              <a:t>42</a:t>
            </a:fld>
            <a:endParaRPr lang="en-US"/>
          </a:p>
        </p:txBody>
      </p:sp>
      <p:sp>
        <p:nvSpPr>
          <p:cNvPr id="363522" name="Rectangle 2"/>
          <p:cNvSpPr>
            <a:spLocks noGrp="1" noChangeArrowheads="1"/>
          </p:cNvSpPr>
          <p:nvPr>
            <p:ph type="title"/>
          </p:nvPr>
        </p:nvSpPr>
        <p:spPr>
          <a:xfrm>
            <a:off x="685800" y="152400"/>
            <a:ext cx="7772400" cy="762000"/>
          </a:xfrm>
          <a:noFill/>
          <a:ln/>
        </p:spPr>
        <p:txBody>
          <a:bodyPr/>
          <a:lstStyle/>
          <a:p>
            <a:r>
              <a:rPr lang="en-US"/>
              <a:t>Compile Warning </a:t>
            </a:r>
          </a:p>
        </p:txBody>
      </p:sp>
      <p:sp>
        <p:nvSpPr>
          <p:cNvPr id="363523" name="Rectangle 3"/>
          <p:cNvSpPr>
            <a:spLocks noGrp="1" noChangeArrowheads="1"/>
          </p:cNvSpPr>
          <p:nvPr>
            <p:ph type="body" idx="1"/>
          </p:nvPr>
        </p:nvSpPr>
        <p:spPr>
          <a:xfrm>
            <a:off x="228600" y="1143000"/>
            <a:ext cx="8610600" cy="1600200"/>
          </a:xfrm>
          <a:noFill/>
          <a:ln/>
        </p:spPr>
        <p:txBody>
          <a:bodyPr/>
          <a:lstStyle/>
          <a:p>
            <a:pPr marL="0" indent="0">
              <a:lnSpc>
                <a:spcPct val="80000"/>
              </a:lnSpc>
              <a:spcAft>
                <a:spcPts val="1200"/>
              </a:spcAft>
              <a:buFont typeface="Monotype Sorts" pitchFamily="2" charset="2"/>
              <a:buNone/>
            </a:pPr>
            <a:r>
              <a:rPr lang="en-US"/>
              <a:t>You will get a compilation warning “unchecked operation.” Ignore it. This warning can be fixed using generic types in Chapter 20.</a:t>
            </a:r>
          </a:p>
        </p:txBody>
      </p:sp>
      <p:sp>
        <p:nvSpPr>
          <p:cNvPr id="363524"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5" name="Rectangle 5"/>
          <p:cNvSpPr>
            <a:spLocks noChangeArrowheads="1"/>
          </p:cNvSpPr>
          <p:nvPr/>
        </p:nvSpPr>
        <p:spPr bwMode="auto">
          <a:xfrm>
            <a:off x="0" y="226218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3527" name="AutoShape 7">
            <a:hlinkClick r:id="" action="ppaction://noaction" highlightClick="1"/>
          </p:cNvPr>
          <p:cNvSpPr>
            <a:spLocks noChangeArrowheads="1"/>
          </p:cNvSpPr>
          <p:nvPr/>
        </p:nvSpPr>
        <p:spPr bwMode="auto">
          <a:xfrm>
            <a:off x="914400" y="5181600"/>
            <a:ext cx="3733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TestArrayList</a:t>
            </a:r>
            <a:endParaRPr lang="en-US">
              <a:solidFill>
                <a:schemeClr val="accent1"/>
              </a:solidFill>
            </a:endParaRPr>
          </a:p>
        </p:txBody>
      </p:sp>
      <p:sp>
        <p:nvSpPr>
          <p:cNvPr id="363528" name="AutoShape 8">
            <a:hlinkClick r:id="rId3" action="ppaction://program" highlightClick="1"/>
          </p:cNvPr>
          <p:cNvSpPr>
            <a:spLocks noChangeArrowheads="1"/>
          </p:cNvSpPr>
          <p:nvPr/>
        </p:nvSpPr>
        <p:spPr bwMode="auto">
          <a:xfrm>
            <a:off x="5029200" y="51816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FAD0DDC-D495-4926-AB47-6E7512F9FD6B}" type="slidenum">
              <a:rPr lang="en-US"/>
              <a:pPr/>
              <a:t>43</a:t>
            </a:fld>
            <a:endParaRPr lang="en-US"/>
          </a:p>
        </p:txBody>
      </p:sp>
      <p:sp>
        <p:nvSpPr>
          <p:cNvPr id="391170" name="Rectangle 2"/>
          <p:cNvSpPr>
            <a:spLocks noGrp="1" noChangeArrowheads="1"/>
          </p:cNvSpPr>
          <p:nvPr>
            <p:ph type="title"/>
          </p:nvPr>
        </p:nvSpPr>
        <p:spPr>
          <a:xfrm>
            <a:off x="685800" y="152400"/>
            <a:ext cx="7772400" cy="762000"/>
          </a:xfrm>
          <a:noFill/>
          <a:ln/>
        </p:spPr>
        <p:txBody>
          <a:bodyPr/>
          <a:lstStyle/>
          <a:p>
            <a:r>
              <a:rPr lang="en-US"/>
              <a:t>The </a:t>
            </a:r>
            <a:r>
              <a:rPr lang="en-US" u="sng"/>
              <a:t>MyStack</a:t>
            </a:r>
            <a:r>
              <a:rPr lang="en-US"/>
              <a:t> Classes </a:t>
            </a:r>
          </a:p>
        </p:txBody>
      </p:sp>
      <p:sp>
        <p:nvSpPr>
          <p:cNvPr id="391171" name="Rectangle 3"/>
          <p:cNvSpPr>
            <a:spLocks noGrp="1" noChangeArrowheads="1"/>
          </p:cNvSpPr>
          <p:nvPr>
            <p:ph type="body" idx="1"/>
          </p:nvPr>
        </p:nvSpPr>
        <p:spPr>
          <a:xfrm>
            <a:off x="228600" y="1143000"/>
            <a:ext cx="8610600" cy="1219200"/>
          </a:xfrm>
          <a:noFill/>
          <a:ln/>
        </p:spPr>
        <p:txBody>
          <a:bodyPr/>
          <a:lstStyle/>
          <a:p>
            <a:pPr marL="0" indent="0">
              <a:lnSpc>
                <a:spcPct val="80000"/>
              </a:lnSpc>
              <a:spcAft>
                <a:spcPts val="1200"/>
              </a:spcAft>
              <a:buFont typeface="Monotype Sorts" pitchFamily="2" charset="2"/>
              <a:buNone/>
            </a:pPr>
            <a:r>
              <a:rPr lang="en-US" sz="2400"/>
              <a:t>A stack to hold objects.</a:t>
            </a:r>
          </a:p>
        </p:txBody>
      </p:sp>
      <p:sp>
        <p:nvSpPr>
          <p:cNvPr id="391172"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91173" name="Rectangle 5"/>
          <p:cNvSpPr>
            <a:spLocks noChangeArrowheads="1"/>
          </p:cNvSpPr>
          <p:nvPr/>
        </p:nvSpPr>
        <p:spPr bwMode="auto">
          <a:xfrm>
            <a:off x="0" y="226218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1174" name="Rectangle 6"/>
          <p:cNvSpPr>
            <a:spLocks noChangeArrowheads="1"/>
          </p:cNvSpPr>
          <p:nvPr/>
        </p:nvSpPr>
        <p:spPr bwMode="auto">
          <a:xfrm>
            <a:off x="0" y="26384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91176" name="AutoShape 8">
            <a:hlinkClick r:id="" action="ppaction://noaction" highlightClick="1"/>
          </p:cNvPr>
          <p:cNvSpPr>
            <a:spLocks noChangeArrowheads="1"/>
          </p:cNvSpPr>
          <p:nvPr/>
        </p:nvSpPr>
        <p:spPr bwMode="auto">
          <a:xfrm>
            <a:off x="5562600" y="1676400"/>
            <a:ext cx="1752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MyStack</a:t>
            </a:r>
            <a:endParaRPr lang="en-US">
              <a:solidFill>
                <a:schemeClr val="accent1"/>
              </a:solidFill>
            </a:endParaRPr>
          </a:p>
        </p:txBody>
      </p:sp>
      <p:sp>
        <p:nvSpPr>
          <p:cNvPr id="391178" name="Rectangle 10"/>
          <p:cNvSpPr>
            <a:spLocks noChangeArrowheads="1"/>
          </p:cNvSpPr>
          <p:nvPr/>
        </p:nvSpPr>
        <p:spPr bwMode="auto">
          <a:xfrm>
            <a:off x="0" y="26384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91177" name="Object 9"/>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spid="_x0000_s391178" name="Picture" r:id="rId4" imgW="3846786" imgH="1387366" progId="Word.Picture.8">
                  <p:embed/>
                </p:oleObj>
              </mc:Choice>
              <mc:Fallback>
                <p:oleObj name="Picture" r:id="rId4" imgW="3846786" imgH="1387366" progId="Word.Picture.8">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37226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FF0652C-4397-4578-A69D-0B4A9E93EA10}" type="slidenum">
              <a:rPr lang="en-US"/>
              <a:pPr/>
              <a:t>44</a:t>
            </a:fld>
            <a:endParaRPr lang="en-US"/>
          </a:p>
        </p:txBody>
      </p:sp>
      <p:sp>
        <p:nvSpPr>
          <p:cNvPr id="362498"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protected</a:t>
            </a:r>
            <a:r>
              <a:rPr lang="en-US"/>
              <a:t> Modifier</a:t>
            </a:r>
          </a:p>
        </p:txBody>
      </p:sp>
      <p:sp>
        <p:nvSpPr>
          <p:cNvPr id="362499" name="Rectangle 3"/>
          <p:cNvSpPr>
            <a:spLocks noGrp="1" noChangeArrowheads="1"/>
          </p:cNvSpPr>
          <p:nvPr>
            <p:ph type="body" idx="1"/>
          </p:nvPr>
        </p:nvSpPr>
        <p:spPr>
          <a:xfrm>
            <a:off x="381000" y="1295400"/>
            <a:ext cx="8305800" cy="3048000"/>
          </a:xfrm>
          <a:noFill/>
          <a:ln/>
        </p:spPr>
        <p:txBody>
          <a:bodyPr/>
          <a:lstStyle/>
          <a:p>
            <a:pPr>
              <a:lnSpc>
                <a:spcPct val="90000"/>
              </a:lnSpc>
              <a:spcAft>
                <a:spcPts val="1200"/>
              </a:spcAft>
            </a:pPr>
            <a:r>
              <a:rPr lang="en-US" sz="3000"/>
              <a:t>The </a:t>
            </a:r>
            <a:r>
              <a:rPr lang="en-US" sz="3000">
                <a:latin typeface="Courier New" pitchFamily="49" charset="0"/>
              </a:rPr>
              <a:t>protected</a:t>
            </a:r>
            <a:r>
              <a:rPr lang="en-US" sz="3000"/>
              <a:t> modifier can be applied on data and methods in a class. A protected data or a protected method in a public class can be accessed by any class in the same package or its subclasses, even if the subclasses are in a different package.</a:t>
            </a:r>
            <a:r>
              <a:rPr lang="en-US">
                <a:latin typeface="Courier" charset="0"/>
              </a:rPr>
              <a:t> </a:t>
            </a:r>
          </a:p>
          <a:p>
            <a:pPr>
              <a:lnSpc>
                <a:spcPct val="90000"/>
              </a:lnSpc>
              <a:spcAft>
                <a:spcPts val="1200"/>
              </a:spcAft>
            </a:pPr>
            <a:r>
              <a:rPr lang="en-US"/>
              <a:t>private, default, protected, public</a:t>
            </a:r>
          </a:p>
        </p:txBody>
      </p:sp>
      <p:sp>
        <p:nvSpPr>
          <p:cNvPr id="362500"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2501" name="Object 5"/>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362502" name="Picture" r:id="rId3" imgW="4865400" imgH="736560" progId="Word.Picture.8">
                  <p:embed/>
                </p:oleObj>
              </mc:Choice>
              <mc:Fallback>
                <p:oleObj name="Picture" r:id="rId3" imgW="4865400" imgH="73656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CDAC9ED-3E1F-4C28-B3D5-66CB986D7742}" type="slidenum">
              <a:rPr lang="en-US"/>
              <a:pPr/>
              <a:t>45</a:t>
            </a:fld>
            <a:endParaRPr lang="en-US"/>
          </a:p>
        </p:txBody>
      </p:sp>
      <p:sp>
        <p:nvSpPr>
          <p:cNvPr id="359426" name="Rectangle 2"/>
          <p:cNvSpPr>
            <a:spLocks noGrp="1" noChangeArrowheads="1"/>
          </p:cNvSpPr>
          <p:nvPr>
            <p:ph type="title"/>
          </p:nvPr>
        </p:nvSpPr>
        <p:spPr>
          <a:xfrm>
            <a:off x="685800" y="0"/>
            <a:ext cx="7772400" cy="1428750"/>
          </a:xfrm>
          <a:noFill/>
          <a:ln/>
        </p:spPr>
        <p:txBody>
          <a:bodyPr/>
          <a:lstStyle/>
          <a:p>
            <a:r>
              <a:rPr lang="en-US"/>
              <a:t>Accessibility Summary</a:t>
            </a:r>
          </a:p>
        </p:txBody>
      </p:sp>
      <p:sp>
        <p:nvSpPr>
          <p:cNvPr id="359428"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32" name="Rectangle 8"/>
          <p:cNvSpPr>
            <a:spLocks noChangeArrowheads="1"/>
          </p:cNvSpPr>
          <p:nvPr/>
        </p:nvSpPr>
        <p:spPr bwMode="auto">
          <a:xfrm>
            <a:off x="2247900" y="24003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59431" name="Object 7"/>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359432" r:id="rId3" imgW="4648200" imgH="2057400" progId="Word.Picture.8">
                  <p:embed/>
                </p:oleObj>
              </mc:Choice>
              <mc:Fallback>
                <p:oleObj r:id="rId3" imgW="4648200" imgH="205740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F67BC98-9B98-4A7C-8046-0D6344BA58F8}" type="slidenum">
              <a:rPr lang="en-US"/>
              <a:pPr/>
              <a:t>46</a:t>
            </a:fld>
            <a:endParaRPr lang="en-US"/>
          </a:p>
        </p:txBody>
      </p:sp>
      <p:sp>
        <p:nvSpPr>
          <p:cNvPr id="335874" name="Rectangle 2"/>
          <p:cNvSpPr>
            <a:spLocks noGrp="1" noChangeArrowheads="1"/>
          </p:cNvSpPr>
          <p:nvPr>
            <p:ph type="title"/>
          </p:nvPr>
        </p:nvSpPr>
        <p:spPr>
          <a:xfrm>
            <a:off x="685800" y="304800"/>
            <a:ext cx="7772400" cy="742950"/>
          </a:xfrm>
          <a:noFill/>
          <a:ln/>
        </p:spPr>
        <p:txBody>
          <a:bodyPr/>
          <a:lstStyle/>
          <a:p>
            <a:r>
              <a:rPr lang="en-US"/>
              <a:t>Visibility Modifiers </a:t>
            </a:r>
          </a:p>
        </p:txBody>
      </p:sp>
      <p:sp>
        <p:nvSpPr>
          <p:cNvPr id="335877" name="Rectangle 5"/>
          <p:cNvSpPr>
            <a:spLocks noChangeArrowheads="1"/>
          </p:cNvSpPr>
          <p:nvPr/>
        </p:nvSpPr>
        <p:spPr bwMode="auto">
          <a:xfrm>
            <a:off x="1684338" y="26860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5879" name="Rectangle 7"/>
          <p:cNvSpPr>
            <a:spLocks noChangeArrowheads="1"/>
          </p:cNvSpPr>
          <p:nvPr/>
        </p:nvSpPr>
        <p:spPr bwMode="auto">
          <a:xfrm>
            <a:off x="1914525" y="19145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5881" name="Rectangle 9"/>
          <p:cNvSpPr>
            <a:spLocks noChangeArrowheads="1"/>
          </p:cNvSpPr>
          <p:nvPr/>
        </p:nvSpPr>
        <p:spPr bwMode="auto">
          <a:xfrm>
            <a:off x="0" y="1912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5880" name="Object 8"/>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335881" name="Picture" r:id="rId3" imgW="5321808" imgH="3026664" progId="Word.Picture.8">
                  <p:embed/>
                </p:oleObj>
              </mc:Choice>
              <mc:Fallback>
                <p:oleObj name="Picture" r:id="rId3" imgW="5321808" imgH="3026664"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5908C8-5486-4444-B6F2-30D74E41D03D}" type="slidenum">
              <a:rPr lang="en-US"/>
              <a:pPr/>
              <a:t>47</a:t>
            </a:fld>
            <a:endParaRPr lang="en-US"/>
          </a:p>
        </p:txBody>
      </p:sp>
      <p:sp>
        <p:nvSpPr>
          <p:cNvPr id="336898" name="Rectangle 2"/>
          <p:cNvSpPr>
            <a:spLocks noGrp="1" noChangeArrowheads="1"/>
          </p:cNvSpPr>
          <p:nvPr>
            <p:ph type="title"/>
          </p:nvPr>
        </p:nvSpPr>
        <p:spPr>
          <a:xfrm>
            <a:off x="228600" y="228600"/>
            <a:ext cx="8610600" cy="685800"/>
          </a:xfrm>
          <a:noFill/>
          <a:ln/>
        </p:spPr>
        <p:txBody>
          <a:bodyPr/>
          <a:lstStyle/>
          <a:p>
            <a:r>
              <a:rPr lang="en-US" sz="3600"/>
              <a:t>A Subclass Cannot Weaken the Accessibility</a:t>
            </a:r>
          </a:p>
        </p:txBody>
      </p:sp>
      <p:sp>
        <p:nvSpPr>
          <p:cNvPr id="336899" name="Text Box 3"/>
          <p:cNvSpPr txBox="1">
            <a:spLocks noChangeArrowheads="1"/>
          </p:cNvSpPr>
          <p:nvPr/>
        </p:nvSpPr>
        <p:spPr bwMode="auto">
          <a:xfrm>
            <a:off x="533400" y="1295400"/>
            <a:ext cx="8077200" cy="4486275"/>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93843C3-6BB9-4A6F-9F34-5B0DE6B8A90B}" type="slidenum">
              <a:rPr lang="en-US"/>
              <a:pPr/>
              <a:t>48</a:t>
            </a:fld>
            <a:endParaRPr lang="en-US"/>
          </a:p>
        </p:txBody>
      </p:sp>
      <p:sp>
        <p:nvSpPr>
          <p:cNvPr id="337922" name="Rectangle 2"/>
          <p:cNvSpPr>
            <a:spLocks noGrp="1" noChangeArrowheads="1"/>
          </p:cNvSpPr>
          <p:nvPr>
            <p:ph type="title"/>
          </p:nvPr>
        </p:nvSpPr>
        <p:spPr>
          <a:xfrm>
            <a:off x="685800" y="228600"/>
            <a:ext cx="7772400" cy="685800"/>
          </a:xfrm>
          <a:noFill/>
          <a:ln/>
        </p:spPr>
        <p:txBody>
          <a:bodyPr/>
          <a:lstStyle/>
          <a:p>
            <a:r>
              <a:rPr lang="en-US"/>
              <a:t>NOTE</a:t>
            </a:r>
          </a:p>
        </p:txBody>
      </p:sp>
      <p:sp>
        <p:nvSpPr>
          <p:cNvPr id="337923" name="Text Box 3"/>
          <p:cNvSpPr txBox="1">
            <a:spLocks noChangeArrowheads="1"/>
          </p:cNvSpPr>
          <p:nvPr/>
        </p:nvSpPr>
        <p:spPr bwMode="auto">
          <a:xfrm>
            <a:off x="533400" y="1295400"/>
            <a:ext cx="8077200" cy="2838450"/>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The modifiers are used on classes and class members (data and methods), except that the </a:t>
            </a:r>
            <a:r>
              <a:rPr lang="en-US" sz="3600" u="sng">
                <a:cs typeface="Times New Roman" pitchFamily="18" charset="0"/>
              </a:rPr>
              <a:t>final</a:t>
            </a:r>
            <a:r>
              <a:rPr lang="en-US" sz="3600">
                <a:cs typeface="Times New Roman" pitchFamily="18" charset="0"/>
              </a:rPr>
              <a:t> modifier can also be used on local variables in a method. A final local variable is a constant inside a method.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3915011-9C3A-4E70-ABDF-C9FA754907BC}" type="slidenum">
              <a:rPr lang="en-US"/>
              <a:pPr/>
              <a:t>49</a:t>
            </a:fld>
            <a:endParaRPr lang="en-US"/>
          </a:p>
        </p:txBody>
      </p:sp>
      <p:sp>
        <p:nvSpPr>
          <p:cNvPr id="338946"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final</a:t>
            </a:r>
            <a:r>
              <a:rPr lang="en-US"/>
              <a:t> Modifier</a:t>
            </a:r>
          </a:p>
        </p:txBody>
      </p:sp>
      <p:sp>
        <p:nvSpPr>
          <p:cNvPr id="338947" name="Rectangle 3"/>
          <p:cNvSpPr>
            <a:spLocks noGrp="1" noChangeArrowheads="1"/>
          </p:cNvSpPr>
          <p:nvPr>
            <p:ph type="body" idx="1"/>
          </p:nvPr>
        </p:nvSpPr>
        <p:spPr>
          <a:xfrm>
            <a:off x="685800" y="1371600"/>
            <a:ext cx="7772400" cy="4133850"/>
          </a:xfrm>
          <a:noFill/>
          <a:ln/>
        </p:spPr>
        <p:txBody>
          <a:bodyPr/>
          <a:lstStyle/>
          <a:p>
            <a:pPr>
              <a:lnSpc>
                <a:spcPct val="90000"/>
              </a:lnSpc>
            </a:pPr>
            <a:r>
              <a:rPr lang="en-US" sz="2600"/>
              <a:t>The </a:t>
            </a:r>
            <a:r>
              <a:rPr lang="en-US" sz="2600">
                <a:latin typeface="Courier New" pitchFamily="49" charset="0"/>
              </a:rPr>
              <a:t>final</a:t>
            </a:r>
            <a:r>
              <a:rPr lang="en-US" sz="2800"/>
              <a:t> class cannot be extended:</a:t>
            </a:r>
          </a:p>
          <a:p>
            <a:pPr>
              <a:lnSpc>
                <a:spcPct val="90000"/>
              </a:lnSpc>
              <a:buFont typeface="Monotype Sorts" pitchFamily="2" charset="2"/>
              <a:buNone/>
            </a:pPr>
            <a:r>
              <a:rPr lang="en-US" sz="2400"/>
              <a:t>       </a:t>
            </a:r>
            <a:r>
              <a:rPr lang="en-US" sz="2200">
                <a:latin typeface="Courier New" pitchFamily="49" charset="0"/>
              </a:rPr>
              <a:t>final class Math {</a:t>
            </a:r>
          </a:p>
          <a:p>
            <a:pPr>
              <a:lnSpc>
                <a:spcPct val="90000"/>
              </a:lnSpc>
              <a:buFont typeface="Monotype Sorts" pitchFamily="2" charset="2"/>
              <a:buNone/>
            </a:pPr>
            <a:r>
              <a:rPr lang="en-US" sz="2200">
                <a:latin typeface="Courier New" pitchFamily="49" charset="0"/>
              </a:rPr>
              <a:t>     ...</a:t>
            </a:r>
          </a:p>
          <a:p>
            <a:pPr>
              <a:lnSpc>
                <a:spcPct val="90000"/>
              </a:lnSpc>
              <a:buFont typeface="Monotype Sorts" pitchFamily="2" charset="2"/>
              <a:buNone/>
            </a:pPr>
            <a:r>
              <a:rPr lang="en-US" sz="2200">
                <a:latin typeface="Courier New" pitchFamily="49" charset="0"/>
              </a:rPr>
              <a:t>    }</a:t>
            </a:r>
            <a:endParaRPr lang="en-US" sz="2800"/>
          </a:p>
          <a:p>
            <a:pPr>
              <a:lnSpc>
                <a:spcPct val="90000"/>
              </a:lnSpc>
              <a:spcBef>
                <a:spcPct val="100000"/>
              </a:spcBef>
            </a:pPr>
            <a:r>
              <a:rPr lang="en-US" sz="2600"/>
              <a:t>The </a:t>
            </a:r>
            <a:r>
              <a:rPr lang="en-US" sz="2600">
                <a:latin typeface="Courier New" pitchFamily="49" charset="0"/>
              </a:rPr>
              <a:t>final</a:t>
            </a:r>
            <a:r>
              <a:rPr lang="en-US" sz="2800"/>
              <a:t> variable is a constant:</a:t>
            </a:r>
          </a:p>
          <a:p>
            <a:pPr>
              <a:lnSpc>
                <a:spcPct val="90000"/>
              </a:lnSpc>
              <a:buFont typeface="Monotype Sorts" pitchFamily="2" charset="2"/>
              <a:buNone/>
            </a:pPr>
            <a:r>
              <a:rPr lang="en-US" sz="2400"/>
              <a:t>       </a:t>
            </a:r>
            <a:r>
              <a:rPr lang="en-US" sz="2200">
                <a:latin typeface="Courier New" pitchFamily="49" charset="0"/>
              </a:rPr>
              <a:t>final static double PI = 3.14159;</a:t>
            </a:r>
            <a:endParaRPr lang="en-US" sz="2800"/>
          </a:p>
          <a:p>
            <a:pPr>
              <a:lnSpc>
                <a:spcPct val="90000"/>
              </a:lnSpc>
              <a:spcBef>
                <a:spcPct val="100000"/>
              </a:spcBef>
            </a:pPr>
            <a:r>
              <a:rPr lang="en-US" sz="2600"/>
              <a:t>The </a:t>
            </a:r>
            <a:r>
              <a:rPr lang="en-US" sz="2600">
                <a:latin typeface="Courier New" pitchFamily="49" charset="0"/>
              </a:rPr>
              <a:t>final</a:t>
            </a:r>
            <a:r>
              <a:rPr lang="en-US" sz="2800"/>
              <a:t> method cannot be</a:t>
            </a:r>
            <a:br>
              <a:rPr lang="en-US" sz="2800"/>
            </a:br>
            <a:r>
              <a:rPr lang="en-US" sz="2800"/>
              <a:t>overridden by its subclasses.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A1ED5A3-9885-4359-AE69-516631E7B586}" type="slidenum">
              <a:rPr lang="en-US"/>
              <a:pPr/>
              <a:t>5</a:t>
            </a:fld>
            <a:endParaRPr lang="en-US"/>
          </a:p>
        </p:txBody>
      </p:sp>
      <p:sp>
        <p:nvSpPr>
          <p:cNvPr id="392194" name="Rectangle 2"/>
          <p:cNvSpPr>
            <a:spLocks noGrp="1" noChangeArrowheads="1"/>
          </p:cNvSpPr>
          <p:nvPr>
            <p:ph type="title"/>
          </p:nvPr>
        </p:nvSpPr>
        <p:spPr>
          <a:xfrm>
            <a:off x="685800" y="457200"/>
            <a:ext cx="7772400" cy="685800"/>
          </a:xfrm>
          <a:noFill/>
          <a:ln/>
        </p:spPr>
        <p:txBody>
          <a:bodyPr/>
          <a:lstStyle/>
          <a:p>
            <a:r>
              <a:rPr lang="en-US" sz="4000"/>
              <a:t>Are superclass’s Constructor Inherited?</a:t>
            </a:r>
          </a:p>
        </p:txBody>
      </p:sp>
      <p:sp>
        <p:nvSpPr>
          <p:cNvPr id="392195" name="Text Box 3"/>
          <p:cNvSpPr txBox="1">
            <a:spLocks noChangeArrowheads="1"/>
          </p:cNvSpPr>
          <p:nvPr/>
        </p:nvSpPr>
        <p:spPr bwMode="auto">
          <a:xfrm>
            <a:off x="228600" y="1524000"/>
            <a:ext cx="8686800" cy="1679575"/>
          </a:xfrm>
          <a:prstGeom prst="rect">
            <a:avLst/>
          </a:prstGeom>
          <a:noFill/>
          <a:ln w="12700">
            <a:noFill/>
            <a:miter lim="800000"/>
            <a:headEnd type="none" w="sm" len="sm"/>
            <a:tailEnd type="none" w="sm" len="sm"/>
          </a:ln>
          <a:effectLst/>
        </p:spPr>
        <p:txBody>
          <a:bodyPr>
            <a:spAutoFit/>
          </a:bodyPr>
          <a:lstStyle/>
          <a:p>
            <a:pPr>
              <a:spcBef>
                <a:spcPct val="50000"/>
              </a:spcBef>
            </a:pPr>
            <a:r>
              <a:rPr lang="en-US" sz="2600"/>
              <a:t>No. They are not inherited.</a:t>
            </a:r>
          </a:p>
          <a:p>
            <a:pPr>
              <a:spcBef>
                <a:spcPct val="50000"/>
              </a:spcBef>
            </a:pPr>
            <a:r>
              <a:rPr lang="en-US" sz="2600"/>
              <a:t>They are invoked explicitly or implicitly. </a:t>
            </a:r>
          </a:p>
          <a:p>
            <a:pPr>
              <a:spcBef>
                <a:spcPct val="50000"/>
              </a:spcBef>
            </a:pPr>
            <a:r>
              <a:rPr lang="en-US" sz="2600"/>
              <a:t>Explicitly using the super keyword.</a:t>
            </a:r>
          </a:p>
        </p:txBody>
      </p:sp>
      <p:sp>
        <p:nvSpPr>
          <p:cNvPr id="392196" name="Text Box 4"/>
          <p:cNvSpPr txBox="1">
            <a:spLocks noChangeArrowheads="1"/>
          </p:cNvSpPr>
          <p:nvPr/>
        </p:nvSpPr>
        <p:spPr bwMode="auto">
          <a:xfrm>
            <a:off x="381000" y="3276600"/>
            <a:ext cx="8229600" cy="3081338"/>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Times New Roman" pitchFamily="18" charset="0"/>
              </a:rPr>
              <a:t>A constructor is used to construct an instance of a class. Unlike properties and methods, a superclass's constructors are not inherited in the subclass. They can only be invoked from the subclasses' constructors, using the keyword </a:t>
            </a:r>
            <a:r>
              <a:rPr lang="en-US" sz="2800" u="sng">
                <a:cs typeface="Times New Roman" pitchFamily="18" charset="0"/>
              </a:rPr>
              <a:t>super</a:t>
            </a:r>
            <a:r>
              <a:rPr lang="en-US" sz="2800">
                <a:cs typeface="Times New Roman" pitchFamily="18" charset="0"/>
              </a:rPr>
              <a:t>. </a:t>
            </a:r>
            <a:r>
              <a:rPr lang="en-US" sz="2800" i="1">
                <a:cs typeface="Times New Roman" pitchFamily="18" charset="0"/>
              </a:rPr>
              <a:t>If the keyword </a:t>
            </a:r>
            <a:r>
              <a:rPr lang="en-US" sz="2800" i="1" u="sng">
                <a:cs typeface="Times New Roman" pitchFamily="18" charset="0"/>
              </a:rPr>
              <a:t>super</a:t>
            </a:r>
            <a:r>
              <a:rPr lang="en-US" sz="2800" i="1">
                <a:cs typeface="Times New Roman" pitchFamily="18" charset="0"/>
              </a:rPr>
              <a:t> is not explicitly used, the superclass's no-arg constructor is automatically invoked.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486EACD-AC90-499C-B1A1-BAC826D822A1}" type="slidenum">
              <a:rPr lang="en-US"/>
              <a:pPr/>
              <a:t>6</a:t>
            </a:fld>
            <a:endParaRPr lang="en-US"/>
          </a:p>
        </p:txBody>
      </p:sp>
      <p:sp>
        <p:nvSpPr>
          <p:cNvPr id="351234" name="Rectangle 2"/>
          <p:cNvSpPr>
            <a:spLocks noGrp="1" noChangeArrowheads="1"/>
          </p:cNvSpPr>
          <p:nvPr>
            <p:ph type="title"/>
          </p:nvPr>
        </p:nvSpPr>
        <p:spPr>
          <a:xfrm>
            <a:off x="152400" y="152400"/>
            <a:ext cx="8839200" cy="666750"/>
          </a:xfrm>
          <a:noFill/>
          <a:ln/>
        </p:spPr>
        <p:txBody>
          <a:bodyPr/>
          <a:lstStyle/>
          <a:p>
            <a:r>
              <a:rPr lang="en-US" sz="3600"/>
              <a:t>Superclass’s Constructor Is Always Invoked</a:t>
            </a:r>
          </a:p>
        </p:txBody>
      </p:sp>
      <p:sp>
        <p:nvSpPr>
          <p:cNvPr id="351235" name="Text Box 3"/>
          <p:cNvSpPr txBox="1">
            <a:spLocks noChangeArrowheads="1"/>
          </p:cNvSpPr>
          <p:nvPr/>
        </p:nvSpPr>
        <p:spPr bwMode="auto">
          <a:xfrm>
            <a:off x="304800" y="990600"/>
            <a:ext cx="8534400" cy="1800225"/>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Times New Roman" pitchFamily="18" charset="0"/>
              </a:rPr>
              <a:t>A constructor may invoke an overloaded constructor or its superclass’s constructor. If none of them is invoked explicitly, the compiler puts </a:t>
            </a:r>
            <a:r>
              <a:rPr lang="en-US" sz="2800" u="sng">
                <a:cs typeface="Times New Roman" pitchFamily="18" charset="0"/>
              </a:rPr>
              <a:t>super()</a:t>
            </a:r>
            <a:r>
              <a:rPr lang="en-US" sz="2800">
                <a:cs typeface="Times New Roman" pitchFamily="18" charset="0"/>
              </a:rPr>
              <a:t> as the first statement in the constructor. For example, </a:t>
            </a:r>
            <a:endParaRPr lang="en-US">
              <a:cs typeface="Times New Roman" pitchFamily="18" charset="0"/>
            </a:endParaRPr>
          </a:p>
        </p:txBody>
      </p:sp>
      <p:sp>
        <p:nvSpPr>
          <p:cNvPr id="351237" name="Rectangle 5"/>
          <p:cNvSpPr>
            <a:spLocks noChangeArrowheads="1"/>
          </p:cNvSpPr>
          <p:nvPr/>
        </p:nvSpPr>
        <p:spPr bwMode="auto">
          <a:xfrm>
            <a:off x="2514600" y="31289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1239" name="Rectangle 7"/>
          <p:cNvSpPr>
            <a:spLocks noChangeArrowheads="1"/>
          </p:cNvSpPr>
          <p:nvPr/>
        </p:nvSpPr>
        <p:spPr bwMode="auto">
          <a:xfrm>
            <a:off x="2514600" y="30527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51238"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351241" name="Picture" r:id="rId3" imgW="4118760" imgH="754200" progId="Word.Picture.8">
                  <p:embed/>
                </p:oleObj>
              </mc:Choice>
              <mc:Fallback>
                <p:oleObj name="Picture" r:id="rId3" imgW="4118760" imgH="7542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solidFill>
                        <a:schemeClr val="tx1"/>
                      </a:solidFill>
                    </p:spPr>
                  </p:pic>
                </p:oleObj>
              </mc:Fallback>
            </mc:AlternateContent>
          </a:graphicData>
        </a:graphic>
      </p:graphicFrame>
      <p:sp>
        <p:nvSpPr>
          <p:cNvPr id="351241" name="Rectangle 9"/>
          <p:cNvSpPr>
            <a:spLocks noChangeArrowheads="1"/>
          </p:cNvSpPr>
          <p:nvPr/>
        </p:nvSpPr>
        <p:spPr bwMode="auto">
          <a:xfrm>
            <a:off x="0" y="31289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51240" name="Object 8"/>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351242" name="Picture" r:id="rId5" imgW="4118760" imgH="603360" progId="Word.Picture.8">
                  <p:embed/>
                </p:oleObj>
              </mc:Choice>
              <mc:Fallback>
                <p:oleObj name="Picture" r:id="rId5" imgW="4118760" imgH="603360" progId="Word.Picture.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A8C46D6-D32B-4C7C-B2AE-10ED5E259074}" type="slidenum">
              <a:rPr lang="en-US"/>
              <a:pPr/>
              <a:t>7</a:t>
            </a:fld>
            <a:endParaRPr lang="en-US"/>
          </a:p>
        </p:txBody>
      </p:sp>
      <p:sp>
        <p:nvSpPr>
          <p:cNvPr id="387074" name="Rectangle 2"/>
          <p:cNvSpPr>
            <a:spLocks noGrp="1" noChangeArrowheads="1"/>
          </p:cNvSpPr>
          <p:nvPr>
            <p:ph type="title"/>
          </p:nvPr>
        </p:nvSpPr>
        <p:spPr>
          <a:xfrm>
            <a:off x="685800" y="0"/>
            <a:ext cx="7772400" cy="1428750"/>
          </a:xfrm>
          <a:noFill/>
          <a:ln/>
        </p:spPr>
        <p:txBody>
          <a:bodyPr/>
          <a:lstStyle/>
          <a:p>
            <a:r>
              <a:rPr lang="en-US"/>
              <a:t>Using the Keyword </a:t>
            </a:r>
            <a:r>
              <a:rPr lang="en-US" sz="4200">
                <a:latin typeface="Courier New" pitchFamily="49" charset="0"/>
              </a:rPr>
              <a:t>super</a:t>
            </a:r>
            <a:endParaRPr lang="en-US"/>
          </a:p>
        </p:txBody>
      </p:sp>
      <p:sp>
        <p:nvSpPr>
          <p:cNvPr id="387075" name="Rectangle 3"/>
          <p:cNvSpPr>
            <a:spLocks noGrp="1" noChangeArrowheads="1"/>
          </p:cNvSpPr>
          <p:nvPr>
            <p:ph type="body" idx="1"/>
          </p:nvPr>
        </p:nvSpPr>
        <p:spPr>
          <a:xfrm>
            <a:off x="914400" y="3048000"/>
            <a:ext cx="7772400" cy="1066800"/>
          </a:xfrm>
          <a:noFill/>
          <a:ln/>
        </p:spPr>
        <p:txBody>
          <a:bodyPr/>
          <a:lstStyle/>
          <a:p>
            <a:pPr marL="358775" indent="-358775">
              <a:lnSpc>
                <a:spcPct val="90000"/>
              </a:lnSpc>
              <a:spcBef>
                <a:spcPct val="100000"/>
              </a:spcBef>
            </a:pPr>
            <a:r>
              <a:rPr lang="en-US" sz="2800"/>
              <a:t>To call a superclass constructor</a:t>
            </a:r>
          </a:p>
          <a:p>
            <a:pPr marL="358775" indent="-358775">
              <a:lnSpc>
                <a:spcPct val="90000"/>
              </a:lnSpc>
              <a:spcBef>
                <a:spcPct val="50000"/>
              </a:spcBef>
            </a:pPr>
            <a:r>
              <a:rPr lang="en-US" sz="2800"/>
              <a:t>To call a superclass method</a:t>
            </a:r>
          </a:p>
        </p:txBody>
      </p:sp>
      <p:sp>
        <p:nvSpPr>
          <p:cNvPr id="387076" name="Text Box 4"/>
          <p:cNvSpPr txBox="1">
            <a:spLocks noChangeArrowheads="1"/>
          </p:cNvSpPr>
          <p:nvPr/>
        </p:nvSpPr>
        <p:spPr bwMode="auto">
          <a:xfrm>
            <a:off x="914400" y="1371600"/>
            <a:ext cx="7162800" cy="14636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The keyword </a:t>
            </a:r>
            <a:r>
              <a:rPr lang="en-US" sz="2800">
                <a:latin typeface="Courier New" pitchFamily="49" charset="0"/>
              </a:rPr>
              <a:t>super</a:t>
            </a:r>
            <a:r>
              <a:rPr lang="en-US" sz="3000"/>
              <a:t> refers to the superclass of the class in which </a:t>
            </a:r>
            <a:r>
              <a:rPr lang="en-US" sz="2800">
                <a:latin typeface="Courier New" pitchFamily="49" charset="0"/>
              </a:rPr>
              <a:t>super</a:t>
            </a:r>
            <a:r>
              <a:rPr lang="en-US" sz="3000"/>
              <a:t> appears. This keyword can be used in two ways: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35BF115-7A01-4DDB-846A-4ABF71D58CD4}" type="slidenum">
              <a:rPr lang="en-US"/>
              <a:pPr/>
              <a:t>8</a:t>
            </a:fld>
            <a:endParaRPr lang="en-US"/>
          </a:p>
        </p:txBody>
      </p:sp>
      <p:sp>
        <p:nvSpPr>
          <p:cNvPr id="311298" name="Rectangle 2"/>
          <p:cNvSpPr>
            <a:spLocks noGrp="1" noChangeArrowheads="1"/>
          </p:cNvSpPr>
          <p:nvPr>
            <p:ph type="title"/>
          </p:nvPr>
        </p:nvSpPr>
        <p:spPr>
          <a:xfrm>
            <a:off x="685800" y="0"/>
            <a:ext cx="7772400" cy="1428750"/>
          </a:xfrm>
          <a:noFill/>
          <a:ln/>
        </p:spPr>
        <p:txBody>
          <a:bodyPr/>
          <a:lstStyle/>
          <a:p>
            <a:r>
              <a:rPr lang="en-US"/>
              <a:t>CAUTION</a:t>
            </a:r>
          </a:p>
        </p:txBody>
      </p:sp>
      <p:sp>
        <p:nvSpPr>
          <p:cNvPr id="311299" name="Text Box 3"/>
          <p:cNvSpPr txBox="1">
            <a:spLocks noChangeArrowheads="1"/>
          </p:cNvSpPr>
          <p:nvPr/>
        </p:nvSpPr>
        <p:spPr bwMode="auto">
          <a:xfrm>
            <a:off x="533400" y="1752600"/>
            <a:ext cx="8229600" cy="3387725"/>
          </a:xfrm>
          <a:prstGeom prst="rect">
            <a:avLst/>
          </a:prstGeom>
          <a:noFill/>
          <a:ln w="12700">
            <a:noFill/>
            <a:miter lim="800000"/>
            <a:headEnd type="none" w="sm" len="sm"/>
            <a:tailEnd type="none" w="sm" len="sm"/>
          </a:ln>
          <a:effectLst/>
        </p:spPr>
        <p:txBody>
          <a:bodyPr>
            <a:spAutoFit/>
          </a:bodyPr>
          <a:lstStyle/>
          <a:p>
            <a:pPr>
              <a:spcBef>
                <a:spcPct val="50000"/>
              </a:spcBef>
            </a:pPr>
            <a:r>
              <a:rPr lang="en-US" sz="3600">
                <a:cs typeface="Times New Roman" pitchFamily="18" charset="0"/>
              </a:rPr>
              <a:t>You must use the keyword </a:t>
            </a:r>
            <a:r>
              <a:rPr lang="en-US" sz="3600" u="sng">
                <a:cs typeface="Times New Roman" pitchFamily="18" charset="0"/>
              </a:rPr>
              <a:t>super</a:t>
            </a:r>
            <a:r>
              <a:rPr lang="en-US" sz="3600">
                <a:cs typeface="Times New Roman" pitchFamily="18" charset="0"/>
              </a:rPr>
              <a:t> to call the superclass constructor. Invoking a superclass constructor’s name in a subclass causes a syntax error. Java requires that the statement that uses the keyword </a:t>
            </a:r>
            <a:r>
              <a:rPr lang="en-US" sz="3600" u="sng">
                <a:cs typeface="Times New Roman" pitchFamily="18" charset="0"/>
              </a:rPr>
              <a:t>super</a:t>
            </a:r>
            <a:r>
              <a:rPr lang="en-US" sz="3600">
                <a:cs typeface="Times New Roman" pitchFamily="18" charset="0"/>
              </a:rPr>
              <a:t> appear first in the constructor.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A912E5D-FA6D-4885-99DE-4DFA63F7848C}" type="slidenum">
              <a:rPr lang="en-US"/>
              <a:pPr/>
              <a:t>9</a:t>
            </a:fld>
            <a:endParaRPr lang="en-US"/>
          </a:p>
        </p:txBody>
      </p:sp>
      <p:sp>
        <p:nvSpPr>
          <p:cNvPr id="313346" name="Rectangle 2"/>
          <p:cNvSpPr>
            <a:spLocks noGrp="1" noChangeArrowheads="1"/>
          </p:cNvSpPr>
          <p:nvPr>
            <p:ph type="title"/>
          </p:nvPr>
        </p:nvSpPr>
        <p:spPr>
          <a:xfrm>
            <a:off x="-228600" y="0"/>
            <a:ext cx="9829800" cy="381000"/>
          </a:xfrm>
          <a:noFill/>
          <a:ln/>
        </p:spPr>
        <p:txBody>
          <a:bodyPr/>
          <a:lstStyle/>
          <a:p>
            <a:r>
              <a:rPr lang="en-US" sz="3600"/>
              <a:t>Constructor Chaining</a:t>
            </a:r>
          </a:p>
        </p:txBody>
      </p:sp>
      <p:sp>
        <p:nvSpPr>
          <p:cNvPr id="313347" name="Text Box 3"/>
          <p:cNvSpPr txBox="1">
            <a:spLocks noChangeArrowheads="1"/>
          </p:cNvSpPr>
          <p:nvPr/>
        </p:nvSpPr>
        <p:spPr bwMode="auto">
          <a:xfrm>
            <a:off x="228600" y="1143000"/>
            <a:ext cx="8686800" cy="5516563"/>
          </a:xfrm>
          <a:prstGeom prst="rect">
            <a:avLst/>
          </a:prstGeom>
          <a:solidFill>
            <a:schemeClr val="tx1"/>
          </a:solidFill>
          <a:ln w="12700">
            <a:noFill/>
            <a:miter lim="800000"/>
            <a:headEnd type="none" w="sm" len="sm"/>
            <a:tailEnd type="none" w="sm" len="sm"/>
          </a:ln>
          <a:effectLst/>
        </p:spPr>
        <p:txBody>
          <a:bodyPr>
            <a:spAutoFit/>
          </a:bodyPr>
          <a:lstStyle/>
          <a:p>
            <a:pPr>
              <a:lnSpc>
                <a:spcPct val="50000"/>
              </a:lnSpc>
              <a:spcBef>
                <a:spcPct val="50000"/>
              </a:spcBef>
            </a:pPr>
            <a:r>
              <a:rPr lang="en-US" sz="14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4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400">
                <a:solidFill>
                  <a:schemeClr val="bg2"/>
                </a:solidFill>
                <a:latin typeface="Courier New" pitchFamily="49" charset="0"/>
                <a:cs typeface="Times New Roman" pitchFamily="18" charset="0"/>
              </a:rPr>
              <a:t>    new Faculty();</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Faculty() {</a:t>
            </a:r>
          </a:p>
          <a:p>
            <a:pPr>
              <a:lnSpc>
                <a:spcPct val="50000"/>
              </a:lnSpc>
              <a:spcBef>
                <a:spcPct val="50000"/>
              </a:spcBef>
            </a:pPr>
            <a:r>
              <a:rPr lang="en-US" sz="14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400">
                <a:solidFill>
                  <a:schemeClr val="bg2"/>
                </a:solidFill>
                <a:latin typeface="Courier New" pitchFamily="49" charset="0"/>
                <a:cs typeface="Times New Roman" pitchFamily="18" charset="0"/>
              </a:rPr>
              <a:t>  public Employee() {</a:t>
            </a:r>
          </a:p>
          <a:p>
            <a:pPr>
              <a:lnSpc>
                <a:spcPct val="50000"/>
              </a:lnSpc>
              <a:spcBef>
                <a:spcPct val="50000"/>
              </a:spcBef>
            </a:pPr>
            <a:r>
              <a:rPr lang="en-US" sz="14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4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400">
                <a:solidFill>
                  <a:schemeClr val="bg2"/>
                </a:solidFill>
                <a:latin typeface="Courier New" pitchFamily="49" charset="0"/>
                <a:cs typeface="Times New Roman" pitchFamily="18" charset="0"/>
              </a:rPr>
              <a:t>    System.out.println(s);</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class Person {</a:t>
            </a:r>
          </a:p>
          <a:p>
            <a:pPr>
              <a:lnSpc>
                <a:spcPct val="50000"/>
              </a:lnSpc>
              <a:spcBef>
                <a:spcPct val="50000"/>
              </a:spcBef>
            </a:pPr>
            <a:r>
              <a:rPr lang="en-US" sz="1400">
                <a:solidFill>
                  <a:schemeClr val="bg2"/>
                </a:solidFill>
                <a:latin typeface="Courier New" pitchFamily="49" charset="0"/>
                <a:cs typeface="Times New Roman" pitchFamily="18" charset="0"/>
              </a:rPr>
              <a:t>  public Person() {</a:t>
            </a:r>
          </a:p>
          <a:p>
            <a:pPr>
              <a:lnSpc>
                <a:spcPct val="50000"/>
              </a:lnSpc>
              <a:spcBef>
                <a:spcPct val="50000"/>
              </a:spcBef>
            </a:pPr>
            <a:r>
              <a:rPr lang="en-US" sz="14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400">
                <a:solidFill>
                  <a:schemeClr val="bg2"/>
                </a:solidFill>
                <a:latin typeface="Courier New" pitchFamily="49" charset="0"/>
                <a:cs typeface="Times New Roman" pitchFamily="18" charset="0"/>
              </a:rPr>
              <a:t>  }</a:t>
            </a:r>
          </a:p>
          <a:p>
            <a:pPr>
              <a:lnSpc>
                <a:spcPct val="50000"/>
              </a:lnSpc>
              <a:spcBef>
                <a:spcPct val="50000"/>
              </a:spcBef>
            </a:pPr>
            <a:r>
              <a:rPr lang="en-US" sz="1400">
                <a:solidFill>
                  <a:schemeClr val="bg2"/>
                </a:solidFill>
                <a:latin typeface="Courier New" pitchFamily="49" charset="0"/>
                <a:cs typeface="Times New Roman" pitchFamily="18" charset="0"/>
              </a:rPr>
              <a:t>}</a:t>
            </a:r>
          </a:p>
        </p:txBody>
      </p:sp>
      <p:sp>
        <p:nvSpPr>
          <p:cNvPr id="313349" name="Text Box 5"/>
          <p:cNvSpPr txBox="1">
            <a:spLocks noChangeArrowheads="1"/>
          </p:cNvSpPr>
          <p:nvPr/>
        </p:nvSpPr>
        <p:spPr bwMode="auto">
          <a:xfrm>
            <a:off x="457200" y="457200"/>
            <a:ext cx="8534400" cy="7016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cs typeface="Times New Roman" pitchFamily="18" charset="0"/>
              </a:rPr>
              <a:t>Constructing an instance of a class invokes all the superclasses’ constructors along the inheritance chain. This is called </a:t>
            </a:r>
            <a:r>
              <a:rPr lang="en-US" sz="2000" i="1">
                <a:cs typeface="Times New Roman" pitchFamily="18" charset="0"/>
              </a:rPr>
              <a:t>constructor chaining</a:t>
            </a:r>
            <a:r>
              <a:rPr lang="en-US" sz="2000">
                <a:cs typeface="Times New Roman" pitchFamily="18" charset="0"/>
              </a:rPr>
              <a: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17963</TotalTime>
  <Words>2683</Words>
  <Application>Microsoft Office PowerPoint</Application>
  <PresentationFormat>On-screen Show (4:3)</PresentationFormat>
  <Paragraphs>562</Paragraphs>
  <Slides>49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International</vt:lpstr>
      <vt:lpstr>Picture</vt:lpstr>
      <vt:lpstr>Microsoft Word Picture</vt:lpstr>
      <vt:lpstr>Chapter 11 Inheritance and Polymorphism</vt:lpstr>
      <vt:lpstr>Motivations</vt:lpstr>
      <vt:lpstr>Objectives</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Declaring a Subclass</vt:lpstr>
      <vt:lpstr>Calling Superclass Methods</vt:lpstr>
      <vt:lpstr>Overriding Methods in the Superclass</vt:lpstr>
      <vt:lpstr>NOTE</vt:lpstr>
      <vt:lpstr>NOTE</vt:lpstr>
      <vt:lpstr>Overriding vs. Overloading</vt:lpstr>
      <vt:lpstr>The Object Class and Its Methods</vt:lpstr>
      <vt:lpstr>The toString() method in Object</vt:lpstr>
      <vt:lpstr>Polymorphism, Dynamic Binding and Generic Programming</vt:lpstr>
      <vt:lpstr>Dynamic Binding</vt:lpstr>
      <vt:lpstr>Method Matching vs. Binding</vt:lpstr>
      <vt:lpstr>Generic Programming</vt:lpstr>
      <vt:lpstr>Casting Objects</vt:lpstr>
      <vt:lpstr>Example</vt:lpstr>
      <vt:lpstr>Why Casting Is Necessary?</vt:lpstr>
      <vt:lpstr>Casting from Superclass to Subclass</vt:lpstr>
      <vt:lpstr>The instanceof Operator</vt:lpstr>
      <vt:lpstr>TIP</vt:lpstr>
      <vt:lpstr>Example: Demonstrating Polymorphism and Casting</vt:lpstr>
      <vt:lpstr>The   equals Method</vt:lpstr>
      <vt:lpstr>NOTE</vt:lpstr>
      <vt:lpstr>The ArrayList and Vector Classes </vt:lpstr>
      <vt:lpstr>Compile Warning </vt:lpstr>
      <vt:lpstr>The MyStack Classes </vt:lpstr>
      <vt:lpstr>The protected Modifier</vt:lpstr>
      <vt:lpstr>Accessibility Summary</vt:lpstr>
      <vt:lpstr>Visibility Modifiers </vt:lpstr>
      <vt:lpstr>A Subclass Cannot Weaken the Accessibility</vt:lpstr>
      <vt:lpstr>NOTE</vt:lpstr>
      <vt:lpstr>The final Modifier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Hitham M.Abo Bakr</cp:lastModifiedBy>
  <cp:revision>225</cp:revision>
  <dcterms:created xsi:type="dcterms:W3CDTF">1995-06-10T17:31:50Z</dcterms:created>
  <dcterms:modified xsi:type="dcterms:W3CDTF">2016-03-20T10:35:12Z</dcterms:modified>
</cp:coreProperties>
</file>