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50"/>
  </p:notesMasterIdLst>
  <p:handoutMasterIdLst>
    <p:handoutMasterId r:id="rId51"/>
  </p:handoutMasterIdLst>
  <p:sldIdLst>
    <p:sldId id="310" r:id="rId2"/>
    <p:sldId id="608" r:id="rId3"/>
    <p:sldId id="610" r:id="rId4"/>
    <p:sldId id="560" r:id="rId5"/>
    <p:sldId id="598" r:id="rId6"/>
    <p:sldId id="561" r:id="rId7"/>
    <p:sldId id="563" r:id="rId8"/>
    <p:sldId id="562" r:id="rId9"/>
    <p:sldId id="564" r:id="rId10"/>
    <p:sldId id="590" r:id="rId11"/>
    <p:sldId id="566" r:id="rId12"/>
    <p:sldId id="577" r:id="rId13"/>
    <p:sldId id="611" r:id="rId14"/>
    <p:sldId id="612" r:id="rId15"/>
    <p:sldId id="599" r:id="rId16"/>
    <p:sldId id="603" r:id="rId17"/>
    <p:sldId id="602" r:id="rId18"/>
    <p:sldId id="600" r:id="rId19"/>
    <p:sldId id="601" r:id="rId20"/>
    <p:sldId id="605" r:id="rId21"/>
    <p:sldId id="606" r:id="rId22"/>
    <p:sldId id="613" r:id="rId23"/>
    <p:sldId id="614" r:id="rId24"/>
    <p:sldId id="576" r:id="rId25"/>
    <p:sldId id="609" r:id="rId26"/>
    <p:sldId id="617" r:id="rId27"/>
    <p:sldId id="615" r:id="rId28"/>
    <p:sldId id="616" r:id="rId29"/>
    <p:sldId id="579" r:id="rId30"/>
    <p:sldId id="618" r:id="rId31"/>
    <p:sldId id="586" r:id="rId32"/>
    <p:sldId id="587" r:id="rId33"/>
    <p:sldId id="580" r:id="rId34"/>
    <p:sldId id="582" r:id="rId35"/>
    <p:sldId id="583" r:id="rId36"/>
    <p:sldId id="588" r:id="rId37"/>
    <p:sldId id="584" r:id="rId38"/>
    <p:sldId id="592" r:id="rId39"/>
    <p:sldId id="593" r:id="rId40"/>
    <p:sldId id="619" r:id="rId41"/>
    <p:sldId id="620" r:id="rId42"/>
    <p:sldId id="621" r:id="rId43"/>
    <p:sldId id="622" r:id="rId44"/>
    <p:sldId id="623" r:id="rId45"/>
    <p:sldId id="624" r:id="rId46"/>
    <p:sldId id="625" r:id="rId47"/>
    <p:sldId id="626" r:id="rId48"/>
    <p:sldId id="627" r:id="rId4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94698" autoAdjust="0"/>
  </p:normalViewPr>
  <p:slideViewPr>
    <p:cSldViewPr>
      <p:cViewPr varScale="1">
        <p:scale>
          <a:sx n="75" d="100"/>
          <a:sy n="75" d="100"/>
        </p:scale>
        <p:origin x="-1224" y="-156"/>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37" d="100"/>
          <a:sy n="37" d="100"/>
        </p:scale>
        <p:origin x="-147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482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CDDDE229-0AAF-4DB5-A162-90C97FC5C3EB}" type="slidenum">
              <a:rPr lang="en-US"/>
              <a:pPr/>
              <a:t>‹#›</a:t>
            </a:fld>
            <a:endParaRPr lang="en-US"/>
          </a:p>
        </p:txBody>
      </p:sp>
    </p:spTree>
    <p:extLst>
      <p:ext uri="{BB962C8B-B14F-4D97-AF65-F5344CB8AC3E}">
        <p14:creationId xmlns:p14="http://schemas.microsoft.com/office/powerpoint/2010/main" val="3860435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4F45C-1BB3-495D-AA7B-670AD9943663}" type="slidenum">
              <a:rPr lang="en-US"/>
              <a:pPr/>
              <a:t>1</a:t>
            </a:fld>
            <a:endParaRPr lang="en-US"/>
          </a:p>
        </p:txBody>
      </p:sp>
      <p:sp>
        <p:nvSpPr>
          <p:cNvPr id="307202" name="Rectangle 2"/>
          <p:cNvSpPr>
            <a:spLocks noGrp="1" noRot="1" noChangeAspect="1" noChangeArrowheads="1" noTextEdit="1"/>
          </p:cNvSpPr>
          <p:nvPr>
            <p:ph type="sldImg"/>
          </p:nvPr>
        </p:nvSpPr>
        <p:spPr>
          <a:xfrm>
            <a:off x="1150938" y="692150"/>
            <a:ext cx="4556125" cy="3416300"/>
          </a:xfrm>
          <a:ln/>
        </p:spPr>
      </p:sp>
      <p:sp>
        <p:nvSpPr>
          <p:cNvPr id="30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D4F70-ED5E-41E5-9817-45928F9D4FFB}" type="slidenum">
              <a:rPr lang="en-US"/>
              <a:pPr/>
              <a:t>38</a:t>
            </a:fld>
            <a:endParaRPr lang="en-US"/>
          </a:p>
        </p:txBody>
      </p:sp>
      <p:sp>
        <p:nvSpPr>
          <p:cNvPr id="374786" name="Rectangle 2"/>
          <p:cNvSpPr>
            <a:spLocks noGrp="1" noRot="1" noChangeAspect="1" noChangeArrowheads="1" noTextEdit="1"/>
          </p:cNvSpPr>
          <p:nvPr>
            <p:ph type="sldImg"/>
          </p:nvPr>
        </p:nvSpPr>
        <p:spPr>
          <a:xfrm>
            <a:off x="1150938" y="692150"/>
            <a:ext cx="4556125" cy="3416300"/>
          </a:xfrm>
          <a:ln cap="flat"/>
        </p:spPr>
      </p:sp>
      <p:sp>
        <p:nvSpPr>
          <p:cNvPr id="37478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79CE45-3649-4C08-9346-497D359D66DA}" type="slidenum">
              <a:rPr lang="en-US"/>
              <a:pPr/>
              <a:t>39</a:t>
            </a:fld>
            <a:endParaRPr lang="en-US"/>
          </a:p>
        </p:txBody>
      </p:sp>
      <p:sp>
        <p:nvSpPr>
          <p:cNvPr id="380930" name="Rectangle 2"/>
          <p:cNvSpPr>
            <a:spLocks noGrp="1" noRot="1" noChangeAspect="1" noChangeArrowheads="1" noTextEdit="1"/>
          </p:cNvSpPr>
          <p:nvPr>
            <p:ph type="sldImg"/>
          </p:nvPr>
        </p:nvSpPr>
        <p:spPr>
          <a:xfrm>
            <a:off x="1150938" y="692150"/>
            <a:ext cx="4556125" cy="3416300"/>
          </a:xfrm>
          <a:ln cap="flat"/>
        </p:spPr>
      </p:sp>
      <p:sp>
        <p:nvSpPr>
          <p:cNvPr id="380931" name="Rectangle 3"/>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r>
              <a:rPr lang="en-US" smtClean="0"/>
              <a:t>Liang, Introduction to Java Programming, Eighth Edition, (c) 2011 Pearson Education, Inc. All rights reserved. 0132130807</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39915AF-38EC-4345-9696-26A4C808590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D8F52-BFB6-46DC-8B48-572ABBF0DF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A1F4E-11AB-4CD7-8E05-F582D81D37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8DA3D-5012-4336-9825-8BFDC30CCE8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2F4AEC4-4C67-4881-8FFD-3BE9F321DA9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37A10-95AC-4721-BA2F-190AA0494AF0}"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8E873-672F-4EC7-A6FB-3094E5C901A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C7CC3C-610F-40B2-ACF1-A878006282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B38186-B6D4-462C-848C-ED00E2E109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E8E94-2A07-4B72-80F5-7E03370BE9D0}"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E800CCD-8B05-4517-8CEF-48DAE37AB3F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C2C2E0D-EAC8-45D3-BB12-C146EDC89E7D}" type="slidenum">
              <a:rPr lang="en-US" smtClean="0"/>
              <a:pPr/>
              <a:t>‹#›</a:t>
            </a:fld>
            <a:endParaRPr lang="en-US"/>
          </a:p>
        </p:txBody>
      </p:sp>
      <p:sp>
        <p:nvSpPr>
          <p:cNvPr id="10" name="Rectangle 35"/>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Eighth Edition, (c) 2011 Pearson Education, Inc. All rights reserved. 0132130807</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ml/ControlCircle1.bat" TargetMode="External"/><Relationship Id="rId4" Type="http://schemas.openxmlformats.org/officeDocument/2006/relationships/hyperlink" Target="html/ControlCircle1.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ml/ControlCircle2.bat" TargetMode="External"/><Relationship Id="rId4" Type="http://schemas.openxmlformats.org/officeDocument/2006/relationships/hyperlink" Target="html/ControlCircle2.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ml/ShowInnerClas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ml/LoanCalculator.htm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ml/LoanCalculator.ba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ml/AnonymousListenerDemo.bat" TargetMode="External"/><Relationship Id="rId2" Type="http://schemas.openxmlformats.org/officeDocument/2006/relationships/hyperlink" Target="html/AnonymousListenerDemo.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ml/DetectSourceDemo.bat" TargetMode="External"/><Relationship Id="rId2" Type="http://schemas.openxmlformats.org/officeDocument/2006/relationships/hyperlink" Target="html/DetectSourceDemo.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ml/FrameAsListenerDemo.bat" TargetMode="External"/><Relationship Id="rId2" Type="http://schemas.openxmlformats.org/officeDocument/2006/relationships/hyperlink" Target="html/FrameAsListenerDemo.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ml/LoanCalculator.bat" TargetMode="External"/><Relationship Id="rId2" Type="http://schemas.openxmlformats.org/officeDocument/2006/relationships/hyperlink" Target="html/LoanCalculato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ml/TestWindowEvent.bat" TargetMode="External"/><Relationship Id="rId2" Type="http://schemas.openxmlformats.org/officeDocument/2006/relationships/hyperlink" Target="html/TestWindowEvent.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file:///E:\Java%20Course%20preparation\Presentations\html\AdapterDemo.html"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file:///E:\Java%20Course%20preparation\Presentations\html\AdapterDemo.bat" TargetMode="Externa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ml/MoveMessageDemo.html" TargetMode="External"/><Relationship Id="rId1" Type="http://schemas.openxmlformats.org/officeDocument/2006/relationships/slideLayout" Target="../slideLayouts/slideLayout2.xml"/><Relationship Id="rId4" Type="http://schemas.openxmlformats.org/officeDocument/2006/relationships/hyperlink" Target="html/MoveMessageDemo.ba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37.xml.rels><?xml version="1.0" encoding="UTF-8" standalone="yes"?>
<Relationships xmlns="http://schemas.openxmlformats.org/package/2006/relationships"><Relationship Id="rId3" Type="http://schemas.openxmlformats.org/officeDocument/2006/relationships/hyperlink" Target="html/KeyEventDemo.html"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hyperlink" Target="html/KeyEventDemo.bat" TargetMode="External"/><Relationship Id="rId5" Type="http://schemas.openxmlformats.org/officeDocument/2006/relationships/image" Target="../media/image18.png"/><Relationship Id="rId4"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hyperlink" Target="html/AnimationDemo.bat"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hyperlink" Target="html/AnimationDemo.html" TargetMode="External"/><Relationship Id="rId5" Type="http://schemas.openxmlformats.org/officeDocument/2006/relationships/image" Target="../media/image19.wmf"/><Relationship Id="rId4"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3" Type="http://schemas.openxmlformats.org/officeDocument/2006/relationships/hyperlink" Target="html/ClockAnimation.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ml/ClockAnimation.b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cs.armstrong.edu/liang/intro7e/exercise/Exercise17_25.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0.bin"/><Relationship Id="rId4" Type="http://schemas.openxmlformats.org/officeDocument/2006/relationships/image" Target="../media/image2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cs.armstrong.edu/liang/intro7e/book/WelcomeApplet.html" TargetMode="External"/><Relationship Id="rId2" Type="http://schemas.openxmlformats.org/officeDocument/2006/relationships/hyperlink" Target="html/WelcomeApplet.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ml/HandleEvent.bat" TargetMode="External"/><Relationship Id="rId2" Type="http://schemas.openxmlformats.org/officeDocument/2006/relationships/hyperlink" Target="html/HandleEvent.html"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33400" y="1066800"/>
            <a:ext cx="8077200" cy="1447800"/>
          </a:xfrm>
          <a:noFill/>
          <a:ln/>
        </p:spPr>
        <p:txBody>
          <a:bodyPr/>
          <a:lstStyle/>
          <a:p>
            <a:r>
              <a:rPr lang="en-US" sz="4000" dirty="0"/>
              <a:t>Chapter 16 </a:t>
            </a:r>
            <a:r>
              <a:rPr lang="en-US" dirty="0"/>
              <a:t>Event-Driven Programming</a:t>
            </a:r>
            <a:endParaRPr lang="en-US" sz="4000" dirty="0"/>
          </a:p>
        </p:txBody>
      </p:sp>
      <p:sp>
        <p:nvSpPr>
          <p:cNvPr id="3" name="Slide Number Placeholder 4"/>
          <p:cNvSpPr>
            <a:spLocks noGrp="1"/>
          </p:cNvSpPr>
          <p:nvPr>
            <p:ph type="sldNum" sz="quarter" idx="12"/>
          </p:nvPr>
        </p:nvSpPr>
        <p:spPr/>
        <p:txBody>
          <a:bodyPr/>
          <a:lstStyle/>
          <a:p>
            <a:fld id="{0CF270AD-D00B-4EDE-A9B6-A3E5EC6A42DA}"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0"/>
            <a:ext cx="7772400" cy="1428750"/>
          </a:xfrm>
        </p:spPr>
        <p:txBody>
          <a:bodyPr/>
          <a:lstStyle/>
          <a:p>
            <a:r>
              <a:rPr lang="en-US"/>
              <a:t>The Delegation Model: Example</a:t>
            </a:r>
            <a:endParaRPr lang="en-US" b="1"/>
          </a:p>
        </p:txBody>
      </p:sp>
      <p:sp>
        <p:nvSpPr>
          <p:cNvPr id="6" name="Slide Number Placeholder 4"/>
          <p:cNvSpPr>
            <a:spLocks noGrp="1"/>
          </p:cNvSpPr>
          <p:nvPr>
            <p:ph type="sldNum" sz="quarter" idx="12"/>
          </p:nvPr>
        </p:nvSpPr>
        <p:spPr/>
        <p:txBody>
          <a:bodyPr/>
          <a:lstStyle/>
          <a:p>
            <a:fld id="{16AECA5F-EB8D-4F88-9458-3145B4CCBF3B}" type="slidenum">
              <a:rPr lang="en-US"/>
              <a:pPr/>
              <a:t>10</a:t>
            </a:fld>
            <a:endParaRPr lang="en-US"/>
          </a:p>
        </p:txBody>
      </p:sp>
      <p:sp>
        <p:nvSpPr>
          <p:cNvPr id="370691" name="Rectangle 3"/>
          <p:cNvSpPr>
            <a:spLocks noChangeArrowheads="1"/>
          </p:cNvSpPr>
          <p:nvPr/>
        </p:nvSpPr>
        <p:spPr bwMode="auto">
          <a:xfrm>
            <a:off x="1970088" y="225583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70694" name="Rectangle 6"/>
          <p:cNvSpPr>
            <a:spLocks noChangeArrowheads="1"/>
          </p:cNvSpPr>
          <p:nvPr/>
        </p:nvSpPr>
        <p:spPr bwMode="auto">
          <a:xfrm>
            <a:off x="1971675" y="28194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70695" name="Text Box 7"/>
          <p:cNvSpPr txBox="1">
            <a:spLocks noChangeArrowheads="1"/>
          </p:cNvSpPr>
          <p:nvPr/>
        </p:nvSpPr>
        <p:spPr bwMode="auto">
          <a:xfrm>
            <a:off x="381000" y="2667000"/>
            <a:ext cx="8458200" cy="1552575"/>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a:solidFill>
                  <a:schemeClr val="bg2"/>
                </a:solidFill>
                <a:latin typeface="Courier New" pitchFamily="49" charset="0"/>
                <a:cs typeface="Courier New" pitchFamily="49" charset="0"/>
              </a:rPr>
              <a:t>JButton jbt = new JButton("OK");</a:t>
            </a:r>
          </a:p>
          <a:p>
            <a:pPr>
              <a:spcBef>
                <a:spcPct val="50000"/>
              </a:spcBef>
            </a:pPr>
            <a:r>
              <a:rPr lang="en-US">
                <a:solidFill>
                  <a:schemeClr val="bg2"/>
                </a:solidFill>
                <a:latin typeface="Courier New" pitchFamily="49" charset="0"/>
                <a:cs typeface="Courier New" pitchFamily="49" charset="0"/>
              </a:rPr>
              <a:t>ActionListener listener = new OKListener();</a:t>
            </a:r>
            <a:endParaRPr lang="en-US">
              <a:solidFill>
                <a:schemeClr val="bg2"/>
              </a:solidFill>
              <a:latin typeface="Courier" charset="0"/>
              <a:cs typeface="Times New Roman" pitchFamily="18" charset="0"/>
            </a:endParaRPr>
          </a:p>
          <a:p>
            <a:pPr>
              <a:spcBef>
                <a:spcPct val="50000"/>
              </a:spcBef>
            </a:pPr>
            <a:r>
              <a:rPr lang="en-US">
                <a:solidFill>
                  <a:schemeClr val="bg2"/>
                </a:solidFill>
                <a:latin typeface="Courier New" pitchFamily="49" charset="0"/>
                <a:cs typeface="Courier New" pitchFamily="49" charset="0"/>
              </a:rPr>
              <a:t>jbt.addActionListener(listener);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685800" y="152400"/>
            <a:ext cx="7772400" cy="609600"/>
          </a:xfrm>
        </p:spPr>
        <p:txBody>
          <a:bodyPr>
            <a:normAutofit fontScale="90000"/>
          </a:bodyPr>
          <a:lstStyle/>
          <a:p>
            <a:r>
              <a:rPr lang="en-US"/>
              <a:t>Selected Event Handlers</a:t>
            </a:r>
            <a:r>
              <a:rPr lang="en-US">
                <a:solidFill>
                  <a:schemeClr val="tx1"/>
                </a:solidFill>
                <a:latin typeface="Book Antiqua" pitchFamily="18" charset="0"/>
              </a:rPr>
              <a:t> </a:t>
            </a:r>
          </a:p>
        </p:txBody>
      </p:sp>
      <p:sp>
        <p:nvSpPr>
          <p:cNvPr id="4" name="Slide Number Placeholder 4"/>
          <p:cNvSpPr>
            <a:spLocks noGrp="1"/>
          </p:cNvSpPr>
          <p:nvPr>
            <p:ph type="sldNum" sz="quarter" idx="12"/>
          </p:nvPr>
        </p:nvSpPr>
        <p:spPr/>
        <p:txBody>
          <a:bodyPr/>
          <a:lstStyle/>
          <a:p>
            <a:fld id="{DB009F5F-D34A-436B-8CAE-E398D9683E89}" type="slidenum">
              <a:rPr lang="en-US"/>
              <a:pPr/>
              <a:t>11</a:t>
            </a:fld>
            <a:endParaRPr lang="en-US"/>
          </a:p>
        </p:txBody>
      </p:sp>
      <p:sp>
        <p:nvSpPr>
          <p:cNvPr id="326659" name="Text Box 3"/>
          <p:cNvSpPr txBox="1">
            <a:spLocks noChangeArrowheads="1"/>
          </p:cNvSpPr>
          <p:nvPr/>
        </p:nvSpPr>
        <p:spPr bwMode="auto">
          <a:xfrm>
            <a:off x="228600" y="1066800"/>
            <a:ext cx="8763000" cy="5408613"/>
          </a:xfrm>
          <a:prstGeom prst="rect">
            <a:avLst/>
          </a:prstGeom>
          <a:noFill/>
          <a:ln w="12700">
            <a:noFill/>
            <a:miter lim="800000"/>
            <a:headEnd type="none" w="sm" len="sm"/>
            <a:tailEnd type="none" w="sm" len="sm"/>
          </a:ln>
          <a:effectLst/>
        </p:spPr>
        <p:txBody>
          <a:bodyPr>
            <a:spAutoFit/>
          </a:bodyPr>
          <a:lstStyle/>
          <a:p>
            <a:pPr>
              <a:tabLst>
                <a:tab pos="2000250" algn="l"/>
                <a:tab pos="4457700" algn="l"/>
              </a:tabLst>
            </a:pPr>
            <a:r>
              <a:rPr lang="en-US" sz="2000" b="1" dirty="0"/>
              <a:t>Event Class	Listener Interface	Listener Methods (Handlers)</a:t>
            </a:r>
            <a:br>
              <a:rPr lang="en-US" sz="2000" b="1" dirty="0"/>
            </a:br>
            <a:r>
              <a:rPr lang="en-US" sz="1600" dirty="0" err="1">
                <a:latin typeface="Courier New" pitchFamily="49" charset="0"/>
              </a:rPr>
              <a:t>ActionEvent</a:t>
            </a:r>
            <a:r>
              <a:rPr lang="en-US" sz="1600" dirty="0">
                <a:latin typeface="Courier New" pitchFamily="49" charset="0"/>
              </a:rPr>
              <a:t>	</a:t>
            </a:r>
            <a:r>
              <a:rPr lang="en-US" sz="1600" dirty="0" err="1">
                <a:latin typeface="Courier New" pitchFamily="49" charset="0"/>
              </a:rPr>
              <a:t>ActionListener</a:t>
            </a:r>
            <a:r>
              <a:rPr lang="en-US" sz="1600" dirty="0">
                <a:latin typeface="Courier New" pitchFamily="49" charset="0"/>
              </a:rPr>
              <a:t>	</a:t>
            </a:r>
            <a:r>
              <a:rPr lang="en-US" sz="1600" dirty="0" err="1">
                <a:latin typeface="Courier New" pitchFamily="49" charset="0"/>
              </a:rPr>
              <a:t>actionPerformed</a:t>
            </a:r>
            <a:r>
              <a:rPr lang="en-US" sz="1600" dirty="0">
                <a:latin typeface="Courier New" pitchFamily="49" charset="0"/>
              </a:rPr>
              <a:t>(</a:t>
            </a:r>
            <a:r>
              <a:rPr lang="en-US" sz="1600" dirty="0" err="1">
                <a:latin typeface="Courier New" pitchFamily="49" charset="0"/>
              </a:rPr>
              <a:t>ActionEvent</a:t>
            </a:r>
            <a:r>
              <a:rPr lang="en-US" sz="1600" dirty="0">
                <a:latin typeface="Courier New" pitchFamily="49" charset="0"/>
              </a:rPr>
              <a:t>)</a:t>
            </a:r>
          </a:p>
          <a:p>
            <a:pPr>
              <a:tabLst>
                <a:tab pos="2000250" algn="l"/>
                <a:tab pos="4457700" algn="l"/>
              </a:tabLst>
            </a:pPr>
            <a:r>
              <a:rPr lang="en-US" sz="1600" dirty="0" err="1">
                <a:latin typeface="Courier New" pitchFamily="49" charset="0"/>
              </a:rPr>
              <a:t>ItemEvent</a:t>
            </a:r>
            <a:r>
              <a:rPr lang="en-US" sz="1600" dirty="0">
                <a:latin typeface="Courier New" pitchFamily="49" charset="0"/>
              </a:rPr>
              <a:t>	</a:t>
            </a:r>
            <a:r>
              <a:rPr lang="en-US" sz="1600" dirty="0" err="1">
                <a:latin typeface="Courier New" pitchFamily="49" charset="0"/>
              </a:rPr>
              <a:t>ItemListener</a:t>
            </a:r>
            <a:r>
              <a:rPr lang="en-US" sz="1600" dirty="0">
                <a:latin typeface="Courier New" pitchFamily="49" charset="0"/>
              </a:rPr>
              <a:t>	</a:t>
            </a:r>
            <a:r>
              <a:rPr lang="en-US" sz="1600" dirty="0" err="1">
                <a:latin typeface="Courier New" pitchFamily="49" charset="0"/>
              </a:rPr>
              <a:t>itemStateChanged</a:t>
            </a:r>
            <a:r>
              <a:rPr lang="en-US" sz="1600" dirty="0">
                <a:latin typeface="Courier New" pitchFamily="49" charset="0"/>
              </a:rPr>
              <a:t>(</a:t>
            </a:r>
            <a:r>
              <a:rPr lang="en-US" sz="1600" dirty="0" err="1">
                <a:latin typeface="Courier New" pitchFamily="49" charset="0"/>
              </a:rPr>
              <a:t>ItemEvent</a:t>
            </a:r>
            <a:r>
              <a:rPr lang="en-US" sz="1600" dirty="0">
                <a:latin typeface="Courier New" pitchFamily="49" charset="0"/>
              </a:rPr>
              <a:t>)</a:t>
            </a:r>
          </a:p>
          <a:p>
            <a:pPr>
              <a:tabLst>
                <a:tab pos="2000250" algn="l"/>
                <a:tab pos="4457700" algn="l"/>
              </a:tabLst>
            </a:pPr>
            <a:r>
              <a:rPr lang="en-US" sz="1600" dirty="0" err="1">
                <a:latin typeface="Courier New" pitchFamily="49" charset="0"/>
              </a:rPr>
              <a:t>WindowEvent</a:t>
            </a:r>
            <a:r>
              <a:rPr lang="en-US" sz="1600" dirty="0">
                <a:latin typeface="Courier New" pitchFamily="49" charset="0"/>
              </a:rPr>
              <a:t>	</a:t>
            </a:r>
            <a:r>
              <a:rPr lang="en-US" sz="1600" dirty="0" err="1">
                <a:latin typeface="Courier New" pitchFamily="49" charset="0"/>
              </a:rPr>
              <a:t>WindowListener</a:t>
            </a:r>
            <a:r>
              <a:rPr lang="en-US" sz="1600" dirty="0">
                <a:latin typeface="Courier New" pitchFamily="49" charset="0"/>
              </a:rPr>
              <a:t>	</a:t>
            </a:r>
            <a:r>
              <a:rPr lang="en-US" sz="1600" dirty="0" err="1">
                <a:latin typeface="Courier New" pitchFamily="49" charset="0"/>
              </a:rPr>
              <a:t>windowClosing</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windowOpened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windowIconified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windowDeiconified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windowClosed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windowActivated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windowDeactivated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lgn="just">
              <a:tabLst>
                <a:tab pos="2000250" algn="l"/>
                <a:tab pos="4457700" algn="l"/>
              </a:tabLst>
            </a:pPr>
            <a:r>
              <a:rPr lang="en-US" sz="1600" dirty="0" err="1">
                <a:latin typeface="Courier New" pitchFamily="49" charset="0"/>
              </a:rPr>
              <a:t>ContainerEvent</a:t>
            </a:r>
            <a:r>
              <a:rPr lang="en-US" sz="1600" dirty="0">
                <a:latin typeface="Courier New" pitchFamily="49" charset="0"/>
              </a:rPr>
              <a:t>	</a:t>
            </a:r>
            <a:r>
              <a:rPr lang="en-US" sz="1600" dirty="0" err="1">
                <a:latin typeface="Courier New" pitchFamily="49" charset="0"/>
              </a:rPr>
              <a:t>ContainerListener</a:t>
            </a:r>
            <a:r>
              <a:rPr lang="en-US" sz="1600" dirty="0">
                <a:latin typeface="Courier New" pitchFamily="49" charset="0"/>
              </a:rPr>
              <a:t>	</a:t>
            </a:r>
            <a:r>
              <a:rPr lang="en-US" sz="1600" dirty="0" err="1">
                <a:latin typeface="Courier New" pitchFamily="49" charset="0"/>
              </a:rPr>
              <a:t>componentAdded</a:t>
            </a:r>
            <a:r>
              <a:rPr lang="en-US" sz="1600" dirty="0">
                <a:latin typeface="Courier New" pitchFamily="49" charset="0"/>
              </a:rPr>
              <a:t>(</a:t>
            </a:r>
            <a:r>
              <a:rPr lang="en-US" sz="1600" dirty="0" err="1">
                <a:latin typeface="Courier New" pitchFamily="49" charset="0"/>
              </a:rPr>
              <a:t>ContainerEvent</a:t>
            </a:r>
            <a:r>
              <a:rPr lang="en-US" sz="1600" dirty="0">
                <a:latin typeface="Courier New" pitchFamily="49" charset="0"/>
              </a:rPr>
              <a:t>)</a:t>
            </a:r>
          </a:p>
          <a:p>
            <a:pPr algn="just">
              <a:tabLst>
                <a:tab pos="2000250" algn="l"/>
                <a:tab pos="4457700" algn="l"/>
              </a:tabLst>
            </a:pPr>
            <a:r>
              <a:rPr lang="en-US" sz="1600" dirty="0">
                <a:latin typeface="Courier New" pitchFamily="49" charset="0"/>
              </a:rPr>
              <a:t>		</a:t>
            </a:r>
            <a:r>
              <a:rPr lang="en-US" sz="1600" dirty="0" err="1">
                <a:latin typeface="Courier New" pitchFamily="49" charset="0"/>
              </a:rPr>
              <a:t>componentRemoved</a:t>
            </a:r>
            <a:r>
              <a:rPr lang="en-US" sz="1600" dirty="0">
                <a:latin typeface="Courier New" pitchFamily="49" charset="0"/>
              </a:rPr>
              <a:t>(</a:t>
            </a:r>
            <a:r>
              <a:rPr lang="en-US" sz="1600" dirty="0" err="1">
                <a:latin typeface="Courier New" pitchFamily="49" charset="0"/>
              </a:rPr>
              <a:t>ContainerEvent</a:t>
            </a:r>
            <a:r>
              <a:rPr lang="en-US" sz="1600" dirty="0">
                <a:latin typeface="Courier New" pitchFamily="49" charset="0"/>
              </a:rPr>
              <a:t>) </a:t>
            </a:r>
            <a:r>
              <a:rPr lang="en-US" sz="1600" dirty="0" err="1">
                <a:latin typeface="Courier New" pitchFamily="49" charset="0"/>
              </a:rPr>
              <a:t>MouseEvent</a:t>
            </a:r>
            <a:r>
              <a:rPr lang="en-US" sz="1600" dirty="0">
                <a:latin typeface="Courier New" pitchFamily="49" charset="0"/>
              </a:rPr>
              <a:t>	</a:t>
            </a:r>
            <a:r>
              <a:rPr lang="en-US" sz="1600" dirty="0" err="1">
                <a:latin typeface="Courier New" pitchFamily="49" charset="0"/>
              </a:rPr>
              <a:t>MouseListener</a:t>
            </a:r>
            <a:r>
              <a:rPr lang="en-US" sz="1600" dirty="0">
                <a:latin typeface="Courier New" pitchFamily="49" charset="0"/>
              </a:rPr>
              <a:t>	</a:t>
            </a:r>
            <a:r>
              <a:rPr lang="en-US" sz="1600" dirty="0" err="1">
                <a:latin typeface="Courier New" pitchFamily="49" charset="0"/>
              </a:rPr>
              <a:t>mousePressed</a:t>
            </a:r>
            <a:r>
              <a:rPr lang="en-US" sz="1600" dirty="0">
                <a:latin typeface="Courier New" pitchFamily="49" charset="0"/>
              </a:rPr>
              <a:t>(</a:t>
            </a:r>
            <a:r>
              <a:rPr lang="en-US" sz="1600" dirty="0" err="1">
                <a:latin typeface="Courier New" pitchFamily="49" charset="0"/>
              </a:rPr>
              <a:t>MouseEvent</a:t>
            </a:r>
            <a:r>
              <a:rPr lang="en-US" sz="1600" dirty="0">
                <a:latin typeface="Courier New" pitchFamily="49" charset="0"/>
              </a:rPr>
              <a:t>)</a:t>
            </a:r>
          </a:p>
          <a:p>
            <a:pPr algn="just">
              <a:tabLst>
                <a:tab pos="2000250" algn="l"/>
                <a:tab pos="4457700" algn="l"/>
              </a:tabLst>
            </a:pPr>
            <a:r>
              <a:rPr lang="en-US" sz="1600" dirty="0">
                <a:latin typeface="Courier New" pitchFamily="49" charset="0"/>
              </a:rPr>
              <a:t>		</a:t>
            </a:r>
            <a:r>
              <a:rPr lang="en-US" sz="1600" dirty="0" err="1">
                <a:latin typeface="Courier New" pitchFamily="49" charset="0"/>
              </a:rPr>
              <a:t>mouseReleased</a:t>
            </a:r>
            <a:r>
              <a:rPr lang="en-US" sz="1600" dirty="0">
                <a:latin typeface="Courier New" pitchFamily="49" charset="0"/>
              </a:rPr>
              <a:t>(</a:t>
            </a:r>
            <a:r>
              <a:rPr lang="en-US" sz="1600" dirty="0" err="1">
                <a:latin typeface="Courier New" pitchFamily="49" charset="0"/>
              </a:rPr>
              <a:t>MouseEvent</a:t>
            </a:r>
            <a:r>
              <a:rPr lang="en-US" sz="1600" dirty="0">
                <a:latin typeface="Courier New" pitchFamily="49" charset="0"/>
              </a:rPr>
              <a:t>) </a:t>
            </a:r>
          </a:p>
          <a:p>
            <a:pPr algn="just">
              <a:tabLst>
                <a:tab pos="2000250" algn="l"/>
                <a:tab pos="4457700" algn="l"/>
              </a:tabLst>
            </a:pPr>
            <a:r>
              <a:rPr lang="en-US" sz="1600" dirty="0">
                <a:latin typeface="Courier New" pitchFamily="49" charset="0"/>
              </a:rPr>
              <a:t>                                     </a:t>
            </a:r>
            <a:r>
              <a:rPr lang="en-US" sz="1600" dirty="0" err="1">
                <a:latin typeface="Courier New" pitchFamily="49" charset="0"/>
              </a:rPr>
              <a:t>mouseClicked</a:t>
            </a:r>
            <a:r>
              <a:rPr lang="en-US" sz="1600" dirty="0">
                <a:latin typeface="Courier New" pitchFamily="49" charset="0"/>
              </a:rPr>
              <a:t>(</a:t>
            </a:r>
            <a:r>
              <a:rPr lang="en-US" sz="1600" dirty="0" err="1">
                <a:latin typeface="Courier New" pitchFamily="49" charset="0"/>
              </a:rPr>
              <a:t>MouseEvent</a:t>
            </a:r>
            <a:r>
              <a:rPr lang="en-US" sz="1600" dirty="0">
                <a:latin typeface="Courier New" pitchFamily="49" charset="0"/>
              </a:rPr>
              <a:t>)</a:t>
            </a:r>
          </a:p>
          <a:p>
            <a:pPr algn="just">
              <a:tabLst>
                <a:tab pos="2000250" algn="l"/>
                <a:tab pos="4457700" algn="l"/>
              </a:tabLst>
            </a:pPr>
            <a:r>
              <a:rPr lang="en-US" sz="1600" dirty="0">
                <a:latin typeface="Courier New" pitchFamily="49" charset="0"/>
              </a:rPr>
              <a:t>                                     </a:t>
            </a:r>
            <a:r>
              <a:rPr lang="en-US" sz="1600" dirty="0" err="1">
                <a:latin typeface="Courier New" pitchFamily="49" charset="0"/>
              </a:rPr>
              <a:t>mouseExited</a:t>
            </a:r>
            <a:r>
              <a:rPr lang="en-US" sz="1600" dirty="0">
                <a:latin typeface="Courier New" pitchFamily="49" charset="0"/>
              </a:rPr>
              <a:t>(</a:t>
            </a:r>
            <a:r>
              <a:rPr lang="en-US" sz="1600" dirty="0" err="1">
                <a:latin typeface="Courier New" pitchFamily="49" charset="0"/>
              </a:rPr>
              <a:t>MouseEvent</a:t>
            </a:r>
            <a:r>
              <a:rPr lang="en-US" sz="1600" dirty="0">
                <a:latin typeface="Courier New" pitchFamily="49" charset="0"/>
              </a:rPr>
              <a:t>)</a:t>
            </a:r>
            <a:r>
              <a:rPr lang="en-US" sz="1600" dirty="0">
                <a:latin typeface="Book Antiqua" pitchFamily="18" charset="0"/>
              </a:rPr>
              <a:t>	</a:t>
            </a:r>
          </a:p>
          <a:p>
            <a:pPr algn="just">
              <a:tabLst>
                <a:tab pos="2000250" algn="l"/>
                <a:tab pos="4457700" algn="l"/>
              </a:tabLst>
            </a:pPr>
            <a:r>
              <a:rPr lang="en-US" sz="1600" dirty="0">
                <a:latin typeface="Courier New" pitchFamily="49" charset="0"/>
              </a:rPr>
              <a:t>                                     </a:t>
            </a:r>
            <a:r>
              <a:rPr lang="en-US" sz="1600" dirty="0" err="1">
                <a:latin typeface="Courier New" pitchFamily="49" charset="0"/>
              </a:rPr>
              <a:t>mouseEntered</a:t>
            </a:r>
            <a:r>
              <a:rPr lang="en-US" sz="1600" dirty="0">
                <a:latin typeface="Courier New" pitchFamily="49" charset="0"/>
              </a:rPr>
              <a:t>(</a:t>
            </a:r>
            <a:r>
              <a:rPr lang="en-US" sz="1600" dirty="0" err="1">
                <a:latin typeface="Courier New" pitchFamily="49" charset="0"/>
              </a:rPr>
              <a:t>MouseEvent</a:t>
            </a:r>
            <a:r>
              <a:rPr lang="en-US" sz="1600" dirty="0">
                <a:latin typeface="Courier New" pitchFamily="49" charset="0"/>
              </a:rPr>
              <a:t>)</a:t>
            </a:r>
            <a:endParaRPr lang="en-US" dirty="0">
              <a:latin typeface="Book Antiqua" pitchFamily="18" charset="0"/>
            </a:endParaRPr>
          </a:p>
          <a:p>
            <a:pPr algn="just">
              <a:tabLst>
                <a:tab pos="2000250" algn="l"/>
                <a:tab pos="4457700" algn="l"/>
              </a:tabLst>
            </a:pPr>
            <a:r>
              <a:rPr lang="en-US" sz="1600" dirty="0" err="1">
                <a:latin typeface="Courier New" pitchFamily="49" charset="0"/>
              </a:rPr>
              <a:t>KeyEvent</a:t>
            </a:r>
            <a:r>
              <a:rPr lang="en-US" sz="1600" dirty="0">
                <a:latin typeface="Courier New" pitchFamily="49" charset="0"/>
              </a:rPr>
              <a:t>	</a:t>
            </a:r>
            <a:r>
              <a:rPr lang="en-US" sz="1600" dirty="0" err="1">
                <a:latin typeface="Courier New" pitchFamily="49" charset="0"/>
              </a:rPr>
              <a:t>KeyListener</a:t>
            </a:r>
            <a:r>
              <a:rPr lang="en-US" sz="1600" dirty="0">
                <a:latin typeface="Courier New" pitchFamily="49" charset="0"/>
              </a:rPr>
              <a:t>	</a:t>
            </a:r>
            <a:r>
              <a:rPr lang="en-US" sz="1600" dirty="0" err="1">
                <a:latin typeface="Courier New" pitchFamily="49" charset="0"/>
              </a:rPr>
              <a:t>keyPressed</a:t>
            </a:r>
            <a:r>
              <a:rPr lang="en-US" sz="1600" dirty="0">
                <a:latin typeface="Courier New" pitchFamily="49" charset="0"/>
              </a:rPr>
              <a:t>(</a:t>
            </a:r>
            <a:r>
              <a:rPr lang="en-US" sz="1600" dirty="0" err="1">
                <a:latin typeface="Courier New" pitchFamily="49" charset="0"/>
              </a:rPr>
              <a:t>KeyEvent</a:t>
            </a:r>
            <a:r>
              <a:rPr lang="en-US" sz="1600" dirty="0">
                <a:latin typeface="Courier New" pitchFamily="49" charset="0"/>
              </a:rPr>
              <a:t>)</a:t>
            </a:r>
          </a:p>
          <a:p>
            <a:pPr algn="just">
              <a:tabLst>
                <a:tab pos="2000250" algn="l"/>
                <a:tab pos="4457700" algn="l"/>
              </a:tabLst>
            </a:pPr>
            <a:r>
              <a:rPr lang="en-US" sz="1600" dirty="0">
                <a:latin typeface="Courier New" pitchFamily="49" charset="0"/>
              </a:rPr>
              <a:t>		</a:t>
            </a:r>
            <a:r>
              <a:rPr lang="en-US" sz="1600" dirty="0" err="1">
                <a:latin typeface="Courier New" pitchFamily="49" charset="0"/>
              </a:rPr>
              <a:t>keyReleased</a:t>
            </a:r>
            <a:r>
              <a:rPr lang="en-US" sz="1600" dirty="0">
                <a:latin typeface="Courier New" pitchFamily="49" charset="0"/>
              </a:rPr>
              <a:t>(</a:t>
            </a:r>
            <a:r>
              <a:rPr lang="en-US" sz="1600" dirty="0" err="1">
                <a:latin typeface="Courier New" pitchFamily="49" charset="0"/>
              </a:rPr>
              <a:t>KeyEvent</a:t>
            </a:r>
            <a:r>
              <a:rPr lang="en-US" sz="1600" dirty="0">
                <a:latin typeface="Courier New" pitchFamily="49" charset="0"/>
              </a:rPr>
              <a:t>) </a:t>
            </a:r>
          </a:p>
          <a:p>
            <a:pPr algn="just">
              <a:tabLst>
                <a:tab pos="2000250" algn="l"/>
                <a:tab pos="4457700" algn="l"/>
              </a:tabLst>
            </a:pPr>
            <a:r>
              <a:rPr lang="en-US" sz="1600" dirty="0">
                <a:latin typeface="Courier New" pitchFamily="49" charset="0"/>
              </a:rPr>
              <a:t>                                     </a:t>
            </a:r>
            <a:r>
              <a:rPr lang="en-US" sz="1600" dirty="0" err="1">
                <a:latin typeface="Courier New" pitchFamily="49" charset="0"/>
              </a:rPr>
              <a:t>keyTypeed</a:t>
            </a:r>
            <a:r>
              <a:rPr lang="en-US" sz="1600" dirty="0">
                <a:latin typeface="Courier New" pitchFamily="49" charset="0"/>
              </a:rPr>
              <a:t>(</a:t>
            </a:r>
            <a:r>
              <a:rPr lang="en-US" sz="1600" dirty="0" err="1">
                <a:latin typeface="Courier New" pitchFamily="49" charset="0"/>
              </a:rPr>
              <a:t>KeyEvent</a:t>
            </a:r>
            <a:r>
              <a:rPr lang="en-US" sz="1600" dirty="0">
                <a:latin typeface="Courier New" pitchFamily="49" charset="0"/>
              </a:rPr>
              <a:t>)</a:t>
            </a:r>
          </a:p>
          <a:p>
            <a:pPr>
              <a:spcBef>
                <a:spcPct val="50000"/>
              </a:spcBef>
              <a:tabLst>
                <a:tab pos="2000250" algn="l"/>
                <a:tab pos="4457700" algn="l"/>
              </a:tabLst>
            </a:pPr>
            <a:endParaRPr lang="en-US" sz="1600" dirty="0">
              <a:latin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685800" y="152400"/>
            <a:ext cx="7772400" cy="762000"/>
          </a:xfrm>
          <a:noFill/>
          <a:ln/>
        </p:spPr>
        <p:txBody>
          <a:bodyPr/>
          <a:lstStyle/>
          <a:p>
            <a:r>
              <a:rPr lang="en-US"/>
              <a:t>java.awt.event.ActionEvent</a:t>
            </a:r>
            <a:endParaRPr lang="en-US">
              <a:solidFill>
                <a:schemeClr val="tx1"/>
              </a:solidFill>
              <a:latin typeface="Book Antiqua" pitchFamily="18" charset="0"/>
            </a:endParaRPr>
          </a:p>
        </p:txBody>
      </p:sp>
      <p:sp>
        <p:nvSpPr>
          <p:cNvPr id="5" name="Slide Number Placeholder 4"/>
          <p:cNvSpPr>
            <a:spLocks noGrp="1"/>
          </p:cNvSpPr>
          <p:nvPr>
            <p:ph type="sldNum" sz="quarter" idx="12"/>
          </p:nvPr>
        </p:nvSpPr>
        <p:spPr/>
        <p:txBody>
          <a:bodyPr/>
          <a:lstStyle/>
          <a:p>
            <a:fld id="{C336D4A4-6F48-4B5E-A0D7-5B041CD2448F}" type="slidenum">
              <a:rPr lang="en-US"/>
              <a:pPr/>
              <a:t>12</a:t>
            </a:fld>
            <a:endParaRPr lang="en-US"/>
          </a:p>
        </p:txBody>
      </p:sp>
      <p:sp>
        <p:nvSpPr>
          <p:cNvPr id="338952" name="Rectangle 8"/>
          <p:cNvSpPr>
            <a:spLocks noChangeArrowheads="1"/>
          </p:cNvSpPr>
          <p:nvPr/>
        </p:nvSpPr>
        <p:spPr bwMode="auto">
          <a:xfrm>
            <a:off x="2386013" y="239553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38951" name="Object 7"/>
          <p:cNvGraphicFramePr>
            <a:graphicFrameLocks noChangeAspect="1"/>
          </p:cNvGraphicFramePr>
          <p:nvPr/>
        </p:nvGraphicFramePr>
        <p:xfrm>
          <a:off x="0" y="1066800"/>
          <a:ext cx="9144000" cy="4319588"/>
        </p:xfrm>
        <a:graphic>
          <a:graphicData uri="http://schemas.openxmlformats.org/presentationml/2006/ole">
            <mc:AlternateContent xmlns:mc="http://schemas.openxmlformats.org/markup-compatibility/2006">
              <mc:Choice xmlns:v="urn:schemas-microsoft-com:vml" Requires="v">
                <p:oleObj spid="_x0000_s338953" name="Picture" r:id="rId3" imgW="4376520" imgH="2061360" progId="Word.Picture.8">
                  <p:embed/>
                </p:oleObj>
              </mc:Choice>
              <mc:Fallback>
                <p:oleObj name="Picture" r:id="rId3" imgW="4376520" imgH="2061360" progId="Word.Picture.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66800"/>
                        <a:ext cx="9144000" cy="4319588"/>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685800" y="0"/>
            <a:ext cx="7772400" cy="1428750"/>
          </a:xfrm>
        </p:spPr>
        <p:txBody>
          <a:bodyPr/>
          <a:lstStyle/>
          <a:p>
            <a:r>
              <a:rPr lang="en-US" sz="4000"/>
              <a:t>Example: First Version for ControlCircle (no listeners)</a:t>
            </a:r>
          </a:p>
        </p:txBody>
      </p:sp>
      <p:sp>
        <p:nvSpPr>
          <p:cNvPr id="8" name="Slide Number Placeholder 4"/>
          <p:cNvSpPr>
            <a:spLocks noGrp="1"/>
          </p:cNvSpPr>
          <p:nvPr>
            <p:ph type="sldNum" sz="quarter" idx="12"/>
          </p:nvPr>
        </p:nvSpPr>
        <p:spPr/>
        <p:txBody>
          <a:bodyPr/>
          <a:lstStyle/>
          <a:p>
            <a:fld id="{E82571DF-D8E7-4B86-90BE-4FC11CE881EA}" type="slidenum">
              <a:rPr lang="en-US"/>
              <a:pPr/>
              <a:t>13</a:t>
            </a:fld>
            <a:endParaRPr lang="en-US"/>
          </a:p>
        </p:txBody>
      </p:sp>
      <p:sp>
        <p:nvSpPr>
          <p:cNvPr id="400387" name="Rectangle 3"/>
          <p:cNvSpPr>
            <a:spLocks noGrp="1" noChangeArrowheads="1"/>
          </p:cNvSpPr>
          <p:nvPr>
            <p:ph sz="quarter" idx="1"/>
          </p:nvPr>
        </p:nvSpPr>
        <p:spPr>
          <a:xfrm>
            <a:off x="609600" y="1600200"/>
            <a:ext cx="8077200" cy="1219200"/>
          </a:xfrm>
        </p:spPr>
        <p:txBody>
          <a:bodyPr/>
          <a:lstStyle/>
          <a:p>
            <a:pPr marL="0" indent="0">
              <a:spcBef>
                <a:spcPct val="50000"/>
              </a:spcBef>
              <a:buFont typeface="Monotype Sorts" pitchFamily="2" charset="2"/>
              <a:buNone/>
            </a:pPr>
            <a:r>
              <a:rPr lang="en-US"/>
              <a:t>Now let us consider to write a program that uses two buttons to control the size of a circle. </a:t>
            </a:r>
          </a:p>
        </p:txBody>
      </p:sp>
      <p:pic>
        <p:nvPicPr>
          <p:cNvPr id="400388" name="Picture 4"/>
          <p:cNvPicPr>
            <a:picLocks noChangeAspect="1" noChangeArrowheads="1"/>
          </p:cNvPicPr>
          <p:nvPr/>
        </p:nvPicPr>
        <p:blipFill>
          <a:blip r:embed="rId2"/>
          <a:srcRect/>
          <a:stretch>
            <a:fillRect/>
          </a:stretch>
        </p:blipFill>
        <p:spPr bwMode="auto">
          <a:xfrm>
            <a:off x="1447800" y="3276600"/>
            <a:ext cx="2438400" cy="1693863"/>
          </a:xfrm>
          <a:prstGeom prst="rect">
            <a:avLst/>
          </a:prstGeom>
          <a:noFill/>
          <a:ln w="9525">
            <a:noFill/>
            <a:miter lim="800000"/>
            <a:headEnd/>
            <a:tailEnd/>
          </a:ln>
        </p:spPr>
      </p:pic>
      <p:pic>
        <p:nvPicPr>
          <p:cNvPr id="400389" name="Picture 5"/>
          <p:cNvPicPr>
            <a:picLocks noChangeAspect="1" noChangeArrowheads="1"/>
          </p:cNvPicPr>
          <p:nvPr/>
        </p:nvPicPr>
        <p:blipFill>
          <a:blip r:embed="rId3"/>
          <a:srcRect/>
          <a:stretch>
            <a:fillRect/>
          </a:stretch>
        </p:blipFill>
        <p:spPr bwMode="auto">
          <a:xfrm>
            <a:off x="4114800" y="3276600"/>
            <a:ext cx="2362200" cy="1627188"/>
          </a:xfrm>
          <a:prstGeom prst="rect">
            <a:avLst/>
          </a:prstGeom>
          <a:noFill/>
          <a:ln w="9525">
            <a:noFill/>
            <a:miter lim="800000"/>
            <a:headEnd/>
            <a:tailEnd/>
          </a:ln>
        </p:spPr>
      </p:pic>
      <p:sp>
        <p:nvSpPr>
          <p:cNvPr id="400390" name="AutoShape 6">
            <a:hlinkClick r:id="" action="ppaction://noaction" highlightClick="1"/>
          </p:cNvPr>
          <p:cNvSpPr>
            <a:spLocks noChangeArrowheads="1"/>
          </p:cNvSpPr>
          <p:nvPr/>
        </p:nvSpPr>
        <p:spPr bwMode="auto">
          <a:xfrm>
            <a:off x="1752600" y="54864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4" action="ppaction://program"/>
              </a:rPr>
              <a:t>ControlCircle1</a:t>
            </a:r>
            <a:endParaRPr lang="en-US">
              <a:solidFill>
                <a:schemeClr val="accent1"/>
              </a:solidFill>
            </a:endParaRPr>
          </a:p>
        </p:txBody>
      </p:sp>
      <p:sp>
        <p:nvSpPr>
          <p:cNvPr id="400391" name="AutoShape 7">
            <a:hlinkClick r:id="rId5" action="ppaction://program" highlightClick="1"/>
          </p:cNvPr>
          <p:cNvSpPr>
            <a:spLocks noChangeArrowheads="1"/>
          </p:cNvSpPr>
          <p:nvPr/>
        </p:nvSpPr>
        <p:spPr bwMode="auto">
          <a:xfrm>
            <a:off x="5334000" y="54864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0" y="152400"/>
            <a:ext cx="8991600" cy="1371600"/>
          </a:xfrm>
        </p:spPr>
        <p:txBody>
          <a:bodyPr>
            <a:normAutofit/>
          </a:bodyPr>
          <a:lstStyle/>
          <a:p>
            <a:r>
              <a:rPr lang="en-US" sz="4000"/>
              <a:t>Example: Second Version for ControlCircle (with listener for Enlarge)</a:t>
            </a:r>
          </a:p>
        </p:txBody>
      </p:sp>
      <p:sp>
        <p:nvSpPr>
          <p:cNvPr id="8" name="Slide Number Placeholder 4"/>
          <p:cNvSpPr>
            <a:spLocks noGrp="1"/>
          </p:cNvSpPr>
          <p:nvPr>
            <p:ph type="sldNum" sz="quarter" idx="12"/>
          </p:nvPr>
        </p:nvSpPr>
        <p:spPr/>
        <p:txBody>
          <a:bodyPr/>
          <a:lstStyle/>
          <a:p>
            <a:fld id="{0B974908-A64E-409C-9122-9A1EE56B2DEC}" type="slidenum">
              <a:rPr lang="en-US"/>
              <a:pPr/>
              <a:t>14</a:t>
            </a:fld>
            <a:endParaRPr lang="en-US"/>
          </a:p>
        </p:txBody>
      </p:sp>
      <p:sp>
        <p:nvSpPr>
          <p:cNvPr id="401411" name="Rectangle 3"/>
          <p:cNvSpPr>
            <a:spLocks noGrp="1" noChangeArrowheads="1"/>
          </p:cNvSpPr>
          <p:nvPr>
            <p:ph sz="quarter" idx="1"/>
          </p:nvPr>
        </p:nvSpPr>
        <p:spPr>
          <a:xfrm>
            <a:off x="609600" y="1752600"/>
            <a:ext cx="8077200" cy="1219200"/>
          </a:xfrm>
        </p:spPr>
        <p:txBody>
          <a:bodyPr/>
          <a:lstStyle/>
          <a:p>
            <a:pPr marL="0" indent="0">
              <a:spcBef>
                <a:spcPct val="50000"/>
              </a:spcBef>
              <a:buFont typeface="Monotype Sorts" pitchFamily="2" charset="2"/>
              <a:buNone/>
            </a:pPr>
            <a:r>
              <a:rPr lang="en-US"/>
              <a:t>Now let us consider to write a program that uses two buttons to control the size of a circle. </a:t>
            </a:r>
          </a:p>
        </p:txBody>
      </p:sp>
      <p:pic>
        <p:nvPicPr>
          <p:cNvPr id="401412" name="Picture 4"/>
          <p:cNvPicPr>
            <a:picLocks noChangeAspect="1" noChangeArrowheads="1"/>
          </p:cNvPicPr>
          <p:nvPr/>
        </p:nvPicPr>
        <p:blipFill>
          <a:blip r:embed="rId2"/>
          <a:srcRect/>
          <a:stretch>
            <a:fillRect/>
          </a:stretch>
        </p:blipFill>
        <p:spPr bwMode="auto">
          <a:xfrm>
            <a:off x="1447800" y="3276600"/>
            <a:ext cx="2438400" cy="1693863"/>
          </a:xfrm>
          <a:prstGeom prst="rect">
            <a:avLst/>
          </a:prstGeom>
          <a:noFill/>
          <a:ln w="9525">
            <a:noFill/>
            <a:miter lim="800000"/>
            <a:headEnd/>
            <a:tailEnd/>
          </a:ln>
        </p:spPr>
      </p:pic>
      <p:pic>
        <p:nvPicPr>
          <p:cNvPr id="401413" name="Picture 5"/>
          <p:cNvPicPr>
            <a:picLocks noChangeAspect="1" noChangeArrowheads="1"/>
          </p:cNvPicPr>
          <p:nvPr/>
        </p:nvPicPr>
        <p:blipFill>
          <a:blip r:embed="rId3"/>
          <a:srcRect/>
          <a:stretch>
            <a:fillRect/>
          </a:stretch>
        </p:blipFill>
        <p:spPr bwMode="auto">
          <a:xfrm>
            <a:off x="4114800" y="3276600"/>
            <a:ext cx="2362200" cy="1627188"/>
          </a:xfrm>
          <a:prstGeom prst="rect">
            <a:avLst/>
          </a:prstGeom>
          <a:noFill/>
          <a:ln w="9525">
            <a:noFill/>
            <a:miter lim="800000"/>
            <a:headEnd/>
            <a:tailEnd/>
          </a:ln>
        </p:spPr>
      </p:pic>
      <p:sp>
        <p:nvSpPr>
          <p:cNvPr id="401414" name="AutoShape 6">
            <a:hlinkClick r:id="" action="ppaction://noaction" highlightClick="1"/>
          </p:cNvPr>
          <p:cNvSpPr>
            <a:spLocks noChangeArrowheads="1"/>
          </p:cNvSpPr>
          <p:nvPr/>
        </p:nvSpPr>
        <p:spPr bwMode="auto">
          <a:xfrm>
            <a:off x="1752600" y="54864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4" action="ppaction://program"/>
              </a:rPr>
              <a:t>ControlCircle2</a:t>
            </a:r>
            <a:endParaRPr lang="en-US">
              <a:solidFill>
                <a:schemeClr val="accent1"/>
              </a:solidFill>
            </a:endParaRPr>
          </a:p>
        </p:txBody>
      </p:sp>
      <p:sp>
        <p:nvSpPr>
          <p:cNvPr id="401415" name="AutoShape 7">
            <a:hlinkClick r:id="rId5" action="ppaction://program" highlightClick="1"/>
          </p:cNvPr>
          <p:cNvSpPr>
            <a:spLocks noChangeArrowheads="1"/>
          </p:cNvSpPr>
          <p:nvPr/>
        </p:nvSpPr>
        <p:spPr bwMode="auto">
          <a:xfrm>
            <a:off x="5334000" y="54864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685800" y="0"/>
            <a:ext cx="7772400" cy="1428750"/>
          </a:xfrm>
        </p:spPr>
        <p:txBody>
          <a:bodyPr/>
          <a:lstStyle/>
          <a:p>
            <a:r>
              <a:rPr lang="en-US"/>
              <a:t>Inner Class Listeners</a:t>
            </a:r>
          </a:p>
        </p:txBody>
      </p:sp>
      <p:sp>
        <p:nvSpPr>
          <p:cNvPr id="4" name="Slide Number Placeholder 4"/>
          <p:cNvSpPr>
            <a:spLocks noGrp="1"/>
          </p:cNvSpPr>
          <p:nvPr>
            <p:ph type="sldNum" sz="quarter" idx="12"/>
          </p:nvPr>
        </p:nvSpPr>
        <p:spPr/>
        <p:txBody>
          <a:bodyPr/>
          <a:lstStyle/>
          <a:p>
            <a:fld id="{DE26CE81-F8B0-4D6E-8076-C62CFE491E74}" type="slidenum">
              <a:rPr lang="en-US"/>
              <a:pPr/>
              <a:t>15</a:t>
            </a:fld>
            <a:endParaRPr lang="en-US"/>
          </a:p>
        </p:txBody>
      </p:sp>
      <p:sp>
        <p:nvSpPr>
          <p:cNvPr id="388099" name="Rectangle 3"/>
          <p:cNvSpPr>
            <a:spLocks noGrp="1" noChangeArrowheads="1"/>
          </p:cNvSpPr>
          <p:nvPr>
            <p:ph sz="quarter" idx="1"/>
          </p:nvPr>
        </p:nvSpPr>
        <p:spPr>
          <a:xfrm>
            <a:off x="609600" y="1371600"/>
            <a:ext cx="8077200" cy="3657600"/>
          </a:xfrm>
        </p:spPr>
        <p:txBody>
          <a:bodyPr>
            <a:normAutofit/>
          </a:bodyPr>
          <a:lstStyle/>
          <a:p>
            <a:pPr marL="0" indent="0">
              <a:spcBef>
                <a:spcPct val="50000"/>
              </a:spcBef>
              <a:buFont typeface="Monotype Sorts" pitchFamily="2" charset="2"/>
              <a:buNone/>
            </a:pPr>
            <a:r>
              <a:rPr lang="en-US" sz="3600"/>
              <a:t>A listener class is designed specifically to create a listener object for a GUI component (e.g., a button). It will not be shared by other applications. So, it is appropriate to define the listener class inside the frame class as an inner class.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685800" y="0"/>
            <a:ext cx="7772400" cy="1428750"/>
          </a:xfrm>
        </p:spPr>
        <p:txBody>
          <a:bodyPr/>
          <a:lstStyle/>
          <a:p>
            <a:r>
              <a:rPr lang="en-US"/>
              <a:t>Inner Classes</a:t>
            </a:r>
          </a:p>
        </p:txBody>
      </p:sp>
      <p:sp>
        <p:nvSpPr>
          <p:cNvPr id="5" name="Slide Number Placeholder 4"/>
          <p:cNvSpPr>
            <a:spLocks noGrp="1"/>
          </p:cNvSpPr>
          <p:nvPr>
            <p:ph type="sldNum" sz="quarter" idx="12"/>
          </p:nvPr>
        </p:nvSpPr>
        <p:spPr/>
        <p:txBody>
          <a:bodyPr/>
          <a:lstStyle/>
          <a:p>
            <a:fld id="{F1A681B8-D2D0-463F-9D03-EC85AC522E92}" type="slidenum">
              <a:rPr lang="en-US"/>
              <a:pPr/>
              <a:t>16</a:t>
            </a:fld>
            <a:endParaRPr lang="en-US"/>
          </a:p>
        </p:txBody>
      </p:sp>
      <p:sp>
        <p:nvSpPr>
          <p:cNvPr id="392195" name="Rectangle 3"/>
          <p:cNvSpPr>
            <a:spLocks noGrp="1" noChangeArrowheads="1"/>
          </p:cNvSpPr>
          <p:nvPr>
            <p:ph sz="quarter" idx="1"/>
          </p:nvPr>
        </p:nvSpPr>
        <p:spPr>
          <a:xfrm>
            <a:off x="685800" y="1371600"/>
            <a:ext cx="7467600" cy="4953000"/>
          </a:xfrm>
        </p:spPr>
        <p:txBody>
          <a:bodyPr/>
          <a:lstStyle/>
          <a:p>
            <a:pPr>
              <a:spcBef>
                <a:spcPct val="50000"/>
              </a:spcBef>
              <a:buFont typeface="Monotype Sorts" pitchFamily="2" charset="2"/>
              <a:buNone/>
            </a:pPr>
            <a:r>
              <a:rPr lang="en-US" sz="2800"/>
              <a:t>Inner class: A class is a member of another class.</a:t>
            </a:r>
          </a:p>
          <a:p>
            <a:pPr>
              <a:spcBef>
                <a:spcPct val="50000"/>
              </a:spcBef>
              <a:buFont typeface="Monotype Sorts" pitchFamily="2" charset="2"/>
              <a:buNone/>
            </a:pPr>
            <a:r>
              <a:rPr lang="en-US" sz="2800"/>
              <a:t>Advantages: In some applications, you can use an inner class to make programs simple.</a:t>
            </a:r>
          </a:p>
          <a:p>
            <a:pPr>
              <a:spcBef>
                <a:spcPct val="50000"/>
              </a:spcBef>
            </a:pPr>
            <a:r>
              <a:rPr lang="en-US" sz="2800"/>
              <a:t>An inner class can reference the data and methods defined in the outer class in which it nests, so you do not need to pass the reference of the outer class to the constructor of the inner class.</a:t>
            </a:r>
          </a:p>
        </p:txBody>
      </p:sp>
      <p:sp>
        <p:nvSpPr>
          <p:cNvPr id="392196" name="AutoShape 4">
            <a:hlinkClick r:id="" action="ppaction://noaction" highlightClick="1"/>
          </p:cNvPr>
          <p:cNvSpPr>
            <a:spLocks noChangeArrowheads="1"/>
          </p:cNvSpPr>
          <p:nvPr/>
        </p:nvSpPr>
        <p:spPr bwMode="auto">
          <a:xfrm>
            <a:off x="4572000" y="5638800"/>
            <a:ext cx="2590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hlinkfile"/>
              </a:rPr>
              <a:t>ShowInnerClass</a:t>
            </a:r>
            <a:endParaRPr lang="en-US">
              <a:solidFill>
                <a:schemeClr val="accent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685800" y="304800"/>
            <a:ext cx="7772400" cy="609600"/>
          </a:xfrm>
        </p:spPr>
        <p:txBody>
          <a:bodyPr>
            <a:normAutofit fontScale="90000"/>
          </a:bodyPr>
          <a:lstStyle/>
          <a:p>
            <a:r>
              <a:rPr lang="en-US" sz="4000"/>
              <a:t>Inner Classes, cont.</a:t>
            </a:r>
          </a:p>
        </p:txBody>
      </p:sp>
      <p:sp>
        <p:nvSpPr>
          <p:cNvPr id="5" name="Slide Number Placeholder 4"/>
          <p:cNvSpPr>
            <a:spLocks noGrp="1"/>
          </p:cNvSpPr>
          <p:nvPr>
            <p:ph type="sldNum" sz="quarter" idx="12"/>
          </p:nvPr>
        </p:nvSpPr>
        <p:spPr/>
        <p:txBody>
          <a:bodyPr/>
          <a:lstStyle/>
          <a:p>
            <a:fld id="{6B9B3196-48C6-4E1E-B7B1-851AC908863E}" type="slidenum">
              <a:rPr lang="en-US"/>
              <a:pPr/>
              <a:t>17</a:t>
            </a:fld>
            <a:endParaRPr lang="en-US"/>
          </a:p>
        </p:txBody>
      </p:sp>
      <p:sp>
        <p:nvSpPr>
          <p:cNvPr id="391175" name="Rectangle 7"/>
          <p:cNvSpPr>
            <a:spLocks noChangeArrowheads="1"/>
          </p:cNvSpPr>
          <p:nvPr/>
        </p:nvSpPr>
        <p:spPr bwMode="auto">
          <a:xfrm>
            <a:off x="0" y="21717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91174" name="Object 6"/>
          <p:cNvGraphicFramePr>
            <a:graphicFrameLocks noChangeAspect="1"/>
          </p:cNvGraphicFramePr>
          <p:nvPr/>
        </p:nvGraphicFramePr>
        <p:xfrm>
          <a:off x="152400" y="1143000"/>
          <a:ext cx="8763000" cy="4986338"/>
        </p:xfrm>
        <a:graphic>
          <a:graphicData uri="http://schemas.openxmlformats.org/presentationml/2006/ole">
            <mc:AlternateContent xmlns:mc="http://schemas.openxmlformats.org/markup-compatibility/2006">
              <mc:Choice xmlns:v="urn:schemas-microsoft-com:vml" Requires="v">
                <p:oleObj spid="_x0000_s391176" name="Picture" r:id="rId3" imgW="4575048" imgH="2601468" progId="Word.Picture.8">
                  <p:embed/>
                </p:oleObj>
              </mc:Choice>
              <mc:Fallback>
                <p:oleObj name="Picture" r:id="rId3" imgW="4575048" imgH="2601468"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43000"/>
                        <a:ext cx="8763000" cy="4986338"/>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685800" y="0"/>
            <a:ext cx="7772400" cy="1428750"/>
          </a:xfrm>
        </p:spPr>
        <p:txBody>
          <a:bodyPr/>
          <a:lstStyle/>
          <a:p>
            <a:r>
              <a:rPr lang="en-US"/>
              <a:t>Inner Classes (cont.)</a:t>
            </a:r>
          </a:p>
        </p:txBody>
      </p:sp>
      <p:sp>
        <p:nvSpPr>
          <p:cNvPr id="4" name="Slide Number Placeholder 4"/>
          <p:cNvSpPr>
            <a:spLocks noGrp="1"/>
          </p:cNvSpPr>
          <p:nvPr>
            <p:ph type="sldNum" sz="quarter" idx="12"/>
          </p:nvPr>
        </p:nvSpPr>
        <p:spPr/>
        <p:txBody>
          <a:bodyPr/>
          <a:lstStyle/>
          <a:p>
            <a:fld id="{094E8137-A3C0-49EC-B470-99AACE6D04DB}" type="slidenum">
              <a:rPr lang="en-US"/>
              <a:pPr/>
              <a:t>18</a:t>
            </a:fld>
            <a:endParaRPr lang="en-US"/>
          </a:p>
        </p:txBody>
      </p:sp>
      <p:sp>
        <p:nvSpPr>
          <p:cNvPr id="389123" name="Rectangle 3"/>
          <p:cNvSpPr>
            <a:spLocks noGrp="1" noChangeArrowheads="1"/>
          </p:cNvSpPr>
          <p:nvPr>
            <p:ph sz="quarter" idx="1"/>
          </p:nvPr>
        </p:nvSpPr>
        <p:spPr>
          <a:xfrm>
            <a:off x="685800" y="1371600"/>
            <a:ext cx="7467600" cy="4953000"/>
          </a:xfrm>
        </p:spPr>
        <p:txBody>
          <a:bodyPr/>
          <a:lstStyle/>
          <a:p>
            <a:pPr>
              <a:spcBef>
                <a:spcPct val="50000"/>
              </a:spcBef>
            </a:pPr>
            <a:r>
              <a:rPr lang="en-US">
                <a:cs typeface="Times New Roman" pitchFamily="18" charset="0"/>
              </a:rPr>
              <a:t>Inner classes can make programs simple and concise. </a:t>
            </a:r>
          </a:p>
          <a:p>
            <a:pPr>
              <a:spcBef>
                <a:spcPct val="50000"/>
              </a:spcBef>
            </a:pPr>
            <a:r>
              <a:rPr lang="en-US">
                <a:cs typeface="Times New Roman" pitchFamily="18" charset="0"/>
              </a:rPr>
              <a:t>An inner class supports the work of its containing outer class and is compiled into a class named </a:t>
            </a:r>
            <a:r>
              <a:rPr lang="en-US" i="1">
                <a:cs typeface="Times New Roman" pitchFamily="18" charset="0"/>
              </a:rPr>
              <a:t>OuterClassName</a:t>
            </a:r>
            <a:r>
              <a:rPr lang="en-US">
                <a:cs typeface="Times New Roman" pitchFamily="18" charset="0"/>
              </a:rPr>
              <a:t>$</a:t>
            </a:r>
            <a:r>
              <a:rPr lang="en-US" i="1">
                <a:cs typeface="Times New Roman" pitchFamily="18" charset="0"/>
              </a:rPr>
              <a:t>InnerClassName</a:t>
            </a:r>
            <a:r>
              <a:rPr lang="en-US">
                <a:cs typeface="Times New Roman" pitchFamily="18" charset="0"/>
              </a:rPr>
              <a:t>.class. For example, the inner class </a:t>
            </a:r>
            <a:r>
              <a:rPr lang="en-US" u="sng">
                <a:cs typeface="Times New Roman" pitchFamily="18" charset="0"/>
              </a:rPr>
              <a:t>InnerClass</a:t>
            </a:r>
            <a:r>
              <a:rPr lang="en-US">
                <a:cs typeface="Times New Roman" pitchFamily="18" charset="0"/>
              </a:rPr>
              <a:t> in </a:t>
            </a:r>
            <a:r>
              <a:rPr lang="en-US" u="sng">
                <a:cs typeface="Times New Roman" pitchFamily="18" charset="0"/>
              </a:rPr>
              <a:t>OuterClass</a:t>
            </a:r>
            <a:r>
              <a:rPr lang="en-US">
                <a:cs typeface="Times New Roman" pitchFamily="18" charset="0"/>
              </a:rPr>
              <a:t> is compiled into </a:t>
            </a:r>
            <a:r>
              <a:rPr lang="en-US" i="1">
                <a:cs typeface="Times New Roman" pitchFamily="18" charset="0"/>
              </a:rPr>
              <a:t>OuterClass$InnerClass</a:t>
            </a:r>
            <a:r>
              <a:rPr lang="en-US">
                <a:cs typeface="Times New Roman" pitchFamily="18" charset="0"/>
              </a:rPr>
              <a:t>.class</a:t>
            </a:r>
            <a:r>
              <a:rPr lang="en-US">
                <a:latin typeface="Courier" charset="0"/>
                <a:cs typeface="Times New Roman" pitchFamily="18" charset="0"/>
              </a:rPr>
              <a: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685800" y="0"/>
            <a:ext cx="7772400" cy="1428750"/>
          </a:xfrm>
        </p:spPr>
        <p:txBody>
          <a:bodyPr/>
          <a:lstStyle/>
          <a:p>
            <a:r>
              <a:rPr lang="en-US"/>
              <a:t>Inner Classes (cont.)</a:t>
            </a:r>
          </a:p>
        </p:txBody>
      </p:sp>
      <p:sp>
        <p:nvSpPr>
          <p:cNvPr id="4" name="Slide Number Placeholder 4"/>
          <p:cNvSpPr>
            <a:spLocks noGrp="1"/>
          </p:cNvSpPr>
          <p:nvPr>
            <p:ph type="sldNum" sz="quarter" idx="12"/>
          </p:nvPr>
        </p:nvSpPr>
        <p:spPr/>
        <p:txBody>
          <a:bodyPr/>
          <a:lstStyle/>
          <a:p>
            <a:fld id="{136EAFBA-ED3F-4486-A3E8-E11DD88A29B3}" type="slidenum">
              <a:rPr lang="en-US"/>
              <a:pPr/>
              <a:t>19</a:t>
            </a:fld>
            <a:endParaRPr lang="en-US"/>
          </a:p>
        </p:txBody>
      </p:sp>
      <p:sp>
        <p:nvSpPr>
          <p:cNvPr id="390147" name="Rectangle 3"/>
          <p:cNvSpPr>
            <a:spLocks noGrp="1" noChangeArrowheads="1"/>
          </p:cNvSpPr>
          <p:nvPr>
            <p:ph sz="quarter" idx="1"/>
          </p:nvPr>
        </p:nvSpPr>
        <p:spPr>
          <a:xfrm>
            <a:off x="685800" y="1371600"/>
            <a:ext cx="7467600" cy="4953000"/>
          </a:xfrm>
        </p:spPr>
        <p:txBody>
          <a:bodyPr/>
          <a:lstStyle/>
          <a:p>
            <a:pPr>
              <a:spcBef>
                <a:spcPct val="50000"/>
              </a:spcBef>
            </a:pPr>
            <a:r>
              <a:rPr lang="en-US">
                <a:cs typeface="Times New Roman" pitchFamily="18" charset="0"/>
              </a:rPr>
              <a:t>An inner class can be declared </a:t>
            </a:r>
            <a:r>
              <a:rPr lang="en-US" u="sng">
                <a:cs typeface="Times New Roman" pitchFamily="18" charset="0"/>
              </a:rPr>
              <a:t>public</a:t>
            </a:r>
            <a:r>
              <a:rPr lang="en-US">
                <a:cs typeface="Times New Roman" pitchFamily="18" charset="0"/>
              </a:rPr>
              <a:t>, </a:t>
            </a:r>
            <a:r>
              <a:rPr lang="en-US" u="sng">
                <a:cs typeface="Times New Roman" pitchFamily="18" charset="0"/>
              </a:rPr>
              <a:t>protected</a:t>
            </a:r>
            <a:r>
              <a:rPr lang="en-US">
                <a:cs typeface="Times New Roman" pitchFamily="18" charset="0"/>
              </a:rPr>
              <a:t>, or </a:t>
            </a:r>
            <a:r>
              <a:rPr lang="en-US" u="sng">
                <a:cs typeface="Times New Roman" pitchFamily="18" charset="0"/>
              </a:rPr>
              <a:t>private</a:t>
            </a:r>
            <a:r>
              <a:rPr lang="en-US">
                <a:cs typeface="Times New Roman" pitchFamily="18" charset="0"/>
              </a:rPr>
              <a:t> subject to the same visibility rules applied to a member of the class. </a:t>
            </a:r>
          </a:p>
          <a:p>
            <a:pPr>
              <a:spcBef>
                <a:spcPct val="50000"/>
              </a:spcBef>
            </a:pPr>
            <a:r>
              <a:rPr lang="en-US">
                <a:cs typeface="Times New Roman" pitchFamily="18" charset="0"/>
              </a:rPr>
              <a:t>An inner class can be declared </a:t>
            </a:r>
            <a:r>
              <a:rPr lang="en-US" u="sng">
                <a:cs typeface="Times New Roman" pitchFamily="18" charset="0"/>
              </a:rPr>
              <a:t>static</a:t>
            </a:r>
            <a:r>
              <a:rPr lang="en-US">
                <a:cs typeface="Times New Roman" pitchFamily="18" charset="0"/>
              </a:rPr>
              <a:t>. A </a:t>
            </a:r>
            <a:r>
              <a:rPr lang="en-US" u="sng">
                <a:cs typeface="Times New Roman" pitchFamily="18" charset="0"/>
              </a:rPr>
              <a:t>static</a:t>
            </a:r>
            <a:r>
              <a:rPr lang="en-US">
                <a:cs typeface="Times New Roman" pitchFamily="18" charset="0"/>
              </a:rPr>
              <a:t> inner class can be accessed using the outer class name. A </a:t>
            </a:r>
            <a:r>
              <a:rPr lang="en-US" u="sng">
                <a:cs typeface="Times New Roman" pitchFamily="18" charset="0"/>
              </a:rPr>
              <a:t>static</a:t>
            </a:r>
            <a:r>
              <a:rPr lang="en-US">
                <a:cs typeface="Times New Roman" pitchFamily="18" charset="0"/>
              </a:rPr>
              <a:t> inner class cannot access nonstatic members of the outer class</a:t>
            </a:r>
            <a:r>
              <a:rPr lang="en-US">
                <a:latin typeface="Courier" charset="0"/>
                <a:cs typeface="Times New Roman" pitchFamily="18"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152400" y="228600"/>
            <a:ext cx="8763000" cy="762000"/>
          </a:xfrm>
          <a:noFill/>
          <a:ln/>
        </p:spPr>
        <p:txBody>
          <a:bodyPr/>
          <a:lstStyle/>
          <a:p>
            <a:r>
              <a:rPr lang="en-US"/>
              <a:t>Motivations</a:t>
            </a:r>
          </a:p>
        </p:txBody>
      </p:sp>
      <p:sp>
        <p:nvSpPr>
          <p:cNvPr id="10" name="Slide Number Placeholder 4"/>
          <p:cNvSpPr>
            <a:spLocks noGrp="1"/>
          </p:cNvSpPr>
          <p:nvPr>
            <p:ph type="sldNum" sz="quarter" idx="12"/>
          </p:nvPr>
        </p:nvSpPr>
        <p:spPr/>
        <p:txBody>
          <a:bodyPr/>
          <a:lstStyle/>
          <a:p>
            <a:fld id="{48B70706-6459-4D28-98A6-3B4926A5D6DC}" type="slidenum">
              <a:rPr lang="en-US"/>
              <a:pPr/>
              <a:t>2</a:t>
            </a:fld>
            <a:endParaRPr lang="en-US"/>
          </a:p>
        </p:txBody>
      </p:sp>
      <p:sp>
        <p:nvSpPr>
          <p:cNvPr id="397315" name="Rectangle 3"/>
          <p:cNvSpPr>
            <a:spLocks noGrp="1" noChangeArrowheads="1"/>
          </p:cNvSpPr>
          <p:nvPr>
            <p:ph sz="quarter" idx="1"/>
          </p:nvPr>
        </p:nvSpPr>
        <p:spPr>
          <a:xfrm>
            <a:off x="304800" y="1066800"/>
            <a:ext cx="8610600" cy="2895600"/>
          </a:xfrm>
          <a:noFill/>
          <a:ln/>
        </p:spPr>
        <p:txBody>
          <a:bodyPr/>
          <a:lstStyle/>
          <a:p>
            <a:pPr marL="0" indent="0">
              <a:lnSpc>
                <a:spcPct val="90000"/>
              </a:lnSpc>
              <a:buFont typeface="Monotype Sorts" pitchFamily="2" charset="2"/>
              <a:buNone/>
            </a:pPr>
            <a:r>
              <a:rPr lang="en-US" sz="2800"/>
              <a:t>Suppose you wish to write a GUI program that lets the user enter the loan amount, annual interest rate, and number of years, and click the </a:t>
            </a:r>
            <a:r>
              <a:rPr lang="en-US" sz="2800" i="1"/>
              <a:t>Compute Loan</a:t>
            </a:r>
            <a:r>
              <a:rPr lang="en-US" sz="2800"/>
              <a:t> button to obtain the monthly payment and total payment. How do you accomplish the task? You have to use event-driven programming to write the code to respond to the button-clicking event.</a:t>
            </a:r>
          </a:p>
        </p:txBody>
      </p:sp>
      <p:sp>
        <p:nvSpPr>
          <p:cNvPr id="397319" name="Rectangle 7"/>
          <p:cNvSpPr>
            <a:spLocks noChangeArrowheads="1"/>
          </p:cNvSpPr>
          <p:nvPr/>
        </p:nvSpPr>
        <p:spPr bwMode="auto">
          <a:xfrm>
            <a:off x="0" y="21066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97320" name="Rectangle 8"/>
          <p:cNvSpPr>
            <a:spLocks noChangeArrowheads="1"/>
          </p:cNvSpPr>
          <p:nvPr/>
        </p:nvSpPr>
        <p:spPr bwMode="auto">
          <a:xfrm>
            <a:off x="0" y="2808288"/>
            <a:ext cx="460375" cy="274637"/>
          </a:xfrm>
          <a:prstGeom prst="rect">
            <a:avLst/>
          </a:prstGeom>
          <a:noFill/>
          <a:ln w="12700">
            <a:noFill/>
            <a:miter lim="800000"/>
            <a:headEnd type="none" w="sm" len="sm"/>
            <a:tailEnd type="none" w="sm" len="sm"/>
          </a:ln>
          <a:effectLst/>
        </p:spPr>
        <p:txBody>
          <a:bodyPr wrap="none" anchor="ctr">
            <a:spAutoFit/>
          </a:bodyPr>
          <a:lstStyle/>
          <a:p>
            <a:r>
              <a:rPr lang="en-US" sz="1200" b="1">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sp>
        <p:nvSpPr>
          <p:cNvPr id="397321" name="Rectangle 9"/>
          <p:cNvSpPr>
            <a:spLocks noChangeArrowheads="1"/>
          </p:cNvSpPr>
          <p:nvPr/>
        </p:nvSpPr>
        <p:spPr bwMode="auto">
          <a:xfrm>
            <a:off x="0" y="3784600"/>
            <a:ext cx="460375" cy="274638"/>
          </a:xfrm>
          <a:prstGeom prst="rect">
            <a:avLst/>
          </a:prstGeom>
          <a:noFill/>
          <a:ln w="12700">
            <a:noFill/>
            <a:miter lim="800000"/>
            <a:headEnd type="none" w="sm" len="sm"/>
            <a:tailEnd type="none" w="sm" len="sm"/>
          </a:ln>
          <a:effectLst/>
        </p:spPr>
        <p:txBody>
          <a:bodyPr wrap="none" anchor="ctr">
            <a:spAutoFit/>
          </a:bodyPr>
          <a:lstStyle/>
          <a:p>
            <a:r>
              <a:rPr lang="en-US" sz="1200">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pic>
        <p:nvPicPr>
          <p:cNvPr id="397322" name="Picture 10"/>
          <p:cNvPicPr>
            <a:picLocks noChangeAspect="1" noChangeArrowheads="1"/>
          </p:cNvPicPr>
          <p:nvPr/>
        </p:nvPicPr>
        <p:blipFill>
          <a:blip r:embed="rId2"/>
          <a:srcRect/>
          <a:stretch>
            <a:fillRect/>
          </a:stretch>
        </p:blipFill>
        <p:spPr bwMode="auto">
          <a:xfrm>
            <a:off x="1524000" y="4191000"/>
            <a:ext cx="2667000" cy="1943100"/>
          </a:xfrm>
          <a:prstGeom prst="rect">
            <a:avLst/>
          </a:prstGeom>
          <a:noFill/>
          <a:ln w="9525">
            <a:noFill/>
            <a:miter lim="800000"/>
            <a:headEnd/>
            <a:tailEnd/>
          </a:ln>
        </p:spPr>
      </p:pic>
      <p:sp>
        <p:nvSpPr>
          <p:cNvPr id="397323" name="AutoShape 11">
            <a:hlinkClick r:id="" action="ppaction://noaction" highlightClick="1"/>
          </p:cNvPr>
          <p:cNvSpPr>
            <a:spLocks noChangeArrowheads="1"/>
          </p:cNvSpPr>
          <p:nvPr/>
        </p:nvSpPr>
        <p:spPr bwMode="auto">
          <a:xfrm>
            <a:off x="4876800" y="46482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LoanCalculator</a:t>
            </a:r>
            <a:endParaRPr lang="en-US">
              <a:solidFill>
                <a:schemeClr val="accent1"/>
              </a:solidFill>
            </a:endParaRPr>
          </a:p>
        </p:txBody>
      </p:sp>
      <p:sp>
        <p:nvSpPr>
          <p:cNvPr id="397324" name="AutoShape 12">
            <a:hlinkClick r:id="rId4" action="ppaction://program" highlightClick="1"/>
          </p:cNvPr>
          <p:cNvSpPr>
            <a:spLocks noChangeArrowheads="1"/>
          </p:cNvSpPr>
          <p:nvPr/>
        </p:nvSpPr>
        <p:spPr bwMode="auto">
          <a:xfrm>
            <a:off x="4876800" y="54102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685800" y="381000"/>
            <a:ext cx="7772400" cy="666750"/>
          </a:xfrm>
        </p:spPr>
        <p:txBody>
          <a:bodyPr>
            <a:normAutofit fontScale="90000"/>
          </a:bodyPr>
          <a:lstStyle/>
          <a:p>
            <a:r>
              <a:rPr lang="en-US" sz="4000"/>
              <a:t>Anonymous Inner Classes</a:t>
            </a:r>
          </a:p>
        </p:txBody>
      </p:sp>
      <p:sp>
        <p:nvSpPr>
          <p:cNvPr id="4" name="Slide Number Placeholder 4"/>
          <p:cNvSpPr>
            <a:spLocks noGrp="1"/>
          </p:cNvSpPr>
          <p:nvPr>
            <p:ph type="sldNum" sz="quarter" idx="12"/>
          </p:nvPr>
        </p:nvSpPr>
        <p:spPr/>
        <p:txBody>
          <a:bodyPr/>
          <a:lstStyle/>
          <a:p>
            <a:fld id="{9A23396A-8EEE-49E3-AFF3-0E5CD1142DB2}" type="slidenum">
              <a:rPr lang="en-US"/>
              <a:pPr/>
              <a:t>20</a:t>
            </a:fld>
            <a:endParaRPr lang="en-US"/>
          </a:p>
        </p:txBody>
      </p:sp>
      <p:sp>
        <p:nvSpPr>
          <p:cNvPr id="394243" name="Rectangle 3"/>
          <p:cNvSpPr>
            <a:spLocks noGrp="1" noChangeArrowheads="1"/>
          </p:cNvSpPr>
          <p:nvPr>
            <p:ph sz="quarter" idx="1"/>
          </p:nvPr>
        </p:nvSpPr>
        <p:spPr>
          <a:xfrm>
            <a:off x="304800" y="1295400"/>
            <a:ext cx="8382000" cy="4953000"/>
          </a:xfrm>
        </p:spPr>
        <p:txBody>
          <a:bodyPr/>
          <a:lstStyle/>
          <a:p>
            <a:pPr>
              <a:lnSpc>
                <a:spcPct val="90000"/>
              </a:lnSpc>
            </a:pPr>
            <a:r>
              <a:rPr lang="en-US" sz="2400"/>
              <a:t>An anonymous inner class must always extend a superclass or implement an interface, but it cannot have an explicit </a:t>
            </a:r>
            <a:r>
              <a:rPr lang="en-US" sz="2400" u="sng"/>
              <a:t>extends</a:t>
            </a:r>
            <a:r>
              <a:rPr lang="en-US" sz="2400"/>
              <a:t> or </a:t>
            </a:r>
            <a:r>
              <a:rPr lang="en-US" sz="2400" u="sng"/>
              <a:t>implements</a:t>
            </a:r>
            <a:r>
              <a:rPr lang="en-US" sz="2400"/>
              <a:t> clause. </a:t>
            </a:r>
          </a:p>
          <a:p>
            <a:pPr>
              <a:lnSpc>
                <a:spcPct val="90000"/>
              </a:lnSpc>
            </a:pPr>
            <a:r>
              <a:rPr lang="en-US" sz="2400"/>
              <a:t>An anonymous inner class must implement all the abstract methods in the superclass or in the interface. </a:t>
            </a:r>
          </a:p>
          <a:p>
            <a:pPr>
              <a:lnSpc>
                <a:spcPct val="90000"/>
              </a:lnSpc>
            </a:pPr>
            <a:r>
              <a:rPr lang="en-US" sz="2400"/>
              <a:t>An anonymous inner class always uses the no-arg constructor from its superclass to create an instance. If an anonymous inner class implements an interface, the constructor is </a:t>
            </a:r>
            <a:r>
              <a:rPr lang="en-US" sz="2400" u="sng"/>
              <a:t>Object()</a:t>
            </a:r>
            <a:r>
              <a:rPr lang="en-US" sz="2400"/>
              <a:t>.</a:t>
            </a:r>
          </a:p>
          <a:p>
            <a:pPr>
              <a:lnSpc>
                <a:spcPct val="90000"/>
              </a:lnSpc>
            </a:pPr>
            <a:r>
              <a:rPr lang="en-US" sz="2400"/>
              <a:t>An anonymous inner class is compiled into a class named OuterClassName$</a:t>
            </a:r>
            <a:r>
              <a:rPr lang="en-US" sz="2400" i="1"/>
              <a:t>n</a:t>
            </a:r>
            <a:r>
              <a:rPr lang="en-US" sz="2400"/>
              <a:t>.class. For example, if the outer class </a:t>
            </a:r>
            <a:r>
              <a:rPr lang="en-US" sz="2400" u="sng"/>
              <a:t>Test</a:t>
            </a:r>
            <a:r>
              <a:rPr lang="en-US" sz="2400"/>
              <a:t> has two anonymous inner classes, these two classes are compiled into Test$1.class and Test$2.class.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685800" y="381000"/>
            <a:ext cx="7772400" cy="666750"/>
          </a:xfrm>
        </p:spPr>
        <p:txBody>
          <a:bodyPr>
            <a:normAutofit fontScale="90000"/>
          </a:bodyPr>
          <a:lstStyle/>
          <a:p>
            <a:r>
              <a:rPr lang="en-US" sz="4000"/>
              <a:t>Anonymous Inner Classes (cont.)</a:t>
            </a:r>
          </a:p>
        </p:txBody>
      </p:sp>
      <p:sp>
        <p:nvSpPr>
          <p:cNvPr id="7" name="Slide Number Placeholder 4"/>
          <p:cNvSpPr>
            <a:spLocks noGrp="1"/>
          </p:cNvSpPr>
          <p:nvPr>
            <p:ph type="sldNum" sz="quarter" idx="12"/>
          </p:nvPr>
        </p:nvSpPr>
        <p:spPr/>
        <p:txBody>
          <a:bodyPr/>
          <a:lstStyle/>
          <a:p>
            <a:fld id="{44C231D5-6708-4654-9BF2-BB15DB5ACA31}" type="slidenum">
              <a:rPr lang="en-US"/>
              <a:pPr/>
              <a:t>21</a:t>
            </a:fld>
            <a:endParaRPr lang="en-US"/>
          </a:p>
        </p:txBody>
      </p:sp>
      <p:sp>
        <p:nvSpPr>
          <p:cNvPr id="395267" name="Rectangle 3"/>
          <p:cNvSpPr>
            <a:spLocks noGrp="1" noChangeArrowheads="1"/>
          </p:cNvSpPr>
          <p:nvPr>
            <p:ph sz="quarter" idx="1"/>
          </p:nvPr>
        </p:nvSpPr>
        <p:spPr>
          <a:xfrm>
            <a:off x="304800" y="1295400"/>
            <a:ext cx="8382000" cy="2590800"/>
          </a:xfrm>
        </p:spPr>
        <p:txBody>
          <a:bodyPr>
            <a:normAutofit/>
          </a:bodyPr>
          <a:lstStyle/>
          <a:p>
            <a:pPr>
              <a:spcBef>
                <a:spcPct val="0"/>
              </a:spcBef>
              <a:buFont typeface="Monotype Sorts" pitchFamily="2" charset="2"/>
              <a:buNone/>
            </a:pPr>
            <a:r>
              <a:rPr lang="en-US" sz="2800"/>
              <a:t>Inner class listeners can be shortened using anonymous inner classes. An </a:t>
            </a:r>
            <a:r>
              <a:rPr lang="en-US" sz="2800" i="1"/>
              <a:t>anonymous inner class</a:t>
            </a:r>
            <a:r>
              <a:rPr lang="en-US" sz="2800"/>
              <a:t> is an inner class without a name. It combines declaring an inner class and creating an instance of the class in one step. An anonymous inner class is declared as follows:</a:t>
            </a:r>
          </a:p>
        </p:txBody>
      </p:sp>
      <p:sp>
        <p:nvSpPr>
          <p:cNvPr id="395268" name="Text Box 4"/>
          <p:cNvSpPr txBox="1">
            <a:spLocks noChangeArrowheads="1"/>
          </p:cNvSpPr>
          <p:nvPr/>
        </p:nvSpPr>
        <p:spPr bwMode="auto">
          <a:xfrm>
            <a:off x="533400" y="3962400"/>
            <a:ext cx="8077200" cy="1552575"/>
          </a:xfrm>
          <a:prstGeom prst="rect">
            <a:avLst/>
          </a:prstGeom>
          <a:solidFill>
            <a:schemeClr val="tx1"/>
          </a:solidFill>
          <a:ln w="12700">
            <a:noFill/>
            <a:miter lim="800000"/>
            <a:headEnd type="none" w="sm" len="sm"/>
            <a:tailEnd type="none" w="sm" len="sm"/>
          </a:ln>
          <a:effectLst/>
        </p:spPr>
        <p:txBody>
          <a:bodyPr>
            <a:spAutoFit/>
          </a:bodyPr>
          <a:lstStyle/>
          <a:p>
            <a:r>
              <a:rPr lang="en-US" b="1">
                <a:solidFill>
                  <a:schemeClr val="bg2"/>
                </a:solidFill>
              </a:rPr>
              <a:t>new</a:t>
            </a:r>
            <a:r>
              <a:rPr lang="en-US">
                <a:solidFill>
                  <a:schemeClr val="bg2"/>
                </a:solidFill>
              </a:rPr>
              <a:t> SuperClassName/InterfaceName() {</a:t>
            </a:r>
          </a:p>
          <a:p>
            <a:r>
              <a:rPr lang="en-US">
                <a:solidFill>
                  <a:schemeClr val="bg2"/>
                </a:solidFill>
              </a:rPr>
              <a:t>  // Implement or override methods in superclass or interface</a:t>
            </a:r>
          </a:p>
          <a:p>
            <a:r>
              <a:rPr lang="en-US">
                <a:solidFill>
                  <a:schemeClr val="bg2"/>
                </a:solidFill>
              </a:rPr>
              <a:t>  // Other methods if necessary</a:t>
            </a:r>
          </a:p>
          <a:p>
            <a:r>
              <a:rPr lang="en-US">
                <a:solidFill>
                  <a:schemeClr val="bg2"/>
                </a:solidFill>
              </a:rPr>
              <a:t>}</a:t>
            </a:r>
          </a:p>
        </p:txBody>
      </p:sp>
      <p:sp>
        <p:nvSpPr>
          <p:cNvPr id="395269" name="AutoShape 5">
            <a:hlinkClick r:id="" action="ppaction://noaction" highlightClick="1"/>
          </p:cNvPr>
          <p:cNvSpPr>
            <a:spLocks noChangeArrowheads="1"/>
          </p:cNvSpPr>
          <p:nvPr/>
        </p:nvSpPr>
        <p:spPr bwMode="auto">
          <a:xfrm>
            <a:off x="2362200" y="5715000"/>
            <a:ext cx="3733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program"/>
              </a:rPr>
              <a:t>AnonymousListenerDemo</a:t>
            </a:r>
            <a:endParaRPr lang="en-US">
              <a:solidFill>
                <a:schemeClr val="accent1"/>
              </a:solidFill>
            </a:endParaRPr>
          </a:p>
        </p:txBody>
      </p:sp>
      <p:sp>
        <p:nvSpPr>
          <p:cNvPr id="395270" name="AutoShape 6">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685800" y="381000"/>
            <a:ext cx="7772400" cy="666750"/>
          </a:xfrm>
        </p:spPr>
        <p:txBody>
          <a:bodyPr>
            <a:normAutofit fontScale="90000"/>
          </a:bodyPr>
          <a:lstStyle/>
          <a:p>
            <a:r>
              <a:rPr lang="en-US"/>
              <a:t>Alternative Ways of Defining Listener Classes </a:t>
            </a:r>
          </a:p>
        </p:txBody>
      </p:sp>
      <p:sp>
        <p:nvSpPr>
          <p:cNvPr id="6" name="Slide Number Placeholder 4"/>
          <p:cNvSpPr>
            <a:spLocks noGrp="1"/>
          </p:cNvSpPr>
          <p:nvPr>
            <p:ph type="sldNum" sz="quarter" idx="12"/>
          </p:nvPr>
        </p:nvSpPr>
        <p:spPr/>
        <p:txBody>
          <a:bodyPr/>
          <a:lstStyle/>
          <a:p>
            <a:fld id="{760A330E-260E-4502-89CE-2E3E57F9DEA6}" type="slidenum">
              <a:rPr lang="en-US"/>
              <a:pPr/>
              <a:t>22</a:t>
            </a:fld>
            <a:endParaRPr lang="en-US"/>
          </a:p>
        </p:txBody>
      </p:sp>
      <p:sp>
        <p:nvSpPr>
          <p:cNvPr id="402435" name="Rectangle 3"/>
          <p:cNvSpPr>
            <a:spLocks noGrp="1" noChangeArrowheads="1"/>
          </p:cNvSpPr>
          <p:nvPr>
            <p:ph sz="quarter" idx="1"/>
          </p:nvPr>
        </p:nvSpPr>
        <p:spPr>
          <a:xfrm>
            <a:off x="381000" y="1828800"/>
            <a:ext cx="8382000" cy="2590800"/>
          </a:xfrm>
        </p:spPr>
        <p:txBody>
          <a:bodyPr/>
          <a:lstStyle/>
          <a:p>
            <a:pPr>
              <a:lnSpc>
                <a:spcPct val="80000"/>
              </a:lnSpc>
              <a:spcBef>
                <a:spcPct val="0"/>
              </a:spcBef>
              <a:buFont typeface="Monotype Sorts" pitchFamily="2" charset="2"/>
              <a:buNone/>
            </a:pPr>
            <a:r>
              <a:rPr lang="en-US"/>
              <a:t>There are many other ways to define the listener classes. For example, you may rewrite Listing 6.3 by creating just one listener, register the listener with the buttons, and let the listener detect the event source, i.e., which button fires the event.</a:t>
            </a:r>
          </a:p>
        </p:txBody>
      </p:sp>
      <p:sp>
        <p:nvSpPr>
          <p:cNvPr id="402437" name="AutoShape 5">
            <a:hlinkClick r:id="" action="ppaction://noaction" highlightClick="1"/>
          </p:cNvPr>
          <p:cNvSpPr>
            <a:spLocks noChangeArrowheads="1"/>
          </p:cNvSpPr>
          <p:nvPr/>
        </p:nvSpPr>
        <p:spPr bwMode="auto">
          <a:xfrm>
            <a:off x="2362200" y="5715000"/>
            <a:ext cx="3733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2" action="ppaction://program"/>
              </a:rPr>
              <a:t>DetectSourceDemo</a:t>
            </a:r>
            <a:endParaRPr lang="en-US" dirty="0">
              <a:solidFill>
                <a:schemeClr val="accent1"/>
              </a:solidFill>
            </a:endParaRPr>
          </a:p>
        </p:txBody>
      </p:sp>
      <p:sp>
        <p:nvSpPr>
          <p:cNvPr id="402438" name="AutoShape 6">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685800" y="381000"/>
            <a:ext cx="7772400" cy="666750"/>
          </a:xfrm>
        </p:spPr>
        <p:txBody>
          <a:bodyPr>
            <a:normAutofit fontScale="90000"/>
          </a:bodyPr>
          <a:lstStyle/>
          <a:p>
            <a:r>
              <a:rPr lang="en-US"/>
              <a:t>Alternative Ways of Defining Listener Classes </a:t>
            </a:r>
          </a:p>
        </p:txBody>
      </p:sp>
      <p:sp>
        <p:nvSpPr>
          <p:cNvPr id="6" name="Slide Number Placeholder 4"/>
          <p:cNvSpPr>
            <a:spLocks noGrp="1"/>
          </p:cNvSpPr>
          <p:nvPr>
            <p:ph type="sldNum" sz="quarter" idx="12"/>
          </p:nvPr>
        </p:nvSpPr>
        <p:spPr/>
        <p:txBody>
          <a:bodyPr/>
          <a:lstStyle/>
          <a:p>
            <a:fld id="{AF5E6B94-57AB-4BF4-AFED-B18D9C3C010F}" type="slidenum">
              <a:rPr lang="en-US"/>
              <a:pPr/>
              <a:t>23</a:t>
            </a:fld>
            <a:endParaRPr lang="en-US"/>
          </a:p>
        </p:txBody>
      </p:sp>
      <p:sp>
        <p:nvSpPr>
          <p:cNvPr id="403459" name="Rectangle 3"/>
          <p:cNvSpPr>
            <a:spLocks noGrp="1" noChangeArrowheads="1"/>
          </p:cNvSpPr>
          <p:nvPr>
            <p:ph sz="quarter" idx="1"/>
          </p:nvPr>
        </p:nvSpPr>
        <p:spPr>
          <a:xfrm>
            <a:off x="381000" y="1828800"/>
            <a:ext cx="8382000" cy="2590800"/>
          </a:xfrm>
        </p:spPr>
        <p:txBody>
          <a:bodyPr/>
          <a:lstStyle/>
          <a:p>
            <a:pPr>
              <a:spcBef>
                <a:spcPct val="0"/>
              </a:spcBef>
              <a:buFont typeface="Monotype Sorts" pitchFamily="2" charset="2"/>
              <a:buNone/>
            </a:pPr>
            <a:r>
              <a:rPr lang="en-US"/>
              <a:t>You may also define the custom frame class that implements </a:t>
            </a:r>
            <a:r>
              <a:rPr lang="en-US" u="sng"/>
              <a:t>ActionListener</a:t>
            </a:r>
            <a:r>
              <a:rPr lang="en-US"/>
              <a:t>.</a:t>
            </a:r>
          </a:p>
        </p:txBody>
      </p:sp>
      <p:sp>
        <p:nvSpPr>
          <p:cNvPr id="403460" name="AutoShape 4">
            <a:hlinkClick r:id="" action="ppaction://noaction" highlightClick="1"/>
          </p:cNvPr>
          <p:cNvSpPr>
            <a:spLocks noChangeArrowheads="1"/>
          </p:cNvSpPr>
          <p:nvPr/>
        </p:nvSpPr>
        <p:spPr bwMode="auto">
          <a:xfrm>
            <a:off x="2362200" y="5715000"/>
            <a:ext cx="3733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program"/>
              </a:rPr>
              <a:t>FrameAsListenerDemo</a:t>
            </a:r>
            <a:endParaRPr lang="en-US">
              <a:solidFill>
                <a:schemeClr val="accent1"/>
              </a:solidFill>
            </a:endParaRPr>
          </a:p>
        </p:txBody>
      </p:sp>
      <p:sp>
        <p:nvSpPr>
          <p:cNvPr id="403461" name="AutoShape 5">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304800" y="381000"/>
            <a:ext cx="8686800" cy="685800"/>
          </a:xfrm>
        </p:spPr>
        <p:txBody>
          <a:bodyPr>
            <a:normAutofit fontScale="90000"/>
          </a:bodyPr>
          <a:lstStyle/>
          <a:p>
            <a:r>
              <a:rPr lang="en-US"/>
              <a:t>Problem: Loan Calculator</a:t>
            </a:r>
            <a:endParaRPr lang="en-US" u="sng">
              <a:solidFill>
                <a:schemeClr val="tx1"/>
              </a:solidFill>
              <a:latin typeface="Book Antiqua" pitchFamily="18" charset="0"/>
            </a:endParaRPr>
          </a:p>
        </p:txBody>
      </p:sp>
      <p:sp>
        <p:nvSpPr>
          <p:cNvPr id="5" name="Slide Number Placeholder 4"/>
          <p:cNvSpPr>
            <a:spLocks noGrp="1"/>
          </p:cNvSpPr>
          <p:nvPr>
            <p:ph type="sldNum" sz="quarter" idx="12"/>
          </p:nvPr>
        </p:nvSpPr>
        <p:spPr/>
        <p:txBody>
          <a:bodyPr/>
          <a:lstStyle/>
          <a:p>
            <a:fld id="{00611DBE-6AC8-41E0-A94E-009A932DA880}" type="slidenum">
              <a:rPr lang="en-US"/>
              <a:pPr/>
              <a:t>24</a:t>
            </a:fld>
            <a:endParaRPr lang="en-US"/>
          </a:p>
        </p:txBody>
      </p:sp>
      <p:sp>
        <p:nvSpPr>
          <p:cNvPr id="337928" name="AutoShape 8">
            <a:hlinkClick r:id="" action="ppaction://noaction" highlightClick="1"/>
          </p:cNvPr>
          <p:cNvSpPr>
            <a:spLocks noChangeArrowheads="1"/>
          </p:cNvSpPr>
          <p:nvPr/>
        </p:nvSpPr>
        <p:spPr bwMode="auto">
          <a:xfrm>
            <a:off x="5029200" y="45720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program"/>
              </a:rPr>
              <a:t>LoanCalculator</a:t>
            </a:r>
            <a:endParaRPr lang="en-US">
              <a:solidFill>
                <a:schemeClr val="accent1"/>
              </a:solidFill>
            </a:endParaRPr>
          </a:p>
        </p:txBody>
      </p:sp>
      <p:sp>
        <p:nvSpPr>
          <p:cNvPr id="337929" name="AutoShape 9">
            <a:hlinkClick r:id="rId3" action="ppaction://program" highlightClick="1"/>
          </p:cNvPr>
          <p:cNvSpPr>
            <a:spLocks noChangeArrowheads="1"/>
          </p:cNvSpPr>
          <p:nvPr/>
        </p:nvSpPr>
        <p:spPr bwMode="auto">
          <a:xfrm>
            <a:off x="5029200" y="53340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304800" y="381000"/>
            <a:ext cx="8686800" cy="685800"/>
          </a:xfrm>
        </p:spPr>
        <p:txBody>
          <a:bodyPr>
            <a:normAutofit fontScale="90000"/>
          </a:bodyPr>
          <a:lstStyle/>
          <a:p>
            <a:r>
              <a:rPr lang="en-US"/>
              <a:t>Example: Handling Window Events</a:t>
            </a:r>
            <a:endParaRPr lang="en-US" u="sng">
              <a:solidFill>
                <a:schemeClr val="tx1"/>
              </a:solidFill>
              <a:latin typeface="Book Antiqua" pitchFamily="18" charset="0"/>
            </a:endParaRPr>
          </a:p>
        </p:txBody>
      </p:sp>
      <p:sp>
        <p:nvSpPr>
          <p:cNvPr id="6" name="Slide Number Placeholder 4"/>
          <p:cNvSpPr>
            <a:spLocks noGrp="1"/>
          </p:cNvSpPr>
          <p:nvPr>
            <p:ph type="sldNum" sz="quarter" idx="12"/>
          </p:nvPr>
        </p:nvSpPr>
        <p:spPr/>
        <p:txBody>
          <a:bodyPr/>
          <a:lstStyle/>
          <a:p>
            <a:fld id="{7EFC2D15-77FE-4C97-A057-8CB2D5AAF888}" type="slidenum">
              <a:rPr lang="en-US"/>
              <a:pPr/>
              <a:t>25</a:t>
            </a:fld>
            <a:endParaRPr lang="en-US"/>
          </a:p>
        </p:txBody>
      </p:sp>
      <p:sp>
        <p:nvSpPr>
          <p:cNvPr id="398339" name="AutoShape 3">
            <a:hlinkClick r:id="" action="ppaction://noaction" highlightClick="1"/>
          </p:cNvPr>
          <p:cNvSpPr>
            <a:spLocks noChangeArrowheads="1"/>
          </p:cNvSpPr>
          <p:nvPr/>
        </p:nvSpPr>
        <p:spPr bwMode="auto">
          <a:xfrm>
            <a:off x="3048000" y="5715000"/>
            <a:ext cx="3048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program"/>
              </a:rPr>
              <a:t>TestWindowEvent</a:t>
            </a:r>
            <a:endParaRPr lang="en-US">
              <a:solidFill>
                <a:schemeClr val="accent1"/>
              </a:solidFill>
            </a:endParaRPr>
          </a:p>
        </p:txBody>
      </p:sp>
      <p:sp>
        <p:nvSpPr>
          <p:cNvPr id="398340" name="AutoShape 4">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398341" name="Text Box 5"/>
          <p:cNvSpPr txBox="1">
            <a:spLocks noChangeArrowheads="1"/>
          </p:cNvSpPr>
          <p:nvPr/>
        </p:nvSpPr>
        <p:spPr bwMode="auto">
          <a:xfrm>
            <a:off x="609600" y="1371600"/>
            <a:ext cx="8077200" cy="3081338"/>
          </a:xfrm>
          <a:prstGeom prst="rect">
            <a:avLst/>
          </a:prstGeom>
          <a:noFill/>
          <a:ln w="12700">
            <a:noFill/>
            <a:miter lim="800000"/>
            <a:headEnd type="none" w="sm" len="sm"/>
            <a:tailEnd type="none" w="sm" len="sm"/>
          </a:ln>
          <a:effectLst/>
        </p:spPr>
        <p:txBody>
          <a:bodyPr>
            <a:spAutoFit/>
          </a:bodyPr>
          <a:lstStyle/>
          <a:p>
            <a:pPr marL="334963" indent="-334963">
              <a:spcBef>
                <a:spcPct val="50000"/>
              </a:spcBef>
              <a:buClr>
                <a:schemeClr val="tx2"/>
              </a:buClr>
              <a:buSzPct val="75000"/>
              <a:buFont typeface="Monotype Sorts" pitchFamily="2" charset="2"/>
              <a:buChar char="F"/>
            </a:pPr>
            <a:r>
              <a:rPr lang="en-US" sz="2800" dirty="0"/>
              <a:t>Objective: Demonstrate handling the window events. Any subclass of the Window class can generate the following window events: window opened, closing, closed, activated, deactivated, </a:t>
            </a:r>
            <a:r>
              <a:rPr lang="en-US" sz="2800" dirty="0" err="1"/>
              <a:t>iconified</a:t>
            </a:r>
            <a:r>
              <a:rPr lang="en-US" sz="2800" dirty="0"/>
              <a:t>, and </a:t>
            </a:r>
            <a:r>
              <a:rPr lang="en-US" sz="2800" dirty="0" err="1"/>
              <a:t>deiconified</a:t>
            </a:r>
            <a:r>
              <a:rPr lang="en-US" sz="2800" dirty="0"/>
              <a:t>. This program creates a frame, listens to the window events, and displays a message to indicate the occurring event.</a:t>
            </a:r>
            <a:r>
              <a:rPr lang="en-US" dirty="0">
                <a:latin typeface="Courier" charset="0"/>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normAutofit fontScale="90000"/>
          </a:bodyPr>
          <a:lstStyle/>
          <a:p>
            <a:r>
              <a:rPr lang="en-US" dirty="0" smtClean="0"/>
              <a:t>Remember</a:t>
            </a:r>
            <a:br>
              <a:rPr lang="en-US" dirty="0" smtClean="0"/>
            </a:br>
            <a:endParaRPr lang="en-US" dirty="0"/>
          </a:p>
        </p:txBody>
      </p:sp>
      <p:sp>
        <p:nvSpPr>
          <p:cNvPr id="3" name="Slide Number Placeholder 2"/>
          <p:cNvSpPr>
            <a:spLocks noGrp="1"/>
          </p:cNvSpPr>
          <p:nvPr>
            <p:ph type="sldNum" sz="quarter" idx="12"/>
          </p:nvPr>
        </p:nvSpPr>
        <p:spPr/>
        <p:txBody>
          <a:bodyPr/>
          <a:lstStyle/>
          <a:p>
            <a:fld id="{AE48DA3D-5012-4336-9825-8BFDC30CCE8C}" type="slidenum">
              <a:rPr lang="en-US" smtClean="0"/>
              <a:pPr/>
              <a:t>26</a:t>
            </a:fld>
            <a:endParaRPr lang="en-US"/>
          </a:p>
        </p:txBody>
      </p:sp>
      <p:sp>
        <p:nvSpPr>
          <p:cNvPr id="5" name="Text Box 3"/>
          <p:cNvSpPr txBox="1">
            <a:spLocks noChangeArrowheads="1"/>
          </p:cNvSpPr>
          <p:nvPr/>
        </p:nvSpPr>
        <p:spPr bwMode="auto">
          <a:xfrm>
            <a:off x="228600" y="1066800"/>
            <a:ext cx="8763000" cy="5408613"/>
          </a:xfrm>
          <a:prstGeom prst="rect">
            <a:avLst/>
          </a:prstGeom>
          <a:noFill/>
          <a:ln w="12700">
            <a:noFill/>
            <a:miter lim="800000"/>
            <a:headEnd type="none" w="sm" len="sm"/>
            <a:tailEnd type="none" w="sm" len="sm"/>
          </a:ln>
          <a:effectLst/>
        </p:spPr>
        <p:txBody>
          <a:bodyPr>
            <a:spAutoFit/>
          </a:bodyPr>
          <a:lstStyle/>
          <a:p>
            <a:pPr>
              <a:tabLst>
                <a:tab pos="2000250" algn="l"/>
                <a:tab pos="4457700" algn="l"/>
              </a:tabLst>
            </a:pPr>
            <a:r>
              <a:rPr lang="en-US" sz="2000" b="1" dirty="0"/>
              <a:t>Event Class	Listener Interface	Listener Methods (Handlers)</a:t>
            </a:r>
            <a:br>
              <a:rPr lang="en-US" sz="2000" b="1" dirty="0"/>
            </a:br>
            <a:r>
              <a:rPr lang="en-US" sz="1600" dirty="0" err="1">
                <a:latin typeface="Courier New" pitchFamily="49" charset="0"/>
              </a:rPr>
              <a:t>ActionEvent</a:t>
            </a:r>
            <a:r>
              <a:rPr lang="en-US" sz="1600" dirty="0">
                <a:latin typeface="Courier New" pitchFamily="49" charset="0"/>
              </a:rPr>
              <a:t>	</a:t>
            </a:r>
            <a:r>
              <a:rPr lang="en-US" sz="1600" dirty="0" err="1">
                <a:latin typeface="Courier New" pitchFamily="49" charset="0"/>
              </a:rPr>
              <a:t>ActionListener</a:t>
            </a:r>
            <a:r>
              <a:rPr lang="en-US" sz="1600" dirty="0">
                <a:latin typeface="Courier New" pitchFamily="49" charset="0"/>
              </a:rPr>
              <a:t>	</a:t>
            </a:r>
            <a:r>
              <a:rPr lang="en-US" sz="1600" dirty="0" err="1">
                <a:latin typeface="Courier New" pitchFamily="49" charset="0"/>
              </a:rPr>
              <a:t>actionPerformed</a:t>
            </a:r>
            <a:r>
              <a:rPr lang="en-US" sz="1600" dirty="0">
                <a:latin typeface="Courier New" pitchFamily="49" charset="0"/>
              </a:rPr>
              <a:t>(</a:t>
            </a:r>
            <a:r>
              <a:rPr lang="en-US" sz="1600" dirty="0" err="1">
                <a:latin typeface="Courier New" pitchFamily="49" charset="0"/>
              </a:rPr>
              <a:t>ActionEvent</a:t>
            </a:r>
            <a:r>
              <a:rPr lang="en-US" sz="1600" dirty="0">
                <a:latin typeface="Courier New" pitchFamily="49" charset="0"/>
              </a:rPr>
              <a:t>)</a:t>
            </a:r>
          </a:p>
          <a:p>
            <a:pPr>
              <a:tabLst>
                <a:tab pos="2000250" algn="l"/>
                <a:tab pos="4457700" algn="l"/>
              </a:tabLst>
            </a:pPr>
            <a:r>
              <a:rPr lang="en-US" sz="1600" dirty="0" err="1">
                <a:latin typeface="Courier New" pitchFamily="49" charset="0"/>
              </a:rPr>
              <a:t>ItemEvent</a:t>
            </a:r>
            <a:r>
              <a:rPr lang="en-US" sz="1600" dirty="0">
                <a:latin typeface="Courier New" pitchFamily="49" charset="0"/>
              </a:rPr>
              <a:t>	</a:t>
            </a:r>
            <a:r>
              <a:rPr lang="en-US" sz="1600" dirty="0" err="1">
                <a:latin typeface="Courier New" pitchFamily="49" charset="0"/>
              </a:rPr>
              <a:t>ItemListener</a:t>
            </a:r>
            <a:r>
              <a:rPr lang="en-US" sz="1600" dirty="0">
                <a:latin typeface="Courier New" pitchFamily="49" charset="0"/>
              </a:rPr>
              <a:t>	</a:t>
            </a:r>
            <a:r>
              <a:rPr lang="en-US" sz="1600" dirty="0" err="1">
                <a:latin typeface="Courier New" pitchFamily="49" charset="0"/>
              </a:rPr>
              <a:t>itemStateChanged</a:t>
            </a:r>
            <a:r>
              <a:rPr lang="en-US" sz="1600" dirty="0">
                <a:latin typeface="Courier New" pitchFamily="49" charset="0"/>
              </a:rPr>
              <a:t>(</a:t>
            </a:r>
            <a:r>
              <a:rPr lang="en-US" sz="1600" dirty="0" err="1">
                <a:latin typeface="Courier New" pitchFamily="49" charset="0"/>
              </a:rPr>
              <a:t>ItemEvent</a:t>
            </a:r>
            <a:r>
              <a:rPr lang="en-US" sz="1600" dirty="0">
                <a:latin typeface="Courier New" pitchFamily="49" charset="0"/>
              </a:rPr>
              <a:t>)</a:t>
            </a:r>
          </a:p>
          <a:p>
            <a:pPr>
              <a:tabLst>
                <a:tab pos="2000250" algn="l"/>
                <a:tab pos="4457700" algn="l"/>
              </a:tabLst>
            </a:pPr>
            <a:r>
              <a:rPr lang="en-US" sz="1600" dirty="0" err="1">
                <a:latin typeface="Courier New" pitchFamily="49" charset="0"/>
              </a:rPr>
              <a:t>WindowEvent</a:t>
            </a:r>
            <a:r>
              <a:rPr lang="en-US" sz="1600" dirty="0">
                <a:latin typeface="Courier New" pitchFamily="49" charset="0"/>
              </a:rPr>
              <a:t>	</a:t>
            </a:r>
            <a:r>
              <a:rPr lang="en-US" sz="1600" dirty="0" err="1">
                <a:latin typeface="Courier New" pitchFamily="49" charset="0"/>
              </a:rPr>
              <a:t>WindowListener</a:t>
            </a:r>
            <a:r>
              <a:rPr lang="en-US" sz="1600" dirty="0">
                <a:latin typeface="Courier New" pitchFamily="49" charset="0"/>
              </a:rPr>
              <a:t>	</a:t>
            </a:r>
            <a:r>
              <a:rPr lang="en-US" sz="1600" dirty="0" err="1">
                <a:latin typeface="Courier New" pitchFamily="49" charset="0"/>
              </a:rPr>
              <a:t>windowClosing</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windowOpened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windowIconified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windowDeiconified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windowClosed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windowActivated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windowDeactivated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lgn="just">
              <a:tabLst>
                <a:tab pos="2000250" algn="l"/>
                <a:tab pos="4457700" algn="l"/>
              </a:tabLst>
            </a:pPr>
            <a:r>
              <a:rPr lang="en-US" sz="1600" dirty="0" err="1">
                <a:latin typeface="Courier New" pitchFamily="49" charset="0"/>
              </a:rPr>
              <a:t>ContainerEvent</a:t>
            </a:r>
            <a:r>
              <a:rPr lang="en-US" sz="1600" dirty="0">
                <a:latin typeface="Courier New" pitchFamily="49" charset="0"/>
              </a:rPr>
              <a:t>	</a:t>
            </a:r>
            <a:r>
              <a:rPr lang="en-US" sz="1600" dirty="0" err="1">
                <a:latin typeface="Courier New" pitchFamily="49" charset="0"/>
              </a:rPr>
              <a:t>ContainerListener</a:t>
            </a:r>
            <a:r>
              <a:rPr lang="en-US" sz="1600" dirty="0">
                <a:latin typeface="Courier New" pitchFamily="49" charset="0"/>
              </a:rPr>
              <a:t>	</a:t>
            </a:r>
            <a:r>
              <a:rPr lang="en-US" sz="1600" dirty="0" err="1">
                <a:latin typeface="Courier New" pitchFamily="49" charset="0"/>
              </a:rPr>
              <a:t>componentAdded</a:t>
            </a:r>
            <a:r>
              <a:rPr lang="en-US" sz="1600" dirty="0">
                <a:latin typeface="Courier New" pitchFamily="49" charset="0"/>
              </a:rPr>
              <a:t>(</a:t>
            </a:r>
            <a:r>
              <a:rPr lang="en-US" sz="1600" dirty="0" err="1">
                <a:latin typeface="Courier New" pitchFamily="49" charset="0"/>
              </a:rPr>
              <a:t>ContainerEvent</a:t>
            </a:r>
            <a:r>
              <a:rPr lang="en-US" sz="1600" dirty="0">
                <a:latin typeface="Courier New" pitchFamily="49" charset="0"/>
              </a:rPr>
              <a:t>)</a:t>
            </a:r>
          </a:p>
          <a:p>
            <a:pPr algn="just">
              <a:tabLst>
                <a:tab pos="2000250" algn="l"/>
                <a:tab pos="4457700" algn="l"/>
              </a:tabLst>
            </a:pPr>
            <a:r>
              <a:rPr lang="en-US" sz="1600" dirty="0">
                <a:latin typeface="Courier New" pitchFamily="49" charset="0"/>
              </a:rPr>
              <a:t>		</a:t>
            </a:r>
            <a:r>
              <a:rPr lang="en-US" sz="1600" dirty="0" err="1">
                <a:latin typeface="Courier New" pitchFamily="49" charset="0"/>
              </a:rPr>
              <a:t>componentRemoved</a:t>
            </a:r>
            <a:r>
              <a:rPr lang="en-US" sz="1600" dirty="0">
                <a:latin typeface="Courier New" pitchFamily="49" charset="0"/>
              </a:rPr>
              <a:t>(</a:t>
            </a:r>
            <a:r>
              <a:rPr lang="en-US" sz="1600" dirty="0" err="1">
                <a:latin typeface="Courier New" pitchFamily="49" charset="0"/>
              </a:rPr>
              <a:t>ContainerEvent</a:t>
            </a:r>
            <a:r>
              <a:rPr lang="en-US" sz="1600" dirty="0">
                <a:latin typeface="Courier New" pitchFamily="49" charset="0"/>
              </a:rPr>
              <a:t>) </a:t>
            </a:r>
            <a:r>
              <a:rPr lang="en-US" sz="1600" dirty="0" err="1">
                <a:latin typeface="Courier New" pitchFamily="49" charset="0"/>
              </a:rPr>
              <a:t>MouseEvent</a:t>
            </a:r>
            <a:r>
              <a:rPr lang="en-US" sz="1600" dirty="0">
                <a:latin typeface="Courier New" pitchFamily="49" charset="0"/>
              </a:rPr>
              <a:t>	</a:t>
            </a:r>
            <a:r>
              <a:rPr lang="en-US" sz="1600" dirty="0" err="1">
                <a:latin typeface="Courier New" pitchFamily="49" charset="0"/>
              </a:rPr>
              <a:t>MouseListener</a:t>
            </a:r>
            <a:r>
              <a:rPr lang="en-US" sz="1600" dirty="0">
                <a:latin typeface="Courier New" pitchFamily="49" charset="0"/>
              </a:rPr>
              <a:t>	</a:t>
            </a:r>
            <a:r>
              <a:rPr lang="en-US" sz="1600" dirty="0" err="1">
                <a:latin typeface="Courier New" pitchFamily="49" charset="0"/>
              </a:rPr>
              <a:t>mousePressed</a:t>
            </a:r>
            <a:r>
              <a:rPr lang="en-US" sz="1600" dirty="0">
                <a:latin typeface="Courier New" pitchFamily="49" charset="0"/>
              </a:rPr>
              <a:t>(</a:t>
            </a:r>
            <a:r>
              <a:rPr lang="en-US" sz="1600" dirty="0" err="1">
                <a:latin typeface="Courier New" pitchFamily="49" charset="0"/>
              </a:rPr>
              <a:t>MouseEvent</a:t>
            </a:r>
            <a:r>
              <a:rPr lang="en-US" sz="1600" dirty="0">
                <a:latin typeface="Courier New" pitchFamily="49" charset="0"/>
              </a:rPr>
              <a:t>)</a:t>
            </a:r>
          </a:p>
          <a:p>
            <a:pPr algn="just">
              <a:tabLst>
                <a:tab pos="2000250" algn="l"/>
                <a:tab pos="4457700" algn="l"/>
              </a:tabLst>
            </a:pPr>
            <a:r>
              <a:rPr lang="en-US" sz="1600" dirty="0">
                <a:latin typeface="Courier New" pitchFamily="49" charset="0"/>
              </a:rPr>
              <a:t>		</a:t>
            </a:r>
            <a:r>
              <a:rPr lang="en-US" sz="1600" dirty="0" err="1">
                <a:latin typeface="Courier New" pitchFamily="49" charset="0"/>
              </a:rPr>
              <a:t>mouseReleased</a:t>
            </a:r>
            <a:r>
              <a:rPr lang="en-US" sz="1600" dirty="0">
                <a:latin typeface="Courier New" pitchFamily="49" charset="0"/>
              </a:rPr>
              <a:t>(</a:t>
            </a:r>
            <a:r>
              <a:rPr lang="en-US" sz="1600" dirty="0" err="1">
                <a:latin typeface="Courier New" pitchFamily="49" charset="0"/>
              </a:rPr>
              <a:t>MouseEvent</a:t>
            </a:r>
            <a:r>
              <a:rPr lang="en-US" sz="1600" dirty="0">
                <a:latin typeface="Courier New" pitchFamily="49" charset="0"/>
              </a:rPr>
              <a:t>) </a:t>
            </a:r>
          </a:p>
          <a:p>
            <a:pPr algn="just">
              <a:tabLst>
                <a:tab pos="2000250" algn="l"/>
                <a:tab pos="4457700" algn="l"/>
              </a:tabLst>
            </a:pPr>
            <a:r>
              <a:rPr lang="en-US" sz="1600" dirty="0">
                <a:latin typeface="Courier New" pitchFamily="49" charset="0"/>
              </a:rPr>
              <a:t>                                     </a:t>
            </a:r>
            <a:r>
              <a:rPr lang="en-US" sz="1600" dirty="0" err="1">
                <a:latin typeface="Courier New" pitchFamily="49" charset="0"/>
              </a:rPr>
              <a:t>mouseClicked</a:t>
            </a:r>
            <a:r>
              <a:rPr lang="en-US" sz="1600" dirty="0">
                <a:latin typeface="Courier New" pitchFamily="49" charset="0"/>
              </a:rPr>
              <a:t>(</a:t>
            </a:r>
            <a:r>
              <a:rPr lang="en-US" sz="1600" dirty="0" err="1">
                <a:latin typeface="Courier New" pitchFamily="49" charset="0"/>
              </a:rPr>
              <a:t>MouseEvent</a:t>
            </a:r>
            <a:r>
              <a:rPr lang="en-US" sz="1600" dirty="0">
                <a:latin typeface="Courier New" pitchFamily="49" charset="0"/>
              </a:rPr>
              <a:t>)</a:t>
            </a:r>
          </a:p>
          <a:p>
            <a:pPr algn="just">
              <a:tabLst>
                <a:tab pos="2000250" algn="l"/>
                <a:tab pos="4457700" algn="l"/>
              </a:tabLst>
            </a:pPr>
            <a:r>
              <a:rPr lang="en-US" sz="1600" dirty="0">
                <a:latin typeface="Courier New" pitchFamily="49" charset="0"/>
              </a:rPr>
              <a:t>                                     </a:t>
            </a:r>
            <a:r>
              <a:rPr lang="en-US" sz="1600" dirty="0" err="1">
                <a:latin typeface="Courier New" pitchFamily="49" charset="0"/>
              </a:rPr>
              <a:t>mouseExited</a:t>
            </a:r>
            <a:r>
              <a:rPr lang="en-US" sz="1600" dirty="0">
                <a:latin typeface="Courier New" pitchFamily="49" charset="0"/>
              </a:rPr>
              <a:t>(</a:t>
            </a:r>
            <a:r>
              <a:rPr lang="en-US" sz="1600" dirty="0" err="1">
                <a:latin typeface="Courier New" pitchFamily="49" charset="0"/>
              </a:rPr>
              <a:t>MouseEvent</a:t>
            </a:r>
            <a:r>
              <a:rPr lang="en-US" sz="1600" dirty="0">
                <a:latin typeface="Courier New" pitchFamily="49" charset="0"/>
              </a:rPr>
              <a:t>)</a:t>
            </a:r>
            <a:r>
              <a:rPr lang="en-US" sz="1600" dirty="0">
                <a:latin typeface="Book Antiqua" pitchFamily="18" charset="0"/>
              </a:rPr>
              <a:t>	</a:t>
            </a:r>
          </a:p>
          <a:p>
            <a:pPr algn="just">
              <a:tabLst>
                <a:tab pos="2000250" algn="l"/>
                <a:tab pos="4457700" algn="l"/>
              </a:tabLst>
            </a:pPr>
            <a:r>
              <a:rPr lang="en-US" sz="1600" dirty="0">
                <a:latin typeface="Courier New" pitchFamily="49" charset="0"/>
              </a:rPr>
              <a:t>                                     </a:t>
            </a:r>
            <a:r>
              <a:rPr lang="en-US" sz="1600" dirty="0" err="1">
                <a:latin typeface="Courier New" pitchFamily="49" charset="0"/>
              </a:rPr>
              <a:t>mouseEntered</a:t>
            </a:r>
            <a:r>
              <a:rPr lang="en-US" sz="1600" dirty="0">
                <a:latin typeface="Courier New" pitchFamily="49" charset="0"/>
              </a:rPr>
              <a:t>(</a:t>
            </a:r>
            <a:r>
              <a:rPr lang="en-US" sz="1600" dirty="0" err="1">
                <a:latin typeface="Courier New" pitchFamily="49" charset="0"/>
              </a:rPr>
              <a:t>MouseEvent</a:t>
            </a:r>
            <a:r>
              <a:rPr lang="en-US" sz="1600" dirty="0">
                <a:latin typeface="Courier New" pitchFamily="49" charset="0"/>
              </a:rPr>
              <a:t>)</a:t>
            </a:r>
            <a:endParaRPr lang="en-US" dirty="0">
              <a:latin typeface="Book Antiqua" pitchFamily="18" charset="0"/>
            </a:endParaRPr>
          </a:p>
          <a:p>
            <a:pPr algn="just">
              <a:tabLst>
                <a:tab pos="2000250" algn="l"/>
                <a:tab pos="4457700" algn="l"/>
              </a:tabLst>
            </a:pPr>
            <a:r>
              <a:rPr lang="en-US" sz="1600" dirty="0" err="1">
                <a:latin typeface="Courier New" pitchFamily="49" charset="0"/>
              </a:rPr>
              <a:t>KeyEvent</a:t>
            </a:r>
            <a:r>
              <a:rPr lang="en-US" sz="1600" dirty="0">
                <a:latin typeface="Courier New" pitchFamily="49" charset="0"/>
              </a:rPr>
              <a:t>	</a:t>
            </a:r>
            <a:r>
              <a:rPr lang="en-US" sz="1600" dirty="0" err="1">
                <a:latin typeface="Courier New" pitchFamily="49" charset="0"/>
              </a:rPr>
              <a:t>KeyListener</a:t>
            </a:r>
            <a:r>
              <a:rPr lang="en-US" sz="1600" dirty="0">
                <a:latin typeface="Courier New" pitchFamily="49" charset="0"/>
              </a:rPr>
              <a:t>	</a:t>
            </a:r>
            <a:r>
              <a:rPr lang="en-US" sz="1600" dirty="0" err="1">
                <a:latin typeface="Courier New" pitchFamily="49" charset="0"/>
              </a:rPr>
              <a:t>keyPressed</a:t>
            </a:r>
            <a:r>
              <a:rPr lang="en-US" sz="1600" dirty="0">
                <a:latin typeface="Courier New" pitchFamily="49" charset="0"/>
              </a:rPr>
              <a:t>(</a:t>
            </a:r>
            <a:r>
              <a:rPr lang="en-US" sz="1600" dirty="0" err="1">
                <a:latin typeface="Courier New" pitchFamily="49" charset="0"/>
              </a:rPr>
              <a:t>KeyEvent</a:t>
            </a:r>
            <a:r>
              <a:rPr lang="en-US" sz="1600" dirty="0">
                <a:latin typeface="Courier New" pitchFamily="49" charset="0"/>
              </a:rPr>
              <a:t>)</a:t>
            </a:r>
          </a:p>
          <a:p>
            <a:pPr algn="just">
              <a:tabLst>
                <a:tab pos="2000250" algn="l"/>
                <a:tab pos="4457700" algn="l"/>
              </a:tabLst>
            </a:pPr>
            <a:r>
              <a:rPr lang="en-US" sz="1600" dirty="0">
                <a:latin typeface="Courier New" pitchFamily="49" charset="0"/>
              </a:rPr>
              <a:t>		</a:t>
            </a:r>
            <a:r>
              <a:rPr lang="en-US" sz="1600" dirty="0" err="1">
                <a:latin typeface="Courier New" pitchFamily="49" charset="0"/>
              </a:rPr>
              <a:t>keyReleased</a:t>
            </a:r>
            <a:r>
              <a:rPr lang="en-US" sz="1600" dirty="0">
                <a:latin typeface="Courier New" pitchFamily="49" charset="0"/>
              </a:rPr>
              <a:t>(</a:t>
            </a:r>
            <a:r>
              <a:rPr lang="en-US" sz="1600" dirty="0" err="1">
                <a:latin typeface="Courier New" pitchFamily="49" charset="0"/>
              </a:rPr>
              <a:t>KeyEvent</a:t>
            </a:r>
            <a:r>
              <a:rPr lang="en-US" sz="1600" dirty="0">
                <a:latin typeface="Courier New" pitchFamily="49" charset="0"/>
              </a:rPr>
              <a:t>) </a:t>
            </a:r>
          </a:p>
          <a:p>
            <a:pPr algn="just">
              <a:tabLst>
                <a:tab pos="2000250" algn="l"/>
                <a:tab pos="4457700" algn="l"/>
              </a:tabLst>
            </a:pPr>
            <a:r>
              <a:rPr lang="en-US" sz="1600" dirty="0">
                <a:latin typeface="Courier New" pitchFamily="49" charset="0"/>
              </a:rPr>
              <a:t>                                     </a:t>
            </a:r>
            <a:r>
              <a:rPr lang="en-US" sz="1600" dirty="0" err="1">
                <a:latin typeface="Courier New" pitchFamily="49" charset="0"/>
              </a:rPr>
              <a:t>keyTypeed</a:t>
            </a:r>
            <a:r>
              <a:rPr lang="en-US" sz="1600" dirty="0">
                <a:latin typeface="Courier New" pitchFamily="49" charset="0"/>
              </a:rPr>
              <a:t>(</a:t>
            </a:r>
            <a:r>
              <a:rPr lang="en-US" sz="1600" dirty="0" err="1">
                <a:latin typeface="Courier New" pitchFamily="49" charset="0"/>
              </a:rPr>
              <a:t>KeyEvent</a:t>
            </a:r>
            <a:r>
              <a:rPr lang="en-US" sz="1600" dirty="0">
                <a:latin typeface="Courier New" pitchFamily="49" charset="0"/>
              </a:rPr>
              <a:t>)</a:t>
            </a:r>
          </a:p>
          <a:p>
            <a:pPr>
              <a:spcBef>
                <a:spcPct val="50000"/>
              </a:spcBef>
              <a:tabLst>
                <a:tab pos="2000250" algn="l"/>
                <a:tab pos="4457700" algn="l"/>
              </a:tabLst>
            </a:pPr>
            <a:endParaRPr lang="en-US" sz="1600" dirty="0">
              <a:latin typeface="Courier New" pitchFamily="49" charset="0"/>
            </a:endParaRPr>
          </a:p>
        </p:txBody>
      </p:sp>
    </p:spTree>
    <p:extLst>
      <p:ext uri="{BB962C8B-B14F-4D97-AF65-F5344CB8AC3E}">
        <p14:creationId xmlns:p14="http://schemas.microsoft.com/office/powerpoint/2010/main" val="3459164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 Interface Adapters</a:t>
            </a:r>
            <a:endParaRPr lang="en-US" dirty="0"/>
          </a:p>
        </p:txBody>
      </p:sp>
      <p:sp>
        <p:nvSpPr>
          <p:cNvPr id="4" name="Slide Number Placeholder 3"/>
          <p:cNvSpPr>
            <a:spLocks noGrp="1"/>
          </p:cNvSpPr>
          <p:nvPr>
            <p:ph type="sldNum" sz="quarter" idx="12"/>
          </p:nvPr>
        </p:nvSpPr>
        <p:spPr/>
        <p:txBody>
          <a:bodyPr/>
          <a:lstStyle/>
          <a:p>
            <a:fld id="{AE48DA3D-5012-4336-9825-8BFDC30CCE8C}" type="slidenum">
              <a:rPr lang="en-US" smtClean="0"/>
              <a:pPr/>
              <a:t>27</a:t>
            </a:fld>
            <a:endParaRPr lang="en-US"/>
          </a:p>
        </p:txBody>
      </p:sp>
      <p:sp>
        <p:nvSpPr>
          <p:cNvPr id="3" name="Content Placeholder 2"/>
          <p:cNvSpPr>
            <a:spLocks noGrp="1"/>
          </p:cNvSpPr>
          <p:nvPr>
            <p:ph sz="quarter" idx="1"/>
          </p:nvPr>
        </p:nvSpPr>
        <p:spPr/>
        <p:txBody>
          <a:bodyPr/>
          <a:lstStyle/>
          <a:p>
            <a:pPr algn="just"/>
            <a:r>
              <a:rPr lang="en-US" sz="2800" dirty="0" smtClean="0"/>
              <a:t>Because the methods in the </a:t>
            </a:r>
            <a:r>
              <a:rPr lang="en-US" sz="2800" b="1" dirty="0" err="1" smtClean="0"/>
              <a:t>windowListener</a:t>
            </a:r>
            <a:r>
              <a:rPr lang="en-US" sz="2800" b="1" dirty="0" smtClean="0"/>
              <a:t> interface are abstract, you must implement all </a:t>
            </a:r>
            <a:r>
              <a:rPr lang="en-US" sz="2800" dirty="0" smtClean="0"/>
              <a:t>of them even if your program does not care about some of the events. For convenience, Java provides support classes, called </a:t>
            </a:r>
            <a:r>
              <a:rPr lang="en-US" sz="2800" i="1" dirty="0" smtClean="0"/>
              <a:t>convenience  </a:t>
            </a:r>
            <a:r>
              <a:rPr lang="en-US" sz="2800" i="1" dirty="0" err="1" smtClean="0"/>
              <a:t>dapters</a:t>
            </a:r>
            <a:r>
              <a:rPr lang="en-US" sz="2800" i="1" dirty="0" smtClean="0"/>
              <a:t>, which provide default implementations </a:t>
            </a:r>
            <a:r>
              <a:rPr lang="en-US" sz="2800" dirty="0" smtClean="0"/>
              <a:t>for all the methods in the listener interface. The default implementation is simply an empty body.</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610600" cy="1143000"/>
          </a:xfrm>
        </p:spPr>
        <p:txBody>
          <a:bodyPr/>
          <a:lstStyle/>
          <a:p>
            <a:r>
              <a:rPr lang="en-US" dirty="0" smtClean="0"/>
              <a:t>Listener Interface Adapters (Cont.)</a:t>
            </a:r>
            <a:endParaRPr lang="en-US" dirty="0"/>
          </a:p>
        </p:txBody>
      </p:sp>
      <p:sp>
        <p:nvSpPr>
          <p:cNvPr id="4" name="Slide Number Placeholder 3"/>
          <p:cNvSpPr>
            <a:spLocks noGrp="1"/>
          </p:cNvSpPr>
          <p:nvPr>
            <p:ph type="sldNum" sz="quarter" idx="12"/>
          </p:nvPr>
        </p:nvSpPr>
        <p:spPr/>
        <p:txBody>
          <a:bodyPr/>
          <a:lstStyle/>
          <a:p>
            <a:fld id="{AE48DA3D-5012-4336-9825-8BFDC30CCE8C}" type="slidenum">
              <a:rPr lang="en-US" smtClean="0"/>
              <a:pPr/>
              <a:t>28</a:t>
            </a:fld>
            <a:endParaRPr lang="en-US"/>
          </a:p>
        </p:txBody>
      </p:sp>
      <p:sp>
        <p:nvSpPr>
          <p:cNvPr id="3" name="Content Placeholder 2"/>
          <p:cNvSpPr>
            <a:spLocks noGrp="1"/>
          </p:cNvSpPr>
          <p:nvPr>
            <p:ph sz="quarter" idx="1"/>
          </p:nvPr>
        </p:nvSpPr>
        <p:spPr/>
        <p:txBody>
          <a:bodyPr/>
          <a:lstStyle/>
          <a:p>
            <a:pPr algn="just"/>
            <a:r>
              <a:rPr lang="en-US" sz="2400" dirty="0" smtClean="0"/>
              <a:t>Java provides convenience listener adapters for every AWT listener interface with multiple handlers. A convenience listener adapter is named </a:t>
            </a:r>
            <a:r>
              <a:rPr lang="en-US" sz="2400" dirty="0" err="1" smtClean="0"/>
              <a:t>XAdapter</a:t>
            </a:r>
            <a:r>
              <a:rPr lang="en-US" sz="2400" dirty="0" smtClean="0"/>
              <a:t> for </a:t>
            </a:r>
            <a:r>
              <a:rPr lang="en-US" sz="2400" dirty="0" err="1" smtClean="0"/>
              <a:t>XListener</a:t>
            </a:r>
            <a:r>
              <a:rPr lang="en-US" sz="2400" dirty="0" smtClean="0"/>
              <a:t>. For example, </a:t>
            </a:r>
            <a:r>
              <a:rPr lang="en-US" sz="2400" dirty="0" err="1" smtClean="0"/>
              <a:t>WindowAdapter</a:t>
            </a:r>
            <a:r>
              <a:rPr lang="en-US" sz="2400" dirty="0" smtClean="0"/>
              <a:t> is a convenience listener adapter for </a:t>
            </a:r>
            <a:r>
              <a:rPr lang="en-US" sz="2400" dirty="0" err="1" smtClean="0"/>
              <a:t>WindowListener</a:t>
            </a:r>
            <a:r>
              <a:rPr lang="en-US" sz="2400" dirty="0" smtClean="0"/>
              <a:t>. Table 16.3 lists the convenience adapters.</a:t>
            </a:r>
            <a:endParaRPr lang="en-US" sz="2400" dirty="0"/>
          </a:p>
        </p:txBody>
      </p:sp>
      <p:pic>
        <p:nvPicPr>
          <p:cNvPr id="408578" name="Picture 2"/>
          <p:cNvPicPr>
            <a:picLocks noChangeAspect="1" noChangeArrowheads="1"/>
          </p:cNvPicPr>
          <p:nvPr/>
        </p:nvPicPr>
        <p:blipFill>
          <a:blip r:embed="rId2"/>
          <a:srcRect/>
          <a:stretch>
            <a:fillRect/>
          </a:stretch>
        </p:blipFill>
        <p:spPr bwMode="auto">
          <a:xfrm>
            <a:off x="3094808" y="4038600"/>
            <a:ext cx="3763191" cy="2331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AutoShape 3">
            <a:hlinkClick r:id="rId3" action="ppaction://program" highlightClick="1"/>
          </p:cNvPr>
          <p:cNvSpPr>
            <a:spLocks noChangeArrowheads="1"/>
          </p:cNvSpPr>
          <p:nvPr/>
        </p:nvSpPr>
        <p:spPr bwMode="auto">
          <a:xfrm>
            <a:off x="0" y="5943600"/>
            <a:ext cx="3048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smtClean="0">
                <a:solidFill>
                  <a:schemeClr val="accent1"/>
                </a:solidFill>
                <a:latin typeface="Book Antiqua" pitchFamily="18" charset="0"/>
              </a:rPr>
              <a:t>AdaptorDemo</a:t>
            </a:r>
            <a:endParaRPr lang="en-US" dirty="0">
              <a:solidFill>
                <a:schemeClr val="accent1"/>
              </a:solidFill>
            </a:endParaRPr>
          </a:p>
        </p:txBody>
      </p:sp>
      <p:sp>
        <p:nvSpPr>
          <p:cNvPr id="7" name="AutoShape 4">
            <a:hlinkClick r:id="rId4" action="ppaction://program" highlightClick="1"/>
          </p:cNvPr>
          <p:cNvSpPr>
            <a:spLocks noChangeArrowheads="1"/>
          </p:cNvSpPr>
          <p:nvPr/>
        </p:nvSpPr>
        <p:spPr bwMode="auto">
          <a:xfrm>
            <a:off x="7010400" y="5791200"/>
            <a:ext cx="2133600" cy="6096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dirty="0">
                <a:latin typeface="Book Antiqua" pitchFamily="18" charset="0"/>
              </a:rPr>
              <a:t>Run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685800" y="304800"/>
            <a:ext cx="7772400" cy="609600"/>
          </a:xfrm>
        </p:spPr>
        <p:txBody>
          <a:bodyPr>
            <a:normAutofit fontScale="90000"/>
          </a:bodyPr>
          <a:lstStyle/>
          <a:p>
            <a:r>
              <a:rPr lang="en-US"/>
              <a:t>MouseEvent</a:t>
            </a:r>
            <a:endParaRPr lang="en-US">
              <a:solidFill>
                <a:schemeClr val="tx1"/>
              </a:solidFill>
            </a:endParaRPr>
          </a:p>
        </p:txBody>
      </p:sp>
      <p:sp>
        <p:nvSpPr>
          <p:cNvPr id="6" name="Slide Number Placeholder 4"/>
          <p:cNvSpPr>
            <a:spLocks noGrp="1"/>
          </p:cNvSpPr>
          <p:nvPr>
            <p:ph type="sldNum" sz="quarter" idx="12"/>
          </p:nvPr>
        </p:nvSpPr>
        <p:spPr/>
        <p:txBody>
          <a:bodyPr/>
          <a:lstStyle/>
          <a:p>
            <a:fld id="{FEC42520-3CCD-479A-AA93-32FABA78D52F}" type="slidenum">
              <a:rPr lang="en-US"/>
              <a:pPr/>
              <a:t>29</a:t>
            </a:fld>
            <a:endParaRPr lang="en-US"/>
          </a:p>
        </p:txBody>
      </p:sp>
      <p:sp>
        <p:nvSpPr>
          <p:cNvPr id="358406" name="Rectangle 6"/>
          <p:cNvSpPr>
            <a:spLocks noChangeArrowheads="1"/>
          </p:cNvSpPr>
          <p:nvPr/>
        </p:nvSpPr>
        <p:spPr bwMode="auto">
          <a:xfrm>
            <a:off x="2324100" y="22479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58408" name="Rectangle 8"/>
          <p:cNvSpPr>
            <a:spLocks noChangeArrowheads="1"/>
          </p:cNvSpPr>
          <p:nvPr/>
        </p:nvSpPr>
        <p:spPr bwMode="auto">
          <a:xfrm>
            <a:off x="2324100" y="22479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58407" name="Object 7"/>
          <p:cNvGraphicFramePr>
            <a:graphicFrameLocks noChangeAspect="1"/>
          </p:cNvGraphicFramePr>
          <p:nvPr/>
        </p:nvGraphicFramePr>
        <p:xfrm>
          <a:off x="0" y="1219200"/>
          <a:ext cx="9144000" cy="4805363"/>
        </p:xfrm>
        <a:graphic>
          <a:graphicData uri="http://schemas.openxmlformats.org/presentationml/2006/ole">
            <mc:AlternateContent xmlns:mc="http://schemas.openxmlformats.org/markup-compatibility/2006">
              <mc:Choice xmlns:v="urn:schemas-microsoft-com:vml" Requires="v">
                <p:oleObj spid="_x0000_s358409" r:id="rId3" imgW="4491228" imgH="2363724" progId="Word.Picture.8">
                  <p:embed/>
                </p:oleObj>
              </mc:Choice>
              <mc:Fallback>
                <p:oleObj r:id="rId3" imgW="4491228" imgH="2363724" progId="Word.Picture.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9144000" cy="4805363"/>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152400" y="228600"/>
            <a:ext cx="8763000" cy="762000"/>
          </a:xfrm>
          <a:noFill/>
          <a:ln/>
        </p:spPr>
        <p:txBody>
          <a:bodyPr/>
          <a:lstStyle/>
          <a:p>
            <a:r>
              <a:rPr lang="en-US"/>
              <a:t>Motivations</a:t>
            </a:r>
          </a:p>
        </p:txBody>
      </p:sp>
      <p:sp>
        <p:nvSpPr>
          <p:cNvPr id="10" name="Slide Number Placeholder 4"/>
          <p:cNvSpPr>
            <a:spLocks noGrp="1"/>
          </p:cNvSpPr>
          <p:nvPr>
            <p:ph type="sldNum" sz="quarter" idx="12"/>
          </p:nvPr>
        </p:nvSpPr>
        <p:spPr/>
        <p:txBody>
          <a:bodyPr/>
          <a:lstStyle/>
          <a:p>
            <a:fld id="{0D5C83EC-C40F-4C1F-8D6E-EB3376E5FAF8}" type="slidenum">
              <a:rPr lang="en-US"/>
              <a:pPr/>
              <a:t>3</a:t>
            </a:fld>
            <a:endParaRPr lang="en-US"/>
          </a:p>
        </p:txBody>
      </p:sp>
      <p:sp>
        <p:nvSpPr>
          <p:cNvPr id="399363" name="Rectangle 3"/>
          <p:cNvSpPr>
            <a:spLocks noGrp="1" noChangeArrowheads="1"/>
          </p:cNvSpPr>
          <p:nvPr>
            <p:ph sz="quarter" idx="1"/>
          </p:nvPr>
        </p:nvSpPr>
        <p:spPr>
          <a:xfrm>
            <a:off x="304800" y="1066800"/>
            <a:ext cx="8610600" cy="2895600"/>
          </a:xfrm>
          <a:noFill/>
          <a:ln/>
        </p:spPr>
        <p:txBody>
          <a:bodyPr/>
          <a:lstStyle/>
          <a:p>
            <a:pPr marL="0" indent="0">
              <a:lnSpc>
                <a:spcPct val="90000"/>
              </a:lnSpc>
              <a:buFont typeface="Monotype Sorts" pitchFamily="2" charset="2"/>
              <a:buNone/>
            </a:pPr>
            <a:r>
              <a:rPr lang="en-US"/>
              <a:t>Suppose you wish to write a program that animates a rising flag, as shown in Figure 16.1(b-d). How do you accomplish the task? There are several solutions to this problem. An effective way to solve it is to use a timer in event-driven programming, which is the subject of this chapter.</a:t>
            </a:r>
          </a:p>
        </p:txBody>
      </p:sp>
      <p:sp>
        <p:nvSpPr>
          <p:cNvPr id="399364" name="Rectangle 4"/>
          <p:cNvSpPr>
            <a:spLocks noChangeArrowheads="1"/>
          </p:cNvSpPr>
          <p:nvPr/>
        </p:nvSpPr>
        <p:spPr bwMode="auto">
          <a:xfrm>
            <a:off x="0" y="21066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99365" name="Rectangle 5"/>
          <p:cNvSpPr>
            <a:spLocks noChangeArrowheads="1"/>
          </p:cNvSpPr>
          <p:nvPr/>
        </p:nvSpPr>
        <p:spPr bwMode="auto">
          <a:xfrm>
            <a:off x="0" y="2808288"/>
            <a:ext cx="460375" cy="274637"/>
          </a:xfrm>
          <a:prstGeom prst="rect">
            <a:avLst/>
          </a:prstGeom>
          <a:noFill/>
          <a:ln w="12700">
            <a:noFill/>
            <a:miter lim="800000"/>
            <a:headEnd type="none" w="sm" len="sm"/>
            <a:tailEnd type="none" w="sm" len="sm"/>
          </a:ln>
          <a:effectLst/>
        </p:spPr>
        <p:txBody>
          <a:bodyPr wrap="none" anchor="ctr">
            <a:spAutoFit/>
          </a:bodyPr>
          <a:lstStyle/>
          <a:p>
            <a:r>
              <a:rPr lang="en-US" sz="1200" b="1">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sp>
        <p:nvSpPr>
          <p:cNvPr id="399366" name="Rectangle 6"/>
          <p:cNvSpPr>
            <a:spLocks noChangeArrowheads="1"/>
          </p:cNvSpPr>
          <p:nvPr/>
        </p:nvSpPr>
        <p:spPr bwMode="auto">
          <a:xfrm>
            <a:off x="0" y="3784600"/>
            <a:ext cx="460375" cy="274638"/>
          </a:xfrm>
          <a:prstGeom prst="rect">
            <a:avLst/>
          </a:prstGeom>
          <a:noFill/>
          <a:ln w="12700">
            <a:noFill/>
            <a:miter lim="800000"/>
            <a:headEnd type="none" w="sm" len="sm"/>
            <a:tailEnd type="none" w="sm" len="sm"/>
          </a:ln>
          <a:effectLst/>
        </p:spPr>
        <p:txBody>
          <a:bodyPr wrap="none" anchor="ctr">
            <a:spAutoFit/>
          </a:bodyPr>
          <a:lstStyle/>
          <a:p>
            <a:r>
              <a:rPr lang="en-US" sz="1200">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pic>
        <p:nvPicPr>
          <p:cNvPr id="399370" name="Picture 10"/>
          <p:cNvPicPr>
            <a:picLocks noChangeAspect="1" noChangeArrowheads="1"/>
          </p:cNvPicPr>
          <p:nvPr/>
        </p:nvPicPr>
        <p:blipFill>
          <a:blip r:embed="rId2"/>
          <a:srcRect/>
          <a:stretch>
            <a:fillRect/>
          </a:stretch>
        </p:blipFill>
        <p:spPr bwMode="auto">
          <a:xfrm>
            <a:off x="762000" y="4191000"/>
            <a:ext cx="2438400" cy="1201738"/>
          </a:xfrm>
          <a:prstGeom prst="rect">
            <a:avLst/>
          </a:prstGeom>
          <a:noFill/>
          <a:ln w="9525">
            <a:noFill/>
            <a:miter lim="800000"/>
            <a:headEnd/>
            <a:tailEnd/>
          </a:ln>
        </p:spPr>
      </p:pic>
      <p:pic>
        <p:nvPicPr>
          <p:cNvPr id="399371" name="Picture 11"/>
          <p:cNvPicPr>
            <a:picLocks noChangeAspect="1" noChangeArrowheads="1"/>
          </p:cNvPicPr>
          <p:nvPr/>
        </p:nvPicPr>
        <p:blipFill>
          <a:blip r:embed="rId3"/>
          <a:srcRect/>
          <a:stretch>
            <a:fillRect/>
          </a:stretch>
        </p:blipFill>
        <p:spPr bwMode="auto">
          <a:xfrm>
            <a:off x="3505200" y="4191000"/>
            <a:ext cx="2362200" cy="1176338"/>
          </a:xfrm>
          <a:prstGeom prst="rect">
            <a:avLst/>
          </a:prstGeom>
          <a:noFill/>
          <a:ln w="9525">
            <a:noFill/>
            <a:miter lim="800000"/>
            <a:headEnd/>
            <a:tailEnd/>
          </a:ln>
        </p:spPr>
      </p:pic>
      <p:pic>
        <p:nvPicPr>
          <p:cNvPr id="399372" name="Picture 12"/>
          <p:cNvPicPr>
            <a:picLocks noChangeAspect="1" noChangeArrowheads="1"/>
          </p:cNvPicPr>
          <p:nvPr/>
        </p:nvPicPr>
        <p:blipFill>
          <a:blip r:embed="rId4"/>
          <a:srcRect/>
          <a:stretch>
            <a:fillRect/>
          </a:stretch>
        </p:blipFill>
        <p:spPr bwMode="auto">
          <a:xfrm>
            <a:off x="6172200" y="4191000"/>
            <a:ext cx="2286000" cy="1138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normAutofit fontScale="90000"/>
          </a:bodyPr>
          <a:lstStyle/>
          <a:p>
            <a:r>
              <a:rPr lang="en-US" dirty="0" smtClean="0"/>
              <a:t>Remember</a:t>
            </a:r>
            <a:br>
              <a:rPr lang="en-US" dirty="0" smtClean="0"/>
            </a:br>
            <a:endParaRPr lang="en-US" dirty="0"/>
          </a:p>
        </p:txBody>
      </p:sp>
      <p:sp>
        <p:nvSpPr>
          <p:cNvPr id="3" name="Slide Number Placeholder 2"/>
          <p:cNvSpPr>
            <a:spLocks noGrp="1"/>
          </p:cNvSpPr>
          <p:nvPr>
            <p:ph type="sldNum" sz="quarter" idx="12"/>
          </p:nvPr>
        </p:nvSpPr>
        <p:spPr/>
        <p:txBody>
          <a:bodyPr/>
          <a:lstStyle/>
          <a:p>
            <a:fld id="{AE48DA3D-5012-4336-9825-8BFDC30CCE8C}" type="slidenum">
              <a:rPr lang="en-US" smtClean="0"/>
              <a:pPr/>
              <a:t>30</a:t>
            </a:fld>
            <a:endParaRPr lang="en-US"/>
          </a:p>
        </p:txBody>
      </p:sp>
      <p:sp>
        <p:nvSpPr>
          <p:cNvPr id="5" name="Text Box 3"/>
          <p:cNvSpPr txBox="1">
            <a:spLocks noChangeArrowheads="1"/>
          </p:cNvSpPr>
          <p:nvPr/>
        </p:nvSpPr>
        <p:spPr bwMode="auto">
          <a:xfrm>
            <a:off x="228600" y="1066800"/>
            <a:ext cx="8763000" cy="5408613"/>
          </a:xfrm>
          <a:prstGeom prst="rect">
            <a:avLst/>
          </a:prstGeom>
          <a:noFill/>
          <a:ln w="12700">
            <a:noFill/>
            <a:miter lim="800000"/>
            <a:headEnd type="none" w="sm" len="sm"/>
            <a:tailEnd type="none" w="sm" len="sm"/>
          </a:ln>
          <a:effectLst/>
        </p:spPr>
        <p:txBody>
          <a:bodyPr>
            <a:spAutoFit/>
          </a:bodyPr>
          <a:lstStyle/>
          <a:p>
            <a:pPr>
              <a:tabLst>
                <a:tab pos="2000250" algn="l"/>
                <a:tab pos="4457700" algn="l"/>
              </a:tabLst>
            </a:pPr>
            <a:r>
              <a:rPr lang="en-US" sz="2000" b="1" dirty="0"/>
              <a:t>Event Class	Listener Interface	Listener Methods (Handlers)</a:t>
            </a:r>
            <a:br>
              <a:rPr lang="en-US" sz="2000" b="1" dirty="0"/>
            </a:br>
            <a:r>
              <a:rPr lang="en-US" sz="1600" dirty="0" err="1">
                <a:latin typeface="Courier New" pitchFamily="49" charset="0"/>
              </a:rPr>
              <a:t>ActionEvent</a:t>
            </a:r>
            <a:r>
              <a:rPr lang="en-US" sz="1600" dirty="0">
                <a:latin typeface="Courier New" pitchFamily="49" charset="0"/>
              </a:rPr>
              <a:t>	</a:t>
            </a:r>
            <a:r>
              <a:rPr lang="en-US" sz="1600" dirty="0" err="1">
                <a:latin typeface="Courier New" pitchFamily="49" charset="0"/>
              </a:rPr>
              <a:t>ActionListener</a:t>
            </a:r>
            <a:r>
              <a:rPr lang="en-US" sz="1600" dirty="0">
                <a:latin typeface="Courier New" pitchFamily="49" charset="0"/>
              </a:rPr>
              <a:t>	</a:t>
            </a:r>
            <a:r>
              <a:rPr lang="en-US" sz="1600" dirty="0" err="1">
                <a:latin typeface="Courier New" pitchFamily="49" charset="0"/>
              </a:rPr>
              <a:t>actionPerformed</a:t>
            </a:r>
            <a:r>
              <a:rPr lang="en-US" sz="1600" dirty="0">
                <a:latin typeface="Courier New" pitchFamily="49" charset="0"/>
              </a:rPr>
              <a:t>(</a:t>
            </a:r>
            <a:r>
              <a:rPr lang="en-US" sz="1600" dirty="0" err="1">
                <a:latin typeface="Courier New" pitchFamily="49" charset="0"/>
              </a:rPr>
              <a:t>ActionEvent</a:t>
            </a:r>
            <a:r>
              <a:rPr lang="en-US" sz="1600" dirty="0">
                <a:latin typeface="Courier New" pitchFamily="49" charset="0"/>
              </a:rPr>
              <a:t>)</a:t>
            </a:r>
          </a:p>
          <a:p>
            <a:pPr>
              <a:tabLst>
                <a:tab pos="2000250" algn="l"/>
                <a:tab pos="4457700" algn="l"/>
              </a:tabLst>
            </a:pPr>
            <a:r>
              <a:rPr lang="en-US" sz="1600" dirty="0" err="1">
                <a:latin typeface="Courier New" pitchFamily="49" charset="0"/>
              </a:rPr>
              <a:t>ItemEvent</a:t>
            </a:r>
            <a:r>
              <a:rPr lang="en-US" sz="1600" dirty="0">
                <a:latin typeface="Courier New" pitchFamily="49" charset="0"/>
              </a:rPr>
              <a:t>	</a:t>
            </a:r>
            <a:r>
              <a:rPr lang="en-US" sz="1600" dirty="0" err="1">
                <a:latin typeface="Courier New" pitchFamily="49" charset="0"/>
              </a:rPr>
              <a:t>ItemListener</a:t>
            </a:r>
            <a:r>
              <a:rPr lang="en-US" sz="1600" dirty="0">
                <a:latin typeface="Courier New" pitchFamily="49" charset="0"/>
              </a:rPr>
              <a:t>	</a:t>
            </a:r>
            <a:r>
              <a:rPr lang="en-US" sz="1600" dirty="0" err="1">
                <a:latin typeface="Courier New" pitchFamily="49" charset="0"/>
              </a:rPr>
              <a:t>itemStateChanged</a:t>
            </a:r>
            <a:r>
              <a:rPr lang="en-US" sz="1600" dirty="0">
                <a:latin typeface="Courier New" pitchFamily="49" charset="0"/>
              </a:rPr>
              <a:t>(</a:t>
            </a:r>
            <a:r>
              <a:rPr lang="en-US" sz="1600" dirty="0" err="1">
                <a:latin typeface="Courier New" pitchFamily="49" charset="0"/>
              </a:rPr>
              <a:t>ItemEvent</a:t>
            </a:r>
            <a:r>
              <a:rPr lang="en-US" sz="1600" dirty="0">
                <a:latin typeface="Courier New" pitchFamily="49" charset="0"/>
              </a:rPr>
              <a:t>)</a:t>
            </a:r>
          </a:p>
          <a:p>
            <a:pPr>
              <a:tabLst>
                <a:tab pos="2000250" algn="l"/>
                <a:tab pos="4457700" algn="l"/>
              </a:tabLst>
            </a:pPr>
            <a:r>
              <a:rPr lang="en-US" sz="1600" dirty="0" err="1">
                <a:latin typeface="Courier New" pitchFamily="49" charset="0"/>
              </a:rPr>
              <a:t>WindowEvent</a:t>
            </a:r>
            <a:r>
              <a:rPr lang="en-US" sz="1600" dirty="0">
                <a:latin typeface="Courier New" pitchFamily="49" charset="0"/>
              </a:rPr>
              <a:t>	</a:t>
            </a:r>
            <a:r>
              <a:rPr lang="en-US" sz="1600" dirty="0" err="1">
                <a:latin typeface="Courier New" pitchFamily="49" charset="0"/>
              </a:rPr>
              <a:t>WindowListener</a:t>
            </a:r>
            <a:r>
              <a:rPr lang="en-US" sz="1600" dirty="0">
                <a:latin typeface="Courier New" pitchFamily="49" charset="0"/>
              </a:rPr>
              <a:t>	</a:t>
            </a:r>
            <a:r>
              <a:rPr lang="en-US" sz="1600" dirty="0" err="1">
                <a:latin typeface="Courier New" pitchFamily="49" charset="0"/>
              </a:rPr>
              <a:t>windowClosing</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windowOpened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windowIconified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windowDeiconified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windowClosed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windowActivated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tabLst>
                <a:tab pos="2000250" algn="l"/>
                <a:tab pos="4457700" algn="l"/>
              </a:tabLst>
            </a:pPr>
            <a:r>
              <a:rPr lang="en-US" sz="1600" dirty="0">
                <a:latin typeface="Courier New" pitchFamily="49" charset="0"/>
              </a:rPr>
              <a:t>		</a:t>
            </a:r>
            <a:r>
              <a:rPr lang="en-US" sz="1600" dirty="0" err="1">
                <a:latin typeface="Courier New" pitchFamily="49" charset="0"/>
              </a:rPr>
              <a:t>windowDeactivated</a:t>
            </a:r>
            <a:r>
              <a:rPr lang="en-US" sz="1600" dirty="0">
                <a:latin typeface="Courier New" pitchFamily="49" charset="0"/>
              </a:rPr>
              <a:t>(</a:t>
            </a:r>
            <a:r>
              <a:rPr lang="en-US" sz="1600" dirty="0" err="1">
                <a:latin typeface="Courier New" pitchFamily="49" charset="0"/>
              </a:rPr>
              <a:t>WindowEvent</a:t>
            </a:r>
            <a:r>
              <a:rPr lang="en-US" sz="1600" dirty="0">
                <a:latin typeface="Courier New" pitchFamily="49" charset="0"/>
              </a:rPr>
              <a:t>)</a:t>
            </a:r>
          </a:p>
          <a:p>
            <a:pPr algn="just">
              <a:tabLst>
                <a:tab pos="2000250" algn="l"/>
                <a:tab pos="4457700" algn="l"/>
              </a:tabLst>
            </a:pPr>
            <a:r>
              <a:rPr lang="en-US" sz="1600" dirty="0" err="1">
                <a:latin typeface="Courier New" pitchFamily="49" charset="0"/>
              </a:rPr>
              <a:t>ContainerEvent</a:t>
            </a:r>
            <a:r>
              <a:rPr lang="en-US" sz="1600" dirty="0">
                <a:latin typeface="Courier New" pitchFamily="49" charset="0"/>
              </a:rPr>
              <a:t>	</a:t>
            </a:r>
            <a:r>
              <a:rPr lang="en-US" sz="1600" dirty="0" err="1">
                <a:latin typeface="Courier New" pitchFamily="49" charset="0"/>
              </a:rPr>
              <a:t>ContainerListener</a:t>
            </a:r>
            <a:r>
              <a:rPr lang="en-US" sz="1600" dirty="0">
                <a:latin typeface="Courier New" pitchFamily="49" charset="0"/>
              </a:rPr>
              <a:t>	</a:t>
            </a:r>
            <a:r>
              <a:rPr lang="en-US" sz="1600" dirty="0" err="1">
                <a:latin typeface="Courier New" pitchFamily="49" charset="0"/>
              </a:rPr>
              <a:t>componentAdded</a:t>
            </a:r>
            <a:r>
              <a:rPr lang="en-US" sz="1600" dirty="0">
                <a:latin typeface="Courier New" pitchFamily="49" charset="0"/>
              </a:rPr>
              <a:t>(</a:t>
            </a:r>
            <a:r>
              <a:rPr lang="en-US" sz="1600" dirty="0" err="1">
                <a:latin typeface="Courier New" pitchFamily="49" charset="0"/>
              </a:rPr>
              <a:t>ContainerEvent</a:t>
            </a:r>
            <a:r>
              <a:rPr lang="en-US" sz="1600" dirty="0">
                <a:latin typeface="Courier New" pitchFamily="49" charset="0"/>
              </a:rPr>
              <a:t>)</a:t>
            </a:r>
          </a:p>
          <a:p>
            <a:pPr algn="just">
              <a:tabLst>
                <a:tab pos="2000250" algn="l"/>
                <a:tab pos="4457700" algn="l"/>
              </a:tabLst>
            </a:pPr>
            <a:r>
              <a:rPr lang="en-US" sz="1600" dirty="0">
                <a:latin typeface="Courier New" pitchFamily="49" charset="0"/>
              </a:rPr>
              <a:t>		</a:t>
            </a:r>
            <a:r>
              <a:rPr lang="en-US" sz="1600" dirty="0" err="1">
                <a:latin typeface="Courier New" pitchFamily="49" charset="0"/>
              </a:rPr>
              <a:t>componentRemoved</a:t>
            </a:r>
            <a:r>
              <a:rPr lang="en-US" sz="1600" dirty="0">
                <a:latin typeface="Courier New" pitchFamily="49" charset="0"/>
              </a:rPr>
              <a:t>(</a:t>
            </a:r>
            <a:r>
              <a:rPr lang="en-US" sz="1600" dirty="0" err="1">
                <a:latin typeface="Courier New" pitchFamily="49" charset="0"/>
              </a:rPr>
              <a:t>ContainerEvent</a:t>
            </a:r>
            <a:r>
              <a:rPr lang="en-US" sz="1600" dirty="0">
                <a:latin typeface="Courier New" pitchFamily="49" charset="0"/>
              </a:rPr>
              <a:t>) </a:t>
            </a:r>
            <a:r>
              <a:rPr lang="en-US" sz="1600" dirty="0" err="1">
                <a:latin typeface="Courier New" pitchFamily="49" charset="0"/>
              </a:rPr>
              <a:t>MouseEvent</a:t>
            </a:r>
            <a:r>
              <a:rPr lang="en-US" sz="1600" dirty="0">
                <a:latin typeface="Courier New" pitchFamily="49" charset="0"/>
              </a:rPr>
              <a:t>	</a:t>
            </a:r>
            <a:r>
              <a:rPr lang="en-US" sz="1600" dirty="0" err="1">
                <a:latin typeface="Courier New" pitchFamily="49" charset="0"/>
              </a:rPr>
              <a:t>MouseListener</a:t>
            </a:r>
            <a:r>
              <a:rPr lang="en-US" sz="1600" dirty="0">
                <a:latin typeface="Courier New" pitchFamily="49" charset="0"/>
              </a:rPr>
              <a:t>	</a:t>
            </a:r>
            <a:r>
              <a:rPr lang="en-US" sz="1600" dirty="0" err="1">
                <a:latin typeface="Courier New" pitchFamily="49" charset="0"/>
              </a:rPr>
              <a:t>mousePressed</a:t>
            </a:r>
            <a:r>
              <a:rPr lang="en-US" sz="1600" dirty="0">
                <a:latin typeface="Courier New" pitchFamily="49" charset="0"/>
              </a:rPr>
              <a:t>(</a:t>
            </a:r>
            <a:r>
              <a:rPr lang="en-US" sz="1600" dirty="0" err="1">
                <a:latin typeface="Courier New" pitchFamily="49" charset="0"/>
              </a:rPr>
              <a:t>MouseEvent</a:t>
            </a:r>
            <a:r>
              <a:rPr lang="en-US" sz="1600" dirty="0">
                <a:latin typeface="Courier New" pitchFamily="49" charset="0"/>
              </a:rPr>
              <a:t>)</a:t>
            </a:r>
          </a:p>
          <a:p>
            <a:pPr algn="just">
              <a:tabLst>
                <a:tab pos="2000250" algn="l"/>
                <a:tab pos="4457700" algn="l"/>
              </a:tabLst>
            </a:pPr>
            <a:r>
              <a:rPr lang="en-US" sz="1600" dirty="0">
                <a:latin typeface="Courier New" pitchFamily="49" charset="0"/>
              </a:rPr>
              <a:t>		</a:t>
            </a:r>
            <a:r>
              <a:rPr lang="en-US" sz="1600" dirty="0" err="1">
                <a:latin typeface="Courier New" pitchFamily="49" charset="0"/>
              </a:rPr>
              <a:t>mouseReleased</a:t>
            </a:r>
            <a:r>
              <a:rPr lang="en-US" sz="1600" dirty="0">
                <a:latin typeface="Courier New" pitchFamily="49" charset="0"/>
              </a:rPr>
              <a:t>(</a:t>
            </a:r>
            <a:r>
              <a:rPr lang="en-US" sz="1600" dirty="0" err="1">
                <a:latin typeface="Courier New" pitchFamily="49" charset="0"/>
              </a:rPr>
              <a:t>MouseEvent</a:t>
            </a:r>
            <a:r>
              <a:rPr lang="en-US" sz="1600" dirty="0">
                <a:latin typeface="Courier New" pitchFamily="49" charset="0"/>
              </a:rPr>
              <a:t>) </a:t>
            </a:r>
          </a:p>
          <a:p>
            <a:pPr algn="just">
              <a:tabLst>
                <a:tab pos="2000250" algn="l"/>
                <a:tab pos="4457700" algn="l"/>
              </a:tabLst>
            </a:pPr>
            <a:r>
              <a:rPr lang="en-US" sz="1600" dirty="0">
                <a:latin typeface="Courier New" pitchFamily="49" charset="0"/>
              </a:rPr>
              <a:t>                                     </a:t>
            </a:r>
            <a:r>
              <a:rPr lang="en-US" sz="1600" dirty="0" err="1">
                <a:latin typeface="Courier New" pitchFamily="49" charset="0"/>
              </a:rPr>
              <a:t>mouseClicked</a:t>
            </a:r>
            <a:r>
              <a:rPr lang="en-US" sz="1600" dirty="0">
                <a:latin typeface="Courier New" pitchFamily="49" charset="0"/>
              </a:rPr>
              <a:t>(</a:t>
            </a:r>
            <a:r>
              <a:rPr lang="en-US" sz="1600" dirty="0" err="1">
                <a:latin typeface="Courier New" pitchFamily="49" charset="0"/>
              </a:rPr>
              <a:t>MouseEvent</a:t>
            </a:r>
            <a:r>
              <a:rPr lang="en-US" sz="1600" dirty="0">
                <a:latin typeface="Courier New" pitchFamily="49" charset="0"/>
              </a:rPr>
              <a:t>)</a:t>
            </a:r>
          </a:p>
          <a:p>
            <a:pPr algn="just">
              <a:tabLst>
                <a:tab pos="2000250" algn="l"/>
                <a:tab pos="4457700" algn="l"/>
              </a:tabLst>
            </a:pPr>
            <a:r>
              <a:rPr lang="en-US" sz="1600" dirty="0">
                <a:latin typeface="Courier New" pitchFamily="49" charset="0"/>
              </a:rPr>
              <a:t>                                     </a:t>
            </a:r>
            <a:r>
              <a:rPr lang="en-US" sz="1600" dirty="0" err="1">
                <a:latin typeface="Courier New" pitchFamily="49" charset="0"/>
              </a:rPr>
              <a:t>mouseExited</a:t>
            </a:r>
            <a:r>
              <a:rPr lang="en-US" sz="1600" dirty="0">
                <a:latin typeface="Courier New" pitchFamily="49" charset="0"/>
              </a:rPr>
              <a:t>(</a:t>
            </a:r>
            <a:r>
              <a:rPr lang="en-US" sz="1600" dirty="0" err="1">
                <a:latin typeface="Courier New" pitchFamily="49" charset="0"/>
              </a:rPr>
              <a:t>MouseEvent</a:t>
            </a:r>
            <a:r>
              <a:rPr lang="en-US" sz="1600" dirty="0">
                <a:latin typeface="Courier New" pitchFamily="49" charset="0"/>
              </a:rPr>
              <a:t>)</a:t>
            </a:r>
            <a:r>
              <a:rPr lang="en-US" sz="1600" dirty="0">
                <a:latin typeface="Book Antiqua" pitchFamily="18" charset="0"/>
              </a:rPr>
              <a:t>	</a:t>
            </a:r>
          </a:p>
          <a:p>
            <a:pPr algn="just">
              <a:tabLst>
                <a:tab pos="2000250" algn="l"/>
                <a:tab pos="4457700" algn="l"/>
              </a:tabLst>
            </a:pPr>
            <a:r>
              <a:rPr lang="en-US" sz="1600" dirty="0">
                <a:latin typeface="Courier New" pitchFamily="49" charset="0"/>
              </a:rPr>
              <a:t>                                     </a:t>
            </a:r>
            <a:r>
              <a:rPr lang="en-US" sz="1600" dirty="0" err="1">
                <a:latin typeface="Courier New" pitchFamily="49" charset="0"/>
              </a:rPr>
              <a:t>mouseEntered</a:t>
            </a:r>
            <a:r>
              <a:rPr lang="en-US" sz="1600" dirty="0">
                <a:latin typeface="Courier New" pitchFamily="49" charset="0"/>
              </a:rPr>
              <a:t>(</a:t>
            </a:r>
            <a:r>
              <a:rPr lang="en-US" sz="1600" dirty="0" err="1">
                <a:latin typeface="Courier New" pitchFamily="49" charset="0"/>
              </a:rPr>
              <a:t>MouseEvent</a:t>
            </a:r>
            <a:r>
              <a:rPr lang="en-US" sz="1600" dirty="0">
                <a:latin typeface="Courier New" pitchFamily="49" charset="0"/>
              </a:rPr>
              <a:t>)</a:t>
            </a:r>
            <a:endParaRPr lang="en-US" dirty="0">
              <a:latin typeface="Book Antiqua" pitchFamily="18" charset="0"/>
            </a:endParaRPr>
          </a:p>
          <a:p>
            <a:pPr algn="just">
              <a:tabLst>
                <a:tab pos="2000250" algn="l"/>
                <a:tab pos="4457700" algn="l"/>
              </a:tabLst>
            </a:pPr>
            <a:r>
              <a:rPr lang="en-US" sz="1600" dirty="0" err="1">
                <a:latin typeface="Courier New" pitchFamily="49" charset="0"/>
              </a:rPr>
              <a:t>KeyEvent</a:t>
            </a:r>
            <a:r>
              <a:rPr lang="en-US" sz="1600" dirty="0">
                <a:latin typeface="Courier New" pitchFamily="49" charset="0"/>
              </a:rPr>
              <a:t>	</a:t>
            </a:r>
            <a:r>
              <a:rPr lang="en-US" sz="1600" dirty="0" err="1">
                <a:latin typeface="Courier New" pitchFamily="49" charset="0"/>
              </a:rPr>
              <a:t>KeyListener</a:t>
            </a:r>
            <a:r>
              <a:rPr lang="en-US" sz="1600" dirty="0">
                <a:latin typeface="Courier New" pitchFamily="49" charset="0"/>
              </a:rPr>
              <a:t>	</a:t>
            </a:r>
            <a:r>
              <a:rPr lang="en-US" sz="1600" dirty="0" err="1">
                <a:latin typeface="Courier New" pitchFamily="49" charset="0"/>
              </a:rPr>
              <a:t>keyPressed</a:t>
            </a:r>
            <a:r>
              <a:rPr lang="en-US" sz="1600" dirty="0">
                <a:latin typeface="Courier New" pitchFamily="49" charset="0"/>
              </a:rPr>
              <a:t>(</a:t>
            </a:r>
            <a:r>
              <a:rPr lang="en-US" sz="1600" dirty="0" err="1">
                <a:latin typeface="Courier New" pitchFamily="49" charset="0"/>
              </a:rPr>
              <a:t>KeyEvent</a:t>
            </a:r>
            <a:r>
              <a:rPr lang="en-US" sz="1600" dirty="0">
                <a:latin typeface="Courier New" pitchFamily="49" charset="0"/>
              </a:rPr>
              <a:t>)</a:t>
            </a:r>
          </a:p>
          <a:p>
            <a:pPr algn="just">
              <a:tabLst>
                <a:tab pos="2000250" algn="l"/>
                <a:tab pos="4457700" algn="l"/>
              </a:tabLst>
            </a:pPr>
            <a:r>
              <a:rPr lang="en-US" sz="1600" dirty="0">
                <a:latin typeface="Courier New" pitchFamily="49" charset="0"/>
              </a:rPr>
              <a:t>		</a:t>
            </a:r>
            <a:r>
              <a:rPr lang="en-US" sz="1600" dirty="0" err="1">
                <a:latin typeface="Courier New" pitchFamily="49" charset="0"/>
              </a:rPr>
              <a:t>keyReleased</a:t>
            </a:r>
            <a:r>
              <a:rPr lang="en-US" sz="1600" dirty="0">
                <a:latin typeface="Courier New" pitchFamily="49" charset="0"/>
              </a:rPr>
              <a:t>(</a:t>
            </a:r>
            <a:r>
              <a:rPr lang="en-US" sz="1600" dirty="0" err="1">
                <a:latin typeface="Courier New" pitchFamily="49" charset="0"/>
              </a:rPr>
              <a:t>KeyEvent</a:t>
            </a:r>
            <a:r>
              <a:rPr lang="en-US" sz="1600" dirty="0">
                <a:latin typeface="Courier New" pitchFamily="49" charset="0"/>
              </a:rPr>
              <a:t>) </a:t>
            </a:r>
          </a:p>
          <a:p>
            <a:pPr algn="just">
              <a:tabLst>
                <a:tab pos="2000250" algn="l"/>
                <a:tab pos="4457700" algn="l"/>
              </a:tabLst>
            </a:pPr>
            <a:r>
              <a:rPr lang="en-US" sz="1600" dirty="0">
                <a:latin typeface="Courier New" pitchFamily="49" charset="0"/>
              </a:rPr>
              <a:t>                                     </a:t>
            </a:r>
            <a:r>
              <a:rPr lang="en-US" sz="1600" dirty="0" err="1">
                <a:latin typeface="Courier New" pitchFamily="49" charset="0"/>
              </a:rPr>
              <a:t>keyTypeed</a:t>
            </a:r>
            <a:r>
              <a:rPr lang="en-US" sz="1600" dirty="0">
                <a:latin typeface="Courier New" pitchFamily="49" charset="0"/>
              </a:rPr>
              <a:t>(</a:t>
            </a:r>
            <a:r>
              <a:rPr lang="en-US" sz="1600" dirty="0" err="1">
                <a:latin typeface="Courier New" pitchFamily="49" charset="0"/>
              </a:rPr>
              <a:t>KeyEvent</a:t>
            </a:r>
            <a:r>
              <a:rPr lang="en-US" sz="1600" dirty="0">
                <a:latin typeface="Courier New" pitchFamily="49" charset="0"/>
              </a:rPr>
              <a:t>)</a:t>
            </a:r>
          </a:p>
          <a:p>
            <a:pPr>
              <a:spcBef>
                <a:spcPct val="50000"/>
              </a:spcBef>
              <a:tabLst>
                <a:tab pos="2000250" algn="l"/>
                <a:tab pos="4457700" algn="l"/>
              </a:tabLst>
            </a:pPr>
            <a:endParaRPr lang="en-US" sz="1600" dirty="0">
              <a:latin typeface="Courier New" pitchFamily="49" charset="0"/>
            </a:endParaRPr>
          </a:p>
        </p:txBody>
      </p:sp>
    </p:spTree>
    <p:extLst>
      <p:ext uri="{BB962C8B-B14F-4D97-AF65-F5344CB8AC3E}">
        <p14:creationId xmlns:p14="http://schemas.microsoft.com/office/powerpoint/2010/main" val="1207005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685800" y="304800"/>
            <a:ext cx="7772400" cy="971550"/>
          </a:xfrm>
        </p:spPr>
        <p:txBody>
          <a:bodyPr/>
          <a:lstStyle/>
          <a:p>
            <a:r>
              <a:rPr lang="en-US"/>
              <a:t>Handling Mouse Events</a:t>
            </a:r>
            <a:endParaRPr lang="en-US">
              <a:solidFill>
                <a:schemeClr val="tx1"/>
              </a:solidFill>
            </a:endParaRPr>
          </a:p>
        </p:txBody>
      </p:sp>
      <p:sp>
        <p:nvSpPr>
          <p:cNvPr id="4" name="Slide Number Placeholder 4"/>
          <p:cNvSpPr>
            <a:spLocks noGrp="1"/>
          </p:cNvSpPr>
          <p:nvPr>
            <p:ph type="sldNum" sz="quarter" idx="12"/>
          </p:nvPr>
        </p:nvSpPr>
        <p:spPr/>
        <p:txBody>
          <a:bodyPr/>
          <a:lstStyle/>
          <a:p>
            <a:fld id="{6E102822-524D-46FF-B69B-B975FB282B67}" type="slidenum">
              <a:rPr lang="en-US"/>
              <a:pPr/>
              <a:t>31</a:t>
            </a:fld>
            <a:endParaRPr lang="en-US"/>
          </a:p>
        </p:txBody>
      </p:sp>
      <p:sp>
        <p:nvSpPr>
          <p:cNvPr id="365571" name="Rectangle 3"/>
          <p:cNvSpPr>
            <a:spLocks noGrp="1" noChangeArrowheads="1"/>
          </p:cNvSpPr>
          <p:nvPr>
            <p:ph sz="quarter" idx="1"/>
          </p:nvPr>
        </p:nvSpPr>
        <p:spPr>
          <a:xfrm>
            <a:off x="685800" y="1371600"/>
            <a:ext cx="7848600" cy="4114800"/>
          </a:xfrm>
        </p:spPr>
        <p:txBody>
          <a:bodyPr/>
          <a:lstStyle/>
          <a:p>
            <a:pPr>
              <a:lnSpc>
                <a:spcPct val="90000"/>
              </a:lnSpc>
            </a:pPr>
            <a:r>
              <a:rPr lang="en-US" sz="2800"/>
              <a:t>Java provides two listener interfaces, </a:t>
            </a:r>
            <a:r>
              <a:rPr lang="en-US" sz="2600">
                <a:latin typeface="Courier New" pitchFamily="49" charset="0"/>
              </a:rPr>
              <a:t>MouseListener</a:t>
            </a:r>
            <a:r>
              <a:rPr lang="en-US" sz="2800"/>
              <a:t> and</a:t>
            </a:r>
            <a:r>
              <a:rPr lang="en-US" sz="3000"/>
              <a:t> </a:t>
            </a:r>
            <a:r>
              <a:rPr lang="en-US" sz="2600">
                <a:latin typeface="Courier New" pitchFamily="49" charset="0"/>
              </a:rPr>
              <a:t>MouseMotionListener</a:t>
            </a:r>
            <a:r>
              <a:rPr lang="en-US" sz="3000"/>
              <a:t>, </a:t>
            </a:r>
            <a:r>
              <a:rPr lang="en-US" sz="2800"/>
              <a:t>to handle mouse events. </a:t>
            </a:r>
          </a:p>
          <a:p>
            <a:pPr>
              <a:lnSpc>
                <a:spcPct val="90000"/>
              </a:lnSpc>
              <a:spcBef>
                <a:spcPct val="50000"/>
              </a:spcBef>
            </a:pPr>
            <a:r>
              <a:rPr lang="en-US" sz="2800"/>
              <a:t>The </a:t>
            </a:r>
            <a:r>
              <a:rPr lang="en-US" sz="2600">
                <a:latin typeface="Courier New" pitchFamily="49" charset="0"/>
              </a:rPr>
              <a:t>MouseListener</a:t>
            </a:r>
            <a:r>
              <a:rPr lang="en-US" sz="2800"/>
              <a:t> listens for actions such as when the mouse is pressed, released, entered, exited, or clicked. </a:t>
            </a:r>
          </a:p>
          <a:p>
            <a:pPr>
              <a:lnSpc>
                <a:spcPct val="90000"/>
              </a:lnSpc>
              <a:spcBef>
                <a:spcPct val="50000"/>
              </a:spcBef>
            </a:pPr>
            <a:r>
              <a:rPr lang="en-US" sz="2800"/>
              <a:t>The </a:t>
            </a:r>
            <a:r>
              <a:rPr lang="en-US" sz="2600">
                <a:latin typeface="Courier New" pitchFamily="49" charset="0"/>
              </a:rPr>
              <a:t>MouseMotionListener</a:t>
            </a:r>
            <a:r>
              <a:rPr lang="en-US" sz="2800"/>
              <a:t> listens for</a:t>
            </a:r>
            <a:br>
              <a:rPr lang="en-US" sz="2800"/>
            </a:br>
            <a:r>
              <a:rPr lang="en-US" sz="2800"/>
              <a:t>actions such as dragging or moving the</a:t>
            </a:r>
            <a:br>
              <a:rPr lang="en-US" sz="2800"/>
            </a:br>
            <a:r>
              <a:rPr lang="en-US" sz="2800"/>
              <a:t>mouse. </a:t>
            </a:r>
            <a:endParaRPr lang="en-US" sz="2800">
              <a:latin typeface="Book Antiqua"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685800" y="304800"/>
            <a:ext cx="7772400" cy="533400"/>
          </a:xfrm>
        </p:spPr>
        <p:txBody>
          <a:bodyPr>
            <a:normAutofit fontScale="90000"/>
          </a:bodyPr>
          <a:lstStyle/>
          <a:p>
            <a:r>
              <a:rPr lang="en-US"/>
              <a:t>Handling Mouse Events</a:t>
            </a:r>
            <a:endParaRPr lang="en-US">
              <a:solidFill>
                <a:schemeClr val="tx1"/>
              </a:solidFill>
            </a:endParaRPr>
          </a:p>
        </p:txBody>
      </p:sp>
      <p:sp>
        <p:nvSpPr>
          <p:cNvPr id="6" name="Slide Number Placeholder 4"/>
          <p:cNvSpPr>
            <a:spLocks noGrp="1"/>
          </p:cNvSpPr>
          <p:nvPr>
            <p:ph type="sldNum" sz="quarter" idx="12"/>
          </p:nvPr>
        </p:nvSpPr>
        <p:spPr/>
        <p:txBody>
          <a:bodyPr/>
          <a:lstStyle/>
          <a:p>
            <a:fld id="{5EF737D8-0A67-4DEF-B78F-9FF93B3F557D}" type="slidenum">
              <a:rPr lang="en-US"/>
              <a:pPr/>
              <a:t>32</a:t>
            </a:fld>
            <a:endParaRPr lang="en-US"/>
          </a:p>
        </p:txBody>
      </p:sp>
      <p:sp>
        <p:nvSpPr>
          <p:cNvPr id="366598" name="Rectangle 6"/>
          <p:cNvSpPr>
            <a:spLocks noChangeArrowheads="1"/>
          </p:cNvSpPr>
          <p:nvPr/>
        </p:nvSpPr>
        <p:spPr bwMode="auto">
          <a:xfrm>
            <a:off x="2300288" y="230981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6600" name="Rectangle 8"/>
          <p:cNvSpPr>
            <a:spLocks noChangeArrowheads="1"/>
          </p:cNvSpPr>
          <p:nvPr/>
        </p:nvSpPr>
        <p:spPr bwMode="auto">
          <a:xfrm>
            <a:off x="2300288" y="2309813"/>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66599" name="Object 7"/>
          <p:cNvGraphicFramePr>
            <a:graphicFrameLocks noChangeAspect="1"/>
          </p:cNvGraphicFramePr>
          <p:nvPr/>
        </p:nvGraphicFramePr>
        <p:xfrm>
          <a:off x="0" y="1371600"/>
          <a:ext cx="9144000" cy="4505325"/>
        </p:xfrm>
        <a:graphic>
          <a:graphicData uri="http://schemas.openxmlformats.org/presentationml/2006/ole">
            <mc:AlternateContent xmlns:mc="http://schemas.openxmlformats.org/markup-compatibility/2006">
              <mc:Choice xmlns:v="urn:schemas-microsoft-com:vml" Requires="v">
                <p:oleObj spid="_x0000_s366601" r:id="rId3" imgW="4544568" imgH="2238756" progId="Word.Picture.8">
                  <p:embed/>
                </p:oleObj>
              </mc:Choice>
              <mc:Fallback>
                <p:oleObj r:id="rId3" imgW="4544568" imgH="2238756" progId="Word.Picture.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71600"/>
                        <a:ext cx="9144000" cy="450532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685800" y="457200"/>
            <a:ext cx="7772400" cy="1143000"/>
          </a:xfrm>
        </p:spPr>
        <p:txBody>
          <a:bodyPr>
            <a:normAutofit fontScale="90000"/>
          </a:bodyPr>
          <a:lstStyle/>
          <a:p>
            <a:r>
              <a:rPr lang="en-US" sz="4000"/>
              <a:t>Example: Moving Message Using Mouse</a:t>
            </a:r>
            <a:endParaRPr lang="en-US" u="sng">
              <a:solidFill>
                <a:schemeClr val="tx1"/>
              </a:solidFill>
              <a:latin typeface="Book Antiqua" pitchFamily="18" charset="0"/>
            </a:endParaRPr>
          </a:p>
        </p:txBody>
      </p:sp>
      <p:sp>
        <p:nvSpPr>
          <p:cNvPr id="7" name="Slide Number Placeholder 4"/>
          <p:cNvSpPr>
            <a:spLocks noGrp="1"/>
          </p:cNvSpPr>
          <p:nvPr>
            <p:ph type="sldNum" sz="quarter" idx="12"/>
          </p:nvPr>
        </p:nvSpPr>
        <p:spPr/>
        <p:txBody>
          <a:bodyPr/>
          <a:lstStyle/>
          <a:p>
            <a:fld id="{54FFFC07-0F31-409B-A8FE-99BD10937241}" type="slidenum">
              <a:rPr lang="en-US"/>
              <a:pPr/>
              <a:t>33</a:t>
            </a:fld>
            <a:endParaRPr lang="en-US"/>
          </a:p>
        </p:txBody>
      </p:sp>
      <p:sp>
        <p:nvSpPr>
          <p:cNvPr id="359427" name="Rectangle 3"/>
          <p:cNvSpPr>
            <a:spLocks noGrp="1" noChangeArrowheads="1"/>
          </p:cNvSpPr>
          <p:nvPr>
            <p:ph sz="quarter" idx="1"/>
          </p:nvPr>
        </p:nvSpPr>
        <p:spPr>
          <a:xfrm>
            <a:off x="533400" y="1752600"/>
            <a:ext cx="3276600" cy="3886200"/>
          </a:xfrm>
        </p:spPr>
        <p:txBody>
          <a:bodyPr/>
          <a:lstStyle/>
          <a:p>
            <a:pPr marL="0" indent="0">
              <a:lnSpc>
                <a:spcPct val="90000"/>
              </a:lnSpc>
              <a:buFont typeface="Monotype Sorts" pitchFamily="2" charset="2"/>
              <a:buNone/>
            </a:pPr>
            <a:r>
              <a:rPr lang="en-US" sz="2400"/>
              <a:t>Objective: Create a</a:t>
            </a:r>
            <a:r>
              <a:rPr lang="en-US" sz="2800"/>
              <a:t> program to display a message in a panel. You can use the mouse to move the message. The message moves as the mouse drags and is always displayed at the mouse point. </a:t>
            </a:r>
          </a:p>
        </p:txBody>
      </p:sp>
      <p:sp>
        <p:nvSpPr>
          <p:cNvPr id="359429" name="AutoShape 5">
            <a:hlinkClick r:id="" action="ppaction://noaction" highlightClick="1"/>
          </p:cNvPr>
          <p:cNvSpPr>
            <a:spLocks noChangeArrowheads="1"/>
          </p:cNvSpPr>
          <p:nvPr/>
        </p:nvSpPr>
        <p:spPr bwMode="auto">
          <a:xfrm>
            <a:off x="2819400" y="5791200"/>
            <a:ext cx="2971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program"/>
              </a:rPr>
              <a:t>MoveMessageDemo</a:t>
            </a:r>
            <a:endParaRPr lang="en-US">
              <a:solidFill>
                <a:schemeClr val="accent1"/>
              </a:solidFill>
            </a:endParaRPr>
          </a:p>
        </p:txBody>
      </p:sp>
      <p:pic>
        <p:nvPicPr>
          <p:cNvPr id="359431" name="Picture 7"/>
          <p:cNvPicPr>
            <a:picLocks noChangeAspect="1" noChangeArrowheads="1"/>
          </p:cNvPicPr>
          <p:nvPr/>
        </p:nvPicPr>
        <p:blipFill>
          <a:blip r:embed="rId3"/>
          <a:srcRect/>
          <a:stretch>
            <a:fillRect/>
          </a:stretch>
        </p:blipFill>
        <p:spPr bwMode="auto">
          <a:xfrm>
            <a:off x="4191000" y="1905000"/>
            <a:ext cx="4114800" cy="1516063"/>
          </a:xfrm>
          <a:prstGeom prst="rect">
            <a:avLst/>
          </a:prstGeom>
          <a:noFill/>
          <a:ln w="12700">
            <a:noFill/>
            <a:miter lim="800000"/>
            <a:headEnd type="none" w="sm" len="sm"/>
            <a:tailEnd type="none" w="sm" len="sm"/>
          </a:ln>
          <a:effectLst/>
        </p:spPr>
      </p:pic>
      <p:sp>
        <p:nvSpPr>
          <p:cNvPr id="359433" name="AutoShape 9">
            <a:hlinkClick r:id="rId4" action="ppaction://program" highlightClick="1"/>
          </p:cNvPr>
          <p:cNvSpPr>
            <a:spLocks noChangeArrowheads="1"/>
          </p:cNvSpPr>
          <p:nvPr/>
        </p:nvSpPr>
        <p:spPr bwMode="auto">
          <a:xfrm>
            <a:off x="6172200" y="5791200"/>
            <a:ext cx="20574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685800" y="304800"/>
            <a:ext cx="7772400" cy="971550"/>
          </a:xfrm>
        </p:spPr>
        <p:txBody>
          <a:bodyPr/>
          <a:lstStyle/>
          <a:p>
            <a:r>
              <a:rPr lang="en-US"/>
              <a:t>Handling Keyboard Events</a:t>
            </a:r>
            <a:endParaRPr lang="en-US">
              <a:solidFill>
                <a:schemeClr val="tx1"/>
              </a:solidFill>
            </a:endParaRPr>
          </a:p>
        </p:txBody>
      </p:sp>
      <p:sp>
        <p:nvSpPr>
          <p:cNvPr id="5" name="Slide Number Placeholder 4"/>
          <p:cNvSpPr>
            <a:spLocks noGrp="1"/>
          </p:cNvSpPr>
          <p:nvPr>
            <p:ph type="sldNum" sz="quarter" idx="12"/>
          </p:nvPr>
        </p:nvSpPr>
        <p:spPr/>
        <p:txBody>
          <a:bodyPr/>
          <a:lstStyle/>
          <a:p>
            <a:fld id="{84122884-F066-4102-8D70-B5BE26669F72}" type="slidenum">
              <a:rPr lang="en-US"/>
              <a:pPr/>
              <a:t>34</a:t>
            </a:fld>
            <a:endParaRPr lang="en-US"/>
          </a:p>
        </p:txBody>
      </p:sp>
      <p:sp>
        <p:nvSpPr>
          <p:cNvPr id="361475" name="Rectangle 3"/>
          <p:cNvSpPr>
            <a:spLocks noGrp="1" noChangeArrowheads="1"/>
          </p:cNvSpPr>
          <p:nvPr>
            <p:ph sz="quarter" idx="1"/>
          </p:nvPr>
        </p:nvSpPr>
        <p:spPr>
          <a:xfrm>
            <a:off x="914400" y="2438400"/>
            <a:ext cx="7772400" cy="3733800"/>
          </a:xfrm>
        </p:spPr>
        <p:txBody>
          <a:bodyPr/>
          <a:lstStyle/>
          <a:p>
            <a:pPr marL="341313" indent="-341313">
              <a:spcBef>
                <a:spcPct val="100000"/>
              </a:spcBef>
            </a:pPr>
            <a:r>
              <a:rPr lang="en-US" sz="2400">
                <a:latin typeface="Courier New" pitchFamily="49" charset="0"/>
              </a:rPr>
              <a:t>keyPressed(KeyEvent e)</a:t>
            </a:r>
            <a:endParaRPr lang="en-US" sz="2800"/>
          </a:p>
          <a:p>
            <a:pPr marL="341313" indent="-341313">
              <a:buFont typeface="Monotype Sorts" pitchFamily="2" charset="2"/>
              <a:buNone/>
            </a:pPr>
            <a:r>
              <a:rPr lang="en-US" sz="2600"/>
              <a:t>	Called when a key is pressed.</a:t>
            </a:r>
          </a:p>
          <a:p>
            <a:pPr marL="341313" indent="-341313">
              <a:spcBef>
                <a:spcPct val="75000"/>
              </a:spcBef>
            </a:pPr>
            <a:r>
              <a:rPr lang="en-US" sz="2400">
                <a:latin typeface="Courier New" pitchFamily="49" charset="0"/>
              </a:rPr>
              <a:t>keyReleased(KeyEvent e) </a:t>
            </a:r>
            <a:endParaRPr lang="en-US" sz="2800"/>
          </a:p>
          <a:p>
            <a:pPr marL="341313" indent="-341313">
              <a:buFont typeface="Monotype Sorts" pitchFamily="2" charset="2"/>
              <a:buNone/>
            </a:pPr>
            <a:r>
              <a:rPr lang="en-US" sz="2600"/>
              <a:t>	Called when a key is released.</a:t>
            </a:r>
            <a:r>
              <a:rPr lang="en-US" sz="2600" i="1"/>
              <a:t> </a:t>
            </a:r>
            <a:endParaRPr lang="en-US" sz="2600"/>
          </a:p>
          <a:p>
            <a:pPr marL="341313" indent="-341313">
              <a:spcBef>
                <a:spcPct val="75000"/>
              </a:spcBef>
            </a:pPr>
            <a:r>
              <a:rPr lang="en-US" sz="2400">
                <a:latin typeface="Courier New" pitchFamily="49" charset="0"/>
              </a:rPr>
              <a:t>keyTyped(KeyEvent e)</a:t>
            </a:r>
            <a:r>
              <a:rPr lang="en-US" sz="2600">
                <a:latin typeface="Courier New" pitchFamily="49" charset="0"/>
              </a:rPr>
              <a:t> </a:t>
            </a:r>
            <a:endParaRPr lang="en-US" sz="2800"/>
          </a:p>
          <a:p>
            <a:pPr marL="341313" indent="-341313">
              <a:buFont typeface="Monotype Sorts" pitchFamily="2" charset="2"/>
              <a:buNone/>
            </a:pPr>
            <a:r>
              <a:rPr lang="en-US" sz="2600"/>
              <a:t>	Called when a key is pressed and then</a:t>
            </a:r>
            <a:br>
              <a:rPr lang="en-US" sz="2600"/>
            </a:br>
            <a:r>
              <a:rPr lang="en-US" sz="2600"/>
              <a:t>released.</a:t>
            </a:r>
          </a:p>
        </p:txBody>
      </p:sp>
      <p:sp>
        <p:nvSpPr>
          <p:cNvPr id="361476" name="Text Box 4"/>
          <p:cNvSpPr txBox="1">
            <a:spLocks noChangeArrowheads="1"/>
          </p:cNvSpPr>
          <p:nvPr/>
        </p:nvSpPr>
        <p:spPr bwMode="auto">
          <a:xfrm>
            <a:off x="914400" y="1371600"/>
            <a:ext cx="7696200" cy="946150"/>
          </a:xfrm>
          <a:prstGeom prst="rect">
            <a:avLst/>
          </a:prstGeom>
          <a:noFill/>
          <a:ln w="12700">
            <a:noFill/>
            <a:miter lim="800000"/>
            <a:headEnd type="none" w="sm" len="sm"/>
            <a:tailEnd type="none" w="sm" len="sm"/>
          </a:ln>
          <a:effectLst/>
        </p:spPr>
        <p:txBody>
          <a:bodyPr>
            <a:spAutoFit/>
          </a:bodyPr>
          <a:lstStyle/>
          <a:p>
            <a:pPr>
              <a:spcBef>
                <a:spcPct val="50000"/>
              </a:spcBef>
            </a:pPr>
            <a:r>
              <a:rPr lang="en-US" sz="2800"/>
              <a:t>To process a keyboard event, use the following handlers in the </a:t>
            </a:r>
            <a:r>
              <a:rPr lang="en-US" sz="2600">
                <a:latin typeface="Courier New" pitchFamily="49" charset="0"/>
              </a:rPr>
              <a:t>KeyListener</a:t>
            </a:r>
            <a:r>
              <a:rPr lang="en-US" sz="2800"/>
              <a:t> interface: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685800" y="0"/>
            <a:ext cx="7772400" cy="1428750"/>
          </a:xfrm>
        </p:spPr>
        <p:txBody>
          <a:bodyPr/>
          <a:lstStyle/>
          <a:p>
            <a:r>
              <a:rPr lang="en-US"/>
              <a:t>The </a:t>
            </a:r>
            <a:r>
              <a:rPr lang="en-US" sz="4200">
                <a:latin typeface="Courier New" pitchFamily="49" charset="0"/>
              </a:rPr>
              <a:t>KeyEvent</a:t>
            </a:r>
            <a:r>
              <a:rPr lang="en-US"/>
              <a:t> Class</a:t>
            </a:r>
          </a:p>
        </p:txBody>
      </p:sp>
      <p:sp>
        <p:nvSpPr>
          <p:cNvPr id="4" name="Slide Number Placeholder 4"/>
          <p:cNvSpPr>
            <a:spLocks noGrp="1"/>
          </p:cNvSpPr>
          <p:nvPr>
            <p:ph type="sldNum" sz="quarter" idx="12"/>
          </p:nvPr>
        </p:nvSpPr>
        <p:spPr/>
        <p:txBody>
          <a:bodyPr/>
          <a:lstStyle/>
          <a:p>
            <a:fld id="{C2B825C8-F3B5-4FD1-8A64-5E5698B1F5F7}" type="slidenum">
              <a:rPr lang="en-US"/>
              <a:pPr/>
              <a:t>35</a:t>
            </a:fld>
            <a:endParaRPr lang="en-US"/>
          </a:p>
        </p:txBody>
      </p:sp>
      <p:sp>
        <p:nvSpPr>
          <p:cNvPr id="362499" name="Rectangle 3"/>
          <p:cNvSpPr>
            <a:spLocks noGrp="1" noChangeArrowheads="1"/>
          </p:cNvSpPr>
          <p:nvPr>
            <p:ph sz="quarter" idx="1"/>
          </p:nvPr>
        </p:nvSpPr>
        <p:spPr>
          <a:xfrm>
            <a:off x="685800" y="1371600"/>
            <a:ext cx="7848600" cy="4800600"/>
          </a:xfrm>
        </p:spPr>
        <p:txBody>
          <a:bodyPr/>
          <a:lstStyle/>
          <a:p>
            <a:pPr marL="358775" indent="-358775">
              <a:lnSpc>
                <a:spcPct val="90000"/>
              </a:lnSpc>
              <a:tabLst>
                <a:tab pos="915988" algn="l"/>
                <a:tab pos="3198813" algn="l"/>
              </a:tabLst>
            </a:pPr>
            <a:r>
              <a:rPr lang="en-US" sz="3000"/>
              <a:t>Methods:</a:t>
            </a:r>
            <a:endParaRPr lang="en-US" sz="2600">
              <a:latin typeface="Courier New" pitchFamily="49" charset="0"/>
            </a:endParaRPr>
          </a:p>
          <a:p>
            <a:pPr marL="358775" indent="-358775">
              <a:lnSpc>
                <a:spcPct val="90000"/>
              </a:lnSpc>
              <a:spcBef>
                <a:spcPct val="50000"/>
              </a:spcBef>
              <a:buFont typeface="Monotype Sorts" pitchFamily="2" charset="2"/>
              <a:buNone/>
              <a:tabLst>
                <a:tab pos="915988" algn="l"/>
                <a:tab pos="3198813" algn="l"/>
              </a:tabLst>
            </a:pPr>
            <a:r>
              <a:rPr lang="en-US" sz="2600">
                <a:latin typeface="Courier New" pitchFamily="49" charset="0"/>
              </a:rPr>
              <a:t>	getKeyChar() method</a:t>
            </a:r>
          </a:p>
          <a:p>
            <a:pPr marL="358775" indent="-358775">
              <a:lnSpc>
                <a:spcPct val="90000"/>
              </a:lnSpc>
              <a:spcBef>
                <a:spcPct val="50000"/>
              </a:spcBef>
              <a:buFont typeface="Monotype Sorts" pitchFamily="2" charset="2"/>
              <a:buNone/>
              <a:tabLst>
                <a:tab pos="915988" algn="l"/>
                <a:tab pos="3198813" algn="l"/>
              </a:tabLst>
            </a:pPr>
            <a:r>
              <a:rPr lang="en-US" sz="2600">
                <a:latin typeface="Courier New" pitchFamily="49" charset="0"/>
              </a:rPr>
              <a:t>	getKeyCode() method </a:t>
            </a:r>
          </a:p>
          <a:p>
            <a:pPr marL="358775" indent="-358775">
              <a:lnSpc>
                <a:spcPct val="90000"/>
              </a:lnSpc>
              <a:spcBef>
                <a:spcPct val="100000"/>
              </a:spcBef>
              <a:tabLst>
                <a:tab pos="915988" algn="l"/>
                <a:tab pos="3198813" algn="l"/>
              </a:tabLst>
            </a:pPr>
            <a:r>
              <a:rPr lang="en-US" sz="3000"/>
              <a:t>Keys:</a:t>
            </a:r>
            <a:endParaRPr lang="en-US" sz="2600">
              <a:latin typeface="Courier New" pitchFamily="49" charset="0"/>
            </a:endParaRPr>
          </a:p>
          <a:p>
            <a:pPr marL="358775" indent="-358775">
              <a:lnSpc>
                <a:spcPct val="90000"/>
              </a:lnSpc>
              <a:buFont typeface="Monotype Sorts" pitchFamily="2" charset="2"/>
              <a:buNone/>
              <a:tabLst>
                <a:tab pos="915988" algn="l"/>
                <a:tab pos="3198813" algn="l"/>
              </a:tabLst>
            </a:pPr>
            <a:r>
              <a:rPr lang="en-US" sz="2600"/>
              <a:t>		Home	</a:t>
            </a:r>
            <a:r>
              <a:rPr lang="en-US" sz="2600">
                <a:latin typeface="Courier New" pitchFamily="49" charset="0"/>
              </a:rPr>
              <a:t>VK_HOME</a:t>
            </a:r>
          </a:p>
          <a:p>
            <a:pPr marL="358775" indent="-358775">
              <a:lnSpc>
                <a:spcPct val="90000"/>
              </a:lnSpc>
              <a:buFont typeface="Monotype Sorts" pitchFamily="2" charset="2"/>
              <a:buNone/>
              <a:tabLst>
                <a:tab pos="915988" algn="l"/>
                <a:tab pos="3198813" algn="l"/>
              </a:tabLst>
            </a:pPr>
            <a:r>
              <a:rPr lang="en-US" sz="2600"/>
              <a:t>		End	</a:t>
            </a:r>
            <a:r>
              <a:rPr lang="en-US" sz="2600">
                <a:latin typeface="Courier New" pitchFamily="49" charset="0"/>
              </a:rPr>
              <a:t>VK_END</a:t>
            </a:r>
          </a:p>
          <a:p>
            <a:pPr marL="358775" indent="-358775">
              <a:lnSpc>
                <a:spcPct val="90000"/>
              </a:lnSpc>
              <a:buFont typeface="Monotype Sorts" pitchFamily="2" charset="2"/>
              <a:buNone/>
              <a:tabLst>
                <a:tab pos="915988" algn="l"/>
                <a:tab pos="3198813" algn="l"/>
              </a:tabLst>
            </a:pPr>
            <a:r>
              <a:rPr lang="en-US" sz="2600"/>
              <a:t>		Page Up	</a:t>
            </a:r>
            <a:r>
              <a:rPr lang="en-US" sz="2600">
                <a:latin typeface="Courier New" pitchFamily="49" charset="0"/>
              </a:rPr>
              <a:t>VK_PGUP</a:t>
            </a:r>
          </a:p>
          <a:p>
            <a:pPr marL="358775" indent="-358775">
              <a:lnSpc>
                <a:spcPct val="90000"/>
              </a:lnSpc>
              <a:buFont typeface="Monotype Sorts" pitchFamily="2" charset="2"/>
              <a:buNone/>
              <a:tabLst>
                <a:tab pos="915988" algn="l"/>
                <a:tab pos="3198813" algn="l"/>
              </a:tabLst>
            </a:pPr>
            <a:r>
              <a:rPr lang="en-US" sz="2600"/>
              <a:t>		Page Down	</a:t>
            </a:r>
            <a:r>
              <a:rPr lang="en-US" sz="2600">
                <a:latin typeface="Courier New" pitchFamily="49" charset="0"/>
              </a:rPr>
              <a:t>VK_PGDN</a:t>
            </a:r>
          </a:p>
          <a:p>
            <a:pPr marL="358775" indent="-358775">
              <a:lnSpc>
                <a:spcPct val="90000"/>
              </a:lnSpc>
              <a:buFont typeface="Monotype Sorts" pitchFamily="2" charset="2"/>
              <a:buNone/>
              <a:tabLst>
                <a:tab pos="915988" algn="l"/>
                <a:tab pos="3198813" algn="l"/>
              </a:tabLst>
            </a:pPr>
            <a:r>
              <a:rPr lang="en-US" sz="2600"/>
              <a:t>		etc...</a:t>
            </a:r>
            <a:endParaRPr lang="en-US">
              <a:latin typeface="Book Antiqua"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685800" y="0"/>
            <a:ext cx="7772400" cy="1428750"/>
          </a:xfrm>
        </p:spPr>
        <p:txBody>
          <a:bodyPr/>
          <a:lstStyle/>
          <a:p>
            <a:r>
              <a:rPr lang="en-US"/>
              <a:t>The </a:t>
            </a:r>
            <a:r>
              <a:rPr lang="en-US" sz="4200">
                <a:latin typeface="Courier New" pitchFamily="49" charset="0"/>
              </a:rPr>
              <a:t>KeyEvent</a:t>
            </a:r>
            <a:r>
              <a:rPr lang="en-US"/>
              <a:t> Class, cont.</a:t>
            </a:r>
          </a:p>
        </p:txBody>
      </p:sp>
      <p:sp>
        <p:nvSpPr>
          <p:cNvPr id="5" name="Slide Number Placeholder 4"/>
          <p:cNvSpPr>
            <a:spLocks noGrp="1"/>
          </p:cNvSpPr>
          <p:nvPr>
            <p:ph type="sldNum" sz="quarter" idx="12"/>
          </p:nvPr>
        </p:nvSpPr>
        <p:spPr/>
        <p:txBody>
          <a:bodyPr/>
          <a:lstStyle/>
          <a:p>
            <a:fld id="{514E46C3-FD20-4145-97B4-BE9169B39847}" type="slidenum">
              <a:rPr lang="en-US"/>
              <a:pPr/>
              <a:t>36</a:t>
            </a:fld>
            <a:endParaRPr lang="en-US"/>
          </a:p>
        </p:txBody>
      </p:sp>
      <p:sp>
        <p:nvSpPr>
          <p:cNvPr id="367622" name="Rectangle 6"/>
          <p:cNvSpPr>
            <a:spLocks noChangeArrowheads="1"/>
          </p:cNvSpPr>
          <p:nvPr/>
        </p:nvSpPr>
        <p:spPr bwMode="auto">
          <a:xfrm>
            <a:off x="2324100" y="292893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67621" name="Object 5"/>
          <p:cNvGraphicFramePr>
            <a:graphicFrameLocks noChangeAspect="1"/>
          </p:cNvGraphicFramePr>
          <p:nvPr/>
        </p:nvGraphicFramePr>
        <p:xfrm>
          <a:off x="-1588" y="2058988"/>
          <a:ext cx="9147176" cy="2030412"/>
        </p:xfrm>
        <a:graphic>
          <a:graphicData uri="http://schemas.openxmlformats.org/presentationml/2006/ole">
            <mc:AlternateContent xmlns:mc="http://schemas.openxmlformats.org/markup-compatibility/2006">
              <mc:Choice xmlns:v="urn:schemas-microsoft-com:vml" Requires="v">
                <p:oleObj spid="_x0000_s367623" name="Picture" r:id="rId3" imgW="4492080" imgH="994320" progId="Word.Picture.8">
                  <p:embed/>
                </p:oleObj>
              </mc:Choice>
              <mc:Fallback>
                <p:oleObj name="Picture" r:id="rId3" imgW="4492080" imgH="994320" progId="Word.Picture.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2058988"/>
                        <a:ext cx="9147176" cy="2030412"/>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685800" y="457200"/>
            <a:ext cx="7772400" cy="1143000"/>
          </a:xfrm>
        </p:spPr>
        <p:txBody>
          <a:bodyPr/>
          <a:lstStyle/>
          <a:p>
            <a:r>
              <a:rPr lang="en-US" sz="4000"/>
              <a:t>Example: Keyboard Events Demo</a:t>
            </a:r>
            <a:endParaRPr lang="en-US" u="sng">
              <a:solidFill>
                <a:schemeClr val="tx1"/>
              </a:solidFill>
              <a:latin typeface="Book Antiqua" pitchFamily="18" charset="0"/>
            </a:endParaRPr>
          </a:p>
        </p:txBody>
      </p:sp>
      <p:sp>
        <p:nvSpPr>
          <p:cNvPr id="7" name="Slide Number Placeholder 4"/>
          <p:cNvSpPr>
            <a:spLocks noGrp="1"/>
          </p:cNvSpPr>
          <p:nvPr>
            <p:ph type="sldNum" sz="quarter" idx="12"/>
          </p:nvPr>
        </p:nvSpPr>
        <p:spPr/>
        <p:txBody>
          <a:bodyPr/>
          <a:lstStyle/>
          <a:p>
            <a:fld id="{8DDC7BB4-160A-4D17-9298-58427764CE67}" type="slidenum">
              <a:rPr lang="en-US"/>
              <a:pPr/>
              <a:t>37</a:t>
            </a:fld>
            <a:endParaRPr lang="en-US"/>
          </a:p>
        </p:txBody>
      </p:sp>
      <p:sp>
        <p:nvSpPr>
          <p:cNvPr id="363523" name="Rectangle 3"/>
          <p:cNvSpPr>
            <a:spLocks noGrp="1" noChangeArrowheads="1"/>
          </p:cNvSpPr>
          <p:nvPr>
            <p:ph sz="quarter" idx="1"/>
          </p:nvPr>
        </p:nvSpPr>
        <p:spPr>
          <a:xfrm>
            <a:off x="457200" y="1905000"/>
            <a:ext cx="2971800" cy="3581400"/>
          </a:xfrm>
        </p:spPr>
        <p:txBody>
          <a:bodyPr/>
          <a:lstStyle/>
          <a:p>
            <a:pPr marL="0" indent="0">
              <a:buFont typeface="Monotype Sorts" pitchFamily="2" charset="2"/>
              <a:buNone/>
            </a:pPr>
            <a:r>
              <a:rPr lang="en-US" sz="2800"/>
              <a:t>Objective: Display a user-input character. The user can also move the character up, down, left, and right using the arrow keys.</a:t>
            </a:r>
            <a:r>
              <a:rPr lang="en-US" sz="3000"/>
              <a:t> </a:t>
            </a:r>
            <a:endParaRPr lang="en-US"/>
          </a:p>
        </p:txBody>
      </p:sp>
      <p:sp>
        <p:nvSpPr>
          <p:cNvPr id="363525" name="AutoShape 5">
            <a:hlinkClick r:id="" action="ppaction://noaction" highlightClick="1"/>
          </p:cNvPr>
          <p:cNvSpPr>
            <a:spLocks noChangeArrowheads="1"/>
          </p:cNvSpPr>
          <p:nvPr/>
        </p:nvSpPr>
        <p:spPr bwMode="auto">
          <a:xfrm>
            <a:off x="2895600" y="5867400"/>
            <a:ext cx="3048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3" action="ppaction://program"/>
              </a:rPr>
              <a:t>KeyEventDemo</a:t>
            </a:r>
            <a:endParaRPr lang="en-US" dirty="0">
              <a:solidFill>
                <a:schemeClr val="accent1"/>
              </a:solidFill>
            </a:endParaRPr>
          </a:p>
        </p:txBody>
      </p:sp>
      <p:graphicFrame>
        <p:nvGraphicFramePr>
          <p:cNvPr id="363527" name="Object 7"/>
          <p:cNvGraphicFramePr>
            <a:graphicFrameLocks noChangeAspect="1"/>
          </p:cNvGraphicFramePr>
          <p:nvPr/>
        </p:nvGraphicFramePr>
        <p:xfrm>
          <a:off x="4343400" y="2057400"/>
          <a:ext cx="2011363" cy="1135063"/>
        </p:xfrm>
        <a:graphic>
          <a:graphicData uri="http://schemas.openxmlformats.org/presentationml/2006/ole">
            <mc:AlternateContent xmlns:mc="http://schemas.openxmlformats.org/markup-compatibility/2006">
              <mc:Choice xmlns:v="urn:schemas-microsoft-com:vml" Requires="v">
                <p:oleObj spid="_x0000_s363529" name="Bitmap Image" r:id="rId4" imgW="2011854" imgH="1135478" progId="PBrush">
                  <p:embed/>
                </p:oleObj>
              </mc:Choice>
              <mc:Fallback>
                <p:oleObj name="Bitmap Image" r:id="rId4" imgW="2011854" imgH="1135478" progId="PBrush">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057400"/>
                        <a:ext cx="2011363"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3529" name="AutoShape 9">
            <a:hlinkClick r:id="rId6" action="ppaction://program" highlightClick="1"/>
          </p:cNvPr>
          <p:cNvSpPr>
            <a:spLocks noChangeArrowheads="1"/>
          </p:cNvSpPr>
          <p:nvPr/>
        </p:nvSpPr>
        <p:spPr bwMode="auto">
          <a:xfrm>
            <a:off x="6553200" y="5867400"/>
            <a:ext cx="2133600" cy="4572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152400" y="152400"/>
            <a:ext cx="8839200" cy="685800"/>
          </a:xfrm>
          <a:noFill/>
          <a:ln/>
        </p:spPr>
        <p:txBody>
          <a:bodyPr>
            <a:normAutofit fontScale="90000"/>
          </a:bodyPr>
          <a:lstStyle/>
          <a:p>
            <a:r>
              <a:rPr lang="en-US">
                <a:cs typeface="Times New Roman" pitchFamily="18" charset="0"/>
              </a:rPr>
              <a:t>The Timer Class</a:t>
            </a:r>
            <a:r>
              <a:rPr lang="en-US"/>
              <a:t> </a:t>
            </a:r>
          </a:p>
        </p:txBody>
      </p:sp>
      <p:sp>
        <p:nvSpPr>
          <p:cNvPr id="9" name="Slide Number Placeholder 4"/>
          <p:cNvSpPr>
            <a:spLocks noGrp="1"/>
          </p:cNvSpPr>
          <p:nvPr>
            <p:ph type="sldNum" sz="quarter" idx="12"/>
          </p:nvPr>
        </p:nvSpPr>
        <p:spPr/>
        <p:txBody>
          <a:bodyPr/>
          <a:lstStyle/>
          <a:p>
            <a:fld id="{7B93DC86-F597-489C-AE81-BC121742BD04}" type="slidenum">
              <a:rPr lang="en-US"/>
              <a:pPr/>
              <a:t>38</a:t>
            </a:fld>
            <a:endParaRPr lang="en-US"/>
          </a:p>
        </p:txBody>
      </p:sp>
      <p:sp>
        <p:nvSpPr>
          <p:cNvPr id="373763" name="Rectangle 3"/>
          <p:cNvSpPr>
            <a:spLocks noGrp="1" noChangeArrowheads="1"/>
          </p:cNvSpPr>
          <p:nvPr>
            <p:ph sz="quarter" idx="1"/>
          </p:nvPr>
        </p:nvSpPr>
        <p:spPr>
          <a:xfrm>
            <a:off x="228600" y="990600"/>
            <a:ext cx="8915400" cy="1295400"/>
          </a:xfrm>
          <a:noFill/>
          <a:ln/>
        </p:spPr>
        <p:txBody>
          <a:bodyPr/>
          <a:lstStyle/>
          <a:p>
            <a:pPr marL="0" indent="0">
              <a:lnSpc>
                <a:spcPct val="120000"/>
              </a:lnSpc>
              <a:spcAft>
                <a:spcPts val="1200"/>
              </a:spcAft>
              <a:buFont typeface="Monotype Sorts" pitchFamily="2" charset="2"/>
              <a:buNone/>
            </a:pPr>
            <a:r>
              <a:rPr lang="en-US" sz="2400">
                <a:cs typeface="Times New Roman" pitchFamily="18" charset="0"/>
              </a:rPr>
              <a:t>Some non-GUI components can fire events. The </a:t>
            </a:r>
            <a:r>
              <a:rPr lang="en-US" sz="2400" u="sng">
                <a:cs typeface="Times New Roman" pitchFamily="18" charset="0"/>
              </a:rPr>
              <a:t>javax.swing.Timer</a:t>
            </a:r>
            <a:r>
              <a:rPr lang="en-US" sz="2400">
                <a:cs typeface="Times New Roman" pitchFamily="18" charset="0"/>
              </a:rPr>
              <a:t> class is a source component that fires an </a:t>
            </a:r>
            <a:r>
              <a:rPr lang="en-US" sz="2400" u="sng">
                <a:cs typeface="Times New Roman" pitchFamily="18" charset="0"/>
              </a:rPr>
              <a:t>ActionEvent</a:t>
            </a:r>
            <a:r>
              <a:rPr lang="en-US" sz="2400">
                <a:cs typeface="Times New Roman" pitchFamily="18" charset="0"/>
              </a:rPr>
              <a:t> at a predefined rate.</a:t>
            </a:r>
            <a:endParaRPr lang="en-US" sz="2800">
              <a:cs typeface="Courier New" pitchFamily="49" charset="0"/>
            </a:endParaRPr>
          </a:p>
        </p:txBody>
      </p:sp>
      <p:sp>
        <p:nvSpPr>
          <p:cNvPr id="373766" name="Rectangle 6"/>
          <p:cNvSpPr>
            <a:spLocks noChangeArrowheads="1"/>
          </p:cNvSpPr>
          <p:nvPr/>
        </p:nvSpPr>
        <p:spPr bwMode="auto">
          <a:xfrm>
            <a:off x="2490788" y="2733675"/>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73765" name="Object 5"/>
          <p:cNvGraphicFramePr>
            <a:graphicFrameLocks noChangeAspect="1"/>
          </p:cNvGraphicFramePr>
          <p:nvPr/>
        </p:nvGraphicFramePr>
        <p:xfrm>
          <a:off x="1600200" y="2057400"/>
          <a:ext cx="6934200" cy="2316163"/>
        </p:xfrm>
        <a:graphic>
          <a:graphicData uri="http://schemas.openxmlformats.org/presentationml/2006/ole">
            <mc:AlternateContent xmlns:mc="http://schemas.openxmlformats.org/markup-compatibility/2006">
              <mc:Choice xmlns:v="urn:schemas-microsoft-com:vml" Requires="v">
                <p:oleObj spid="_x0000_s373767" r:id="rId4" imgW="4163568" imgH="1385316" progId="Word.Picture.8">
                  <p:embed/>
                </p:oleObj>
              </mc:Choice>
              <mc:Fallback>
                <p:oleObj r:id="rId4" imgW="4163568" imgH="1385316" progId="Word.Picture.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057400"/>
                        <a:ext cx="6934200" cy="2316163"/>
                      </a:xfrm>
                      <a:prstGeom prst="rect">
                        <a:avLst/>
                      </a:prstGeom>
                      <a:solidFill>
                        <a:schemeClr val="tx1"/>
                      </a:solidFill>
                    </p:spPr>
                  </p:pic>
                </p:oleObj>
              </mc:Fallback>
            </mc:AlternateContent>
          </a:graphicData>
        </a:graphic>
      </p:graphicFrame>
      <p:sp>
        <p:nvSpPr>
          <p:cNvPr id="373767" name="Rectangle 7"/>
          <p:cNvSpPr>
            <a:spLocks noChangeArrowheads="1"/>
          </p:cNvSpPr>
          <p:nvPr/>
        </p:nvSpPr>
        <p:spPr bwMode="auto">
          <a:xfrm>
            <a:off x="228600" y="4419600"/>
            <a:ext cx="8915400" cy="990600"/>
          </a:xfrm>
          <a:prstGeom prst="rect">
            <a:avLst/>
          </a:prstGeom>
          <a:noFill/>
          <a:ln w="9525">
            <a:noFill/>
            <a:miter lim="800000"/>
            <a:headEnd/>
            <a:tailEnd/>
          </a:ln>
          <a:effectLst/>
        </p:spPr>
        <p:txBody>
          <a:bodyPr lIns="92075" tIns="46038" rIns="92075" bIns="46038"/>
          <a:lstStyle/>
          <a:p>
            <a:pPr>
              <a:lnSpc>
                <a:spcPct val="120000"/>
              </a:lnSpc>
              <a:spcBef>
                <a:spcPct val="20000"/>
              </a:spcBef>
              <a:spcAft>
                <a:spcPts val="1200"/>
              </a:spcAft>
              <a:buClr>
                <a:schemeClr val="tx2"/>
              </a:buClr>
              <a:buSzPct val="75000"/>
              <a:buFont typeface="Monotype Sorts" pitchFamily="2" charset="2"/>
              <a:buNone/>
            </a:pPr>
            <a:r>
              <a:rPr lang="en-US">
                <a:cs typeface="Times New Roman" pitchFamily="18" charset="0"/>
              </a:rPr>
              <a:t>The </a:t>
            </a:r>
            <a:r>
              <a:rPr lang="en-US" u="sng">
                <a:cs typeface="Times New Roman" pitchFamily="18" charset="0"/>
              </a:rPr>
              <a:t>Timer</a:t>
            </a:r>
            <a:r>
              <a:rPr lang="en-US">
                <a:cs typeface="Times New Roman" pitchFamily="18" charset="0"/>
              </a:rPr>
              <a:t> class can be used to control animations. For example, you can use it to display a moving message.</a:t>
            </a:r>
            <a:endParaRPr lang="en-US" sz="2800">
              <a:cs typeface="Courier New" pitchFamily="49" charset="0"/>
            </a:endParaRPr>
          </a:p>
        </p:txBody>
      </p:sp>
      <p:sp>
        <p:nvSpPr>
          <p:cNvPr id="373768" name="AutoShape 8">
            <a:hlinkClick r:id="" action="ppaction://noaction" highlightClick="1"/>
          </p:cNvPr>
          <p:cNvSpPr>
            <a:spLocks noChangeArrowheads="1"/>
          </p:cNvSpPr>
          <p:nvPr/>
        </p:nvSpPr>
        <p:spPr bwMode="auto">
          <a:xfrm>
            <a:off x="2895600" y="5867400"/>
            <a:ext cx="3048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6" action="ppaction://program"/>
              </a:rPr>
              <a:t>AnimationDemo</a:t>
            </a:r>
            <a:endParaRPr lang="en-US">
              <a:solidFill>
                <a:schemeClr val="accent1"/>
              </a:solidFill>
            </a:endParaRPr>
          </a:p>
        </p:txBody>
      </p:sp>
      <p:sp>
        <p:nvSpPr>
          <p:cNvPr id="373769" name="AutoShape 9">
            <a:hlinkClick r:id="rId7" action="ppaction://program" highlightClick="1"/>
          </p:cNvPr>
          <p:cNvSpPr>
            <a:spLocks noChangeArrowheads="1"/>
          </p:cNvSpPr>
          <p:nvPr/>
        </p:nvSpPr>
        <p:spPr bwMode="auto">
          <a:xfrm>
            <a:off x="6553200" y="5867400"/>
            <a:ext cx="2133600" cy="4572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152400" y="152400"/>
            <a:ext cx="8839200" cy="685800"/>
          </a:xfrm>
          <a:noFill/>
          <a:ln/>
        </p:spPr>
        <p:txBody>
          <a:bodyPr>
            <a:normAutofit fontScale="90000"/>
          </a:bodyPr>
          <a:lstStyle/>
          <a:p>
            <a:r>
              <a:rPr lang="en-US">
                <a:cs typeface="Times New Roman" pitchFamily="18" charset="0"/>
              </a:rPr>
              <a:t>Clock Animation</a:t>
            </a:r>
            <a:r>
              <a:rPr lang="en-US"/>
              <a:t> </a:t>
            </a:r>
          </a:p>
        </p:txBody>
      </p:sp>
      <p:sp>
        <p:nvSpPr>
          <p:cNvPr id="7" name="Slide Number Placeholder 4"/>
          <p:cNvSpPr>
            <a:spLocks noGrp="1"/>
          </p:cNvSpPr>
          <p:nvPr>
            <p:ph type="sldNum" sz="quarter" idx="12"/>
          </p:nvPr>
        </p:nvSpPr>
        <p:spPr/>
        <p:txBody>
          <a:bodyPr/>
          <a:lstStyle/>
          <a:p>
            <a:fld id="{BF081641-1DD6-4956-A1AA-212AD53113D0}" type="slidenum">
              <a:rPr lang="en-US"/>
              <a:pPr/>
              <a:t>39</a:t>
            </a:fld>
            <a:endParaRPr lang="en-US"/>
          </a:p>
        </p:txBody>
      </p:sp>
      <p:sp>
        <p:nvSpPr>
          <p:cNvPr id="379907" name="Rectangle 3"/>
          <p:cNvSpPr>
            <a:spLocks noGrp="1" noChangeArrowheads="1"/>
          </p:cNvSpPr>
          <p:nvPr>
            <p:ph sz="quarter" idx="1"/>
          </p:nvPr>
        </p:nvSpPr>
        <p:spPr>
          <a:xfrm>
            <a:off x="228600" y="1371600"/>
            <a:ext cx="8686800" cy="3505200"/>
          </a:xfrm>
          <a:noFill/>
          <a:ln/>
        </p:spPr>
        <p:txBody>
          <a:bodyPr/>
          <a:lstStyle/>
          <a:p>
            <a:pPr marL="0" indent="0">
              <a:lnSpc>
                <a:spcPct val="120000"/>
              </a:lnSpc>
              <a:spcAft>
                <a:spcPts val="1200"/>
              </a:spcAft>
              <a:buFont typeface="Monotype Sorts" pitchFamily="2" charset="2"/>
              <a:buNone/>
            </a:pPr>
            <a:r>
              <a:rPr lang="en-US" sz="2800">
                <a:cs typeface="Courier New" pitchFamily="49" charset="0"/>
              </a:rPr>
              <a:t>In Chapter 14, you drew a </a:t>
            </a:r>
            <a:r>
              <a:rPr lang="en-US" sz="2800" u="sng">
                <a:cs typeface="Courier New" pitchFamily="49" charset="0"/>
              </a:rPr>
              <a:t>StillClock</a:t>
            </a:r>
            <a:r>
              <a:rPr lang="en-US" sz="2800">
                <a:cs typeface="Courier New" pitchFamily="49" charset="0"/>
              </a:rPr>
              <a:t> to show the current time. The clock does not tick after it is displayed. What can you do to make the clock display a new current time every second? The key to making the clock tick is to repaint it every second with a new current time. You can use a timer to control how to repaint the clock. </a:t>
            </a:r>
          </a:p>
        </p:txBody>
      </p:sp>
      <p:sp>
        <p:nvSpPr>
          <p:cNvPr id="379909" name="Rectangle 5"/>
          <p:cNvSpPr>
            <a:spLocks noChangeArrowheads="1"/>
          </p:cNvSpPr>
          <p:nvPr/>
        </p:nvSpPr>
        <p:spPr bwMode="auto">
          <a:xfrm>
            <a:off x="2490788" y="27336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79912" name="AutoShape 8">
            <a:hlinkClick r:id="" action="ppaction://noaction" highlightClick="1"/>
          </p:cNvPr>
          <p:cNvSpPr>
            <a:spLocks noChangeArrowheads="1"/>
          </p:cNvSpPr>
          <p:nvPr/>
        </p:nvSpPr>
        <p:spPr bwMode="auto">
          <a:xfrm>
            <a:off x="2895600" y="5181600"/>
            <a:ext cx="3048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ClockAnimation</a:t>
            </a:r>
            <a:endParaRPr lang="en-US">
              <a:solidFill>
                <a:schemeClr val="accent1"/>
              </a:solidFill>
            </a:endParaRPr>
          </a:p>
        </p:txBody>
      </p:sp>
      <p:sp>
        <p:nvSpPr>
          <p:cNvPr id="379913" name="AutoShape 9">
            <a:hlinkClick r:id="rId4" action="ppaction://program" highlightClick="1"/>
          </p:cNvPr>
          <p:cNvSpPr>
            <a:spLocks noChangeArrowheads="1"/>
          </p:cNvSpPr>
          <p:nvPr/>
        </p:nvSpPr>
        <p:spPr bwMode="auto">
          <a:xfrm>
            <a:off x="6553200" y="5181600"/>
            <a:ext cx="2133600" cy="4572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685800" y="304800"/>
            <a:ext cx="7772400" cy="1123950"/>
          </a:xfrm>
          <a:noFill/>
          <a:ln/>
        </p:spPr>
        <p:txBody>
          <a:bodyPr>
            <a:normAutofit fontScale="90000"/>
          </a:bodyPr>
          <a:lstStyle/>
          <a:p>
            <a:r>
              <a:rPr lang="en-US"/>
              <a:t>Procedural vs. Event-Driven Programming</a:t>
            </a:r>
          </a:p>
        </p:txBody>
      </p:sp>
      <p:sp>
        <p:nvSpPr>
          <p:cNvPr id="4" name="Slide Number Placeholder 4"/>
          <p:cNvSpPr>
            <a:spLocks noGrp="1"/>
          </p:cNvSpPr>
          <p:nvPr>
            <p:ph type="sldNum" sz="quarter" idx="12"/>
          </p:nvPr>
        </p:nvSpPr>
        <p:spPr/>
        <p:txBody>
          <a:bodyPr/>
          <a:lstStyle/>
          <a:p>
            <a:fld id="{C3E75E6D-E85D-4176-B7B3-890EE3389796}" type="slidenum">
              <a:rPr lang="en-US"/>
              <a:pPr/>
              <a:t>4</a:t>
            </a:fld>
            <a:endParaRPr lang="en-US"/>
          </a:p>
        </p:txBody>
      </p:sp>
      <p:sp>
        <p:nvSpPr>
          <p:cNvPr id="320515" name="Rectangle 3"/>
          <p:cNvSpPr>
            <a:spLocks noGrp="1" noChangeArrowheads="1"/>
          </p:cNvSpPr>
          <p:nvPr>
            <p:ph sz="quarter" idx="1"/>
          </p:nvPr>
        </p:nvSpPr>
        <p:spPr>
          <a:xfrm>
            <a:off x="457200" y="1905000"/>
            <a:ext cx="8305800" cy="2590800"/>
          </a:xfrm>
          <a:noFill/>
          <a:ln/>
        </p:spPr>
        <p:txBody>
          <a:bodyPr/>
          <a:lstStyle/>
          <a:p>
            <a:r>
              <a:rPr lang="en-US" i="1"/>
              <a:t>Procedural programming</a:t>
            </a:r>
            <a:r>
              <a:rPr lang="en-US"/>
              <a:t> is executed in procedural order.</a:t>
            </a:r>
          </a:p>
          <a:p>
            <a:pPr>
              <a:spcBef>
                <a:spcPct val="100000"/>
              </a:spcBef>
            </a:pPr>
            <a:r>
              <a:rPr lang="en-US"/>
              <a:t>In event-driven programming, code is executed upon activation of events.</a:t>
            </a:r>
            <a:r>
              <a:rPr lang="en-US">
                <a:latin typeface="Book Antiqua" pitchFamily="18" charset="0"/>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D584E2F-5382-40EF-9DE7-AB4543AAA690}" type="slidenum">
              <a:rPr lang="en-US"/>
              <a:pPr/>
              <a:t>40</a:t>
            </a:fld>
            <a:endParaRPr lang="en-US"/>
          </a:p>
        </p:txBody>
      </p:sp>
      <p:sp>
        <p:nvSpPr>
          <p:cNvPr id="133122" name="Rectangle 2"/>
          <p:cNvSpPr>
            <a:spLocks noGrp="1" noChangeArrowheads="1"/>
          </p:cNvSpPr>
          <p:nvPr>
            <p:ph type="title"/>
          </p:nvPr>
        </p:nvSpPr>
        <p:spPr>
          <a:xfrm>
            <a:off x="304800" y="762000"/>
            <a:ext cx="8534400" cy="1143000"/>
          </a:xfrm>
          <a:noFill/>
          <a:ln/>
        </p:spPr>
        <p:txBody>
          <a:bodyPr/>
          <a:lstStyle/>
          <a:p>
            <a:r>
              <a:rPr lang="en-US"/>
              <a:t>Chapter 18 Applets and Multimedia</a:t>
            </a:r>
          </a:p>
        </p:txBody>
      </p:sp>
      <p:sp>
        <p:nvSpPr>
          <p:cNvPr id="133129" name="Rectangle 9"/>
          <p:cNvSpPr>
            <a:spLocks noChangeArrowheads="1"/>
          </p:cNvSpPr>
          <p:nvPr/>
        </p:nvSpPr>
        <p:spPr bwMode="auto">
          <a:xfrm>
            <a:off x="0" y="256222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133131" name="Rectangle 11"/>
          <p:cNvSpPr>
            <a:spLocks noChangeArrowheads="1"/>
          </p:cNvSpPr>
          <p:nvPr/>
        </p:nvSpPr>
        <p:spPr bwMode="auto">
          <a:xfrm>
            <a:off x="0" y="25606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Tree>
    <p:extLst>
      <p:ext uri="{BB962C8B-B14F-4D97-AF65-F5344CB8AC3E}">
        <p14:creationId xmlns:p14="http://schemas.microsoft.com/office/powerpoint/2010/main" val="6594495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A324DD45-C987-4681-9B73-902E6C4D4718}" type="slidenum">
              <a:rPr lang="en-US"/>
              <a:pPr/>
              <a:t>41</a:t>
            </a:fld>
            <a:endParaRPr lang="en-US"/>
          </a:p>
        </p:txBody>
      </p:sp>
      <p:sp>
        <p:nvSpPr>
          <p:cNvPr id="333826" name="Rectangle 2"/>
          <p:cNvSpPr>
            <a:spLocks noGrp="1" noChangeArrowheads="1"/>
          </p:cNvSpPr>
          <p:nvPr>
            <p:ph type="title"/>
          </p:nvPr>
        </p:nvSpPr>
        <p:spPr>
          <a:xfrm>
            <a:off x="152400" y="228600"/>
            <a:ext cx="8763000" cy="762000"/>
          </a:xfrm>
          <a:noFill/>
          <a:ln/>
        </p:spPr>
        <p:txBody>
          <a:bodyPr/>
          <a:lstStyle/>
          <a:p>
            <a:r>
              <a:rPr lang="en-US"/>
              <a:t>Motivations</a:t>
            </a:r>
          </a:p>
        </p:txBody>
      </p:sp>
      <p:sp>
        <p:nvSpPr>
          <p:cNvPr id="333827" name="Rectangle 3"/>
          <p:cNvSpPr>
            <a:spLocks noGrp="1" noChangeArrowheads="1"/>
          </p:cNvSpPr>
          <p:nvPr>
            <p:ph type="body" idx="1"/>
          </p:nvPr>
        </p:nvSpPr>
        <p:spPr>
          <a:xfrm>
            <a:off x="228600" y="990600"/>
            <a:ext cx="8763000" cy="1828800"/>
          </a:xfrm>
          <a:noFill/>
          <a:ln/>
        </p:spPr>
        <p:txBody>
          <a:bodyPr/>
          <a:lstStyle/>
          <a:p>
            <a:pPr marL="0" indent="0">
              <a:lnSpc>
                <a:spcPct val="95000"/>
              </a:lnSpc>
              <a:buFont typeface="Monotype Sorts" pitchFamily="2" charset="2"/>
              <a:buNone/>
            </a:pPr>
            <a:r>
              <a:rPr lang="en-US" sz="2600"/>
              <a:t>When browsing the Web, you frequently see the graphical user interface and animation developed using Java. These programs are called Java applets. Suppose you want to develop a Java applet for the Sudoku game. How do you write this program?</a:t>
            </a:r>
          </a:p>
        </p:txBody>
      </p:sp>
      <p:sp>
        <p:nvSpPr>
          <p:cNvPr id="333828" name="Rectangle 4"/>
          <p:cNvSpPr>
            <a:spLocks noChangeArrowheads="1"/>
          </p:cNvSpPr>
          <p:nvPr/>
        </p:nvSpPr>
        <p:spPr bwMode="auto">
          <a:xfrm>
            <a:off x="0" y="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33829" name="Rectangle 5"/>
          <p:cNvSpPr>
            <a:spLocks noChangeArrowheads="1"/>
          </p:cNvSpPr>
          <p:nvPr/>
        </p:nvSpPr>
        <p:spPr bwMode="auto">
          <a:xfrm>
            <a:off x="0" y="906463"/>
            <a:ext cx="336550" cy="244475"/>
          </a:xfrm>
          <a:prstGeom prst="rect">
            <a:avLst/>
          </a:prstGeom>
          <a:noFill/>
          <a:ln w="12700">
            <a:noFill/>
            <a:miter lim="800000"/>
            <a:headEnd type="none" w="sm" len="sm"/>
            <a:tailEnd type="none" w="sm" len="sm"/>
          </a:ln>
          <a:effectLst/>
        </p:spPr>
        <p:txBody>
          <a:bodyPr wrap="none" anchor="ctr">
            <a:spAutoFit/>
          </a:bodyPr>
          <a:lstStyle/>
          <a:p>
            <a:r>
              <a:rPr lang="en-US" sz="1000" b="1">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sp>
        <p:nvSpPr>
          <p:cNvPr id="333830" name="Rectangle 6"/>
          <p:cNvSpPr>
            <a:spLocks noChangeArrowheads="1"/>
          </p:cNvSpPr>
          <p:nvPr/>
        </p:nvSpPr>
        <p:spPr bwMode="auto">
          <a:xfrm>
            <a:off x="0" y="2065338"/>
            <a:ext cx="336550" cy="244475"/>
          </a:xfrm>
          <a:prstGeom prst="rect">
            <a:avLst/>
          </a:prstGeom>
          <a:noFill/>
          <a:ln w="12700">
            <a:noFill/>
            <a:miter lim="800000"/>
            <a:headEnd type="none" w="sm" len="sm"/>
            <a:tailEnd type="none" w="sm" len="sm"/>
          </a:ln>
          <a:effectLst/>
        </p:spPr>
        <p:txBody>
          <a:bodyPr wrap="none" anchor="ctr">
            <a:spAutoFit/>
          </a:bodyPr>
          <a:lstStyle/>
          <a:p>
            <a:r>
              <a:rPr lang="en-US" sz="1000">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sp>
        <p:nvSpPr>
          <p:cNvPr id="333831" name="Rectangle 7"/>
          <p:cNvSpPr>
            <a:spLocks noChangeArrowheads="1"/>
          </p:cNvSpPr>
          <p:nvPr/>
        </p:nvSpPr>
        <p:spPr bwMode="auto">
          <a:xfrm>
            <a:off x="0" y="3216275"/>
            <a:ext cx="336550" cy="244475"/>
          </a:xfrm>
          <a:prstGeom prst="rect">
            <a:avLst/>
          </a:prstGeom>
          <a:noFill/>
          <a:ln w="12700">
            <a:noFill/>
            <a:miter lim="800000"/>
            <a:headEnd type="none" w="sm" len="sm"/>
            <a:tailEnd type="none" w="sm" len="sm"/>
          </a:ln>
          <a:effectLst/>
        </p:spPr>
        <p:txBody>
          <a:bodyPr wrap="none" anchor="ctr">
            <a:spAutoFit/>
          </a:bodyPr>
          <a:lstStyle/>
          <a:p>
            <a:r>
              <a:rPr lang="en-US" sz="1000" b="1">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sp>
        <p:nvSpPr>
          <p:cNvPr id="333833" name="AutoShape 9">
            <a:hlinkClick r:id="rId2" highlightClick="1"/>
          </p:cNvPr>
          <p:cNvSpPr>
            <a:spLocks noChangeArrowheads="1"/>
          </p:cNvSpPr>
          <p:nvPr/>
        </p:nvSpPr>
        <p:spPr bwMode="auto">
          <a:xfrm>
            <a:off x="6858000" y="5486400"/>
            <a:ext cx="1371600" cy="533400"/>
          </a:xfrm>
          <a:prstGeom prst="actionButtonBlank">
            <a:avLst/>
          </a:prstGeom>
          <a:solidFill>
            <a:schemeClr val="accent1"/>
          </a:solidFill>
          <a:ln w="19050">
            <a:noFill/>
            <a:miter lim="800000"/>
            <a:headEnd type="none" w="sm" len="sm"/>
            <a:tailEnd type="none" w="sm" len="sm"/>
          </a:ln>
          <a:effectLst>
            <a:prstShdw prst="shdw17" dist="17961" dir="2700000">
              <a:schemeClr val="accent1">
                <a:gamma/>
                <a:shade val="60000"/>
                <a:invGamma/>
              </a:schemeClr>
            </a:prstShdw>
          </a:effectLst>
        </p:spPr>
        <p:txBody>
          <a:bodyPr wrap="none" anchor="ctr"/>
          <a:lstStyle/>
          <a:p>
            <a:pPr algn="ctr"/>
            <a:r>
              <a:rPr lang="en-US">
                <a:latin typeface="Book Antiqua" pitchFamily="18" charset="0"/>
              </a:rPr>
              <a:t>Sudoku</a:t>
            </a:r>
            <a:endParaRPr lang="en-US"/>
          </a:p>
        </p:txBody>
      </p:sp>
      <p:pic>
        <p:nvPicPr>
          <p:cNvPr id="333834" name="Picture 10"/>
          <p:cNvPicPr>
            <a:picLocks noChangeAspect="1" noChangeArrowheads="1"/>
          </p:cNvPicPr>
          <p:nvPr/>
        </p:nvPicPr>
        <p:blipFill>
          <a:blip r:embed="rId3"/>
          <a:srcRect/>
          <a:stretch>
            <a:fillRect/>
          </a:stretch>
        </p:blipFill>
        <p:spPr bwMode="auto">
          <a:xfrm>
            <a:off x="914400" y="2819400"/>
            <a:ext cx="5638800" cy="3549650"/>
          </a:xfrm>
          <a:prstGeom prst="rect">
            <a:avLst/>
          </a:prstGeom>
          <a:noFill/>
          <a:ln w="9525">
            <a:noFill/>
            <a:miter lim="800000"/>
            <a:headEnd/>
            <a:tailEnd/>
          </a:ln>
        </p:spPr>
      </p:pic>
    </p:spTree>
    <p:extLst>
      <p:ext uri="{BB962C8B-B14F-4D97-AF65-F5344CB8AC3E}">
        <p14:creationId xmlns:p14="http://schemas.microsoft.com/office/powerpoint/2010/main" val="20057736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B29EED7-32F1-483F-AE33-258CC8E2F245}" type="slidenum">
              <a:rPr lang="en-US"/>
              <a:pPr/>
              <a:t>42</a:t>
            </a:fld>
            <a:endParaRPr lang="en-US"/>
          </a:p>
        </p:txBody>
      </p:sp>
      <p:sp>
        <p:nvSpPr>
          <p:cNvPr id="299010" name="Rectangle 2"/>
          <p:cNvSpPr>
            <a:spLocks noGrp="1" noChangeArrowheads="1"/>
          </p:cNvSpPr>
          <p:nvPr>
            <p:ph type="title"/>
          </p:nvPr>
        </p:nvSpPr>
        <p:spPr>
          <a:xfrm>
            <a:off x="685800" y="152400"/>
            <a:ext cx="7924800" cy="533400"/>
          </a:xfrm>
          <a:noFill/>
          <a:ln/>
        </p:spPr>
        <p:txBody>
          <a:bodyPr/>
          <a:lstStyle/>
          <a:p>
            <a:r>
              <a:rPr lang="en-US"/>
              <a:t>Objectives</a:t>
            </a:r>
          </a:p>
        </p:txBody>
      </p:sp>
      <p:sp>
        <p:nvSpPr>
          <p:cNvPr id="299011" name="Rectangle 3"/>
          <p:cNvSpPr>
            <a:spLocks noGrp="1" noChangeArrowheads="1"/>
          </p:cNvSpPr>
          <p:nvPr>
            <p:ph type="body" idx="1"/>
          </p:nvPr>
        </p:nvSpPr>
        <p:spPr>
          <a:xfrm>
            <a:off x="152400" y="914400"/>
            <a:ext cx="8839200" cy="5638800"/>
          </a:xfrm>
          <a:noFill/>
          <a:ln/>
        </p:spPr>
        <p:txBody>
          <a:bodyPr/>
          <a:lstStyle/>
          <a:p>
            <a:pPr marL="460375" indent="-460375">
              <a:lnSpc>
                <a:spcPct val="80000"/>
              </a:lnSpc>
              <a:spcBef>
                <a:spcPct val="30000"/>
              </a:spcBef>
            </a:pPr>
            <a:r>
              <a:rPr lang="en-US" sz="2400"/>
              <a:t>To convert GUI applications to applets (§18.2).</a:t>
            </a:r>
          </a:p>
          <a:p>
            <a:pPr marL="460375" indent="-460375">
              <a:lnSpc>
                <a:spcPct val="80000"/>
              </a:lnSpc>
              <a:spcBef>
                <a:spcPct val="30000"/>
              </a:spcBef>
            </a:pPr>
            <a:r>
              <a:rPr lang="en-US" sz="2400"/>
              <a:t>To embed applets in Web pages (§18.3).</a:t>
            </a:r>
          </a:p>
          <a:p>
            <a:pPr marL="460375" indent="-460375">
              <a:lnSpc>
                <a:spcPct val="80000"/>
              </a:lnSpc>
              <a:spcBef>
                <a:spcPct val="30000"/>
              </a:spcBef>
            </a:pPr>
            <a:r>
              <a:rPr lang="en-US" sz="2400"/>
              <a:t>To run applets from Web browsers and from the appletviewer (§§18.3.1-18.3.2).</a:t>
            </a:r>
          </a:p>
          <a:p>
            <a:pPr marL="460375" indent="-460375">
              <a:lnSpc>
                <a:spcPct val="80000"/>
              </a:lnSpc>
              <a:spcBef>
                <a:spcPct val="30000"/>
              </a:spcBef>
            </a:pPr>
            <a:r>
              <a:rPr lang="en-US" sz="2400"/>
              <a:t>To write a Java program that can run as both an application and an applet (§18.4).</a:t>
            </a:r>
          </a:p>
          <a:p>
            <a:pPr marL="460375" indent="-460375">
              <a:lnSpc>
                <a:spcPct val="80000"/>
              </a:lnSpc>
              <a:spcBef>
                <a:spcPct val="30000"/>
              </a:spcBef>
            </a:pPr>
            <a:r>
              <a:rPr lang="en-US" sz="2400"/>
              <a:t>To override the </a:t>
            </a:r>
            <a:r>
              <a:rPr lang="en-US" sz="2400" u="sng"/>
              <a:t>init</a:t>
            </a:r>
            <a:r>
              <a:rPr lang="en-US" sz="2400"/>
              <a:t>, </a:t>
            </a:r>
            <a:r>
              <a:rPr lang="en-US" sz="2400" u="sng"/>
              <a:t>start</a:t>
            </a:r>
            <a:r>
              <a:rPr lang="en-US" sz="2400"/>
              <a:t>, </a:t>
            </a:r>
            <a:r>
              <a:rPr lang="en-US" sz="2400" u="sng"/>
              <a:t>stop</a:t>
            </a:r>
            <a:r>
              <a:rPr lang="en-US" sz="2400"/>
              <a:t>, and </a:t>
            </a:r>
            <a:r>
              <a:rPr lang="en-US" sz="2400" u="sng"/>
              <a:t>destroy</a:t>
            </a:r>
            <a:r>
              <a:rPr lang="en-US" sz="2400"/>
              <a:t> methods in the </a:t>
            </a:r>
            <a:r>
              <a:rPr lang="en-US" sz="2400" u="sng"/>
              <a:t>Applet</a:t>
            </a:r>
            <a:r>
              <a:rPr lang="en-US" sz="2400"/>
              <a:t> class (§18.5).</a:t>
            </a:r>
          </a:p>
          <a:p>
            <a:pPr marL="460375" indent="-460375">
              <a:lnSpc>
                <a:spcPct val="80000"/>
              </a:lnSpc>
              <a:spcBef>
                <a:spcPct val="30000"/>
              </a:spcBef>
            </a:pPr>
            <a:r>
              <a:rPr lang="en-US" sz="2400"/>
              <a:t>To pass string values to applets from HTML (§18.6).</a:t>
            </a:r>
          </a:p>
          <a:p>
            <a:pPr marL="460375" indent="-460375">
              <a:lnSpc>
                <a:spcPct val="80000"/>
              </a:lnSpc>
              <a:spcBef>
                <a:spcPct val="30000"/>
              </a:spcBef>
            </a:pPr>
            <a:r>
              <a:rPr lang="en-US" sz="2400"/>
              <a:t>To develop an applet for the TicTacToe game (§18.7).</a:t>
            </a:r>
          </a:p>
          <a:p>
            <a:pPr marL="460375" indent="-460375">
              <a:lnSpc>
                <a:spcPct val="80000"/>
              </a:lnSpc>
              <a:spcBef>
                <a:spcPct val="30000"/>
              </a:spcBef>
            </a:pPr>
            <a:r>
              <a:rPr lang="en-US" sz="2400"/>
              <a:t>To develop an animation for a bouncing ball (§18.8).</a:t>
            </a:r>
          </a:p>
          <a:p>
            <a:pPr marL="460375" indent="-460375">
              <a:lnSpc>
                <a:spcPct val="80000"/>
              </a:lnSpc>
              <a:spcBef>
                <a:spcPct val="30000"/>
              </a:spcBef>
            </a:pPr>
            <a:r>
              <a:rPr lang="en-US" sz="2400"/>
              <a:t>To locate resources (images and audio) using the </a:t>
            </a:r>
            <a:r>
              <a:rPr lang="en-US" sz="2400" u="sng"/>
              <a:t>URL</a:t>
            </a:r>
            <a:r>
              <a:rPr lang="en-US" sz="2400"/>
              <a:t> class (§18.9).</a:t>
            </a:r>
          </a:p>
          <a:p>
            <a:pPr marL="460375" indent="-460375">
              <a:lnSpc>
                <a:spcPct val="80000"/>
              </a:lnSpc>
              <a:spcBef>
                <a:spcPct val="30000"/>
              </a:spcBef>
            </a:pPr>
            <a:r>
              <a:rPr lang="en-US" sz="2400"/>
              <a:t>To play audio in any Java program (§18.10).</a:t>
            </a:r>
          </a:p>
        </p:txBody>
      </p:sp>
    </p:spTree>
    <p:extLst>
      <p:ext uri="{BB962C8B-B14F-4D97-AF65-F5344CB8AC3E}">
        <p14:creationId xmlns:p14="http://schemas.microsoft.com/office/powerpoint/2010/main" val="24755522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33FB4B39-FF8F-4209-A3A5-B5CBCF0C7046}" type="slidenum">
              <a:rPr lang="en-US"/>
              <a:pPr/>
              <a:t>43</a:t>
            </a:fld>
            <a:endParaRPr lang="en-US"/>
          </a:p>
        </p:txBody>
      </p:sp>
      <p:sp>
        <p:nvSpPr>
          <p:cNvPr id="135170" name="Rectangle 2"/>
          <p:cNvSpPr>
            <a:spLocks noGrp="1" noChangeArrowheads="1"/>
          </p:cNvSpPr>
          <p:nvPr>
            <p:ph type="title"/>
          </p:nvPr>
        </p:nvSpPr>
        <p:spPr>
          <a:xfrm>
            <a:off x="685800" y="152400"/>
            <a:ext cx="7772400" cy="457200"/>
          </a:xfrm>
          <a:noFill/>
          <a:ln/>
        </p:spPr>
        <p:txBody>
          <a:bodyPr/>
          <a:lstStyle/>
          <a:p>
            <a:r>
              <a:rPr lang="en-US"/>
              <a:t>Developing Applets</a:t>
            </a:r>
          </a:p>
        </p:txBody>
      </p:sp>
      <p:sp>
        <p:nvSpPr>
          <p:cNvPr id="135175" name="Rectangle 7"/>
          <p:cNvSpPr>
            <a:spLocks noChangeArrowheads="1"/>
          </p:cNvSpPr>
          <p:nvPr/>
        </p:nvSpPr>
        <p:spPr bwMode="auto">
          <a:xfrm>
            <a:off x="0" y="24304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135174" name="Object 6"/>
          <p:cNvGraphicFramePr>
            <a:graphicFrameLocks noChangeAspect="1"/>
          </p:cNvGraphicFramePr>
          <p:nvPr/>
        </p:nvGraphicFramePr>
        <p:xfrm>
          <a:off x="152400" y="990600"/>
          <a:ext cx="4419600" cy="3309938"/>
        </p:xfrm>
        <a:graphic>
          <a:graphicData uri="http://schemas.openxmlformats.org/presentationml/2006/ole">
            <mc:AlternateContent xmlns:mc="http://schemas.openxmlformats.org/markup-compatibility/2006">
              <mc:Choice xmlns:v="urn:schemas-microsoft-com:vml" Requires="v">
                <p:oleObj spid="_x0000_s392194" name="Picture" r:id="rId3" imgW="2835771" imgH="2117635" progId="Word.Picture.8">
                  <p:embed/>
                </p:oleObj>
              </mc:Choice>
              <mc:Fallback>
                <p:oleObj name="Picture" r:id="rId3" imgW="2835771" imgH="2117635"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90600"/>
                        <a:ext cx="4419600" cy="330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7" name="Rectangle 9"/>
          <p:cNvSpPr>
            <a:spLocks noChangeArrowheads="1"/>
          </p:cNvSpPr>
          <p:nvPr/>
        </p:nvSpPr>
        <p:spPr bwMode="auto">
          <a:xfrm>
            <a:off x="0" y="243522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135176" name="Object 8"/>
          <p:cNvGraphicFramePr>
            <a:graphicFrameLocks noChangeAspect="1"/>
          </p:cNvGraphicFramePr>
          <p:nvPr/>
        </p:nvGraphicFramePr>
        <p:xfrm>
          <a:off x="4649788" y="989013"/>
          <a:ext cx="4491037" cy="3357562"/>
        </p:xfrm>
        <a:graphic>
          <a:graphicData uri="http://schemas.openxmlformats.org/presentationml/2006/ole">
            <mc:AlternateContent xmlns:mc="http://schemas.openxmlformats.org/markup-compatibility/2006">
              <mc:Choice xmlns:v="urn:schemas-microsoft-com:vml" Requires="v">
                <p:oleObj spid="_x0000_s392195" name="Picture" r:id="rId5" imgW="2832120" imgH="2120760" progId="Word.Picture.8">
                  <p:embed/>
                </p:oleObj>
              </mc:Choice>
              <mc:Fallback>
                <p:oleObj name="Picture" r:id="rId5" imgW="2832120" imgH="212076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788" y="989013"/>
                        <a:ext cx="4491037" cy="335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062460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CD22FEE-5FAA-4498-91A4-D5CFB9B61EFE}" type="slidenum">
              <a:rPr lang="en-US"/>
              <a:pPr/>
              <a:t>44</a:t>
            </a:fld>
            <a:endParaRPr lang="en-US"/>
          </a:p>
        </p:txBody>
      </p:sp>
      <p:sp>
        <p:nvSpPr>
          <p:cNvPr id="141314" name="Rectangle 2"/>
          <p:cNvSpPr>
            <a:spLocks noGrp="1" noChangeArrowheads="1"/>
          </p:cNvSpPr>
          <p:nvPr>
            <p:ph type="title"/>
          </p:nvPr>
        </p:nvSpPr>
        <p:spPr>
          <a:xfrm>
            <a:off x="685800" y="0"/>
            <a:ext cx="7772400" cy="1428750"/>
          </a:xfrm>
          <a:noFill/>
          <a:ln/>
        </p:spPr>
        <p:txBody>
          <a:bodyPr/>
          <a:lstStyle/>
          <a:p>
            <a:r>
              <a:rPr lang="en-US"/>
              <a:t>The </a:t>
            </a:r>
            <a:r>
              <a:rPr lang="en-US" sz="4200">
                <a:latin typeface="Courier New" pitchFamily="49" charset="0"/>
              </a:rPr>
              <a:t>&lt;applet&gt;</a:t>
            </a:r>
            <a:r>
              <a:rPr lang="en-US"/>
              <a:t> HTML Tag</a:t>
            </a:r>
          </a:p>
        </p:txBody>
      </p:sp>
      <p:sp>
        <p:nvSpPr>
          <p:cNvPr id="141315" name="Rectangle 3"/>
          <p:cNvSpPr>
            <a:spLocks noGrp="1" noChangeArrowheads="1"/>
          </p:cNvSpPr>
          <p:nvPr>
            <p:ph type="body" idx="1"/>
          </p:nvPr>
        </p:nvSpPr>
        <p:spPr>
          <a:xfrm>
            <a:off x="914400" y="1371600"/>
            <a:ext cx="7772400" cy="4724400"/>
          </a:xfrm>
          <a:solidFill>
            <a:schemeClr val="tx1"/>
          </a:solidFill>
          <a:ln/>
        </p:spPr>
        <p:txBody>
          <a:bodyPr/>
          <a:lstStyle/>
          <a:p>
            <a:pPr marL="0" indent="0">
              <a:buFont typeface="Monotype Sorts" pitchFamily="2" charset="2"/>
              <a:buNone/>
            </a:pPr>
            <a:r>
              <a:rPr lang="en-US" sz="2200">
                <a:solidFill>
                  <a:schemeClr val="bg2"/>
                </a:solidFill>
                <a:latin typeface="Courier New" pitchFamily="49" charset="0"/>
              </a:rPr>
              <a:t>&lt;applet</a:t>
            </a:r>
          </a:p>
          <a:p>
            <a:pPr marL="0" indent="0">
              <a:spcBef>
                <a:spcPct val="0"/>
              </a:spcBef>
              <a:buFont typeface="Monotype Sorts" pitchFamily="2" charset="2"/>
              <a:buNone/>
            </a:pPr>
            <a:r>
              <a:rPr lang="en-US" sz="2200">
                <a:solidFill>
                  <a:schemeClr val="bg2"/>
                </a:solidFill>
                <a:latin typeface="Courier New" pitchFamily="49" charset="0"/>
              </a:rPr>
              <a:t>   code=classfilename.class</a:t>
            </a:r>
          </a:p>
          <a:p>
            <a:pPr marL="0" indent="0">
              <a:spcBef>
                <a:spcPct val="0"/>
              </a:spcBef>
              <a:buFont typeface="Monotype Sorts" pitchFamily="2" charset="2"/>
              <a:buNone/>
            </a:pPr>
            <a:r>
              <a:rPr lang="en-US" sz="2200">
                <a:solidFill>
                  <a:schemeClr val="bg2"/>
                </a:solidFill>
                <a:latin typeface="Courier New" pitchFamily="49" charset="0"/>
              </a:rPr>
              <a:t>   width=applet_viewing_width_in_pixels</a:t>
            </a:r>
          </a:p>
          <a:p>
            <a:pPr marL="0" indent="0">
              <a:spcBef>
                <a:spcPct val="0"/>
              </a:spcBef>
              <a:buFont typeface="Monotype Sorts" pitchFamily="2" charset="2"/>
              <a:buNone/>
            </a:pPr>
            <a:r>
              <a:rPr lang="en-US" sz="2200">
                <a:solidFill>
                  <a:schemeClr val="bg2"/>
                </a:solidFill>
                <a:latin typeface="Courier New" pitchFamily="49" charset="0"/>
              </a:rPr>
              <a:t>   height=applet_viewing_height_in_pixels</a:t>
            </a:r>
          </a:p>
          <a:p>
            <a:pPr marL="0" indent="0">
              <a:spcBef>
                <a:spcPct val="0"/>
              </a:spcBef>
              <a:buFont typeface="Monotype Sorts" pitchFamily="2" charset="2"/>
              <a:buNone/>
            </a:pPr>
            <a:r>
              <a:rPr lang="en-US" sz="2200">
                <a:solidFill>
                  <a:schemeClr val="bg2"/>
                </a:solidFill>
                <a:latin typeface="Courier New" pitchFamily="49" charset="0"/>
              </a:rPr>
              <a:t>     [archive=archivefile]</a:t>
            </a:r>
          </a:p>
          <a:p>
            <a:pPr marL="0" indent="0">
              <a:spcBef>
                <a:spcPct val="0"/>
              </a:spcBef>
              <a:buFont typeface="Monotype Sorts" pitchFamily="2" charset="2"/>
              <a:buNone/>
            </a:pPr>
            <a:r>
              <a:rPr lang="en-US" sz="2200">
                <a:solidFill>
                  <a:schemeClr val="bg2"/>
                </a:solidFill>
                <a:latin typeface="Courier New" pitchFamily="49" charset="0"/>
              </a:rPr>
              <a:t>     [codebase=applet_url]</a:t>
            </a:r>
          </a:p>
          <a:p>
            <a:pPr marL="0" indent="0">
              <a:spcBef>
                <a:spcPct val="0"/>
              </a:spcBef>
              <a:buFont typeface="Monotype Sorts" pitchFamily="2" charset="2"/>
              <a:buNone/>
            </a:pPr>
            <a:r>
              <a:rPr lang="en-US" sz="2200">
                <a:solidFill>
                  <a:schemeClr val="bg2"/>
                </a:solidFill>
                <a:latin typeface="Courier New" pitchFamily="49" charset="0"/>
              </a:rPr>
              <a:t>     [vspace=vertical_margin]</a:t>
            </a:r>
          </a:p>
          <a:p>
            <a:pPr marL="0" indent="0">
              <a:spcBef>
                <a:spcPct val="0"/>
              </a:spcBef>
              <a:buFont typeface="Monotype Sorts" pitchFamily="2" charset="2"/>
              <a:buNone/>
            </a:pPr>
            <a:r>
              <a:rPr lang="en-US" sz="2200">
                <a:solidFill>
                  <a:schemeClr val="bg2"/>
                </a:solidFill>
                <a:latin typeface="Courier New" pitchFamily="49" charset="0"/>
              </a:rPr>
              <a:t>     [hspace=horizontal_margin]</a:t>
            </a:r>
          </a:p>
          <a:p>
            <a:pPr marL="0" indent="0">
              <a:spcBef>
                <a:spcPct val="0"/>
              </a:spcBef>
              <a:buFont typeface="Monotype Sorts" pitchFamily="2" charset="2"/>
              <a:buNone/>
            </a:pPr>
            <a:r>
              <a:rPr lang="en-US" sz="2200">
                <a:solidFill>
                  <a:schemeClr val="bg2"/>
                </a:solidFill>
                <a:latin typeface="Courier New" pitchFamily="49" charset="0"/>
              </a:rPr>
              <a:t>     [align=applet_alignment]</a:t>
            </a:r>
          </a:p>
          <a:p>
            <a:pPr marL="0" indent="0">
              <a:spcBef>
                <a:spcPct val="0"/>
              </a:spcBef>
              <a:buFont typeface="Monotype Sorts" pitchFamily="2" charset="2"/>
              <a:buNone/>
            </a:pPr>
            <a:r>
              <a:rPr lang="en-US" sz="2200">
                <a:solidFill>
                  <a:schemeClr val="bg2"/>
                </a:solidFill>
                <a:latin typeface="Courier New" pitchFamily="49" charset="0"/>
              </a:rPr>
              <a:t>     [alt=alternative_text]</a:t>
            </a:r>
          </a:p>
          <a:p>
            <a:pPr marL="0" indent="0">
              <a:spcBef>
                <a:spcPct val="0"/>
              </a:spcBef>
              <a:buFont typeface="Monotype Sorts" pitchFamily="2" charset="2"/>
              <a:buNone/>
            </a:pPr>
            <a:r>
              <a:rPr lang="en-US" sz="2200">
                <a:solidFill>
                  <a:schemeClr val="bg2"/>
                </a:solidFill>
                <a:latin typeface="Courier New" pitchFamily="49" charset="0"/>
              </a:rPr>
              <a:t>&gt;</a:t>
            </a:r>
          </a:p>
          <a:p>
            <a:pPr marL="0" indent="0">
              <a:spcBef>
                <a:spcPct val="0"/>
              </a:spcBef>
              <a:buFont typeface="Monotype Sorts" pitchFamily="2" charset="2"/>
              <a:buNone/>
            </a:pPr>
            <a:r>
              <a:rPr lang="en-US" sz="2200">
                <a:solidFill>
                  <a:schemeClr val="bg2"/>
                </a:solidFill>
                <a:latin typeface="Courier New" pitchFamily="49" charset="0"/>
              </a:rPr>
              <a:t>&lt;param name=param_name1</a:t>
            </a:r>
            <a:br>
              <a:rPr lang="en-US" sz="2200">
                <a:solidFill>
                  <a:schemeClr val="bg2"/>
                </a:solidFill>
                <a:latin typeface="Courier New" pitchFamily="49" charset="0"/>
              </a:rPr>
            </a:br>
            <a:r>
              <a:rPr lang="en-US" sz="2200">
                <a:solidFill>
                  <a:schemeClr val="bg2"/>
                </a:solidFill>
                <a:latin typeface="Courier New" pitchFamily="49" charset="0"/>
              </a:rPr>
              <a:t>   value=param_value1&gt;</a:t>
            </a:r>
          </a:p>
          <a:p>
            <a:pPr marL="0" indent="0">
              <a:spcBef>
                <a:spcPct val="0"/>
              </a:spcBef>
              <a:buFont typeface="Monotype Sorts" pitchFamily="2" charset="2"/>
              <a:buNone/>
            </a:pPr>
            <a:r>
              <a:rPr lang="en-US" sz="2200">
                <a:solidFill>
                  <a:schemeClr val="bg2"/>
                </a:solidFill>
                <a:latin typeface="Courier New" pitchFamily="49" charset="0"/>
              </a:rPr>
              <a:t>&lt;/applet&gt;</a:t>
            </a:r>
          </a:p>
        </p:txBody>
      </p:sp>
    </p:spTree>
    <p:extLst>
      <p:ext uri="{BB962C8B-B14F-4D97-AF65-F5344CB8AC3E}">
        <p14:creationId xmlns:p14="http://schemas.microsoft.com/office/powerpoint/2010/main" val="36819262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47E2C5B-ED45-4A88-AB53-F00B366C5032}" type="slidenum">
              <a:rPr lang="en-US"/>
              <a:pPr/>
              <a:t>45</a:t>
            </a:fld>
            <a:endParaRPr lang="en-US"/>
          </a:p>
        </p:txBody>
      </p:sp>
      <p:sp>
        <p:nvSpPr>
          <p:cNvPr id="334850" name="Rectangle 2"/>
          <p:cNvSpPr>
            <a:spLocks noGrp="1" noChangeArrowheads="1"/>
          </p:cNvSpPr>
          <p:nvPr>
            <p:ph type="title"/>
          </p:nvPr>
        </p:nvSpPr>
        <p:spPr>
          <a:xfrm>
            <a:off x="685800" y="152400"/>
            <a:ext cx="7772400" cy="762000"/>
          </a:xfrm>
          <a:noFill/>
          <a:ln/>
        </p:spPr>
        <p:txBody>
          <a:bodyPr/>
          <a:lstStyle/>
          <a:p>
            <a:r>
              <a:rPr lang="en-US"/>
              <a:t>First Simple Applet</a:t>
            </a:r>
          </a:p>
        </p:txBody>
      </p:sp>
      <p:sp>
        <p:nvSpPr>
          <p:cNvPr id="334851" name="Rectangle 3"/>
          <p:cNvSpPr>
            <a:spLocks noChangeArrowheads="1"/>
          </p:cNvSpPr>
          <p:nvPr/>
        </p:nvSpPr>
        <p:spPr bwMode="auto">
          <a:xfrm>
            <a:off x="304800" y="1143000"/>
            <a:ext cx="5486400" cy="4419600"/>
          </a:xfrm>
          <a:prstGeom prst="rect">
            <a:avLst/>
          </a:prstGeom>
          <a:solidFill>
            <a:schemeClr val="tx1"/>
          </a:solid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&lt;html&gt;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&lt;head&gt;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&lt;title&gt;Java Applet Demo&lt;/title&gt;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&lt;/head&gt;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&lt;body&gt;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&lt;applet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  code = "DisplayLabel.class"</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  width = 350</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  height = 200&gt;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&lt;/applet&gt;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&lt;/body&gt;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&lt;/html&gt;</a:t>
            </a:r>
          </a:p>
        </p:txBody>
      </p:sp>
      <p:sp>
        <p:nvSpPr>
          <p:cNvPr id="334852" name="AutoShape 4">
            <a:hlinkClick r:id="" action="ppaction://noaction" highlightClick="1"/>
          </p:cNvPr>
          <p:cNvSpPr>
            <a:spLocks noChangeArrowheads="1"/>
          </p:cNvSpPr>
          <p:nvPr/>
        </p:nvSpPr>
        <p:spPr bwMode="auto">
          <a:xfrm>
            <a:off x="2133600" y="59436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program"/>
              </a:rPr>
              <a:t>DisplayLabel</a:t>
            </a:r>
            <a:endParaRPr lang="en-US">
              <a:solidFill>
                <a:schemeClr val="accent1"/>
              </a:solidFill>
            </a:endParaRPr>
          </a:p>
        </p:txBody>
      </p:sp>
      <p:sp>
        <p:nvSpPr>
          <p:cNvPr id="334853" name="AutoShape 5">
            <a:hlinkClick r:id="rId3" highlightClick="1"/>
          </p:cNvPr>
          <p:cNvSpPr>
            <a:spLocks noChangeArrowheads="1"/>
          </p:cNvSpPr>
          <p:nvPr/>
        </p:nvSpPr>
        <p:spPr bwMode="auto">
          <a:xfrm>
            <a:off x="5638800" y="5943600"/>
            <a:ext cx="3276600" cy="533400"/>
          </a:xfrm>
          <a:prstGeom prst="actionButtonBlank">
            <a:avLst/>
          </a:prstGeom>
          <a:solidFill>
            <a:schemeClr val="accent1"/>
          </a:solidFill>
          <a:ln w="19050">
            <a:noFill/>
            <a:miter lim="800000"/>
            <a:headEnd type="none" w="sm" len="sm"/>
            <a:tailEnd type="none" w="sm" len="sm"/>
          </a:ln>
          <a:effectLst>
            <a:prstShdw prst="shdw17" dist="17961" dir="2700000">
              <a:schemeClr val="accent1">
                <a:gamma/>
                <a:shade val="60000"/>
                <a:invGamma/>
              </a:schemeClr>
            </a:prstShdw>
          </a:effectLst>
        </p:spPr>
        <p:txBody>
          <a:bodyPr wrap="none" anchor="ctr"/>
          <a:lstStyle/>
          <a:p>
            <a:pPr algn="ctr"/>
            <a:r>
              <a:rPr lang="en-US" dirty="0">
                <a:latin typeface="Book Antiqua" pitchFamily="18" charset="0"/>
              </a:rPr>
              <a:t>Run Applet Viewer</a:t>
            </a:r>
            <a:endParaRPr lang="en-US" dirty="0"/>
          </a:p>
        </p:txBody>
      </p:sp>
    </p:spTree>
    <p:extLst>
      <p:ext uri="{BB962C8B-B14F-4D97-AF65-F5344CB8AC3E}">
        <p14:creationId xmlns:p14="http://schemas.microsoft.com/office/powerpoint/2010/main" val="3695086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ABD1FED-07B3-46A3-BBD7-8EA2A8ABE5B2}" type="slidenum">
              <a:rPr lang="en-US"/>
              <a:pPr/>
              <a:t>46</a:t>
            </a:fld>
            <a:endParaRPr lang="en-US"/>
          </a:p>
        </p:txBody>
      </p:sp>
      <p:sp>
        <p:nvSpPr>
          <p:cNvPr id="289794" name="Rectangle 1026"/>
          <p:cNvSpPr>
            <a:spLocks noGrp="1" noChangeArrowheads="1"/>
          </p:cNvSpPr>
          <p:nvPr>
            <p:ph type="title"/>
          </p:nvPr>
        </p:nvSpPr>
        <p:spPr>
          <a:xfrm>
            <a:off x="685800" y="152400"/>
            <a:ext cx="7772400" cy="685800"/>
          </a:xfrm>
          <a:noFill/>
          <a:ln/>
        </p:spPr>
        <p:txBody>
          <a:bodyPr/>
          <a:lstStyle/>
          <a:p>
            <a:r>
              <a:rPr lang="en-US"/>
              <a:t>Applications vs. Applets</a:t>
            </a:r>
            <a:endParaRPr lang="en-US" b="1"/>
          </a:p>
        </p:txBody>
      </p:sp>
      <p:sp>
        <p:nvSpPr>
          <p:cNvPr id="289795" name="Rectangle 1027"/>
          <p:cNvSpPr>
            <a:spLocks noGrp="1" noChangeArrowheads="1"/>
          </p:cNvSpPr>
          <p:nvPr>
            <p:ph type="body" idx="1"/>
          </p:nvPr>
        </p:nvSpPr>
        <p:spPr>
          <a:xfrm>
            <a:off x="228600" y="990600"/>
            <a:ext cx="8915400" cy="5257800"/>
          </a:xfrm>
          <a:noFill/>
          <a:ln/>
        </p:spPr>
        <p:txBody>
          <a:bodyPr/>
          <a:lstStyle/>
          <a:p>
            <a:pPr>
              <a:lnSpc>
                <a:spcPct val="90000"/>
              </a:lnSpc>
            </a:pPr>
            <a:r>
              <a:rPr lang="en-US" sz="2800"/>
              <a:t>Similarities </a:t>
            </a:r>
          </a:p>
          <a:p>
            <a:pPr lvl="1">
              <a:lnSpc>
                <a:spcPct val="90000"/>
              </a:lnSpc>
            </a:pPr>
            <a:r>
              <a:rPr lang="en-US" sz="2400">
                <a:cs typeface="Times New Roman" pitchFamily="18" charset="0"/>
              </a:rPr>
              <a:t>Since JFrame and JApplet both are subclasses of the </a:t>
            </a:r>
            <a:r>
              <a:rPr lang="en-US" sz="2400" u="sng">
                <a:cs typeface="Times New Roman" pitchFamily="18" charset="0"/>
              </a:rPr>
              <a:t>Container</a:t>
            </a:r>
            <a:r>
              <a:rPr lang="en-US" sz="2400">
                <a:cs typeface="Times New Roman" pitchFamily="18" charset="0"/>
              </a:rPr>
              <a:t> class, all the user interface components, layout managers, and event-handling features are the same for both classes. </a:t>
            </a:r>
            <a:endParaRPr lang="en-US" sz="2400"/>
          </a:p>
          <a:p>
            <a:pPr>
              <a:lnSpc>
                <a:spcPct val="90000"/>
              </a:lnSpc>
              <a:spcBef>
                <a:spcPct val="50000"/>
              </a:spcBef>
            </a:pPr>
            <a:r>
              <a:rPr lang="en-US" sz="2800"/>
              <a:t>Differences</a:t>
            </a:r>
          </a:p>
          <a:p>
            <a:pPr lvl="1">
              <a:lnSpc>
                <a:spcPct val="90000"/>
              </a:lnSpc>
              <a:spcBef>
                <a:spcPct val="50000"/>
              </a:spcBef>
            </a:pPr>
            <a:r>
              <a:rPr lang="en-US" sz="2400">
                <a:cs typeface="Courier New" pitchFamily="49" charset="0"/>
              </a:rPr>
              <a:t>Applications are invoked from the static main method by the Java interpreter, and applets are run by the Web browser. </a:t>
            </a:r>
            <a:r>
              <a:rPr lang="en-US" sz="2400">
                <a:cs typeface="Times New Roman" pitchFamily="18" charset="0"/>
              </a:rPr>
              <a:t>The Web browser creates an instance of the applet using the applet’s no-arg constructor and controls and executes the applet through the </a:t>
            </a:r>
            <a:r>
              <a:rPr lang="en-US" sz="2400" u="sng">
                <a:cs typeface="Times New Roman" pitchFamily="18" charset="0"/>
              </a:rPr>
              <a:t>init</a:t>
            </a:r>
            <a:r>
              <a:rPr lang="en-US" sz="2400">
                <a:cs typeface="Times New Roman" pitchFamily="18" charset="0"/>
              </a:rPr>
              <a:t>, </a:t>
            </a:r>
            <a:r>
              <a:rPr lang="en-US" sz="2400" u="sng">
                <a:cs typeface="Times New Roman" pitchFamily="18" charset="0"/>
              </a:rPr>
              <a:t>start</a:t>
            </a:r>
            <a:r>
              <a:rPr lang="en-US" sz="2400">
                <a:cs typeface="Times New Roman" pitchFamily="18" charset="0"/>
              </a:rPr>
              <a:t>, </a:t>
            </a:r>
            <a:r>
              <a:rPr lang="en-US" sz="2400" u="sng">
                <a:cs typeface="Times New Roman" pitchFamily="18" charset="0"/>
              </a:rPr>
              <a:t>stop</a:t>
            </a:r>
            <a:r>
              <a:rPr lang="en-US" sz="2400">
                <a:cs typeface="Times New Roman" pitchFamily="18" charset="0"/>
              </a:rPr>
              <a:t>, and </a:t>
            </a:r>
            <a:r>
              <a:rPr lang="en-US" sz="2400" u="sng">
                <a:cs typeface="Times New Roman" pitchFamily="18" charset="0"/>
              </a:rPr>
              <a:t>destroy</a:t>
            </a:r>
            <a:r>
              <a:rPr lang="en-US" sz="2400">
                <a:cs typeface="Times New Roman" pitchFamily="18" charset="0"/>
              </a:rPr>
              <a:t> methods.</a:t>
            </a:r>
            <a:r>
              <a:rPr lang="en-US" sz="2400">
                <a:cs typeface="Courier New" pitchFamily="49" charset="0"/>
              </a:rPr>
              <a:t> </a:t>
            </a:r>
          </a:p>
          <a:p>
            <a:pPr lvl="1">
              <a:lnSpc>
                <a:spcPct val="90000"/>
              </a:lnSpc>
              <a:spcBef>
                <a:spcPct val="50000"/>
              </a:spcBef>
            </a:pPr>
            <a:r>
              <a:rPr lang="en-US" sz="2400">
                <a:cs typeface="Courier New" pitchFamily="49" charset="0"/>
              </a:rPr>
              <a:t>Applets have security restrictions</a:t>
            </a:r>
          </a:p>
          <a:p>
            <a:pPr lvl="1">
              <a:lnSpc>
                <a:spcPct val="90000"/>
              </a:lnSpc>
              <a:spcBef>
                <a:spcPct val="50000"/>
              </a:spcBef>
            </a:pPr>
            <a:r>
              <a:rPr lang="en-US" sz="2400">
                <a:cs typeface="Courier New" pitchFamily="49" charset="0"/>
              </a:rPr>
              <a:t>Web browser creates graphical environment for applets, GUI applications are placed in a frame.</a:t>
            </a:r>
          </a:p>
        </p:txBody>
      </p:sp>
    </p:spTree>
    <p:extLst>
      <p:ext uri="{BB962C8B-B14F-4D97-AF65-F5344CB8AC3E}">
        <p14:creationId xmlns:p14="http://schemas.microsoft.com/office/powerpoint/2010/main" val="95332525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1E46C2C-DC9F-4485-A82E-DF0F61D663C4}" type="slidenum">
              <a:rPr lang="en-US"/>
              <a:pPr/>
              <a:t>47</a:t>
            </a:fld>
            <a:endParaRPr lang="en-US"/>
          </a:p>
        </p:txBody>
      </p:sp>
      <p:sp>
        <p:nvSpPr>
          <p:cNvPr id="290818" name="Rectangle 1026"/>
          <p:cNvSpPr>
            <a:spLocks noGrp="1" noChangeArrowheads="1"/>
          </p:cNvSpPr>
          <p:nvPr>
            <p:ph type="title"/>
          </p:nvPr>
        </p:nvSpPr>
        <p:spPr>
          <a:xfrm>
            <a:off x="685800" y="0"/>
            <a:ext cx="7772400" cy="1428750"/>
          </a:xfrm>
          <a:noFill/>
          <a:ln/>
        </p:spPr>
        <p:txBody>
          <a:bodyPr/>
          <a:lstStyle/>
          <a:p>
            <a:r>
              <a:rPr lang="en-US"/>
              <a:t>Security Restrictions on Applets</a:t>
            </a:r>
          </a:p>
        </p:txBody>
      </p:sp>
      <p:sp>
        <p:nvSpPr>
          <p:cNvPr id="290819" name="Rectangle 1027"/>
          <p:cNvSpPr>
            <a:spLocks noGrp="1" noChangeArrowheads="1"/>
          </p:cNvSpPr>
          <p:nvPr>
            <p:ph type="body" idx="1"/>
          </p:nvPr>
        </p:nvSpPr>
        <p:spPr>
          <a:xfrm>
            <a:off x="685800" y="1371600"/>
            <a:ext cx="7772400" cy="4114800"/>
          </a:xfrm>
          <a:noFill/>
          <a:ln/>
        </p:spPr>
        <p:txBody>
          <a:bodyPr/>
          <a:lstStyle/>
          <a:p>
            <a:pPr>
              <a:lnSpc>
                <a:spcPct val="90000"/>
              </a:lnSpc>
            </a:pPr>
            <a:r>
              <a:rPr lang="en-US" sz="2800"/>
              <a:t>Applets are not allowed to read from, or write to, the file system of the computer viewing the applets. </a:t>
            </a:r>
          </a:p>
          <a:p>
            <a:pPr>
              <a:lnSpc>
                <a:spcPct val="90000"/>
              </a:lnSpc>
              <a:spcBef>
                <a:spcPct val="50000"/>
              </a:spcBef>
            </a:pPr>
            <a:r>
              <a:rPr lang="en-US" sz="2800"/>
              <a:t>Applets are not allowed to run any programs on the browser’s computer.</a:t>
            </a:r>
          </a:p>
          <a:p>
            <a:pPr>
              <a:lnSpc>
                <a:spcPct val="90000"/>
              </a:lnSpc>
              <a:spcBef>
                <a:spcPct val="50000"/>
              </a:spcBef>
            </a:pPr>
            <a:r>
              <a:rPr lang="en-US" sz="2800"/>
              <a:t>Applets are not allowed to establish connections between the user’s computer and another computer except with the server where</a:t>
            </a:r>
            <a:br>
              <a:rPr lang="en-US" sz="2800"/>
            </a:br>
            <a:r>
              <a:rPr lang="en-US" sz="2800"/>
              <a:t>the applets are stored.</a:t>
            </a:r>
            <a:r>
              <a:rPr lang="en-US">
                <a:latin typeface="Book Antiqua" pitchFamily="18" charset="0"/>
              </a:rPr>
              <a:t> </a:t>
            </a:r>
          </a:p>
        </p:txBody>
      </p:sp>
    </p:spTree>
    <p:extLst>
      <p:ext uri="{BB962C8B-B14F-4D97-AF65-F5344CB8AC3E}">
        <p14:creationId xmlns:p14="http://schemas.microsoft.com/office/powerpoint/2010/main" val="10262030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0C36EBD-5E45-4F67-8CFB-B9D6F0F12DE0}" type="slidenum">
              <a:rPr lang="en-US"/>
              <a:pPr/>
              <a:t>48</a:t>
            </a:fld>
            <a:endParaRPr lang="en-US"/>
          </a:p>
        </p:txBody>
      </p:sp>
      <p:sp>
        <p:nvSpPr>
          <p:cNvPr id="143362" name="Rectangle 2"/>
          <p:cNvSpPr>
            <a:spLocks noGrp="1" noChangeArrowheads="1"/>
          </p:cNvSpPr>
          <p:nvPr>
            <p:ph type="title"/>
          </p:nvPr>
        </p:nvSpPr>
        <p:spPr>
          <a:xfrm>
            <a:off x="685800" y="457200"/>
            <a:ext cx="7772400" cy="1143000"/>
          </a:xfrm>
          <a:noFill/>
          <a:ln/>
        </p:spPr>
        <p:txBody>
          <a:bodyPr/>
          <a:lstStyle/>
          <a:p>
            <a:r>
              <a:rPr lang="en-US"/>
              <a:t>Conversions Between Applications and Applets</a:t>
            </a:r>
            <a:endParaRPr lang="en-US" b="1"/>
          </a:p>
        </p:txBody>
      </p:sp>
      <p:sp>
        <p:nvSpPr>
          <p:cNvPr id="143363" name="Rectangle 3"/>
          <p:cNvSpPr>
            <a:spLocks noGrp="1" noChangeArrowheads="1"/>
          </p:cNvSpPr>
          <p:nvPr>
            <p:ph type="body" idx="1"/>
          </p:nvPr>
        </p:nvSpPr>
        <p:spPr>
          <a:xfrm>
            <a:off x="685800" y="2057400"/>
            <a:ext cx="7772400" cy="3581400"/>
          </a:xfrm>
          <a:noFill/>
          <a:ln/>
        </p:spPr>
        <p:txBody>
          <a:bodyPr/>
          <a:lstStyle/>
          <a:p>
            <a:r>
              <a:rPr lang="en-US" sz="2800"/>
              <a:t>Conversions between applications and applets are simple and easy.</a:t>
            </a:r>
          </a:p>
          <a:p>
            <a:pPr>
              <a:spcBef>
                <a:spcPct val="50000"/>
              </a:spcBef>
            </a:pPr>
            <a:r>
              <a:rPr lang="en-US" sz="2800"/>
              <a:t>You can always convert an applet into an application. </a:t>
            </a:r>
          </a:p>
          <a:p>
            <a:pPr>
              <a:spcBef>
                <a:spcPct val="50000"/>
              </a:spcBef>
            </a:pPr>
            <a:r>
              <a:rPr lang="en-US" sz="2800"/>
              <a:t>You can convert an application to an</a:t>
            </a:r>
            <a:br>
              <a:rPr lang="en-US" sz="2800"/>
            </a:br>
            <a:r>
              <a:rPr lang="en-US" sz="2800"/>
              <a:t>applet as long as security restrictions are</a:t>
            </a:r>
            <a:br>
              <a:rPr lang="en-US" sz="2800"/>
            </a:br>
            <a:r>
              <a:rPr lang="en-US" sz="2800"/>
              <a:t>not violated.</a:t>
            </a:r>
            <a:endParaRPr lang="en-US" sz="3000"/>
          </a:p>
        </p:txBody>
      </p:sp>
    </p:spTree>
    <p:extLst>
      <p:ext uri="{BB962C8B-B14F-4D97-AF65-F5344CB8AC3E}">
        <p14:creationId xmlns:p14="http://schemas.microsoft.com/office/powerpoint/2010/main" val="2841564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304800" y="304800"/>
            <a:ext cx="8534400" cy="1143000"/>
          </a:xfrm>
          <a:noFill/>
          <a:ln/>
        </p:spPr>
        <p:txBody>
          <a:bodyPr>
            <a:normAutofit fontScale="90000"/>
          </a:bodyPr>
          <a:lstStyle/>
          <a:p>
            <a:r>
              <a:rPr lang="en-US"/>
              <a:t>Revisit Listing 11.7</a:t>
            </a:r>
            <a:br>
              <a:rPr lang="en-US"/>
            </a:br>
            <a:r>
              <a:rPr lang="en-US"/>
              <a:t>Taste of Event-Driven Programming</a:t>
            </a:r>
            <a:endParaRPr lang="en-US">
              <a:solidFill>
                <a:schemeClr val="tx1"/>
              </a:solidFill>
              <a:latin typeface="Book Antiqua" pitchFamily="18" charset="0"/>
            </a:endParaRPr>
          </a:p>
        </p:txBody>
      </p:sp>
      <p:sp>
        <p:nvSpPr>
          <p:cNvPr id="8" name="Slide Number Placeholder 4"/>
          <p:cNvSpPr>
            <a:spLocks noGrp="1"/>
          </p:cNvSpPr>
          <p:nvPr>
            <p:ph type="sldNum" sz="quarter" idx="12"/>
          </p:nvPr>
        </p:nvSpPr>
        <p:spPr/>
        <p:txBody>
          <a:bodyPr/>
          <a:lstStyle/>
          <a:p>
            <a:fld id="{F43991B1-A96F-4A11-BB43-E7AE3A1219C8}" type="slidenum">
              <a:rPr lang="en-US"/>
              <a:pPr/>
              <a:t>5</a:t>
            </a:fld>
            <a:endParaRPr lang="en-US"/>
          </a:p>
        </p:txBody>
      </p:sp>
      <p:sp>
        <p:nvSpPr>
          <p:cNvPr id="387075" name="Rectangle 3"/>
          <p:cNvSpPr>
            <a:spLocks noGrp="1" noChangeArrowheads="1"/>
          </p:cNvSpPr>
          <p:nvPr>
            <p:ph sz="quarter" idx="1"/>
          </p:nvPr>
        </p:nvSpPr>
        <p:spPr>
          <a:xfrm>
            <a:off x="457200" y="1905000"/>
            <a:ext cx="8305800" cy="1524000"/>
          </a:xfrm>
          <a:noFill/>
          <a:ln/>
        </p:spPr>
        <p:txBody>
          <a:bodyPr/>
          <a:lstStyle/>
          <a:p>
            <a:pPr>
              <a:lnSpc>
                <a:spcPct val="90000"/>
              </a:lnSpc>
            </a:pPr>
            <a:r>
              <a:rPr lang="en-US"/>
              <a:t>The example displays a button in the frame. A message is displayed on the console when a button is clicked. </a:t>
            </a:r>
          </a:p>
        </p:txBody>
      </p:sp>
      <p:sp>
        <p:nvSpPr>
          <p:cNvPr id="387076" name="AutoShape 4">
            <a:hlinkClick r:id="" action="ppaction://noaction" highlightClick="1"/>
          </p:cNvPr>
          <p:cNvSpPr>
            <a:spLocks noChangeArrowheads="1"/>
          </p:cNvSpPr>
          <p:nvPr/>
        </p:nvSpPr>
        <p:spPr bwMode="auto">
          <a:xfrm>
            <a:off x="609600" y="47244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2" action="ppaction://program"/>
              </a:rPr>
              <a:t>HandleEvent</a:t>
            </a:r>
            <a:endParaRPr lang="en-US" dirty="0">
              <a:solidFill>
                <a:schemeClr val="accent1"/>
              </a:solidFill>
            </a:endParaRPr>
          </a:p>
        </p:txBody>
      </p:sp>
      <p:sp>
        <p:nvSpPr>
          <p:cNvPr id="387077" name="AutoShape 5">
            <a:hlinkClick r:id="rId3" action="ppaction://program" highlightClick="1"/>
          </p:cNvPr>
          <p:cNvSpPr>
            <a:spLocks noChangeArrowheads="1"/>
          </p:cNvSpPr>
          <p:nvPr/>
        </p:nvSpPr>
        <p:spPr bwMode="auto">
          <a:xfrm>
            <a:off x="609600" y="54864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pic>
        <p:nvPicPr>
          <p:cNvPr id="387079" name="Picture 7"/>
          <p:cNvPicPr>
            <a:picLocks noChangeAspect="1" noChangeArrowheads="1"/>
          </p:cNvPicPr>
          <p:nvPr/>
        </p:nvPicPr>
        <p:blipFill>
          <a:blip r:embed="rId4"/>
          <a:srcRect/>
          <a:stretch>
            <a:fillRect/>
          </a:stretch>
        </p:blipFill>
        <p:spPr bwMode="auto">
          <a:xfrm>
            <a:off x="4267200" y="3657600"/>
            <a:ext cx="4343400" cy="1465263"/>
          </a:xfrm>
          <a:prstGeom prst="rect">
            <a:avLst/>
          </a:prstGeom>
          <a:noFill/>
          <a:ln w="12700">
            <a:noFill/>
            <a:miter lim="800000"/>
            <a:headEnd type="none" w="sm" len="sm"/>
            <a:tailEnd type="none" w="sm" len="sm"/>
          </a:ln>
          <a:effectLst/>
        </p:spPr>
      </p:pic>
      <p:pic>
        <p:nvPicPr>
          <p:cNvPr id="387080" name="Picture 8"/>
          <p:cNvPicPr>
            <a:picLocks noChangeAspect="1" noChangeArrowheads="1"/>
          </p:cNvPicPr>
          <p:nvPr/>
        </p:nvPicPr>
        <p:blipFill>
          <a:blip r:embed="rId5"/>
          <a:srcRect/>
          <a:stretch>
            <a:fillRect/>
          </a:stretch>
        </p:blipFill>
        <p:spPr bwMode="auto">
          <a:xfrm>
            <a:off x="6324600" y="4724400"/>
            <a:ext cx="2438400" cy="1255713"/>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685800" y="0"/>
            <a:ext cx="7772400" cy="1428750"/>
          </a:xfrm>
          <a:noFill/>
          <a:ln/>
        </p:spPr>
        <p:txBody>
          <a:bodyPr/>
          <a:lstStyle/>
          <a:p>
            <a:r>
              <a:rPr lang="en-US"/>
              <a:t>Events</a:t>
            </a:r>
          </a:p>
        </p:txBody>
      </p:sp>
      <p:sp>
        <p:nvSpPr>
          <p:cNvPr id="4" name="Slide Number Placeholder 4"/>
          <p:cNvSpPr>
            <a:spLocks noGrp="1"/>
          </p:cNvSpPr>
          <p:nvPr>
            <p:ph type="sldNum" sz="quarter" idx="12"/>
          </p:nvPr>
        </p:nvSpPr>
        <p:spPr/>
        <p:txBody>
          <a:bodyPr/>
          <a:lstStyle/>
          <a:p>
            <a:fld id="{1D1D6103-4040-4490-803B-EAE1F36E26F3}" type="slidenum">
              <a:rPr lang="en-US"/>
              <a:pPr/>
              <a:t>6</a:t>
            </a:fld>
            <a:endParaRPr lang="en-US"/>
          </a:p>
        </p:txBody>
      </p:sp>
      <p:sp>
        <p:nvSpPr>
          <p:cNvPr id="321539" name="Rectangle 3"/>
          <p:cNvSpPr>
            <a:spLocks noGrp="1" noChangeArrowheads="1"/>
          </p:cNvSpPr>
          <p:nvPr>
            <p:ph sz="quarter" idx="1"/>
          </p:nvPr>
        </p:nvSpPr>
        <p:spPr>
          <a:xfrm>
            <a:off x="381000" y="1371600"/>
            <a:ext cx="8229600" cy="4495800"/>
          </a:xfrm>
          <a:noFill/>
          <a:ln/>
        </p:spPr>
        <p:txBody>
          <a:bodyPr/>
          <a:lstStyle/>
          <a:p>
            <a:r>
              <a:rPr lang="en-US" sz="3400"/>
              <a:t>An </a:t>
            </a:r>
            <a:r>
              <a:rPr lang="en-US" sz="3400" i="1"/>
              <a:t>event</a:t>
            </a:r>
            <a:r>
              <a:rPr lang="en-US" sz="3400"/>
              <a:t> can be defined as a type of signal to the program that something has happened. </a:t>
            </a:r>
          </a:p>
          <a:p>
            <a:pPr>
              <a:spcBef>
                <a:spcPct val="100000"/>
              </a:spcBef>
            </a:pPr>
            <a:r>
              <a:rPr lang="en-US" sz="3400"/>
              <a:t>The event is generated by external user actions such as mouse movements, mouse clicks, and keystrokes, or by the operating system, such as a timer.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685800" y="0"/>
            <a:ext cx="7772400" cy="1428750"/>
          </a:xfrm>
          <a:noFill/>
          <a:ln/>
        </p:spPr>
        <p:txBody>
          <a:bodyPr/>
          <a:lstStyle/>
          <a:p>
            <a:r>
              <a:rPr lang="en-US"/>
              <a:t>Event Classes</a:t>
            </a:r>
            <a:endParaRPr lang="en-US" b="1"/>
          </a:p>
        </p:txBody>
      </p:sp>
      <p:sp>
        <p:nvSpPr>
          <p:cNvPr id="4" name="Slide Number Placeholder 4"/>
          <p:cNvSpPr>
            <a:spLocks noGrp="1"/>
          </p:cNvSpPr>
          <p:nvPr>
            <p:ph type="sldNum" sz="quarter" idx="12"/>
          </p:nvPr>
        </p:nvSpPr>
        <p:spPr/>
        <p:txBody>
          <a:bodyPr/>
          <a:lstStyle/>
          <a:p>
            <a:fld id="{FD563B05-FBE5-473F-A9E8-8F4FDF2FEBEC}" type="slidenum">
              <a:rPr lang="en-US"/>
              <a:pPr/>
              <a:t>7</a:t>
            </a:fld>
            <a:endParaRPr lang="en-US"/>
          </a:p>
        </p:txBody>
      </p:sp>
      <p:graphicFrame>
        <p:nvGraphicFramePr>
          <p:cNvPr id="323587" name="Object 3"/>
          <p:cNvGraphicFramePr>
            <a:graphicFrameLocks noChangeAspect="1"/>
          </p:cNvGraphicFramePr>
          <p:nvPr/>
        </p:nvGraphicFramePr>
        <p:xfrm>
          <a:off x="227013" y="1281113"/>
          <a:ext cx="8609012" cy="3633787"/>
        </p:xfrm>
        <a:graphic>
          <a:graphicData uri="http://schemas.openxmlformats.org/presentationml/2006/ole">
            <mc:AlternateContent xmlns:mc="http://schemas.openxmlformats.org/markup-compatibility/2006">
              <mc:Choice xmlns:v="urn:schemas-microsoft-com:vml" Requires="v">
                <p:oleObj spid="_x0000_s323589" name="Picture" r:id="rId3" imgW="8381880" imgH="3429000" progId="Word.Picture.8">
                  <p:embed/>
                </p:oleObj>
              </mc:Choice>
              <mc:Fallback>
                <p:oleObj name="Picture" r:id="rId3" imgW="8381880" imgH="3429000" progId="Word.Picture.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t="6641" r="39555" b="31093"/>
                      <a:stretch>
                        <a:fillRect/>
                      </a:stretch>
                    </p:blipFill>
                    <p:spPr bwMode="auto">
                      <a:xfrm>
                        <a:off x="227013" y="1281113"/>
                        <a:ext cx="8609012" cy="3633787"/>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685800" y="0"/>
            <a:ext cx="7772400" cy="1428750"/>
          </a:xfrm>
          <a:noFill/>
          <a:ln/>
        </p:spPr>
        <p:txBody>
          <a:bodyPr/>
          <a:lstStyle/>
          <a:p>
            <a:r>
              <a:rPr lang="en-US"/>
              <a:t>Event Information</a:t>
            </a:r>
          </a:p>
        </p:txBody>
      </p:sp>
      <p:sp>
        <p:nvSpPr>
          <p:cNvPr id="4" name="Slide Number Placeholder 4"/>
          <p:cNvSpPr>
            <a:spLocks noGrp="1"/>
          </p:cNvSpPr>
          <p:nvPr>
            <p:ph type="sldNum" sz="quarter" idx="12"/>
          </p:nvPr>
        </p:nvSpPr>
        <p:spPr/>
        <p:txBody>
          <a:bodyPr/>
          <a:lstStyle/>
          <a:p>
            <a:fld id="{0EFB1617-55EC-4E55-911D-BCCF4642FDA3}" type="slidenum">
              <a:rPr lang="en-US"/>
              <a:pPr/>
              <a:t>8</a:t>
            </a:fld>
            <a:endParaRPr lang="en-US"/>
          </a:p>
        </p:txBody>
      </p:sp>
      <p:sp>
        <p:nvSpPr>
          <p:cNvPr id="322563" name="Rectangle 3"/>
          <p:cNvSpPr>
            <a:spLocks noGrp="1" noChangeArrowheads="1"/>
          </p:cNvSpPr>
          <p:nvPr>
            <p:ph sz="quarter" idx="1"/>
          </p:nvPr>
        </p:nvSpPr>
        <p:spPr>
          <a:xfrm>
            <a:off x="381000" y="1371600"/>
            <a:ext cx="8534400" cy="4724400"/>
          </a:xfrm>
          <a:noFill/>
          <a:ln/>
        </p:spPr>
        <p:txBody>
          <a:bodyPr/>
          <a:lstStyle/>
          <a:p>
            <a:pPr marL="0" indent="0">
              <a:buFont typeface="Monotype Sorts" pitchFamily="2" charset="2"/>
              <a:buNone/>
            </a:pPr>
            <a:r>
              <a:rPr lang="en-US">
                <a:cs typeface="Times New Roman" pitchFamily="18" charset="0"/>
              </a:rPr>
              <a:t>An event object contains whatever properties are pertinent to the event. You can identify the source object of the event using the </a:t>
            </a:r>
            <a:r>
              <a:rPr lang="en-US" u="sng">
                <a:cs typeface="Times New Roman" pitchFamily="18" charset="0"/>
              </a:rPr>
              <a:t>getSource()</a:t>
            </a:r>
            <a:r>
              <a:rPr lang="en-US">
                <a:cs typeface="Times New Roman" pitchFamily="18" charset="0"/>
              </a:rPr>
              <a:t> instance method in the </a:t>
            </a:r>
            <a:r>
              <a:rPr lang="en-US" u="sng">
                <a:cs typeface="Times New Roman" pitchFamily="18" charset="0"/>
              </a:rPr>
              <a:t>EventObject</a:t>
            </a:r>
            <a:r>
              <a:rPr lang="en-US">
                <a:cs typeface="Times New Roman" pitchFamily="18" charset="0"/>
              </a:rPr>
              <a:t> class. The subclasses of </a:t>
            </a:r>
            <a:r>
              <a:rPr lang="en-US" u="sng">
                <a:cs typeface="Times New Roman" pitchFamily="18" charset="0"/>
              </a:rPr>
              <a:t>EventObject</a:t>
            </a:r>
            <a:r>
              <a:rPr lang="en-US">
                <a:cs typeface="Times New Roman" pitchFamily="18" charset="0"/>
              </a:rPr>
              <a:t> deal with special types of events, such as button actions, window events, component events, mouse movements, and keystrokes. Table 15.1 lists external user actions, source objects, and event types generated.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685800" y="0"/>
            <a:ext cx="7772400" cy="1371600"/>
          </a:xfrm>
          <a:noFill/>
          <a:ln/>
        </p:spPr>
        <p:txBody>
          <a:bodyPr/>
          <a:lstStyle/>
          <a:p>
            <a:r>
              <a:rPr lang="en-US"/>
              <a:t>Selected User Actions</a:t>
            </a:r>
            <a:endParaRPr lang="en-US">
              <a:solidFill>
                <a:schemeClr val="tx1"/>
              </a:solidFill>
              <a:latin typeface="Book Antiqua" pitchFamily="18" charset="0"/>
            </a:endParaRPr>
          </a:p>
        </p:txBody>
      </p:sp>
      <p:sp>
        <p:nvSpPr>
          <p:cNvPr id="4" name="Slide Number Placeholder 4"/>
          <p:cNvSpPr>
            <a:spLocks noGrp="1"/>
          </p:cNvSpPr>
          <p:nvPr>
            <p:ph type="sldNum" sz="quarter" idx="12"/>
          </p:nvPr>
        </p:nvSpPr>
        <p:spPr/>
        <p:txBody>
          <a:bodyPr/>
          <a:lstStyle/>
          <a:p>
            <a:fld id="{9D6DCC72-A6E6-40B6-90B0-80A1C473B467}" type="slidenum">
              <a:rPr lang="en-US"/>
              <a:pPr/>
              <a:t>9</a:t>
            </a:fld>
            <a:endParaRPr lang="en-US"/>
          </a:p>
        </p:txBody>
      </p:sp>
      <p:sp>
        <p:nvSpPr>
          <p:cNvPr id="324611" name="Text Box 3"/>
          <p:cNvSpPr txBox="1">
            <a:spLocks noChangeArrowheads="1"/>
          </p:cNvSpPr>
          <p:nvPr/>
        </p:nvSpPr>
        <p:spPr bwMode="auto">
          <a:xfrm>
            <a:off x="228600" y="1371600"/>
            <a:ext cx="8915400" cy="3765550"/>
          </a:xfrm>
          <a:prstGeom prst="rect">
            <a:avLst/>
          </a:prstGeom>
          <a:noFill/>
          <a:ln w="12700">
            <a:noFill/>
            <a:miter lim="800000"/>
            <a:headEnd type="none" w="sm" len="sm"/>
            <a:tailEnd type="none" w="sm" len="sm"/>
          </a:ln>
          <a:effectLst/>
        </p:spPr>
        <p:txBody>
          <a:bodyPr>
            <a:spAutoFit/>
          </a:bodyPr>
          <a:lstStyle/>
          <a:p>
            <a:pPr>
              <a:spcBef>
                <a:spcPct val="50000"/>
              </a:spcBef>
              <a:tabLst>
                <a:tab pos="3719513" algn="l"/>
                <a:tab pos="6110288" algn="l"/>
              </a:tabLst>
            </a:pPr>
            <a:r>
              <a:rPr lang="en-US" sz="1600" b="1"/>
              <a:t>	Source	Event Type</a:t>
            </a:r>
            <a:br>
              <a:rPr lang="en-US" sz="1600" b="1"/>
            </a:br>
            <a:r>
              <a:rPr lang="en-US" sz="1600" b="1"/>
              <a:t>User Action	Object	Generated</a:t>
            </a:r>
          </a:p>
          <a:p>
            <a:pPr>
              <a:spcBef>
                <a:spcPct val="50000"/>
              </a:spcBef>
              <a:tabLst>
                <a:tab pos="3719513" algn="l"/>
                <a:tab pos="6110288" algn="l"/>
              </a:tabLst>
            </a:pPr>
            <a:endParaRPr lang="en-US" sz="1600"/>
          </a:p>
          <a:p>
            <a:pPr>
              <a:spcBef>
                <a:spcPct val="50000"/>
              </a:spcBef>
              <a:tabLst>
                <a:tab pos="3719513" algn="l"/>
                <a:tab pos="6110288" algn="l"/>
              </a:tabLst>
            </a:pPr>
            <a:r>
              <a:rPr lang="en-US" sz="1600"/>
              <a:t>Click a button	</a:t>
            </a:r>
            <a:r>
              <a:rPr lang="en-US" sz="1600">
                <a:latin typeface="Courier New" pitchFamily="49" charset="0"/>
              </a:rPr>
              <a:t>JButton</a:t>
            </a:r>
            <a:r>
              <a:rPr lang="en-US" sz="1600"/>
              <a:t>	</a:t>
            </a:r>
            <a:r>
              <a:rPr lang="en-US" sz="1600">
                <a:latin typeface="Courier New" pitchFamily="49" charset="0"/>
              </a:rPr>
              <a:t>ActionEvent</a:t>
            </a:r>
            <a:endParaRPr lang="en-US" sz="1600"/>
          </a:p>
          <a:p>
            <a:pPr>
              <a:spcBef>
                <a:spcPct val="25000"/>
              </a:spcBef>
              <a:tabLst>
                <a:tab pos="3719513" algn="l"/>
                <a:tab pos="6110288" algn="l"/>
              </a:tabLst>
            </a:pPr>
            <a:r>
              <a:rPr lang="en-US" sz="1600"/>
              <a:t>Click a check box	</a:t>
            </a:r>
            <a:r>
              <a:rPr lang="en-US" sz="1600">
                <a:latin typeface="Courier New" pitchFamily="49" charset="0"/>
              </a:rPr>
              <a:t>JCheckBox</a:t>
            </a:r>
            <a:r>
              <a:rPr lang="en-US" sz="1600"/>
              <a:t>	</a:t>
            </a:r>
            <a:r>
              <a:rPr lang="en-US" sz="1600">
                <a:latin typeface="Courier New" pitchFamily="49" charset="0"/>
              </a:rPr>
              <a:t>ItemEvent</a:t>
            </a:r>
            <a:r>
              <a:rPr lang="en-US" sz="1600"/>
              <a:t>, </a:t>
            </a:r>
            <a:r>
              <a:rPr lang="en-US" sz="1600">
                <a:latin typeface="Courier New" pitchFamily="49" charset="0"/>
              </a:rPr>
              <a:t>ActionEvent</a:t>
            </a:r>
            <a:endParaRPr lang="en-US" sz="1600"/>
          </a:p>
          <a:p>
            <a:pPr>
              <a:spcBef>
                <a:spcPct val="25000"/>
              </a:spcBef>
              <a:tabLst>
                <a:tab pos="3719513" algn="l"/>
                <a:tab pos="6110288" algn="l"/>
              </a:tabLst>
            </a:pPr>
            <a:r>
              <a:rPr lang="en-US" sz="1600"/>
              <a:t>Click a radio button	</a:t>
            </a:r>
            <a:r>
              <a:rPr lang="en-US" sz="1600">
                <a:latin typeface="Courier New" pitchFamily="49" charset="0"/>
              </a:rPr>
              <a:t>JRadioButton</a:t>
            </a:r>
            <a:r>
              <a:rPr lang="en-US" sz="1600"/>
              <a:t>	</a:t>
            </a:r>
            <a:r>
              <a:rPr lang="en-US" sz="1600">
                <a:latin typeface="Courier New" pitchFamily="49" charset="0"/>
              </a:rPr>
              <a:t>ItemEvent</a:t>
            </a:r>
            <a:r>
              <a:rPr lang="en-US" sz="1600"/>
              <a:t>, </a:t>
            </a:r>
            <a:r>
              <a:rPr lang="en-US" sz="1600">
                <a:latin typeface="Courier New" pitchFamily="49" charset="0"/>
              </a:rPr>
              <a:t>ActionEvent</a:t>
            </a:r>
            <a:endParaRPr lang="en-US" sz="1600"/>
          </a:p>
          <a:p>
            <a:pPr>
              <a:spcBef>
                <a:spcPct val="25000"/>
              </a:spcBef>
              <a:tabLst>
                <a:tab pos="3719513" algn="l"/>
                <a:tab pos="6110288" algn="l"/>
              </a:tabLst>
            </a:pPr>
            <a:r>
              <a:rPr lang="en-US" sz="1600"/>
              <a:t>Press return on a text field	</a:t>
            </a:r>
            <a:r>
              <a:rPr lang="en-US" sz="1600">
                <a:latin typeface="Courier New" pitchFamily="49" charset="0"/>
              </a:rPr>
              <a:t>JTextField</a:t>
            </a:r>
            <a:r>
              <a:rPr lang="en-US" sz="1600"/>
              <a:t>	</a:t>
            </a:r>
            <a:r>
              <a:rPr lang="en-US" sz="1600">
                <a:latin typeface="Courier New" pitchFamily="49" charset="0"/>
              </a:rPr>
              <a:t>ActionEvent</a:t>
            </a:r>
            <a:endParaRPr lang="en-US" sz="1600"/>
          </a:p>
          <a:p>
            <a:pPr>
              <a:spcBef>
                <a:spcPct val="25000"/>
              </a:spcBef>
              <a:tabLst>
                <a:tab pos="3719513" algn="l"/>
                <a:tab pos="6110288" algn="l"/>
              </a:tabLst>
            </a:pPr>
            <a:r>
              <a:rPr lang="en-US" sz="1600"/>
              <a:t>Select a new item	</a:t>
            </a:r>
            <a:r>
              <a:rPr lang="en-US" sz="1600">
                <a:latin typeface="Courier New" pitchFamily="49" charset="0"/>
              </a:rPr>
              <a:t>JComboBox</a:t>
            </a:r>
            <a:r>
              <a:rPr lang="en-US" sz="1600"/>
              <a:t>	</a:t>
            </a:r>
            <a:r>
              <a:rPr lang="en-US" sz="1600">
                <a:latin typeface="Courier New" pitchFamily="49" charset="0"/>
              </a:rPr>
              <a:t>ItemEvent</a:t>
            </a:r>
            <a:r>
              <a:rPr lang="en-US" sz="1600"/>
              <a:t>, </a:t>
            </a:r>
            <a:r>
              <a:rPr lang="en-US" sz="1600">
                <a:latin typeface="Courier New" pitchFamily="49" charset="0"/>
              </a:rPr>
              <a:t>ActionEvent</a:t>
            </a:r>
          </a:p>
          <a:p>
            <a:pPr>
              <a:spcBef>
                <a:spcPct val="25000"/>
              </a:spcBef>
              <a:tabLst>
                <a:tab pos="3719513" algn="l"/>
                <a:tab pos="6110288" algn="l"/>
              </a:tabLst>
            </a:pPr>
            <a:r>
              <a:rPr lang="en-US" sz="1600"/>
              <a:t>Window opened, closed, etc.	</a:t>
            </a:r>
            <a:r>
              <a:rPr lang="en-US" sz="1600">
                <a:latin typeface="Courier New" pitchFamily="49" charset="0"/>
              </a:rPr>
              <a:t>Window</a:t>
            </a:r>
            <a:r>
              <a:rPr lang="en-US" sz="1600"/>
              <a:t>	</a:t>
            </a:r>
            <a:r>
              <a:rPr lang="en-US" sz="1600">
                <a:latin typeface="Courier New" pitchFamily="49" charset="0"/>
              </a:rPr>
              <a:t>WindowEvent </a:t>
            </a:r>
          </a:p>
          <a:p>
            <a:pPr>
              <a:spcBef>
                <a:spcPct val="25000"/>
              </a:spcBef>
              <a:tabLst>
                <a:tab pos="3719513" algn="l"/>
                <a:tab pos="6110288" algn="l"/>
              </a:tabLst>
            </a:pPr>
            <a:r>
              <a:rPr lang="en-US" sz="1600"/>
              <a:t>Mouse pressed, released, etc.	</a:t>
            </a:r>
            <a:r>
              <a:rPr lang="en-US" sz="1600">
                <a:latin typeface="Courier New" pitchFamily="49" charset="0"/>
              </a:rPr>
              <a:t>Component</a:t>
            </a:r>
            <a:r>
              <a:rPr lang="en-US" sz="1600"/>
              <a:t>	</a:t>
            </a:r>
            <a:r>
              <a:rPr lang="en-US" sz="1600">
                <a:latin typeface="Courier New" pitchFamily="49" charset="0"/>
              </a:rPr>
              <a:t>MouseEvent </a:t>
            </a:r>
          </a:p>
          <a:p>
            <a:pPr>
              <a:spcBef>
                <a:spcPct val="25000"/>
              </a:spcBef>
              <a:tabLst>
                <a:tab pos="3719513" algn="l"/>
                <a:tab pos="6110288" algn="l"/>
              </a:tabLst>
            </a:pPr>
            <a:r>
              <a:rPr lang="en-US" sz="1600"/>
              <a:t>Key released, pressed, etc. 	</a:t>
            </a:r>
            <a:r>
              <a:rPr lang="en-US" sz="1600">
                <a:latin typeface="Courier New" pitchFamily="49" charset="0"/>
              </a:rPr>
              <a:t>Component</a:t>
            </a:r>
            <a:r>
              <a:rPr lang="en-US" sz="1600"/>
              <a:t>	</a:t>
            </a:r>
            <a:r>
              <a:rPr lang="en-US" sz="1600">
                <a:latin typeface="Courier New" pitchFamily="49" charset="0"/>
              </a:rPr>
              <a:t>KeyEvent </a:t>
            </a:r>
            <a:endParaRPr lang="en-US" sz="1600"/>
          </a:p>
          <a:p>
            <a:pPr>
              <a:spcBef>
                <a:spcPct val="25000"/>
              </a:spcBef>
              <a:tabLst>
                <a:tab pos="3719513" algn="l"/>
                <a:tab pos="6110288" algn="l"/>
              </a:tabLst>
            </a:pPr>
            <a:endParaRPr lang="en-US" sz="160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21872</TotalTime>
  <Words>1932</Words>
  <Application>Microsoft Office PowerPoint</Application>
  <PresentationFormat>On-screen Show (4:3)</PresentationFormat>
  <Paragraphs>309</Paragraphs>
  <Slides>48</Slides>
  <Notes>3</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48</vt:i4>
      </vt:variant>
    </vt:vector>
  </HeadingPairs>
  <TitlesOfParts>
    <vt:vector size="52" baseType="lpstr">
      <vt:lpstr>Equity</vt:lpstr>
      <vt:lpstr>Picture</vt:lpstr>
      <vt:lpstr>Microsoft Word Picture</vt:lpstr>
      <vt:lpstr>Bitmap Image</vt:lpstr>
      <vt:lpstr>Chapter 16 Event-Driven Programming</vt:lpstr>
      <vt:lpstr>Motivations</vt:lpstr>
      <vt:lpstr>Motivations</vt:lpstr>
      <vt:lpstr>Procedural vs. Event-Driven Programming</vt:lpstr>
      <vt:lpstr>Revisit Listing 11.7 Taste of Event-Driven Programming</vt:lpstr>
      <vt:lpstr>Events</vt:lpstr>
      <vt:lpstr>Event Classes</vt:lpstr>
      <vt:lpstr>Event Information</vt:lpstr>
      <vt:lpstr>Selected User Actions</vt:lpstr>
      <vt:lpstr>The Delegation Model: Example</vt:lpstr>
      <vt:lpstr>Selected Event Handlers </vt:lpstr>
      <vt:lpstr>java.awt.event.ActionEvent</vt:lpstr>
      <vt:lpstr>Example: First Version for ControlCircle (no listeners)</vt:lpstr>
      <vt:lpstr>Example: Second Version for ControlCircle (with listener for Enlarge)</vt:lpstr>
      <vt:lpstr>Inner Class Listeners</vt:lpstr>
      <vt:lpstr>Inner Classes</vt:lpstr>
      <vt:lpstr>Inner Classes, cont.</vt:lpstr>
      <vt:lpstr>Inner Classes (cont.)</vt:lpstr>
      <vt:lpstr>Inner Classes (cont.)</vt:lpstr>
      <vt:lpstr>Anonymous Inner Classes</vt:lpstr>
      <vt:lpstr>Anonymous Inner Classes (cont.)</vt:lpstr>
      <vt:lpstr>Alternative Ways of Defining Listener Classes </vt:lpstr>
      <vt:lpstr>Alternative Ways of Defining Listener Classes </vt:lpstr>
      <vt:lpstr>Problem: Loan Calculator</vt:lpstr>
      <vt:lpstr>Example: Handling Window Events</vt:lpstr>
      <vt:lpstr>Remember </vt:lpstr>
      <vt:lpstr>Listener Interface Adapters</vt:lpstr>
      <vt:lpstr>Listener Interface Adapters (Cont.)</vt:lpstr>
      <vt:lpstr>MouseEvent</vt:lpstr>
      <vt:lpstr>Remember </vt:lpstr>
      <vt:lpstr>Handling Mouse Events</vt:lpstr>
      <vt:lpstr>Handling Mouse Events</vt:lpstr>
      <vt:lpstr>Example: Moving Message Using Mouse</vt:lpstr>
      <vt:lpstr>Handling Keyboard Events</vt:lpstr>
      <vt:lpstr>The KeyEvent Class</vt:lpstr>
      <vt:lpstr>The KeyEvent Class, cont.</vt:lpstr>
      <vt:lpstr>Example: Keyboard Events Demo</vt:lpstr>
      <vt:lpstr>The Timer Class </vt:lpstr>
      <vt:lpstr>Clock Animation </vt:lpstr>
      <vt:lpstr>Chapter 18 Applets and Multimedia</vt:lpstr>
      <vt:lpstr>Motivations</vt:lpstr>
      <vt:lpstr>Objectives</vt:lpstr>
      <vt:lpstr>Developing Applets</vt:lpstr>
      <vt:lpstr>The &lt;applet&gt; HTML Tag</vt:lpstr>
      <vt:lpstr>First Simple Applet</vt:lpstr>
      <vt:lpstr>Applications vs. Applets</vt:lpstr>
      <vt:lpstr>Security Restrictions on Applets</vt:lpstr>
      <vt:lpstr>Conversions Between Applications and Applets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Hitham M.Abo Bakr</cp:lastModifiedBy>
  <cp:revision>287</cp:revision>
  <cp:lastPrinted>1998-04-22T12:52:01Z</cp:lastPrinted>
  <dcterms:created xsi:type="dcterms:W3CDTF">1995-06-10T17:31:50Z</dcterms:created>
  <dcterms:modified xsi:type="dcterms:W3CDTF">2015-12-30T21:19:11Z</dcterms:modified>
</cp:coreProperties>
</file>