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9"/>
  </p:notesMasterIdLst>
  <p:sldIdLst>
    <p:sldId id="330" r:id="rId2"/>
    <p:sldId id="443" r:id="rId3"/>
    <p:sldId id="444" r:id="rId4"/>
    <p:sldId id="445"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varScale="1">
        <p:scale>
          <a:sx n="75" d="100"/>
          <a:sy n="75" d="100"/>
        </p:scale>
        <p:origin x="-1224" y="-9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966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909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95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fld id="{F54CD5CD-A48F-4F7F-85D1-105DD332984B}" type="slidenum">
              <a:rPr lang="en-US" sz="1000" i="1"/>
              <a:pPr algn="r"/>
              <a:t>26</a:t>
            </a:fld>
            <a:endParaRPr lang="en-US" sz="1000" i="1"/>
          </a:p>
        </p:txBody>
      </p:sp>
      <p:sp>
        <p:nvSpPr>
          <p:cNvPr id="321539"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321540"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fld id="{ACA17AAB-7874-48B8-B1EE-70B2F0841251}" type="slidenum">
              <a:rPr lang="en-US" sz="1000" i="1"/>
              <a:pPr algn="r"/>
              <a:t>33</a:t>
            </a:fld>
            <a:endParaRPr lang="en-US" sz="1000" i="1"/>
          </a:p>
        </p:txBody>
      </p:sp>
      <p:sp>
        <p:nvSpPr>
          <p:cNvPr id="329731"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329732"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fld id="{202E201D-8CBD-4655-821D-D155B732BE62}" type="slidenum">
              <a:rPr lang="en-US" sz="1000" i="1"/>
              <a:pPr algn="r"/>
              <a:t>34</a:t>
            </a:fld>
            <a:endParaRPr lang="en-US" sz="1000" i="1"/>
          </a:p>
        </p:txBody>
      </p:sp>
      <p:sp>
        <p:nvSpPr>
          <p:cNvPr id="331779"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331780"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fld id="{590BE94F-A78F-4215-8759-7DB3E1E083D8}" type="slidenum">
              <a:rPr lang="en-US" sz="1000" i="1"/>
              <a:pPr algn="r"/>
              <a:t>35</a:t>
            </a:fld>
            <a:endParaRPr lang="en-US" sz="1000" i="1"/>
          </a:p>
        </p:txBody>
      </p:sp>
      <p:sp>
        <p:nvSpPr>
          <p:cNvPr id="333827"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333828"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fld id="{29E54764-771B-4C62-AE1C-6D2FC11B9883}" type="datetime1">
              <a:rPr lang="en-US"/>
              <a:pPr/>
              <a:t>5/8/2016</a:t>
            </a:fld>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D2631F5A-8EEA-4660-BFCE-DC8EB12D2CFA}"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DBDD626-3099-4E6E-B6B1-A4894FFA7517}" type="datetime1">
              <a:rPr lang="en-US"/>
              <a:pPr/>
              <a:t>5/8/2016</a:t>
            </a:fld>
            <a:endParaRPr lang="en-US"/>
          </a:p>
        </p:txBody>
      </p:sp>
      <p:sp>
        <p:nvSpPr>
          <p:cNvPr id="5" name="Slide Number Placeholder 4"/>
          <p:cNvSpPr>
            <a:spLocks noGrp="1"/>
          </p:cNvSpPr>
          <p:nvPr>
            <p:ph type="sldNum" sz="quarter" idx="11"/>
          </p:nvPr>
        </p:nvSpPr>
        <p:spPr/>
        <p:txBody>
          <a:bodyPr/>
          <a:lstStyle>
            <a:lvl1pPr>
              <a:defRPr/>
            </a:lvl1pPr>
          </a:lstStyle>
          <a:p>
            <a:fld id="{60352390-8EE0-47F5-84FF-7287023E2D8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AFDF254-BA2E-4A70-B60B-0BD46F6956FE}" type="datetime1">
              <a:rPr lang="en-US"/>
              <a:pPr/>
              <a:t>5/8/2016</a:t>
            </a:fld>
            <a:endParaRPr lang="en-US"/>
          </a:p>
        </p:txBody>
      </p:sp>
      <p:sp>
        <p:nvSpPr>
          <p:cNvPr id="5" name="Slide Number Placeholder 4"/>
          <p:cNvSpPr>
            <a:spLocks noGrp="1"/>
          </p:cNvSpPr>
          <p:nvPr>
            <p:ph type="sldNum" sz="quarter" idx="11"/>
          </p:nvPr>
        </p:nvSpPr>
        <p:spPr/>
        <p:txBody>
          <a:bodyPr/>
          <a:lstStyle>
            <a:lvl1pPr>
              <a:defRPr/>
            </a:lvl1pPr>
          </a:lstStyle>
          <a:p>
            <a:fld id="{DC140FCD-1323-4DA6-B0E0-1FFC5EDAE15A}"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461C10-7BCD-40EA-8DC7-71AB79ABC63B}" type="datetime1">
              <a:rPr lang="en-US"/>
              <a:pPr/>
              <a:t>5/8/2016</a:t>
            </a:fld>
            <a:endParaRPr lang="en-US"/>
          </a:p>
        </p:txBody>
      </p:sp>
      <p:sp>
        <p:nvSpPr>
          <p:cNvPr id="5" name="Slide Number Placeholder 4"/>
          <p:cNvSpPr>
            <a:spLocks noGrp="1"/>
          </p:cNvSpPr>
          <p:nvPr>
            <p:ph type="sldNum" sz="quarter" idx="11"/>
          </p:nvPr>
        </p:nvSpPr>
        <p:spPr/>
        <p:txBody>
          <a:bodyPr/>
          <a:lstStyle>
            <a:lvl1pPr>
              <a:defRPr/>
            </a:lvl1pPr>
          </a:lstStyle>
          <a:p>
            <a:fld id="{70493E20-1F81-4E24-8DA6-0477BE75657C}"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0DFC063-C0C7-4792-9DA7-C2A59593C493}" type="datetime1">
              <a:rPr lang="en-US"/>
              <a:pPr/>
              <a:t>5/8/2016</a:t>
            </a:fld>
            <a:endParaRPr lang="en-US"/>
          </a:p>
        </p:txBody>
      </p:sp>
      <p:sp>
        <p:nvSpPr>
          <p:cNvPr id="5" name="Slide Number Placeholder 4"/>
          <p:cNvSpPr>
            <a:spLocks noGrp="1"/>
          </p:cNvSpPr>
          <p:nvPr>
            <p:ph type="sldNum" sz="quarter" idx="11"/>
          </p:nvPr>
        </p:nvSpPr>
        <p:spPr/>
        <p:txBody>
          <a:bodyPr/>
          <a:lstStyle>
            <a:lvl1pPr>
              <a:defRPr/>
            </a:lvl1pPr>
          </a:lstStyle>
          <a:p>
            <a:fld id="{3AB043DF-6B75-424C-90F1-DB0089C954B2}"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D09432D5-37D3-44F4-9B08-7C79E1203385}" type="datetime1">
              <a:rPr lang="en-US"/>
              <a:pPr/>
              <a:t>5/8/2016</a:t>
            </a:fld>
            <a:endParaRPr lang="en-US"/>
          </a:p>
        </p:txBody>
      </p:sp>
      <p:sp>
        <p:nvSpPr>
          <p:cNvPr id="6" name="Slide Number Placeholder 5"/>
          <p:cNvSpPr>
            <a:spLocks noGrp="1"/>
          </p:cNvSpPr>
          <p:nvPr>
            <p:ph type="sldNum" sz="quarter" idx="11"/>
          </p:nvPr>
        </p:nvSpPr>
        <p:spPr/>
        <p:txBody>
          <a:bodyPr/>
          <a:lstStyle>
            <a:lvl1pPr>
              <a:defRPr/>
            </a:lvl1pPr>
          </a:lstStyle>
          <a:p>
            <a:fld id="{2CD2CC28-A92D-4DFE-A55B-66FA359DB530}"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370B623-B7F5-4074-B8EA-EFE81A09BB36}" type="datetime1">
              <a:rPr lang="en-US"/>
              <a:pPr/>
              <a:t>5/8/2016</a:t>
            </a:fld>
            <a:endParaRPr lang="en-US"/>
          </a:p>
        </p:txBody>
      </p:sp>
      <p:sp>
        <p:nvSpPr>
          <p:cNvPr id="8" name="Slide Number Placeholder 7"/>
          <p:cNvSpPr>
            <a:spLocks noGrp="1"/>
          </p:cNvSpPr>
          <p:nvPr>
            <p:ph type="sldNum" sz="quarter" idx="11"/>
          </p:nvPr>
        </p:nvSpPr>
        <p:spPr/>
        <p:txBody>
          <a:bodyPr/>
          <a:lstStyle>
            <a:lvl1pPr>
              <a:defRPr/>
            </a:lvl1pPr>
          </a:lstStyle>
          <a:p>
            <a:fld id="{0D0EEE5B-69C6-4E47-9F30-CBFA60D98512}"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F7F88F7-64D4-48AF-B823-85F9079BF349}" type="datetime1">
              <a:rPr lang="en-US"/>
              <a:pPr/>
              <a:t>5/8/2016</a:t>
            </a:fld>
            <a:endParaRPr lang="en-US"/>
          </a:p>
        </p:txBody>
      </p:sp>
      <p:sp>
        <p:nvSpPr>
          <p:cNvPr id="4" name="Slide Number Placeholder 3"/>
          <p:cNvSpPr>
            <a:spLocks noGrp="1"/>
          </p:cNvSpPr>
          <p:nvPr>
            <p:ph type="sldNum" sz="quarter" idx="11"/>
          </p:nvPr>
        </p:nvSpPr>
        <p:spPr/>
        <p:txBody>
          <a:bodyPr/>
          <a:lstStyle>
            <a:lvl1pPr>
              <a:defRPr/>
            </a:lvl1pPr>
          </a:lstStyle>
          <a:p>
            <a:fld id="{BF25F5C8-04AB-487C-93FE-DF2FB1D61FCE}"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39F3066-1320-415E-8271-AB65FBF363F4}" type="datetime1">
              <a:rPr lang="en-US"/>
              <a:pPr/>
              <a:t>5/8/2016</a:t>
            </a:fld>
            <a:endParaRPr lang="en-US"/>
          </a:p>
        </p:txBody>
      </p:sp>
      <p:sp>
        <p:nvSpPr>
          <p:cNvPr id="3" name="Slide Number Placeholder 2"/>
          <p:cNvSpPr>
            <a:spLocks noGrp="1"/>
          </p:cNvSpPr>
          <p:nvPr>
            <p:ph type="sldNum" sz="quarter" idx="11"/>
          </p:nvPr>
        </p:nvSpPr>
        <p:spPr/>
        <p:txBody>
          <a:bodyPr/>
          <a:lstStyle>
            <a:lvl1pPr>
              <a:defRPr/>
            </a:lvl1pPr>
          </a:lstStyle>
          <a:p>
            <a:fld id="{4AC01E06-F856-4DC3-A05B-AAFF61CD25FA}"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4EACB65-6DCB-4F3B-94A9-55325E59D193}" type="datetime1">
              <a:rPr lang="en-US"/>
              <a:pPr/>
              <a:t>5/8/2016</a:t>
            </a:fld>
            <a:endParaRPr lang="en-US"/>
          </a:p>
        </p:txBody>
      </p:sp>
      <p:sp>
        <p:nvSpPr>
          <p:cNvPr id="6" name="Slide Number Placeholder 5"/>
          <p:cNvSpPr>
            <a:spLocks noGrp="1"/>
          </p:cNvSpPr>
          <p:nvPr>
            <p:ph type="sldNum" sz="quarter" idx="11"/>
          </p:nvPr>
        </p:nvSpPr>
        <p:spPr/>
        <p:txBody>
          <a:bodyPr/>
          <a:lstStyle>
            <a:lvl1pPr>
              <a:defRPr/>
            </a:lvl1pPr>
          </a:lstStyle>
          <a:p>
            <a:fld id="{43FAA97F-47EF-4110-B381-3883B11E684E}"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5CCDE8C-EAF5-47F2-AAB3-7A8113E7A271}" type="datetime1">
              <a:rPr lang="en-US"/>
              <a:pPr/>
              <a:t>5/8/2016</a:t>
            </a:fld>
            <a:endParaRPr lang="en-US"/>
          </a:p>
        </p:txBody>
      </p:sp>
      <p:sp>
        <p:nvSpPr>
          <p:cNvPr id="6" name="Slide Number Placeholder 5"/>
          <p:cNvSpPr>
            <a:spLocks noGrp="1"/>
          </p:cNvSpPr>
          <p:nvPr>
            <p:ph type="sldNum" sz="quarter" idx="11"/>
          </p:nvPr>
        </p:nvSpPr>
        <p:spPr/>
        <p:txBody>
          <a:bodyPr/>
          <a:lstStyle>
            <a:lvl1pPr>
              <a:defRPr/>
            </a:lvl1pPr>
          </a:lstStyle>
          <a:p>
            <a:fld id="{0C042F4C-97A5-468B-8459-F5081D58896E}"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fld id="{FDB7EEC5-E89F-4EB2-8351-01BAD9646108}" type="datetime1">
              <a:rPr lang="en-US"/>
              <a:pPr/>
              <a:t>5/8/2016</a:t>
            </a:fld>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378C6EE9-4F35-4DD9-93C4-B7C8C047DD1A}" type="slidenum">
              <a:rPr lang="en-US"/>
              <a:pPr/>
              <a:t>‹#›</a:t>
            </a:fld>
            <a:endParaRPr lang="en-US"/>
          </a:p>
        </p:txBody>
      </p:sp>
      <p:sp>
        <p:nvSpPr>
          <p:cNvPr id="1059" name="Rectangle 35"/>
          <p:cNvSpPr>
            <a:spLocks noChangeArrowheads="1"/>
          </p:cNvSpPr>
          <p:nvPr/>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hyperlink" Target="html/TestCalendar.bat" TargetMode="External"/><Relationship Id="rId2" Type="http://schemas.openxmlformats.org/officeDocument/2006/relationships/hyperlink" Target="html/TestCalendar.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ml/TestEdible.bat" TargetMode="External"/><Relationship Id="rId2" Type="http://schemas.openxmlformats.org/officeDocument/2006/relationships/hyperlink" Target="html/TestEdible.html" TargetMode="External"/><Relationship Id="rId1" Type="http://schemas.openxmlformats.org/officeDocument/2006/relationships/slideLayout" Target="../slideLayouts/slideLayout7.xml"/><Relationship Id="rId4" Type="http://schemas.openxmlformats.org/officeDocument/2006/relationships/hyperlink" Target="html/Edible.html"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hyperlink" Target="html/CompareRectangle.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ml/HandleEvent.bat" TargetMode="External"/><Relationship Id="rId4" Type="http://schemas.openxmlformats.org/officeDocument/2006/relationships/hyperlink" Target="html/HandleEvent.htm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ml/HandleEvent.bat" TargetMode="External"/><Relationship Id="rId4" Type="http://schemas.openxmlformats.org/officeDocument/2006/relationships/hyperlink" Target="html/HandleEvent.htm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ml/House.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ml/TestGeometricObject.bat" TargetMode="External"/><Relationship Id="rId3" Type="http://schemas.openxmlformats.org/officeDocument/2006/relationships/hyperlink" Target="html/GeometricObject.html" TargetMode="External"/><Relationship Id="rId7" Type="http://schemas.openxmlformats.org/officeDocument/2006/relationships/hyperlink" Target="html/TestGeometricObject.html"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hyperlink" Target="html/Rectangle.html" TargetMode="External"/><Relationship Id="rId5" Type="http://schemas.openxmlformats.org/officeDocument/2006/relationships/hyperlink" Target="html/Circle.html" TargetMode="External"/><Relationship Id="rId10" Type="http://schemas.openxmlformats.org/officeDocument/2006/relationships/image" Target="../media/image3.wmf"/><Relationship Id="rId4" Type="http://schemas.openxmlformats.org/officeDocument/2006/relationships/hyperlink" Target="html/Circle9.html" TargetMode="External"/><Relationship Id="rId9"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hyperlink" Target="html/GenericSort.html" TargetMode="External"/><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 Id="rId4" Type="http://schemas.openxmlformats.org/officeDocument/2006/relationships/hyperlink" Target="html/GenericSort.bat" TargetMode="Externa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55.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ml/LargeFactorial.html" TargetMode="External"/><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 Id="rId4" Type="http://schemas.openxmlformats.org/officeDocument/2006/relationships/hyperlink" Target="html/LargeFactorial.bat"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ml/Rational.html" TargetMode="Externa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hyperlink" Target="html/TestRationalClass.html" TargetMode="External"/><Relationship Id="rId4" Type="http://schemas.openxmlformats.org/officeDocument/2006/relationships/hyperlink" Target="html/TestRationalClass.b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57F8963-2C1C-438D-B000-496219DDF828}" type="slidenum">
              <a:rPr lang="en-US"/>
              <a:pPr/>
              <a:t>1</a:t>
            </a:fld>
            <a:endParaRPr lang="en-US"/>
          </a:p>
        </p:txBody>
      </p:sp>
      <p:sp>
        <p:nvSpPr>
          <p:cNvPr id="88066" name="Rectangle 2"/>
          <p:cNvSpPr>
            <a:spLocks noGrp="1" noChangeArrowheads="1"/>
          </p:cNvSpPr>
          <p:nvPr>
            <p:ph type="title"/>
          </p:nvPr>
        </p:nvSpPr>
        <p:spPr>
          <a:xfrm>
            <a:off x="685800" y="304800"/>
            <a:ext cx="7924800" cy="2438400"/>
          </a:xfrm>
        </p:spPr>
        <p:txBody>
          <a:bodyPr/>
          <a:lstStyle/>
          <a:p>
            <a:r>
              <a:rPr lang="en-US" dirty="0"/>
              <a:t>Abstract Classes and Interfaces</a:t>
            </a:r>
          </a:p>
        </p:txBody>
      </p:sp>
      <p:sp>
        <p:nvSpPr>
          <p:cNvPr id="88070" name="Rectangle 6"/>
          <p:cNvSpPr>
            <a:spLocks noChangeArrowheads="1"/>
          </p:cNvSpPr>
          <p:nvPr/>
        </p:nvSpPr>
        <p:spPr bwMode="auto">
          <a:xfrm>
            <a:off x="3052763" y="20574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76133" name="Rectangle 1029"/>
          <p:cNvSpPr>
            <a:spLocks noChangeArrowheads="1"/>
          </p:cNvSpPr>
          <p:nvPr/>
        </p:nvSpPr>
        <p:spPr bwMode="auto">
          <a:xfrm>
            <a:off x="0" y="24050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176135" name="Rectangle 1031"/>
          <p:cNvSpPr>
            <a:spLocks noChangeArrowheads="1"/>
          </p:cNvSpPr>
          <p:nvPr/>
        </p:nvSpPr>
        <p:spPr bwMode="auto">
          <a:xfrm>
            <a:off x="0" y="2263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9CE86F84-C35C-431C-A73B-9B3182409B6F}" type="slidenum">
              <a:rPr lang="en-US"/>
              <a:pPr/>
              <a:t>10</a:t>
            </a:fld>
            <a:endParaRPr lang="en-US"/>
          </a:p>
        </p:txBody>
      </p:sp>
      <p:sp>
        <p:nvSpPr>
          <p:cNvPr id="30413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BA61919B-F1FA-40C2-A0A4-58B4A42E651D}" type="slidenum">
              <a:rPr lang="en-US" sz="1400"/>
              <a:pPr algn="r"/>
              <a:t>10</a:t>
            </a:fld>
            <a:endParaRPr lang="en-US" sz="1400"/>
          </a:p>
        </p:txBody>
      </p:sp>
      <p:sp>
        <p:nvSpPr>
          <p:cNvPr id="304131" name="Rectangle 2"/>
          <p:cNvSpPr>
            <a:spLocks noGrp="1" noChangeArrowheads="1"/>
          </p:cNvSpPr>
          <p:nvPr>
            <p:ph type="title" idx="4294967295"/>
          </p:nvPr>
        </p:nvSpPr>
        <p:spPr>
          <a:xfrm>
            <a:off x="228600" y="228600"/>
            <a:ext cx="8763000" cy="1143000"/>
          </a:xfrm>
          <a:noFill/>
        </p:spPr>
        <p:txBody>
          <a:bodyPr/>
          <a:lstStyle/>
          <a:p>
            <a:r>
              <a:rPr lang="en-US"/>
              <a:t>concrete method overridden to be abstract </a:t>
            </a:r>
          </a:p>
        </p:txBody>
      </p:sp>
      <p:sp>
        <p:nvSpPr>
          <p:cNvPr id="304132" name="Text Box 3"/>
          <p:cNvSpPr txBox="1">
            <a:spLocks noChangeArrowheads="1"/>
          </p:cNvSpPr>
          <p:nvPr/>
        </p:nvSpPr>
        <p:spPr bwMode="auto">
          <a:xfrm>
            <a:off x="228600" y="1676400"/>
            <a:ext cx="8686800" cy="3387725"/>
          </a:xfrm>
          <a:prstGeom prst="rect">
            <a:avLst/>
          </a:prstGeom>
          <a:noFill/>
          <a:ln w="12700">
            <a:noFill/>
            <a:miter lim="800000"/>
            <a:headEnd type="none" w="sm" len="sm"/>
            <a:tailEnd type="none" w="sm" len="sm"/>
          </a:ln>
        </p:spPr>
        <p:txBody>
          <a:bodyPr>
            <a:spAutoFit/>
          </a:bodyPr>
          <a:lstStyle/>
          <a:p>
            <a:pPr>
              <a:spcBef>
                <a:spcPct val="50000"/>
              </a:spcBef>
            </a:pPr>
            <a:r>
              <a:rPr lang="en-US" sz="3600">
                <a:cs typeface="Times New Roman" pitchFamily="18" charset="0"/>
              </a:rPr>
              <a:t>A subclass can override a method from its superclass to define it </a:t>
            </a:r>
            <a:r>
              <a:rPr lang="en-US" sz="3600" u="sng">
                <a:cs typeface="Times New Roman" pitchFamily="18" charset="0"/>
              </a:rPr>
              <a:t>abstract</a:t>
            </a:r>
            <a:r>
              <a:rPr lang="en-US" sz="3600">
                <a:cs typeface="Times New Roman" pitchFamily="18" charset="0"/>
              </a:rPr>
              <a:t>. This is rare, but useful when the implementation of the method in the superclass becomes invalid in the subclass. In this case, the subclass must be defined abstract.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5ACF1669-9DCD-4556-953E-8FFA310362F4}" type="slidenum">
              <a:rPr lang="en-US"/>
              <a:pPr/>
              <a:t>11</a:t>
            </a:fld>
            <a:endParaRPr lang="en-US"/>
          </a:p>
        </p:txBody>
      </p:sp>
      <p:sp>
        <p:nvSpPr>
          <p:cNvPr id="30515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10A21FC8-90B2-4414-BF43-9B5C4F9C1539}" type="slidenum">
              <a:rPr lang="en-US" sz="1400"/>
              <a:pPr algn="r"/>
              <a:t>11</a:t>
            </a:fld>
            <a:endParaRPr lang="en-US" sz="1400"/>
          </a:p>
        </p:txBody>
      </p:sp>
      <p:sp>
        <p:nvSpPr>
          <p:cNvPr id="305155" name="Rectangle 2"/>
          <p:cNvSpPr>
            <a:spLocks noGrp="1" noChangeArrowheads="1"/>
          </p:cNvSpPr>
          <p:nvPr>
            <p:ph type="title" idx="4294967295"/>
          </p:nvPr>
        </p:nvSpPr>
        <p:spPr>
          <a:xfrm>
            <a:off x="685800" y="228600"/>
            <a:ext cx="7772400" cy="685800"/>
          </a:xfrm>
          <a:noFill/>
        </p:spPr>
        <p:txBody>
          <a:bodyPr/>
          <a:lstStyle/>
          <a:p>
            <a:r>
              <a:rPr lang="en-US"/>
              <a:t>abstract class as type </a:t>
            </a:r>
          </a:p>
        </p:txBody>
      </p:sp>
      <p:sp>
        <p:nvSpPr>
          <p:cNvPr id="305156" name="Text Box 3"/>
          <p:cNvSpPr txBox="1">
            <a:spLocks noChangeArrowheads="1"/>
          </p:cNvSpPr>
          <p:nvPr/>
        </p:nvSpPr>
        <p:spPr bwMode="auto">
          <a:xfrm>
            <a:off x="228600" y="1295400"/>
            <a:ext cx="8686800" cy="4029075"/>
          </a:xfrm>
          <a:prstGeom prst="rect">
            <a:avLst/>
          </a:prstGeom>
          <a:noFill/>
          <a:ln w="12700">
            <a:noFill/>
            <a:miter lim="800000"/>
            <a:headEnd type="none" w="sm" len="sm"/>
            <a:tailEnd type="none" w="sm" len="sm"/>
          </a:ln>
        </p:spPr>
        <p:txBody>
          <a:bodyPr>
            <a:spAutoFit/>
          </a:bodyPr>
          <a:lstStyle/>
          <a:p>
            <a:pPr>
              <a:spcBef>
                <a:spcPct val="50000"/>
              </a:spcBef>
            </a:pPr>
            <a:r>
              <a:rPr lang="en-US" sz="3600">
                <a:cs typeface="Times New Roman" pitchFamily="18" charset="0"/>
              </a:rPr>
              <a:t>You cannot create an instance from an abstract class using the </a:t>
            </a:r>
            <a:r>
              <a:rPr lang="en-US" sz="3600" u="sng">
                <a:cs typeface="Times New Roman" pitchFamily="18" charset="0"/>
              </a:rPr>
              <a:t>new</a:t>
            </a:r>
            <a:r>
              <a:rPr lang="en-US" sz="3600">
                <a:cs typeface="Times New Roman" pitchFamily="18" charset="0"/>
              </a:rPr>
              <a:t> operator, but an abstract class can be used as a data type. Therefore, the following statement, which creates an array whose elements are of </a:t>
            </a:r>
            <a:r>
              <a:rPr lang="en-US" sz="3600" u="sng">
                <a:cs typeface="Times New Roman" pitchFamily="18" charset="0"/>
              </a:rPr>
              <a:t>GeometricObject</a:t>
            </a:r>
            <a:r>
              <a:rPr lang="en-US" sz="3600">
                <a:cs typeface="Times New Roman" pitchFamily="18" charset="0"/>
              </a:rPr>
              <a:t> type, is correct. </a:t>
            </a:r>
          </a:p>
          <a:p>
            <a:pPr>
              <a:spcBef>
                <a:spcPct val="50000"/>
              </a:spcBef>
            </a:pPr>
            <a:r>
              <a:rPr lang="en-US" sz="2800" u="sng">
                <a:cs typeface="Times New Roman" pitchFamily="18" charset="0"/>
              </a:rPr>
              <a:t>GeometricObject[] geo = new    GeometricObject[10];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B056714A-D3B8-4BCA-B797-3668B775200D}" type="slidenum">
              <a:rPr lang="en-US"/>
              <a:pPr/>
              <a:t>12</a:t>
            </a:fld>
            <a:endParaRPr lang="en-US"/>
          </a:p>
        </p:txBody>
      </p:sp>
      <p:sp>
        <p:nvSpPr>
          <p:cNvPr id="30617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81A85AD0-A9A0-43AA-805A-2D78956819D2}" type="slidenum">
              <a:rPr lang="en-US" sz="1400"/>
              <a:pPr algn="r"/>
              <a:t>12</a:t>
            </a:fld>
            <a:endParaRPr lang="en-US" sz="1400"/>
          </a:p>
        </p:txBody>
      </p:sp>
      <p:sp>
        <p:nvSpPr>
          <p:cNvPr id="306179" name="Rectangle 2"/>
          <p:cNvSpPr>
            <a:spLocks noGrp="1" noChangeArrowheads="1"/>
          </p:cNvSpPr>
          <p:nvPr>
            <p:ph type="title" idx="4294967295"/>
          </p:nvPr>
        </p:nvSpPr>
        <p:spPr>
          <a:xfrm>
            <a:off x="152400" y="152400"/>
            <a:ext cx="8991600" cy="1047750"/>
          </a:xfrm>
          <a:noFill/>
        </p:spPr>
        <p:txBody>
          <a:bodyPr/>
          <a:lstStyle/>
          <a:p>
            <a:r>
              <a:rPr lang="en-US"/>
              <a:t>The Abstract Calendar Class and Its GregorianCalendar subclass</a:t>
            </a:r>
          </a:p>
        </p:txBody>
      </p:sp>
      <p:sp>
        <p:nvSpPr>
          <p:cNvPr id="306180" name="Rectangle 6"/>
          <p:cNvSpPr>
            <a:spLocks noChangeArrowheads="1"/>
          </p:cNvSpPr>
          <p:nvPr/>
        </p:nvSpPr>
        <p:spPr bwMode="auto">
          <a:xfrm>
            <a:off x="0" y="191928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306181" name="Object 5"/>
          <p:cNvGraphicFramePr>
            <a:graphicFrameLocks noChangeAspect="1"/>
          </p:cNvGraphicFramePr>
          <p:nvPr/>
        </p:nvGraphicFramePr>
        <p:xfrm>
          <a:off x="609600" y="1371600"/>
          <a:ext cx="7924800" cy="5045075"/>
        </p:xfrm>
        <a:graphic>
          <a:graphicData uri="http://schemas.openxmlformats.org/presentationml/2006/ole">
            <mc:AlternateContent xmlns:mc="http://schemas.openxmlformats.org/markup-compatibility/2006">
              <mc:Choice xmlns:v="urn:schemas-microsoft-com:vml" Requires="v">
                <p:oleObj spid="_x0000_s306184" name="Picture" r:id="rId3" imgW="4744212" imgH="3009900" progId="Word.Picture.8">
                  <p:embed/>
                </p:oleObj>
              </mc:Choice>
              <mc:Fallback>
                <p:oleObj name="Picture" r:id="rId3" imgW="4744212" imgH="30099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71600"/>
                        <a:ext cx="7924800" cy="50450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7045213B-6260-44F0-B694-FD884B66830C}" type="slidenum">
              <a:rPr lang="en-US"/>
              <a:pPr/>
              <a:t>13</a:t>
            </a:fld>
            <a:endParaRPr lang="en-US"/>
          </a:p>
        </p:txBody>
      </p:sp>
      <p:sp>
        <p:nvSpPr>
          <p:cNvPr id="30720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4ABA175A-3263-4EB9-8C0C-41C33823F2FF}" type="slidenum">
              <a:rPr lang="en-US" sz="1400"/>
              <a:pPr algn="r"/>
              <a:t>13</a:t>
            </a:fld>
            <a:endParaRPr lang="en-US" sz="1400"/>
          </a:p>
        </p:txBody>
      </p:sp>
      <p:sp>
        <p:nvSpPr>
          <p:cNvPr id="307203" name="Rectangle 2"/>
          <p:cNvSpPr>
            <a:spLocks noGrp="1" noChangeArrowheads="1"/>
          </p:cNvSpPr>
          <p:nvPr>
            <p:ph type="title" idx="4294967295"/>
          </p:nvPr>
        </p:nvSpPr>
        <p:spPr>
          <a:xfrm>
            <a:off x="152400" y="152400"/>
            <a:ext cx="8991600" cy="1047750"/>
          </a:xfrm>
          <a:noFill/>
        </p:spPr>
        <p:txBody>
          <a:bodyPr/>
          <a:lstStyle/>
          <a:p>
            <a:r>
              <a:rPr lang="en-US"/>
              <a:t>The Abstract Calendar Class and Its GregorianCalendar subclass</a:t>
            </a:r>
          </a:p>
        </p:txBody>
      </p:sp>
      <p:sp>
        <p:nvSpPr>
          <p:cNvPr id="307204" name="Rectangle 3"/>
          <p:cNvSpPr>
            <a:spLocks noGrp="1" noChangeArrowheads="1"/>
          </p:cNvSpPr>
          <p:nvPr>
            <p:ph type="body" idx="4294967295"/>
          </p:nvPr>
        </p:nvSpPr>
        <p:spPr>
          <a:xfrm>
            <a:off x="228600" y="1371600"/>
            <a:ext cx="8686800" cy="5029200"/>
          </a:xfrm>
          <a:noFill/>
        </p:spPr>
        <p:txBody>
          <a:bodyPr/>
          <a:lstStyle/>
          <a:p>
            <a:pPr marL="0" indent="0">
              <a:buFont typeface="Monotype Sorts" pitchFamily="2" charset="2"/>
              <a:buNone/>
            </a:pPr>
            <a:r>
              <a:rPr lang="en-US">
                <a:cs typeface="Times New Roman" pitchFamily="18" charset="0"/>
              </a:rPr>
              <a:t>An instance of </a:t>
            </a:r>
            <a:r>
              <a:rPr lang="en-US" u="sng">
                <a:cs typeface="Times New Roman" pitchFamily="18" charset="0"/>
              </a:rPr>
              <a:t>java.util.Date</a:t>
            </a:r>
            <a:r>
              <a:rPr lang="en-US">
                <a:cs typeface="Times New Roman" pitchFamily="18" charset="0"/>
              </a:rPr>
              <a:t> represents a specific instant in time with millisecond precision. </a:t>
            </a:r>
            <a:r>
              <a:rPr lang="en-US" u="sng">
                <a:cs typeface="Times New Roman" pitchFamily="18" charset="0"/>
              </a:rPr>
              <a:t>java.util.Calendar</a:t>
            </a:r>
            <a:r>
              <a:rPr lang="en-US">
                <a:cs typeface="Times New Roman" pitchFamily="18" charset="0"/>
              </a:rPr>
              <a:t> is an abstract base class for extracting detailed information such as year, month, date, hour, minute and second from a </a:t>
            </a:r>
            <a:r>
              <a:rPr lang="en-US" u="sng">
                <a:cs typeface="Times New Roman" pitchFamily="18" charset="0"/>
              </a:rPr>
              <a:t>Date</a:t>
            </a:r>
            <a:r>
              <a:rPr lang="en-US">
                <a:cs typeface="Times New Roman" pitchFamily="18" charset="0"/>
              </a:rPr>
              <a:t> object. Subclasses of </a:t>
            </a:r>
            <a:r>
              <a:rPr lang="en-US" u="sng">
                <a:cs typeface="Times New Roman" pitchFamily="18" charset="0"/>
              </a:rPr>
              <a:t>Calendar</a:t>
            </a:r>
            <a:r>
              <a:rPr lang="en-US">
                <a:cs typeface="Times New Roman" pitchFamily="18" charset="0"/>
              </a:rPr>
              <a:t> can implement specific calendar systems such as Gregorian calendar, Lunar Calendar and Jewish calendar. Currently, </a:t>
            </a:r>
            <a:r>
              <a:rPr lang="en-US" u="sng">
                <a:cs typeface="Times New Roman" pitchFamily="18" charset="0"/>
              </a:rPr>
              <a:t>java.util.GregorianCalendar</a:t>
            </a:r>
            <a:r>
              <a:rPr lang="en-US">
                <a:cs typeface="Times New Roman" pitchFamily="18" charset="0"/>
              </a:rPr>
              <a:t> for the Gregorian calendar is supported in the Java API.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DC8D4627-E3C5-474D-BF08-53CD7C34BA7F}" type="slidenum">
              <a:rPr lang="en-US"/>
              <a:pPr/>
              <a:t>14</a:t>
            </a:fld>
            <a:endParaRPr lang="en-US"/>
          </a:p>
        </p:txBody>
      </p:sp>
      <p:sp>
        <p:nvSpPr>
          <p:cNvPr id="30822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9C673312-2DD7-44AC-9DD3-8EF737846339}" type="slidenum">
              <a:rPr lang="en-US" sz="1400"/>
              <a:pPr algn="r"/>
              <a:t>14</a:t>
            </a:fld>
            <a:endParaRPr lang="en-US" sz="1400"/>
          </a:p>
        </p:txBody>
      </p:sp>
      <p:sp>
        <p:nvSpPr>
          <p:cNvPr id="308227" name="Rectangle 2"/>
          <p:cNvSpPr>
            <a:spLocks noGrp="1" noChangeArrowheads="1"/>
          </p:cNvSpPr>
          <p:nvPr>
            <p:ph type="title" idx="4294967295"/>
          </p:nvPr>
        </p:nvSpPr>
        <p:spPr>
          <a:xfrm>
            <a:off x="152400" y="152400"/>
            <a:ext cx="8991600" cy="1047750"/>
          </a:xfrm>
          <a:noFill/>
        </p:spPr>
        <p:txBody>
          <a:bodyPr/>
          <a:lstStyle/>
          <a:p>
            <a:r>
              <a:rPr lang="en-US"/>
              <a:t>The GregorianCalendar Class</a:t>
            </a:r>
          </a:p>
        </p:txBody>
      </p:sp>
      <p:sp>
        <p:nvSpPr>
          <p:cNvPr id="308228" name="Rectangle 3"/>
          <p:cNvSpPr>
            <a:spLocks noGrp="1" noChangeArrowheads="1"/>
          </p:cNvSpPr>
          <p:nvPr>
            <p:ph type="body" idx="4294967295"/>
          </p:nvPr>
        </p:nvSpPr>
        <p:spPr>
          <a:xfrm>
            <a:off x="228600" y="1371600"/>
            <a:ext cx="8686800" cy="5029200"/>
          </a:xfrm>
          <a:noFill/>
        </p:spPr>
        <p:txBody>
          <a:bodyPr/>
          <a:lstStyle/>
          <a:p>
            <a:pPr marL="0" indent="0">
              <a:buFont typeface="Monotype Sorts" pitchFamily="2" charset="2"/>
              <a:buNone/>
            </a:pPr>
            <a:r>
              <a:rPr lang="en-US">
                <a:cs typeface="Times New Roman" pitchFamily="18" charset="0"/>
              </a:rPr>
              <a:t>You can use </a:t>
            </a:r>
            <a:r>
              <a:rPr lang="en-US" u="sng">
                <a:cs typeface="Times New Roman" pitchFamily="18" charset="0"/>
              </a:rPr>
              <a:t>new GregorianCalendar()</a:t>
            </a:r>
            <a:r>
              <a:rPr lang="en-US">
                <a:cs typeface="Times New Roman" pitchFamily="18" charset="0"/>
              </a:rPr>
              <a:t> to construct a default </a:t>
            </a:r>
            <a:r>
              <a:rPr lang="en-US" u="sng">
                <a:cs typeface="Times New Roman" pitchFamily="18" charset="0"/>
              </a:rPr>
              <a:t>GregorianCalendar</a:t>
            </a:r>
            <a:r>
              <a:rPr lang="en-US">
                <a:cs typeface="Times New Roman" pitchFamily="18" charset="0"/>
              </a:rPr>
              <a:t> with the current time and use </a:t>
            </a:r>
            <a:r>
              <a:rPr lang="en-US" u="sng">
                <a:cs typeface="Times New Roman" pitchFamily="18" charset="0"/>
              </a:rPr>
              <a:t>new GregorianCalendar(year, month, date)</a:t>
            </a:r>
            <a:r>
              <a:rPr lang="en-US">
                <a:cs typeface="Times New Roman" pitchFamily="18" charset="0"/>
              </a:rPr>
              <a:t> to construct a</a:t>
            </a:r>
            <a:r>
              <a:rPr lang="en-US" u="sng">
                <a:cs typeface="Times New Roman" pitchFamily="18" charset="0"/>
              </a:rPr>
              <a:t> GregorianCalendar</a:t>
            </a:r>
            <a:r>
              <a:rPr lang="en-US">
                <a:cs typeface="Times New Roman" pitchFamily="18" charset="0"/>
              </a:rPr>
              <a:t> with the specified </a:t>
            </a:r>
            <a:r>
              <a:rPr lang="en-US" u="sng">
                <a:cs typeface="Times New Roman" pitchFamily="18" charset="0"/>
              </a:rPr>
              <a:t>year</a:t>
            </a:r>
            <a:r>
              <a:rPr lang="en-US">
                <a:cs typeface="Times New Roman" pitchFamily="18" charset="0"/>
              </a:rPr>
              <a:t>, </a:t>
            </a:r>
            <a:r>
              <a:rPr lang="en-US" u="sng">
                <a:cs typeface="Times New Roman" pitchFamily="18" charset="0"/>
              </a:rPr>
              <a:t>month</a:t>
            </a:r>
            <a:r>
              <a:rPr lang="en-US">
                <a:cs typeface="Times New Roman" pitchFamily="18" charset="0"/>
              </a:rPr>
              <a:t>, and </a:t>
            </a:r>
            <a:r>
              <a:rPr lang="en-US" u="sng">
                <a:cs typeface="Times New Roman" pitchFamily="18" charset="0"/>
              </a:rPr>
              <a:t>date</a:t>
            </a:r>
            <a:r>
              <a:rPr lang="en-US">
                <a:cs typeface="Times New Roman" pitchFamily="18" charset="0"/>
              </a:rPr>
              <a:t>. The </a:t>
            </a:r>
            <a:r>
              <a:rPr lang="en-US" u="sng">
                <a:cs typeface="Times New Roman" pitchFamily="18" charset="0"/>
              </a:rPr>
              <a:t>month</a:t>
            </a:r>
            <a:r>
              <a:rPr lang="en-US">
                <a:cs typeface="Times New Roman" pitchFamily="18" charset="0"/>
              </a:rPr>
              <a:t> parameter is 0-based, i.e., 0 is for January.</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fld id="{5618F7B7-AF42-40C0-A1F4-9663B422D7A3}" type="slidenum">
              <a:rPr lang="en-US"/>
              <a:pPr/>
              <a:t>15</a:t>
            </a:fld>
            <a:endParaRPr lang="en-US"/>
          </a:p>
        </p:txBody>
      </p:sp>
      <p:sp>
        <p:nvSpPr>
          <p:cNvPr id="30925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8D7243CE-B048-48A9-8642-8C42A5444CA7}" type="slidenum">
              <a:rPr lang="en-US" sz="1400"/>
              <a:pPr algn="r"/>
              <a:t>15</a:t>
            </a:fld>
            <a:endParaRPr lang="en-US" sz="1400"/>
          </a:p>
        </p:txBody>
      </p:sp>
      <p:sp>
        <p:nvSpPr>
          <p:cNvPr id="309251" name="Rectangle 2"/>
          <p:cNvSpPr>
            <a:spLocks noGrp="1" noChangeArrowheads="1"/>
          </p:cNvSpPr>
          <p:nvPr>
            <p:ph type="title" idx="4294967295"/>
          </p:nvPr>
        </p:nvSpPr>
        <p:spPr>
          <a:xfrm>
            <a:off x="533400" y="228600"/>
            <a:ext cx="8305800" cy="609600"/>
          </a:xfrm>
          <a:noFill/>
        </p:spPr>
        <p:txBody>
          <a:bodyPr/>
          <a:lstStyle/>
          <a:p>
            <a:r>
              <a:rPr lang="en-US" sz="4000"/>
              <a:t>The get Method in Calendar Class</a:t>
            </a:r>
          </a:p>
        </p:txBody>
      </p:sp>
      <p:sp>
        <p:nvSpPr>
          <p:cNvPr id="309252" name="Rectangle 3"/>
          <p:cNvSpPr>
            <a:spLocks noGrp="1" noChangeArrowheads="1"/>
          </p:cNvSpPr>
          <p:nvPr>
            <p:ph type="body" idx="4294967295"/>
          </p:nvPr>
        </p:nvSpPr>
        <p:spPr>
          <a:xfrm>
            <a:off x="228600" y="838200"/>
            <a:ext cx="8915400" cy="1524000"/>
          </a:xfrm>
          <a:noFill/>
        </p:spPr>
        <p:txBody>
          <a:bodyPr/>
          <a:lstStyle/>
          <a:p>
            <a:pPr marL="0" indent="0">
              <a:lnSpc>
                <a:spcPct val="80000"/>
              </a:lnSpc>
              <a:buFont typeface="Monotype Sorts" pitchFamily="2" charset="2"/>
              <a:buNone/>
            </a:pPr>
            <a:r>
              <a:rPr lang="en-US" sz="2400"/>
              <a:t>The </a:t>
            </a:r>
            <a:r>
              <a:rPr lang="en-US" sz="2400" u="sng"/>
              <a:t>get(int field)</a:t>
            </a:r>
            <a:r>
              <a:rPr lang="en-US" sz="2400"/>
              <a:t> method defined in the </a:t>
            </a:r>
            <a:r>
              <a:rPr lang="en-US" sz="2400" u="sng"/>
              <a:t>Calendar</a:t>
            </a:r>
            <a:r>
              <a:rPr lang="en-US" sz="2400"/>
              <a:t> class is useful to extract the date and time information from a </a:t>
            </a:r>
            <a:r>
              <a:rPr lang="en-US" sz="2400" u="sng"/>
              <a:t>Calendar</a:t>
            </a:r>
            <a:r>
              <a:rPr lang="en-US" sz="2400"/>
              <a:t> object. The fields are defined as constants, as shown in the following.</a:t>
            </a:r>
          </a:p>
        </p:txBody>
      </p:sp>
      <p:sp>
        <p:nvSpPr>
          <p:cNvPr id="309253" name="Rectangle 5"/>
          <p:cNvSpPr>
            <a:spLocks noChangeArrowheads="1"/>
          </p:cNvSpPr>
          <p:nvPr/>
        </p:nvSpPr>
        <p:spPr bwMode="auto">
          <a:xfrm>
            <a:off x="0" y="204628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309254" name="Object 4"/>
          <p:cNvGraphicFramePr>
            <a:graphicFrameLocks noChangeAspect="1"/>
          </p:cNvGraphicFramePr>
          <p:nvPr/>
        </p:nvGraphicFramePr>
        <p:xfrm>
          <a:off x="533400" y="1847850"/>
          <a:ext cx="8001000" cy="4646613"/>
        </p:xfrm>
        <a:graphic>
          <a:graphicData uri="http://schemas.openxmlformats.org/presentationml/2006/ole">
            <mc:AlternateContent xmlns:mc="http://schemas.openxmlformats.org/markup-compatibility/2006">
              <mc:Choice xmlns:v="urn:schemas-microsoft-com:vml" Requires="v">
                <p:oleObj spid="_x0000_s309257" name="Picture" r:id="rId3" imgW="4766772" imgH="2765111" progId="Word.Picture.8">
                  <p:embed/>
                </p:oleObj>
              </mc:Choice>
              <mc:Fallback>
                <p:oleObj name="Picture" r:id="rId3" imgW="4766772" imgH="2765111"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47850"/>
                        <a:ext cx="8001000" cy="464661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fld id="{29A74DE0-DBF2-4775-BE5A-A6698DBDB1A0}" type="slidenum">
              <a:rPr lang="en-US"/>
              <a:pPr/>
              <a:t>16</a:t>
            </a:fld>
            <a:endParaRPr lang="en-US"/>
          </a:p>
        </p:txBody>
      </p:sp>
      <p:sp>
        <p:nvSpPr>
          <p:cNvPr id="31027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48E21F58-768B-4B88-93CD-8C3AD5C5A6F0}" type="slidenum">
              <a:rPr lang="en-US" sz="1400"/>
              <a:pPr algn="r"/>
              <a:t>16</a:t>
            </a:fld>
            <a:endParaRPr lang="en-US" sz="1400"/>
          </a:p>
        </p:txBody>
      </p:sp>
      <p:sp>
        <p:nvSpPr>
          <p:cNvPr id="310275" name="Rectangle 2"/>
          <p:cNvSpPr>
            <a:spLocks noGrp="1" noChangeArrowheads="1"/>
          </p:cNvSpPr>
          <p:nvPr>
            <p:ph type="title" idx="4294967295"/>
          </p:nvPr>
        </p:nvSpPr>
        <p:spPr>
          <a:xfrm>
            <a:off x="304800" y="228600"/>
            <a:ext cx="8610600" cy="1600200"/>
          </a:xfrm>
          <a:noFill/>
        </p:spPr>
        <p:txBody>
          <a:bodyPr/>
          <a:lstStyle/>
          <a:p>
            <a:r>
              <a:rPr lang="en-US" sz="4000"/>
              <a:t>Getting Date/Time Information from Calendar</a:t>
            </a:r>
          </a:p>
        </p:txBody>
      </p:sp>
      <p:sp>
        <p:nvSpPr>
          <p:cNvPr id="310276" name="Rectangle 4"/>
          <p:cNvSpPr>
            <a:spLocks noChangeArrowheads="1"/>
          </p:cNvSpPr>
          <p:nvPr/>
        </p:nvSpPr>
        <p:spPr bwMode="auto">
          <a:xfrm>
            <a:off x="0" y="20462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29062" name="AutoShape 6">
            <a:hlinkClick r:id="" action="ppaction://noaction" highlightClick="1"/>
          </p:cNvPr>
          <p:cNvSpPr>
            <a:spLocks noChangeArrowheads="1"/>
          </p:cNvSpPr>
          <p:nvPr/>
        </p:nvSpPr>
        <p:spPr bwMode="auto">
          <a:xfrm>
            <a:off x="5562600" y="43434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2" action="ppaction://program"/>
              </a:rPr>
              <a:t>TestCalendar</a:t>
            </a:r>
            <a:endParaRPr lang="en-US" sz="1800">
              <a:solidFill>
                <a:schemeClr val="accent1"/>
              </a:solidFill>
            </a:endParaRPr>
          </a:p>
        </p:txBody>
      </p:sp>
      <p:sp>
        <p:nvSpPr>
          <p:cNvPr id="310278" name="AutoShape 7">
            <a:hlinkClick r:id="rId3" action="ppaction://program" highlightClick="1"/>
          </p:cNvPr>
          <p:cNvSpPr>
            <a:spLocks noChangeArrowheads="1"/>
          </p:cNvSpPr>
          <p:nvPr/>
        </p:nvSpPr>
        <p:spPr bwMode="auto">
          <a:xfrm>
            <a:off x="6172200" y="5181600"/>
            <a:ext cx="1524000" cy="6096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B656157B-9FA8-4E11-884A-64892E80E8EB}" type="slidenum">
              <a:rPr lang="en-US"/>
              <a:pPr/>
              <a:t>17</a:t>
            </a:fld>
            <a:endParaRPr lang="en-US"/>
          </a:p>
        </p:txBody>
      </p:sp>
      <p:sp>
        <p:nvSpPr>
          <p:cNvPr id="31129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D0AF83F2-9489-4E34-B5F7-9ABE8711E882}" type="slidenum">
              <a:rPr lang="en-US" sz="1400"/>
              <a:pPr algn="r"/>
              <a:t>17</a:t>
            </a:fld>
            <a:endParaRPr lang="en-US" sz="1400"/>
          </a:p>
        </p:txBody>
      </p:sp>
      <p:sp>
        <p:nvSpPr>
          <p:cNvPr id="311299" name="Rectangle 2"/>
          <p:cNvSpPr>
            <a:spLocks noGrp="1" noChangeArrowheads="1"/>
          </p:cNvSpPr>
          <p:nvPr>
            <p:ph type="title" idx="4294967295"/>
          </p:nvPr>
        </p:nvSpPr>
        <p:spPr>
          <a:xfrm>
            <a:off x="685800" y="228600"/>
            <a:ext cx="7772400" cy="685800"/>
          </a:xfrm>
          <a:noFill/>
        </p:spPr>
        <p:txBody>
          <a:bodyPr/>
          <a:lstStyle/>
          <a:p>
            <a:r>
              <a:rPr lang="en-US"/>
              <a:t>Interfaces</a:t>
            </a:r>
          </a:p>
        </p:txBody>
      </p:sp>
      <p:sp>
        <p:nvSpPr>
          <p:cNvPr id="311300" name="Rectangle 3"/>
          <p:cNvSpPr>
            <a:spLocks noGrp="1" noChangeArrowheads="1"/>
          </p:cNvSpPr>
          <p:nvPr>
            <p:ph type="body" idx="4294967295"/>
          </p:nvPr>
        </p:nvSpPr>
        <p:spPr>
          <a:xfrm>
            <a:off x="304800" y="1219200"/>
            <a:ext cx="8610600" cy="3048000"/>
          </a:xfrm>
          <a:noFill/>
        </p:spPr>
        <p:txBody>
          <a:bodyPr/>
          <a:lstStyle/>
          <a:p>
            <a:pPr marL="0" indent="0">
              <a:buFont typeface="Monotype Sorts" pitchFamily="2" charset="2"/>
              <a:buNone/>
            </a:pPr>
            <a:r>
              <a:rPr lang="en-US" sz="2800">
                <a:cs typeface="Courier New" pitchFamily="49" charset="0"/>
              </a:rPr>
              <a:t>What is an interface?</a:t>
            </a:r>
          </a:p>
          <a:p>
            <a:pPr marL="0" indent="0">
              <a:buFont typeface="Monotype Sorts" pitchFamily="2" charset="2"/>
              <a:buNone/>
            </a:pPr>
            <a:r>
              <a:rPr lang="en-US" sz="2800">
                <a:cs typeface="Courier New" pitchFamily="49" charset="0"/>
              </a:rPr>
              <a:t>Why is an interface useful?</a:t>
            </a:r>
          </a:p>
          <a:p>
            <a:pPr marL="0" indent="0">
              <a:buFont typeface="Monotype Sorts" pitchFamily="2" charset="2"/>
              <a:buNone/>
            </a:pPr>
            <a:r>
              <a:rPr lang="en-US" sz="2800">
                <a:cs typeface="Courier New" pitchFamily="49" charset="0"/>
              </a:rPr>
              <a:t>How do you define an interface?</a:t>
            </a:r>
          </a:p>
          <a:p>
            <a:pPr marL="0" indent="0">
              <a:buFont typeface="Monotype Sorts" pitchFamily="2" charset="2"/>
              <a:buNone/>
            </a:pPr>
            <a:r>
              <a:rPr lang="en-US" sz="2800">
                <a:cs typeface="Courier New" pitchFamily="49" charset="0"/>
              </a:rPr>
              <a:t>How do you use an interface?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AA4FFE17-2ECA-40B3-9D81-09DFDAA4194A}" type="slidenum">
              <a:rPr lang="en-US"/>
              <a:pPr/>
              <a:t>18</a:t>
            </a:fld>
            <a:endParaRPr lang="en-US"/>
          </a:p>
        </p:txBody>
      </p:sp>
      <p:sp>
        <p:nvSpPr>
          <p:cNvPr id="31232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8816F424-CF34-4DEA-B700-C2B8BDA75060}" type="slidenum">
              <a:rPr lang="en-US" sz="1400"/>
              <a:pPr algn="r"/>
              <a:t>18</a:t>
            </a:fld>
            <a:endParaRPr lang="en-US" sz="1400"/>
          </a:p>
        </p:txBody>
      </p:sp>
      <p:sp>
        <p:nvSpPr>
          <p:cNvPr id="312323" name="Rectangle 2"/>
          <p:cNvSpPr>
            <a:spLocks noGrp="1" noChangeArrowheads="1"/>
          </p:cNvSpPr>
          <p:nvPr>
            <p:ph type="title" idx="4294967295"/>
          </p:nvPr>
        </p:nvSpPr>
        <p:spPr>
          <a:xfrm>
            <a:off x="381000" y="228600"/>
            <a:ext cx="8305800" cy="1295400"/>
          </a:xfrm>
          <a:noFill/>
        </p:spPr>
        <p:txBody>
          <a:bodyPr/>
          <a:lstStyle/>
          <a:p>
            <a:r>
              <a:rPr lang="en-US">
                <a:cs typeface="Courier New" pitchFamily="49" charset="0"/>
              </a:rPr>
              <a:t>What is an interface?</a:t>
            </a:r>
            <a:br>
              <a:rPr lang="en-US">
                <a:cs typeface="Courier New" pitchFamily="49" charset="0"/>
              </a:rPr>
            </a:br>
            <a:r>
              <a:rPr lang="en-US">
                <a:cs typeface="Courier New" pitchFamily="49" charset="0"/>
              </a:rPr>
              <a:t> Why is an interface useful?</a:t>
            </a:r>
          </a:p>
        </p:txBody>
      </p:sp>
      <p:sp>
        <p:nvSpPr>
          <p:cNvPr id="312324" name="Rectangle 3"/>
          <p:cNvSpPr>
            <a:spLocks noGrp="1" noChangeArrowheads="1"/>
          </p:cNvSpPr>
          <p:nvPr>
            <p:ph type="body" idx="4294967295"/>
          </p:nvPr>
        </p:nvSpPr>
        <p:spPr>
          <a:xfrm>
            <a:off x="304800" y="1828800"/>
            <a:ext cx="8610600" cy="3886200"/>
          </a:xfrm>
          <a:noFill/>
        </p:spPr>
        <p:txBody>
          <a:bodyPr/>
          <a:lstStyle/>
          <a:p>
            <a:pPr marL="0" indent="0">
              <a:buFont typeface="Monotype Sorts" pitchFamily="2" charset="2"/>
              <a:buNone/>
            </a:pPr>
            <a:r>
              <a:rPr lang="en-US"/>
              <a:t>An interface is a classlike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sz="2800">
              <a:ea typeface="PMingLiU" pitchFamily="18"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0289C285-1CF6-430B-BD9D-08EC7BE1105A}" type="slidenum">
              <a:rPr lang="en-US"/>
              <a:pPr/>
              <a:t>19</a:t>
            </a:fld>
            <a:endParaRPr lang="en-US"/>
          </a:p>
        </p:txBody>
      </p:sp>
      <p:sp>
        <p:nvSpPr>
          <p:cNvPr id="31334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D2B2DAC3-A4E5-44E4-B2F2-CF168A99A1B4}" type="slidenum">
              <a:rPr lang="en-US" sz="1400"/>
              <a:pPr algn="r"/>
              <a:t>19</a:t>
            </a:fld>
            <a:endParaRPr lang="en-US" sz="1400"/>
          </a:p>
        </p:txBody>
      </p:sp>
      <p:sp>
        <p:nvSpPr>
          <p:cNvPr id="313347" name="Rectangle 2"/>
          <p:cNvSpPr>
            <a:spLocks noGrp="1" noChangeArrowheads="1"/>
          </p:cNvSpPr>
          <p:nvPr>
            <p:ph type="title" idx="4294967295"/>
          </p:nvPr>
        </p:nvSpPr>
        <p:spPr>
          <a:xfrm>
            <a:off x="685800" y="228600"/>
            <a:ext cx="7772400" cy="685800"/>
          </a:xfrm>
          <a:noFill/>
        </p:spPr>
        <p:txBody>
          <a:bodyPr/>
          <a:lstStyle/>
          <a:p>
            <a:r>
              <a:rPr lang="en-US">
                <a:cs typeface="Courier New" pitchFamily="49" charset="0"/>
              </a:rPr>
              <a:t>Define an Interface</a:t>
            </a:r>
          </a:p>
        </p:txBody>
      </p:sp>
      <p:sp>
        <p:nvSpPr>
          <p:cNvPr id="313348"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sz="2800">
                <a:cs typeface="Courier New" pitchFamily="49" charset="0"/>
              </a:rPr>
              <a:t>To distinguish an interface from a class, Java uses the following syntax to define an interface:</a:t>
            </a:r>
          </a:p>
        </p:txBody>
      </p:sp>
      <p:sp>
        <p:nvSpPr>
          <p:cNvPr id="313349" name="Rectangle 4"/>
          <p:cNvSpPr>
            <a:spLocks noChangeArrowheads="1"/>
          </p:cNvSpPr>
          <p:nvPr/>
        </p:nvSpPr>
        <p:spPr bwMode="auto">
          <a:xfrm>
            <a:off x="228600" y="1981200"/>
            <a:ext cx="8610600" cy="1676400"/>
          </a:xfrm>
          <a:prstGeom prst="rect">
            <a:avLst/>
          </a:prstGeom>
          <a:solidFill>
            <a:schemeClr val="tx1"/>
          </a:solidFill>
          <a:ln w="9525">
            <a:noFill/>
            <a:miter lim="800000"/>
            <a:headEnd/>
            <a:tailEnd/>
          </a:ln>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sz="2800">
                <a:solidFill>
                  <a:schemeClr val="bg2"/>
                </a:solidFill>
                <a:latin typeface="Courier New" pitchFamily="49" charset="0"/>
              </a:rPr>
              <a:t>public interface InterfaceName { </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constant declarations;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method signatures;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a:t>
            </a:r>
            <a:endParaRPr lang="en-US" sz="3200">
              <a:solidFill>
                <a:schemeClr val="bg2"/>
              </a:solidFill>
            </a:endParaRPr>
          </a:p>
        </p:txBody>
      </p:sp>
      <p:sp>
        <p:nvSpPr>
          <p:cNvPr id="313350" name="Rectangle 5"/>
          <p:cNvSpPr>
            <a:spLocks noChangeArrowheads="1"/>
          </p:cNvSpPr>
          <p:nvPr/>
        </p:nvSpPr>
        <p:spPr bwMode="auto">
          <a:xfrm>
            <a:off x="304800" y="3810000"/>
            <a:ext cx="8610600" cy="6096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pitchFamily="2" charset="2"/>
              <a:buNone/>
            </a:pPr>
            <a:r>
              <a:rPr lang="en-US" sz="3200"/>
              <a:t>Example</a:t>
            </a:r>
            <a:r>
              <a:rPr lang="en-US" sz="2800">
                <a:cs typeface="Courier New" pitchFamily="49" charset="0"/>
              </a:rPr>
              <a:t>:</a:t>
            </a:r>
          </a:p>
        </p:txBody>
      </p:sp>
      <p:sp>
        <p:nvSpPr>
          <p:cNvPr id="313351" name="Rectangle 6"/>
          <p:cNvSpPr>
            <a:spLocks noChangeArrowheads="1"/>
          </p:cNvSpPr>
          <p:nvPr/>
        </p:nvSpPr>
        <p:spPr bwMode="auto">
          <a:xfrm>
            <a:off x="228600" y="4419600"/>
            <a:ext cx="8610600" cy="1752600"/>
          </a:xfrm>
          <a:prstGeom prst="rect">
            <a:avLst/>
          </a:prstGeom>
          <a:solidFill>
            <a:schemeClr val="tx1"/>
          </a:solid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public interface Edible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 Describe how to eat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public abstract String howToEat();</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A385AB58-D9E1-4AD0-B3F8-0CA0FBA3CB4E}" type="slidenum">
              <a:rPr lang="en-US"/>
              <a:pPr/>
              <a:t>2</a:t>
            </a:fld>
            <a:endParaRPr lang="en-US"/>
          </a:p>
        </p:txBody>
      </p:sp>
      <p:sp>
        <p:nvSpPr>
          <p:cNvPr id="294914" name="Slide Number Placeholder 4"/>
          <p:cNvSpPr txBox="1">
            <a:spLocks noGrp="1"/>
          </p:cNvSpPr>
          <p:nvPr/>
        </p:nvSpPr>
        <p:spPr bwMode="auto">
          <a:xfrm>
            <a:off x="6553200" y="6400800"/>
            <a:ext cx="1905000" cy="457200"/>
          </a:xfrm>
          <a:prstGeom prst="rect">
            <a:avLst/>
          </a:prstGeom>
          <a:noFill/>
          <a:ln w="9525">
            <a:noFill/>
            <a:miter lim="800000"/>
            <a:headEnd/>
            <a:tailEnd/>
          </a:ln>
        </p:spPr>
        <p:txBody>
          <a:bodyPr wrap="none" lIns="92075" tIns="46038" rIns="92075" bIns="46038" anchor="ctr"/>
          <a:lstStyle/>
          <a:p>
            <a:pPr algn="r"/>
            <a:fld id="{F9B9D780-DF13-471F-B007-51B6C2BFB727}" type="slidenum">
              <a:rPr lang="en-US" sz="1400"/>
              <a:pPr algn="r"/>
              <a:t>2</a:t>
            </a:fld>
            <a:endParaRPr lang="en-US" sz="1400"/>
          </a:p>
        </p:txBody>
      </p:sp>
      <p:sp>
        <p:nvSpPr>
          <p:cNvPr id="294915" name="Rectangle 2"/>
          <p:cNvSpPr>
            <a:spLocks noGrp="1" noChangeArrowheads="1"/>
          </p:cNvSpPr>
          <p:nvPr>
            <p:ph type="title" idx="4294967295"/>
          </p:nvPr>
        </p:nvSpPr>
        <p:spPr>
          <a:xfrm>
            <a:off x="609600" y="1295400"/>
            <a:ext cx="8153400" cy="1238250"/>
          </a:xfrm>
          <a:noFill/>
        </p:spPr>
        <p:txBody>
          <a:bodyPr/>
          <a:lstStyle/>
          <a:p>
            <a:r>
              <a:rPr lang="en-US" sz="3600" dirty="0"/>
              <a:t>Chapter 14 Abstract Classes and Interfaces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18C5E400-2C63-4293-A1D8-E18899F39840}" type="slidenum">
              <a:rPr lang="en-US"/>
              <a:pPr/>
              <a:t>20</a:t>
            </a:fld>
            <a:endParaRPr lang="en-US"/>
          </a:p>
        </p:txBody>
      </p:sp>
      <p:sp>
        <p:nvSpPr>
          <p:cNvPr id="31437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0E903196-9098-4837-949D-178EFD753313}" type="slidenum">
              <a:rPr lang="en-US" sz="1400"/>
              <a:pPr algn="r"/>
              <a:t>20</a:t>
            </a:fld>
            <a:endParaRPr lang="en-US" sz="1400"/>
          </a:p>
        </p:txBody>
      </p:sp>
      <p:sp>
        <p:nvSpPr>
          <p:cNvPr id="314371" name="Rectangle 2"/>
          <p:cNvSpPr>
            <a:spLocks noGrp="1" noChangeArrowheads="1"/>
          </p:cNvSpPr>
          <p:nvPr>
            <p:ph type="title" idx="4294967295"/>
          </p:nvPr>
        </p:nvSpPr>
        <p:spPr>
          <a:xfrm>
            <a:off x="685800" y="228600"/>
            <a:ext cx="7772400" cy="685800"/>
          </a:xfrm>
          <a:noFill/>
        </p:spPr>
        <p:txBody>
          <a:bodyPr/>
          <a:lstStyle/>
          <a:p>
            <a:r>
              <a:rPr lang="en-US"/>
              <a:t>Interface is a Special Class</a:t>
            </a:r>
          </a:p>
        </p:txBody>
      </p:sp>
      <p:sp>
        <p:nvSpPr>
          <p:cNvPr id="314372" name="Rectangle 3"/>
          <p:cNvSpPr>
            <a:spLocks noGrp="1" noChangeArrowheads="1"/>
          </p:cNvSpPr>
          <p:nvPr>
            <p:ph type="body" idx="4294967295"/>
          </p:nvPr>
        </p:nvSpPr>
        <p:spPr>
          <a:xfrm>
            <a:off x="304800" y="1143000"/>
            <a:ext cx="8610600" cy="5257800"/>
          </a:xfrm>
          <a:noFill/>
        </p:spPr>
        <p:txBody>
          <a:bodyPr/>
          <a:lstStyle/>
          <a:p>
            <a:pPr marL="0" indent="0">
              <a:buFont typeface="Monotype Sorts" pitchFamily="2" charset="2"/>
              <a:buNone/>
            </a:pPr>
            <a:r>
              <a:rPr lang="en-US">
                <a:cs typeface="Courier New" pitchFamily="49" charset="0"/>
              </a:rPr>
              <a:t>An interface is treated like a special class in Java. Each interface is compiled into a separate bytecode file, just like a regular class. Like an abstract class, you cannot create an instance from an interface using the </a:t>
            </a:r>
            <a:r>
              <a:rPr lang="en-US" u="sng">
                <a:cs typeface="Courier New" pitchFamily="49" charset="0"/>
              </a:rPr>
              <a:t>new</a:t>
            </a:r>
            <a:r>
              <a:rPr lang="en-US">
                <a:cs typeface="Courier New" pitchFamily="49" charset="0"/>
              </a:rPr>
              <a:t> operator, but in most cases you can use an interface more or less the same way you use an abstract class. For example, you can use an interface as a data type for a variable, as the result of casting, and so on.</a:t>
            </a:r>
            <a:endParaRPr lang="en-US">
              <a:ea typeface="PMingLiU" pitchFamily="18"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3DAF2A28-C62C-4750-B13A-03B8F7BC2709}" type="slidenum">
              <a:rPr lang="en-US"/>
              <a:pPr/>
              <a:t>21</a:t>
            </a:fld>
            <a:endParaRPr lang="en-US"/>
          </a:p>
        </p:txBody>
      </p:sp>
      <p:sp>
        <p:nvSpPr>
          <p:cNvPr id="31539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9C236924-F9FC-4AFF-AC23-43D36C5F516F}" type="slidenum">
              <a:rPr lang="en-US" sz="1400"/>
              <a:pPr algn="r"/>
              <a:t>21</a:t>
            </a:fld>
            <a:endParaRPr lang="en-US" sz="1400"/>
          </a:p>
        </p:txBody>
      </p:sp>
      <p:sp>
        <p:nvSpPr>
          <p:cNvPr id="315395" name="Rectangle 2"/>
          <p:cNvSpPr>
            <a:spLocks noGrp="1" noChangeArrowheads="1"/>
          </p:cNvSpPr>
          <p:nvPr>
            <p:ph type="title" idx="4294967295"/>
          </p:nvPr>
        </p:nvSpPr>
        <p:spPr>
          <a:xfrm>
            <a:off x="685800" y="228600"/>
            <a:ext cx="7772400" cy="685800"/>
          </a:xfrm>
          <a:noFill/>
        </p:spPr>
        <p:txBody>
          <a:bodyPr/>
          <a:lstStyle/>
          <a:p>
            <a:r>
              <a:rPr lang="en-US"/>
              <a:t>Example</a:t>
            </a:r>
          </a:p>
        </p:txBody>
      </p:sp>
      <p:sp>
        <p:nvSpPr>
          <p:cNvPr id="315396" name="Rectangle 3"/>
          <p:cNvSpPr>
            <a:spLocks noGrp="1" noChangeArrowheads="1"/>
          </p:cNvSpPr>
          <p:nvPr>
            <p:ph type="body" idx="4294967295"/>
          </p:nvPr>
        </p:nvSpPr>
        <p:spPr>
          <a:xfrm>
            <a:off x="304800" y="1066800"/>
            <a:ext cx="8610600" cy="2895600"/>
          </a:xfrm>
          <a:noFill/>
        </p:spPr>
        <p:txBody>
          <a:bodyPr/>
          <a:lstStyle/>
          <a:p>
            <a:pPr marL="0" indent="0">
              <a:buFont typeface="Monotype Sorts" pitchFamily="2" charset="2"/>
              <a:buNone/>
            </a:pPr>
            <a:r>
              <a:rPr lang="en-US" sz="2800"/>
              <a:t>You can now use the </a:t>
            </a:r>
            <a:r>
              <a:rPr lang="en-US" sz="2800" u="sng"/>
              <a:t>Edible</a:t>
            </a:r>
            <a:r>
              <a:rPr lang="en-US" sz="2800"/>
              <a:t> interface to specify whether an object is edible. This is accomplished by letting the class for the object implement this interface using the </a:t>
            </a:r>
            <a:r>
              <a:rPr lang="en-US" sz="2800" u="sng"/>
              <a:t>implements</a:t>
            </a:r>
            <a:r>
              <a:rPr lang="en-US" sz="2800"/>
              <a:t> keyword. For example, the classes </a:t>
            </a:r>
            <a:r>
              <a:rPr lang="en-US" sz="2800" u="sng"/>
              <a:t>Chicken</a:t>
            </a:r>
            <a:r>
              <a:rPr lang="en-US" sz="2800"/>
              <a:t> and </a:t>
            </a:r>
            <a:r>
              <a:rPr lang="en-US" sz="2800" u="sng"/>
              <a:t>Fruit</a:t>
            </a:r>
            <a:r>
              <a:rPr lang="en-US" sz="2800"/>
              <a:t> implement the </a:t>
            </a:r>
            <a:r>
              <a:rPr lang="en-US" sz="2800" u="sng"/>
              <a:t>Edible</a:t>
            </a:r>
            <a:r>
              <a:rPr lang="en-US" sz="2800"/>
              <a:t> interface (See TestEdible). </a:t>
            </a:r>
          </a:p>
        </p:txBody>
      </p:sp>
      <p:sp>
        <p:nvSpPr>
          <p:cNvPr id="409604" name="AutoShape 4">
            <a:hlinkClick r:id="" action="ppaction://noaction" highlightClick="1"/>
          </p:cNvPr>
          <p:cNvSpPr>
            <a:spLocks noChangeArrowheads="1"/>
          </p:cNvSpPr>
          <p:nvPr/>
        </p:nvSpPr>
        <p:spPr bwMode="auto">
          <a:xfrm>
            <a:off x="3429000" y="44958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2" action="ppaction://program"/>
              </a:rPr>
              <a:t>TestEdible</a:t>
            </a:r>
            <a:endParaRPr lang="en-US" sz="1800">
              <a:solidFill>
                <a:schemeClr val="accent1"/>
              </a:solidFill>
            </a:endParaRPr>
          </a:p>
        </p:txBody>
      </p:sp>
      <p:sp>
        <p:nvSpPr>
          <p:cNvPr id="315398" name="AutoShape 5">
            <a:hlinkClick r:id="rId3" action="ppaction://program" highlightClick="1"/>
          </p:cNvPr>
          <p:cNvSpPr>
            <a:spLocks noChangeArrowheads="1"/>
          </p:cNvSpPr>
          <p:nvPr/>
        </p:nvSpPr>
        <p:spPr bwMode="auto">
          <a:xfrm>
            <a:off x="6477000" y="4343400"/>
            <a:ext cx="1524000" cy="6096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
        <p:nvSpPr>
          <p:cNvPr id="409606" name="AutoShape 6">
            <a:hlinkClick r:id="" action="ppaction://noaction" highlightClick="1"/>
          </p:cNvPr>
          <p:cNvSpPr>
            <a:spLocks noChangeArrowheads="1"/>
          </p:cNvSpPr>
          <p:nvPr/>
        </p:nvSpPr>
        <p:spPr bwMode="auto">
          <a:xfrm>
            <a:off x="609600" y="44958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dirty="0">
                <a:solidFill>
                  <a:schemeClr val="accent1"/>
                </a:solidFill>
                <a:latin typeface="Book Antiqua" pitchFamily="18" charset="0"/>
                <a:hlinkClick r:id="rId4" action="ppaction://program"/>
              </a:rPr>
              <a:t>Edible</a:t>
            </a:r>
            <a:endParaRPr lang="en-US" sz="1800" dirty="0">
              <a:solidFill>
                <a:schemeClr val="accent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5E868C1D-FD26-4EA8-B7F9-DDD5FDE94C30}" type="slidenum">
              <a:rPr lang="en-US"/>
              <a:pPr/>
              <a:t>22</a:t>
            </a:fld>
            <a:endParaRPr lang="en-US"/>
          </a:p>
        </p:txBody>
      </p:sp>
      <p:sp>
        <p:nvSpPr>
          <p:cNvPr id="31641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A2B56CC0-ADE8-4928-9D58-BD41B9001684}" type="slidenum">
              <a:rPr lang="en-US" sz="1400"/>
              <a:pPr algn="r"/>
              <a:t>22</a:t>
            </a:fld>
            <a:endParaRPr lang="en-US" sz="1400"/>
          </a:p>
        </p:txBody>
      </p:sp>
      <p:sp>
        <p:nvSpPr>
          <p:cNvPr id="316419" name="Rectangle 2"/>
          <p:cNvSpPr>
            <a:spLocks noGrp="1" noChangeArrowheads="1"/>
          </p:cNvSpPr>
          <p:nvPr>
            <p:ph type="title" idx="4294967295"/>
          </p:nvPr>
        </p:nvSpPr>
        <p:spPr>
          <a:xfrm>
            <a:off x="152400" y="304800"/>
            <a:ext cx="8839200" cy="609600"/>
          </a:xfrm>
        </p:spPr>
        <p:txBody>
          <a:bodyPr/>
          <a:lstStyle/>
          <a:p>
            <a:r>
              <a:rPr lang="en-US"/>
              <a:t>Omitting Modifiers in Interfaces</a:t>
            </a:r>
            <a:endParaRPr lang="en-US" b="1">
              <a:latin typeface="Courier" charset="0"/>
            </a:endParaRPr>
          </a:p>
        </p:txBody>
      </p:sp>
      <p:sp>
        <p:nvSpPr>
          <p:cNvPr id="316420" name="Rectangle 3"/>
          <p:cNvSpPr>
            <a:spLocks noGrp="1" noChangeArrowheads="1"/>
          </p:cNvSpPr>
          <p:nvPr>
            <p:ph type="body" idx="4294967295"/>
          </p:nvPr>
        </p:nvSpPr>
        <p:spPr>
          <a:xfrm>
            <a:off x="152400" y="1143000"/>
            <a:ext cx="8839200" cy="1447800"/>
          </a:xfrm>
        </p:spPr>
        <p:txBody>
          <a:bodyPr/>
          <a:lstStyle/>
          <a:p>
            <a:pPr marL="114300" lvl="1" indent="0">
              <a:spcAft>
                <a:spcPts val="1200"/>
              </a:spcAft>
              <a:buFontTx/>
              <a:buNone/>
            </a:pPr>
            <a:r>
              <a:rPr lang="en-US" sz="2600">
                <a:cs typeface="Times New Roman" pitchFamily="18" charset="0"/>
              </a:rPr>
              <a:t>All data fields are </a:t>
            </a:r>
            <a:r>
              <a:rPr lang="en-US" sz="2600" i="1" u="sng">
                <a:cs typeface="Times New Roman" pitchFamily="18" charset="0"/>
              </a:rPr>
              <a:t>public</a:t>
            </a:r>
            <a:r>
              <a:rPr lang="en-US" sz="2600" i="1">
                <a:cs typeface="Times New Roman" pitchFamily="18" charset="0"/>
              </a:rPr>
              <a:t> </a:t>
            </a:r>
            <a:r>
              <a:rPr lang="en-US" sz="2600" i="1" u="sng">
                <a:cs typeface="Times New Roman" pitchFamily="18" charset="0"/>
              </a:rPr>
              <a:t>final</a:t>
            </a:r>
            <a:r>
              <a:rPr lang="en-US" sz="2600" i="1">
                <a:cs typeface="Times New Roman" pitchFamily="18" charset="0"/>
              </a:rPr>
              <a:t> </a:t>
            </a:r>
            <a:r>
              <a:rPr lang="en-US" sz="2600" i="1" u="sng">
                <a:cs typeface="Times New Roman" pitchFamily="18" charset="0"/>
              </a:rPr>
              <a:t>static</a:t>
            </a:r>
            <a:r>
              <a:rPr lang="en-US" sz="2600">
                <a:cs typeface="Times New Roman" pitchFamily="18" charset="0"/>
              </a:rPr>
              <a:t> and all methods are </a:t>
            </a:r>
            <a:r>
              <a:rPr lang="en-US" sz="2600" i="1" u="sng">
                <a:cs typeface="Times New Roman" pitchFamily="18" charset="0"/>
              </a:rPr>
              <a:t>public</a:t>
            </a:r>
            <a:r>
              <a:rPr lang="en-US" sz="2600" i="1">
                <a:cs typeface="Times New Roman" pitchFamily="18" charset="0"/>
              </a:rPr>
              <a:t> </a:t>
            </a:r>
            <a:r>
              <a:rPr lang="en-US" sz="2600" i="1" u="sng">
                <a:cs typeface="Times New Roman" pitchFamily="18" charset="0"/>
              </a:rPr>
              <a:t>abstract</a:t>
            </a:r>
            <a:r>
              <a:rPr lang="en-US" sz="2600" i="1">
                <a:cs typeface="Times New Roman" pitchFamily="18" charset="0"/>
              </a:rPr>
              <a:t> </a:t>
            </a:r>
            <a:r>
              <a:rPr lang="en-US" sz="2600">
                <a:cs typeface="Times New Roman" pitchFamily="18" charset="0"/>
              </a:rPr>
              <a:t>in an interface. For this reason, these modifiers can be omitted, as shown below:</a:t>
            </a:r>
          </a:p>
        </p:txBody>
      </p:sp>
      <p:sp>
        <p:nvSpPr>
          <p:cNvPr id="316421" name="Rectangle 5"/>
          <p:cNvSpPr>
            <a:spLocks noChangeArrowheads="1"/>
          </p:cNvSpPr>
          <p:nvPr/>
        </p:nvSpPr>
        <p:spPr bwMode="auto">
          <a:xfrm>
            <a:off x="2528888" y="3062288"/>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16422" name="Object 4"/>
          <p:cNvGraphicFramePr>
            <a:graphicFrameLocks noChangeAspect="1"/>
          </p:cNvGraphicFramePr>
          <p:nvPr/>
        </p:nvGraphicFramePr>
        <p:xfrm>
          <a:off x="914400" y="2971800"/>
          <a:ext cx="7394575" cy="1327150"/>
        </p:xfrm>
        <a:graphic>
          <a:graphicData uri="http://schemas.openxmlformats.org/presentationml/2006/ole">
            <mc:AlternateContent xmlns:mc="http://schemas.openxmlformats.org/markup-compatibility/2006">
              <mc:Choice xmlns:v="urn:schemas-microsoft-com:vml" Requires="v">
                <p:oleObj spid="_x0000_s316425" name="Picture" r:id="rId3" imgW="4225320" imgH="754200" progId="Word.Picture.8">
                  <p:embed/>
                </p:oleObj>
              </mc:Choice>
              <mc:Fallback>
                <p:oleObj name="Picture" r:id="rId3" imgW="4225320" imgH="754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71800"/>
                        <a:ext cx="7394575" cy="1327150"/>
                      </a:xfrm>
                      <a:prstGeom prst="rect">
                        <a:avLst/>
                      </a:prstGeom>
                      <a:solidFill>
                        <a:schemeClr val="tx1"/>
                      </a:solidFill>
                    </p:spPr>
                  </p:pic>
                </p:oleObj>
              </mc:Fallback>
            </mc:AlternateContent>
          </a:graphicData>
        </a:graphic>
      </p:graphicFrame>
      <p:sp>
        <p:nvSpPr>
          <p:cNvPr id="316423" name="Rectangle 6"/>
          <p:cNvSpPr>
            <a:spLocks noChangeArrowheads="1"/>
          </p:cNvSpPr>
          <p:nvPr/>
        </p:nvSpPr>
        <p:spPr bwMode="auto">
          <a:xfrm>
            <a:off x="304800" y="4572000"/>
            <a:ext cx="8839200" cy="1143000"/>
          </a:xfrm>
          <a:prstGeom prst="rect">
            <a:avLst/>
          </a:prstGeom>
          <a:noFill/>
          <a:ln w="9525">
            <a:noFill/>
            <a:miter lim="800000"/>
            <a:headEnd/>
            <a:tailEnd/>
          </a:ln>
        </p:spPr>
        <p:txBody>
          <a:bodyPr lIns="92075" tIns="46038" rIns="92075" bIns="46038"/>
          <a:lstStyle/>
          <a:p>
            <a:pPr marL="114300" lvl="1">
              <a:spcBef>
                <a:spcPct val="20000"/>
              </a:spcBef>
              <a:spcAft>
                <a:spcPts val="1200"/>
              </a:spcAft>
              <a:buClr>
                <a:schemeClr val="tx1"/>
              </a:buClr>
            </a:pPr>
            <a:r>
              <a:rPr lang="en-US" sz="2600">
                <a:cs typeface="Times New Roman" pitchFamily="18" charset="0"/>
              </a:rPr>
              <a:t>A constant defined in an interface can be accessed using syntax </a:t>
            </a:r>
            <a:r>
              <a:rPr lang="en-US" sz="2600" u="sng">
                <a:cs typeface="Times New Roman" pitchFamily="18" charset="0"/>
              </a:rPr>
              <a:t>InterfaceName.CONSTANT_NAME</a:t>
            </a:r>
            <a:r>
              <a:rPr lang="en-US" sz="2600">
                <a:cs typeface="Times New Roman" pitchFamily="18" charset="0"/>
              </a:rPr>
              <a:t> (e.g., </a:t>
            </a:r>
            <a:r>
              <a:rPr lang="en-US" sz="2600" u="sng">
                <a:cs typeface="Times New Roman" pitchFamily="18" charset="0"/>
              </a:rPr>
              <a:t>T1.K</a:t>
            </a:r>
            <a:r>
              <a:rPr lang="en-US" sz="2600">
                <a:cs typeface="Times New Roman" pitchFamily="18"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772296F0-5E09-449F-9017-400D89955444}" type="slidenum">
              <a:rPr lang="en-US"/>
              <a:pPr/>
              <a:t>23</a:t>
            </a:fld>
            <a:endParaRPr lang="en-US"/>
          </a:p>
        </p:txBody>
      </p:sp>
      <p:sp>
        <p:nvSpPr>
          <p:cNvPr id="31744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63079BB7-DE22-44E1-9156-7FA1225D6AF5}" type="slidenum">
              <a:rPr lang="en-US" sz="1400"/>
              <a:pPr algn="r"/>
              <a:t>23</a:t>
            </a:fld>
            <a:endParaRPr lang="en-US" sz="1400"/>
          </a:p>
        </p:txBody>
      </p:sp>
      <p:sp>
        <p:nvSpPr>
          <p:cNvPr id="317443" name="Rectangle 2"/>
          <p:cNvSpPr>
            <a:spLocks noGrp="1" noChangeArrowheads="1"/>
          </p:cNvSpPr>
          <p:nvPr>
            <p:ph type="title" idx="4294967295"/>
          </p:nvPr>
        </p:nvSpPr>
        <p:spPr>
          <a:xfrm>
            <a:off x="685800" y="0"/>
            <a:ext cx="7772400" cy="1428750"/>
          </a:xfrm>
        </p:spPr>
        <p:txBody>
          <a:bodyPr/>
          <a:lstStyle/>
          <a:p>
            <a:r>
              <a:rPr lang="en-US" sz="4000"/>
              <a:t>Example: The </a:t>
            </a:r>
            <a:r>
              <a:rPr lang="en-US" sz="4000" u="sng"/>
              <a:t>Comparable</a:t>
            </a:r>
            <a:r>
              <a:rPr lang="en-US" sz="4000"/>
              <a:t> Interface</a:t>
            </a:r>
          </a:p>
        </p:txBody>
      </p:sp>
      <p:sp>
        <p:nvSpPr>
          <p:cNvPr id="317444" name="Rectangle 3"/>
          <p:cNvSpPr>
            <a:spLocks noGrp="1" noChangeArrowheads="1"/>
          </p:cNvSpPr>
          <p:nvPr>
            <p:ph type="body" idx="4294967295"/>
          </p:nvPr>
        </p:nvSpPr>
        <p:spPr>
          <a:xfrm>
            <a:off x="381000" y="1905000"/>
            <a:ext cx="8458200" cy="3810000"/>
          </a:xfrm>
          <a:solidFill>
            <a:schemeClr val="tx1"/>
          </a:solidFill>
        </p:spPr>
        <p:txBody>
          <a:bodyPr/>
          <a:lstStyle/>
          <a:p>
            <a:pPr>
              <a:lnSpc>
                <a:spcPct val="90000"/>
              </a:lnSpc>
              <a:buFont typeface="Monotype Sorts" pitchFamily="2" charset="2"/>
              <a:buNone/>
            </a:pPr>
            <a:r>
              <a:rPr lang="en-US" sz="2800">
                <a:solidFill>
                  <a:schemeClr val="bg2"/>
                </a:solidFill>
                <a:latin typeface="Courier New" pitchFamily="49" charset="0"/>
              </a:rPr>
              <a:t>// This interface is defined in </a:t>
            </a:r>
          </a:p>
          <a:p>
            <a:pPr>
              <a:lnSpc>
                <a:spcPct val="90000"/>
              </a:lnSpc>
              <a:buFont typeface="Monotype Sorts" pitchFamily="2" charset="2"/>
              <a:buNone/>
            </a:pPr>
            <a:r>
              <a:rPr lang="en-US" sz="2800">
                <a:solidFill>
                  <a:schemeClr val="bg2"/>
                </a:solidFill>
                <a:latin typeface="Courier New" pitchFamily="49" charset="0"/>
              </a:rPr>
              <a:t>// java.</a:t>
            </a:r>
            <a:r>
              <a:rPr lang="en-US">
                <a:solidFill>
                  <a:schemeClr val="bg2"/>
                </a:solidFill>
                <a:latin typeface="Courier New" pitchFamily="49" charset="0"/>
              </a:rPr>
              <a:t>lang package</a:t>
            </a:r>
          </a:p>
          <a:p>
            <a:pPr>
              <a:lnSpc>
                <a:spcPct val="90000"/>
              </a:lnSpc>
              <a:buFont typeface="Monotype Sorts" pitchFamily="2" charset="2"/>
              <a:buNone/>
            </a:pPr>
            <a:r>
              <a:rPr lang="en-US">
                <a:solidFill>
                  <a:schemeClr val="bg2"/>
                </a:solidFill>
                <a:latin typeface="Courier New" pitchFamily="49" charset="0"/>
              </a:rPr>
              <a:t>package java.lang;</a:t>
            </a:r>
          </a:p>
          <a:p>
            <a:pPr>
              <a:lnSpc>
                <a:spcPct val="90000"/>
              </a:lnSpc>
              <a:buFont typeface="Monotype Sorts" pitchFamily="2" charset="2"/>
              <a:buNone/>
            </a:pPr>
            <a:endParaRPr lang="en-US">
              <a:solidFill>
                <a:schemeClr val="bg2"/>
              </a:solidFill>
              <a:latin typeface="Courier New" pitchFamily="49" charset="0"/>
            </a:endParaRPr>
          </a:p>
          <a:p>
            <a:pPr>
              <a:lnSpc>
                <a:spcPct val="90000"/>
              </a:lnSpc>
              <a:buFont typeface="Monotype Sorts" pitchFamily="2" charset="2"/>
              <a:buNone/>
            </a:pPr>
            <a:r>
              <a:rPr lang="en-US">
                <a:solidFill>
                  <a:schemeClr val="bg2"/>
                </a:solidFill>
                <a:latin typeface="Courier New" pitchFamily="49" charset="0"/>
              </a:rPr>
              <a:t>public interface Comparable {</a:t>
            </a:r>
          </a:p>
          <a:p>
            <a:pPr>
              <a:lnSpc>
                <a:spcPct val="90000"/>
              </a:lnSpc>
              <a:buFont typeface="Monotype Sorts" pitchFamily="2" charset="2"/>
              <a:buNone/>
            </a:pPr>
            <a:r>
              <a:rPr lang="en-US">
                <a:solidFill>
                  <a:schemeClr val="bg2"/>
                </a:solidFill>
                <a:latin typeface="Courier New" pitchFamily="49" charset="0"/>
              </a:rPr>
              <a:t>  public int compareTo(Object o);</a:t>
            </a:r>
          </a:p>
          <a:p>
            <a:pPr>
              <a:lnSpc>
                <a:spcPct val="90000"/>
              </a:lnSpc>
              <a:spcAft>
                <a:spcPts val="1200"/>
              </a:spcAft>
              <a:buFont typeface="Monotype Sorts" pitchFamily="2" charset="2"/>
              <a:buNone/>
            </a:pPr>
            <a:r>
              <a:rPr lang="en-US">
                <a:solidFill>
                  <a:schemeClr val="bg2"/>
                </a:solidFill>
                <a:latin typeface="Courier New" pitchFamily="49" charset="0"/>
              </a:rPr>
              <a:t>}</a:t>
            </a:r>
            <a:endParaRPr lang="en-US" u="sng">
              <a:solidFill>
                <a:schemeClr val="bg2"/>
              </a:solidFill>
              <a:latin typeface="Courier"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1B2DF837-54A7-4D34-A6D0-2BEF0342417B}" type="slidenum">
              <a:rPr lang="en-US"/>
              <a:pPr/>
              <a:t>24</a:t>
            </a:fld>
            <a:endParaRPr lang="en-US"/>
          </a:p>
        </p:txBody>
      </p:sp>
      <p:sp>
        <p:nvSpPr>
          <p:cNvPr id="31846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0E42B964-A373-4969-8142-978DEED77AC4}" type="slidenum">
              <a:rPr lang="en-US" sz="1400"/>
              <a:pPr algn="r"/>
              <a:t>24</a:t>
            </a:fld>
            <a:endParaRPr lang="en-US" sz="1400"/>
          </a:p>
        </p:txBody>
      </p:sp>
      <p:sp>
        <p:nvSpPr>
          <p:cNvPr id="318467" name="Rectangle 2"/>
          <p:cNvSpPr>
            <a:spLocks noGrp="1" noChangeArrowheads="1"/>
          </p:cNvSpPr>
          <p:nvPr>
            <p:ph type="title" idx="4294967295"/>
          </p:nvPr>
        </p:nvSpPr>
        <p:spPr>
          <a:xfrm>
            <a:off x="685800" y="228600"/>
            <a:ext cx="7772400" cy="685800"/>
          </a:xfrm>
          <a:noFill/>
        </p:spPr>
        <p:txBody>
          <a:bodyPr/>
          <a:lstStyle/>
          <a:p>
            <a:r>
              <a:rPr lang="en-US"/>
              <a:t>String and Date Classes</a:t>
            </a:r>
          </a:p>
        </p:txBody>
      </p:sp>
      <p:sp>
        <p:nvSpPr>
          <p:cNvPr id="318468" name="Rectangle 3"/>
          <p:cNvSpPr>
            <a:spLocks noGrp="1" noChangeArrowheads="1"/>
          </p:cNvSpPr>
          <p:nvPr>
            <p:ph type="body" idx="4294967295"/>
          </p:nvPr>
        </p:nvSpPr>
        <p:spPr>
          <a:xfrm>
            <a:off x="304800" y="1143000"/>
            <a:ext cx="8610600" cy="2133600"/>
          </a:xfrm>
          <a:noFill/>
        </p:spPr>
        <p:txBody>
          <a:bodyPr/>
          <a:lstStyle/>
          <a:p>
            <a:pPr marL="0" indent="0">
              <a:lnSpc>
                <a:spcPct val="90000"/>
              </a:lnSpc>
              <a:buFont typeface="Monotype Sorts" pitchFamily="2" charset="2"/>
              <a:buNone/>
            </a:pPr>
            <a:r>
              <a:rPr lang="en-US" sz="2800">
                <a:cs typeface="Courier New" pitchFamily="49" charset="0"/>
              </a:rPr>
              <a:t>Many classes (e.g., </a:t>
            </a:r>
            <a:r>
              <a:rPr lang="en-US" sz="2800" u="sng">
                <a:cs typeface="Courier New" pitchFamily="49" charset="0"/>
              </a:rPr>
              <a:t>String</a:t>
            </a:r>
            <a:r>
              <a:rPr lang="en-US" sz="2800">
                <a:cs typeface="Courier New" pitchFamily="49" charset="0"/>
              </a:rPr>
              <a:t> and </a:t>
            </a:r>
            <a:r>
              <a:rPr lang="en-US" sz="2800" u="sng">
                <a:cs typeface="Courier New" pitchFamily="49" charset="0"/>
              </a:rPr>
              <a:t>Date</a:t>
            </a:r>
            <a:r>
              <a:rPr lang="en-US" sz="2800">
                <a:cs typeface="Courier New" pitchFamily="49" charset="0"/>
              </a:rPr>
              <a:t>) in the Java library implement </a:t>
            </a:r>
            <a:r>
              <a:rPr lang="en-US" sz="2800" u="sng">
                <a:cs typeface="Courier New" pitchFamily="49" charset="0"/>
              </a:rPr>
              <a:t>Comparable</a:t>
            </a:r>
            <a:r>
              <a:rPr lang="en-US" sz="2800">
                <a:cs typeface="Courier New" pitchFamily="49" charset="0"/>
              </a:rPr>
              <a:t> to define a natural order for the objects. If you examine the source code of these classes, you will see the keyword implements used in the classes, as shown below:</a:t>
            </a:r>
            <a:r>
              <a:rPr lang="en-US" sz="2800">
                <a:ea typeface="PMingLiU" pitchFamily="18" charset="-120"/>
              </a:rPr>
              <a:t> </a:t>
            </a:r>
          </a:p>
        </p:txBody>
      </p:sp>
      <p:sp>
        <p:nvSpPr>
          <p:cNvPr id="318469" name="Rectangle 5"/>
          <p:cNvSpPr>
            <a:spLocks noChangeArrowheads="1"/>
          </p:cNvSpPr>
          <p:nvPr/>
        </p:nvSpPr>
        <p:spPr bwMode="auto">
          <a:xfrm>
            <a:off x="2319338" y="3052763"/>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18470" name="Object 4"/>
          <p:cNvGraphicFramePr>
            <a:graphicFrameLocks noChangeAspect="1"/>
          </p:cNvGraphicFramePr>
          <p:nvPr/>
        </p:nvGraphicFramePr>
        <p:xfrm>
          <a:off x="125413" y="3276600"/>
          <a:ext cx="8666162" cy="1387475"/>
        </p:xfrm>
        <a:graphic>
          <a:graphicData uri="http://schemas.openxmlformats.org/presentationml/2006/ole">
            <mc:AlternateContent xmlns:mc="http://schemas.openxmlformats.org/markup-compatibility/2006">
              <mc:Choice xmlns:v="urn:schemas-microsoft-com:vml" Requires="v">
                <p:oleObj spid="_x0000_s318473" name="Picture" r:id="rId3" imgW="4705200" imgH="754200" progId="Word.Picture.8">
                  <p:embed/>
                </p:oleObj>
              </mc:Choice>
              <mc:Fallback>
                <p:oleObj name="Picture" r:id="rId3" imgW="4705200" imgH="754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13" y="3276600"/>
                        <a:ext cx="8666162"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1" name="Rectangle 6"/>
          <p:cNvSpPr>
            <a:spLocks noChangeArrowheads="1"/>
          </p:cNvSpPr>
          <p:nvPr/>
        </p:nvSpPr>
        <p:spPr bwMode="auto">
          <a:xfrm>
            <a:off x="0" y="4724400"/>
            <a:ext cx="9144000" cy="1752600"/>
          </a:xfrm>
          <a:prstGeom prst="rect">
            <a:avLst/>
          </a:prstGeom>
          <a:solidFill>
            <a:schemeClr val="tx1"/>
          </a:solidFill>
          <a:ln w="9525">
            <a:noFill/>
            <a:miter lim="800000"/>
            <a:headEnd/>
            <a:tailEnd/>
          </a:ln>
        </p:spPr>
        <p:txBody>
          <a:bodyPr lIns="92075" tIns="46038" rIns="92075" bIns="46038"/>
          <a:lstStyle/>
          <a:p>
            <a:pPr>
              <a:lnSpc>
                <a:spcPct val="90000"/>
              </a:lnSpc>
              <a:spcBef>
                <a:spcPct val="20000"/>
              </a:spcBef>
              <a:buClr>
                <a:schemeClr val="tx2"/>
              </a:buClr>
              <a:buSzPct val="75000"/>
              <a:buFont typeface="Monotype Sorts" pitchFamily="2" charset="2"/>
              <a:buNone/>
            </a:pPr>
            <a:r>
              <a:rPr lang="en-US">
                <a:solidFill>
                  <a:schemeClr val="bg2"/>
                </a:solidFill>
                <a:latin typeface="Courier New" pitchFamily="49" charset="0"/>
                <a:ea typeface="PMingLiU" pitchFamily="18" charset="-120"/>
              </a:rPr>
              <a:t>new String() instanceof String</a:t>
            </a:r>
          </a:p>
          <a:p>
            <a:pPr>
              <a:lnSpc>
                <a:spcPct val="90000"/>
              </a:lnSpc>
              <a:spcBef>
                <a:spcPct val="20000"/>
              </a:spcBef>
              <a:buClr>
                <a:schemeClr val="tx2"/>
              </a:buClr>
              <a:buSzPct val="75000"/>
              <a:buFont typeface="Monotype Sorts" pitchFamily="2" charset="2"/>
              <a:buNone/>
            </a:pPr>
            <a:r>
              <a:rPr lang="en-US">
                <a:solidFill>
                  <a:schemeClr val="bg2"/>
                </a:solidFill>
                <a:latin typeface="Courier New" pitchFamily="49" charset="0"/>
                <a:ea typeface="PMingLiU" pitchFamily="18" charset="-120"/>
              </a:rPr>
              <a:t>new String() instanceof Comparable</a:t>
            </a:r>
          </a:p>
          <a:p>
            <a:pPr>
              <a:lnSpc>
                <a:spcPct val="90000"/>
              </a:lnSpc>
              <a:spcBef>
                <a:spcPct val="20000"/>
              </a:spcBef>
              <a:buClr>
                <a:schemeClr val="tx2"/>
              </a:buClr>
              <a:buSzPct val="75000"/>
              <a:buFont typeface="Monotype Sorts" pitchFamily="2" charset="2"/>
              <a:buNone/>
            </a:pPr>
            <a:r>
              <a:rPr lang="en-US">
                <a:solidFill>
                  <a:schemeClr val="bg2"/>
                </a:solidFill>
                <a:latin typeface="Courier New" pitchFamily="49" charset="0"/>
                <a:ea typeface="PMingLiU" pitchFamily="18" charset="-120"/>
              </a:rPr>
              <a:t>new java.util.Date() instanceof java.util.Date</a:t>
            </a:r>
          </a:p>
          <a:p>
            <a:pPr>
              <a:lnSpc>
                <a:spcPct val="90000"/>
              </a:lnSpc>
              <a:spcBef>
                <a:spcPct val="20000"/>
              </a:spcBef>
              <a:buClr>
                <a:schemeClr val="tx2"/>
              </a:buClr>
              <a:buSzPct val="75000"/>
              <a:buFont typeface="Monotype Sorts" pitchFamily="2" charset="2"/>
              <a:buNone/>
            </a:pPr>
            <a:r>
              <a:rPr lang="en-US">
                <a:solidFill>
                  <a:schemeClr val="bg2"/>
                </a:solidFill>
                <a:latin typeface="Courier New" pitchFamily="49" charset="0"/>
                <a:ea typeface="PMingLiU" pitchFamily="18" charset="-120"/>
              </a:rPr>
              <a:t>new java.util.Date() instanceof Comparable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11"/>
          </p:nvPr>
        </p:nvSpPr>
        <p:spPr/>
        <p:txBody>
          <a:bodyPr/>
          <a:lstStyle/>
          <a:p>
            <a:fld id="{7541A6F2-9345-40C3-B397-EE76A5B74A93}" type="slidenum">
              <a:rPr lang="en-US"/>
              <a:pPr/>
              <a:t>25</a:t>
            </a:fld>
            <a:endParaRPr lang="en-US"/>
          </a:p>
        </p:txBody>
      </p:sp>
      <p:sp>
        <p:nvSpPr>
          <p:cNvPr id="31949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70A7327A-3C48-4D05-BA75-CB3CBA4B1747}" type="slidenum">
              <a:rPr lang="en-US" sz="1400"/>
              <a:pPr algn="r"/>
              <a:t>25</a:t>
            </a:fld>
            <a:endParaRPr lang="en-US" sz="1400"/>
          </a:p>
        </p:txBody>
      </p:sp>
      <p:sp>
        <p:nvSpPr>
          <p:cNvPr id="319491" name="Rectangle 2"/>
          <p:cNvSpPr>
            <a:spLocks noGrp="1" noChangeArrowheads="1"/>
          </p:cNvSpPr>
          <p:nvPr>
            <p:ph type="title" idx="4294967295"/>
          </p:nvPr>
        </p:nvSpPr>
        <p:spPr>
          <a:xfrm>
            <a:off x="685800" y="228600"/>
            <a:ext cx="7772400" cy="609600"/>
          </a:xfrm>
        </p:spPr>
        <p:txBody>
          <a:bodyPr/>
          <a:lstStyle/>
          <a:p>
            <a:r>
              <a:rPr lang="en-US"/>
              <a:t>Generic </a:t>
            </a:r>
            <a:r>
              <a:rPr lang="en-US">
                <a:latin typeface="Courier New" pitchFamily="49" charset="0"/>
              </a:rPr>
              <a:t>max</a:t>
            </a:r>
            <a:r>
              <a:rPr lang="en-US"/>
              <a:t> Method</a:t>
            </a:r>
          </a:p>
        </p:txBody>
      </p:sp>
      <p:sp>
        <p:nvSpPr>
          <p:cNvPr id="319492" name="Rectangle 8"/>
          <p:cNvSpPr>
            <a:spLocks noChangeArrowheads="1"/>
          </p:cNvSpPr>
          <p:nvPr/>
        </p:nvSpPr>
        <p:spPr bwMode="auto">
          <a:xfrm>
            <a:off x="1604963" y="2581275"/>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19493" name="Object 7"/>
          <p:cNvGraphicFramePr>
            <a:graphicFrameLocks noChangeAspect="1"/>
          </p:cNvGraphicFramePr>
          <p:nvPr/>
        </p:nvGraphicFramePr>
        <p:xfrm>
          <a:off x="0" y="1066800"/>
          <a:ext cx="9220200" cy="2635250"/>
        </p:xfrm>
        <a:graphic>
          <a:graphicData uri="http://schemas.openxmlformats.org/presentationml/2006/ole">
            <mc:AlternateContent xmlns:mc="http://schemas.openxmlformats.org/markup-compatibility/2006">
              <mc:Choice xmlns:v="urn:schemas-microsoft-com:vml" Requires="v">
                <p:oleObj spid="_x0000_s319500" name="Picture" r:id="rId3" imgW="5932080" imgH="1696680" progId="Word.Picture.8">
                  <p:embed/>
                </p:oleObj>
              </mc:Choice>
              <mc:Fallback>
                <p:oleObj name="Picture" r:id="rId3" imgW="5932080" imgH="169668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9220200" cy="263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4" name="Rectangle 10"/>
          <p:cNvSpPr>
            <a:spLocks noChangeArrowheads="1"/>
          </p:cNvSpPr>
          <p:nvPr/>
        </p:nvSpPr>
        <p:spPr bwMode="auto">
          <a:xfrm>
            <a:off x="2152650" y="3152775"/>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19495" name="Object 9"/>
          <p:cNvGraphicFramePr>
            <a:graphicFrameLocks noChangeAspect="1"/>
          </p:cNvGraphicFramePr>
          <p:nvPr/>
        </p:nvGraphicFramePr>
        <p:xfrm>
          <a:off x="0" y="3810000"/>
          <a:ext cx="9144000" cy="1044575"/>
        </p:xfrm>
        <a:graphic>
          <a:graphicData uri="http://schemas.openxmlformats.org/presentationml/2006/ole">
            <mc:AlternateContent xmlns:mc="http://schemas.openxmlformats.org/markup-compatibility/2006">
              <mc:Choice xmlns:v="urn:schemas-microsoft-com:vml" Requires="v">
                <p:oleObj spid="_x0000_s319501" name="Picture" r:id="rId5" imgW="5239512" imgH="594360" progId="Word.Picture.8">
                  <p:embed/>
                </p:oleObj>
              </mc:Choice>
              <mc:Fallback>
                <p:oleObj name="Picture" r:id="rId5" imgW="5239512" imgH="59436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810000"/>
                        <a:ext cx="914400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6" name="Rectangle 11"/>
          <p:cNvSpPr>
            <a:spLocks noGrp="1" noChangeArrowheads="1"/>
          </p:cNvSpPr>
          <p:nvPr>
            <p:ph type="body" idx="4294967295"/>
          </p:nvPr>
        </p:nvSpPr>
        <p:spPr>
          <a:xfrm>
            <a:off x="152400" y="5257800"/>
            <a:ext cx="8839200" cy="914400"/>
          </a:xfrm>
          <a:noFill/>
        </p:spPr>
        <p:txBody>
          <a:bodyPr/>
          <a:lstStyle/>
          <a:p>
            <a:pPr marL="0" indent="0">
              <a:lnSpc>
                <a:spcPct val="90000"/>
              </a:lnSpc>
              <a:buFont typeface="Monotype Sorts" pitchFamily="2" charset="2"/>
              <a:buNone/>
            </a:pPr>
            <a:r>
              <a:rPr lang="en-US" sz="2800">
                <a:cs typeface="Courier New" pitchFamily="49" charset="0"/>
              </a:rPr>
              <a:t>The </a:t>
            </a:r>
            <a:r>
              <a:rPr lang="en-US" sz="2800" u="sng">
                <a:cs typeface="Courier New" pitchFamily="49" charset="0"/>
              </a:rPr>
              <a:t>return</a:t>
            </a:r>
            <a:r>
              <a:rPr lang="en-US" sz="2800">
                <a:cs typeface="Courier New" pitchFamily="49" charset="0"/>
              </a:rPr>
              <a:t> value from the </a:t>
            </a:r>
            <a:r>
              <a:rPr lang="en-US" sz="2800" u="sng">
                <a:cs typeface="Courier New" pitchFamily="49" charset="0"/>
              </a:rPr>
              <a:t>max</a:t>
            </a:r>
            <a:r>
              <a:rPr lang="en-US" sz="2800">
                <a:cs typeface="Courier New" pitchFamily="49" charset="0"/>
              </a:rPr>
              <a:t> method is of the </a:t>
            </a:r>
            <a:r>
              <a:rPr lang="en-US" sz="2800" u="sng">
                <a:cs typeface="Courier New" pitchFamily="49" charset="0"/>
              </a:rPr>
              <a:t>Comparable</a:t>
            </a:r>
            <a:r>
              <a:rPr lang="en-US" sz="2800">
                <a:cs typeface="Courier New" pitchFamily="49" charset="0"/>
              </a:rPr>
              <a:t> type. So, you need to cast it to </a:t>
            </a:r>
            <a:r>
              <a:rPr lang="en-US" sz="2800" u="sng">
                <a:cs typeface="Courier New" pitchFamily="49" charset="0"/>
              </a:rPr>
              <a:t>String</a:t>
            </a:r>
            <a:r>
              <a:rPr lang="en-US" sz="2800">
                <a:cs typeface="Courier New" pitchFamily="49" charset="0"/>
              </a:rPr>
              <a:t> or </a:t>
            </a:r>
            <a:r>
              <a:rPr lang="en-US" sz="2800" u="sng">
                <a:cs typeface="Courier New" pitchFamily="49" charset="0"/>
              </a:rPr>
              <a:t>Date</a:t>
            </a:r>
            <a:r>
              <a:rPr lang="en-US" sz="2800">
                <a:cs typeface="Courier New" pitchFamily="49" charset="0"/>
              </a:rPr>
              <a:t> explicitly.</a:t>
            </a:r>
            <a:r>
              <a:rPr lang="en-US" sz="2800">
                <a:latin typeface="Courier New" pitchFamily="49" charset="0"/>
                <a:cs typeface="Courier New" pitchFamily="49" charset="0"/>
              </a:rPr>
              <a:t> </a:t>
            </a:r>
          </a:p>
        </p:txBody>
      </p:sp>
      <p:sp>
        <p:nvSpPr>
          <p:cNvPr id="319497" name="Line 12"/>
          <p:cNvSpPr>
            <a:spLocks noChangeShapeType="1"/>
          </p:cNvSpPr>
          <p:nvPr/>
        </p:nvSpPr>
        <p:spPr bwMode="auto">
          <a:xfrm flipH="1">
            <a:off x="6248400" y="4572000"/>
            <a:ext cx="0" cy="1143000"/>
          </a:xfrm>
          <a:prstGeom prst="line">
            <a:avLst/>
          </a:prstGeom>
          <a:noFill/>
          <a:ln w="12700">
            <a:solidFill>
              <a:srgbClr val="FF0000"/>
            </a:solidFill>
            <a:round/>
            <a:headEnd type="stealth" w="sm" len="sm"/>
            <a:tailEnd type="none" w="sm" len="sm"/>
          </a:ln>
        </p:spPr>
        <p:txBody>
          <a:bodyPr/>
          <a:lstStyle/>
          <a:p>
            <a:endParaRPr lang="en-US"/>
          </a:p>
        </p:txBody>
      </p:sp>
      <p:sp>
        <p:nvSpPr>
          <p:cNvPr id="319498" name="Line 13"/>
          <p:cNvSpPr>
            <a:spLocks noChangeShapeType="1"/>
          </p:cNvSpPr>
          <p:nvPr/>
        </p:nvSpPr>
        <p:spPr bwMode="auto">
          <a:xfrm>
            <a:off x="2286000" y="4572000"/>
            <a:ext cx="2743200" cy="1143000"/>
          </a:xfrm>
          <a:prstGeom prst="line">
            <a:avLst/>
          </a:prstGeom>
          <a:noFill/>
          <a:ln w="12700">
            <a:solidFill>
              <a:srgbClr val="FF0000"/>
            </a:solidFill>
            <a:round/>
            <a:headEnd type="stealth" w="sm" len="sm"/>
            <a:tailEnd type="none" w="sm" len="sm"/>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1"/>
          </p:nvPr>
        </p:nvSpPr>
        <p:spPr/>
        <p:txBody>
          <a:bodyPr/>
          <a:lstStyle/>
          <a:p>
            <a:fld id="{ADAFCF4D-FB6B-45DF-B77E-798DC080401B}" type="slidenum">
              <a:rPr lang="en-US"/>
              <a:pPr/>
              <a:t>26</a:t>
            </a:fld>
            <a:endParaRPr lang="en-US"/>
          </a:p>
        </p:txBody>
      </p:sp>
      <p:sp>
        <p:nvSpPr>
          <p:cNvPr id="32051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15A28B44-A2DC-4C4A-9985-29321CB97AC6}" type="slidenum">
              <a:rPr lang="en-US" sz="1400"/>
              <a:pPr algn="r"/>
              <a:t>26</a:t>
            </a:fld>
            <a:endParaRPr lang="en-US" sz="1400"/>
          </a:p>
        </p:txBody>
      </p:sp>
      <p:sp>
        <p:nvSpPr>
          <p:cNvPr id="320515" name="Rectangle 2"/>
          <p:cNvSpPr>
            <a:spLocks noGrp="1" noChangeArrowheads="1"/>
          </p:cNvSpPr>
          <p:nvPr>
            <p:ph type="title" idx="4294967295"/>
          </p:nvPr>
        </p:nvSpPr>
        <p:spPr>
          <a:xfrm>
            <a:off x="0" y="304800"/>
            <a:ext cx="9144000" cy="533400"/>
          </a:xfrm>
        </p:spPr>
        <p:txBody>
          <a:bodyPr/>
          <a:lstStyle/>
          <a:p>
            <a:r>
              <a:rPr lang="en-US" sz="3900">
                <a:ea typeface="PMingLiU" pitchFamily="18" charset="-120"/>
              </a:rPr>
              <a:t>Defining Classes to Implement Comparable</a:t>
            </a:r>
            <a:endParaRPr lang="en-US" sz="3900">
              <a:cs typeface="Times New Roman" pitchFamily="18" charset="0"/>
            </a:endParaRPr>
          </a:p>
        </p:txBody>
      </p:sp>
      <p:sp>
        <p:nvSpPr>
          <p:cNvPr id="320516" name="Rectangle 3"/>
          <p:cNvSpPr>
            <a:spLocks noGrp="1" noChangeArrowheads="1"/>
          </p:cNvSpPr>
          <p:nvPr>
            <p:ph type="body" idx="4294967295"/>
          </p:nvPr>
        </p:nvSpPr>
        <p:spPr>
          <a:xfrm>
            <a:off x="304800" y="3886200"/>
            <a:ext cx="8534400" cy="1371600"/>
          </a:xfrm>
        </p:spPr>
        <p:txBody>
          <a:bodyPr/>
          <a:lstStyle/>
          <a:p>
            <a:pPr marL="0" indent="0">
              <a:buFont typeface="Monotype Sorts" pitchFamily="2" charset="2"/>
              <a:buNone/>
            </a:pPr>
            <a:r>
              <a:rPr lang="en-US" sz="2000" dirty="0">
                <a:cs typeface="Courier New" pitchFamily="49" charset="0"/>
              </a:rPr>
              <a:t>You cannot use the </a:t>
            </a:r>
            <a:r>
              <a:rPr lang="en-US" sz="2000" u="sng" dirty="0">
                <a:cs typeface="Courier New" pitchFamily="49" charset="0"/>
              </a:rPr>
              <a:t>max</a:t>
            </a:r>
            <a:r>
              <a:rPr lang="en-US" sz="2000" dirty="0">
                <a:cs typeface="Courier New" pitchFamily="49" charset="0"/>
              </a:rPr>
              <a:t> method to find the larger of two instances of </a:t>
            </a:r>
            <a:r>
              <a:rPr lang="en-US" sz="2000" u="sng" dirty="0">
                <a:cs typeface="Courier New" pitchFamily="49" charset="0"/>
              </a:rPr>
              <a:t>Rectangle</a:t>
            </a:r>
            <a:r>
              <a:rPr lang="en-US" sz="2000" dirty="0">
                <a:cs typeface="Courier New" pitchFamily="49" charset="0"/>
              </a:rPr>
              <a:t>, because </a:t>
            </a:r>
            <a:r>
              <a:rPr lang="en-US" sz="2000" u="sng" dirty="0">
                <a:cs typeface="Courier New" pitchFamily="49" charset="0"/>
              </a:rPr>
              <a:t>Rectangle</a:t>
            </a:r>
            <a:r>
              <a:rPr lang="en-US" sz="2000" dirty="0">
                <a:cs typeface="Courier New" pitchFamily="49" charset="0"/>
              </a:rPr>
              <a:t> does not implement </a:t>
            </a:r>
            <a:r>
              <a:rPr lang="en-US" sz="2000" u="sng" dirty="0">
                <a:cs typeface="Courier New" pitchFamily="49" charset="0"/>
              </a:rPr>
              <a:t>Comparable</a:t>
            </a:r>
            <a:r>
              <a:rPr lang="en-US" sz="2000" dirty="0">
                <a:cs typeface="Courier New" pitchFamily="49" charset="0"/>
              </a:rPr>
              <a:t>. However, you can define a new rectangle class that implements </a:t>
            </a:r>
            <a:r>
              <a:rPr lang="en-US" sz="2000" u="sng" dirty="0">
                <a:cs typeface="Courier New" pitchFamily="49" charset="0"/>
              </a:rPr>
              <a:t>Comparable</a:t>
            </a:r>
            <a:r>
              <a:rPr lang="en-US" sz="2000" dirty="0">
                <a:cs typeface="Courier New" pitchFamily="49" charset="0"/>
              </a:rPr>
              <a:t>. The instances of this new class are comparable. Let this new class be named </a:t>
            </a:r>
            <a:r>
              <a:rPr lang="en-US" sz="2000" u="sng" dirty="0" err="1">
                <a:cs typeface="Courier New" pitchFamily="49" charset="0"/>
              </a:rPr>
              <a:t>ComparableRectangle</a:t>
            </a:r>
            <a:r>
              <a:rPr lang="en-US" sz="2000" dirty="0">
                <a:cs typeface="Courier New" pitchFamily="49" charset="0"/>
              </a:rPr>
              <a:t>.</a:t>
            </a:r>
            <a:r>
              <a:rPr lang="en-US" sz="2400" dirty="0"/>
              <a:t> </a:t>
            </a:r>
          </a:p>
        </p:txBody>
      </p:sp>
      <p:sp>
        <p:nvSpPr>
          <p:cNvPr id="320517" name="Rectangle 5"/>
          <p:cNvSpPr>
            <a:spLocks noChangeArrowheads="1"/>
          </p:cNvSpPr>
          <p:nvPr/>
        </p:nvSpPr>
        <p:spPr bwMode="auto">
          <a:xfrm>
            <a:off x="2000250" y="28003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91175" name="AutoShape 7">
            <a:hlinkClick r:id="" action="ppaction://noaction" highlightClick="1"/>
          </p:cNvPr>
          <p:cNvSpPr>
            <a:spLocks noChangeArrowheads="1"/>
          </p:cNvSpPr>
          <p:nvPr/>
        </p:nvSpPr>
        <p:spPr bwMode="auto">
          <a:xfrm>
            <a:off x="6400800" y="3429000"/>
            <a:ext cx="25908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2000" dirty="0" err="1">
                <a:solidFill>
                  <a:schemeClr val="accent1"/>
                </a:solidFill>
                <a:latin typeface="Book Antiqua" pitchFamily="18" charset="0"/>
                <a:hlinkClick r:id="rId4" action="ppaction://program"/>
              </a:rPr>
              <a:t>ComparableRectangle</a:t>
            </a:r>
            <a:endParaRPr lang="en-US" sz="2000" dirty="0">
              <a:solidFill>
                <a:schemeClr val="accent1"/>
              </a:solidFill>
            </a:endParaRPr>
          </a:p>
        </p:txBody>
      </p:sp>
      <p:sp>
        <p:nvSpPr>
          <p:cNvPr id="320519" name="Rectangle 8"/>
          <p:cNvSpPr>
            <a:spLocks noChangeArrowheads="1"/>
          </p:cNvSpPr>
          <p:nvPr/>
        </p:nvSpPr>
        <p:spPr bwMode="auto">
          <a:xfrm>
            <a:off x="152400" y="5410200"/>
            <a:ext cx="8534400" cy="914400"/>
          </a:xfrm>
          <a:prstGeom prst="rect">
            <a:avLst/>
          </a:prstGeom>
          <a:solidFill>
            <a:schemeClr val="tx1"/>
          </a:solidFill>
          <a:ln w="9525">
            <a:noFill/>
            <a:miter lim="800000"/>
            <a:headEnd/>
            <a:tailEnd/>
          </a:ln>
        </p:spPr>
        <p:txBody>
          <a:bodyPr lIns="92075" tIns="46038" rIns="92075" bIns="46038"/>
          <a:lstStyle/>
          <a:p>
            <a:pPr marL="742950" lvl="1" indent="-285750">
              <a:spcBef>
                <a:spcPct val="20000"/>
              </a:spcBef>
              <a:buClr>
                <a:schemeClr val="tx1"/>
              </a:buClr>
            </a:pPr>
            <a:r>
              <a:rPr lang="en-US" sz="1600" dirty="0" err="1">
                <a:solidFill>
                  <a:schemeClr val="bg2"/>
                </a:solidFill>
              </a:rPr>
              <a:t>ComparableRectangle</a:t>
            </a:r>
            <a:r>
              <a:rPr lang="en-US" sz="1600" dirty="0">
                <a:solidFill>
                  <a:schemeClr val="bg2"/>
                </a:solidFill>
              </a:rPr>
              <a:t> rectangle1 = new </a:t>
            </a:r>
            <a:r>
              <a:rPr lang="en-US" sz="1600" dirty="0" err="1">
                <a:solidFill>
                  <a:schemeClr val="bg2"/>
                </a:solidFill>
              </a:rPr>
              <a:t>ComparableRectangle</a:t>
            </a:r>
            <a:r>
              <a:rPr lang="en-US" sz="1600" dirty="0">
                <a:solidFill>
                  <a:schemeClr val="bg2"/>
                </a:solidFill>
              </a:rPr>
              <a:t>(4, 5);</a:t>
            </a:r>
          </a:p>
          <a:p>
            <a:pPr marL="742950" lvl="1" indent="-285750">
              <a:spcBef>
                <a:spcPct val="20000"/>
              </a:spcBef>
              <a:buClr>
                <a:schemeClr val="tx1"/>
              </a:buClr>
            </a:pPr>
            <a:r>
              <a:rPr lang="en-US" sz="1600" dirty="0" err="1">
                <a:solidFill>
                  <a:schemeClr val="bg2"/>
                </a:solidFill>
              </a:rPr>
              <a:t>ComparableRectangle</a:t>
            </a:r>
            <a:r>
              <a:rPr lang="en-US" sz="1600" dirty="0">
                <a:solidFill>
                  <a:schemeClr val="bg2"/>
                </a:solidFill>
              </a:rPr>
              <a:t> rectangle2 = new </a:t>
            </a:r>
            <a:r>
              <a:rPr lang="en-US" sz="1600" dirty="0" err="1">
                <a:solidFill>
                  <a:schemeClr val="bg2"/>
                </a:solidFill>
              </a:rPr>
              <a:t>ComparableRectangle</a:t>
            </a:r>
            <a:r>
              <a:rPr lang="en-US" sz="1600" dirty="0">
                <a:solidFill>
                  <a:schemeClr val="bg2"/>
                </a:solidFill>
              </a:rPr>
              <a:t>(3, 6);</a:t>
            </a:r>
          </a:p>
          <a:p>
            <a:pPr marL="742950" lvl="1" indent="-285750">
              <a:spcBef>
                <a:spcPct val="20000"/>
              </a:spcBef>
              <a:buClr>
                <a:schemeClr val="tx1"/>
              </a:buClr>
            </a:pPr>
            <a:r>
              <a:rPr lang="en-US" sz="1600" dirty="0" err="1">
                <a:solidFill>
                  <a:schemeClr val="bg2"/>
                </a:solidFill>
              </a:rPr>
              <a:t>System.out.println</a:t>
            </a:r>
            <a:r>
              <a:rPr lang="en-US" sz="1600" dirty="0">
                <a:solidFill>
                  <a:schemeClr val="bg2"/>
                </a:solidFill>
              </a:rPr>
              <a:t>(Max.max(rectangle1, rectangle2));</a:t>
            </a:r>
          </a:p>
        </p:txBody>
      </p:sp>
      <p:sp>
        <p:nvSpPr>
          <p:cNvPr id="320520" name="Rectangle 11"/>
          <p:cNvSpPr>
            <a:spLocks noChangeArrowheads="1"/>
          </p:cNvSpPr>
          <p:nvPr/>
        </p:nvSpPr>
        <p:spPr bwMode="auto">
          <a:xfrm>
            <a:off x="0" y="267017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320521" name="Object 10"/>
          <p:cNvGraphicFramePr>
            <a:graphicFrameLocks noChangeAspect="1"/>
          </p:cNvGraphicFramePr>
          <p:nvPr/>
        </p:nvGraphicFramePr>
        <p:xfrm>
          <a:off x="304800" y="1143000"/>
          <a:ext cx="8458200" cy="2066925"/>
        </p:xfrm>
        <a:graphic>
          <a:graphicData uri="http://schemas.openxmlformats.org/presentationml/2006/ole">
            <mc:AlternateContent xmlns:mc="http://schemas.openxmlformats.org/markup-compatibility/2006">
              <mc:Choice xmlns:v="urn:schemas-microsoft-com:vml" Requires="v">
                <p:oleObj spid="_x0000_s320524" name="Picture" r:id="rId5" imgW="5146548" imgH="1257300" progId="Word.Picture.8">
                  <p:embed/>
                </p:oleObj>
              </mc:Choice>
              <mc:Fallback>
                <p:oleObj name="Picture" r:id="rId5" imgW="5146548" imgH="1257300"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143000"/>
                        <a:ext cx="8458200" cy="2066925"/>
                      </a:xfrm>
                      <a:prstGeom prst="rect">
                        <a:avLst/>
                      </a:prstGeom>
                      <a:solidFill>
                        <a:schemeClr val="tx1"/>
                      </a:solidFill>
                    </p:spPr>
                  </p:pic>
                </p:oleObj>
              </mc:Fallback>
            </mc:AlternateContent>
          </a:graphicData>
        </a:graphic>
      </p:graphicFrame>
      <p:sp>
        <p:nvSpPr>
          <p:cNvPr id="320522" name="Rectangle 12"/>
          <p:cNvSpPr>
            <a:spLocks noChangeArrowheads="1"/>
          </p:cNvSpPr>
          <p:nvPr/>
        </p:nvSpPr>
        <p:spPr bwMode="auto">
          <a:xfrm>
            <a:off x="0" y="3927475"/>
            <a:ext cx="1133475" cy="260350"/>
          </a:xfrm>
          <a:prstGeom prst="rect">
            <a:avLst/>
          </a:prstGeom>
          <a:noFill/>
          <a:ln w="12700">
            <a:noFill/>
            <a:miter lim="800000"/>
            <a:headEnd type="none" w="sm" len="sm"/>
            <a:tailEnd type="none" w="sm" len="sm"/>
          </a:ln>
        </p:spPr>
        <p:txBody>
          <a:bodyPr wrap="none" anchor="ctr">
            <a:spAutoFit/>
          </a:bodyPr>
          <a:lstStyle/>
          <a:p>
            <a:r>
              <a:rPr lang="en-US" sz="1000">
                <a:ea typeface="PMingLiU" pitchFamily="18" charset="-120"/>
              </a:rPr>
              <a:t>	</a:t>
            </a:r>
            <a:r>
              <a:rPr lang="en-US" sz="1100"/>
              <a:t> </a:t>
            </a:r>
            <a:endParaRPr lang="en-US"/>
          </a:p>
        </p:txBody>
      </p:sp>
      <p:sp>
        <p:nvSpPr>
          <p:cNvPr id="320523" name="Line 6"/>
          <p:cNvSpPr>
            <a:spLocks noChangeShapeType="1"/>
          </p:cNvSpPr>
          <p:nvPr/>
        </p:nvSpPr>
        <p:spPr bwMode="auto">
          <a:xfrm flipV="1">
            <a:off x="2590800" y="2438400"/>
            <a:ext cx="609600" cy="1524000"/>
          </a:xfrm>
          <a:prstGeom prst="line">
            <a:avLst/>
          </a:prstGeom>
          <a:noFill/>
          <a:ln w="12700">
            <a:solidFill>
              <a:srgbClr val="FF0000"/>
            </a:solidFill>
            <a:round/>
            <a:headEnd type="none" w="sm" len="sm"/>
            <a:tailEnd type="stealth" w="sm" len="sm"/>
          </a:ln>
        </p:spPr>
        <p:txBody>
          <a:bodyPr/>
          <a:lstStyle/>
          <a:p>
            <a:endParaRPr lang="en-US"/>
          </a:p>
        </p:txBody>
      </p:sp>
      <p:sp>
        <p:nvSpPr>
          <p:cNvPr id="320524" name="Line 9"/>
          <p:cNvSpPr>
            <a:spLocks noChangeShapeType="1"/>
          </p:cNvSpPr>
          <p:nvPr/>
        </p:nvSpPr>
        <p:spPr bwMode="auto">
          <a:xfrm flipH="1" flipV="1">
            <a:off x="4572000" y="3200400"/>
            <a:ext cx="1295400" cy="1828800"/>
          </a:xfrm>
          <a:prstGeom prst="line">
            <a:avLst/>
          </a:prstGeom>
          <a:noFill/>
          <a:ln w="12700">
            <a:solidFill>
              <a:srgbClr val="FF0000"/>
            </a:solidFill>
            <a:round/>
            <a:headEnd type="none" w="sm" len="sm"/>
            <a:tailEnd type="stealth" w="sm" len="sm"/>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1"/>
          </p:nvPr>
        </p:nvSpPr>
        <p:spPr/>
        <p:txBody>
          <a:bodyPr/>
          <a:lstStyle/>
          <a:p>
            <a:fld id="{F8983353-8EC7-40F7-873A-05CBF5EA24CA}" type="slidenum">
              <a:rPr lang="en-US"/>
              <a:pPr/>
              <a:t>27</a:t>
            </a:fld>
            <a:endParaRPr lang="en-US"/>
          </a:p>
        </p:txBody>
      </p:sp>
      <p:sp>
        <p:nvSpPr>
          <p:cNvPr id="32256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BECD08C7-E04C-4913-9EA6-14D27D4A439C}" type="slidenum">
              <a:rPr lang="en-US" sz="1400"/>
              <a:pPr algn="r"/>
              <a:t>27</a:t>
            </a:fld>
            <a:endParaRPr lang="en-US" sz="1400"/>
          </a:p>
        </p:txBody>
      </p:sp>
      <p:sp>
        <p:nvSpPr>
          <p:cNvPr id="322563" name="Rectangle 2"/>
          <p:cNvSpPr>
            <a:spLocks noGrp="1" noChangeArrowheads="1"/>
          </p:cNvSpPr>
          <p:nvPr>
            <p:ph type="title" idx="4294967295"/>
          </p:nvPr>
        </p:nvSpPr>
        <p:spPr>
          <a:xfrm>
            <a:off x="152400" y="228600"/>
            <a:ext cx="8839200" cy="685800"/>
          </a:xfrm>
        </p:spPr>
        <p:txBody>
          <a:bodyPr/>
          <a:lstStyle/>
          <a:p>
            <a:r>
              <a:rPr lang="en-US"/>
              <a:t>The </a:t>
            </a:r>
            <a:r>
              <a:rPr lang="en-US">
                <a:latin typeface="Courier New" pitchFamily="49" charset="0"/>
              </a:rPr>
              <a:t>ActionListener</a:t>
            </a:r>
            <a:r>
              <a:rPr lang="en-US"/>
              <a:t> Interfaces</a:t>
            </a:r>
            <a:endParaRPr lang="en-US" b="1">
              <a:latin typeface="Courier" charset="0"/>
            </a:endParaRPr>
          </a:p>
        </p:txBody>
      </p:sp>
      <p:pic>
        <p:nvPicPr>
          <p:cNvPr id="322564" name="Picture 6"/>
          <p:cNvPicPr>
            <a:picLocks noChangeAspect="1" noChangeArrowheads="1"/>
          </p:cNvPicPr>
          <p:nvPr/>
        </p:nvPicPr>
        <p:blipFill>
          <a:blip r:embed="rId2"/>
          <a:srcRect/>
          <a:stretch>
            <a:fillRect/>
          </a:stretch>
        </p:blipFill>
        <p:spPr bwMode="auto">
          <a:xfrm>
            <a:off x="457200" y="1371600"/>
            <a:ext cx="1905000" cy="1462088"/>
          </a:xfrm>
          <a:prstGeom prst="rect">
            <a:avLst/>
          </a:prstGeom>
          <a:noFill/>
          <a:ln w="9525">
            <a:noFill/>
            <a:miter lim="800000"/>
            <a:headEnd/>
            <a:tailEnd/>
          </a:ln>
        </p:spPr>
      </p:pic>
      <p:pic>
        <p:nvPicPr>
          <p:cNvPr id="322565" name="Picture 5"/>
          <p:cNvPicPr>
            <a:picLocks noChangeAspect="1" noChangeArrowheads="1"/>
          </p:cNvPicPr>
          <p:nvPr/>
        </p:nvPicPr>
        <p:blipFill>
          <a:blip r:embed="rId3"/>
          <a:srcRect/>
          <a:stretch>
            <a:fillRect/>
          </a:stretch>
        </p:blipFill>
        <p:spPr bwMode="auto">
          <a:xfrm>
            <a:off x="2438400" y="1371600"/>
            <a:ext cx="3429000" cy="1425575"/>
          </a:xfrm>
          <a:prstGeom prst="rect">
            <a:avLst/>
          </a:prstGeom>
          <a:noFill/>
          <a:ln w="9525">
            <a:noFill/>
            <a:miter lim="800000"/>
            <a:headEnd/>
            <a:tailEnd/>
          </a:ln>
        </p:spPr>
      </p:pic>
      <p:sp>
        <p:nvSpPr>
          <p:cNvPr id="322566" name="Rectangle 7"/>
          <p:cNvSpPr>
            <a:spLocks noChangeArrowheads="1"/>
          </p:cNvSpPr>
          <p:nvPr/>
        </p:nvSpPr>
        <p:spPr bwMode="auto">
          <a:xfrm>
            <a:off x="0" y="26558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322567" name="Rectangle 8"/>
          <p:cNvSpPr>
            <a:spLocks noChangeArrowheads="1"/>
          </p:cNvSpPr>
          <p:nvPr/>
        </p:nvSpPr>
        <p:spPr bwMode="auto">
          <a:xfrm>
            <a:off x="152400" y="3311525"/>
            <a:ext cx="304800" cy="214313"/>
          </a:xfrm>
          <a:prstGeom prst="rect">
            <a:avLst/>
          </a:prstGeom>
          <a:noFill/>
          <a:ln w="12700">
            <a:noFill/>
            <a:miter lim="800000"/>
            <a:headEnd type="none" w="sm" len="sm"/>
            <a:tailEnd type="none" w="sm" len="sm"/>
          </a:ln>
        </p:spPr>
        <p:txBody>
          <a:bodyPr wrap="none" anchor="ctr">
            <a:spAutoFit/>
          </a:bodyPr>
          <a:lstStyle/>
          <a:p>
            <a:r>
              <a:rPr lang="en-US" sz="800">
                <a:latin typeface="Courier New" pitchFamily="49" charset="0"/>
                <a:ea typeface="PMingLiU" pitchFamily="18" charset="-120"/>
                <a:cs typeface="Courier New" pitchFamily="49" charset="0"/>
              </a:rPr>
              <a:t>  </a:t>
            </a:r>
            <a:endParaRPr lang="en-US">
              <a:ea typeface="PMingLiU" pitchFamily="18" charset="-120"/>
              <a:cs typeface="Courier New" pitchFamily="49" charset="0"/>
            </a:endParaRPr>
          </a:p>
        </p:txBody>
      </p:sp>
      <p:sp>
        <p:nvSpPr>
          <p:cNvPr id="368649" name="AutoShape 9">
            <a:hlinkClick r:id="rId4" action="ppaction://hlinkfile" highlightClick="1"/>
          </p:cNvPr>
          <p:cNvSpPr>
            <a:spLocks noChangeArrowheads="1"/>
          </p:cNvSpPr>
          <p:nvPr/>
        </p:nvSpPr>
        <p:spPr bwMode="auto">
          <a:xfrm>
            <a:off x="3429000" y="44958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4" action="ppaction://program"/>
              </a:rPr>
              <a:t>HandleEvent</a:t>
            </a:r>
            <a:endParaRPr lang="en-US" sz="1800">
              <a:solidFill>
                <a:schemeClr val="accent1"/>
              </a:solidFill>
            </a:endParaRPr>
          </a:p>
        </p:txBody>
      </p:sp>
      <p:sp>
        <p:nvSpPr>
          <p:cNvPr id="322569" name="AutoShape 10">
            <a:hlinkClick r:id="rId5" action="ppaction://program" highlightClick="1"/>
          </p:cNvPr>
          <p:cNvSpPr>
            <a:spLocks noChangeArrowheads="1"/>
          </p:cNvSpPr>
          <p:nvPr/>
        </p:nvSpPr>
        <p:spPr bwMode="auto">
          <a:xfrm>
            <a:off x="6477000" y="4495800"/>
            <a:ext cx="1524000" cy="4572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18D9A619-8A71-4AC4-A9AE-E77BE28BA5BE}" type="slidenum">
              <a:rPr lang="en-US"/>
              <a:pPr/>
              <a:t>28</a:t>
            </a:fld>
            <a:endParaRPr lang="en-US"/>
          </a:p>
        </p:txBody>
      </p:sp>
      <p:sp>
        <p:nvSpPr>
          <p:cNvPr id="32358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AA32226D-65FB-403D-8379-CA87CB3ED1AC}" type="slidenum">
              <a:rPr lang="en-US" sz="1400"/>
              <a:pPr algn="r"/>
              <a:t>28</a:t>
            </a:fld>
            <a:endParaRPr lang="en-US" sz="1400"/>
          </a:p>
        </p:txBody>
      </p:sp>
      <p:sp>
        <p:nvSpPr>
          <p:cNvPr id="323587" name="Rectangle 2"/>
          <p:cNvSpPr>
            <a:spLocks noGrp="1" noChangeArrowheads="1"/>
          </p:cNvSpPr>
          <p:nvPr>
            <p:ph type="title" idx="4294967295"/>
          </p:nvPr>
        </p:nvSpPr>
        <p:spPr>
          <a:xfrm>
            <a:off x="1371600" y="381000"/>
            <a:ext cx="7108825" cy="685800"/>
          </a:xfrm>
        </p:spPr>
        <p:txBody>
          <a:bodyPr/>
          <a:lstStyle/>
          <a:p>
            <a:r>
              <a:rPr lang="en-US" sz="4000"/>
              <a:t>Handling GUI Events</a:t>
            </a:r>
            <a:endParaRPr lang="en-US" sz="4000">
              <a:solidFill>
                <a:schemeClr val="tx1"/>
              </a:solidFill>
              <a:latin typeface="Book Antiqua" pitchFamily="18" charset="0"/>
              <a:hlinkClick r:id="rId2" action="ppaction://program"/>
            </a:endParaRPr>
          </a:p>
        </p:txBody>
      </p:sp>
      <p:sp>
        <p:nvSpPr>
          <p:cNvPr id="323588" name="Rectangle 3"/>
          <p:cNvSpPr>
            <a:spLocks noGrp="1" noChangeArrowheads="1"/>
          </p:cNvSpPr>
          <p:nvPr>
            <p:ph type="body" idx="4294967295"/>
          </p:nvPr>
        </p:nvSpPr>
        <p:spPr>
          <a:xfrm>
            <a:off x="381000" y="1676400"/>
            <a:ext cx="8458200" cy="3124200"/>
          </a:xfrm>
        </p:spPr>
        <p:txBody>
          <a:bodyPr/>
          <a:lstStyle/>
          <a:p>
            <a:pPr>
              <a:buFont typeface="Monotype Sorts" pitchFamily="2" charset="2"/>
              <a:buNone/>
            </a:pPr>
            <a:r>
              <a:rPr lang="en-US" sz="3400"/>
              <a:t>Source object (e.g., button)</a:t>
            </a:r>
          </a:p>
          <a:p>
            <a:pPr>
              <a:buFont typeface="Monotype Sorts" pitchFamily="2" charset="2"/>
              <a:buNone/>
            </a:pPr>
            <a:r>
              <a:rPr lang="en-US" sz="3400"/>
              <a:t>Listener object contains a method for processing the event.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1"/>
          </p:nvPr>
        </p:nvSpPr>
        <p:spPr/>
        <p:txBody>
          <a:bodyPr/>
          <a:lstStyle/>
          <a:p>
            <a:fld id="{A7E50724-41DF-44EF-86DA-E7D4CE752638}" type="slidenum">
              <a:rPr lang="en-US"/>
              <a:pPr/>
              <a:t>29</a:t>
            </a:fld>
            <a:endParaRPr lang="en-US"/>
          </a:p>
        </p:txBody>
      </p:sp>
      <p:sp>
        <p:nvSpPr>
          <p:cNvPr id="32461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F13ED0B9-EE52-48C0-B62D-A78CD3DD7275}" type="slidenum">
              <a:rPr lang="en-US" sz="1400"/>
              <a:pPr algn="r"/>
              <a:t>29</a:t>
            </a:fld>
            <a:endParaRPr lang="en-US" sz="1400"/>
          </a:p>
        </p:txBody>
      </p:sp>
      <p:sp>
        <p:nvSpPr>
          <p:cNvPr id="324611" name="Rectangle 2"/>
          <p:cNvSpPr>
            <a:spLocks noGrp="1" noChangeArrowheads="1"/>
          </p:cNvSpPr>
          <p:nvPr>
            <p:ph type="title" idx="4294967295"/>
          </p:nvPr>
        </p:nvSpPr>
        <p:spPr>
          <a:xfrm>
            <a:off x="1600200" y="228600"/>
            <a:ext cx="6248400" cy="457200"/>
          </a:xfrm>
          <a:noFill/>
        </p:spPr>
        <p:txBody>
          <a:bodyPr/>
          <a:lstStyle/>
          <a:p>
            <a:r>
              <a:rPr lang="en-US" sz="3600"/>
              <a:t>Trace Execution</a:t>
            </a:r>
          </a:p>
        </p:txBody>
      </p:sp>
      <p:sp>
        <p:nvSpPr>
          <p:cNvPr id="324612" name="Text Box 3"/>
          <p:cNvSpPr txBox="1">
            <a:spLocks noChangeArrowheads="1"/>
          </p:cNvSpPr>
          <p:nvPr/>
        </p:nvSpPr>
        <p:spPr bwMode="auto">
          <a:xfrm>
            <a:off x="228600" y="838200"/>
            <a:ext cx="8686800" cy="5578475"/>
          </a:xfrm>
          <a:prstGeom prst="rect">
            <a:avLst/>
          </a:prstGeom>
          <a:solidFill>
            <a:schemeClr val="tx1"/>
          </a:solidFill>
          <a:ln w="12700">
            <a:noFill/>
            <a:miter lim="800000"/>
            <a:headEnd type="none" w="sm" len="sm"/>
            <a:tailEnd type="none" w="sm" len="sm"/>
          </a:ln>
        </p:spPr>
        <p:txBody>
          <a:bodyPr>
            <a:spAutoFit/>
          </a:bodyPr>
          <a:lstStyle/>
          <a:p>
            <a:r>
              <a:rPr lang="en-US" sz="2000">
                <a:solidFill>
                  <a:schemeClr val="bg2"/>
                </a:solidFill>
              </a:rPr>
              <a:t>public class HandleEvent extends JFrame {</a:t>
            </a:r>
          </a:p>
          <a:p>
            <a:r>
              <a:rPr lang="en-US" sz="2000">
                <a:solidFill>
                  <a:schemeClr val="bg2"/>
                </a:solidFill>
              </a:rPr>
              <a:t>  public HandleEvent() {</a:t>
            </a:r>
          </a:p>
          <a:p>
            <a:r>
              <a:rPr lang="en-US" sz="2000">
                <a:solidFill>
                  <a:schemeClr val="bg2"/>
                </a:solidFill>
              </a:rPr>
              <a:t>    …</a:t>
            </a:r>
          </a:p>
          <a:p>
            <a:r>
              <a:rPr lang="en-US" sz="2000">
                <a:solidFill>
                  <a:schemeClr val="bg2"/>
                </a:solidFill>
              </a:rPr>
              <a:t>   OKListenerClass listener1 = new OKListenerClass();</a:t>
            </a:r>
          </a:p>
          <a:p>
            <a:r>
              <a:rPr lang="en-US" sz="2000">
                <a:solidFill>
                  <a:schemeClr val="bg2"/>
                </a:solidFill>
              </a:rPr>
              <a:t>    jbtOK.addActionListener(listener1);</a:t>
            </a:r>
          </a:p>
          <a:p>
            <a:r>
              <a:rPr lang="en-US" sz="2000">
                <a:solidFill>
                  <a:schemeClr val="bg2"/>
                </a:solidFill>
              </a:rPr>
              <a:t>    …</a:t>
            </a:r>
          </a:p>
          <a:p>
            <a:r>
              <a:rPr lang="en-US" sz="2000">
                <a:solidFill>
                  <a:schemeClr val="bg2"/>
                </a:solidFill>
              </a:rPr>
              <a:t>  }</a:t>
            </a:r>
          </a:p>
          <a:p>
            <a:r>
              <a:rPr lang="en-US" sz="2000">
                <a:solidFill>
                  <a:schemeClr val="bg2"/>
                </a:solidFill>
              </a:rPr>
              <a:t>  </a:t>
            </a:r>
          </a:p>
          <a:p>
            <a:r>
              <a:rPr lang="en-US" sz="2000">
                <a:solidFill>
                  <a:schemeClr val="bg2"/>
                </a:solidFill>
              </a:rPr>
              <a:t>  public static void main(String[] args) {</a:t>
            </a:r>
          </a:p>
          <a:p>
            <a:r>
              <a:rPr lang="en-US" sz="2000">
                <a:solidFill>
                  <a:schemeClr val="bg2"/>
                </a:solidFill>
              </a:rPr>
              <a:t>    …</a:t>
            </a:r>
          </a:p>
          <a:p>
            <a:r>
              <a:rPr lang="en-US" sz="2000">
                <a:solidFill>
                  <a:schemeClr val="bg2"/>
                </a:solidFill>
              </a:rPr>
              <a:t>  }</a:t>
            </a:r>
          </a:p>
          <a:p>
            <a:r>
              <a:rPr lang="en-US" sz="2000">
                <a:solidFill>
                  <a:schemeClr val="bg2"/>
                </a:solidFill>
              </a:rPr>
              <a:t>}</a:t>
            </a:r>
          </a:p>
          <a:p>
            <a:endParaRPr lang="en-US" sz="2000">
              <a:solidFill>
                <a:schemeClr val="bg2"/>
              </a:solidFill>
            </a:endParaRPr>
          </a:p>
          <a:p>
            <a:r>
              <a:rPr lang="en-US" sz="2000">
                <a:solidFill>
                  <a:schemeClr val="bg2"/>
                </a:solidFill>
              </a:rPr>
              <a:t>class OKListenerClass implements ActionListener {</a:t>
            </a:r>
          </a:p>
          <a:p>
            <a:r>
              <a:rPr lang="en-US" sz="2000">
                <a:solidFill>
                  <a:schemeClr val="bg2"/>
                </a:solidFill>
              </a:rPr>
              <a:t>  public void actionPerformed(ActionEvent e) {</a:t>
            </a:r>
          </a:p>
          <a:p>
            <a:r>
              <a:rPr lang="en-US" sz="2000">
                <a:solidFill>
                  <a:schemeClr val="bg2"/>
                </a:solidFill>
              </a:rPr>
              <a:t>    System.out.println("OK button clicked");</a:t>
            </a:r>
          </a:p>
          <a:p>
            <a:r>
              <a:rPr lang="en-US" sz="2000">
                <a:solidFill>
                  <a:schemeClr val="bg2"/>
                </a:solidFill>
              </a:rPr>
              <a:t>  }</a:t>
            </a:r>
          </a:p>
          <a:p>
            <a:r>
              <a:rPr lang="en-US" sz="2000">
                <a:solidFill>
                  <a:schemeClr val="bg2"/>
                </a:solidFill>
              </a:rPr>
              <a:t>}</a:t>
            </a:r>
          </a:p>
        </p:txBody>
      </p:sp>
      <p:sp>
        <p:nvSpPr>
          <p:cNvPr id="324613" name="Rectangle 4"/>
          <p:cNvSpPr>
            <a:spLocks noChangeArrowheads="1"/>
          </p:cNvSpPr>
          <p:nvPr/>
        </p:nvSpPr>
        <p:spPr bwMode="auto">
          <a:xfrm>
            <a:off x="533400" y="3657600"/>
            <a:ext cx="41910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24614" name="AutoShape 5"/>
          <p:cNvSpPr>
            <a:spLocks noChangeArrowheads="1"/>
          </p:cNvSpPr>
          <p:nvPr/>
        </p:nvSpPr>
        <p:spPr bwMode="auto">
          <a:xfrm>
            <a:off x="6172200" y="990600"/>
            <a:ext cx="2514600" cy="1371600"/>
          </a:xfrm>
          <a:prstGeom prst="wedgeRoundRectCallout">
            <a:avLst>
              <a:gd name="adj1" fmla="val -109722"/>
              <a:gd name="adj2" fmla="val 148148"/>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2000"/>
              <a:t>1. Start from the main method to create a window and display it</a:t>
            </a:r>
          </a:p>
        </p:txBody>
      </p:sp>
      <p:sp>
        <p:nvSpPr>
          <p:cNvPr id="324615"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endParaRPr lang="en-US"/>
          </a:p>
        </p:txBody>
      </p:sp>
      <p:pic>
        <p:nvPicPr>
          <p:cNvPr id="324616" name="Picture 7"/>
          <p:cNvPicPr>
            <a:picLocks noChangeAspect="1" noChangeArrowheads="1"/>
          </p:cNvPicPr>
          <p:nvPr/>
        </p:nvPicPr>
        <p:blipFill>
          <a:blip r:embed="rId2"/>
          <a:srcRect/>
          <a:stretch>
            <a:fillRect/>
          </a:stretch>
        </p:blipFill>
        <p:spPr bwMode="auto">
          <a:xfrm>
            <a:off x="6400800" y="3276600"/>
            <a:ext cx="1905000" cy="1047750"/>
          </a:xfrm>
          <a:prstGeom prst="rect">
            <a:avLst/>
          </a:prstGeom>
          <a:noFill/>
          <a:ln w="12700">
            <a:noFill/>
            <a:miter lim="800000"/>
            <a:headEnd type="none" w="sm" len="sm"/>
            <a:tailEnd type="none" w="sm" len="sm"/>
          </a:ln>
        </p:spPr>
      </p:pic>
      <p:sp>
        <p:nvSpPr>
          <p:cNvPr id="324617" name="Line 8"/>
          <p:cNvSpPr>
            <a:spLocks noChangeShapeType="1"/>
          </p:cNvSpPr>
          <p:nvPr/>
        </p:nvSpPr>
        <p:spPr bwMode="auto">
          <a:xfrm>
            <a:off x="4495800" y="3810000"/>
            <a:ext cx="1981200" cy="0"/>
          </a:xfrm>
          <a:prstGeom prst="line">
            <a:avLst/>
          </a:prstGeom>
          <a:noFill/>
          <a:ln w="44450">
            <a:solidFill>
              <a:srgbClr val="FF0000"/>
            </a:solidFill>
            <a:round/>
            <a:headEnd type="none" w="sm" len="sm"/>
            <a:tailEnd type="stealth" w="sm" len="sm"/>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1"/>
          </p:nvPr>
        </p:nvSpPr>
        <p:spPr/>
        <p:txBody>
          <a:bodyPr/>
          <a:lstStyle/>
          <a:p>
            <a:fld id="{6E02ECE8-906F-4C91-B2A7-56645264DEB4}" type="slidenum">
              <a:rPr lang="en-US"/>
              <a:pPr/>
              <a:t>3</a:t>
            </a:fld>
            <a:endParaRPr lang="en-US"/>
          </a:p>
        </p:txBody>
      </p:sp>
      <p:sp>
        <p:nvSpPr>
          <p:cNvPr id="29696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51B52349-4BDB-4116-84EB-A90D01338709}" type="slidenum">
              <a:rPr lang="en-US" sz="1400"/>
              <a:pPr algn="r"/>
              <a:t>3</a:t>
            </a:fld>
            <a:endParaRPr lang="en-US" sz="1400"/>
          </a:p>
        </p:txBody>
      </p:sp>
      <p:sp>
        <p:nvSpPr>
          <p:cNvPr id="296963" name="Rectangle 2"/>
          <p:cNvSpPr>
            <a:spLocks noGrp="1" noChangeArrowheads="1"/>
          </p:cNvSpPr>
          <p:nvPr>
            <p:ph type="title" idx="4294967295"/>
          </p:nvPr>
        </p:nvSpPr>
        <p:spPr>
          <a:xfrm>
            <a:off x="152400" y="228600"/>
            <a:ext cx="8763000" cy="838200"/>
          </a:xfrm>
          <a:noFill/>
        </p:spPr>
        <p:txBody>
          <a:bodyPr/>
          <a:lstStyle/>
          <a:p>
            <a:r>
              <a:rPr lang="en-US"/>
              <a:t>Motivations</a:t>
            </a:r>
          </a:p>
        </p:txBody>
      </p:sp>
      <p:sp>
        <p:nvSpPr>
          <p:cNvPr id="296964" name="Rectangle 3"/>
          <p:cNvSpPr>
            <a:spLocks noGrp="1" noChangeArrowheads="1"/>
          </p:cNvSpPr>
          <p:nvPr>
            <p:ph type="body" idx="4294967295"/>
          </p:nvPr>
        </p:nvSpPr>
        <p:spPr>
          <a:xfrm>
            <a:off x="304800" y="1143000"/>
            <a:ext cx="8610600" cy="2133600"/>
          </a:xfrm>
          <a:noFill/>
        </p:spPr>
        <p:txBody>
          <a:bodyPr/>
          <a:lstStyle/>
          <a:p>
            <a:pPr marL="0" indent="0">
              <a:buFont typeface="Monotype Sorts" pitchFamily="2" charset="2"/>
              <a:buNone/>
            </a:pPr>
            <a:r>
              <a:rPr lang="en-US" dirty="0" smtClean="0"/>
              <a:t>We need to know internally what happened  when we write </a:t>
            </a:r>
            <a:r>
              <a:rPr lang="en-US" dirty="0"/>
              <a:t>the code to respond to user actions such as clicking a button? </a:t>
            </a:r>
          </a:p>
        </p:txBody>
      </p:sp>
      <p:pic>
        <p:nvPicPr>
          <p:cNvPr id="296965" name="Picture 4"/>
          <p:cNvPicPr>
            <a:picLocks noChangeAspect="1" noChangeArrowheads="1"/>
          </p:cNvPicPr>
          <p:nvPr/>
        </p:nvPicPr>
        <p:blipFill>
          <a:blip r:embed="rId2"/>
          <a:srcRect/>
          <a:stretch>
            <a:fillRect/>
          </a:stretch>
        </p:blipFill>
        <p:spPr bwMode="auto">
          <a:xfrm>
            <a:off x="381000" y="3810000"/>
            <a:ext cx="1905000" cy="1462088"/>
          </a:xfrm>
          <a:prstGeom prst="rect">
            <a:avLst/>
          </a:prstGeom>
          <a:noFill/>
          <a:ln w="9525">
            <a:noFill/>
            <a:miter lim="800000"/>
            <a:headEnd/>
            <a:tailEnd/>
          </a:ln>
        </p:spPr>
      </p:pic>
      <p:pic>
        <p:nvPicPr>
          <p:cNvPr id="296966" name="Picture 5"/>
          <p:cNvPicPr>
            <a:picLocks noChangeAspect="1" noChangeArrowheads="1"/>
          </p:cNvPicPr>
          <p:nvPr/>
        </p:nvPicPr>
        <p:blipFill>
          <a:blip r:embed="rId3"/>
          <a:srcRect/>
          <a:stretch>
            <a:fillRect/>
          </a:stretch>
        </p:blipFill>
        <p:spPr bwMode="auto">
          <a:xfrm>
            <a:off x="2362200" y="3810000"/>
            <a:ext cx="3429000" cy="1425575"/>
          </a:xfrm>
          <a:prstGeom prst="rect">
            <a:avLst/>
          </a:prstGeom>
          <a:noFill/>
          <a:ln w="9525">
            <a:noFill/>
            <a:miter lim="800000"/>
            <a:headEnd/>
            <a:tailEnd/>
          </a:ln>
        </p:spPr>
      </p:pic>
      <p:sp>
        <p:nvSpPr>
          <p:cNvPr id="347142" name="AutoShape 6">
            <a:hlinkClick r:id="rId4" highlightClick="1"/>
          </p:cNvPr>
          <p:cNvSpPr>
            <a:spLocks noChangeArrowheads="1"/>
          </p:cNvSpPr>
          <p:nvPr/>
        </p:nvSpPr>
        <p:spPr bwMode="auto">
          <a:xfrm>
            <a:off x="4191000" y="55626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dirty="0" err="1">
                <a:solidFill>
                  <a:schemeClr val="accent1"/>
                </a:solidFill>
                <a:latin typeface="Book Antiqua" pitchFamily="18" charset="0"/>
                <a:hlinkClick r:id="rId4" action="ppaction://program"/>
              </a:rPr>
              <a:t>HandleEvent</a:t>
            </a:r>
            <a:endParaRPr lang="en-US" sz="1800" dirty="0">
              <a:solidFill>
                <a:schemeClr val="accent1"/>
              </a:solidFill>
            </a:endParaRPr>
          </a:p>
        </p:txBody>
      </p:sp>
      <p:sp>
        <p:nvSpPr>
          <p:cNvPr id="296968" name="AutoShape 7">
            <a:hlinkClick r:id="rId5" action="ppaction://program" highlightClick="1"/>
          </p:cNvPr>
          <p:cNvSpPr>
            <a:spLocks noChangeArrowheads="1"/>
          </p:cNvSpPr>
          <p:nvPr/>
        </p:nvSpPr>
        <p:spPr bwMode="auto">
          <a:xfrm>
            <a:off x="7239000" y="5562600"/>
            <a:ext cx="1524000" cy="4572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D10E5180-A49D-4E03-A9EE-71305F56B784}" type="slidenum">
              <a:rPr lang="en-US"/>
              <a:pPr/>
              <a:t>30</a:t>
            </a:fld>
            <a:endParaRPr lang="en-US"/>
          </a:p>
        </p:txBody>
      </p:sp>
      <p:sp>
        <p:nvSpPr>
          <p:cNvPr id="32563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AEE0212D-B882-4AB6-B1C7-CAD14AF0B141}" type="slidenum">
              <a:rPr lang="en-US" sz="1400"/>
              <a:pPr algn="r"/>
              <a:t>30</a:t>
            </a:fld>
            <a:endParaRPr lang="en-US" sz="1400"/>
          </a:p>
        </p:txBody>
      </p:sp>
      <p:sp>
        <p:nvSpPr>
          <p:cNvPr id="325635" name="Rectangle 2"/>
          <p:cNvSpPr>
            <a:spLocks noGrp="1" noChangeArrowheads="1"/>
          </p:cNvSpPr>
          <p:nvPr>
            <p:ph type="title" idx="4294967295"/>
          </p:nvPr>
        </p:nvSpPr>
        <p:spPr>
          <a:xfrm>
            <a:off x="1600200" y="228600"/>
            <a:ext cx="6248400" cy="457200"/>
          </a:xfrm>
          <a:noFill/>
        </p:spPr>
        <p:txBody>
          <a:bodyPr/>
          <a:lstStyle/>
          <a:p>
            <a:r>
              <a:rPr lang="en-US" sz="3600"/>
              <a:t>Trace Execution</a:t>
            </a:r>
          </a:p>
        </p:txBody>
      </p:sp>
      <p:sp>
        <p:nvSpPr>
          <p:cNvPr id="325636" name="Text Box 3"/>
          <p:cNvSpPr txBox="1">
            <a:spLocks noChangeArrowheads="1"/>
          </p:cNvSpPr>
          <p:nvPr/>
        </p:nvSpPr>
        <p:spPr bwMode="auto">
          <a:xfrm>
            <a:off x="228600" y="838200"/>
            <a:ext cx="8686800" cy="5578475"/>
          </a:xfrm>
          <a:prstGeom prst="rect">
            <a:avLst/>
          </a:prstGeom>
          <a:solidFill>
            <a:schemeClr val="tx1"/>
          </a:solidFill>
          <a:ln w="12700">
            <a:noFill/>
            <a:miter lim="800000"/>
            <a:headEnd type="none" w="sm" len="sm"/>
            <a:tailEnd type="none" w="sm" len="sm"/>
          </a:ln>
        </p:spPr>
        <p:txBody>
          <a:bodyPr>
            <a:spAutoFit/>
          </a:bodyPr>
          <a:lstStyle/>
          <a:p>
            <a:r>
              <a:rPr lang="en-US" sz="2000">
                <a:solidFill>
                  <a:schemeClr val="bg2"/>
                </a:solidFill>
              </a:rPr>
              <a:t>public class HandleEvent extends JFrame {</a:t>
            </a:r>
          </a:p>
          <a:p>
            <a:r>
              <a:rPr lang="en-US" sz="2000">
                <a:solidFill>
                  <a:schemeClr val="bg2"/>
                </a:solidFill>
              </a:rPr>
              <a:t>  public HandleEvent() {</a:t>
            </a:r>
          </a:p>
          <a:p>
            <a:r>
              <a:rPr lang="en-US" sz="2000">
                <a:solidFill>
                  <a:schemeClr val="bg2"/>
                </a:solidFill>
              </a:rPr>
              <a:t>    …</a:t>
            </a:r>
          </a:p>
          <a:p>
            <a:r>
              <a:rPr lang="en-US" sz="2000">
                <a:solidFill>
                  <a:schemeClr val="bg2"/>
                </a:solidFill>
              </a:rPr>
              <a:t>   OKListenerClass listener1 = new OKListenerClass();</a:t>
            </a:r>
          </a:p>
          <a:p>
            <a:r>
              <a:rPr lang="en-US" sz="2000">
                <a:solidFill>
                  <a:schemeClr val="bg2"/>
                </a:solidFill>
              </a:rPr>
              <a:t>    jbtOK.addActionListener(listener1);</a:t>
            </a:r>
          </a:p>
          <a:p>
            <a:r>
              <a:rPr lang="en-US" sz="2000">
                <a:solidFill>
                  <a:schemeClr val="bg2"/>
                </a:solidFill>
              </a:rPr>
              <a:t>    …</a:t>
            </a:r>
          </a:p>
          <a:p>
            <a:r>
              <a:rPr lang="en-US" sz="2000">
                <a:solidFill>
                  <a:schemeClr val="bg2"/>
                </a:solidFill>
              </a:rPr>
              <a:t>  }</a:t>
            </a:r>
          </a:p>
          <a:p>
            <a:r>
              <a:rPr lang="en-US" sz="2000">
                <a:solidFill>
                  <a:schemeClr val="bg2"/>
                </a:solidFill>
              </a:rPr>
              <a:t>  </a:t>
            </a:r>
          </a:p>
          <a:p>
            <a:r>
              <a:rPr lang="en-US" sz="2000">
                <a:solidFill>
                  <a:schemeClr val="bg2"/>
                </a:solidFill>
              </a:rPr>
              <a:t>  public static void main(String[] args) {</a:t>
            </a:r>
          </a:p>
          <a:p>
            <a:r>
              <a:rPr lang="en-US" sz="2000">
                <a:solidFill>
                  <a:schemeClr val="bg2"/>
                </a:solidFill>
              </a:rPr>
              <a:t>    …</a:t>
            </a:r>
          </a:p>
          <a:p>
            <a:r>
              <a:rPr lang="en-US" sz="2000">
                <a:solidFill>
                  <a:schemeClr val="bg2"/>
                </a:solidFill>
              </a:rPr>
              <a:t>  }</a:t>
            </a:r>
          </a:p>
          <a:p>
            <a:r>
              <a:rPr lang="en-US" sz="2000">
                <a:solidFill>
                  <a:schemeClr val="bg2"/>
                </a:solidFill>
              </a:rPr>
              <a:t>}</a:t>
            </a:r>
          </a:p>
          <a:p>
            <a:endParaRPr lang="en-US" sz="2000">
              <a:solidFill>
                <a:schemeClr val="bg2"/>
              </a:solidFill>
            </a:endParaRPr>
          </a:p>
          <a:p>
            <a:r>
              <a:rPr lang="en-US" sz="2000">
                <a:solidFill>
                  <a:schemeClr val="bg2"/>
                </a:solidFill>
              </a:rPr>
              <a:t>class OKListenerClass implements ActionListener {</a:t>
            </a:r>
          </a:p>
          <a:p>
            <a:r>
              <a:rPr lang="en-US" sz="2000">
                <a:solidFill>
                  <a:schemeClr val="bg2"/>
                </a:solidFill>
              </a:rPr>
              <a:t>  public void actionPerformed(ActionEvent e) {</a:t>
            </a:r>
          </a:p>
          <a:p>
            <a:r>
              <a:rPr lang="en-US" sz="2000">
                <a:solidFill>
                  <a:schemeClr val="bg2"/>
                </a:solidFill>
              </a:rPr>
              <a:t>    System.out.println("OK button clicked");</a:t>
            </a:r>
          </a:p>
          <a:p>
            <a:r>
              <a:rPr lang="en-US" sz="2000">
                <a:solidFill>
                  <a:schemeClr val="bg2"/>
                </a:solidFill>
              </a:rPr>
              <a:t>  }</a:t>
            </a:r>
          </a:p>
          <a:p>
            <a:r>
              <a:rPr lang="en-US" sz="2000">
                <a:solidFill>
                  <a:schemeClr val="bg2"/>
                </a:solidFill>
              </a:rPr>
              <a:t>}</a:t>
            </a:r>
          </a:p>
        </p:txBody>
      </p:sp>
      <p:sp>
        <p:nvSpPr>
          <p:cNvPr id="325637"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endParaRPr lang="en-US"/>
          </a:p>
        </p:txBody>
      </p:sp>
      <p:pic>
        <p:nvPicPr>
          <p:cNvPr id="325638" name="Picture 7"/>
          <p:cNvPicPr>
            <a:picLocks noChangeAspect="1" noChangeArrowheads="1"/>
          </p:cNvPicPr>
          <p:nvPr/>
        </p:nvPicPr>
        <p:blipFill>
          <a:blip r:embed="rId2"/>
          <a:srcRect/>
          <a:stretch>
            <a:fillRect/>
          </a:stretch>
        </p:blipFill>
        <p:spPr bwMode="auto">
          <a:xfrm>
            <a:off x="6400800" y="3276600"/>
            <a:ext cx="1905000" cy="1047750"/>
          </a:xfrm>
          <a:prstGeom prst="rect">
            <a:avLst/>
          </a:prstGeom>
          <a:noFill/>
          <a:ln w="12700">
            <a:noFill/>
            <a:miter lim="800000"/>
            <a:headEnd type="none" w="sm" len="sm"/>
            <a:tailEnd type="none" w="sm" len="sm"/>
          </a:ln>
        </p:spPr>
      </p:pic>
      <p:sp>
        <p:nvSpPr>
          <p:cNvPr id="325639" name="AutoShape 5"/>
          <p:cNvSpPr>
            <a:spLocks noChangeArrowheads="1"/>
          </p:cNvSpPr>
          <p:nvPr/>
        </p:nvSpPr>
        <p:spPr bwMode="auto">
          <a:xfrm>
            <a:off x="6172200" y="990600"/>
            <a:ext cx="2514600" cy="1371600"/>
          </a:xfrm>
          <a:prstGeom prst="wedgeRoundRectCallout">
            <a:avLst>
              <a:gd name="adj1" fmla="val -12375"/>
              <a:gd name="adj2" fmla="val 144444"/>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2000"/>
              <a:t>2. Click OK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11"/>
          </p:nvPr>
        </p:nvSpPr>
        <p:spPr/>
        <p:txBody>
          <a:bodyPr/>
          <a:lstStyle/>
          <a:p>
            <a:fld id="{713E17CB-A8C0-400F-9048-97FC51740644}" type="slidenum">
              <a:rPr lang="en-US"/>
              <a:pPr/>
              <a:t>31</a:t>
            </a:fld>
            <a:endParaRPr lang="en-US"/>
          </a:p>
        </p:txBody>
      </p:sp>
      <p:sp>
        <p:nvSpPr>
          <p:cNvPr id="32665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97A3D97F-CA9F-4061-8F14-A54707A93EE2}" type="slidenum">
              <a:rPr lang="en-US" sz="1400"/>
              <a:pPr algn="r"/>
              <a:t>31</a:t>
            </a:fld>
            <a:endParaRPr lang="en-US" sz="1400"/>
          </a:p>
        </p:txBody>
      </p:sp>
      <p:sp>
        <p:nvSpPr>
          <p:cNvPr id="326659" name="Rectangle 2"/>
          <p:cNvSpPr>
            <a:spLocks noGrp="1" noChangeArrowheads="1"/>
          </p:cNvSpPr>
          <p:nvPr>
            <p:ph type="title" idx="4294967295"/>
          </p:nvPr>
        </p:nvSpPr>
        <p:spPr>
          <a:xfrm>
            <a:off x="1600200" y="228600"/>
            <a:ext cx="6248400" cy="457200"/>
          </a:xfrm>
          <a:noFill/>
        </p:spPr>
        <p:txBody>
          <a:bodyPr/>
          <a:lstStyle/>
          <a:p>
            <a:r>
              <a:rPr lang="en-US" sz="3600"/>
              <a:t>Trace Execution</a:t>
            </a:r>
          </a:p>
        </p:txBody>
      </p:sp>
      <p:sp>
        <p:nvSpPr>
          <p:cNvPr id="326660" name="Text Box 3"/>
          <p:cNvSpPr txBox="1">
            <a:spLocks noChangeArrowheads="1"/>
          </p:cNvSpPr>
          <p:nvPr/>
        </p:nvSpPr>
        <p:spPr bwMode="auto">
          <a:xfrm>
            <a:off x="228600" y="838200"/>
            <a:ext cx="8686800" cy="5578475"/>
          </a:xfrm>
          <a:prstGeom prst="rect">
            <a:avLst/>
          </a:prstGeom>
          <a:solidFill>
            <a:schemeClr val="tx1"/>
          </a:solidFill>
          <a:ln w="12700">
            <a:noFill/>
            <a:miter lim="800000"/>
            <a:headEnd type="none" w="sm" len="sm"/>
            <a:tailEnd type="none" w="sm" len="sm"/>
          </a:ln>
        </p:spPr>
        <p:txBody>
          <a:bodyPr>
            <a:spAutoFit/>
          </a:bodyPr>
          <a:lstStyle/>
          <a:p>
            <a:r>
              <a:rPr lang="en-US" sz="2000">
                <a:solidFill>
                  <a:schemeClr val="bg2"/>
                </a:solidFill>
              </a:rPr>
              <a:t>public class HandleEvent extends JFrame {</a:t>
            </a:r>
          </a:p>
          <a:p>
            <a:r>
              <a:rPr lang="en-US" sz="2000">
                <a:solidFill>
                  <a:schemeClr val="bg2"/>
                </a:solidFill>
              </a:rPr>
              <a:t>  public HandleEvent() {</a:t>
            </a:r>
          </a:p>
          <a:p>
            <a:r>
              <a:rPr lang="en-US" sz="2000">
                <a:solidFill>
                  <a:schemeClr val="bg2"/>
                </a:solidFill>
              </a:rPr>
              <a:t>    …</a:t>
            </a:r>
          </a:p>
          <a:p>
            <a:r>
              <a:rPr lang="en-US" sz="2000">
                <a:solidFill>
                  <a:schemeClr val="bg2"/>
                </a:solidFill>
              </a:rPr>
              <a:t>   OKListenerClass listener1 = new OKListenerClass();</a:t>
            </a:r>
          </a:p>
          <a:p>
            <a:r>
              <a:rPr lang="en-US" sz="2000">
                <a:solidFill>
                  <a:schemeClr val="bg2"/>
                </a:solidFill>
              </a:rPr>
              <a:t>    jbtOK.addActionListener(listener1);</a:t>
            </a:r>
          </a:p>
          <a:p>
            <a:r>
              <a:rPr lang="en-US" sz="2000">
                <a:solidFill>
                  <a:schemeClr val="bg2"/>
                </a:solidFill>
              </a:rPr>
              <a:t>    …</a:t>
            </a:r>
          </a:p>
          <a:p>
            <a:r>
              <a:rPr lang="en-US" sz="2000">
                <a:solidFill>
                  <a:schemeClr val="bg2"/>
                </a:solidFill>
              </a:rPr>
              <a:t>  }</a:t>
            </a:r>
          </a:p>
          <a:p>
            <a:r>
              <a:rPr lang="en-US" sz="2000">
                <a:solidFill>
                  <a:schemeClr val="bg2"/>
                </a:solidFill>
              </a:rPr>
              <a:t>  </a:t>
            </a:r>
          </a:p>
          <a:p>
            <a:r>
              <a:rPr lang="en-US" sz="2000">
                <a:solidFill>
                  <a:schemeClr val="bg2"/>
                </a:solidFill>
              </a:rPr>
              <a:t>  public static void main(String[] args) {</a:t>
            </a:r>
          </a:p>
          <a:p>
            <a:r>
              <a:rPr lang="en-US" sz="2000">
                <a:solidFill>
                  <a:schemeClr val="bg2"/>
                </a:solidFill>
              </a:rPr>
              <a:t>    …</a:t>
            </a:r>
          </a:p>
          <a:p>
            <a:r>
              <a:rPr lang="en-US" sz="2000">
                <a:solidFill>
                  <a:schemeClr val="bg2"/>
                </a:solidFill>
              </a:rPr>
              <a:t>  }</a:t>
            </a:r>
          </a:p>
          <a:p>
            <a:r>
              <a:rPr lang="en-US" sz="2000">
                <a:solidFill>
                  <a:schemeClr val="bg2"/>
                </a:solidFill>
              </a:rPr>
              <a:t>}</a:t>
            </a:r>
          </a:p>
          <a:p>
            <a:endParaRPr lang="en-US" sz="2000">
              <a:solidFill>
                <a:schemeClr val="bg2"/>
              </a:solidFill>
            </a:endParaRPr>
          </a:p>
          <a:p>
            <a:r>
              <a:rPr lang="en-US" sz="2000">
                <a:solidFill>
                  <a:schemeClr val="bg2"/>
                </a:solidFill>
              </a:rPr>
              <a:t>class OKListenerClass implements ActionListener {</a:t>
            </a:r>
          </a:p>
          <a:p>
            <a:r>
              <a:rPr lang="en-US" sz="2000">
                <a:solidFill>
                  <a:schemeClr val="bg2"/>
                </a:solidFill>
              </a:rPr>
              <a:t>  public void actionPerformed(ActionEvent e) {</a:t>
            </a:r>
          </a:p>
          <a:p>
            <a:r>
              <a:rPr lang="en-US" sz="2000">
                <a:solidFill>
                  <a:schemeClr val="bg2"/>
                </a:solidFill>
              </a:rPr>
              <a:t>    System.out.println("OK button clicked");</a:t>
            </a:r>
          </a:p>
          <a:p>
            <a:r>
              <a:rPr lang="en-US" sz="2000">
                <a:solidFill>
                  <a:schemeClr val="bg2"/>
                </a:solidFill>
              </a:rPr>
              <a:t>  }</a:t>
            </a:r>
          </a:p>
          <a:p>
            <a:r>
              <a:rPr lang="en-US" sz="2000">
                <a:solidFill>
                  <a:schemeClr val="bg2"/>
                </a:solidFill>
              </a:rPr>
              <a:t>}</a:t>
            </a:r>
          </a:p>
        </p:txBody>
      </p:sp>
      <p:sp>
        <p:nvSpPr>
          <p:cNvPr id="326661" name="Rectangle 4"/>
          <p:cNvSpPr>
            <a:spLocks noChangeArrowheads="1"/>
          </p:cNvSpPr>
          <p:nvPr/>
        </p:nvSpPr>
        <p:spPr bwMode="auto">
          <a:xfrm>
            <a:off x="533400" y="5486400"/>
            <a:ext cx="43434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p>
        </p:txBody>
      </p:sp>
      <p:sp>
        <p:nvSpPr>
          <p:cNvPr id="326662" name="Rectangle 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p>
            <a:pPr algn="ctr"/>
            <a:r>
              <a:rPr lang="en-US" sz="1800">
                <a:solidFill>
                  <a:schemeClr val="bg2"/>
                </a:solidFill>
                <a:latin typeface="Forte" pitchFamily="66" charset="0"/>
              </a:rPr>
              <a:t>animation</a:t>
            </a:r>
            <a:endParaRPr lang="en-US"/>
          </a:p>
        </p:txBody>
      </p:sp>
      <p:pic>
        <p:nvPicPr>
          <p:cNvPr id="326663" name="Picture 6"/>
          <p:cNvPicPr>
            <a:picLocks noChangeAspect="1" noChangeArrowheads="1"/>
          </p:cNvPicPr>
          <p:nvPr/>
        </p:nvPicPr>
        <p:blipFill>
          <a:blip r:embed="rId2"/>
          <a:srcRect/>
          <a:stretch>
            <a:fillRect/>
          </a:stretch>
        </p:blipFill>
        <p:spPr bwMode="auto">
          <a:xfrm>
            <a:off x="6400800" y="3276600"/>
            <a:ext cx="1905000" cy="1047750"/>
          </a:xfrm>
          <a:prstGeom prst="rect">
            <a:avLst/>
          </a:prstGeom>
          <a:noFill/>
          <a:ln w="12700">
            <a:noFill/>
            <a:miter lim="800000"/>
            <a:headEnd type="none" w="sm" len="sm"/>
            <a:tailEnd type="none" w="sm" len="sm"/>
          </a:ln>
        </p:spPr>
      </p:pic>
      <p:sp>
        <p:nvSpPr>
          <p:cNvPr id="326664" name="AutoShape 7"/>
          <p:cNvSpPr>
            <a:spLocks noChangeArrowheads="1"/>
          </p:cNvSpPr>
          <p:nvPr/>
        </p:nvSpPr>
        <p:spPr bwMode="auto">
          <a:xfrm>
            <a:off x="6172200" y="990600"/>
            <a:ext cx="2514600" cy="1676400"/>
          </a:xfrm>
          <a:prstGeom prst="wedgeRoundRectCallout">
            <a:avLst>
              <a:gd name="adj1" fmla="val -134787"/>
              <a:gd name="adj2" fmla="val 216949"/>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sz="2000"/>
              <a:t>3. Click OK. The JVM invokes the listener’s actionPerformed method</a:t>
            </a:r>
          </a:p>
        </p:txBody>
      </p:sp>
      <p:pic>
        <p:nvPicPr>
          <p:cNvPr id="326665" name="Picture 8"/>
          <p:cNvPicPr>
            <a:picLocks noChangeAspect="1" noChangeArrowheads="1"/>
          </p:cNvPicPr>
          <p:nvPr/>
        </p:nvPicPr>
        <p:blipFill>
          <a:blip r:embed="rId3"/>
          <a:srcRect/>
          <a:stretch>
            <a:fillRect/>
          </a:stretch>
        </p:blipFill>
        <p:spPr bwMode="auto">
          <a:xfrm>
            <a:off x="6172200" y="5257800"/>
            <a:ext cx="2378075" cy="884238"/>
          </a:xfrm>
          <a:prstGeom prst="rect">
            <a:avLst/>
          </a:prstGeom>
          <a:noFill/>
          <a:ln w="12700">
            <a:noFill/>
            <a:miter lim="800000"/>
            <a:headEnd type="none" w="sm" len="sm"/>
            <a:tailEnd type="none" w="sm" len="sm"/>
          </a:ln>
        </p:spPr>
      </p:pic>
      <p:sp>
        <p:nvSpPr>
          <p:cNvPr id="326666" name="Line 9"/>
          <p:cNvSpPr>
            <a:spLocks noChangeShapeType="1"/>
          </p:cNvSpPr>
          <p:nvPr/>
        </p:nvSpPr>
        <p:spPr bwMode="auto">
          <a:xfrm>
            <a:off x="4800600" y="5638800"/>
            <a:ext cx="1447800" cy="0"/>
          </a:xfrm>
          <a:prstGeom prst="line">
            <a:avLst/>
          </a:prstGeom>
          <a:noFill/>
          <a:ln w="44450">
            <a:solidFill>
              <a:srgbClr val="FF0000"/>
            </a:solidFill>
            <a:round/>
            <a:headEnd type="none" w="sm" len="sm"/>
            <a:tailEnd type="stealth" w="sm" len="sm"/>
          </a:ln>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79A6BDCD-130B-41D6-9934-19CD972F5DFA}" type="slidenum">
              <a:rPr lang="en-US"/>
              <a:pPr/>
              <a:t>32</a:t>
            </a:fld>
            <a:endParaRPr lang="en-US"/>
          </a:p>
        </p:txBody>
      </p:sp>
      <p:sp>
        <p:nvSpPr>
          <p:cNvPr id="32768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43550F1A-E950-4236-A705-A4FE58CA4345}" type="slidenum">
              <a:rPr lang="en-US" sz="1400"/>
              <a:pPr algn="r"/>
              <a:t>32</a:t>
            </a:fld>
            <a:endParaRPr lang="en-US" sz="1400"/>
          </a:p>
        </p:txBody>
      </p:sp>
      <p:sp>
        <p:nvSpPr>
          <p:cNvPr id="327683" name="Rectangle 2"/>
          <p:cNvSpPr>
            <a:spLocks noGrp="1" noChangeArrowheads="1"/>
          </p:cNvSpPr>
          <p:nvPr>
            <p:ph type="title" idx="4294967295"/>
          </p:nvPr>
        </p:nvSpPr>
        <p:spPr>
          <a:xfrm>
            <a:off x="685800" y="228600"/>
            <a:ext cx="7772400" cy="685800"/>
          </a:xfrm>
        </p:spPr>
        <p:txBody>
          <a:bodyPr/>
          <a:lstStyle/>
          <a:p>
            <a:r>
              <a:rPr lang="en-US"/>
              <a:t>The </a:t>
            </a:r>
            <a:r>
              <a:rPr lang="en-US">
                <a:latin typeface="Courier New" pitchFamily="49" charset="0"/>
              </a:rPr>
              <a:t>Cloneable</a:t>
            </a:r>
            <a:r>
              <a:rPr lang="en-US"/>
              <a:t> Interfaces</a:t>
            </a:r>
            <a:endParaRPr lang="en-US" b="1">
              <a:latin typeface="Courier" charset="0"/>
            </a:endParaRPr>
          </a:p>
        </p:txBody>
      </p:sp>
      <p:sp>
        <p:nvSpPr>
          <p:cNvPr id="327684" name="Rectangle 3"/>
          <p:cNvSpPr>
            <a:spLocks noGrp="1" noChangeArrowheads="1"/>
          </p:cNvSpPr>
          <p:nvPr>
            <p:ph type="body" idx="4294967295"/>
          </p:nvPr>
        </p:nvSpPr>
        <p:spPr>
          <a:xfrm>
            <a:off x="533400" y="4800600"/>
            <a:ext cx="7696200" cy="1371600"/>
          </a:xfrm>
        </p:spPr>
        <p:txBody>
          <a:bodyPr/>
          <a:lstStyle/>
          <a:p>
            <a:pPr marL="114300" lvl="1" indent="0">
              <a:buFontTx/>
              <a:buNone/>
            </a:pPr>
            <a:r>
              <a:rPr lang="en-US" sz="2400">
                <a:latin typeface="Courier New" pitchFamily="49" charset="0"/>
              </a:rPr>
              <a:t>package java.lang;</a:t>
            </a:r>
          </a:p>
          <a:p>
            <a:pPr marL="114300" lvl="1" indent="0">
              <a:buFontTx/>
              <a:buNone/>
            </a:pPr>
            <a:r>
              <a:rPr lang="en-US" sz="2400">
                <a:latin typeface="Courier New" pitchFamily="49" charset="0"/>
              </a:rPr>
              <a:t>public interface Cloneable { </a:t>
            </a:r>
          </a:p>
          <a:p>
            <a:pPr marL="114300" lvl="1" indent="0">
              <a:buFontTx/>
              <a:buNone/>
            </a:pPr>
            <a:r>
              <a:rPr lang="en-US" sz="2400">
                <a:latin typeface="Courier New" pitchFamily="49" charset="0"/>
              </a:rPr>
              <a:t>}</a:t>
            </a:r>
          </a:p>
        </p:txBody>
      </p:sp>
      <p:sp>
        <p:nvSpPr>
          <p:cNvPr id="327685" name="Rectangle 4"/>
          <p:cNvSpPr>
            <a:spLocks noChangeArrowheads="1"/>
          </p:cNvSpPr>
          <p:nvPr/>
        </p:nvSpPr>
        <p:spPr bwMode="auto">
          <a:xfrm>
            <a:off x="228600" y="1143000"/>
            <a:ext cx="8610600" cy="3581400"/>
          </a:xfrm>
          <a:prstGeom prst="rect">
            <a:avLst/>
          </a:prstGeom>
          <a:noFill/>
          <a:ln w="9525">
            <a:noFill/>
            <a:miter lim="800000"/>
            <a:headEnd/>
            <a:tailEnd/>
          </a:ln>
        </p:spPr>
        <p:txBody>
          <a:bodyPr lIns="92075" tIns="46038" rIns="92075" bIns="46038"/>
          <a:lstStyle/>
          <a:p>
            <a:pPr marL="114300" lvl="1">
              <a:spcBef>
                <a:spcPct val="20000"/>
              </a:spcBef>
              <a:spcAft>
                <a:spcPts val="1200"/>
              </a:spcAft>
              <a:buClr>
                <a:schemeClr val="tx1"/>
              </a:buClr>
            </a:pPr>
            <a:r>
              <a:rPr lang="en-US" sz="2800"/>
              <a:t>Marker Interface: An empty interface.</a:t>
            </a:r>
          </a:p>
          <a:p>
            <a:pPr marL="114300" lvl="1">
              <a:spcBef>
                <a:spcPct val="20000"/>
              </a:spcBef>
              <a:spcAft>
                <a:spcPts val="1200"/>
              </a:spcAft>
              <a:buClr>
                <a:schemeClr val="tx1"/>
              </a:buClr>
            </a:pPr>
            <a:r>
              <a:rPr lang="en-US" sz="2800">
                <a:cs typeface="Courier New" pitchFamily="49" charset="0"/>
              </a:rPr>
              <a:t>A marker interface does not contain constants or methods. It is used to denote that a class possesses certain desirable properties. A class that implements the </a:t>
            </a:r>
            <a:r>
              <a:rPr lang="en-US" sz="2800" u="sng">
                <a:cs typeface="Courier New" pitchFamily="49" charset="0"/>
              </a:rPr>
              <a:t>Cloneable</a:t>
            </a:r>
            <a:r>
              <a:rPr lang="en-US" sz="2800">
                <a:cs typeface="Courier New" pitchFamily="49" charset="0"/>
              </a:rPr>
              <a:t> interface is marked cloneable, and its objects can be cloned using the </a:t>
            </a:r>
            <a:r>
              <a:rPr lang="en-US" sz="2800" u="sng">
                <a:cs typeface="Courier New" pitchFamily="49" charset="0"/>
              </a:rPr>
              <a:t>clone()</a:t>
            </a:r>
            <a:r>
              <a:rPr lang="en-US" sz="2800">
                <a:cs typeface="Courier New" pitchFamily="49" charset="0"/>
              </a:rPr>
              <a:t> method defined in the </a:t>
            </a:r>
            <a:r>
              <a:rPr lang="en-US" sz="2800" u="sng">
                <a:cs typeface="Courier New" pitchFamily="49" charset="0"/>
              </a:rPr>
              <a:t>Object</a:t>
            </a:r>
            <a:r>
              <a:rPr lang="en-US" sz="2800">
                <a:cs typeface="Courier New" pitchFamily="49" charset="0"/>
              </a:rPr>
              <a:t> class.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1E495EF8-F6B1-4E4C-8618-08EAB5DFC2ED}" type="slidenum">
              <a:rPr lang="en-US"/>
              <a:pPr/>
              <a:t>33</a:t>
            </a:fld>
            <a:endParaRPr lang="en-US"/>
          </a:p>
        </p:txBody>
      </p:sp>
      <p:sp>
        <p:nvSpPr>
          <p:cNvPr id="32870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416C7125-CACD-4F49-94EE-0D9BE439AA6E}" type="slidenum">
              <a:rPr lang="en-US" sz="1400"/>
              <a:pPr algn="r"/>
              <a:t>33</a:t>
            </a:fld>
            <a:endParaRPr lang="en-US" sz="1400"/>
          </a:p>
        </p:txBody>
      </p:sp>
      <p:sp>
        <p:nvSpPr>
          <p:cNvPr id="328707" name="Rectangle 2"/>
          <p:cNvSpPr>
            <a:spLocks noGrp="1" noChangeArrowheads="1"/>
          </p:cNvSpPr>
          <p:nvPr>
            <p:ph type="title" idx="4294967295"/>
          </p:nvPr>
        </p:nvSpPr>
        <p:spPr>
          <a:xfrm>
            <a:off x="685800" y="228600"/>
            <a:ext cx="7772400" cy="609600"/>
          </a:xfrm>
        </p:spPr>
        <p:txBody>
          <a:bodyPr/>
          <a:lstStyle/>
          <a:p>
            <a:r>
              <a:rPr lang="en-US"/>
              <a:t>Examples</a:t>
            </a:r>
            <a:endParaRPr lang="en-US" u="sng">
              <a:solidFill>
                <a:schemeClr val="tx1"/>
              </a:solidFill>
              <a:latin typeface="Book Antiqua" pitchFamily="18" charset="0"/>
            </a:endParaRPr>
          </a:p>
        </p:txBody>
      </p:sp>
      <p:sp>
        <p:nvSpPr>
          <p:cNvPr id="328708" name="Rectangle 3"/>
          <p:cNvSpPr>
            <a:spLocks noGrp="1" noChangeArrowheads="1"/>
          </p:cNvSpPr>
          <p:nvPr>
            <p:ph type="body" idx="4294967295"/>
          </p:nvPr>
        </p:nvSpPr>
        <p:spPr>
          <a:xfrm>
            <a:off x="228600" y="1143000"/>
            <a:ext cx="8763000" cy="5257800"/>
          </a:xfrm>
        </p:spPr>
        <p:txBody>
          <a:bodyPr/>
          <a:lstStyle/>
          <a:p>
            <a:pPr marL="0" indent="0">
              <a:buFont typeface="Monotype Sorts" pitchFamily="2" charset="2"/>
              <a:buNone/>
            </a:pPr>
            <a:r>
              <a:rPr lang="en-US" sz="2400">
                <a:cs typeface="Courier New" pitchFamily="49" charset="0"/>
              </a:rPr>
              <a:t>Many classes (e.g., Date and Calendar) in the Java library implement Cloneable. Thus, the instances of these classes can be cloned. For example, the following code</a:t>
            </a:r>
          </a:p>
          <a:p>
            <a:pPr marL="0" indent="0">
              <a:buFont typeface="Monotype Sorts" pitchFamily="2" charset="2"/>
              <a:buNone/>
            </a:pPr>
            <a:endParaRPr lang="en-US" sz="2400">
              <a:cs typeface="Times New Roman" pitchFamily="18" charset="0"/>
            </a:endParaRPr>
          </a:p>
          <a:p>
            <a:pPr lvl="1">
              <a:buFontTx/>
              <a:buNone/>
            </a:pPr>
            <a:r>
              <a:rPr lang="en-US" sz="1800">
                <a:latin typeface="Courier New" pitchFamily="49" charset="0"/>
                <a:cs typeface="Courier New" pitchFamily="49" charset="0"/>
              </a:rPr>
              <a:t>Calendar calendar = new GregorianCalendar(2003, 2, 1);</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Calendar calendarCopy = (Calendar)calendar.clone();</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System.out.println("calendar == calendarCopy is " +</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  (calendar == calendarCopy));</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System.out.println("calendar.equals(calendarCopy) is " +</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  calendar.equals(calendarCopy));</a:t>
            </a:r>
            <a:endParaRPr lang="en-US" sz="1800">
              <a:latin typeface="Courier New" pitchFamily="49" charset="0"/>
              <a:cs typeface="Times New Roman" pitchFamily="18" charset="0"/>
            </a:endParaRPr>
          </a:p>
          <a:p>
            <a:pPr marL="0" indent="0">
              <a:buFont typeface="Monotype Sorts" pitchFamily="2" charset="2"/>
              <a:buNone/>
            </a:pPr>
            <a:r>
              <a:rPr lang="en-US" sz="2400">
                <a:cs typeface="Courier New" pitchFamily="49" charset="0"/>
              </a:rPr>
              <a:t> </a:t>
            </a:r>
            <a:endParaRPr lang="en-US" sz="2400">
              <a:cs typeface="Times New Roman" pitchFamily="18" charset="0"/>
            </a:endParaRPr>
          </a:p>
          <a:p>
            <a:pPr marL="0" indent="0">
              <a:buFont typeface="Monotype Sorts" pitchFamily="2" charset="2"/>
              <a:buNone/>
            </a:pPr>
            <a:r>
              <a:rPr lang="en-US" sz="2400">
                <a:cs typeface="Courier New" pitchFamily="49" charset="0"/>
              </a:rPr>
              <a:t>displays</a:t>
            </a:r>
            <a:endParaRPr lang="en-US" sz="2400">
              <a:cs typeface="Times New Roman" pitchFamily="18" charset="0"/>
            </a:endParaRPr>
          </a:p>
          <a:p>
            <a:pPr lvl="1">
              <a:buFontTx/>
              <a:buNone/>
            </a:pPr>
            <a:r>
              <a:rPr lang="en-US" sz="2000">
                <a:cs typeface="Courier New" pitchFamily="49" charset="0"/>
              </a:rPr>
              <a:t>calendar == calendarCopy is false</a:t>
            </a:r>
            <a:endParaRPr lang="en-US" sz="2000">
              <a:cs typeface="Times New Roman" pitchFamily="18" charset="0"/>
            </a:endParaRPr>
          </a:p>
          <a:p>
            <a:pPr lvl="1">
              <a:buFontTx/>
              <a:buNone/>
            </a:pPr>
            <a:r>
              <a:rPr lang="en-US" sz="2000">
                <a:cs typeface="Courier New" pitchFamily="49" charset="0"/>
              </a:rPr>
              <a:t>calendar.equals(calendarCopy) is true</a:t>
            </a:r>
            <a:r>
              <a:rPr lang="en-US" sz="2000"/>
              <a:t> </a:t>
            </a:r>
            <a:r>
              <a:rPr lang="en-US" sz="2000">
                <a:cs typeface="Times New Roman" pitchFamily="18" charset="0"/>
              </a:rPr>
              <a:t> </a:t>
            </a:r>
            <a:endParaRPr lang="en-US" sz="2400">
              <a:latin typeface="Courier"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937455F2-07EF-4C81-A203-89A0B612388E}" type="slidenum">
              <a:rPr lang="en-US"/>
              <a:pPr/>
              <a:t>34</a:t>
            </a:fld>
            <a:endParaRPr lang="en-US"/>
          </a:p>
        </p:txBody>
      </p:sp>
      <p:sp>
        <p:nvSpPr>
          <p:cNvPr id="33075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813AB8AB-EFA0-44E5-ACCA-1D61D0A9B23D}" type="slidenum">
              <a:rPr lang="en-US" sz="1400"/>
              <a:pPr algn="r"/>
              <a:t>34</a:t>
            </a:fld>
            <a:endParaRPr lang="en-US" sz="1400"/>
          </a:p>
        </p:txBody>
      </p:sp>
      <p:sp>
        <p:nvSpPr>
          <p:cNvPr id="330755" name="Rectangle 2"/>
          <p:cNvSpPr>
            <a:spLocks noGrp="1" noChangeArrowheads="1"/>
          </p:cNvSpPr>
          <p:nvPr>
            <p:ph type="title" idx="4294967295"/>
          </p:nvPr>
        </p:nvSpPr>
        <p:spPr>
          <a:xfrm>
            <a:off x="304800" y="228600"/>
            <a:ext cx="8610600" cy="609600"/>
          </a:xfrm>
        </p:spPr>
        <p:txBody>
          <a:bodyPr/>
          <a:lstStyle/>
          <a:p>
            <a:r>
              <a:rPr lang="en-US"/>
              <a:t>Implementing Cloneable Interface</a:t>
            </a:r>
            <a:endParaRPr lang="en-US" u="sng">
              <a:solidFill>
                <a:schemeClr val="tx1"/>
              </a:solidFill>
              <a:latin typeface="Book Antiqua" pitchFamily="18" charset="0"/>
            </a:endParaRPr>
          </a:p>
        </p:txBody>
      </p:sp>
      <p:sp>
        <p:nvSpPr>
          <p:cNvPr id="330756" name="Rectangle 3"/>
          <p:cNvSpPr>
            <a:spLocks noGrp="1" noChangeArrowheads="1"/>
          </p:cNvSpPr>
          <p:nvPr>
            <p:ph type="body" idx="4294967295"/>
          </p:nvPr>
        </p:nvSpPr>
        <p:spPr>
          <a:xfrm>
            <a:off x="304800" y="1143000"/>
            <a:ext cx="8458200" cy="3276600"/>
          </a:xfrm>
        </p:spPr>
        <p:txBody>
          <a:bodyPr/>
          <a:lstStyle/>
          <a:p>
            <a:pPr marL="0" indent="0">
              <a:buFont typeface="Monotype Sorts" pitchFamily="2" charset="2"/>
              <a:buNone/>
            </a:pPr>
            <a:r>
              <a:rPr lang="en-US" sz="2800">
                <a:cs typeface="Courier New" pitchFamily="49" charset="0"/>
              </a:rPr>
              <a:t>To define a custom class that implements the Cloneable interface, the class must override the clone() method in the Object class. The following code defines a class named House that implements Cloneable and Comparable.</a:t>
            </a:r>
            <a:endParaRPr lang="en-US" sz="2800"/>
          </a:p>
        </p:txBody>
      </p:sp>
      <p:sp>
        <p:nvSpPr>
          <p:cNvPr id="398340" name="AutoShape 4">
            <a:hlinkClick r:id="" action="ppaction://noaction" highlightClick="1"/>
          </p:cNvPr>
          <p:cNvSpPr>
            <a:spLocks noChangeArrowheads="1"/>
          </p:cNvSpPr>
          <p:nvPr/>
        </p:nvSpPr>
        <p:spPr bwMode="auto">
          <a:xfrm>
            <a:off x="3352800" y="4038600"/>
            <a:ext cx="14478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House</a:t>
            </a:r>
            <a:endParaRPr lang="en-US">
              <a:solidFill>
                <a:schemeClr val="accent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11"/>
          </p:nvPr>
        </p:nvSpPr>
        <p:spPr/>
        <p:txBody>
          <a:bodyPr/>
          <a:lstStyle/>
          <a:p>
            <a:fld id="{E09C43E7-B08A-4E1A-9DE5-CBBCA9C487AE}" type="slidenum">
              <a:rPr lang="en-US"/>
              <a:pPr/>
              <a:t>35</a:t>
            </a:fld>
            <a:endParaRPr lang="en-US"/>
          </a:p>
        </p:txBody>
      </p:sp>
      <p:sp>
        <p:nvSpPr>
          <p:cNvPr id="33280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7111A329-A008-4BE0-98A2-CC496376C1E6}" type="slidenum">
              <a:rPr lang="en-US" sz="1400"/>
              <a:pPr algn="r"/>
              <a:t>35</a:t>
            </a:fld>
            <a:endParaRPr lang="en-US" sz="1400"/>
          </a:p>
        </p:txBody>
      </p:sp>
      <p:sp>
        <p:nvSpPr>
          <p:cNvPr id="332803" name="Rectangle 2"/>
          <p:cNvSpPr>
            <a:spLocks noGrp="1" noChangeArrowheads="1"/>
          </p:cNvSpPr>
          <p:nvPr>
            <p:ph type="title" idx="4294967295"/>
          </p:nvPr>
        </p:nvSpPr>
        <p:spPr>
          <a:xfrm>
            <a:off x="685800" y="381000"/>
            <a:ext cx="7772400" cy="685800"/>
          </a:xfrm>
        </p:spPr>
        <p:txBody>
          <a:bodyPr/>
          <a:lstStyle/>
          <a:p>
            <a:r>
              <a:rPr lang="en-US"/>
              <a:t>Shallow vs. Deep Copy</a:t>
            </a:r>
            <a:endParaRPr lang="en-US" u="sng">
              <a:solidFill>
                <a:schemeClr val="tx1"/>
              </a:solidFill>
              <a:latin typeface="Book Antiqua" pitchFamily="18" charset="0"/>
            </a:endParaRPr>
          </a:p>
        </p:txBody>
      </p:sp>
      <p:sp>
        <p:nvSpPr>
          <p:cNvPr id="332804" name="Rectangle 3"/>
          <p:cNvSpPr>
            <a:spLocks noChangeArrowheads="1"/>
          </p:cNvSpPr>
          <p:nvPr/>
        </p:nvSpPr>
        <p:spPr bwMode="auto">
          <a:xfrm>
            <a:off x="2343150" y="23129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5" name="Rectangle 6"/>
          <p:cNvSpPr>
            <a:spLocks noChangeArrowheads="1"/>
          </p:cNvSpPr>
          <p:nvPr/>
        </p:nvSpPr>
        <p:spPr bwMode="auto">
          <a:xfrm>
            <a:off x="2343150" y="240030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6" name="Rectangle 8"/>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7" name="Rectangle 10"/>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32808" name="Object 9"/>
          <p:cNvGraphicFramePr>
            <a:graphicFrameLocks noChangeAspect="1"/>
          </p:cNvGraphicFramePr>
          <p:nvPr/>
        </p:nvGraphicFramePr>
        <p:xfrm>
          <a:off x="1371600" y="3048000"/>
          <a:ext cx="6248400" cy="2992438"/>
        </p:xfrm>
        <a:graphic>
          <a:graphicData uri="http://schemas.openxmlformats.org/presentationml/2006/ole">
            <mc:AlternateContent xmlns:mc="http://schemas.openxmlformats.org/markup-compatibility/2006">
              <mc:Choice xmlns:v="urn:schemas-microsoft-com:vml" Requires="v">
                <p:oleObj spid="_x0000_s332811" r:id="rId4" imgW="4058412" imgH="1943100" progId="Word.Picture.8">
                  <p:embed/>
                </p:oleObj>
              </mc:Choice>
              <mc:Fallback>
                <p:oleObj r:id="rId4" imgW="40584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048000"/>
                        <a:ext cx="6248400" cy="2992438"/>
                      </a:xfrm>
                      <a:prstGeom prst="rect">
                        <a:avLst/>
                      </a:prstGeom>
                      <a:solidFill>
                        <a:schemeClr val="tx1"/>
                      </a:solidFill>
                    </p:spPr>
                  </p:pic>
                </p:oleObj>
              </mc:Fallback>
            </mc:AlternateContent>
          </a:graphicData>
        </a:graphic>
      </p:graphicFrame>
      <p:sp>
        <p:nvSpPr>
          <p:cNvPr id="332809" name="Text Box 11"/>
          <p:cNvSpPr txBox="1">
            <a:spLocks noChangeArrowheads="1"/>
          </p:cNvSpPr>
          <p:nvPr/>
        </p:nvSpPr>
        <p:spPr bwMode="auto">
          <a:xfrm>
            <a:off x="1219200" y="1524000"/>
            <a:ext cx="67056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332810" name="Text Box 12"/>
          <p:cNvSpPr txBox="1">
            <a:spLocks noChangeArrowheads="1"/>
          </p:cNvSpPr>
          <p:nvPr/>
        </p:nvSpPr>
        <p:spPr bwMode="auto">
          <a:xfrm>
            <a:off x="457200" y="1371600"/>
            <a:ext cx="8153400" cy="1552575"/>
          </a:xfrm>
          <a:prstGeom prst="rect">
            <a:avLst/>
          </a:prstGeom>
          <a:noFill/>
          <a:ln w="12700">
            <a:noFill/>
            <a:miter lim="800000"/>
            <a:headEnd type="none" w="sm" len="sm"/>
            <a:tailEnd type="none" w="sm" len="sm"/>
          </a:ln>
        </p:spPr>
        <p:txBody>
          <a:bodyPr>
            <a:spAutoFit/>
          </a:bodyPr>
          <a:lstStyle/>
          <a:p>
            <a:pPr>
              <a:spcBef>
                <a:spcPct val="50000"/>
              </a:spcBef>
            </a:pPr>
            <a:r>
              <a:rPr lang="en-US"/>
              <a:t>House house1 = new House(1, 1750.50);</a:t>
            </a:r>
          </a:p>
          <a:p>
            <a:pPr>
              <a:spcBef>
                <a:spcPct val="50000"/>
              </a:spcBef>
            </a:pPr>
            <a:r>
              <a:rPr lang="en-US"/>
              <a:t>House house2 = (House)house1.clone();</a:t>
            </a:r>
          </a:p>
          <a:p>
            <a:pPr>
              <a:spcBef>
                <a:spcPct val="50000"/>
              </a:spcBef>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7C6990DC-0E17-427C-B504-3783FE709BDB}" type="slidenum">
              <a:rPr lang="en-US"/>
              <a:pPr/>
              <a:t>36</a:t>
            </a:fld>
            <a:endParaRPr lang="en-US"/>
          </a:p>
        </p:txBody>
      </p:sp>
      <p:sp>
        <p:nvSpPr>
          <p:cNvPr id="33485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5B338D97-5BCD-4CD0-A72C-A6D101A3AA23}" type="slidenum">
              <a:rPr lang="en-US" sz="1400"/>
              <a:pPr algn="r"/>
              <a:t>36</a:t>
            </a:fld>
            <a:endParaRPr lang="en-US" sz="1400"/>
          </a:p>
        </p:txBody>
      </p:sp>
      <p:sp>
        <p:nvSpPr>
          <p:cNvPr id="334851" name="Rectangle 2"/>
          <p:cNvSpPr>
            <a:spLocks noGrp="1" noChangeArrowheads="1"/>
          </p:cNvSpPr>
          <p:nvPr>
            <p:ph type="title" idx="4294967295"/>
          </p:nvPr>
        </p:nvSpPr>
        <p:spPr>
          <a:xfrm>
            <a:off x="685800" y="0"/>
            <a:ext cx="7772400" cy="1428750"/>
          </a:xfrm>
        </p:spPr>
        <p:txBody>
          <a:bodyPr/>
          <a:lstStyle/>
          <a:p>
            <a:r>
              <a:rPr lang="en-US"/>
              <a:t>Interfaces vs. Abstract Classes</a:t>
            </a:r>
            <a:endParaRPr lang="en-US" b="1">
              <a:latin typeface="Courier" charset="0"/>
            </a:endParaRPr>
          </a:p>
        </p:txBody>
      </p:sp>
      <p:sp>
        <p:nvSpPr>
          <p:cNvPr id="334852" name="Rectangle 3"/>
          <p:cNvSpPr>
            <a:spLocks noGrp="1" noChangeArrowheads="1"/>
          </p:cNvSpPr>
          <p:nvPr>
            <p:ph type="body" idx="4294967295"/>
          </p:nvPr>
        </p:nvSpPr>
        <p:spPr>
          <a:xfrm>
            <a:off x="228600" y="1143000"/>
            <a:ext cx="8686800" cy="1905000"/>
          </a:xfrm>
        </p:spPr>
        <p:txBody>
          <a:bodyPr/>
          <a:lstStyle/>
          <a:p>
            <a:pPr marL="114300" lvl="1" indent="0">
              <a:lnSpc>
                <a:spcPct val="90000"/>
              </a:lnSpc>
              <a:spcAft>
                <a:spcPts val="1200"/>
              </a:spcAft>
              <a:buFontTx/>
              <a:buNone/>
            </a:pPr>
            <a:r>
              <a:rPr lang="en-US" sz="2400"/>
              <a:t>In an interface, the data must be constants; an abstract class can have all types of data.</a:t>
            </a:r>
          </a:p>
          <a:p>
            <a:pPr marL="114300" lvl="1" indent="0">
              <a:lnSpc>
                <a:spcPct val="90000"/>
              </a:lnSpc>
              <a:spcAft>
                <a:spcPts val="1200"/>
              </a:spcAft>
              <a:buFontTx/>
              <a:buNone/>
            </a:pPr>
            <a:r>
              <a:rPr lang="en-US" sz="2400"/>
              <a:t>Each method in an interface has only a signature without implementation; an abstract class can have concrete methods.</a:t>
            </a:r>
          </a:p>
        </p:txBody>
      </p:sp>
      <p:sp>
        <p:nvSpPr>
          <p:cNvPr id="334853" name="Rectangle 4"/>
          <p:cNvSpPr>
            <a:spLocks noChangeArrowheads="1"/>
          </p:cNvSpPr>
          <p:nvPr/>
        </p:nvSpPr>
        <p:spPr bwMode="auto">
          <a:xfrm>
            <a:off x="0" y="254635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365651" name="Group 83"/>
          <p:cNvGraphicFramePr>
            <a:graphicFrameLocks noGrp="1"/>
          </p:cNvGraphicFramePr>
          <p:nvPr/>
        </p:nvGraphicFramePr>
        <p:xfrm>
          <a:off x="609600" y="3200400"/>
          <a:ext cx="8153400" cy="3048001"/>
        </p:xfrm>
        <a:graphic>
          <a:graphicData uri="http://schemas.openxmlformats.org/drawingml/2006/table">
            <a:tbl>
              <a:tblPr/>
              <a:tblGrid>
                <a:gridCol w="985838"/>
                <a:gridCol w="1601787"/>
                <a:gridCol w="3584575"/>
                <a:gridCol w="1981200"/>
              </a:tblGrid>
              <a:tr h="8905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40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Variables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Constructors</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Methods</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r h="12160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Abstract class</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Constructors are invoked by subclasses through constructor chaining. An abstract class cannot be instantiated using the new operator.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r h="94138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Interface</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All variables must be </a:t>
                      </a:r>
                      <a:r>
                        <a:rPr kumimoji="0" lang="en-US" sz="1600" b="0" i="0" u="sng" strike="noStrike" cap="none" normalizeH="0" baseline="0" smtClean="0">
                          <a:ln>
                            <a:noFill/>
                          </a:ln>
                          <a:solidFill>
                            <a:schemeClr val="bg2"/>
                          </a:solidFill>
                          <a:effectLst/>
                          <a:latin typeface="Times New Roman" pitchFamily="18" charset="0"/>
                          <a:cs typeface="Times New Roman" pitchFamily="18" charset="0"/>
                        </a:rPr>
                        <a:t>public</a:t>
                      </a: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 </a:t>
                      </a:r>
                      <a:r>
                        <a:rPr kumimoji="0" lang="en-US" sz="1600" b="0" i="0" u="sng" strike="noStrike" cap="none" normalizeH="0" baseline="0" smtClean="0">
                          <a:ln>
                            <a:noFill/>
                          </a:ln>
                          <a:solidFill>
                            <a:schemeClr val="bg2"/>
                          </a:solidFill>
                          <a:effectLst/>
                          <a:latin typeface="Times New Roman" pitchFamily="18" charset="0"/>
                          <a:cs typeface="Times New Roman" pitchFamily="18" charset="0"/>
                        </a:rPr>
                        <a:t>static</a:t>
                      </a: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 </a:t>
                      </a:r>
                      <a:r>
                        <a:rPr kumimoji="0" lang="en-US" sz="1600" b="0" i="0" u="sng" strike="noStrike" cap="none" normalizeH="0" baseline="0" smtClean="0">
                          <a:ln>
                            <a:noFill/>
                          </a:ln>
                          <a:solidFill>
                            <a:schemeClr val="bg2"/>
                          </a:solidFill>
                          <a:effectLst/>
                          <a:latin typeface="Times New Roman" pitchFamily="18" charset="0"/>
                          <a:cs typeface="Times New Roman" pitchFamily="18" charset="0"/>
                        </a:rPr>
                        <a:t>final</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No constructors. An interface cannot be instantiated using the new operator.</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bg2"/>
                          </a:solidFill>
                          <a:effectLst/>
                          <a:latin typeface="Times New Roman" pitchFamily="18" charset="0"/>
                          <a:cs typeface="Times New Roman" pitchFamily="18" charset="0"/>
                        </a:rPr>
                        <a:t>All methods must be public abstract instance methods </a:t>
                      </a:r>
                      <a:endParaRPr kumimoji="0" lang="en-US" sz="3600" b="0" i="0" u="none" strike="noStrike" cap="none" normalizeH="0" baseline="0" smtClean="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r>
            </a:tbl>
          </a:graphicData>
        </a:graphic>
      </p:graphicFrame>
      <p:sp>
        <p:nvSpPr>
          <p:cNvPr id="334876" name="Rectangle 82"/>
          <p:cNvSpPr>
            <a:spLocks noChangeArrowheads="1"/>
          </p:cNvSpPr>
          <p:nvPr/>
        </p:nvSpPr>
        <p:spPr bwMode="auto">
          <a:xfrm>
            <a:off x="0" y="4311650"/>
            <a:ext cx="9144000" cy="0"/>
          </a:xfrm>
          <a:prstGeom prst="rect">
            <a:avLst/>
          </a:prstGeom>
          <a:noFill/>
          <a:ln w="12700">
            <a:noFill/>
            <a:miter lim="800000"/>
            <a:headEnd type="none" w="sm" len="sm"/>
            <a:tailEnd type="none" w="sm" len="sm"/>
          </a:ln>
        </p:spPr>
        <p:txBody>
          <a:bodyPr wrap="none" anchor="ctr">
            <a:spAutoFit/>
          </a:bodyPr>
          <a:lstStyle/>
          <a:p>
            <a:pPr>
              <a:tabLst>
                <a:tab pos="2286000" algn="l"/>
                <a:tab pos="3886200" algn="l"/>
              </a:tabLst>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2F7D84A2-4F09-4085-926E-03249EBB8A83}" type="slidenum">
              <a:rPr lang="en-US"/>
              <a:pPr/>
              <a:t>37</a:t>
            </a:fld>
            <a:endParaRPr lang="en-US"/>
          </a:p>
        </p:txBody>
      </p:sp>
      <p:sp>
        <p:nvSpPr>
          <p:cNvPr id="33587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40D3E05F-6F0C-4E26-B37E-18B0B5A73101}" type="slidenum">
              <a:rPr lang="en-US" sz="1400"/>
              <a:pPr algn="r"/>
              <a:t>37</a:t>
            </a:fld>
            <a:endParaRPr lang="en-US" sz="1400"/>
          </a:p>
        </p:txBody>
      </p:sp>
      <p:sp>
        <p:nvSpPr>
          <p:cNvPr id="335875" name="Rectangle 2"/>
          <p:cNvSpPr>
            <a:spLocks noGrp="1" noChangeArrowheads="1"/>
          </p:cNvSpPr>
          <p:nvPr>
            <p:ph type="title" idx="4294967295"/>
          </p:nvPr>
        </p:nvSpPr>
        <p:spPr>
          <a:xfrm>
            <a:off x="228600" y="152400"/>
            <a:ext cx="8763000" cy="609600"/>
          </a:xfrm>
        </p:spPr>
        <p:txBody>
          <a:bodyPr/>
          <a:lstStyle/>
          <a:p>
            <a:r>
              <a:rPr lang="en-US"/>
              <a:t>Interfaces vs. Abstract Classes, cont.</a:t>
            </a:r>
            <a:endParaRPr lang="en-US" b="1">
              <a:latin typeface="Courier" charset="0"/>
            </a:endParaRPr>
          </a:p>
        </p:txBody>
      </p:sp>
      <p:sp>
        <p:nvSpPr>
          <p:cNvPr id="335876" name="Rectangle 3"/>
          <p:cNvSpPr>
            <a:spLocks noChangeArrowheads="1"/>
          </p:cNvSpPr>
          <p:nvPr/>
        </p:nvSpPr>
        <p:spPr bwMode="auto">
          <a:xfrm>
            <a:off x="2514600" y="2655888"/>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35877" name="Object 4"/>
          <p:cNvGraphicFramePr>
            <a:graphicFrameLocks noChangeAspect="1"/>
          </p:cNvGraphicFramePr>
          <p:nvPr/>
        </p:nvGraphicFramePr>
        <p:xfrm>
          <a:off x="914400" y="2886075"/>
          <a:ext cx="7543800" cy="2835275"/>
        </p:xfrm>
        <a:graphic>
          <a:graphicData uri="http://schemas.openxmlformats.org/presentationml/2006/ole">
            <mc:AlternateContent xmlns:mc="http://schemas.openxmlformats.org/markup-compatibility/2006">
              <mc:Choice xmlns:v="urn:schemas-microsoft-com:vml" Requires="v">
                <p:oleObj spid="_x0000_s335880" name="Picture" r:id="rId3" imgW="4114800" imgH="1542960" progId="Word.Picture.8">
                  <p:embed/>
                </p:oleObj>
              </mc:Choice>
              <mc:Fallback>
                <p:oleObj name="Picture" r:id="rId3" imgW="4114800" imgH="15429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86075"/>
                        <a:ext cx="7543800" cy="2835275"/>
                      </a:xfrm>
                      <a:prstGeom prst="rect">
                        <a:avLst/>
                      </a:prstGeom>
                      <a:solidFill>
                        <a:schemeClr val="tx1"/>
                      </a:solidFill>
                    </p:spPr>
                  </p:pic>
                </p:oleObj>
              </mc:Fallback>
            </mc:AlternateContent>
          </a:graphicData>
        </a:graphic>
      </p:graphicFrame>
      <p:sp>
        <p:nvSpPr>
          <p:cNvPr id="335878" name="Rectangle 5"/>
          <p:cNvSpPr>
            <a:spLocks noGrp="1" noChangeArrowheads="1"/>
          </p:cNvSpPr>
          <p:nvPr>
            <p:ph type="body" idx="4294967295"/>
          </p:nvPr>
        </p:nvSpPr>
        <p:spPr>
          <a:xfrm>
            <a:off x="152400" y="5715000"/>
            <a:ext cx="8763000" cy="685800"/>
          </a:xfrm>
          <a:noFill/>
        </p:spPr>
        <p:txBody>
          <a:bodyPr/>
          <a:lstStyle/>
          <a:p>
            <a:pPr marL="114300" lvl="1" indent="0">
              <a:lnSpc>
                <a:spcPct val="90000"/>
              </a:lnSpc>
              <a:spcAft>
                <a:spcPts val="1200"/>
              </a:spcAft>
              <a:buFontTx/>
              <a:buNone/>
            </a:pPr>
            <a:r>
              <a:rPr lang="en-US" sz="2000">
                <a:cs typeface="Courier New" pitchFamily="49" charset="0"/>
              </a:rPr>
              <a:t>Suppose that c is an instance of Class2. c is also an instance of Object, Class1, Interface1, Interface1_1, Interface1_2, Interface2_1, and Interface2_2.</a:t>
            </a:r>
            <a:endParaRPr lang="en-US" sz="2000">
              <a:cs typeface="Times New Roman" pitchFamily="18" charset="0"/>
            </a:endParaRPr>
          </a:p>
        </p:txBody>
      </p:sp>
      <p:sp>
        <p:nvSpPr>
          <p:cNvPr id="335879" name="Rectangle 7"/>
          <p:cNvSpPr>
            <a:spLocks noChangeArrowheads="1"/>
          </p:cNvSpPr>
          <p:nvPr/>
        </p:nvSpPr>
        <p:spPr bwMode="auto">
          <a:xfrm>
            <a:off x="152400" y="914400"/>
            <a:ext cx="8839200" cy="1981200"/>
          </a:xfrm>
          <a:prstGeom prst="rect">
            <a:avLst/>
          </a:prstGeom>
          <a:noFill/>
          <a:ln w="9525">
            <a:noFill/>
            <a:miter lim="800000"/>
            <a:headEnd/>
            <a:tailEnd/>
          </a:ln>
        </p:spPr>
        <p:txBody>
          <a:bodyPr lIns="92075" tIns="46038" rIns="92075" bIns="46038"/>
          <a:lstStyle/>
          <a:p>
            <a:pPr marL="114300" lvl="1">
              <a:spcBef>
                <a:spcPct val="20000"/>
              </a:spcBef>
              <a:spcAft>
                <a:spcPts val="1200"/>
              </a:spcAft>
              <a:buClr>
                <a:schemeClr val="tx1"/>
              </a:buClr>
            </a:pPr>
            <a:r>
              <a:rPr lang="en-US" sz="2000">
                <a:cs typeface="Courier New" pitchFamily="49" charset="0"/>
              </a:rPr>
              <a:t>All classes share a single root, the </a:t>
            </a:r>
            <a:r>
              <a:rPr lang="en-US" sz="2000" u="sng">
                <a:cs typeface="Courier New" pitchFamily="49" charset="0"/>
              </a:rPr>
              <a:t>Object</a:t>
            </a:r>
            <a:r>
              <a:rPr lang="en-US" sz="2000">
                <a:cs typeface="Courier New" pitchFamily="49" charset="0"/>
              </a:rPr>
              <a: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sz="200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019A6F61-CAE6-4ABF-B55F-4AECE38F17B7}" type="slidenum">
              <a:rPr lang="en-US"/>
              <a:pPr/>
              <a:t>38</a:t>
            </a:fld>
            <a:endParaRPr lang="en-US"/>
          </a:p>
        </p:txBody>
      </p:sp>
      <p:sp>
        <p:nvSpPr>
          <p:cNvPr id="33689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B507D65E-EFBB-42DB-9A74-CD00D66607F2}" type="slidenum">
              <a:rPr lang="en-US" sz="1400"/>
              <a:pPr algn="r"/>
              <a:t>38</a:t>
            </a:fld>
            <a:endParaRPr lang="en-US" sz="1400"/>
          </a:p>
        </p:txBody>
      </p:sp>
      <p:sp>
        <p:nvSpPr>
          <p:cNvPr id="336899" name="Rectangle 2"/>
          <p:cNvSpPr>
            <a:spLocks noGrp="1" noChangeArrowheads="1"/>
          </p:cNvSpPr>
          <p:nvPr>
            <p:ph type="title" idx="4294967295"/>
          </p:nvPr>
        </p:nvSpPr>
        <p:spPr>
          <a:xfrm>
            <a:off x="228600" y="152400"/>
            <a:ext cx="8763000" cy="609600"/>
          </a:xfrm>
        </p:spPr>
        <p:txBody>
          <a:bodyPr/>
          <a:lstStyle/>
          <a:p>
            <a:r>
              <a:rPr lang="en-US" sz="4000">
                <a:cs typeface="Courier New" pitchFamily="49" charset="0"/>
              </a:rPr>
              <a:t>Caution: </a:t>
            </a:r>
            <a:r>
              <a:rPr lang="en-US" sz="4000">
                <a:cs typeface="Times New Roman" pitchFamily="18" charset="0"/>
              </a:rPr>
              <a:t>conflict interfaces</a:t>
            </a:r>
            <a:r>
              <a:rPr lang="en-US" sz="4000">
                <a:cs typeface="Courier New" pitchFamily="49" charset="0"/>
              </a:rPr>
              <a:t> </a:t>
            </a:r>
          </a:p>
        </p:txBody>
      </p:sp>
      <p:sp>
        <p:nvSpPr>
          <p:cNvPr id="336900" name="Rectangle 3"/>
          <p:cNvSpPr>
            <a:spLocks noChangeArrowheads="1"/>
          </p:cNvSpPr>
          <p:nvPr/>
        </p:nvSpPr>
        <p:spPr bwMode="auto">
          <a:xfrm>
            <a:off x="2514600" y="26558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36901" name="Rectangle 4"/>
          <p:cNvSpPr>
            <a:spLocks noGrp="1" noChangeArrowheads="1"/>
          </p:cNvSpPr>
          <p:nvPr>
            <p:ph type="body" idx="4294967295"/>
          </p:nvPr>
        </p:nvSpPr>
        <p:spPr>
          <a:xfrm>
            <a:off x="152400" y="838200"/>
            <a:ext cx="8686800" cy="5257800"/>
          </a:xfrm>
          <a:noFill/>
        </p:spPr>
        <p:txBody>
          <a:bodyPr/>
          <a:lstStyle/>
          <a:p>
            <a:pPr marL="114300" lvl="1" indent="0">
              <a:spcAft>
                <a:spcPts val="1200"/>
              </a:spcAft>
              <a:buFontTx/>
              <a:buNone/>
            </a:pPr>
            <a:r>
              <a:rPr lang="en-US">
                <a:cs typeface="Times New Roman"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cs typeface="Courier New"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30E9F2D2-6B67-4C9E-AB38-80D9B9812238}" type="slidenum">
              <a:rPr lang="en-US"/>
              <a:pPr/>
              <a:t>39</a:t>
            </a:fld>
            <a:endParaRPr lang="en-US"/>
          </a:p>
        </p:txBody>
      </p:sp>
      <p:sp>
        <p:nvSpPr>
          <p:cNvPr id="33792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29E463DD-3514-4BD1-B600-603C5D84A66C}" type="slidenum">
              <a:rPr lang="en-US" sz="1400"/>
              <a:pPr algn="r"/>
              <a:t>39</a:t>
            </a:fld>
            <a:endParaRPr lang="en-US" sz="1400"/>
          </a:p>
        </p:txBody>
      </p:sp>
      <p:sp>
        <p:nvSpPr>
          <p:cNvPr id="337923" name="Rectangle 2"/>
          <p:cNvSpPr>
            <a:spLocks noGrp="1" noChangeArrowheads="1"/>
          </p:cNvSpPr>
          <p:nvPr>
            <p:ph type="title" idx="4294967295"/>
          </p:nvPr>
        </p:nvSpPr>
        <p:spPr>
          <a:xfrm>
            <a:off x="228600" y="152400"/>
            <a:ext cx="8763000" cy="609600"/>
          </a:xfrm>
        </p:spPr>
        <p:txBody>
          <a:bodyPr/>
          <a:lstStyle/>
          <a:p>
            <a:r>
              <a:rPr lang="en-US" sz="4000">
                <a:cs typeface="Courier New" pitchFamily="49" charset="0"/>
              </a:rPr>
              <a:t>Whether to use an interface or a class?</a:t>
            </a:r>
            <a:endParaRPr lang="en-US" sz="4000"/>
          </a:p>
        </p:txBody>
      </p:sp>
      <p:sp>
        <p:nvSpPr>
          <p:cNvPr id="337924" name="Rectangle 3"/>
          <p:cNvSpPr>
            <a:spLocks noChangeArrowheads="1"/>
          </p:cNvSpPr>
          <p:nvPr/>
        </p:nvSpPr>
        <p:spPr bwMode="auto">
          <a:xfrm>
            <a:off x="2514600" y="26558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37925" name="Rectangle 5"/>
          <p:cNvSpPr>
            <a:spLocks noGrp="1" noChangeArrowheads="1"/>
          </p:cNvSpPr>
          <p:nvPr>
            <p:ph type="body" idx="4294967295"/>
          </p:nvPr>
        </p:nvSpPr>
        <p:spPr>
          <a:xfrm>
            <a:off x="152400" y="838200"/>
            <a:ext cx="8686800" cy="5257800"/>
          </a:xfrm>
          <a:noFill/>
        </p:spPr>
        <p:txBody>
          <a:bodyPr/>
          <a:lstStyle/>
          <a:p>
            <a:pPr marL="114300" lvl="1" indent="0">
              <a:spcAft>
                <a:spcPts val="1200"/>
              </a:spcAft>
              <a:buFontTx/>
              <a:buNone/>
            </a:pPr>
            <a:r>
              <a:rPr lang="en-US" sz="2400">
                <a:cs typeface="Courier New"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So their relationship should be modeled using class inheritance.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 See Chapter 10, “Object-Oriented Modeling,” for more discussions.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32A6DEA5-C523-45DB-A3D0-01592D4E6059}" type="slidenum">
              <a:rPr lang="en-US"/>
              <a:pPr/>
              <a:t>4</a:t>
            </a:fld>
            <a:endParaRPr lang="en-US"/>
          </a:p>
        </p:txBody>
      </p:sp>
      <p:sp>
        <p:nvSpPr>
          <p:cNvPr id="29798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ABD1E10A-22B8-4E1F-BBD6-402EB99E8327}" type="slidenum">
              <a:rPr lang="en-US" sz="1400"/>
              <a:pPr algn="r"/>
              <a:t>4</a:t>
            </a:fld>
            <a:endParaRPr lang="en-US" sz="1400"/>
          </a:p>
        </p:txBody>
      </p:sp>
      <p:sp>
        <p:nvSpPr>
          <p:cNvPr id="297987" name="Rectangle 2"/>
          <p:cNvSpPr>
            <a:spLocks noGrp="1" noChangeArrowheads="1"/>
          </p:cNvSpPr>
          <p:nvPr>
            <p:ph type="title" idx="4294967295"/>
          </p:nvPr>
        </p:nvSpPr>
        <p:spPr>
          <a:xfrm>
            <a:off x="685800" y="152400"/>
            <a:ext cx="7772400" cy="457200"/>
          </a:xfrm>
          <a:noFill/>
        </p:spPr>
        <p:txBody>
          <a:bodyPr/>
          <a:lstStyle/>
          <a:p>
            <a:r>
              <a:rPr lang="en-US"/>
              <a:t>Objectives</a:t>
            </a:r>
          </a:p>
        </p:txBody>
      </p:sp>
      <p:sp>
        <p:nvSpPr>
          <p:cNvPr id="297988" name="Rectangle 3"/>
          <p:cNvSpPr>
            <a:spLocks noGrp="1" noChangeArrowheads="1"/>
          </p:cNvSpPr>
          <p:nvPr>
            <p:ph type="body" idx="4294967295"/>
          </p:nvPr>
        </p:nvSpPr>
        <p:spPr>
          <a:xfrm>
            <a:off x="228600" y="685800"/>
            <a:ext cx="8915400" cy="5943600"/>
          </a:xfrm>
          <a:noFill/>
        </p:spPr>
        <p:txBody>
          <a:bodyPr/>
          <a:lstStyle/>
          <a:p>
            <a:pPr marL="358775" lvl="2" indent="-355600">
              <a:lnSpc>
                <a:spcPct val="90000"/>
              </a:lnSpc>
            </a:pPr>
            <a:r>
              <a:rPr lang="en-US" sz="2000"/>
              <a:t>To design and use abstract classes (§14.2).</a:t>
            </a:r>
          </a:p>
          <a:p>
            <a:pPr marL="358775" lvl="2" indent="-355600">
              <a:lnSpc>
                <a:spcPct val="90000"/>
              </a:lnSpc>
            </a:pPr>
            <a:r>
              <a:rPr lang="en-US" sz="2000"/>
              <a:t>To process a calendar using the </a:t>
            </a:r>
            <a:r>
              <a:rPr lang="en-US" sz="2000" u="sng"/>
              <a:t>Calendar</a:t>
            </a:r>
            <a:r>
              <a:rPr lang="en-US" sz="2000"/>
              <a:t> and </a:t>
            </a:r>
            <a:r>
              <a:rPr lang="en-US" sz="2000" u="sng"/>
              <a:t>GregorianCalendar</a:t>
            </a:r>
            <a:r>
              <a:rPr lang="en-US" sz="2000"/>
              <a:t> classes (§14.3).</a:t>
            </a:r>
          </a:p>
          <a:p>
            <a:pPr marL="358775" lvl="2" indent="-355600">
              <a:lnSpc>
                <a:spcPct val="90000"/>
              </a:lnSpc>
            </a:pPr>
            <a:r>
              <a:rPr lang="en-US" sz="2000"/>
              <a:t>To specify common behavior for objects using interfaces (§14.4).</a:t>
            </a:r>
          </a:p>
          <a:p>
            <a:pPr marL="358775" lvl="2" indent="-355600">
              <a:lnSpc>
                <a:spcPct val="90000"/>
              </a:lnSpc>
            </a:pPr>
            <a:r>
              <a:rPr lang="en-US" sz="2000"/>
              <a:t>To define interfaces and define classes that implement interfaces (§14.4).</a:t>
            </a:r>
          </a:p>
          <a:p>
            <a:pPr marL="358775" lvl="2" indent="-355600">
              <a:lnSpc>
                <a:spcPct val="90000"/>
              </a:lnSpc>
            </a:pPr>
            <a:r>
              <a:rPr lang="en-US" sz="2000"/>
              <a:t>To define a natural order using the </a:t>
            </a:r>
            <a:r>
              <a:rPr lang="en-US" sz="2000" u="sng"/>
              <a:t>Comparable</a:t>
            </a:r>
            <a:r>
              <a:rPr lang="en-US" sz="2000"/>
              <a:t> interface (§14.5).</a:t>
            </a:r>
          </a:p>
          <a:p>
            <a:pPr marL="358775" lvl="2" indent="-355600">
              <a:lnSpc>
                <a:spcPct val="90000"/>
              </a:lnSpc>
            </a:pPr>
            <a:r>
              <a:rPr lang="en-US" sz="2000"/>
              <a:t>To enable objects to listen for action events using the </a:t>
            </a:r>
            <a:r>
              <a:rPr lang="en-US" sz="2000" u="sng"/>
              <a:t>ActionListener</a:t>
            </a:r>
            <a:r>
              <a:rPr lang="en-US" sz="2000"/>
              <a:t> interface (§14.6).</a:t>
            </a:r>
          </a:p>
          <a:p>
            <a:pPr marL="358775" lvl="2" indent="-355600">
              <a:lnSpc>
                <a:spcPct val="90000"/>
              </a:lnSpc>
            </a:pPr>
            <a:r>
              <a:rPr lang="en-US" sz="2000"/>
              <a:t>To make objects cloneable using the </a:t>
            </a:r>
            <a:r>
              <a:rPr lang="en-US" sz="2000" u="sng"/>
              <a:t>Cloneable</a:t>
            </a:r>
            <a:r>
              <a:rPr lang="en-US" sz="2000"/>
              <a:t> interface (§14.7).</a:t>
            </a:r>
          </a:p>
          <a:p>
            <a:pPr marL="358775" lvl="2" indent="-355600">
              <a:lnSpc>
                <a:spcPct val="90000"/>
              </a:lnSpc>
            </a:pPr>
            <a:r>
              <a:rPr lang="en-US" sz="2000"/>
              <a:t>To explore the similarities and differences between an abstract class and an interface (§14.8).</a:t>
            </a:r>
          </a:p>
          <a:p>
            <a:pPr marL="358775" lvl="2" indent="-355600">
              <a:lnSpc>
                <a:spcPct val="90000"/>
              </a:lnSpc>
            </a:pPr>
            <a:r>
              <a:rPr lang="en-US" sz="2000"/>
              <a:t>To create objects for primitive values using the wrapper classes (</a:t>
            </a:r>
            <a:r>
              <a:rPr lang="en-US" sz="2000" u="sng"/>
              <a:t>Byte</a:t>
            </a:r>
            <a:r>
              <a:rPr lang="en-US" sz="2000"/>
              <a:t>, </a:t>
            </a:r>
            <a:r>
              <a:rPr lang="en-US" sz="2000" u="sng"/>
              <a:t>Short</a:t>
            </a:r>
            <a:r>
              <a:rPr lang="en-US" sz="2000"/>
              <a:t>, </a:t>
            </a:r>
            <a:r>
              <a:rPr lang="en-US" sz="2000" u="sng"/>
              <a:t>Integer</a:t>
            </a:r>
            <a:r>
              <a:rPr lang="en-US" sz="2000"/>
              <a:t>, </a:t>
            </a:r>
            <a:r>
              <a:rPr lang="en-US" sz="2000" u="sng"/>
              <a:t>Long</a:t>
            </a:r>
            <a:r>
              <a:rPr lang="en-US" sz="2000"/>
              <a:t>, </a:t>
            </a:r>
            <a:r>
              <a:rPr lang="en-US" sz="2000" u="sng"/>
              <a:t>Float</a:t>
            </a:r>
            <a:r>
              <a:rPr lang="en-US" sz="2000"/>
              <a:t>, </a:t>
            </a:r>
            <a:r>
              <a:rPr lang="en-US" sz="2000" u="sng"/>
              <a:t>Double</a:t>
            </a:r>
            <a:r>
              <a:rPr lang="en-US" sz="2000"/>
              <a:t>, </a:t>
            </a:r>
            <a:r>
              <a:rPr lang="en-US" sz="2000" u="sng"/>
              <a:t>Character</a:t>
            </a:r>
            <a:r>
              <a:rPr lang="en-US" sz="2000"/>
              <a:t>, and </a:t>
            </a:r>
            <a:r>
              <a:rPr lang="en-US" sz="2000" u="sng"/>
              <a:t>Boolean</a:t>
            </a:r>
            <a:r>
              <a:rPr lang="en-US" sz="2000"/>
              <a:t>) (§14.9).</a:t>
            </a:r>
          </a:p>
          <a:p>
            <a:pPr marL="358775" lvl="2" indent="-355600">
              <a:lnSpc>
                <a:spcPct val="90000"/>
              </a:lnSpc>
            </a:pPr>
            <a:r>
              <a:rPr lang="en-US" sz="2000"/>
              <a:t>To create a generic sort method (§14.10).</a:t>
            </a:r>
          </a:p>
          <a:p>
            <a:pPr marL="358775" lvl="2" indent="-355600">
              <a:lnSpc>
                <a:spcPct val="90000"/>
              </a:lnSpc>
            </a:pPr>
            <a:r>
              <a:rPr lang="en-US" sz="2000"/>
              <a:t>To simplify programming using automatic conversion between primitive types and wrapper class types (§14.11).</a:t>
            </a:r>
          </a:p>
          <a:p>
            <a:pPr marL="358775" lvl="2" indent="-355600">
              <a:lnSpc>
                <a:spcPct val="90000"/>
              </a:lnSpc>
            </a:pPr>
            <a:r>
              <a:rPr lang="en-US" sz="2000"/>
              <a:t>To use the </a:t>
            </a:r>
            <a:r>
              <a:rPr lang="en-US" sz="2000" u="sng"/>
              <a:t>BigInteger</a:t>
            </a:r>
            <a:r>
              <a:rPr lang="en-US" sz="2000"/>
              <a:t> and </a:t>
            </a:r>
            <a:r>
              <a:rPr lang="en-US" sz="2000" u="sng"/>
              <a:t>BigDecimal</a:t>
            </a:r>
            <a:r>
              <a:rPr lang="en-US" sz="2000"/>
              <a:t> classes for computing very large numbers with arbitrary precisions (§14.12).</a:t>
            </a:r>
          </a:p>
          <a:p>
            <a:pPr marL="358775" lvl="2" indent="-355600">
              <a:lnSpc>
                <a:spcPct val="90000"/>
              </a:lnSpc>
            </a:pPr>
            <a:r>
              <a:rPr lang="en-US" sz="2000"/>
              <a:t>To design the </a:t>
            </a:r>
            <a:r>
              <a:rPr lang="en-US" sz="2000" u="sng"/>
              <a:t>Rational</a:t>
            </a:r>
            <a:r>
              <a:rPr lang="en-US" sz="2000"/>
              <a:t> class for defining the </a:t>
            </a:r>
            <a:r>
              <a:rPr lang="en-US" sz="2000" u="sng"/>
              <a:t>Rational</a:t>
            </a:r>
            <a:r>
              <a:rPr lang="en-US" sz="2000"/>
              <a:t> type (§14.13).</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1"/>
          </p:nvPr>
        </p:nvSpPr>
        <p:spPr/>
        <p:txBody>
          <a:bodyPr/>
          <a:lstStyle/>
          <a:p>
            <a:fld id="{B5CFFE00-AF54-405E-9236-7F68A7587FE6}" type="slidenum">
              <a:rPr lang="en-US"/>
              <a:pPr/>
              <a:t>40</a:t>
            </a:fld>
            <a:endParaRPr lang="en-US"/>
          </a:p>
        </p:txBody>
      </p:sp>
      <p:sp>
        <p:nvSpPr>
          <p:cNvPr id="33894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144C9E51-6EE1-45F6-BE9D-2A29BD326168}" type="slidenum">
              <a:rPr lang="en-US" sz="1400"/>
              <a:pPr algn="r"/>
              <a:t>40</a:t>
            </a:fld>
            <a:endParaRPr lang="en-US" sz="1400"/>
          </a:p>
        </p:txBody>
      </p:sp>
      <p:sp>
        <p:nvSpPr>
          <p:cNvPr id="338947" name="Rectangle 2"/>
          <p:cNvSpPr>
            <a:spLocks noGrp="1" noChangeArrowheads="1"/>
          </p:cNvSpPr>
          <p:nvPr>
            <p:ph type="title" idx="4294967295"/>
          </p:nvPr>
        </p:nvSpPr>
        <p:spPr>
          <a:xfrm>
            <a:off x="685800" y="0"/>
            <a:ext cx="7772400" cy="1428750"/>
          </a:xfrm>
          <a:noFill/>
        </p:spPr>
        <p:txBody>
          <a:bodyPr/>
          <a:lstStyle/>
          <a:p>
            <a:r>
              <a:rPr lang="en-US"/>
              <a:t>Wrapper Classes</a:t>
            </a:r>
          </a:p>
        </p:txBody>
      </p:sp>
      <p:sp>
        <p:nvSpPr>
          <p:cNvPr id="338948" name="Rectangle 3"/>
          <p:cNvSpPr>
            <a:spLocks noGrp="1" noChangeArrowheads="1"/>
          </p:cNvSpPr>
          <p:nvPr>
            <p:ph type="body" idx="4294967295"/>
          </p:nvPr>
        </p:nvSpPr>
        <p:spPr>
          <a:xfrm>
            <a:off x="304800" y="1371600"/>
            <a:ext cx="2286000" cy="2133600"/>
          </a:xfrm>
          <a:noFill/>
        </p:spPr>
        <p:txBody>
          <a:bodyPr/>
          <a:lstStyle/>
          <a:p>
            <a:r>
              <a:rPr lang="en-US" sz="2400"/>
              <a:t>Boolean</a:t>
            </a:r>
          </a:p>
          <a:p>
            <a:pPr>
              <a:spcBef>
                <a:spcPct val="50000"/>
              </a:spcBef>
            </a:pPr>
            <a:r>
              <a:rPr lang="en-US" sz="2400"/>
              <a:t>Character</a:t>
            </a:r>
          </a:p>
          <a:p>
            <a:pPr>
              <a:spcBef>
                <a:spcPct val="50000"/>
              </a:spcBef>
            </a:pPr>
            <a:r>
              <a:rPr lang="en-US" sz="2400"/>
              <a:t>Short</a:t>
            </a:r>
          </a:p>
          <a:p>
            <a:pPr>
              <a:spcBef>
                <a:spcPct val="50000"/>
              </a:spcBef>
            </a:pPr>
            <a:r>
              <a:rPr lang="en-US" sz="2400"/>
              <a:t>Byte</a:t>
            </a:r>
            <a:endParaRPr lang="en-US" sz="2800"/>
          </a:p>
        </p:txBody>
      </p:sp>
      <p:sp>
        <p:nvSpPr>
          <p:cNvPr id="338949" name="Rectangle 4"/>
          <p:cNvSpPr>
            <a:spLocks noChangeArrowheads="1"/>
          </p:cNvSpPr>
          <p:nvPr/>
        </p:nvSpPr>
        <p:spPr bwMode="auto">
          <a:xfrm>
            <a:off x="2743200" y="1447800"/>
            <a:ext cx="19050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pPr>
            <a:r>
              <a:rPr lang="en-US"/>
              <a:t>Integer</a:t>
            </a:r>
          </a:p>
          <a:p>
            <a:pPr marL="342900" indent="-342900">
              <a:spcBef>
                <a:spcPct val="20000"/>
              </a:spcBef>
              <a:buClr>
                <a:schemeClr val="tx2"/>
              </a:buClr>
              <a:buSzPct val="75000"/>
              <a:buFont typeface="Monotype Sorts" pitchFamily="2" charset="2"/>
              <a:buChar char="F"/>
            </a:pPr>
            <a:r>
              <a:rPr lang="en-US"/>
              <a:t>Long</a:t>
            </a:r>
          </a:p>
          <a:p>
            <a:pPr marL="342900" indent="-342900">
              <a:spcBef>
                <a:spcPct val="50000"/>
              </a:spcBef>
              <a:buClr>
                <a:schemeClr val="tx2"/>
              </a:buClr>
              <a:buSzPct val="75000"/>
              <a:buFont typeface="Monotype Sorts" pitchFamily="2" charset="2"/>
              <a:buChar char="F"/>
            </a:pPr>
            <a:r>
              <a:rPr lang="en-US"/>
              <a:t>Float</a:t>
            </a:r>
          </a:p>
          <a:p>
            <a:pPr marL="342900" indent="-342900">
              <a:spcBef>
                <a:spcPct val="50000"/>
              </a:spcBef>
              <a:buClr>
                <a:schemeClr val="tx2"/>
              </a:buClr>
              <a:buSzPct val="75000"/>
              <a:buFont typeface="Monotype Sorts" pitchFamily="2" charset="2"/>
              <a:buChar char="F"/>
            </a:pPr>
            <a:r>
              <a:rPr lang="en-US"/>
              <a:t>Double</a:t>
            </a:r>
            <a:endParaRPr lang="en-US" sz="2800"/>
          </a:p>
        </p:txBody>
      </p:sp>
      <p:sp>
        <p:nvSpPr>
          <p:cNvPr id="338950" name="Rectangle 5"/>
          <p:cNvSpPr>
            <a:spLocks noChangeArrowheads="1"/>
          </p:cNvSpPr>
          <p:nvPr/>
        </p:nvSpPr>
        <p:spPr bwMode="auto">
          <a:xfrm>
            <a:off x="2114550" y="2541588"/>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38951" name="Object 6"/>
          <p:cNvGraphicFramePr>
            <a:graphicFrameLocks noChangeAspect="1"/>
          </p:cNvGraphicFramePr>
          <p:nvPr/>
        </p:nvGraphicFramePr>
        <p:xfrm>
          <a:off x="533400" y="3871913"/>
          <a:ext cx="7924800" cy="2586037"/>
        </p:xfrm>
        <a:graphic>
          <a:graphicData uri="http://schemas.openxmlformats.org/presentationml/2006/ole">
            <mc:AlternateContent xmlns:mc="http://schemas.openxmlformats.org/markup-compatibility/2006">
              <mc:Choice xmlns:v="urn:schemas-microsoft-com:vml" Requires="v">
                <p:oleObj spid="_x0000_s338954" name="Picture" r:id="rId3" imgW="4915080" imgH="1600200" progId="Word.Picture.8">
                  <p:embed/>
                </p:oleObj>
              </mc:Choice>
              <mc:Fallback>
                <p:oleObj name="Picture" r:id="rId3" imgW="4915080" imgH="1600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71913"/>
                        <a:ext cx="7924800" cy="2586037"/>
                      </a:xfrm>
                      <a:prstGeom prst="rect">
                        <a:avLst/>
                      </a:prstGeom>
                      <a:solidFill>
                        <a:schemeClr val="tx1"/>
                      </a:solidFill>
                    </p:spPr>
                  </p:pic>
                </p:oleObj>
              </mc:Fallback>
            </mc:AlternateContent>
          </a:graphicData>
        </a:graphic>
      </p:graphicFrame>
      <p:sp>
        <p:nvSpPr>
          <p:cNvPr id="338952" name="Text Box 7"/>
          <p:cNvSpPr txBox="1">
            <a:spLocks noChangeArrowheads="1"/>
          </p:cNvSpPr>
          <p:nvPr/>
        </p:nvSpPr>
        <p:spPr bwMode="auto">
          <a:xfrm>
            <a:off x="5181600" y="1371600"/>
            <a:ext cx="3810000" cy="1920875"/>
          </a:xfrm>
          <a:prstGeom prst="rect">
            <a:avLst/>
          </a:prstGeom>
          <a:noFill/>
          <a:ln w="12700">
            <a:noFill/>
            <a:miter lim="800000"/>
            <a:headEnd type="none" w="sm" len="sm"/>
            <a:tailEnd type="none" w="sm" len="sm"/>
          </a:ln>
        </p:spPr>
        <p:txBody>
          <a:bodyPr>
            <a:spAutoFit/>
          </a:bodyPr>
          <a:lstStyle/>
          <a:p>
            <a:pPr>
              <a:spcBef>
                <a:spcPct val="50000"/>
              </a:spcBef>
            </a:pPr>
            <a:r>
              <a:rPr lang="en-US" sz="2000">
                <a:cs typeface="Courier New" pitchFamily="49" charset="0"/>
              </a:rPr>
              <a:t>NOTE: (1) The wrapper classes do not have no-arg constructors. (2) The instances of all wrapper classes are immutable, i.e., their internal values cannot be changed once the objects are created.</a:t>
            </a:r>
            <a:r>
              <a:rPr lang="en-US" sz="200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C43CF091-68E6-4DA4-8D68-AABE82C85401}" type="slidenum">
              <a:rPr lang="en-US"/>
              <a:pPr/>
              <a:t>41</a:t>
            </a:fld>
            <a:endParaRPr lang="en-US"/>
          </a:p>
        </p:txBody>
      </p:sp>
      <p:sp>
        <p:nvSpPr>
          <p:cNvPr id="33997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FDD3A0E4-23FE-4DFF-806F-643C56B85EFF}" type="slidenum">
              <a:rPr lang="en-US" sz="1400"/>
              <a:pPr algn="r"/>
              <a:t>41</a:t>
            </a:fld>
            <a:endParaRPr lang="en-US" sz="1400"/>
          </a:p>
        </p:txBody>
      </p:sp>
      <p:sp>
        <p:nvSpPr>
          <p:cNvPr id="339971" name="Rectangle 2"/>
          <p:cNvSpPr>
            <a:spLocks noGrp="1" noChangeArrowheads="1"/>
          </p:cNvSpPr>
          <p:nvPr>
            <p:ph type="title" idx="4294967295"/>
          </p:nvPr>
        </p:nvSpPr>
        <p:spPr>
          <a:xfrm>
            <a:off x="0" y="381000"/>
            <a:ext cx="8839200" cy="914400"/>
          </a:xfrm>
          <a:noFill/>
        </p:spPr>
        <p:txBody>
          <a:bodyPr/>
          <a:lstStyle/>
          <a:p>
            <a:r>
              <a:rPr lang="en-US">
                <a:cs typeface="Times New Roman" pitchFamily="18" charset="0"/>
              </a:rPr>
              <a:t>The </a:t>
            </a:r>
            <a:r>
              <a:rPr lang="en-US" sz="4800" u="sng">
                <a:cs typeface="Times New Roman" pitchFamily="18" charset="0"/>
              </a:rPr>
              <a:t>toString</a:t>
            </a:r>
            <a:r>
              <a:rPr lang="en-US" sz="4800">
                <a:cs typeface="Times New Roman" pitchFamily="18" charset="0"/>
              </a:rPr>
              <a:t>, </a:t>
            </a:r>
            <a:r>
              <a:rPr lang="en-US" sz="4800" u="sng">
                <a:cs typeface="Times New Roman" pitchFamily="18" charset="0"/>
              </a:rPr>
              <a:t>equals</a:t>
            </a:r>
            <a:r>
              <a:rPr lang="en-US" sz="4800">
                <a:cs typeface="Times New Roman" pitchFamily="18" charset="0"/>
              </a:rPr>
              <a:t>, and </a:t>
            </a:r>
            <a:r>
              <a:rPr lang="en-US" sz="4800" u="sng">
                <a:cs typeface="Times New Roman" pitchFamily="18" charset="0"/>
              </a:rPr>
              <a:t>hashCode</a:t>
            </a:r>
            <a:r>
              <a:rPr lang="en-US" sz="4800">
                <a:cs typeface="Times New Roman" pitchFamily="18" charset="0"/>
              </a:rPr>
              <a:t> </a:t>
            </a:r>
            <a:r>
              <a:rPr lang="en-US">
                <a:cs typeface="Times New Roman" pitchFamily="18" charset="0"/>
              </a:rPr>
              <a:t>Methods</a:t>
            </a:r>
            <a:r>
              <a:rPr lang="en-US"/>
              <a:t> </a:t>
            </a:r>
          </a:p>
        </p:txBody>
      </p:sp>
      <p:sp>
        <p:nvSpPr>
          <p:cNvPr id="339972" name="Rectangle 3"/>
          <p:cNvSpPr>
            <a:spLocks noGrp="1" noChangeArrowheads="1"/>
          </p:cNvSpPr>
          <p:nvPr>
            <p:ph type="body" idx="4294967295"/>
          </p:nvPr>
        </p:nvSpPr>
        <p:spPr>
          <a:xfrm>
            <a:off x="228600" y="1905000"/>
            <a:ext cx="8534400" cy="4419600"/>
          </a:xfrm>
          <a:noFill/>
        </p:spPr>
        <p:txBody>
          <a:bodyPr/>
          <a:lstStyle/>
          <a:p>
            <a:pPr marL="0" indent="0">
              <a:spcBef>
                <a:spcPct val="50000"/>
              </a:spcBef>
              <a:buFont typeface="Monotype Sorts" pitchFamily="2" charset="2"/>
              <a:buNone/>
            </a:pPr>
            <a:r>
              <a:rPr lang="en-US" sz="3600">
                <a:cs typeface="Times New Roman" pitchFamily="18" charset="0"/>
              </a:rPr>
              <a:t>Each wrapper class overrides the </a:t>
            </a:r>
            <a:r>
              <a:rPr lang="en-US" sz="3600" u="sng">
                <a:cs typeface="Times New Roman" pitchFamily="18" charset="0"/>
              </a:rPr>
              <a:t>toString</a:t>
            </a:r>
            <a:r>
              <a:rPr lang="en-US" sz="3600">
                <a:cs typeface="Times New Roman" pitchFamily="18" charset="0"/>
              </a:rPr>
              <a:t>, </a:t>
            </a:r>
            <a:r>
              <a:rPr lang="en-US" sz="3600" u="sng">
                <a:cs typeface="Times New Roman" pitchFamily="18" charset="0"/>
              </a:rPr>
              <a:t>equals</a:t>
            </a:r>
            <a:r>
              <a:rPr lang="en-US" sz="3600">
                <a:cs typeface="Times New Roman" pitchFamily="18" charset="0"/>
              </a:rPr>
              <a:t>, and </a:t>
            </a:r>
            <a:r>
              <a:rPr lang="en-US" sz="3600" u="sng">
                <a:cs typeface="Times New Roman" pitchFamily="18" charset="0"/>
              </a:rPr>
              <a:t>hashCode</a:t>
            </a:r>
            <a:r>
              <a:rPr lang="en-US" sz="3600">
                <a:cs typeface="Times New Roman" pitchFamily="18" charset="0"/>
              </a:rPr>
              <a:t> methods defined in the </a:t>
            </a:r>
            <a:r>
              <a:rPr lang="en-US" sz="3600" u="sng">
                <a:cs typeface="Times New Roman" pitchFamily="18" charset="0"/>
              </a:rPr>
              <a:t>Object</a:t>
            </a:r>
            <a:r>
              <a:rPr lang="en-US" sz="3600">
                <a:cs typeface="Times New Roman" pitchFamily="18" charset="0"/>
              </a:rPr>
              <a:t> class. Since all the numeric wrapper classes and the </a:t>
            </a:r>
            <a:r>
              <a:rPr lang="en-US" sz="3600" u="sng">
                <a:cs typeface="Times New Roman" pitchFamily="18" charset="0"/>
              </a:rPr>
              <a:t>Character</a:t>
            </a:r>
            <a:r>
              <a:rPr lang="en-US" sz="3600">
                <a:cs typeface="Times New Roman" pitchFamily="18" charset="0"/>
              </a:rPr>
              <a:t> class implement the </a:t>
            </a:r>
            <a:r>
              <a:rPr lang="en-US" sz="3600" u="sng">
                <a:cs typeface="Times New Roman" pitchFamily="18" charset="0"/>
              </a:rPr>
              <a:t>Comparable</a:t>
            </a:r>
            <a:r>
              <a:rPr lang="en-US" sz="3600">
                <a:cs typeface="Times New Roman" pitchFamily="18" charset="0"/>
              </a:rPr>
              <a:t> interface, the </a:t>
            </a:r>
            <a:r>
              <a:rPr lang="en-US" sz="3600" u="sng">
                <a:cs typeface="Times New Roman" pitchFamily="18" charset="0"/>
              </a:rPr>
              <a:t>compareTo</a:t>
            </a:r>
            <a:r>
              <a:rPr lang="en-US" sz="3600">
                <a:cs typeface="Times New Roman" pitchFamily="18" charset="0"/>
              </a:rPr>
              <a:t> method is implemented in these classes.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6FC03B54-7A93-473F-BD9F-03226809E0E9}" type="slidenum">
              <a:rPr lang="en-US"/>
              <a:pPr/>
              <a:t>42</a:t>
            </a:fld>
            <a:endParaRPr lang="en-US"/>
          </a:p>
        </p:txBody>
      </p:sp>
      <p:sp>
        <p:nvSpPr>
          <p:cNvPr id="34099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E67F4DCB-627A-4F48-B24F-1E313A9F78C2}" type="slidenum">
              <a:rPr lang="en-US" sz="1400"/>
              <a:pPr algn="r"/>
              <a:t>42</a:t>
            </a:fld>
            <a:endParaRPr lang="en-US" sz="1400"/>
          </a:p>
        </p:txBody>
      </p:sp>
      <p:sp>
        <p:nvSpPr>
          <p:cNvPr id="340995" name="Rectangle 2"/>
          <p:cNvSpPr>
            <a:spLocks noGrp="1" noChangeArrowheads="1"/>
          </p:cNvSpPr>
          <p:nvPr>
            <p:ph type="title" idx="4294967295"/>
          </p:nvPr>
        </p:nvSpPr>
        <p:spPr>
          <a:xfrm>
            <a:off x="0" y="304800"/>
            <a:ext cx="8839200" cy="609600"/>
          </a:xfrm>
          <a:noFill/>
        </p:spPr>
        <p:txBody>
          <a:bodyPr/>
          <a:lstStyle/>
          <a:p>
            <a:r>
              <a:rPr lang="en-US">
                <a:cs typeface="Times New Roman" pitchFamily="18" charset="0"/>
              </a:rPr>
              <a:t>The </a:t>
            </a:r>
            <a:r>
              <a:rPr lang="en-US" sz="4800" u="sng">
                <a:cs typeface="Times New Roman" pitchFamily="18" charset="0"/>
              </a:rPr>
              <a:t>Number</a:t>
            </a:r>
            <a:r>
              <a:rPr lang="en-US" sz="4800">
                <a:cs typeface="Times New Roman" pitchFamily="18" charset="0"/>
              </a:rPr>
              <a:t> Class</a:t>
            </a:r>
            <a:r>
              <a:rPr lang="en-US"/>
              <a:t> </a:t>
            </a:r>
          </a:p>
        </p:txBody>
      </p:sp>
      <p:sp>
        <p:nvSpPr>
          <p:cNvPr id="340996" name="Rectangle 3"/>
          <p:cNvSpPr>
            <a:spLocks noGrp="1" noChangeArrowheads="1"/>
          </p:cNvSpPr>
          <p:nvPr>
            <p:ph type="body" idx="4294967295"/>
          </p:nvPr>
        </p:nvSpPr>
        <p:spPr>
          <a:xfrm>
            <a:off x="228600" y="1143000"/>
            <a:ext cx="8915400" cy="5181600"/>
          </a:xfrm>
          <a:noFill/>
        </p:spPr>
        <p:txBody>
          <a:bodyPr/>
          <a:lstStyle/>
          <a:p>
            <a:pPr marL="0" indent="0">
              <a:lnSpc>
                <a:spcPct val="90000"/>
              </a:lnSpc>
              <a:spcBef>
                <a:spcPct val="50000"/>
              </a:spcBef>
              <a:buFont typeface="Monotype Sorts" pitchFamily="2" charset="2"/>
              <a:buNone/>
            </a:pPr>
            <a:r>
              <a:rPr lang="en-US" sz="3600">
                <a:cs typeface="Times New Roman" pitchFamily="18" charset="0"/>
              </a:rPr>
              <a:t>Each numeric wrapper class extends the abstract </a:t>
            </a:r>
            <a:r>
              <a:rPr lang="en-US" sz="3600" u="sng">
                <a:cs typeface="Times New Roman" pitchFamily="18" charset="0"/>
              </a:rPr>
              <a:t>Number</a:t>
            </a:r>
            <a:r>
              <a:rPr lang="en-US" sz="3600">
                <a:cs typeface="Times New Roman" pitchFamily="18" charset="0"/>
              </a:rPr>
              <a:t> class, which contains the methods </a:t>
            </a:r>
            <a:r>
              <a:rPr lang="en-US" sz="3600" u="sng">
                <a:cs typeface="Times New Roman" pitchFamily="18" charset="0"/>
              </a:rPr>
              <a:t>doubleValue</a:t>
            </a:r>
            <a:r>
              <a:rPr lang="en-US" sz="3600">
                <a:cs typeface="Times New Roman" pitchFamily="18" charset="0"/>
              </a:rPr>
              <a:t>, </a:t>
            </a:r>
            <a:r>
              <a:rPr lang="en-US" sz="3600" u="sng">
                <a:cs typeface="Times New Roman" pitchFamily="18" charset="0"/>
              </a:rPr>
              <a:t>floatValue</a:t>
            </a:r>
            <a:r>
              <a:rPr lang="en-US" sz="3600">
                <a:cs typeface="Times New Roman" pitchFamily="18" charset="0"/>
              </a:rPr>
              <a:t>, </a:t>
            </a:r>
            <a:r>
              <a:rPr lang="en-US" sz="3600" u="sng">
                <a:cs typeface="Times New Roman" pitchFamily="18" charset="0"/>
              </a:rPr>
              <a:t>intValue</a:t>
            </a:r>
            <a:r>
              <a:rPr lang="en-US" sz="3600">
                <a:cs typeface="Times New Roman" pitchFamily="18" charset="0"/>
              </a:rPr>
              <a:t>, </a:t>
            </a:r>
            <a:r>
              <a:rPr lang="en-US" sz="3600" u="sng">
                <a:cs typeface="Times New Roman" pitchFamily="18" charset="0"/>
              </a:rPr>
              <a:t>longValue</a:t>
            </a:r>
            <a:r>
              <a:rPr lang="en-US" sz="3600">
                <a:cs typeface="Times New Roman" pitchFamily="18" charset="0"/>
              </a:rPr>
              <a:t>, </a:t>
            </a:r>
            <a:r>
              <a:rPr lang="en-US" sz="3600" u="sng">
                <a:cs typeface="Times New Roman" pitchFamily="18" charset="0"/>
              </a:rPr>
              <a:t>shortValue</a:t>
            </a:r>
            <a:r>
              <a:rPr lang="en-US" sz="3600">
                <a:cs typeface="Times New Roman" pitchFamily="18" charset="0"/>
              </a:rPr>
              <a:t>, and </a:t>
            </a:r>
            <a:r>
              <a:rPr lang="en-US" sz="3600" u="sng">
                <a:cs typeface="Times New Roman" pitchFamily="18" charset="0"/>
              </a:rPr>
              <a:t>byteValue</a:t>
            </a:r>
            <a:r>
              <a:rPr lang="en-US" sz="3600">
                <a:cs typeface="Times New Roman" pitchFamily="18" charset="0"/>
              </a:rPr>
              <a:t>. These methods “convert” objects into primitive type values. The methods </a:t>
            </a:r>
            <a:r>
              <a:rPr lang="en-US" sz="3600" u="sng">
                <a:cs typeface="Times New Roman" pitchFamily="18" charset="0"/>
              </a:rPr>
              <a:t>doubleValue</a:t>
            </a:r>
            <a:r>
              <a:rPr lang="en-US" sz="3600">
                <a:cs typeface="Times New Roman" pitchFamily="18" charset="0"/>
              </a:rPr>
              <a:t>, </a:t>
            </a:r>
            <a:r>
              <a:rPr lang="en-US" sz="3600" u="sng">
                <a:cs typeface="Times New Roman" pitchFamily="18" charset="0"/>
              </a:rPr>
              <a:t>floatValue</a:t>
            </a:r>
            <a:r>
              <a:rPr lang="en-US" sz="3600">
                <a:cs typeface="Times New Roman" pitchFamily="18" charset="0"/>
              </a:rPr>
              <a:t>, </a:t>
            </a:r>
            <a:r>
              <a:rPr lang="en-US" sz="3600" u="sng">
                <a:cs typeface="Times New Roman" pitchFamily="18" charset="0"/>
              </a:rPr>
              <a:t>intValue</a:t>
            </a:r>
            <a:r>
              <a:rPr lang="en-US" sz="3600">
                <a:cs typeface="Times New Roman" pitchFamily="18" charset="0"/>
              </a:rPr>
              <a:t>, </a:t>
            </a:r>
            <a:r>
              <a:rPr lang="en-US" sz="3600" u="sng">
                <a:cs typeface="Times New Roman" pitchFamily="18" charset="0"/>
              </a:rPr>
              <a:t>longValue</a:t>
            </a:r>
            <a:r>
              <a:rPr lang="en-US" sz="3600">
                <a:cs typeface="Times New Roman" pitchFamily="18" charset="0"/>
              </a:rPr>
              <a:t> are abstract. The methods </a:t>
            </a:r>
            <a:r>
              <a:rPr lang="en-US" sz="3600" u="sng">
                <a:cs typeface="Times New Roman" pitchFamily="18" charset="0"/>
              </a:rPr>
              <a:t>byteValue</a:t>
            </a:r>
            <a:r>
              <a:rPr lang="en-US" sz="3600">
                <a:cs typeface="Times New Roman" pitchFamily="18" charset="0"/>
              </a:rPr>
              <a:t> and </a:t>
            </a:r>
            <a:r>
              <a:rPr lang="en-US" sz="3600" u="sng">
                <a:cs typeface="Times New Roman" pitchFamily="18" charset="0"/>
              </a:rPr>
              <a:t>shortValue</a:t>
            </a:r>
            <a:r>
              <a:rPr lang="en-US" sz="3600">
                <a:cs typeface="Times New Roman" pitchFamily="18" charset="0"/>
              </a:rPr>
              <a:t> are not abstract, which simply return </a:t>
            </a:r>
            <a:r>
              <a:rPr lang="en-US" sz="3600" u="sng">
                <a:cs typeface="Times New Roman" pitchFamily="18" charset="0"/>
              </a:rPr>
              <a:t>(byte)intValue()</a:t>
            </a:r>
            <a:r>
              <a:rPr lang="en-US" sz="3600">
                <a:cs typeface="Times New Roman" pitchFamily="18" charset="0"/>
              </a:rPr>
              <a:t> and </a:t>
            </a:r>
            <a:r>
              <a:rPr lang="en-US" sz="3600" u="sng">
                <a:cs typeface="Times New Roman" pitchFamily="18" charset="0"/>
              </a:rPr>
              <a:t>(short)intValue()</a:t>
            </a:r>
            <a:r>
              <a:rPr lang="en-US" sz="3600">
                <a:cs typeface="Times New Roman" pitchFamily="18" charset="0"/>
              </a:rPr>
              <a:t>, respectively.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D904F3FE-8852-413B-AFFE-18C770C6ACA5}" type="slidenum">
              <a:rPr lang="en-US"/>
              <a:pPr/>
              <a:t>43</a:t>
            </a:fld>
            <a:endParaRPr lang="en-US"/>
          </a:p>
        </p:txBody>
      </p:sp>
      <p:sp>
        <p:nvSpPr>
          <p:cNvPr id="34201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8776206C-0108-4FD8-ADC5-6155FAC6C21D}" type="slidenum">
              <a:rPr lang="en-US" sz="1400"/>
              <a:pPr algn="r"/>
              <a:t>43</a:t>
            </a:fld>
            <a:endParaRPr lang="en-US" sz="1400"/>
          </a:p>
        </p:txBody>
      </p:sp>
      <p:sp>
        <p:nvSpPr>
          <p:cNvPr id="342019" name="Rectangle 2"/>
          <p:cNvSpPr>
            <a:spLocks noGrp="1" noChangeArrowheads="1"/>
          </p:cNvSpPr>
          <p:nvPr>
            <p:ph type="title" idx="4294967295"/>
          </p:nvPr>
        </p:nvSpPr>
        <p:spPr>
          <a:xfrm>
            <a:off x="228600" y="228600"/>
            <a:ext cx="8610600" cy="609600"/>
          </a:xfrm>
          <a:noFill/>
        </p:spPr>
        <p:txBody>
          <a:bodyPr/>
          <a:lstStyle/>
          <a:p>
            <a:r>
              <a:rPr lang="en-US"/>
              <a:t>The </a:t>
            </a:r>
            <a:r>
              <a:rPr lang="en-US" sz="4200">
                <a:latin typeface="Courier New" pitchFamily="49" charset="0"/>
              </a:rPr>
              <a:t>Integer</a:t>
            </a:r>
            <a:r>
              <a:rPr lang="en-US"/>
              <a:t> and </a:t>
            </a:r>
            <a:r>
              <a:rPr lang="en-US" sz="4200">
                <a:latin typeface="Courier New" pitchFamily="49" charset="0"/>
              </a:rPr>
              <a:t>Double</a:t>
            </a:r>
            <a:r>
              <a:rPr lang="en-US"/>
              <a:t> Classes</a:t>
            </a:r>
          </a:p>
        </p:txBody>
      </p:sp>
      <p:sp>
        <p:nvSpPr>
          <p:cNvPr id="342020" name="Rectangle 6"/>
          <p:cNvSpPr>
            <a:spLocks noChangeArrowheads="1"/>
          </p:cNvSpPr>
          <p:nvPr/>
        </p:nvSpPr>
        <p:spPr bwMode="auto">
          <a:xfrm>
            <a:off x="2743200" y="18859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42021" name="Rectangle 8"/>
          <p:cNvSpPr>
            <a:spLocks noChangeArrowheads="1"/>
          </p:cNvSpPr>
          <p:nvPr/>
        </p:nvSpPr>
        <p:spPr bwMode="auto">
          <a:xfrm>
            <a:off x="2743200" y="18859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42022" name="Rectangle 10"/>
          <p:cNvSpPr>
            <a:spLocks noChangeArrowheads="1"/>
          </p:cNvSpPr>
          <p:nvPr/>
        </p:nvSpPr>
        <p:spPr bwMode="auto">
          <a:xfrm>
            <a:off x="2628900" y="1885950"/>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42023" name="Object 9"/>
          <p:cNvGraphicFramePr>
            <a:graphicFrameLocks noChangeAspect="1"/>
          </p:cNvGraphicFramePr>
          <p:nvPr/>
        </p:nvGraphicFramePr>
        <p:xfrm>
          <a:off x="762000" y="914400"/>
          <a:ext cx="6934200" cy="5507038"/>
        </p:xfrm>
        <a:graphic>
          <a:graphicData uri="http://schemas.openxmlformats.org/presentationml/2006/ole">
            <mc:AlternateContent xmlns:mc="http://schemas.openxmlformats.org/markup-compatibility/2006">
              <mc:Choice xmlns:v="urn:schemas-microsoft-com:vml" Requires="v">
                <p:oleObj spid="_x0000_s342026" r:id="rId3" imgW="3886200" imgH="3086100" progId="Word.Picture.8">
                  <p:embed/>
                </p:oleObj>
              </mc:Choice>
              <mc:Fallback>
                <p:oleObj r:id="rId3" imgW="3886200" imgH="30861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6934200" cy="55070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6C096307-9278-48A3-A02E-DDEA94731F42}" type="slidenum">
              <a:rPr lang="en-US"/>
              <a:pPr/>
              <a:t>44</a:t>
            </a:fld>
            <a:endParaRPr lang="en-US"/>
          </a:p>
        </p:txBody>
      </p:sp>
      <p:sp>
        <p:nvSpPr>
          <p:cNvPr id="34304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2CCD6B4F-B07C-4ABA-9B24-02EADA0B49EB}" type="slidenum">
              <a:rPr lang="en-US" sz="1400"/>
              <a:pPr algn="r"/>
              <a:t>44</a:t>
            </a:fld>
            <a:endParaRPr lang="en-US" sz="1400"/>
          </a:p>
        </p:txBody>
      </p:sp>
      <p:sp>
        <p:nvSpPr>
          <p:cNvPr id="343043" name="Rectangle 2"/>
          <p:cNvSpPr>
            <a:spLocks noGrp="1" noChangeArrowheads="1"/>
          </p:cNvSpPr>
          <p:nvPr>
            <p:ph type="title" idx="4294967295"/>
          </p:nvPr>
        </p:nvSpPr>
        <p:spPr>
          <a:xfrm>
            <a:off x="685800" y="381000"/>
            <a:ext cx="7772400" cy="1428750"/>
          </a:xfrm>
          <a:noFill/>
        </p:spPr>
        <p:txBody>
          <a:bodyPr/>
          <a:lstStyle/>
          <a:p>
            <a:r>
              <a:rPr lang="en-US"/>
              <a:t>The </a:t>
            </a:r>
            <a:r>
              <a:rPr lang="en-US" sz="4200">
                <a:latin typeface="Courier New" pitchFamily="49" charset="0"/>
              </a:rPr>
              <a:t>Integer</a:t>
            </a:r>
            <a:r>
              <a:rPr lang="en-US"/>
              <a:t> Class</a:t>
            </a:r>
            <a:br>
              <a:rPr lang="en-US"/>
            </a:br>
            <a:r>
              <a:rPr lang="en-US"/>
              <a:t>and the </a:t>
            </a:r>
            <a:r>
              <a:rPr lang="en-US" sz="4200">
                <a:latin typeface="Courier New" pitchFamily="49" charset="0"/>
              </a:rPr>
              <a:t>Double</a:t>
            </a:r>
            <a:r>
              <a:rPr lang="en-US"/>
              <a:t> Class</a:t>
            </a:r>
          </a:p>
        </p:txBody>
      </p:sp>
      <p:sp>
        <p:nvSpPr>
          <p:cNvPr id="343044" name="Rectangle 3"/>
          <p:cNvSpPr>
            <a:spLocks noGrp="1" noChangeArrowheads="1"/>
          </p:cNvSpPr>
          <p:nvPr>
            <p:ph type="body" idx="4294967295"/>
          </p:nvPr>
        </p:nvSpPr>
        <p:spPr>
          <a:xfrm>
            <a:off x="838200" y="1981200"/>
            <a:ext cx="7772400" cy="2514600"/>
          </a:xfrm>
          <a:noFill/>
        </p:spPr>
        <p:txBody>
          <a:bodyPr/>
          <a:lstStyle/>
          <a:p>
            <a:pPr>
              <a:lnSpc>
                <a:spcPct val="90000"/>
              </a:lnSpc>
              <a:spcBef>
                <a:spcPct val="50000"/>
              </a:spcBef>
            </a:pPr>
            <a:r>
              <a:rPr lang="en-US"/>
              <a:t>Constructors</a:t>
            </a:r>
          </a:p>
          <a:p>
            <a:pPr>
              <a:lnSpc>
                <a:spcPct val="90000"/>
              </a:lnSpc>
              <a:spcBef>
                <a:spcPct val="100000"/>
              </a:spcBef>
            </a:pPr>
            <a:r>
              <a:rPr lang="en-US"/>
              <a:t>Class Constants </a:t>
            </a:r>
            <a:r>
              <a:rPr lang="en-US" sz="3000">
                <a:latin typeface="Courier New" pitchFamily="49" charset="0"/>
              </a:rPr>
              <a:t>MAX_VALUE</a:t>
            </a:r>
            <a:r>
              <a:rPr lang="en-US"/>
              <a:t>, </a:t>
            </a:r>
            <a:r>
              <a:rPr lang="en-US" sz="3000">
                <a:latin typeface="Courier New" pitchFamily="49" charset="0"/>
              </a:rPr>
              <a:t>MIN_VALUE</a:t>
            </a:r>
            <a:endParaRPr lang="en-US"/>
          </a:p>
          <a:p>
            <a:pPr>
              <a:lnSpc>
                <a:spcPct val="90000"/>
              </a:lnSpc>
              <a:spcBef>
                <a:spcPct val="100000"/>
              </a:spcBef>
            </a:pPr>
            <a:r>
              <a:rPr lang="en-US"/>
              <a:t>Conversion Methods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410AE539-9357-4621-90CB-A8C5737BDE9E}" type="slidenum">
              <a:rPr lang="en-US"/>
              <a:pPr/>
              <a:t>45</a:t>
            </a:fld>
            <a:endParaRPr lang="en-US"/>
          </a:p>
        </p:txBody>
      </p:sp>
      <p:sp>
        <p:nvSpPr>
          <p:cNvPr id="34406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0BC7B358-1EDA-4444-A6ED-EEDC1FC56C71}" type="slidenum">
              <a:rPr lang="en-US" sz="1400"/>
              <a:pPr algn="r"/>
              <a:t>45</a:t>
            </a:fld>
            <a:endParaRPr lang="en-US" sz="1400"/>
          </a:p>
        </p:txBody>
      </p:sp>
      <p:sp>
        <p:nvSpPr>
          <p:cNvPr id="344067" name="Rectangle 2"/>
          <p:cNvSpPr>
            <a:spLocks noGrp="1" noChangeArrowheads="1"/>
          </p:cNvSpPr>
          <p:nvPr>
            <p:ph type="title" idx="4294967295"/>
          </p:nvPr>
        </p:nvSpPr>
        <p:spPr>
          <a:xfrm>
            <a:off x="0" y="381000"/>
            <a:ext cx="8839200" cy="914400"/>
          </a:xfrm>
          <a:noFill/>
        </p:spPr>
        <p:txBody>
          <a:bodyPr/>
          <a:lstStyle/>
          <a:p>
            <a:r>
              <a:rPr lang="en-US">
                <a:cs typeface="Times New Roman" pitchFamily="18" charset="0"/>
              </a:rPr>
              <a:t>Numeric Wrapper Class Constructors</a:t>
            </a:r>
            <a:r>
              <a:rPr lang="en-US"/>
              <a:t> </a:t>
            </a:r>
          </a:p>
        </p:txBody>
      </p:sp>
      <p:sp>
        <p:nvSpPr>
          <p:cNvPr id="344068" name="Rectangle 3"/>
          <p:cNvSpPr>
            <a:spLocks noGrp="1" noChangeArrowheads="1"/>
          </p:cNvSpPr>
          <p:nvPr>
            <p:ph type="body" idx="4294967295"/>
          </p:nvPr>
        </p:nvSpPr>
        <p:spPr>
          <a:xfrm>
            <a:off x="228600" y="1371600"/>
            <a:ext cx="8534400" cy="4953000"/>
          </a:xfrm>
          <a:noFill/>
        </p:spPr>
        <p:txBody>
          <a:bodyPr/>
          <a:lstStyle/>
          <a:p>
            <a:pPr marL="0" indent="0">
              <a:spcBef>
                <a:spcPct val="50000"/>
              </a:spcBef>
              <a:buFont typeface="Monotype Sorts" pitchFamily="2" charset="2"/>
              <a:buNone/>
            </a:pPr>
            <a:r>
              <a:rPr lang="en-US">
                <a:cs typeface="Times New Roman" pitchFamily="18" charset="0"/>
              </a:rPr>
              <a:t>You can construct a wrapper object either from a primitive data type value or from a string representing the numeric value. The constructors for Integer and Double are:</a:t>
            </a:r>
          </a:p>
          <a:p>
            <a:pPr lvl="1">
              <a:spcBef>
                <a:spcPct val="50000"/>
              </a:spcBef>
              <a:buFontTx/>
              <a:buNone/>
            </a:pPr>
            <a:r>
              <a:rPr lang="en-US">
                <a:cs typeface="Times New Roman" pitchFamily="18" charset="0"/>
              </a:rPr>
              <a:t>public Integer(int value)</a:t>
            </a:r>
          </a:p>
          <a:p>
            <a:pPr lvl="1">
              <a:spcBef>
                <a:spcPct val="50000"/>
              </a:spcBef>
              <a:buFontTx/>
              <a:buNone/>
            </a:pPr>
            <a:r>
              <a:rPr lang="en-US">
                <a:cs typeface="Times New Roman" pitchFamily="18" charset="0"/>
              </a:rPr>
              <a:t>public Integer(String s)</a:t>
            </a:r>
          </a:p>
          <a:p>
            <a:pPr lvl="1">
              <a:spcBef>
                <a:spcPct val="50000"/>
              </a:spcBef>
              <a:buFontTx/>
              <a:buNone/>
            </a:pPr>
            <a:r>
              <a:rPr lang="en-US">
                <a:cs typeface="Times New Roman" pitchFamily="18" charset="0"/>
              </a:rPr>
              <a:t>public Double(double value)</a:t>
            </a:r>
          </a:p>
          <a:p>
            <a:pPr lvl="1">
              <a:spcBef>
                <a:spcPct val="50000"/>
              </a:spcBef>
              <a:buFontTx/>
              <a:buNone/>
            </a:pPr>
            <a:r>
              <a:rPr lang="en-US">
                <a:cs typeface="Times New Roman" pitchFamily="18" charset="0"/>
              </a:rPr>
              <a:t>public Double(String 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5C0E82E6-6E2F-412F-A031-29F6F4C7D219}" type="slidenum">
              <a:rPr lang="en-US"/>
              <a:pPr/>
              <a:t>46</a:t>
            </a:fld>
            <a:endParaRPr lang="en-US"/>
          </a:p>
        </p:txBody>
      </p:sp>
      <p:sp>
        <p:nvSpPr>
          <p:cNvPr id="34509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D3AE8C4E-DE50-430F-A78B-0899E7366234}" type="slidenum">
              <a:rPr lang="en-US" sz="1400"/>
              <a:pPr algn="r"/>
              <a:t>46</a:t>
            </a:fld>
            <a:endParaRPr lang="en-US" sz="1400"/>
          </a:p>
        </p:txBody>
      </p:sp>
      <p:sp>
        <p:nvSpPr>
          <p:cNvPr id="345091" name="Rectangle 2"/>
          <p:cNvSpPr>
            <a:spLocks noGrp="1" noChangeArrowheads="1"/>
          </p:cNvSpPr>
          <p:nvPr>
            <p:ph type="title" idx="4294967295"/>
          </p:nvPr>
        </p:nvSpPr>
        <p:spPr>
          <a:xfrm>
            <a:off x="0" y="228600"/>
            <a:ext cx="8839200" cy="914400"/>
          </a:xfrm>
          <a:noFill/>
        </p:spPr>
        <p:txBody>
          <a:bodyPr/>
          <a:lstStyle/>
          <a:p>
            <a:r>
              <a:rPr lang="en-US">
                <a:cs typeface="Times New Roman" pitchFamily="18" charset="0"/>
              </a:rPr>
              <a:t>Numeric Wrapper Class Constants</a:t>
            </a:r>
            <a:r>
              <a:rPr lang="en-US"/>
              <a:t> </a:t>
            </a:r>
          </a:p>
        </p:txBody>
      </p:sp>
      <p:sp>
        <p:nvSpPr>
          <p:cNvPr id="345092" name="Rectangle 3"/>
          <p:cNvSpPr>
            <a:spLocks noGrp="1" noChangeArrowheads="1"/>
          </p:cNvSpPr>
          <p:nvPr>
            <p:ph type="body" idx="4294967295"/>
          </p:nvPr>
        </p:nvSpPr>
        <p:spPr>
          <a:xfrm>
            <a:off x="457200" y="1295400"/>
            <a:ext cx="8305800" cy="5029200"/>
          </a:xfrm>
          <a:noFill/>
        </p:spPr>
        <p:txBody>
          <a:bodyPr/>
          <a:lstStyle/>
          <a:p>
            <a:pPr marL="0" indent="0">
              <a:spcBef>
                <a:spcPct val="50000"/>
              </a:spcBef>
              <a:buFont typeface="Monotype Sorts" pitchFamily="2" charset="2"/>
              <a:buNone/>
            </a:pPr>
            <a:r>
              <a:rPr lang="en-US" sz="2800">
                <a:cs typeface="Times New Roman" pitchFamily="18" charset="0"/>
              </a:rPr>
              <a:t>Each numerical wrapper class has the constants </a:t>
            </a:r>
            <a:r>
              <a:rPr lang="en-US" sz="2800" u="sng">
                <a:cs typeface="Times New Roman" pitchFamily="18" charset="0"/>
              </a:rPr>
              <a:t>MAX_VALUE</a:t>
            </a:r>
            <a:r>
              <a:rPr lang="en-US" sz="2800">
                <a:cs typeface="Times New Roman" pitchFamily="18" charset="0"/>
              </a:rPr>
              <a:t> and </a:t>
            </a:r>
            <a:r>
              <a:rPr lang="en-US" sz="2800" u="sng">
                <a:cs typeface="Times New Roman" pitchFamily="18" charset="0"/>
              </a:rPr>
              <a:t>MIN_VALUE</a:t>
            </a:r>
            <a:r>
              <a:rPr lang="en-US" sz="2800">
                <a:cs typeface="Times New Roman" pitchFamily="18" charset="0"/>
              </a:rPr>
              <a:t>. </a:t>
            </a:r>
            <a:r>
              <a:rPr lang="en-US" sz="2800" u="sng">
                <a:cs typeface="Times New Roman" pitchFamily="18" charset="0"/>
              </a:rPr>
              <a:t>MAX_VALUE</a:t>
            </a:r>
            <a:r>
              <a:rPr lang="en-US" sz="2800">
                <a:cs typeface="Times New Roman" pitchFamily="18" charset="0"/>
              </a:rPr>
              <a:t> represents the maximum value of the corresponding primitive data type. For </a:t>
            </a:r>
            <a:r>
              <a:rPr lang="en-US" sz="2800" u="sng">
                <a:cs typeface="Times New Roman" pitchFamily="18" charset="0"/>
              </a:rPr>
              <a:t>Byte</a:t>
            </a:r>
            <a:r>
              <a:rPr lang="en-US" sz="2800">
                <a:cs typeface="Times New Roman" pitchFamily="18" charset="0"/>
              </a:rPr>
              <a:t>, </a:t>
            </a:r>
            <a:r>
              <a:rPr lang="en-US" sz="2800" u="sng">
                <a:cs typeface="Times New Roman" pitchFamily="18" charset="0"/>
              </a:rPr>
              <a:t>Short</a:t>
            </a:r>
            <a:r>
              <a:rPr lang="en-US" sz="2800">
                <a:cs typeface="Times New Roman" pitchFamily="18" charset="0"/>
              </a:rPr>
              <a:t>, </a:t>
            </a:r>
            <a:r>
              <a:rPr lang="en-US" sz="2800" u="sng">
                <a:cs typeface="Times New Roman" pitchFamily="18" charset="0"/>
              </a:rPr>
              <a:t>Integer</a:t>
            </a:r>
            <a:r>
              <a:rPr lang="en-US" sz="2800">
                <a:cs typeface="Times New Roman" pitchFamily="18" charset="0"/>
              </a:rPr>
              <a:t>, and </a:t>
            </a:r>
            <a:r>
              <a:rPr lang="en-US" sz="2800" u="sng">
                <a:cs typeface="Times New Roman" pitchFamily="18" charset="0"/>
              </a:rPr>
              <a:t>Long</a:t>
            </a:r>
            <a:r>
              <a:rPr lang="en-US" sz="2800">
                <a:cs typeface="Times New Roman" pitchFamily="18" charset="0"/>
              </a:rPr>
              <a:t>, </a:t>
            </a:r>
            <a:r>
              <a:rPr lang="en-US" sz="2800" u="sng">
                <a:cs typeface="Times New Roman" pitchFamily="18" charset="0"/>
              </a:rPr>
              <a:t>MIN_VALUE</a:t>
            </a:r>
            <a:r>
              <a:rPr lang="en-US" sz="2800">
                <a:cs typeface="Times New Roman" pitchFamily="18" charset="0"/>
              </a:rPr>
              <a:t> represents the minimum </a:t>
            </a:r>
            <a:r>
              <a:rPr lang="en-US" sz="2800" u="sng">
                <a:cs typeface="Times New Roman" pitchFamily="18" charset="0"/>
              </a:rPr>
              <a:t>byte</a:t>
            </a:r>
            <a:r>
              <a:rPr lang="en-US" sz="2800">
                <a:cs typeface="Times New Roman" pitchFamily="18" charset="0"/>
              </a:rPr>
              <a:t>, </a:t>
            </a:r>
            <a:r>
              <a:rPr lang="en-US" sz="2800" u="sng">
                <a:cs typeface="Times New Roman" pitchFamily="18" charset="0"/>
              </a:rPr>
              <a:t>short</a:t>
            </a:r>
            <a:r>
              <a:rPr lang="en-US" sz="2800">
                <a:cs typeface="Times New Roman" pitchFamily="18" charset="0"/>
              </a:rPr>
              <a:t>, </a:t>
            </a:r>
            <a:r>
              <a:rPr lang="en-US" sz="2800" u="sng">
                <a:cs typeface="Times New Roman" pitchFamily="18" charset="0"/>
              </a:rPr>
              <a:t>int</a:t>
            </a:r>
            <a:r>
              <a:rPr lang="en-US" sz="2800">
                <a:cs typeface="Times New Roman" pitchFamily="18" charset="0"/>
              </a:rPr>
              <a:t>, and </a:t>
            </a:r>
            <a:r>
              <a:rPr lang="en-US" sz="2800" u="sng">
                <a:cs typeface="Times New Roman" pitchFamily="18" charset="0"/>
              </a:rPr>
              <a:t>long</a:t>
            </a:r>
            <a:r>
              <a:rPr lang="en-US" sz="2800">
                <a:cs typeface="Times New Roman" pitchFamily="18" charset="0"/>
              </a:rPr>
              <a:t> values. For </a:t>
            </a:r>
            <a:r>
              <a:rPr lang="en-US" sz="2800" u="sng">
                <a:cs typeface="Times New Roman" pitchFamily="18" charset="0"/>
              </a:rPr>
              <a:t>Float</a:t>
            </a:r>
            <a:r>
              <a:rPr lang="en-US" sz="2800">
                <a:cs typeface="Times New Roman" pitchFamily="18" charset="0"/>
              </a:rPr>
              <a:t> and </a:t>
            </a:r>
            <a:r>
              <a:rPr lang="en-US" sz="2800" u="sng">
                <a:cs typeface="Times New Roman" pitchFamily="18" charset="0"/>
              </a:rPr>
              <a:t>Double</a:t>
            </a:r>
            <a:r>
              <a:rPr lang="en-US" sz="2800">
                <a:cs typeface="Times New Roman" pitchFamily="18" charset="0"/>
              </a:rPr>
              <a:t>, </a:t>
            </a:r>
            <a:r>
              <a:rPr lang="en-US" sz="2800" u="sng">
                <a:cs typeface="Times New Roman" pitchFamily="18" charset="0"/>
              </a:rPr>
              <a:t>MIN_VALUE</a:t>
            </a:r>
            <a:r>
              <a:rPr lang="en-US" sz="2800">
                <a:cs typeface="Times New Roman" pitchFamily="18" charset="0"/>
              </a:rPr>
              <a:t> represents the minimum </a:t>
            </a:r>
            <a:r>
              <a:rPr lang="en-US" sz="2800" i="1">
                <a:cs typeface="Times New Roman" pitchFamily="18" charset="0"/>
              </a:rPr>
              <a:t>positive</a:t>
            </a:r>
            <a:r>
              <a:rPr lang="en-US" sz="2800">
                <a:cs typeface="Times New Roman" pitchFamily="18" charset="0"/>
              </a:rPr>
              <a:t> </a:t>
            </a:r>
            <a:r>
              <a:rPr lang="en-US" sz="2800" u="sng">
                <a:cs typeface="Times New Roman" pitchFamily="18" charset="0"/>
              </a:rPr>
              <a:t>float</a:t>
            </a:r>
            <a:r>
              <a:rPr lang="en-US" sz="2800">
                <a:cs typeface="Times New Roman" pitchFamily="18" charset="0"/>
              </a:rPr>
              <a:t> and </a:t>
            </a:r>
            <a:r>
              <a:rPr lang="en-US" sz="2800" u="sng">
                <a:cs typeface="Times New Roman" pitchFamily="18" charset="0"/>
              </a:rPr>
              <a:t>double</a:t>
            </a:r>
            <a:r>
              <a:rPr lang="en-US" sz="2800">
                <a:cs typeface="Times New Roman" pitchFamily="18" charset="0"/>
              </a:rPr>
              <a:t> values. The following statements display the maximum integer (2,147,483,647), the minimum positive float (1.4E-45), and the maximum double floating-point number (1.79769313486231570e+308d).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CEBB7A61-7216-45F7-A2BB-BB26D345C8ED}" type="slidenum">
              <a:rPr lang="en-US"/>
              <a:pPr/>
              <a:t>47</a:t>
            </a:fld>
            <a:endParaRPr lang="en-US"/>
          </a:p>
        </p:txBody>
      </p:sp>
      <p:sp>
        <p:nvSpPr>
          <p:cNvPr id="34611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3655DF4C-4C24-45A6-A112-EC91376F4D89}" type="slidenum">
              <a:rPr lang="en-US" sz="1400"/>
              <a:pPr algn="r"/>
              <a:t>47</a:t>
            </a:fld>
            <a:endParaRPr lang="en-US" sz="1400"/>
          </a:p>
        </p:txBody>
      </p:sp>
      <p:sp>
        <p:nvSpPr>
          <p:cNvPr id="346115" name="Rectangle 2"/>
          <p:cNvSpPr>
            <a:spLocks noGrp="1" noChangeArrowheads="1"/>
          </p:cNvSpPr>
          <p:nvPr>
            <p:ph type="title" idx="4294967295"/>
          </p:nvPr>
        </p:nvSpPr>
        <p:spPr>
          <a:xfrm>
            <a:off x="0" y="228600"/>
            <a:ext cx="8839200" cy="914400"/>
          </a:xfrm>
          <a:noFill/>
        </p:spPr>
        <p:txBody>
          <a:bodyPr/>
          <a:lstStyle/>
          <a:p>
            <a:r>
              <a:rPr lang="en-US">
                <a:cs typeface="Times New Roman" pitchFamily="18" charset="0"/>
              </a:rPr>
              <a:t>Conversion Methods</a:t>
            </a:r>
          </a:p>
        </p:txBody>
      </p:sp>
      <p:sp>
        <p:nvSpPr>
          <p:cNvPr id="346116" name="Rectangle 3"/>
          <p:cNvSpPr>
            <a:spLocks noGrp="1" noChangeArrowheads="1"/>
          </p:cNvSpPr>
          <p:nvPr>
            <p:ph type="body" idx="4294967295"/>
          </p:nvPr>
        </p:nvSpPr>
        <p:spPr>
          <a:xfrm>
            <a:off x="228600" y="1143000"/>
            <a:ext cx="8534400" cy="5181600"/>
          </a:xfrm>
          <a:noFill/>
        </p:spPr>
        <p:txBody>
          <a:bodyPr/>
          <a:lstStyle/>
          <a:p>
            <a:pPr marL="0" indent="0">
              <a:spcBef>
                <a:spcPct val="50000"/>
              </a:spcBef>
              <a:buFont typeface="Monotype Sorts" pitchFamily="2" charset="2"/>
              <a:buNone/>
            </a:pPr>
            <a:r>
              <a:rPr lang="en-US" sz="3600">
                <a:cs typeface="Times New Roman" pitchFamily="18" charset="0"/>
              </a:rPr>
              <a:t>Each numeric wrapper class implements the abstract methods </a:t>
            </a:r>
            <a:r>
              <a:rPr lang="en-US" sz="3600" u="sng">
                <a:cs typeface="Times New Roman" pitchFamily="18" charset="0"/>
              </a:rPr>
              <a:t>doubleValue</a:t>
            </a:r>
            <a:r>
              <a:rPr lang="en-US" sz="3600">
                <a:cs typeface="Times New Roman" pitchFamily="18" charset="0"/>
              </a:rPr>
              <a:t>, </a:t>
            </a:r>
            <a:r>
              <a:rPr lang="en-US" sz="3600" u="sng">
                <a:cs typeface="Times New Roman" pitchFamily="18" charset="0"/>
              </a:rPr>
              <a:t>floatValue</a:t>
            </a:r>
            <a:r>
              <a:rPr lang="en-US" sz="3600">
                <a:cs typeface="Times New Roman" pitchFamily="18" charset="0"/>
              </a:rPr>
              <a:t>, </a:t>
            </a:r>
            <a:r>
              <a:rPr lang="en-US" sz="3600" u="sng">
                <a:cs typeface="Times New Roman" pitchFamily="18" charset="0"/>
              </a:rPr>
              <a:t>intValue</a:t>
            </a:r>
            <a:r>
              <a:rPr lang="en-US" sz="3600">
                <a:cs typeface="Times New Roman" pitchFamily="18" charset="0"/>
              </a:rPr>
              <a:t>, </a:t>
            </a:r>
            <a:r>
              <a:rPr lang="en-US" sz="3600" u="sng">
                <a:cs typeface="Times New Roman" pitchFamily="18" charset="0"/>
              </a:rPr>
              <a:t>longValue</a:t>
            </a:r>
            <a:r>
              <a:rPr lang="en-US" sz="3600">
                <a:cs typeface="Times New Roman" pitchFamily="18" charset="0"/>
              </a:rPr>
              <a:t>, and </a:t>
            </a:r>
            <a:r>
              <a:rPr lang="en-US" sz="3600" u="sng">
                <a:cs typeface="Times New Roman" pitchFamily="18" charset="0"/>
              </a:rPr>
              <a:t>shortValue</a:t>
            </a:r>
            <a:r>
              <a:rPr lang="en-US" sz="3600">
                <a:cs typeface="Times New Roman" pitchFamily="18" charset="0"/>
              </a:rPr>
              <a:t>, which are defined in the </a:t>
            </a:r>
            <a:r>
              <a:rPr lang="en-US" sz="3600" u="sng">
                <a:cs typeface="Times New Roman" pitchFamily="18" charset="0"/>
              </a:rPr>
              <a:t>Number</a:t>
            </a:r>
            <a:r>
              <a:rPr lang="en-US" sz="3600">
                <a:cs typeface="Times New Roman" pitchFamily="18" charset="0"/>
              </a:rPr>
              <a:t> class. These methods “convert” objects into primitive type values.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B51E2C8A-6E9E-4B30-83EB-3C37DA54700D}" type="slidenum">
              <a:rPr lang="en-US"/>
              <a:pPr/>
              <a:t>48</a:t>
            </a:fld>
            <a:endParaRPr lang="en-US"/>
          </a:p>
        </p:txBody>
      </p:sp>
      <p:sp>
        <p:nvSpPr>
          <p:cNvPr id="34713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B103B58A-A672-47EA-B0D2-4F9BC38DBC89}" type="slidenum">
              <a:rPr lang="en-US" sz="1400"/>
              <a:pPr algn="r"/>
              <a:t>48</a:t>
            </a:fld>
            <a:endParaRPr lang="en-US" sz="1400"/>
          </a:p>
        </p:txBody>
      </p:sp>
      <p:sp>
        <p:nvSpPr>
          <p:cNvPr id="347139" name="Rectangle 2"/>
          <p:cNvSpPr>
            <a:spLocks noGrp="1" noChangeArrowheads="1"/>
          </p:cNvSpPr>
          <p:nvPr>
            <p:ph type="title" idx="4294967295"/>
          </p:nvPr>
        </p:nvSpPr>
        <p:spPr>
          <a:xfrm>
            <a:off x="0" y="228600"/>
            <a:ext cx="8839200" cy="914400"/>
          </a:xfrm>
          <a:noFill/>
        </p:spPr>
        <p:txBody>
          <a:bodyPr/>
          <a:lstStyle/>
          <a:p>
            <a:r>
              <a:rPr lang="en-US">
                <a:cs typeface="Times New Roman" pitchFamily="18" charset="0"/>
              </a:rPr>
              <a:t>The Static </a:t>
            </a:r>
            <a:r>
              <a:rPr lang="en-US" u="sng">
                <a:cs typeface="Times New Roman" pitchFamily="18" charset="0"/>
              </a:rPr>
              <a:t>valueOf</a:t>
            </a:r>
            <a:r>
              <a:rPr lang="en-US">
                <a:cs typeface="Times New Roman" pitchFamily="18" charset="0"/>
              </a:rPr>
              <a:t> Methods</a:t>
            </a:r>
          </a:p>
        </p:txBody>
      </p:sp>
      <p:sp>
        <p:nvSpPr>
          <p:cNvPr id="347140" name="Rectangle 3"/>
          <p:cNvSpPr>
            <a:spLocks noGrp="1" noChangeArrowheads="1"/>
          </p:cNvSpPr>
          <p:nvPr>
            <p:ph type="body" idx="4294967295"/>
          </p:nvPr>
        </p:nvSpPr>
        <p:spPr>
          <a:xfrm>
            <a:off x="228600" y="1143000"/>
            <a:ext cx="8534400" cy="5181600"/>
          </a:xfrm>
          <a:noFill/>
        </p:spPr>
        <p:txBody>
          <a:bodyPr/>
          <a:lstStyle/>
          <a:p>
            <a:pPr marL="0" indent="0">
              <a:spcBef>
                <a:spcPct val="50000"/>
              </a:spcBef>
              <a:buFont typeface="Monotype Sorts" pitchFamily="2" charset="2"/>
              <a:buNone/>
            </a:pPr>
            <a:r>
              <a:rPr lang="en-US" sz="3600">
                <a:cs typeface="Times New Roman" pitchFamily="18" charset="0"/>
              </a:rPr>
              <a:t>The numeric wrapper classes have a useful class method, valueOf(String s). This method creates a new object initialized to the value represented by the specified string. For example:</a:t>
            </a:r>
          </a:p>
          <a:p>
            <a:pPr marL="0" indent="0">
              <a:spcBef>
                <a:spcPct val="50000"/>
              </a:spcBef>
              <a:buFont typeface="Monotype Sorts" pitchFamily="2" charset="2"/>
              <a:buNone/>
            </a:pPr>
            <a:r>
              <a:rPr lang="en-US">
                <a:latin typeface="Courier New" pitchFamily="49" charset="0"/>
                <a:cs typeface="Courier New" pitchFamily="49" charset="0"/>
              </a:rPr>
              <a:t> </a:t>
            </a:r>
          </a:p>
          <a:p>
            <a:pPr lvl="1">
              <a:spcBef>
                <a:spcPct val="50000"/>
              </a:spcBef>
              <a:buFontTx/>
              <a:buNone/>
            </a:pPr>
            <a:r>
              <a:rPr lang="en-US">
                <a:cs typeface="Times New Roman" pitchFamily="18" charset="0"/>
              </a:rPr>
              <a:t>Double doubleObject = Double.valueOf("12.4");</a:t>
            </a:r>
          </a:p>
          <a:p>
            <a:pPr lvl="1">
              <a:spcBef>
                <a:spcPct val="50000"/>
              </a:spcBef>
              <a:buFontTx/>
              <a:buNone/>
            </a:pPr>
            <a:r>
              <a:rPr lang="en-US">
                <a:cs typeface="Times New Roman" pitchFamily="18" charset="0"/>
              </a:rPr>
              <a:t>Integer integerObject = Integer.valueOf("12");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93E4B501-07D9-4F29-A850-41E0C9375AB0}" type="slidenum">
              <a:rPr lang="en-US"/>
              <a:pPr/>
              <a:t>49</a:t>
            </a:fld>
            <a:endParaRPr lang="en-US"/>
          </a:p>
        </p:txBody>
      </p:sp>
      <p:sp>
        <p:nvSpPr>
          <p:cNvPr id="34816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1AED0970-EF24-4E89-B252-90C6AE0506B3}" type="slidenum">
              <a:rPr lang="en-US" sz="1400"/>
              <a:pPr algn="r"/>
              <a:t>49</a:t>
            </a:fld>
            <a:endParaRPr lang="en-US" sz="1400"/>
          </a:p>
        </p:txBody>
      </p:sp>
      <p:sp>
        <p:nvSpPr>
          <p:cNvPr id="348163" name="Rectangle 2"/>
          <p:cNvSpPr>
            <a:spLocks noGrp="1" noChangeArrowheads="1"/>
          </p:cNvSpPr>
          <p:nvPr>
            <p:ph type="title" idx="4294967295"/>
          </p:nvPr>
        </p:nvSpPr>
        <p:spPr>
          <a:xfrm>
            <a:off x="0" y="228600"/>
            <a:ext cx="8839200" cy="914400"/>
          </a:xfrm>
          <a:noFill/>
        </p:spPr>
        <p:txBody>
          <a:bodyPr/>
          <a:lstStyle/>
          <a:p>
            <a:r>
              <a:rPr lang="en-US">
                <a:cs typeface="Times New Roman" pitchFamily="18" charset="0"/>
              </a:rPr>
              <a:t>The Methods for Parsing Strings into Numbers </a:t>
            </a:r>
          </a:p>
        </p:txBody>
      </p:sp>
      <p:sp>
        <p:nvSpPr>
          <p:cNvPr id="348164" name="Rectangle 3"/>
          <p:cNvSpPr>
            <a:spLocks noGrp="1" noChangeArrowheads="1"/>
          </p:cNvSpPr>
          <p:nvPr>
            <p:ph type="body" idx="4294967295"/>
          </p:nvPr>
        </p:nvSpPr>
        <p:spPr>
          <a:xfrm>
            <a:off x="228600" y="1447800"/>
            <a:ext cx="8534400" cy="4876800"/>
          </a:xfrm>
          <a:noFill/>
        </p:spPr>
        <p:txBody>
          <a:bodyPr/>
          <a:lstStyle/>
          <a:p>
            <a:pPr marL="0" indent="0">
              <a:spcBef>
                <a:spcPct val="50000"/>
              </a:spcBef>
              <a:buFont typeface="Monotype Sorts" pitchFamily="2" charset="2"/>
              <a:buNone/>
            </a:pPr>
            <a:r>
              <a:rPr lang="en-US" sz="3600">
                <a:cs typeface="Times New Roman" pitchFamily="18" charset="0"/>
              </a:rPr>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p:cNvSpPr>
            <a:spLocks noGrp="1"/>
          </p:cNvSpPr>
          <p:nvPr>
            <p:ph type="sldNum" sz="quarter" idx="11"/>
          </p:nvPr>
        </p:nvSpPr>
        <p:spPr/>
        <p:txBody>
          <a:bodyPr/>
          <a:lstStyle/>
          <a:p>
            <a:fld id="{A37978D8-76A4-46FF-BEDC-18FF14A3795B}" type="slidenum">
              <a:rPr lang="en-US"/>
              <a:pPr/>
              <a:t>5</a:t>
            </a:fld>
            <a:endParaRPr lang="en-US"/>
          </a:p>
        </p:txBody>
      </p:sp>
      <p:sp>
        <p:nvSpPr>
          <p:cNvPr id="29901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82A7005A-0754-4FA2-8EFF-E75FF26853EB}" type="slidenum">
              <a:rPr lang="en-US" sz="1400"/>
              <a:pPr algn="r"/>
              <a:t>5</a:t>
            </a:fld>
            <a:endParaRPr lang="en-US" sz="1400"/>
          </a:p>
        </p:txBody>
      </p:sp>
      <p:sp>
        <p:nvSpPr>
          <p:cNvPr id="299011" name="Rectangle 9"/>
          <p:cNvSpPr>
            <a:spLocks noChangeArrowheads="1"/>
          </p:cNvSpPr>
          <p:nvPr/>
        </p:nvSpPr>
        <p:spPr bwMode="auto">
          <a:xfrm>
            <a:off x="0" y="14636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9012" name="Rectangle 11"/>
          <p:cNvSpPr>
            <a:spLocks noChangeArrowheads="1"/>
          </p:cNvSpPr>
          <p:nvPr/>
        </p:nvSpPr>
        <p:spPr bwMode="auto">
          <a:xfrm>
            <a:off x="0" y="14636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9013" name="Rectangle 16"/>
          <p:cNvSpPr>
            <a:spLocks noChangeArrowheads="1"/>
          </p:cNvSpPr>
          <p:nvPr/>
        </p:nvSpPr>
        <p:spPr bwMode="auto">
          <a:xfrm>
            <a:off x="0" y="14335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9014" name="Rectangle 18"/>
          <p:cNvSpPr>
            <a:spLocks noGrp="1" noChangeArrowheads="1"/>
          </p:cNvSpPr>
          <p:nvPr>
            <p:ph type="title" idx="4294967295"/>
          </p:nvPr>
        </p:nvSpPr>
        <p:spPr>
          <a:xfrm>
            <a:off x="304800" y="152400"/>
            <a:ext cx="8610600" cy="533400"/>
          </a:xfrm>
          <a:noFill/>
        </p:spPr>
        <p:txBody>
          <a:bodyPr/>
          <a:lstStyle/>
          <a:p>
            <a:r>
              <a:rPr lang="en-US" sz="4000"/>
              <a:t>Abstract Classes and Abstract Methods</a:t>
            </a:r>
          </a:p>
        </p:txBody>
      </p:sp>
      <p:sp>
        <p:nvSpPr>
          <p:cNvPr id="348179" name="AutoShape 19">
            <a:hlinkClick r:id="" action="ppaction://noaction" highlightClick="1"/>
          </p:cNvPr>
          <p:cNvSpPr>
            <a:spLocks noChangeArrowheads="1"/>
          </p:cNvSpPr>
          <p:nvPr/>
        </p:nvSpPr>
        <p:spPr bwMode="auto">
          <a:xfrm>
            <a:off x="7162800" y="1219200"/>
            <a:ext cx="19812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3" action="ppaction://program"/>
              </a:rPr>
              <a:t>GeometricObject</a:t>
            </a:r>
            <a:endParaRPr lang="en-US" sz="1800">
              <a:solidFill>
                <a:schemeClr val="accent1"/>
              </a:solidFill>
            </a:endParaRPr>
          </a:p>
        </p:txBody>
      </p:sp>
      <p:sp>
        <p:nvSpPr>
          <p:cNvPr id="348180" name="AutoShape 20">
            <a:hlinkClick r:id="rId4" highlightClick="1"/>
          </p:cNvPr>
          <p:cNvSpPr>
            <a:spLocks noChangeArrowheads="1"/>
          </p:cNvSpPr>
          <p:nvPr/>
        </p:nvSpPr>
        <p:spPr bwMode="auto">
          <a:xfrm>
            <a:off x="7162800" y="1905000"/>
            <a:ext cx="10668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5" action="ppaction://program"/>
              </a:rPr>
              <a:t>Circle</a:t>
            </a:r>
            <a:endParaRPr lang="en-US" sz="1800">
              <a:solidFill>
                <a:schemeClr val="accent1"/>
              </a:solidFill>
            </a:endParaRPr>
          </a:p>
        </p:txBody>
      </p:sp>
      <p:sp>
        <p:nvSpPr>
          <p:cNvPr id="348181" name="AutoShape 21">
            <a:hlinkClick r:id="rId6" highlightClick="1"/>
          </p:cNvPr>
          <p:cNvSpPr>
            <a:spLocks noChangeArrowheads="1"/>
          </p:cNvSpPr>
          <p:nvPr/>
        </p:nvSpPr>
        <p:spPr bwMode="auto">
          <a:xfrm>
            <a:off x="7162800" y="2667000"/>
            <a:ext cx="1295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6" action="ppaction://program"/>
              </a:rPr>
              <a:t>Rectangle</a:t>
            </a:r>
            <a:endParaRPr lang="en-US" sz="1800">
              <a:solidFill>
                <a:schemeClr val="accent1"/>
              </a:solidFill>
            </a:endParaRPr>
          </a:p>
        </p:txBody>
      </p:sp>
      <p:sp>
        <p:nvSpPr>
          <p:cNvPr id="348182" name="AutoShape 22">
            <a:hlinkClick r:id="" action="ppaction://noaction" highlightClick="1"/>
          </p:cNvPr>
          <p:cNvSpPr>
            <a:spLocks noChangeArrowheads="1"/>
          </p:cNvSpPr>
          <p:nvPr/>
        </p:nvSpPr>
        <p:spPr bwMode="auto">
          <a:xfrm>
            <a:off x="6705600" y="4495800"/>
            <a:ext cx="24384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7" action="ppaction://program"/>
              </a:rPr>
              <a:t>TestGometricObject</a:t>
            </a:r>
            <a:endParaRPr lang="en-US" sz="1800">
              <a:solidFill>
                <a:schemeClr val="accent1"/>
              </a:solidFill>
            </a:endParaRPr>
          </a:p>
        </p:txBody>
      </p:sp>
      <p:sp>
        <p:nvSpPr>
          <p:cNvPr id="299019" name="AutoShape 23">
            <a:hlinkClick r:id="rId8" action="ppaction://program" highlightClick="1"/>
          </p:cNvPr>
          <p:cNvSpPr>
            <a:spLocks noChangeArrowheads="1"/>
          </p:cNvSpPr>
          <p:nvPr/>
        </p:nvSpPr>
        <p:spPr bwMode="auto">
          <a:xfrm>
            <a:off x="7315200" y="5486400"/>
            <a:ext cx="1524000" cy="4572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
        <p:nvSpPr>
          <p:cNvPr id="299020" name="Rectangle 25"/>
          <p:cNvSpPr>
            <a:spLocks noChangeArrowheads="1"/>
          </p:cNvSpPr>
          <p:nvPr/>
        </p:nvSpPr>
        <p:spPr bwMode="auto">
          <a:xfrm>
            <a:off x="0" y="11525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299021" name="Object 24"/>
          <p:cNvGraphicFramePr>
            <a:graphicFrameLocks noChangeAspect="1"/>
          </p:cNvGraphicFramePr>
          <p:nvPr/>
        </p:nvGraphicFramePr>
        <p:xfrm>
          <a:off x="0" y="838200"/>
          <a:ext cx="6629400" cy="5445125"/>
        </p:xfrm>
        <a:graphic>
          <a:graphicData uri="http://schemas.openxmlformats.org/presentationml/2006/ole">
            <mc:AlternateContent xmlns:mc="http://schemas.openxmlformats.org/markup-compatibility/2006">
              <mc:Choice xmlns:v="urn:schemas-microsoft-com:vml" Requires="v">
                <p:oleObj spid="_x0000_s299024" name="Picture" r:id="rId9" imgW="5539740" imgH="4549140" progId="Word.Picture.8">
                  <p:embed/>
                </p:oleObj>
              </mc:Choice>
              <mc:Fallback>
                <p:oleObj name="Picture" r:id="rId9" imgW="5539740" imgH="4549140" progId="Word.Picture.8">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838200"/>
                        <a:ext cx="6629400" cy="54451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fld id="{00A1ECB7-4365-4386-8C1E-5F01AABA2E38}" type="slidenum">
              <a:rPr lang="en-US"/>
              <a:pPr/>
              <a:t>50</a:t>
            </a:fld>
            <a:endParaRPr lang="en-US"/>
          </a:p>
        </p:txBody>
      </p:sp>
      <p:sp>
        <p:nvSpPr>
          <p:cNvPr id="34918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0AADAA8E-6DCE-4DCA-A4B7-47CE99E8FD2B}" type="slidenum">
              <a:rPr lang="en-US" sz="1400"/>
              <a:pPr algn="r"/>
              <a:t>50</a:t>
            </a:fld>
            <a:endParaRPr lang="en-US" sz="1400"/>
          </a:p>
        </p:txBody>
      </p:sp>
      <p:sp>
        <p:nvSpPr>
          <p:cNvPr id="349187" name="Rectangle 2"/>
          <p:cNvSpPr>
            <a:spLocks noGrp="1" noChangeArrowheads="1"/>
          </p:cNvSpPr>
          <p:nvPr>
            <p:ph type="title" idx="4294967295"/>
          </p:nvPr>
        </p:nvSpPr>
        <p:spPr>
          <a:xfrm>
            <a:off x="304800" y="381000"/>
            <a:ext cx="8534400" cy="1066800"/>
          </a:xfrm>
        </p:spPr>
        <p:txBody>
          <a:bodyPr/>
          <a:lstStyle/>
          <a:p>
            <a:r>
              <a:rPr lang="en-US"/>
              <a:t>Sorting an Array of Objects</a:t>
            </a:r>
            <a:endParaRPr lang="en-US" sz="4800">
              <a:hlinkClick r:id="rId2" action="ppaction://program"/>
            </a:endParaRPr>
          </a:p>
        </p:txBody>
      </p:sp>
      <p:sp>
        <p:nvSpPr>
          <p:cNvPr id="349188" name="Rectangle 3"/>
          <p:cNvSpPr>
            <a:spLocks noGrp="1" noChangeArrowheads="1"/>
          </p:cNvSpPr>
          <p:nvPr>
            <p:ph type="body" idx="4294967295"/>
          </p:nvPr>
        </p:nvSpPr>
        <p:spPr>
          <a:xfrm>
            <a:off x="381000" y="1752600"/>
            <a:ext cx="8382000" cy="2743200"/>
          </a:xfrm>
        </p:spPr>
        <p:txBody>
          <a:bodyPr/>
          <a:lstStyle/>
          <a:p>
            <a:pPr marL="0" indent="0">
              <a:buFont typeface="Monotype Sorts" pitchFamily="2" charset="2"/>
              <a:buNone/>
            </a:pPr>
            <a:r>
              <a:rPr lang="en-US"/>
              <a:t>Objective: The example presents a generic method for sorting an array of objects. </a:t>
            </a:r>
            <a:r>
              <a:rPr lang="en-US">
                <a:cs typeface="Times New Roman" pitchFamily="18" charset="0"/>
              </a:rPr>
              <a:t>The objects are instances of the </a:t>
            </a:r>
            <a:r>
              <a:rPr lang="en-US" u="sng">
                <a:cs typeface="Times New Roman" pitchFamily="18" charset="0"/>
              </a:rPr>
              <a:t>Comparable</a:t>
            </a:r>
            <a:r>
              <a:rPr lang="en-US">
                <a:cs typeface="Times New Roman" pitchFamily="18" charset="0"/>
              </a:rPr>
              <a:t> interface and they are compared using the </a:t>
            </a:r>
            <a:r>
              <a:rPr lang="en-US" u="sng">
                <a:cs typeface="Times New Roman" pitchFamily="18" charset="0"/>
              </a:rPr>
              <a:t>compareTo</a:t>
            </a:r>
            <a:r>
              <a:rPr lang="en-US">
                <a:cs typeface="Times New Roman" pitchFamily="18" charset="0"/>
              </a:rPr>
              <a:t> method. </a:t>
            </a:r>
          </a:p>
        </p:txBody>
      </p:sp>
      <p:sp>
        <p:nvSpPr>
          <p:cNvPr id="382980" name="AutoShape 4">
            <a:hlinkClick r:id="" action="ppaction://noaction" highlightClick="1"/>
          </p:cNvPr>
          <p:cNvSpPr>
            <a:spLocks noChangeArrowheads="1"/>
          </p:cNvSpPr>
          <p:nvPr/>
        </p:nvSpPr>
        <p:spPr bwMode="auto">
          <a:xfrm>
            <a:off x="4343400" y="50292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GenericSort</a:t>
            </a:r>
            <a:endParaRPr lang="en-US">
              <a:solidFill>
                <a:schemeClr val="accent1"/>
              </a:solidFill>
            </a:endParaRPr>
          </a:p>
        </p:txBody>
      </p:sp>
      <p:sp>
        <p:nvSpPr>
          <p:cNvPr id="349190" name="AutoShape 5">
            <a:hlinkClick r:id="rId4" action="ppaction://program" highlightClick="1"/>
          </p:cNvPr>
          <p:cNvSpPr>
            <a:spLocks noChangeArrowheads="1"/>
          </p:cNvSpPr>
          <p:nvPr/>
        </p:nvSpPr>
        <p:spPr bwMode="auto">
          <a:xfrm>
            <a:off x="7239000" y="4953000"/>
            <a:ext cx="1295400" cy="6858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26ACC9D6-A04A-4EE7-8AE7-8E8BA82416AC}" type="slidenum">
              <a:rPr lang="en-US"/>
              <a:pPr/>
              <a:t>51</a:t>
            </a:fld>
            <a:endParaRPr lang="en-US"/>
          </a:p>
        </p:txBody>
      </p:sp>
      <p:sp>
        <p:nvSpPr>
          <p:cNvPr id="35021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0AEEB35C-66D1-440C-929D-723F4861B4B4}" type="slidenum">
              <a:rPr lang="en-US" sz="1400"/>
              <a:pPr algn="r"/>
              <a:t>51</a:t>
            </a:fld>
            <a:endParaRPr lang="en-US" sz="1400"/>
          </a:p>
        </p:txBody>
      </p:sp>
      <p:sp>
        <p:nvSpPr>
          <p:cNvPr id="350211" name="Rectangle 2"/>
          <p:cNvSpPr>
            <a:spLocks noGrp="1" noChangeArrowheads="1"/>
          </p:cNvSpPr>
          <p:nvPr>
            <p:ph type="title" idx="4294967295"/>
          </p:nvPr>
        </p:nvSpPr>
        <p:spPr>
          <a:xfrm>
            <a:off x="304800" y="381000"/>
            <a:ext cx="8534400" cy="762000"/>
          </a:xfrm>
        </p:spPr>
        <p:txBody>
          <a:bodyPr/>
          <a:lstStyle/>
          <a:p>
            <a:r>
              <a:rPr lang="en-US" sz="4000"/>
              <a:t>TIP</a:t>
            </a:r>
            <a:endParaRPr lang="en-US">
              <a:hlinkClick r:id="rId2" action="ppaction://program"/>
            </a:endParaRPr>
          </a:p>
        </p:txBody>
      </p:sp>
      <p:sp>
        <p:nvSpPr>
          <p:cNvPr id="350212" name="Rectangle 3"/>
          <p:cNvSpPr>
            <a:spLocks noGrp="1" noChangeArrowheads="1"/>
          </p:cNvSpPr>
          <p:nvPr>
            <p:ph type="body" idx="4294967295"/>
          </p:nvPr>
        </p:nvSpPr>
        <p:spPr>
          <a:xfrm>
            <a:off x="381000" y="1447800"/>
            <a:ext cx="8458200" cy="4876800"/>
          </a:xfrm>
        </p:spPr>
        <p:txBody>
          <a:bodyPr/>
          <a:lstStyle/>
          <a:p>
            <a:pPr marL="0" indent="0">
              <a:buFont typeface="Monotype Sorts" pitchFamily="2" charset="2"/>
              <a:buNone/>
            </a:pPr>
            <a:r>
              <a:rPr lang="en-US">
                <a:cs typeface="Times New Roman" pitchFamily="18" charset="0"/>
              </a:rPr>
              <a:t>Java provides a static </a:t>
            </a:r>
            <a:r>
              <a:rPr lang="en-US" u="sng">
                <a:cs typeface="Times New Roman" pitchFamily="18" charset="0"/>
              </a:rPr>
              <a:t>sort</a:t>
            </a:r>
            <a:r>
              <a:rPr lang="en-US">
                <a:cs typeface="Times New Roman" pitchFamily="18" charset="0"/>
              </a:rPr>
              <a:t> method for sorting an array of </a:t>
            </a:r>
            <a:r>
              <a:rPr lang="en-US" u="sng">
                <a:cs typeface="Times New Roman" pitchFamily="18" charset="0"/>
              </a:rPr>
              <a:t>Object</a:t>
            </a:r>
            <a:r>
              <a:rPr lang="en-US">
                <a:cs typeface="Times New Roman" pitchFamily="18" charset="0"/>
              </a:rPr>
              <a:t> in the </a:t>
            </a:r>
            <a:r>
              <a:rPr lang="en-US" u="sng">
                <a:cs typeface="Times New Roman" pitchFamily="18" charset="0"/>
              </a:rPr>
              <a:t>java.util.Arrays</a:t>
            </a:r>
            <a:r>
              <a:rPr lang="en-US">
                <a:cs typeface="Times New Roman" pitchFamily="18" charset="0"/>
              </a:rPr>
              <a:t> class. So you can use the following code to sort arrays in this example:</a:t>
            </a:r>
          </a:p>
          <a:p>
            <a:pPr lvl="1">
              <a:buFontTx/>
              <a:buNone/>
            </a:pPr>
            <a:r>
              <a:rPr lang="en-US">
                <a:cs typeface="Times New Roman" pitchFamily="18" charset="0"/>
              </a:rPr>
              <a:t>java.util.Arrays.sort</a:t>
            </a:r>
            <a:r>
              <a:rPr lang="en-US">
                <a:cs typeface="Courier New" pitchFamily="49" charset="0"/>
              </a:rPr>
              <a:t>(intArray);</a:t>
            </a:r>
            <a:endParaRPr lang="en-US">
              <a:cs typeface="Times New Roman" pitchFamily="18" charset="0"/>
            </a:endParaRPr>
          </a:p>
          <a:p>
            <a:pPr lvl="1">
              <a:buFontTx/>
              <a:buNone/>
            </a:pPr>
            <a:r>
              <a:rPr lang="en-US">
                <a:cs typeface="Times New Roman" pitchFamily="18" charset="0"/>
              </a:rPr>
              <a:t>java.util.Arrays.sort</a:t>
            </a:r>
            <a:r>
              <a:rPr lang="en-US">
                <a:cs typeface="Courier New" pitchFamily="49" charset="0"/>
              </a:rPr>
              <a:t>(doubleArray);</a:t>
            </a:r>
            <a:endParaRPr lang="en-US">
              <a:cs typeface="Times New Roman" pitchFamily="18" charset="0"/>
            </a:endParaRPr>
          </a:p>
          <a:p>
            <a:pPr lvl="1">
              <a:buFontTx/>
              <a:buNone/>
            </a:pPr>
            <a:r>
              <a:rPr lang="en-US">
                <a:cs typeface="Times New Roman" pitchFamily="18" charset="0"/>
              </a:rPr>
              <a:t>java.util.Arrays.sort</a:t>
            </a:r>
            <a:r>
              <a:rPr lang="en-US">
                <a:cs typeface="Courier New" pitchFamily="49" charset="0"/>
              </a:rPr>
              <a:t>(charArray);</a:t>
            </a:r>
            <a:endParaRPr lang="en-US">
              <a:cs typeface="Times New Roman" pitchFamily="18" charset="0"/>
            </a:endParaRPr>
          </a:p>
          <a:p>
            <a:pPr lvl="1">
              <a:buFontTx/>
              <a:buNone/>
            </a:pPr>
            <a:r>
              <a:rPr lang="en-US">
                <a:cs typeface="Times New Roman" pitchFamily="18" charset="0"/>
              </a:rPr>
              <a:t>java.util.Arrays.sort</a:t>
            </a:r>
            <a:r>
              <a:rPr lang="en-US">
                <a:cs typeface="Courier New" pitchFamily="49" charset="0"/>
              </a:rPr>
              <a:t>(stringArray);</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A197EE70-AD4C-487C-9EE9-E936ED154609}" type="slidenum">
              <a:rPr lang="en-US"/>
              <a:pPr/>
              <a:t>52</a:t>
            </a:fld>
            <a:endParaRPr lang="en-US"/>
          </a:p>
        </p:txBody>
      </p:sp>
      <p:sp>
        <p:nvSpPr>
          <p:cNvPr id="35123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3F9C7A13-BF30-4401-A02A-6D2B1AA36A67}" type="slidenum">
              <a:rPr lang="en-US" sz="1400"/>
              <a:pPr algn="r"/>
              <a:t>52</a:t>
            </a:fld>
            <a:endParaRPr lang="en-US" sz="1400"/>
          </a:p>
        </p:txBody>
      </p:sp>
      <p:sp>
        <p:nvSpPr>
          <p:cNvPr id="351235" name="Rectangle 2"/>
          <p:cNvSpPr>
            <a:spLocks noGrp="1" noChangeArrowheads="1"/>
          </p:cNvSpPr>
          <p:nvPr>
            <p:ph type="title" idx="4294967295"/>
          </p:nvPr>
        </p:nvSpPr>
        <p:spPr>
          <a:xfrm>
            <a:off x="304800" y="381000"/>
            <a:ext cx="8534400" cy="762000"/>
          </a:xfrm>
        </p:spPr>
        <p:txBody>
          <a:bodyPr/>
          <a:lstStyle/>
          <a:p>
            <a:r>
              <a:rPr lang="en-US" sz="4000"/>
              <a:t>NOTE</a:t>
            </a:r>
            <a:endParaRPr lang="en-US">
              <a:hlinkClick r:id="rId2" action="ppaction://program"/>
            </a:endParaRPr>
          </a:p>
        </p:txBody>
      </p:sp>
      <p:sp>
        <p:nvSpPr>
          <p:cNvPr id="351236" name="Rectangle 3"/>
          <p:cNvSpPr>
            <a:spLocks noGrp="1" noChangeArrowheads="1"/>
          </p:cNvSpPr>
          <p:nvPr>
            <p:ph type="body" idx="4294967295"/>
          </p:nvPr>
        </p:nvSpPr>
        <p:spPr>
          <a:xfrm>
            <a:off x="381000" y="1447800"/>
            <a:ext cx="8458200" cy="4876800"/>
          </a:xfrm>
        </p:spPr>
        <p:txBody>
          <a:bodyPr/>
          <a:lstStyle/>
          <a:p>
            <a:pPr marL="0" indent="0">
              <a:buFont typeface="Monotype Sorts" pitchFamily="2" charset="2"/>
              <a:buNone/>
            </a:pPr>
            <a:r>
              <a:rPr lang="en-US">
                <a:cs typeface="Times New Roman" pitchFamily="18" charset="0"/>
              </a:rPr>
              <a:t>Arrays are objects. An array is an instance of the </a:t>
            </a:r>
            <a:r>
              <a:rPr lang="en-US" u="sng">
                <a:cs typeface="Times New Roman" pitchFamily="18" charset="0"/>
              </a:rPr>
              <a:t>Object</a:t>
            </a:r>
            <a:r>
              <a:rPr lang="en-US">
                <a:cs typeface="Times New Roman" pitchFamily="18" charset="0"/>
              </a:rPr>
              <a:t> class. Furthermore, if </a:t>
            </a:r>
            <a:r>
              <a:rPr lang="en-US" u="sng">
                <a:cs typeface="Times New Roman" pitchFamily="18" charset="0"/>
              </a:rPr>
              <a:t>A</a:t>
            </a:r>
            <a:r>
              <a:rPr lang="en-US">
                <a:cs typeface="Times New Roman" pitchFamily="18" charset="0"/>
              </a:rPr>
              <a:t> is a subclass of </a:t>
            </a:r>
            <a:r>
              <a:rPr lang="en-US" u="sng">
                <a:cs typeface="Times New Roman" pitchFamily="18" charset="0"/>
              </a:rPr>
              <a:t>B</a:t>
            </a:r>
            <a:r>
              <a:rPr lang="en-US">
                <a:cs typeface="Times New Roman" pitchFamily="18" charset="0"/>
              </a:rPr>
              <a:t>, every instance of </a:t>
            </a:r>
            <a:r>
              <a:rPr lang="en-US" u="sng">
                <a:cs typeface="Times New Roman" pitchFamily="18" charset="0"/>
              </a:rPr>
              <a:t>A[]</a:t>
            </a:r>
            <a:r>
              <a:rPr lang="en-US">
                <a:cs typeface="Times New Roman" pitchFamily="18" charset="0"/>
              </a:rPr>
              <a:t> is an instance of </a:t>
            </a:r>
            <a:r>
              <a:rPr lang="en-US" u="sng">
                <a:cs typeface="Times New Roman" pitchFamily="18" charset="0"/>
              </a:rPr>
              <a:t>B[]</a:t>
            </a:r>
            <a:r>
              <a:rPr lang="en-US">
                <a:cs typeface="Times New Roman" pitchFamily="18" charset="0"/>
              </a:rPr>
              <a:t>. Therefore, the following statements are all true:</a:t>
            </a:r>
          </a:p>
          <a:p>
            <a:pPr lvl="1">
              <a:buFontTx/>
              <a:buNone/>
            </a:pPr>
            <a:endParaRPr lang="en-US">
              <a:cs typeface="Times New Roman" pitchFamily="18" charset="0"/>
            </a:endParaRPr>
          </a:p>
          <a:p>
            <a:pPr lvl="1">
              <a:buFontTx/>
              <a:buNone/>
            </a:pPr>
            <a:r>
              <a:rPr lang="en-US">
                <a:cs typeface="Times New Roman" pitchFamily="18" charset="0"/>
              </a:rPr>
              <a:t>new int[10] instanceof Object</a:t>
            </a:r>
          </a:p>
          <a:p>
            <a:pPr lvl="1">
              <a:buFontTx/>
              <a:buNone/>
            </a:pPr>
            <a:r>
              <a:rPr lang="en-US">
                <a:cs typeface="Times New Roman" pitchFamily="18" charset="0"/>
              </a:rPr>
              <a:t>new GregorianCalendar[10] instanceof Calendar[]</a:t>
            </a:r>
            <a:r>
              <a:rPr lang="en-US">
                <a:cs typeface="Courier New" pitchFamily="49" charset="0"/>
              </a:rPr>
              <a:t>;</a:t>
            </a:r>
            <a:endParaRPr lang="en-US">
              <a:cs typeface="Times New Roman" pitchFamily="18" charset="0"/>
            </a:endParaRPr>
          </a:p>
          <a:p>
            <a:pPr lvl="1">
              <a:buFontTx/>
              <a:buNone/>
            </a:pPr>
            <a:r>
              <a:rPr lang="en-US">
                <a:cs typeface="Times New Roman" pitchFamily="18" charset="0"/>
              </a:rPr>
              <a:t>new Calendar[10] instanceof Object[] </a:t>
            </a:r>
          </a:p>
          <a:p>
            <a:pPr lvl="1">
              <a:buFontTx/>
              <a:buNone/>
            </a:pPr>
            <a:r>
              <a:rPr lang="en-US">
                <a:cs typeface="Times New Roman" pitchFamily="18" charset="0"/>
              </a:rPr>
              <a:t>new Calendar[10] instanceof Object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8FD62089-9CF1-4918-8B2C-4741887C8968}" type="slidenum">
              <a:rPr lang="en-US"/>
              <a:pPr/>
              <a:t>53</a:t>
            </a:fld>
            <a:endParaRPr lang="en-US"/>
          </a:p>
        </p:txBody>
      </p:sp>
      <p:sp>
        <p:nvSpPr>
          <p:cNvPr id="35225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93392125-899E-4F45-AC0F-F44D78EE4A87}" type="slidenum">
              <a:rPr lang="en-US" sz="1400"/>
              <a:pPr algn="r"/>
              <a:t>53</a:t>
            </a:fld>
            <a:endParaRPr lang="en-US" sz="1400"/>
          </a:p>
        </p:txBody>
      </p:sp>
      <p:sp>
        <p:nvSpPr>
          <p:cNvPr id="352259" name="Rectangle 2"/>
          <p:cNvSpPr>
            <a:spLocks noGrp="1" noChangeArrowheads="1"/>
          </p:cNvSpPr>
          <p:nvPr>
            <p:ph type="title" idx="4294967295"/>
          </p:nvPr>
        </p:nvSpPr>
        <p:spPr>
          <a:xfrm>
            <a:off x="304800" y="381000"/>
            <a:ext cx="8534400" cy="762000"/>
          </a:xfrm>
        </p:spPr>
        <p:txBody>
          <a:bodyPr/>
          <a:lstStyle/>
          <a:p>
            <a:r>
              <a:rPr lang="en-US" sz="4000"/>
              <a:t>CAUTION</a:t>
            </a:r>
            <a:endParaRPr lang="en-US">
              <a:hlinkClick r:id="rId2" action="ppaction://program"/>
            </a:endParaRPr>
          </a:p>
        </p:txBody>
      </p:sp>
      <p:sp>
        <p:nvSpPr>
          <p:cNvPr id="352260" name="Rectangle 3"/>
          <p:cNvSpPr>
            <a:spLocks noGrp="1" noChangeArrowheads="1"/>
          </p:cNvSpPr>
          <p:nvPr>
            <p:ph type="body" idx="4294967295"/>
          </p:nvPr>
        </p:nvSpPr>
        <p:spPr>
          <a:xfrm>
            <a:off x="381000" y="1447800"/>
            <a:ext cx="8458200" cy="4876800"/>
          </a:xfrm>
        </p:spPr>
        <p:txBody>
          <a:bodyPr/>
          <a:lstStyle/>
          <a:p>
            <a:pPr marL="0" indent="0">
              <a:buFont typeface="Monotype Sorts" pitchFamily="2" charset="2"/>
              <a:buNone/>
            </a:pPr>
            <a:r>
              <a:rPr lang="en-US">
                <a:cs typeface="Times New Roman" pitchFamily="18" charset="0"/>
              </a:rPr>
              <a:t>Although an </a:t>
            </a:r>
            <a:r>
              <a:rPr lang="en-US" u="sng">
                <a:cs typeface="Times New Roman" pitchFamily="18" charset="0"/>
              </a:rPr>
              <a:t>int</a:t>
            </a:r>
            <a:r>
              <a:rPr lang="en-US">
                <a:cs typeface="Times New Roman" pitchFamily="18" charset="0"/>
              </a:rPr>
              <a:t> value can be assigned to a </a:t>
            </a:r>
            <a:r>
              <a:rPr lang="en-US" u="sng">
                <a:cs typeface="Times New Roman" pitchFamily="18" charset="0"/>
              </a:rPr>
              <a:t>double</a:t>
            </a:r>
            <a:r>
              <a:rPr lang="en-US">
                <a:cs typeface="Times New Roman" pitchFamily="18" charset="0"/>
              </a:rPr>
              <a:t> type variable, </a:t>
            </a:r>
            <a:r>
              <a:rPr lang="en-US" u="sng">
                <a:cs typeface="Times New Roman" pitchFamily="18" charset="0"/>
              </a:rPr>
              <a:t>int[]</a:t>
            </a:r>
            <a:r>
              <a:rPr lang="en-US">
                <a:cs typeface="Times New Roman" pitchFamily="18" charset="0"/>
              </a:rPr>
              <a:t> and </a:t>
            </a:r>
            <a:r>
              <a:rPr lang="en-US" u="sng">
                <a:cs typeface="Times New Roman" pitchFamily="18" charset="0"/>
              </a:rPr>
              <a:t>double[]</a:t>
            </a:r>
            <a:r>
              <a:rPr lang="en-US">
                <a:cs typeface="Times New Roman" pitchFamily="18" charset="0"/>
              </a:rPr>
              <a:t> are two incompatible types. Therefore, you cannot assign an </a:t>
            </a:r>
            <a:r>
              <a:rPr lang="en-US" u="sng">
                <a:cs typeface="Times New Roman" pitchFamily="18" charset="0"/>
              </a:rPr>
              <a:t>int[]</a:t>
            </a:r>
            <a:r>
              <a:rPr lang="en-US">
                <a:cs typeface="Times New Roman" pitchFamily="18" charset="0"/>
              </a:rPr>
              <a:t> array to a variable of </a:t>
            </a:r>
            <a:r>
              <a:rPr lang="en-US" u="sng">
                <a:cs typeface="Times New Roman" pitchFamily="18" charset="0"/>
              </a:rPr>
              <a:t>double[]</a:t>
            </a:r>
            <a:r>
              <a:rPr lang="en-US">
                <a:cs typeface="Times New Roman" pitchFamily="18" charset="0"/>
              </a:rPr>
              <a:t> or </a:t>
            </a:r>
            <a:r>
              <a:rPr lang="en-US" u="sng">
                <a:cs typeface="Times New Roman" pitchFamily="18" charset="0"/>
              </a:rPr>
              <a:t>Object[]</a:t>
            </a:r>
            <a:r>
              <a:rPr lang="en-US">
                <a:cs typeface="Times New Roman" pitchFamily="18" charset="0"/>
              </a:rPr>
              <a:t> type.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1"/>
          </p:nvPr>
        </p:nvSpPr>
        <p:spPr/>
        <p:txBody>
          <a:bodyPr/>
          <a:lstStyle/>
          <a:p>
            <a:fld id="{D98B4B84-F288-4FD8-9457-23C20BB6F58B}" type="slidenum">
              <a:rPr lang="en-US"/>
              <a:pPr/>
              <a:t>54</a:t>
            </a:fld>
            <a:endParaRPr lang="en-US"/>
          </a:p>
        </p:txBody>
      </p:sp>
      <p:sp>
        <p:nvSpPr>
          <p:cNvPr id="35328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C15222CC-D4F0-49BD-AAFF-196DC507903E}" type="slidenum">
              <a:rPr lang="en-US" sz="1400"/>
              <a:pPr algn="r"/>
              <a:t>54</a:t>
            </a:fld>
            <a:endParaRPr lang="en-US" sz="1400"/>
          </a:p>
        </p:txBody>
      </p:sp>
      <p:sp>
        <p:nvSpPr>
          <p:cNvPr id="353283" name="Rectangle 1026"/>
          <p:cNvSpPr>
            <a:spLocks noGrp="1" noChangeArrowheads="1"/>
          </p:cNvSpPr>
          <p:nvPr>
            <p:ph type="title" idx="4294967295"/>
          </p:nvPr>
        </p:nvSpPr>
        <p:spPr>
          <a:xfrm>
            <a:off x="1219200" y="152400"/>
            <a:ext cx="7543800" cy="685800"/>
          </a:xfrm>
          <a:noFill/>
        </p:spPr>
        <p:txBody>
          <a:bodyPr/>
          <a:lstStyle/>
          <a:p>
            <a:r>
              <a:rPr lang="en-US" sz="2400">
                <a:latin typeface="Courier New" pitchFamily="49" charset="0"/>
                <a:cs typeface="Courier New" pitchFamily="49" charset="0"/>
              </a:rPr>
              <a:t>Automatic Conversion Between Primitive Types and Wrapper Class Types</a:t>
            </a:r>
            <a:endParaRPr lang="en-US" sz="2400">
              <a:cs typeface="Times New Roman" pitchFamily="18" charset="0"/>
            </a:endParaRPr>
          </a:p>
        </p:txBody>
      </p:sp>
      <p:sp>
        <p:nvSpPr>
          <p:cNvPr id="353284" name="Rectangle 1027"/>
          <p:cNvSpPr>
            <a:spLocks noGrp="1" noChangeArrowheads="1"/>
          </p:cNvSpPr>
          <p:nvPr>
            <p:ph type="body" idx="4294967295"/>
          </p:nvPr>
        </p:nvSpPr>
        <p:spPr>
          <a:xfrm>
            <a:off x="228600" y="1371600"/>
            <a:ext cx="8686800" cy="609600"/>
          </a:xfrm>
          <a:noFill/>
        </p:spPr>
        <p:txBody>
          <a:bodyPr/>
          <a:lstStyle/>
          <a:p>
            <a:pPr marL="0" indent="0">
              <a:lnSpc>
                <a:spcPct val="90000"/>
              </a:lnSpc>
              <a:spcBef>
                <a:spcPct val="0"/>
              </a:spcBef>
              <a:buClrTx/>
              <a:buSzTx/>
              <a:buFontTx/>
              <a:buNone/>
            </a:pPr>
            <a:r>
              <a:rPr lang="en-US" sz="2000">
                <a:cs typeface="Times New Roman" pitchFamily="18" charset="0"/>
              </a:rPr>
              <a:t>JDK 1.5 allows primitive type and wrapper classes to be converted automatically. For example, the following statement in (a) can be simplified as in (b): </a:t>
            </a:r>
          </a:p>
        </p:txBody>
      </p:sp>
      <p:sp>
        <p:nvSpPr>
          <p:cNvPr id="353285" name="Rectangle 1030"/>
          <p:cNvSpPr>
            <a:spLocks noChangeArrowheads="1"/>
          </p:cNvSpPr>
          <p:nvPr/>
        </p:nvSpPr>
        <p:spPr bwMode="auto">
          <a:xfrm>
            <a:off x="2143125" y="3095625"/>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53286" name="Object 1029"/>
          <p:cNvGraphicFramePr>
            <a:graphicFrameLocks noChangeAspect="1"/>
          </p:cNvGraphicFramePr>
          <p:nvPr/>
        </p:nvGraphicFramePr>
        <p:xfrm>
          <a:off x="228600" y="2362200"/>
          <a:ext cx="8764588" cy="1203325"/>
        </p:xfrm>
        <a:graphic>
          <a:graphicData uri="http://schemas.openxmlformats.org/presentationml/2006/ole">
            <mc:AlternateContent xmlns:mc="http://schemas.openxmlformats.org/markup-compatibility/2006">
              <mc:Choice xmlns:v="urn:schemas-microsoft-com:vml" Requires="v">
                <p:oleObj spid="_x0000_s353289" name="Picture" r:id="rId3" imgW="5025240" imgH="692280" progId="Word.Picture.8">
                  <p:embed/>
                </p:oleObj>
              </mc:Choice>
              <mc:Fallback>
                <p:oleObj name="Picture" r:id="rId3" imgW="5025240" imgH="69228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62200"/>
                        <a:ext cx="8764588" cy="1203325"/>
                      </a:xfrm>
                      <a:prstGeom prst="rect">
                        <a:avLst/>
                      </a:prstGeom>
                      <a:solidFill>
                        <a:schemeClr val="tx1"/>
                      </a:solidFill>
                    </p:spPr>
                  </p:pic>
                </p:oleObj>
              </mc:Fallback>
            </mc:AlternateContent>
          </a:graphicData>
        </a:graphic>
      </p:graphicFrame>
      <p:sp>
        <p:nvSpPr>
          <p:cNvPr id="353287" name="Rectangle 1031"/>
          <p:cNvSpPr>
            <a:spLocks noChangeArrowheads="1"/>
          </p:cNvSpPr>
          <p:nvPr/>
        </p:nvSpPr>
        <p:spPr bwMode="auto">
          <a:xfrm>
            <a:off x="228600" y="3886200"/>
            <a:ext cx="8686800" cy="609600"/>
          </a:xfrm>
          <a:prstGeom prst="rect">
            <a:avLst/>
          </a:prstGeom>
          <a:noFill/>
          <a:ln w="9525">
            <a:noFill/>
            <a:miter lim="800000"/>
            <a:headEnd/>
            <a:tailEnd/>
          </a:ln>
        </p:spPr>
        <p:txBody>
          <a:bodyPr lIns="92075" tIns="46038" rIns="92075" bIns="46038"/>
          <a:lstStyle/>
          <a:p>
            <a:pPr>
              <a:lnSpc>
                <a:spcPct val="90000"/>
              </a:lnSpc>
            </a:pPr>
            <a:r>
              <a:rPr lang="en-US" sz="2000" u="sng">
                <a:cs typeface="Times New Roman" pitchFamily="18" charset="0"/>
              </a:rPr>
              <a:t>Integer[] intArray = {1, 2, 3};</a:t>
            </a:r>
          </a:p>
          <a:p>
            <a:pPr>
              <a:lnSpc>
                <a:spcPct val="90000"/>
              </a:lnSpc>
            </a:pPr>
            <a:r>
              <a:rPr lang="en-US" sz="2000" u="sng">
                <a:cs typeface="Times New Roman" pitchFamily="18" charset="0"/>
              </a:rPr>
              <a:t>System.out.println(intArray[0] + intArray[1] + intArray[2]);</a:t>
            </a:r>
            <a:endParaRPr lang="en-US" sz="2000">
              <a:cs typeface="Times New Roman" pitchFamily="18" charset="0"/>
            </a:endParaRPr>
          </a:p>
        </p:txBody>
      </p:sp>
      <p:sp>
        <p:nvSpPr>
          <p:cNvPr id="353288" name="Rectangle 1032"/>
          <p:cNvSpPr>
            <a:spLocks noChangeArrowheads="1"/>
          </p:cNvSpPr>
          <p:nvPr/>
        </p:nvSpPr>
        <p:spPr bwMode="auto">
          <a:xfrm>
            <a:off x="2286000" y="5105400"/>
            <a:ext cx="1219200" cy="381000"/>
          </a:xfrm>
          <a:prstGeom prst="rect">
            <a:avLst/>
          </a:prstGeom>
          <a:noFill/>
          <a:ln w="9525">
            <a:noFill/>
            <a:miter lim="800000"/>
            <a:headEnd/>
            <a:tailEnd/>
          </a:ln>
        </p:spPr>
        <p:txBody>
          <a:bodyPr lIns="92075" tIns="46038" rIns="92075" bIns="46038"/>
          <a:lstStyle/>
          <a:p>
            <a:pPr>
              <a:lnSpc>
                <a:spcPct val="90000"/>
              </a:lnSpc>
            </a:pPr>
            <a:r>
              <a:rPr lang="en-US" sz="2000">
                <a:cs typeface="Times New Roman" pitchFamily="18" charset="0"/>
              </a:rPr>
              <a:t>Unboxing</a:t>
            </a:r>
          </a:p>
        </p:txBody>
      </p:sp>
      <p:sp>
        <p:nvSpPr>
          <p:cNvPr id="353289" name="Line 1033"/>
          <p:cNvSpPr>
            <a:spLocks noChangeShapeType="1"/>
          </p:cNvSpPr>
          <p:nvPr/>
        </p:nvSpPr>
        <p:spPr bwMode="auto">
          <a:xfrm flipV="1">
            <a:off x="2895600" y="4495800"/>
            <a:ext cx="0" cy="609600"/>
          </a:xfrm>
          <a:prstGeom prst="line">
            <a:avLst/>
          </a:prstGeom>
          <a:noFill/>
          <a:ln w="12700">
            <a:solidFill>
              <a:srgbClr val="FF0000"/>
            </a:solidFill>
            <a:round/>
            <a:headEnd type="none" w="sm" len="sm"/>
            <a:tailEnd type="stealth" w="sm" len="sm"/>
          </a:ln>
        </p:spPr>
        <p:txBody>
          <a:bodyPr/>
          <a:lstStyle/>
          <a:p>
            <a:endParaRPr lang="en-US"/>
          </a:p>
        </p:txBody>
      </p:sp>
      <p:sp>
        <p:nvSpPr>
          <p:cNvPr id="353290" name="Line 1034"/>
          <p:cNvSpPr>
            <a:spLocks noChangeShapeType="1"/>
          </p:cNvSpPr>
          <p:nvPr/>
        </p:nvSpPr>
        <p:spPr bwMode="auto">
          <a:xfrm flipV="1">
            <a:off x="3048000" y="4495800"/>
            <a:ext cx="1066800" cy="609600"/>
          </a:xfrm>
          <a:prstGeom prst="line">
            <a:avLst/>
          </a:prstGeom>
          <a:noFill/>
          <a:ln w="12700">
            <a:solidFill>
              <a:srgbClr val="FF0000"/>
            </a:solidFill>
            <a:round/>
            <a:headEnd type="none" w="sm" len="sm"/>
            <a:tailEnd type="stealth" w="sm" len="sm"/>
          </a:ln>
        </p:spPr>
        <p:txBody>
          <a:bodyPr/>
          <a:lstStyle/>
          <a:p>
            <a:endParaRPr lang="en-US"/>
          </a:p>
        </p:txBody>
      </p:sp>
      <p:sp>
        <p:nvSpPr>
          <p:cNvPr id="353291" name="Line 1035"/>
          <p:cNvSpPr>
            <a:spLocks noChangeShapeType="1"/>
          </p:cNvSpPr>
          <p:nvPr/>
        </p:nvSpPr>
        <p:spPr bwMode="auto">
          <a:xfrm flipV="1">
            <a:off x="3200400" y="4495800"/>
            <a:ext cx="2514600" cy="609600"/>
          </a:xfrm>
          <a:prstGeom prst="line">
            <a:avLst/>
          </a:prstGeom>
          <a:noFill/>
          <a:ln w="12700">
            <a:solidFill>
              <a:srgbClr val="FF0000"/>
            </a:solidFill>
            <a:round/>
            <a:headEnd type="none" w="sm" len="sm"/>
            <a:tailEnd type="stealth" w="sm" len="sm"/>
          </a:ln>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89C0305D-A18D-4AC1-9F01-6DFFB46E8915}" type="slidenum">
              <a:rPr lang="en-US"/>
              <a:pPr/>
              <a:t>55</a:t>
            </a:fld>
            <a:endParaRPr lang="en-US"/>
          </a:p>
        </p:txBody>
      </p:sp>
      <p:sp>
        <p:nvSpPr>
          <p:cNvPr id="35430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ABA6630E-3887-4734-A249-FB4EF80D9164}" type="slidenum">
              <a:rPr lang="en-US" sz="1400"/>
              <a:pPr algn="r"/>
              <a:t>55</a:t>
            </a:fld>
            <a:endParaRPr lang="en-US" sz="1400"/>
          </a:p>
        </p:txBody>
      </p:sp>
      <p:sp>
        <p:nvSpPr>
          <p:cNvPr id="354307" name="Rectangle 2"/>
          <p:cNvSpPr>
            <a:spLocks noGrp="1" noChangeArrowheads="1"/>
          </p:cNvSpPr>
          <p:nvPr>
            <p:ph type="title" idx="4294967295"/>
          </p:nvPr>
        </p:nvSpPr>
        <p:spPr>
          <a:xfrm>
            <a:off x="304800" y="381000"/>
            <a:ext cx="8534400" cy="762000"/>
          </a:xfrm>
        </p:spPr>
        <p:txBody>
          <a:bodyPr/>
          <a:lstStyle/>
          <a:p>
            <a:r>
              <a:rPr lang="en-US"/>
              <a:t>BigInteger and BigDecimal</a:t>
            </a:r>
            <a:endParaRPr lang="en-US" sz="4800">
              <a:hlinkClick r:id="rId2" action="ppaction://program"/>
            </a:endParaRPr>
          </a:p>
        </p:txBody>
      </p:sp>
      <p:sp>
        <p:nvSpPr>
          <p:cNvPr id="354308" name="Rectangle 3"/>
          <p:cNvSpPr>
            <a:spLocks noGrp="1" noChangeArrowheads="1"/>
          </p:cNvSpPr>
          <p:nvPr>
            <p:ph type="body" idx="4294967295"/>
          </p:nvPr>
        </p:nvSpPr>
        <p:spPr>
          <a:xfrm>
            <a:off x="381000" y="1447800"/>
            <a:ext cx="8458200" cy="4876800"/>
          </a:xfrm>
        </p:spPr>
        <p:txBody>
          <a:bodyPr/>
          <a:lstStyle/>
          <a:p>
            <a:pPr marL="0" indent="0">
              <a:buFont typeface="Monotype Sorts" pitchFamily="2" charset="2"/>
              <a:buNone/>
            </a:pPr>
            <a:r>
              <a:rPr lang="en-US"/>
              <a:t>If you need to compute with very large integers or high precision floating-point values, you can use the </a:t>
            </a:r>
            <a:r>
              <a:rPr lang="en-US" u="sng"/>
              <a:t>BigInteger</a:t>
            </a:r>
            <a:r>
              <a:rPr lang="en-US"/>
              <a:t> and </a:t>
            </a:r>
            <a:r>
              <a:rPr lang="en-US" u="sng"/>
              <a:t>BigDecimal</a:t>
            </a:r>
            <a:r>
              <a:rPr lang="en-US"/>
              <a:t> classes in the </a:t>
            </a:r>
            <a:r>
              <a:rPr lang="en-US" u="sng"/>
              <a:t>java.math</a:t>
            </a:r>
            <a:r>
              <a:rPr lang="en-US"/>
              <a:t> package. Both are </a:t>
            </a:r>
            <a:r>
              <a:rPr lang="en-US" i="1"/>
              <a:t>immutable</a:t>
            </a:r>
            <a:r>
              <a:rPr lang="en-US"/>
              <a:t>. Both extend the </a:t>
            </a:r>
            <a:r>
              <a:rPr lang="en-US" u="sng"/>
              <a:t>Number</a:t>
            </a:r>
            <a:r>
              <a:rPr lang="en-US"/>
              <a:t> class and implement the </a:t>
            </a:r>
            <a:r>
              <a:rPr lang="en-US" u="sng"/>
              <a:t>Comparable</a:t>
            </a:r>
            <a:r>
              <a:rPr lang="en-US"/>
              <a:t> interface.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1"/>
          </p:nvPr>
        </p:nvSpPr>
        <p:spPr/>
        <p:txBody>
          <a:bodyPr/>
          <a:lstStyle/>
          <a:p>
            <a:fld id="{6557D44A-A38C-4508-B8FB-92102810DA6F}" type="slidenum">
              <a:rPr lang="en-US"/>
              <a:pPr/>
              <a:t>56</a:t>
            </a:fld>
            <a:endParaRPr lang="en-US"/>
          </a:p>
        </p:txBody>
      </p:sp>
      <p:sp>
        <p:nvSpPr>
          <p:cNvPr id="355330"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B0202EF7-02B1-4A69-937A-2E2B35C2ADFB}" type="slidenum">
              <a:rPr lang="en-US" sz="1400"/>
              <a:pPr algn="r"/>
              <a:t>56</a:t>
            </a:fld>
            <a:endParaRPr lang="en-US" sz="1400"/>
          </a:p>
        </p:txBody>
      </p:sp>
      <p:sp>
        <p:nvSpPr>
          <p:cNvPr id="355331" name="Rectangle 2"/>
          <p:cNvSpPr>
            <a:spLocks noGrp="1" noChangeArrowheads="1"/>
          </p:cNvSpPr>
          <p:nvPr>
            <p:ph type="title" idx="4294967295"/>
          </p:nvPr>
        </p:nvSpPr>
        <p:spPr>
          <a:xfrm>
            <a:off x="304800" y="152400"/>
            <a:ext cx="8534400" cy="762000"/>
          </a:xfrm>
        </p:spPr>
        <p:txBody>
          <a:bodyPr/>
          <a:lstStyle/>
          <a:p>
            <a:r>
              <a:rPr lang="en-US"/>
              <a:t>BigInteger and BigDecimal</a:t>
            </a:r>
            <a:endParaRPr lang="en-US" sz="4800">
              <a:hlinkClick r:id="rId2" action="ppaction://program"/>
            </a:endParaRPr>
          </a:p>
        </p:txBody>
      </p:sp>
      <p:sp>
        <p:nvSpPr>
          <p:cNvPr id="355332" name="Rectangle 3"/>
          <p:cNvSpPr>
            <a:spLocks noGrp="1" noChangeArrowheads="1"/>
          </p:cNvSpPr>
          <p:nvPr>
            <p:ph type="body" idx="4294967295"/>
          </p:nvPr>
        </p:nvSpPr>
        <p:spPr>
          <a:xfrm>
            <a:off x="228600" y="1066800"/>
            <a:ext cx="8686800" cy="2209800"/>
          </a:xfrm>
          <a:solidFill>
            <a:schemeClr val="tx1"/>
          </a:solidFill>
        </p:spPr>
        <p:txBody>
          <a:bodyPr/>
          <a:lstStyle/>
          <a:p>
            <a:pPr marL="0" indent="0">
              <a:buFont typeface="Monotype Sorts" pitchFamily="2" charset="2"/>
              <a:buNone/>
            </a:pPr>
            <a:r>
              <a:rPr lang="en-US" sz="2800">
                <a:solidFill>
                  <a:schemeClr val="bg2"/>
                </a:solidFill>
              </a:rPr>
              <a:t>BigInteger a = </a:t>
            </a:r>
            <a:r>
              <a:rPr lang="en-US" sz="2800" b="1">
                <a:solidFill>
                  <a:schemeClr val="bg2"/>
                </a:solidFill>
              </a:rPr>
              <a:t>new</a:t>
            </a:r>
            <a:r>
              <a:rPr lang="en-US" sz="2800">
                <a:solidFill>
                  <a:schemeClr val="bg2"/>
                </a:solidFill>
              </a:rPr>
              <a:t> BigInteger("9223372036854775807");</a:t>
            </a:r>
          </a:p>
          <a:p>
            <a:pPr marL="0" indent="0">
              <a:buFont typeface="Monotype Sorts" pitchFamily="2" charset="2"/>
              <a:buNone/>
            </a:pPr>
            <a:r>
              <a:rPr lang="en-US" sz="2800">
                <a:solidFill>
                  <a:schemeClr val="bg2"/>
                </a:solidFill>
              </a:rPr>
              <a:t>BigInteger b = </a:t>
            </a:r>
            <a:r>
              <a:rPr lang="en-US" sz="2800" b="1">
                <a:solidFill>
                  <a:schemeClr val="bg2"/>
                </a:solidFill>
              </a:rPr>
              <a:t>new</a:t>
            </a:r>
            <a:r>
              <a:rPr lang="en-US" sz="2800">
                <a:solidFill>
                  <a:schemeClr val="bg2"/>
                </a:solidFill>
              </a:rPr>
              <a:t> BigInteger("2");</a:t>
            </a:r>
          </a:p>
          <a:p>
            <a:pPr marL="0" indent="0">
              <a:buFont typeface="Monotype Sorts" pitchFamily="2" charset="2"/>
              <a:buNone/>
            </a:pPr>
            <a:r>
              <a:rPr lang="en-US" sz="2800">
                <a:solidFill>
                  <a:schemeClr val="bg2"/>
                </a:solidFill>
              </a:rPr>
              <a:t>BigInteger c = a.multiply(b); // 9223372036854775807 * 2</a:t>
            </a:r>
          </a:p>
          <a:p>
            <a:pPr marL="0" indent="0">
              <a:buFont typeface="Monotype Sorts" pitchFamily="2" charset="2"/>
              <a:buNone/>
            </a:pPr>
            <a:r>
              <a:rPr lang="en-US" sz="2800">
                <a:solidFill>
                  <a:schemeClr val="bg2"/>
                </a:solidFill>
              </a:rPr>
              <a:t>System.out.println(c); </a:t>
            </a:r>
          </a:p>
        </p:txBody>
      </p:sp>
      <p:sp>
        <p:nvSpPr>
          <p:cNvPr id="355333" name="Rectangle 4"/>
          <p:cNvSpPr>
            <a:spLocks noChangeArrowheads="1"/>
          </p:cNvSpPr>
          <p:nvPr/>
        </p:nvSpPr>
        <p:spPr bwMode="auto">
          <a:xfrm>
            <a:off x="228600" y="4191000"/>
            <a:ext cx="8686800" cy="2209800"/>
          </a:xfrm>
          <a:prstGeom prst="rect">
            <a:avLst/>
          </a:prstGeom>
          <a:solidFill>
            <a:schemeClr val="tx1"/>
          </a:solidFill>
          <a:ln w="9525">
            <a:noFill/>
            <a:miter lim="800000"/>
            <a:headEnd/>
            <a:tailEnd/>
          </a:ln>
        </p:spPr>
        <p:txBody>
          <a:bodyPr lIns="92075" tIns="46038" rIns="92075" bIns="46038"/>
          <a:lstStyle/>
          <a:p>
            <a:pPr>
              <a:spcBef>
                <a:spcPct val="20000"/>
              </a:spcBef>
              <a:buClr>
                <a:schemeClr val="tx2"/>
              </a:buClr>
              <a:buSzPct val="75000"/>
              <a:buFont typeface="Monotype Sorts" pitchFamily="2" charset="2"/>
              <a:buNone/>
            </a:pPr>
            <a:r>
              <a:rPr lang="en-US" sz="2800">
                <a:solidFill>
                  <a:schemeClr val="bg2"/>
                </a:solidFill>
              </a:rPr>
              <a:t>BigDecimal a = </a:t>
            </a:r>
            <a:r>
              <a:rPr lang="en-US" sz="2800" b="1">
                <a:solidFill>
                  <a:schemeClr val="bg2"/>
                </a:solidFill>
              </a:rPr>
              <a:t>new</a:t>
            </a:r>
            <a:r>
              <a:rPr lang="en-US" sz="2800">
                <a:solidFill>
                  <a:schemeClr val="bg2"/>
                </a:solidFill>
              </a:rPr>
              <a:t> BigDecimal(1.0);</a:t>
            </a:r>
          </a:p>
          <a:p>
            <a:pPr>
              <a:spcBef>
                <a:spcPct val="20000"/>
              </a:spcBef>
              <a:buClr>
                <a:schemeClr val="tx2"/>
              </a:buClr>
              <a:buSzPct val="75000"/>
              <a:buFont typeface="Monotype Sorts" pitchFamily="2" charset="2"/>
              <a:buNone/>
            </a:pPr>
            <a:r>
              <a:rPr lang="en-US" sz="2800">
                <a:solidFill>
                  <a:schemeClr val="bg2"/>
                </a:solidFill>
              </a:rPr>
              <a:t>BigDecimal b = </a:t>
            </a:r>
            <a:r>
              <a:rPr lang="en-US" sz="2800" b="1">
                <a:solidFill>
                  <a:schemeClr val="bg2"/>
                </a:solidFill>
              </a:rPr>
              <a:t>new</a:t>
            </a:r>
            <a:r>
              <a:rPr lang="en-US" sz="2800">
                <a:solidFill>
                  <a:schemeClr val="bg2"/>
                </a:solidFill>
              </a:rPr>
              <a:t> BigDecimal(3);</a:t>
            </a:r>
          </a:p>
          <a:p>
            <a:pPr>
              <a:spcBef>
                <a:spcPct val="20000"/>
              </a:spcBef>
              <a:buClr>
                <a:schemeClr val="tx2"/>
              </a:buClr>
              <a:buSzPct val="75000"/>
              <a:buFont typeface="Monotype Sorts" pitchFamily="2" charset="2"/>
              <a:buNone/>
            </a:pPr>
            <a:r>
              <a:rPr lang="en-US" sz="2800">
                <a:solidFill>
                  <a:schemeClr val="bg2"/>
                </a:solidFill>
              </a:rPr>
              <a:t>BigDecimal c = a.divide(b, 20, BigDecimal.ROUND_UP);</a:t>
            </a:r>
          </a:p>
          <a:p>
            <a:pPr>
              <a:spcBef>
                <a:spcPct val="20000"/>
              </a:spcBef>
              <a:buClr>
                <a:schemeClr val="tx2"/>
              </a:buClr>
              <a:buSzPct val="75000"/>
              <a:buFont typeface="Monotype Sorts" pitchFamily="2" charset="2"/>
              <a:buNone/>
            </a:pPr>
            <a:r>
              <a:rPr lang="en-US" sz="2800">
                <a:solidFill>
                  <a:schemeClr val="bg2"/>
                </a:solidFill>
              </a:rPr>
              <a:t>System.out.println(c);</a:t>
            </a:r>
          </a:p>
        </p:txBody>
      </p:sp>
      <p:sp>
        <p:nvSpPr>
          <p:cNvPr id="428037" name="AutoShape 5">
            <a:hlinkClick r:id="" action="ppaction://noaction" highlightClick="1"/>
          </p:cNvPr>
          <p:cNvSpPr>
            <a:spLocks noChangeArrowheads="1"/>
          </p:cNvSpPr>
          <p:nvPr/>
        </p:nvSpPr>
        <p:spPr bwMode="auto">
          <a:xfrm>
            <a:off x="4267200" y="34290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LargeFactorial</a:t>
            </a:r>
            <a:endParaRPr lang="en-US">
              <a:solidFill>
                <a:schemeClr val="accent1"/>
              </a:solidFill>
            </a:endParaRPr>
          </a:p>
        </p:txBody>
      </p:sp>
      <p:sp>
        <p:nvSpPr>
          <p:cNvPr id="355335" name="AutoShape 6">
            <a:hlinkClick r:id="rId4" action="ppaction://program" highlightClick="1"/>
          </p:cNvPr>
          <p:cNvSpPr>
            <a:spLocks noChangeArrowheads="1"/>
          </p:cNvSpPr>
          <p:nvPr/>
        </p:nvSpPr>
        <p:spPr bwMode="auto">
          <a:xfrm>
            <a:off x="7162800" y="3352800"/>
            <a:ext cx="1295400" cy="6858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1"/>
          </p:nvPr>
        </p:nvSpPr>
        <p:spPr/>
        <p:txBody>
          <a:bodyPr/>
          <a:lstStyle/>
          <a:p>
            <a:fld id="{28069D8A-6E27-44C8-9839-08C3A05FF250}" type="slidenum">
              <a:rPr lang="en-US"/>
              <a:pPr/>
              <a:t>57</a:t>
            </a:fld>
            <a:endParaRPr lang="en-US"/>
          </a:p>
        </p:txBody>
      </p:sp>
      <p:sp>
        <p:nvSpPr>
          <p:cNvPr id="35635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CA1DAAD2-D5FE-4077-9063-EBF70C7127C0}" type="slidenum">
              <a:rPr lang="en-US" sz="1400"/>
              <a:pPr algn="r"/>
              <a:t>57</a:t>
            </a:fld>
            <a:endParaRPr lang="en-US" sz="1400"/>
          </a:p>
        </p:txBody>
      </p:sp>
      <p:sp>
        <p:nvSpPr>
          <p:cNvPr id="356355" name="Rectangle 2"/>
          <p:cNvSpPr>
            <a:spLocks noGrp="1" noChangeArrowheads="1"/>
          </p:cNvSpPr>
          <p:nvPr>
            <p:ph type="title" idx="4294967295"/>
          </p:nvPr>
        </p:nvSpPr>
        <p:spPr>
          <a:xfrm>
            <a:off x="304800" y="457200"/>
            <a:ext cx="8686800" cy="533400"/>
          </a:xfrm>
        </p:spPr>
        <p:txBody>
          <a:bodyPr/>
          <a:lstStyle/>
          <a:p>
            <a:r>
              <a:rPr lang="en-US" sz="4000"/>
              <a:t>The </a:t>
            </a:r>
            <a:r>
              <a:rPr lang="en-US" sz="3800">
                <a:latin typeface="Courier New" pitchFamily="49" charset="0"/>
              </a:rPr>
              <a:t>Rational</a:t>
            </a:r>
            <a:r>
              <a:rPr lang="en-US" sz="4000"/>
              <a:t> Class</a:t>
            </a:r>
          </a:p>
        </p:txBody>
      </p:sp>
      <p:sp>
        <p:nvSpPr>
          <p:cNvPr id="430083" name="AutoShape 3">
            <a:hlinkClick r:id="" action="ppaction://noaction" highlightClick="1"/>
          </p:cNvPr>
          <p:cNvSpPr>
            <a:spLocks noChangeArrowheads="1"/>
          </p:cNvSpPr>
          <p:nvPr/>
        </p:nvSpPr>
        <p:spPr bwMode="auto">
          <a:xfrm>
            <a:off x="609600" y="5867400"/>
            <a:ext cx="1828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Rational</a:t>
            </a:r>
            <a:endParaRPr lang="en-US">
              <a:solidFill>
                <a:schemeClr val="accent1"/>
              </a:solidFill>
            </a:endParaRPr>
          </a:p>
        </p:txBody>
      </p:sp>
      <p:sp>
        <p:nvSpPr>
          <p:cNvPr id="356357" name="AutoShape 4">
            <a:hlinkClick r:id="rId4" action="ppaction://program" highlightClick="1"/>
          </p:cNvPr>
          <p:cNvSpPr>
            <a:spLocks noChangeArrowheads="1"/>
          </p:cNvSpPr>
          <p:nvPr/>
        </p:nvSpPr>
        <p:spPr bwMode="auto">
          <a:xfrm>
            <a:off x="6172200" y="5867400"/>
            <a:ext cx="12192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atin typeface="Book Antiqua" pitchFamily="18" charset="0"/>
              </a:rPr>
              <a:t>Run</a:t>
            </a:r>
            <a:endParaRPr lang="en-US"/>
          </a:p>
        </p:txBody>
      </p:sp>
      <p:sp>
        <p:nvSpPr>
          <p:cNvPr id="430085" name="AutoShape 5">
            <a:hlinkClick r:id="" action="ppaction://noaction" highlightClick="1"/>
          </p:cNvPr>
          <p:cNvSpPr>
            <a:spLocks noChangeArrowheads="1"/>
          </p:cNvSpPr>
          <p:nvPr/>
        </p:nvSpPr>
        <p:spPr bwMode="auto">
          <a:xfrm>
            <a:off x="3048000" y="58674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TestRationalClass</a:t>
            </a:r>
            <a:endParaRPr lang="en-US">
              <a:solidFill>
                <a:schemeClr val="accent1"/>
              </a:solidFill>
            </a:endParaRPr>
          </a:p>
        </p:txBody>
      </p:sp>
      <p:sp>
        <p:nvSpPr>
          <p:cNvPr id="356359" name="Rectangle 6"/>
          <p:cNvSpPr>
            <a:spLocks noChangeArrowheads="1"/>
          </p:cNvSpPr>
          <p:nvPr/>
        </p:nvSpPr>
        <p:spPr bwMode="auto">
          <a:xfrm>
            <a:off x="2141538" y="2312988"/>
            <a:ext cx="9144000" cy="0"/>
          </a:xfrm>
          <a:prstGeom prst="rect">
            <a:avLst/>
          </a:prstGeom>
          <a:noFill/>
          <a:ln w="12700">
            <a:noFill/>
            <a:miter lim="800000"/>
            <a:headEnd type="none" w="sm" len="sm"/>
            <a:tailEnd type="none" w="sm" len="sm"/>
          </a:ln>
        </p:spPr>
        <p:txBody>
          <a:bodyPr>
            <a:spAutoFit/>
          </a:bodyPr>
          <a:lstStyle/>
          <a:p>
            <a:endParaRPr lang="en-US"/>
          </a:p>
        </p:txBody>
      </p:sp>
      <p:graphicFrame>
        <p:nvGraphicFramePr>
          <p:cNvPr id="356360" name="Object 7"/>
          <p:cNvGraphicFramePr>
            <a:graphicFrameLocks noChangeAspect="1"/>
          </p:cNvGraphicFramePr>
          <p:nvPr/>
        </p:nvGraphicFramePr>
        <p:xfrm>
          <a:off x="152400" y="1143000"/>
          <a:ext cx="8766175" cy="4441825"/>
        </p:xfrm>
        <a:graphic>
          <a:graphicData uri="http://schemas.openxmlformats.org/presentationml/2006/ole">
            <mc:AlternateContent xmlns:mc="http://schemas.openxmlformats.org/markup-compatibility/2006">
              <mc:Choice xmlns:v="urn:schemas-microsoft-com:vml" Requires="v">
                <p:oleObj spid="_x0000_s356363" name="Picture" r:id="rId6" imgW="4400640" imgH="2228760" progId="Word.Picture.8">
                  <p:embed/>
                </p:oleObj>
              </mc:Choice>
              <mc:Fallback>
                <p:oleObj name="Picture" r:id="rId6" imgW="4400640" imgH="2228760"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143000"/>
                        <a:ext cx="8766175" cy="44418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74EF0467-4197-4BC6-8AAD-1D086FD7CDDC}" type="slidenum">
              <a:rPr lang="en-US"/>
              <a:pPr/>
              <a:t>6</a:t>
            </a:fld>
            <a:endParaRPr lang="en-US"/>
          </a:p>
        </p:txBody>
      </p:sp>
      <p:sp>
        <p:nvSpPr>
          <p:cNvPr id="300034"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43F711B9-F268-40BE-9053-EBB649E14F5B}" type="slidenum">
              <a:rPr lang="en-US" sz="1400"/>
              <a:pPr algn="r"/>
              <a:t>6</a:t>
            </a:fld>
            <a:endParaRPr lang="en-US" sz="1400"/>
          </a:p>
        </p:txBody>
      </p:sp>
      <p:sp>
        <p:nvSpPr>
          <p:cNvPr id="300035" name="Rectangle 2"/>
          <p:cNvSpPr>
            <a:spLocks noGrp="1" noChangeArrowheads="1"/>
          </p:cNvSpPr>
          <p:nvPr>
            <p:ph type="title" idx="4294967295"/>
          </p:nvPr>
        </p:nvSpPr>
        <p:spPr>
          <a:xfrm>
            <a:off x="685800" y="228600"/>
            <a:ext cx="7772400" cy="685800"/>
          </a:xfrm>
          <a:noFill/>
        </p:spPr>
        <p:txBody>
          <a:bodyPr/>
          <a:lstStyle/>
          <a:p>
            <a:r>
              <a:rPr lang="en-US"/>
              <a:t>abstract method in abstract class </a:t>
            </a:r>
          </a:p>
        </p:txBody>
      </p:sp>
      <p:sp>
        <p:nvSpPr>
          <p:cNvPr id="300036" name="Text Box 3"/>
          <p:cNvSpPr txBox="1">
            <a:spLocks noChangeArrowheads="1"/>
          </p:cNvSpPr>
          <p:nvPr/>
        </p:nvSpPr>
        <p:spPr bwMode="auto">
          <a:xfrm>
            <a:off x="304800" y="1219200"/>
            <a:ext cx="8305800" cy="3749675"/>
          </a:xfrm>
          <a:prstGeom prst="rect">
            <a:avLst/>
          </a:prstGeom>
          <a:noFill/>
          <a:ln w="12700">
            <a:noFill/>
            <a:miter lim="800000"/>
            <a:headEnd type="none" w="sm" len="sm"/>
            <a:tailEnd type="none" w="sm" len="sm"/>
          </a:ln>
        </p:spPr>
        <p:txBody>
          <a:bodyPr>
            <a:spAutoFit/>
          </a:bodyPr>
          <a:lstStyle/>
          <a:p>
            <a:pPr>
              <a:spcBef>
                <a:spcPct val="50000"/>
              </a:spcBef>
            </a:pPr>
            <a:r>
              <a:rPr lang="en-US" sz="3000">
                <a:cs typeface="Times New Roman"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D6FC430B-6507-4A89-A137-882DC17BE37C}" type="slidenum">
              <a:rPr lang="en-US"/>
              <a:pPr/>
              <a:t>7</a:t>
            </a:fld>
            <a:endParaRPr lang="en-US"/>
          </a:p>
        </p:txBody>
      </p:sp>
      <p:sp>
        <p:nvSpPr>
          <p:cNvPr id="301058"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C1A88085-66DB-4232-8553-48FE9543B4B7}" type="slidenum">
              <a:rPr lang="en-US" sz="1400"/>
              <a:pPr algn="r"/>
              <a:t>7</a:t>
            </a:fld>
            <a:endParaRPr lang="en-US" sz="1400"/>
          </a:p>
        </p:txBody>
      </p:sp>
      <p:sp>
        <p:nvSpPr>
          <p:cNvPr id="301059" name="Rectangle 2"/>
          <p:cNvSpPr>
            <a:spLocks noGrp="1" noChangeArrowheads="1"/>
          </p:cNvSpPr>
          <p:nvPr>
            <p:ph type="title" idx="4294967295"/>
          </p:nvPr>
        </p:nvSpPr>
        <p:spPr>
          <a:xfrm>
            <a:off x="304800" y="228600"/>
            <a:ext cx="8610600" cy="914400"/>
          </a:xfrm>
          <a:noFill/>
        </p:spPr>
        <p:txBody>
          <a:bodyPr/>
          <a:lstStyle/>
          <a:p>
            <a:r>
              <a:rPr lang="en-US"/>
              <a:t>object cannot be created from abstract class </a:t>
            </a:r>
          </a:p>
        </p:txBody>
      </p:sp>
      <p:sp>
        <p:nvSpPr>
          <p:cNvPr id="301060" name="Text Box 3"/>
          <p:cNvSpPr txBox="1">
            <a:spLocks noChangeArrowheads="1"/>
          </p:cNvSpPr>
          <p:nvPr/>
        </p:nvSpPr>
        <p:spPr bwMode="auto">
          <a:xfrm>
            <a:off x="304800" y="1600200"/>
            <a:ext cx="8534400" cy="3937000"/>
          </a:xfrm>
          <a:prstGeom prst="rect">
            <a:avLst/>
          </a:prstGeom>
          <a:noFill/>
          <a:ln w="12700">
            <a:noFill/>
            <a:miter lim="800000"/>
            <a:headEnd type="none" w="sm" len="sm"/>
            <a:tailEnd type="none" w="sm" len="sm"/>
          </a:ln>
        </p:spPr>
        <p:txBody>
          <a:bodyPr>
            <a:spAutoFit/>
          </a:bodyPr>
          <a:lstStyle/>
          <a:p>
            <a:pPr>
              <a:spcBef>
                <a:spcPct val="50000"/>
              </a:spcBef>
            </a:pPr>
            <a:r>
              <a:rPr lang="en-US" sz="3600">
                <a:cs typeface="Times New Roman" pitchFamily="18" charset="0"/>
              </a:rPr>
              <a:t>An abstract class cannot be instantiated using the </a:t>
            </a:r>
            <a:r>
              <a:rPr lang="en-US" sz="3600" u="sng">
                <a:cs typeface="Times New Roman" pitchFamily="18" charset="0"/>
              </a:rPr>
              <a:t>new</a:t>
            </a:r>
            <a:r>
              <a:rPr lang="en-US" sz="3600">
                <a:cs typeface="Times New Roman" pitchFamily="18" charset="0"/>
              </a:rPr>
              <a:t> operator, but you can still define its constructors, which are invoked in the constructors of its subclasses. For instance, the constructors of </a:t>
            </a:r>
            <a:r>
              <a:rPr lang="en-US" sz="3600" u="sng">
                <a:cs typeface="Times New Roman" pitchFamily="18" charset="0"/>
              </a:rPr>
              <a:t>GeometricObject</a:t>
            </a:r>
            <a:r>
              <a:rPr lang="en-US" sz="3600">
                <a:cs typeface="Times New Roman" pitchFamily="18" charset="0"/>
              </a:rPr>
              <a:t> are invoked in the </a:t>
            </a:r>
            <a:r>
              <a:rPr lang="en-US" sz="3600" u="sng">
                <a:cs typeface="Times New Roman" pitchFamily="18" charset="0"/>
              </a:rPr>
              <a:t>Circle</a:t>
            </a:r>
            <a:r>
              <a:rPr lang="en-US" sz="3600">
                <a:cs typeface="Times New Roman" pitchFamily="18" charset="0"/>
              </a:rPr>
              <a:t> class and the </a:t>
            </a:r>
            <a:r>
              <a:rPr lang="en-US" sz="3600" u="sng">
                <a:cs typeface="Times New Roman" pitchFamily="18" charset="0"/>
              </a:rPr>
              <a:t>Rectangle</a:t>
            </a:r>
            <a:r>
              <a:rPr lang="en-US" sz="3600">
                <a:cs typeface="Times New Roman" pitchFamily="18" charset="0"/>
              </a:rPr>
              <a:t> class.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24284702-A93F-485B-84F1-6F92BF96A774}" type="slidenum">
              <a:rPr lang="en-US"/>
              <a:pPr/>
              <a:t>8</a:t>
            </a:fld>
            <a:endParaRPr lang="en-US"/>
          </a:p>
        </p:txBody>
      </p:sp>
      <p:sp>
        <p:nvSpPr>
          <p:cNvPr id="302082"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CDAB5DD1-12D3-46BC-82AB-F3AA54412FB6}" type="slidenum">
              <a:rPr lang="en-US" sz="1400"/>
              <a:pPr algn="r"/>
              <a:t>8</a:t>
            </a:fld>
            <a:endParaRPr lang="en-US" sz="1400"/>
          </a:p>
        </p:txBody>
      </p:sp>
      <p:sp>
        <p:nvSpPr>
          <p:cNvPr id="302083" name="Rectangle 2"/>
          <p:cNvSpPr>
            <a:spLocks noGrp="1" noChangeArrowheads="1"/>
          </p:cNvSpPr>
          <p:nvPr>
            <p:ph type="title" idx="4294967295"/>
          </p:nvPr>
        </p:nvSpPr>
        <p:spPr>
          <a:xfrm>
            <a:off x="228600" y="228600"/>
            <a:ext cx="8610600" cy="1143000"/>
          </a:xfrm>
          <a:noFill/>
        </p:spPr>
        <p:txBody>
          <a:bodyPr/>
          <a:lstStyle/>
          <a:p>
            <a:r>
              <a:rPr lang="en-US"/>
              <a:t>abstract class without abstract method </a:t>
            </a:r>
          </a:p>
        </p:txBody>
      </p:sp>
      <p:sp>
        <p:nvSpPr>
          <p:cNvPr id="302084" name="Text Box 3"/>
          <p:cNvSpPr txBox="1">
            <a:spLocks noChangeArrowheads="1"/>
          </p:cNvSpPr>
          <p:nvPr/>
        </p:nvSpPr>
        <p:spPr bwMode="auto">
          <a:xfrm>
            <a:off x="304800" y="1828800"/>
            <a:ext cx="8534400" cy="3937000"/>
          </a:xfrm>
          <a:prstGeom prst="rect">
            <a:avLst/>
          </a:prstGeom>
          <a:noFill/>
          <a:ln w="12700">
            <a:noFill/>
            <a:miter lim="800000"/>
            <a:headEnd type="none" w="sm" len="sm"/>
            <a:tailEnd type="none" w="sm" len="sm"/>
          </a:ln>
        </p:spPr>
        <p:txBody>
          <a:bodyPr>
            <a:spAutoFit/>
          </a:bodyPr>
          <a:lstStyle/>
          <a:p>
            <a:pPr>
              <a:spcBef>
                <a:spcPct val="50000"/>
              </a:spcBef>
            </a:pPr>
            <a:r>
              <a:rPr lang="en-US" sz="3600">
                <a:cs typeface="Times New Roman" pitchFamily="18" charset="0"/>
              </a:rPr>
              <a:t>A class that contains abstract methods must be abstract. However, it is possible to define an abstract class that contains no abstract methods. In this case, you cannot create instances of the class using the </a:t>
            </a:r>
            <a:r>
              <a:rPr lang="en-US" sz="3600" u="sng">
                <a:cs typeface="Times New Roman" pitchFamily="18" charset="0"/>
              </a:rPr>
              <a:t>new</a:t>
            </a:r>
            <a:r>
              <a:rPr lang="en-US" sz="3600">
                <a:cs typeface="Times New Roman" pitchFamily="18" charset="0"/>
              </a:rPr>
              <a:t> operator. This class is used as a base class for defining a new subclass.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31D45DC0-D747-4A07-83D9-30991F6B36B6}" type="slidenum">
              <a:rPr lang="en-US"/>
              <a:pPr/>
              <a:t>9</a:t>
            </a:fld>
            <a:endParaRPr lang="en-US"/>
          </a:p>
        </p:txBody>
      </p:sp>
      <p:sp>
        <p:nvSpPr>
          <p:cNvPr id="303106"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B6BC633A-7BBD-4E63-A8B1-7C3BD9125D33}" type="slidenum">
              <a:rPr lang="en-US" sz="1400"/>
              <a:pPr algn="r"/>
              <a:t>9</a:t>
            </a:fld>
            <a:endParaRPr lang="en-US" sz="1400"/>
          </a:p>
        </p:txBody>
      </p:sp>
      <p:sp>
        <p:nvSpPr>
          <p:cNvPr id="303107" name="Rectangle 2"/>
          <p:cNvSpPr>
            <a:spLocks noGrp="1" noChangeArrowheads="1"/>
          </p:cNvSpPr>
          <p:nvPr>
            <p:ph type="title" idx="4294967295"/>
          </p:nvPr>
        </p:nvSpPr>
        <p:spPr>
          <a:xfrm>
            <a:off x="228600" y="228600"/>
            <a:ext cx="8686800" cy="1143000"/>
          </a:xfrm>
          <a:noFill/>
        </p:spPr>
        <p:txBody>
          <a:bodyPr/>
          <a:lstStyle/>
          <a:p>
            <a:r>
              <a:rPr lang="en-US"/>
              <a:t>superclass of abstract class may be concrete </a:t>
            </a:r>
          </a:p>
        </p:txBody>
      </p:sp>
      <p:sp>
        <p:nvSpPr>
          <p:cNvPr id="303108" name="Text Box 3"/>
          <p:cNvSpPr txBox="1">
            <a:spLocks noChangeArrowheads="1"/>
          </p:cNvSpPr>
          <p:nvPr/>
        </p:nvSpPr>
        <p:spPr bwMode="auto">
          <a:xfrm>
            <a:off x="304800" y="1828800"/>
            <a:ext cx="8534400" cy="2289175"/>
          </a:xfrm>
          <a:prstGeom prst="rect">
            <a:avLst/>
          </a:prstGeom>
          <a:noFill/>
          <a:ln w="12700">
            <a:noFill/>
            <a:miter lim="800000"/>
            <a:headEnd type="none" w="sm" len="sm"/>
            <a:tailEnd type="none" w="sm" len="sm"/>
          </a:ln>
        </p:spPr>
        <p:txBody>
          <a:bodyPr>
            <a:spAutoFit/>
          </a:bodyPr>
          <a:lstStyle/>
          <a:p>
            <a:pPr>
              <a:spcBef>
                <a:spcPct val="50000"/>
              </a:spcBef>
            </a:pPr>
            <a:r>
              <a:rPr lang="en-US" sz="3600">
                <a:cs typeface="Times New Roman" pitchFamily="18" charset="0"/>
              </a:rPr>
              <a:t>A subclass can be abstract even if its superclass is concrete. For example, the </a:t>
            </a:r>
            <a:r>
              <a:rPr lang="en-US" sz="3600" u="sng">
                <a:cs typeface="Times New Roman" pitchFamily="18" charset="0"/>
              </a:rPr>
              <a:t>Object</a:t>
            </a:r>
            <a:r>
              <a:rPr lang="en-US" sz="3600">
                <a:cs typeface="Times New Roman" pitchFamily="18" charset="0"/>
              </a:rPr>
              <a:t> class is concrete, but its subclasses, such as </a:t>
            </a:r>
            <a:r>
              <a:rPr lang="en-US" sz="3600" u="sng">
                <a:cs typeface="Times New Roman" pitchFamily="18" charset="0"/>
              </a:rPr>
              <a:t>GeometricObject</a:t>
            </a:r>
            <a:r>
              <a:rPr lang="en-US" sz="3600">
                <a:cs typeface="Times New Roman" pitchFamily="18" charset="0"/>
              </a:rPr>
              <a:t>, may be abstract.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7650</TotalTime>
  <Words>3176</Words>
  <Application>Microsoft Office PowerPoint</Application>
  <PresentationFormat>On-screen Show (4:3)</PresentationFormat>
  <Paragraphs>410</Paragraphs>
  <Slides>57</Slides>
  <Notes>6</Notes>
  <HiddenSlides>0</HiddenSlides>
  <MMClips>0</MMClips>
  <ScaleCrop>false</ScaleCrop>
  <HeadingPairs>
    <vt:vector size="8" baseType="variant">
      <vt:variant>
        <vt:lpstr>Theme</vt:lpstr>
      </vt:variant>
      <vt:variant>
        <vt:i4>1</vt:i4>
      </vt:variant>
      <vt:variant>
        <vt:lpstr>Embedded OLE Servers</vt:lpstr>
      </vt:variant>
      <vt:variant>
        <vt:i4>2</vt:i4>
      </vt:variant>
      <vt:variant>
        <vt:lpstr>Slide Titles</vt:lpstr>
      </vt:variant>
      <vt:variant>
        <vt:i4>57</vt:i4>
      </vt:variant>
      <vt:variant>
        <vt:lpstr>Custom Shows</vt:lpstr>
      </vt:variant>
      <vt:variant>
        <vt:i4>1</vt:i4>
      </vt:variant>
    </vt:vector>
  </HeadingPairs>
  <TitlesOfParts>
    <vt:vector size="61" baseType="lpstr">
      <vt:lpstr>International</vt:lpstr>
      <vt:lpstr>Picture</vt:lpstr>
      <vt:lpstr>Microsoft Word Picture</vt:lpstr>
      <vt:lpstr>Abstract Classes and Interfaces</vt:lpstr>
      <vt:lpstr>Chapter 14 Abstract Classes and Interfaces</vt:lpstr>
      <vt:lpstr>Motivations</vt:lpstr>
      <vt:lpstr>Objectives</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The Abstract Calendar Class and Its GregorianCalendar subclass</vt:lpstr>
      <vt:lpstr>The Abstract Calendar Class and Its GregorianCalendar subclass</vt:lpstr>
      <vt:lpstr>The GregorianCalendar Class</vt:lpstr>
      <vt:lpstr>The get Method in Calendar Class</vt:lpstr>
      <vt:lpstr>Getting Date/Time Information from Calendar</vt:lpstr>
      <vt:lpstr>Interfaces</vt:lpstr>
      <vt:lpstr>What is an interface?  Why is an interface useful?</vt:lpstr>
      <vt:lpstr>Define an Interface</vt:lpstr>
      <vt:lpstr>Interface is a Special Class</vt:lpstr>
      <vt:lpstr>Example</vt:lpstr>
      <vt:lpstr>Omitting Modifiers in Interfaces</vt:lpstr>
      <vt:lpstr>Example: The Comparable Interface</vt:lpstr>
      <vt:lpstr>String and Date Classes</vt:lpstr>
      <vt:lpstr>Generic max Method</vt:lpstr>
      <vt:lpstr>Defining Classes to Implement Comparable</vt:lpstr>
      <vt:lpstr>The ActionListener Interfaces</vt:lpstr>
      <vt:lpstr>Handling GUI Events</vt:lpstr>
      <vt:lpstr>Trace Execution</vt:lpstr>
      <vt:lpstr>Trace Execution</vt:lpstr>
      <vt:lpstr>Trace Execution</vt:lpstr>
      <vt:lpstr>The Cloneable Interfaces</vt:lpstr>
      <vt:lpstr>Examples</vt:lpstr>
      <vt:lpstr>Implementing Cloneable Interface</vt:lpstr>
      <vt:lpstr>Shallow vs. Deep Copy</vt:lpstr>
      <vt:lpstr>Interfaces vs. Abstract Classes</vt:lpstr>
      <vt:lpstr>Interfaces vs. Abstract Classes, cont.</vt:lpstr>
      <vt:lpstr>Caution: conflict interfaces </vt:lpstr>
      <vt:lpstr>Whether to use an interface or a class?</vt:lpstr>
      <vt:lpstr>Wrapper Classes</vt:lpstr>
      <vt:lpstr>The toString, equals, and hashCode Methods </vt:lpstr>
      <vt:lpstr>The Number Class </vt:lpstr>
      <vt:lpstr>The Integer and Double Classes</vt:lpstr>
      <vt:lpstr>The Integer Class and the Double Class</vt:lpstr>
      <vt:lpstr>Numeric Wrapper Class Constructors </vt:lpstr>
      <vt:lpstr>Numeric Wrapper Class Constants </vt:lpstr>
      <vt:lpstr>Conversion Methods</vt:lpstr>
      <vt:lpstr>The Static valueOf Methods</vt:lpstr>
      <vt:lpstr>The Methods for Parsing Strings into Numbers </vt:lpstr>
      <vt:lpstr>Sorting an Array of Objects</vt:lpstr>
      <vt:lpstr>TIP</vt:lpstr>
      <vt:lpstr>NOTE</vt:lpstr>
      <vt:lpstr>CAUTION</vt:lpstr>
      <vt:lpstr>Automatic Conversion Between Primitive Types and Wrapper Class Types</vt:lpstr>
      <vt:lpstr>BigInteger and BigDecimal</vt:lpstr>
      <vt:lpstr>BigInteger and BigDecimal</vt:lpstr>
      <vt:lpstr>The Rational Class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Hitham M.Abo Bakr</cp:lastModifiedBy>
  <cp:revision>196</cp:revision>
  <cp:lastPrinted>1998-02-24T16:19:51Z</cp:lastPrinted>
  <dcterms:created xsi:type="dcterms:W3CDTF">1995-06-10T17:31:50Z</dcterms:created>
  <dcterms:modified xsi:type="dcterms:W3CDTF">2016-05-08T12:06:26Z</dcterms:modified>
</cp:coreProperties>
</file>