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3"/>
  </p:notesMasterIdLst>
  <p:handoutMasterIdLst>
    <p:handoutMasterId r:id="rId44"/>
  </p:handoutMasterIdLst>
  <p:sldIdLst>
    <p:sldId id="385" r:id="rId2"/>
    <p:sldId id="575" r:id="rId3"/>
    <p:sldId id="542" r:id="rId4"/>
    <p:sldId id="386" r:id="rId5"/>
    <p:sldId id="393" r:id="rId6"/>
    <p:sldId id="576" r:id="rId7"/>
    <p:sldId id="533" r:id="rId8"/>
    <p:sldId id="534" r:id="rId9"/>
    <p:sldId id="395" r:id="rId10"/>
    <p:sldId id="541" r:id="rId11"/>
    <p:sldId id="577" r:id="rId12"/>
    <p:sldId id="504" r:id="rId13"/>
    <p:sldId id="387" r:id="rId14"/>
    <p:sldId id="388" r:id="rId15"/>
    <p:sldId id="389" r:id="rId16"/>
    <p:sldId id="390" r:id="rId17"/>
    <p:sldId id="392" r:id="rId18"/>
    <p:sldId id="394" r:id="rId19"/>
    <p:sldId id="505" r:id="rId20"/>
    <p:sldId id="515" r:id="rId21"/>
    <p:sldId id="525" r:id="rId22"/>
    <p:sldId id="538" r:id="rId23"/>
    <p:sldId id="567" r:id="rId24"/>
    <p:sldId id="568" r:id="rId25"/>
    <p:sldId id="578" r:id="rId26"/>
    <p:sldId id="579" r:id="rId27"/>
    <p:sldId id="552" r:id="rId28"/>
    <p:sldId id="560" r:id="rId29"/>
    <p:sldId id="574" r:id="rId30"/>
    <p:sldId id="553" r:id="rId31"/>
    <p:sldId id="555" r:id="rId32"/>
    <p:sldId id="563" r:id="rId33"/>
    <p:sldId id="556" r:id="rId34"/>
    <p:sldId id="557" r:id="rId35"/>
    <p:sldId id="565" r:id="rId36"/>
    <p:sldId id="543" r:id="rId37"/>
    <p:sldId id="544" r:id="rId38"/>
    <p:sldId id="545" r:id="rId39"/>
    <p:sldId id="546" r:id="rId40"/>
    <p:sldId id="547" r:id="rId41"/>
    <p:sldId id="548" r:id="rId4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snapVertSplitter="1" vertBarState="minimized" horzBarState="maximized">
    <p:restoredLeft sz="16877" autoAdjust="0"/>
    <p:restoredTop sz="90929"/>
  </p:normalViewPr>
  <p:slideViewPr>
    <p:cSldViewPr>
      <p:cViewPr>
        <p:scale>
          <a:sx n="100" d="100"/>
          <a:sy n="100" d="100"/>
        </p:scale>
        <p:origin x="-708" y="276"/>
      </p:cViewPr>
      <p:guideLst>
        <p:guide orient="horz" pos="1728"/>
        <p:guide pos="57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1422" y="-84"/>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p>
        </p:txBody>
      </p:sp>
      <p:sp>
        <p:nvSpPr>
          <p:cNvPr id="2052" name="Rectangle 4"/>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97C27A10-0D02-4315-8033-AB489DC3610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3103" name="Group 31"/>
          <p:cNvGrpSpPr>
            <a:grpSpLocks/>
          </p:cNvGrpSpPr>
          <p:nvPr/>
        </p:nvGrpSpPr>
        <p:grpSpPr bwMode="auto">
          <a:xfrm>
            <a:off x="0" y="114300"/>
            <a:ext cx="9142413" cy="6742113"/>
            <a:chOff x="0" y="72"/>
            <a:chExt cx="5759" cy="4247"/>
          </a:xfrm>
        </p:grpSpPr>
        <p:sp>
          <p:nvSpPr>
            <p:cNvPr id="3074" name="Rectangle 2"/>
            <p:cNvSpPr>
              <a:spLocks noChangeArrowheads="1"/>
            </p:cNvSpPr>
            <p:nvPr/>
          </p:nvSpPr>
          <p:spPr bwMode="hidden">
            <a:xfrm>
              <a:off x="0" y="2112"/>
              <a:ext cx="5759" cy="2207"/>
            </a:xfrm>
            <a:prstGeom prst="rect">
              <a:avLst/>
            </a:prstGeom>
            <a:solidFill>
              <a:schemeClr val="bg1"/>
            </a:solidFill>
            <a:ln w="9525">
              <a:noFill/>
              <a:miter lim="800000"/>
              <a:headEnd/>
              <a:tailEnd/>
            </a:ln>
            <a:effectLst/>
          </p:spPr>
          <p:txBody>
            <a:bodyPr wrap="none" anchor="ctr"/>
            <a:lstStyle/>
            <a:p>
              <a:endParaRPr lang="en-US"/>
            </a:p>
          </p:txBody>
        </p:sp>
        <p:grpSp>
          <p:nvGrpSpPr>
            <p:cNvPr id="3102" name="Group 30"/>
            <p:cNvGrpSpPr>
              <a:grpSpLocks/>
            </p:cNvGrpSpPr>
            <p:nvPr/>
          </p:nvGrpSpPr>
          <p:grpSpPr bwMode="auto">
            <a:xfrm>
              <a:off x="0" y="72"/>
              <a:ext cx="5759" cy="2040"/>
              <a:chOff x="0" y="72"/>
              <a:chExt cx="5759" cy="2040"/>
            </a:xfrm>
          </p:grpSpPr>
          <p:sp>
            <p:nvSpPr>
              <p:cNvPr id="3075"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3081" name="Group 9"/>
              <p:cNvGrpSpPr>
                <a:grpSpLocks/>
              </p:cNvGrpSpPr>
              <p:nvPr/>
            </p:nvGrpSpPr>
            <p:grpSpPr bwMode="auto">
              <a:xfrm>
                <a:off x="2289" y="72"/>
                <a:ext cx="1440" cy="1984"/>
                <a:chOff x="2289" y="72"/>
                <a:chExt cx="1440" cy="1984"/>
              </a:xfrm>
            </p:grpSpPr>
            <p:sp>
              <p:nvSpPr>
                <p:cNvPr id="3076" name="Freeform 4"/>
                <p:cNvSpPr>
                  <a:spLocks/>
                </p:cNvSpPr>
                <p:nvPr/>
              </p:nvSpPr>
              <p:spPr bwMode="ltGray">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3077"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78"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79"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3080" name="Freeform 8"/>
                <p:cNvSpPr>
                  <a:spLocks/>
                </p:cNvSpPr>
                <p:nvPr/>
              </p:nvSpPr>
              <p:spPr bwMode="ltGray">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grpSp>
          <p:sp>
            <p:nvSpPr>
              <p:cNvPr id="3082"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3101" name="Group 29"/>
              <p:cNvGrpSpPr>
                <a:grpSpLocks/>
              </p:cNvGrpSpPr>
              <p:nvPr/>
            </p:nvGrpSpPr>
            <p:grpSpPr bwMode="auto">
              <a:xfrm>
                <a:off x="2071" y="406"/>
                <a:ext cx="1392" cy="1109"/>
                <a:chOff x="2071" y="406"/>
                <a:chExt cx="1392" cy="1109"/>
              </a:xfrm>
            </p:grpSpPr>
            <p:sp>
              <p:nvSpPr>
                <p:cNvPr id="3083" name="Freeform 11"/>
                <p:cNvSpPr>
                  <a:spLocks/>
                </p:cNvSpPr>
                <p:nvPr/>
              </p:nvSpPr>
              <p:spPr bwMode="grayWhite">
                <a:xfrm>
                  <a:off x="2268" y="812"/>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3084" name="Freeform 12"/>
                <p:cNvSpPr>
                  <a:spLocks/>
                </p:cNvSpPr>
                <p:nvPr/>
              </p:nvSpPr>
              <p:spPr bwMode="grayWhite">
                <a:xfrm>
                  <a:off x="2292" y="843"/>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3085" name="Freeform 13"/>
                <p:cNvSpPr>
                  <a:spLocks/>
                </p:cNvSpPr>
                <p:nvPr/>
              </p:nvSpPr>
              <p:spPr bwMode="grayWhite">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endParaRPr lang="en-US"/>
                </a:p>
              </p:txBody>
            </p:sp>
            <p:sp>
              <p:nvSpPr>
                <p:cNvPr id="3086" name="Freeform 14"/>
                <p:cNvSpPr>
                  <a:spLocks/>
                </p:cNvSpPr>
                <p:nvPr/>
              </p:nvSpPr>
              <p:spPr bwMode="grayWhite">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endParaRPr lang="en-US"/>
                </a:p>
              </p:txBody>
            </p:sp>
            <p:sp>
              <p:nvSpPr>
                <p:cNvPr id="3087" name="Freeform 15"/>
                <p:cNvSpPr>
                  <a:spLocks/>
                </p:cNvSpPr>
                <p:nvPr/>
              </p:nvSpPr>
              <p:spPr bwMode="grayWhite">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endParaRPr lang="en-US"/>
                </a:p>
              </p:txBody>
            </p:sp>
            <p:sp>
              <p:nvSpPr>
                <p:cNvPr id="3088" name="Freeform 16"/>
                <p:cNvSpPr>
                  <a:spLocks/>
                </p:cNvSpPr>
                <p:nvPr/>
              </p:nvSpPr>
              <p:spPr bwMode="grayWhite">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endParaRPr lang="en-US"/>
                </a:p>
              </p:txBody>
            </p:sp>
            <p:sp>
              <p:nvSpPr>
                <p:cNvPr id="3089" name="Freeform 17"/>
                <p:cNvSpPr>
                  <a:spLocks/>
                </p:cNvSpPr>
                <p:nvPr/>
              </p:nvSpPr>
              <p:spPr bwMode="grayWhite">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endParaRPr lang="en-US"/>
                </a:p>
              </p:txBody>
            </p:sp>
            <p:sp>
              <p:nvSpPr>
                <p:cNvPr id="3090" name="Freeform 18"/>
                <p:cNvSpPr>
                  <a:spLocks/>
                </p:cNvSpPr>
                <p:nvPr/>
              </p:nvSpPr>
              <p:spPr bwMode="grayWhite">
                <a:xfrm>
                  <a:off x="3384" y="1337"/>
                  <a:ext cx="79" cy="101"/>
                </a:xfrm>
                <a:custGeom>
                  <a:avLst/>
                  <a:gdLst/>
                  <a:ahLst/>
                  <a:cxnLst>
                    <a:cxn ang="0">
                      <a:pos x="48" y="0"/>
                    </a:cxn>
                    <a:cxn ang="0">
                      <a:pos x="78" y="30"/>
                    </a:cxn>
                    <a:cxn ang="0">
                      <a:pos x="16" y="100"/>
                    </a:cxn>
                    <a:cxn ang="0">
                      <a:pos x="0" y="84"/>
                    </a:cxn>
                    <a:cxn ang="0">
                      <a:pos x="45" y="39"/>
                    </a:cxn>
                    <a:cxn ang="0">
                      <a:pos x="48" y="0"/>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endParaRPr lang="en-US"/>
                </a:p>
              </p:txBody>
            </p:sp>
            <p:sp>
              <p:nvSpPr>
                <p:cNvPr id="3091" name="Freeform 19"/>
                <p:cNvSpPr>
                  <a:spLocks/>
                </p:cNvSpPr>
                <p:nvPr/>
              </p:nvSpPr>
              <p:spPr bwMode="grayWhite">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endParaRPr lang="en-US"/>
                </a:p>
              </p:txBody>
            </p:sp>
            <p:sp>
              <p:nvSpPr>
                <p:cNvPr id="3092" name="Freeform 20"/>
                <p:cNvSpPr>
                  <a:spLocks/>
                </p:cNvSpPr>
                <p:nvPr/>
              </p:nvSpPr>
              <p:spPr bwMode="grayWhite">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endParaRPr lang="en-US"/>
                </a:p>
              </p:txBody>
            </p:sp>
            <p:sp>
              <p:nvSpPr>
                <p:cNvPr id="3093" name="Freeform 21"/>
                <p:cNvSpPr>
                  <a:spLocks/>
                </p:cNvSpPr>
                <p:nvPr/>
              </p:nvSpPr>
              <p:spPr bwMode="grayWhite">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endParaRPr lang="en-US"/>
                </a:p>
              </p:txBody>
            </p:sp>
            <p:sp>
              <p:nvSpPr>
                <p:cNvPr id="3094" name="Freeform 22"/>
                <p:cNvSpPr>
                  <a:spLocks/>
                </p:cNvSpPr>
                <p:nvPr/>
              </p:nvSpPr>
              <p:spPr bwMode="grayWhite">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endParaRPr lang="en-US"/>
                </a:p>
              </p:txBody>
            </p:sp>
            <p:sp>
              <p:nvSpPr>
                <p:cNvPr id="3095" name="Freeform 23"/>
                <p:cNvSpPr>
                  <a:spLocks/>
                </p:cNvSpPr>
                <p:nvPr/>
              </p:nvSpPr>
              <p:spPr bwMode="grayWhite">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endParaRPr lang="en-US"/>
                </a:p>
              </p:txBody>
            </p:sp>
            <p:sp>
              <p:nvSpPr>
                <p:cNvPr id="3096" name="Freeform 24"/>
                <p:cNvSpPr>
                  <a:spLocks/>
                </p:cNvSpPr>
                <p:nvPr/>
              </p:nvSpPr>
              <p:spPr bwMode="grayWhite">
                <a:xfrm>
                  <a:off x="2780" y="1139"/>
                  <a:ext cx="19" cy="36"/>
                </a:xfrm>
                <a:custGeom>
                  <a:avLst/>
                  <a:gdLst/>
                  <a:ahLst/>
                  <a:cxnLst>
                    <a:cxn ang="0">
                      <a:pos x="9" y="0"/>
                    </a:cxn>
                    <a:cxn ang="0">
                      <a:pos x="0" y="16"/>
                    </a:cxn>
                    <a:cxn ang="0">
                      <a:pos x="6" y="35"/>
                    </a:cxn>
                    <a:cxn ang="0">
                      <a:pos x="18" y="21"/>
                    </a:cxn>
                    <a:cxn ang="0">
                      <a:pos x="9" y="0"/>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endParaRPr lang="en-US"/>
                </a:p>
              </p:txBody>
            </p:sp>
            <p:sp>
              <p:nvSpPr>
                <p:cNvPr id="3097" name="Freeform 25"/>
                <p:cNvSpPr>
                  <a:spLocks/>
                </p:cNvSpPr>
                <p:nvPr/>
              </p:nvSpPr>
              <p:spPr bwMode="grayWhite">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endParaRPr lang="en-US"/>
                </a:p>
              </p:txBody>
            </p:sp>
            <p:sp>
              <p:nvSpPr>
                <p:cNvPr id="3098" name="Freeform 26"/>
                <p:cNvSpPr>
                  <a:spLocks/>
                </p:cNvSpPr>
                <p:nvPr/>
              </p:nvSpPr>
              <p:spPr bwMode="grayWhite">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endParaRPr lang="en-US"/>
                </a:p>
              </p:txBody>
            </p:sp>
            <p:sp>
              <p:nvSpPr>
                <p:cNvPr id="3099" name="Freeform 27"/>
                <p:cNvSpPr>
                  <a:spLocks/>
                </p:cNvSpPr>
                <p:nvPr/>
              </p:nvSpPr>
              <p:spPr bwMode="grayWhite">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endParaRPr lang="en-US"/>
                </a:p>
              </p:txBody>
            </p:sp>
            <p:sp>
              <p:nvSpPr>
                <p:cNvPr id="3100" name="Freeform 28"/>
                <p:cNvSpPr>
                  <a:spLocks/>
                </p:cNvSpPr>
                <p:nvPr/>
              </p:nvSpPr>
              <p:spPr bwMode="grayWhite">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r>
              <a:rPr lang="en-US"/>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3106" name="Rectangle 34"/>
          <p:cNvSpPr>
            <a:spLocks noGrp="1" noChangeArrowheads="1"/>
          </p:cNvSpPr>
          <p:nvPr>
            <p:ph type="dt" sz="quarter" idx="2"/>
          </p:nvPr>
        </p:nvSpPr>
        <p:spPr/>
        <p:txBody>
          <a:bodyPr/>
          <a:lstStyle>
            <a:lvl1pPr>
              <a:defRPr/>
            </a:lvl1pPr>
          </a:lstStyle>
          <a:p>
            <a:endParaRPr lang="en-US"/>
          </a:p>
        </p:txBody>
      </p:sp>
      <p:sp>
        <p:nvSpPr>
          <p:cNvPr id="3107" name="Rectangle 35"/>
          <p:cNvSpPr>
            <a:spLocks noGrp="1" noChangeArrowheads="1"/>
          </p:cNvSpPr>
          <p:nvPr>
            <p:ph type="ftr" sz="quarter" idx="3"/>
          </p:nvPr>
        </p:nvSpPr>
        <p:spPr bwMode="auto">
          <a:xfrm>
            <a:off x="3124200" y="6400800"/>
            <a:ext cx="2895600" cy="457200"/>
          </a:xfrm>
          <a:prstGeom prst="rect">
            <a:avLst/>
          </a:prstGeom>
          <a:noFill/>
          <a:ln>
            <a:miter lim="800000"/>
            <a:headEnd/>
            <a:tailEnd/>
          </a:ln>
        </p:spPr>
        <p:txBody>
          <a:bodyPr vert="horz" wrap="none" lIns="92075" tIns="46038" rIns="92075" bIns="46038" numCol="1" anchor="ctr" anchorCtr="0" compatLnSpc="1">
            <a:prstTxWarp prst="textNoShape">
              <a:avLst/>
            </a:prstTxWarp>
          </a:bodyPr>
          <a:lstStyle>
            <a:lvl1pPr algn="ctr">
              <a:defRPr sz="1400"/>
            </a:lvl1pPr>
          </a:lstStyle>
          <a:p>
            <a:r>
              <a:rPr lang="en-US"/>
              <a:t>Liang, Introduction to Java Programming, Eighth Edition, (c) 2011 Pearson Education, Inc. All rights reserved. 0132130807</a:t>
            </a:r>
          </a:p>
        </p:txBody>
      </p:sp>
      <p:sp>
        <p:nvSpPr>
          <p:cNvPr id="3108" name="Rectangle 36"/>
          <p:cNvSpPr>
            <a:spLocks noGrp="1" noChangeArrowheads="1"/>
          </p:cNvSpPr>
          <p:nvPr>
            <p:ph type="sldNum" sz="quarter" idx="4"/>
          </p:nvPr>
        </p:nvSpPr>
        <p:spPr>
          <a:xfrm>
            <a:off x="6553200" y="6400800"/>
            <a:ext cx="1905000" cy="457200"/>
          </a:xfrm>
        </p:spPr>
        <p:txBody>
          <a:bodyPr/>
          <a:lstStyle>
            <a:lvl1pPr>
              <a:defRPr/>
            </a:lvl1pPr>
          </a:lstStyle>
          <a:p>
            <a:fld id="{E1634A84-6555-4B3A-8F52-FF97E962F10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0C280900-BE7F-4534-8881-008822580A5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AE3E865-6E74-4F82-AC0A-2E9F8565980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5A95148B-61BC-4050-8B8D-30236930A6B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371FB9E6-B177-4FF9-A932-3E140953383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5B6C75CA-80E7-4175-AF35-63A4B6EDDD4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B9B93049-A471-4C40-AC2C-404B4AF3A4C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23167976-F5DA-4859-9C31-1ABC7438ECB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7B34AFB7-4EED-4504-86FF-6D6BCB28D3B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780EC3E0-276B-4B9F-9319-53FEDE92E2D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107D3C0-D6D2-48C8-90B9-89C94E0F6DF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53" name="Group 29"/>
          <p:cNvGrpSpPr>
            <a:grpSpLocks/>
          </p:cNvGrpSpPr>
          <p:nvPr/>
        </p:nvGrpSpPr>
        <p:grpSpPr bwMode="auto">
          <a:xfrm>
            <a:off x="0" y="4367213"/>
            <a:ext cx="9131300" cy="2478087"/>
            <a:chOff x="0" y="2751"/>
            <a:chExt cx="5752" cy="1561"/>
          </a:xfrm>
        </p:grpSpPr>
        <p:sp>
          <p:nvSpPr>
            <p:cNvPr id="1026"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1052" name="Group 28"/>
            <p:cNvGrpSpPr>
              <a:grpSpLocks/>
            </p:cNvGrpSpPr>
            <p:nvPr/>
          </p:nvGrpSpPr>
          <p:grpSpPr bwMode="auto">
            <a:xfrm>
              <a:off x="4458" y="2751"/>
              <a:ext cx="1190" cy="1426"/>
              <a:chOff x="4458" y="2751"/>
              <a:chExt cx="1190" cy="1426"/>
            </a:xfrm>
          </p:grpSpPr>
          <p:sp>
            <p:nvSpPr>
              <p:cNvPr id="1027" name="Freeform 3"/>
              <p:cNvSpPr>
                <a:spLocks/>
              </p:cNvSpPr>
              <p:nvPr/>
            </p:nvSpPr>
            <p:spPr bwMode="ltGray">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1028"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29"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0"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1031" name="Freeform 7"/>
              <p:cNvSpPr>
                <a:spLocks/>
              </p:cNvSpPr>
              <p:nvPr/>
            </p:nvSpPr>
            <p:spPr bwMode="ltGray">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sp>
            <p:nvSpPr>
              <p:cNvPr id="1032"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1051" name="Group 27"/>
              <p:cNvGrpSpPr>
                <a:grpSpLocks/>
              </p:cNvGrpSpPr>
              <p:nvPr/>
            </p:nvGrpSpPr>
            <p:grpSpPr bwMode="auto">
              <a:xfrm>
                <a:off x="4458" y="2991"/>
                <a:ext cx="999" cy="797"/>
                <a:chOff x="4458" y="2991"/>
                <a:chExt cx="999" cy="797"/>
              </a:xfrm>
            </p:grpSpPr>
            <p:sp>
              <p:nvSpPr>
                <p:cNvPr id="1033" name="Freeform 9"/>
                <p:cNvSpPr>
                  <a:spLocks/>
                </p:cNvSpPr>
                <p:nvPr/>
              </p:nvSpPr>
              <p:spPr bwMode="grayWhite">
                <a:xfrm>
                  <a:off x="4599" y="3283"/>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1034" name="Freeform 10"/>
                <p:cNvSpPr>
                  <a:spLocks/>
                </p:cNvSpPr>
                <p:nvPr/>
              </p:nvSpPr>
              <p:spPr bwMode="grayWhite">
                <a:xfrm>
                  <a:off x="4616" y="3305"/>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1035" name="Freeform 11"/>
                <p:cNvSpPr>
                  <a:spLocks/>
                </p:cNvSpPr>
                <p:nvPr/>
              </p:nvSpPr>
              <p:spPr bwMode="grayWhite">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w="9525" cap="rnd">
                  <a:noFill/>
                  <a:round/>
                  <a:headEnd/>
                  <a:tailEnd/>
                </a:ln>
                <a:effectLst/>
              </p:spPr>
              <p:txBody>
                <a:bodyPr/>
                <a:lstStyle/>
                <a:p>
                  <a:endParaRPr lang="en-US"/>
                </a:p>
              </p:txBody>
            </p:sp>
            <p:sp>
              <p:nvSpPr>
                <p:cNvPr id="1036" name="Freeform 12"/>
                <p:cNvSpPr>
                  <a:spLocks/>
                </p:cNvSpPr>
                <p:nvPr/>
              </p:nvSpPr>
              <p:spPr bwMode="grayWhite">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w="9525" cap="rnd">
                  <a:noFill/>
                  <a:round/>
                  <a:headEnd/>
                  <a:tailEnd/>
                </a:ln>
                <a:effectLst/>
              </p:spPr>
              <p:txBody>
                <a:bodyPr/>
                <a:lstStyle/>
                <a:p>
                  <a:endParaRPr lang="en-US"/>
                </a:p>
              </p:txBody>
            </p:sp>
            <p:sp>
              <p:nvSpPr>
                <p:cNvPr id="1037" name="Freeform 13"/>
                <p:cNvSpPr>
                  <a:spLocks/>
                </p:cNvSpPr>
                <p:nvPr/>
              </p:nvSpPr>
              <p:spPr bwMode="grayWhite">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w="9525" cap="rnd">
                  <a:noFill/>
                  <a:round/>
                  <a:headEnd/>
                  <a:tailEnd/>
                </a:ln>
                <a:effectLst/>
              </p:spPr>
              <p:txBody>
                <a:bodyPr/>
                <a:lstStyle/>
                <a:p>
                  <a:endParaRPr lang="en-US"/>
                </a:p>
              </p:txBody>
            </p:sp>
            <p:sp>
              <p:nvSpPr>
                <p:cNvPr id="1038" name="Freeform 14"/>
                <p:cNvSpPr>
                  <a:spLocks/>
                </p:cNvSpPr>
                <p:nvPr/>
              </p:nvSpPr>
              <p:spPr bwMode="grayWhite">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w="9525" cap="rnd">
                  <a:noFill/>
                  <a:round/>
                  <a:headEnd/>
                  <a:tailEnd/>
                </a:ln>
                <a:effectLst/>
              </p:spPr>
              <p:txBody>
                <a:bodyPr/>
                <a:lstStyle/>
                <a:p>
                  <a:endParaRPr lang="en-US"/>
                </a:p>
              </p:txBody>
            </p:sp>
            <p:sp>
              <p:nvSpPr>
                <p:cNvPr id="1039" name="Freeform 15"/>
                <p:cNvSpPr>
                  <a:spLocks/>
                </p:cNvSpPr>
                <p:nvPr/>
              </p:nvSpPr>
              <p:spPr bwMode="grayWhite">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w="9525" cap="rnd">
                  <a:noFill/>
                  <a:round/>
                  <a:headEnd/>
                  <a:tailEnd/>
                </a:ln>
                <a:effectLst/>
              </p:spPr>
              <p:txBody>
                <a:bodyPr/>
                <a:lstStyle/>
                <a:p>
                  <a:endParaRPr lang="en-US"/>
                </a:p>
              </p:txBody>
            </p:sp>
            <p:sp>
              <p:nvSpPr>
                <p:cNvPr id="1040" name="Freeform 16"/>
                <p:cNvSpPr>
                  <a:spLocks/>
                </p:cNvSpPr>
                <p:nvPr/>
              </p:nvSpPr>
              <p:spPr bwMode="grayWhite">
                <a:xfrm>
                  <a:off x="5400" y="3660"/>
                  <a:ext cx="57" cy="73"/>
                </a:xfrm>
                <a:custGeom>
                  <a:avLst/>
                  <a:gdLst/>
                  <a:ahLst/>
                  <a:cxnLst>
                    <a:cxn ang="0">
                      <a:pos x="34" y="0"/>
                    </a:cxn>
                    <a:cxn ang="0">
                      <a:pos x="56" y="21"/>
                    </a:cxn>
                    <a:cxn ang="0">
                      <a:pos x="11" y="72"/>
                    </a:cxn>
                    <a:cxn ang="0">
                      <a:pos x="0" y="60"/>
                    </a:cxn>
                    <a:cxn ang="0">
                      <a:pos x="32" y="28"/>
                    </a:cxn>
                    <a:cxn ang="0">
                      <a:pos x="34" y="0"/>
                    </a:cxn>
                  </a:cxnLst>
                  <a:rect l="0" t="0" r="r" b="b"/>
                  <a:pathLst>
                    <a:path w="57" h="73">
                      <a:moveTo>
                        <a:pt x="34" y="0"/>
                      </a:moveTo>
                      <a:lnTo>
                        <a:pt x="56" y="21"/>
                      </a:lnTo>
                      <a:lnTo>
                        <a:pt x="11" y="72"/>
                      </a:lnTo>
                      <a:lnTo>
                        <a:pt x="0" y="60"/>
                      </a:lnTo>
                      <a:lnTo>
                        <a:pt x="32" y="28"/>
                      </a:lnTo>
                      <a:lnTo>
                        <a:pt x="34" y="0"/>
                      </a:lnTo>
                    </a:path>
                  </a:pathLst>
                </a:custGeom>
                <a:solidFill>
                  <a:schemeClr val="bg1"/>
                </a:solidFill>
                <a:ln w="9525" cap="rnd">
                  <a:noFill/>
                  <a:round/>
                  <a:headEnd/>
                  <a:tailEnd/>
                </a:ln>
                <a:effectLst/>
              </p:spPr>
              <p:txBody>
                <a:bodyPr/>
                <a:lstStyle/>
                <a:p>
                  <a:endParaRPr lang="en-US"/>
                </a:p>
              </p:txBody>
            </p:sp>
            <p:sp>
              <p:nvSpPr>
                <p:cNvPr id="1041" name="Freeform 17"/>
                <p:cNvSpPr>
                  <a:spLocks/>
                </p:cNvSpPr>
                <p:nvPr/>
              </p:nvSpPr>
              <p:spPr bwMode="grayWhite">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w="9525" cap="rnd">
                  <a:noFill/>
                  <a:round/>
                  <a:headEnd/>
                  <a:tailEnd/>
                </a:ln>
                <a:effectLst/>
              </p:spPr>
              <p:txBody>
                <a:bodyPr/>
                <a:lstStyle/>
                <a:p>
                  <a:endParaRPr lang="en-US"/>
                </a:p>
              </p:txBody>
            </p:sp>
            <p:sp>
              <p:nvSpPr>
                <p:cNvPr id="1042" name="Freeform 18"/>
                <p:cNvSpPr>
                  <a:spLocks/>
                </p:cNvSpPr>
                <p:nvPr/>
              </p:nvSpPr>
              <p:spPr bwMode="grayWhite">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w="9525" cap="rnd">
                  <a:noFill/>
                  <a:round/>
                  <a:headEnd/>
                  <a:tailEnd/>
                </a:ln>
                <a:effectLst/>
              </p:spPr>
              <p:txBody>
                <a:bodyPr/>
                <a:lstStyle/>
                <a:p>
                  <a:endParaRPr lang="en-US"/>
                </a:p>
              </p:txBody>
            </p:sp>
            <p:sp>
              <p:nvSpPr>
                <p:cNvPr id="1043" name="Freeform 19"/>
                <p:cNvSpPr>
                  <a:spLocks/>
                </p:cNvSpPr>
                <p:nvPr/>
              </p:nvSpPr>
              <p:spPr bwMode="grayWhite">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w="9525" cap="rnd">
                  <a:noFill/>
                  <a:round/>
                  <a:headEnd/>
                  <a:tailEnd/>
                </a:ln>
                <a:effectLst/>
              </p:spPr>
              <p:txBody>
                <a:bodyPr/>
                <a:lstStyle/>
                <a:p>
                  <a:endParaRPr lang="en-US"/>
                </a:p>
              </p:txBody>
            </p:sp>
            <p:sp>
              <p:nvSpPr>
                <p:cNvPr id="1044" name="Freeform 20"/>
                <p:cNvSpPr>
                  <a:spLocks/>
                </p:cNvSpPr>
                <p:nvPr/>
              </p:nvSpPr>
              <p:spPr bwMode="grayWhite">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w="9525" cap="rnd">
                  <a:noFill/>
                  <a:round/>
                  <a:headEnd/>
                  <a:tailEnd/>
                </a:ln>
                <a:effectLst/>
              </p:spPr>
              <p:txBody>
                <a:bodyPr/>
                <a:lstStyle/>
                <a:p>
                  <a:endParaRPr lang="en-US"/>
                </a:p>
              </p:txBody>
            </p:sp>
            <p:sp>
              <p:nvSpPr>
                <p:cNvPr id="1045" name="Freeform 21"/>
                <p:cNvSpPr>
                  <a:spLocks/>
                </p:cNvSpPr>
                <p:nvPr/>
              </p:nvSpPr>
              <p:spPr bwMode="grayWhite">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w="9525" cap="rnd">
                  <a:noFill/>
                  <a:round/>
                  <a:headEnd/>
                  <a:tailEnd/>
                </a:ln>
                <a:effectLst/>
              </p:spPr>
              <p:txBody>
                <a:bodyPr/>
                <a:lstStyle/>
                <a:p>
                  <a:endParaRPr lang="en-US"/>
                </a:p>
              </p:txBody>
            </p:sp>
            <p:sp>
              <p:nvSpPr>
                <p:cNvPr id="1046" name="Freeform 22"/>
                <p:cNvSpPr>
                  <a:spLocks/>
                </p:cNvSpPr>
                <p:nvPr/>
              </p:nvSpPr>
              <p:spPr bwMode="grayWhite">
                <a:xfrm>
                  <a:off x="4967" y="3518"/>
                  <a:ext cx="17" cy="26"/>
                </a:xfrm>
                <a:custGeom>
                  <a:avLst/>
                  <a:gdLst/>
                  <a:ahLst/>
                  <a:cxnLst>
                    <a:cxn ang="0">
                      <a:pos x="8" y="0"/>
                    </a:cxn>
                    <a:cxn ang="0">
                      <a:pos x="0" y="11"/>
                    </a:cxn>
                    <a:cxn ang="0">
                      <a:pos x="5" y="25"/>
                    </a:cxn>
                    <a:cxn ang="0">
                      <a:pos x="16" y="15"/>
                    </a:cxn>
                    <a:cxn ang="0">
                      <a:pos x="8" y="0"/>
                    </a:cxn>
                  </a:cxnLst>
                  <a:rect l="0" t="0" r="r" b="b"/>
                  <a:pathLst>
                    <a:path w="17" h="26">
                      <a:moveTo>
                        <a:pt x="8" y="0"/>
                      </a:moveTo>
                      <a:lnTo>
                        <a:pt x="0" y="11"/>
                      </a:lnTo>
                      <a:lnTo>
                        <a:pt x="5" y="25"/>
                      </a:lnTo>
                      <a:lnTo>
                        <a:pt x="16" y="15"/>
                      </a:lnTo>
                      <a:lnTo>
                        <a:pt x="8" y="0"/>
                      </a:lnTo>
                    </a:path>
                  </a:pathLst>
                </a:custGeom>
                <a:solidFill>
                  <a:schemeClr val="bg1"/>
                </a:solidFill>
                <a:ln w="9525" cap="rnd">
                  <a:noFill/>
                  <a:round/>
                  <a:headEnd/>
                  <a:tailEnd/>
                </a:ln>
                <a:effectLst/>
              </p:spPr>
              <p:txBody>
                <a:bodyPr/>
                <a:lstStyle/>
                <a:p>
                  <a:endParaRPr lang="en-US"/>
                </a:p>
              </p:txBody>
            </p:sp>
            <p:sp>
              <p:nvSpPr>
                <p:cNvPr id="1047" name="Freeform 23"/>
                <p:cNvSpPr>
                  <a:spLocks/>
                </p:cNvSpPr>
                <p:nvPr/>
              </p:nvSpPr>
              <p:spPr bwMode="grayWhite">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w="9525" cap="rnd">
                  <a:noFill/>
                  <a:round/>
                  <a:headEnd/>
                  <a:tailEnd/>
                </a:ln>
                <a:effectLst/>
              </p:spPr>
              <p:txBody>
                <a:bodyPr/>
                <a:lstStyle/>
                <a:p>
                  <a:endParaRPr lang="en-US"/>
                </a:p>
              </p:txBody>
            </p:sp>
            <p:sp>
              <p:nvSpPr>
                <p:cNvPr id="1048" name="Freeform 24"/>
                <p:cNvSpPr>
                  <a:spLocks/>
                </p:cNvSpPr>
                <p:nvPr/>
              </p:nvSpPr>
              <p:spPr bwMode="grayWhite">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w="9525" cap="rnd">
                  <a:noFill/>
                  <a:round/>
                  <a:headEnd/>
                  <a:tailEnd/>
                </a:ln>
                <a:effectLst/>
              </p:spPr>
              <p:txBody>
                <a:bodyPr/>
                <a:lstStyle/>
                <a:p>
                  <a:endParaRPr lang="en-US"/>
                </a:p>
              </p:txBody>
            </p:sp>
            <p:sp>
              <p:nvSpPr>
                <p:cNvPr id="1049" name="Freeform 25"/>
                <p:cNvSpPr>
                  <a:spLocks/>
                </p:cNvSpPr>
                <p:nvPr/>
              </p:nvSpPr>
              <p:spPr bwMode="grayWhite">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w="9525" cap="rnd">
                  <a:noFill/>
                  <a:round/>
                  <a:headEnd/>
                  <a:tailEnd/>
                </a:ln>
                <a:effectLst/>
              </p:spPr>
              <p:txBody>
                <a:bodyPr/>
                <a:lstStyle/>
                <a:p>
                  <a:endParaRPr lang="en-US"/>
                </a:p>
              </p:txBody>
            </p:sp>
            <p:sp>
              <p:nvSpPr>
                <p:cNvPr id="1050" name="Freeform 26"/>
                <p:cNvSpPr>
                  <a:spLocks/>
                </p:cNvSpPr>
                <p:nvPr/>
              </p:nvSpPr>
              <p:spPr bwMode="grayWhite">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w="9525" cap="rnd">
                  <a:noFill/>
                  <a:round/>
                  <a:headEnd/>
                  <a:tailEnd/>
                </a:ln>
                <a:effectLst/>
              </p:spPr>
              <p:txBody>
                <a:bodyPr/>
                <a:lstStyle/>
                <a:p>
                  <a:endParaRPr lang="en-US"/>
                </a:p>
              </p:txBody>
            </p:sp>
          </p:grpSp>
        </p:grpSp>
      </p:grpSp>
      <p:sp>
        <p:nvSpPr>
          <p:cNvPr id="1054" name="Rectangle 30"/>
          <p:cNvSpPr>
            <a:spLocks noGrp="1" noChangeArrowheads="1"/>
          </p:cNvSpPr>
          <p:nvPr>
            <p:ph type="title"/>
          </p:nvPr>
        </p:nvSpPr>
        <p:spPr bwMode="auto">
          <a:xfrm>
            <a:off x="685800" y="28575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55" name="Rectangle 31"/>
          <p:cNvSpPr>
            <a:spLocks noGrp="1" noChangeArrowheads="1"/>
          </p:cNvSpPr>
          <p:nvPr>
            <p:ph type="body" idx="1"/>
          </p:nvPr>
        </p:nvSpPr>
        <p:spPr bwMode="auto">
          <a:xfrm>
            <a:off x="685800" y="165735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8553B755-219D-4F69-A41B-F4F63CF18468}" type="slidenum">
              <a:rPr lang="en-US"/>
              <a:pPr/>
              <a:t>‹#›</a:t>
            </a:fld>
            <a:endParaRPr lang="en-US"/>
          </a:p>
        </p:txBody>
      </p:sp>
      <p:sp>
        <p:nvSpPr>
          <p:cNvPr id="1059" name="Rectangle 35"/>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ml/DisplayMessage.html" TargetMode="External"/><Relationship Id="rId2" Type="http://schemas.openxmlformats.org/officeDocument/2006/relationships/hyperlink" Target="html/DisplayMessage1.bat"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s.armstrong.edu/liang/intro7e/exercise/Exercise17_25.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ml/DisplayMessageApp1.bat" TargetMode="External"/><Relationship Id="rId2" Type="http://schemas.openxmlformats.org/officeDocument/2006/relationships/hyperlink" Target="html/DisplayMessageApp2.bat" TargetMode="External"/><Relationship Id="rId1" Type="http://schemas.openxmlformats.org/officeDocument/2006/relationships/slideLayout" Target="../slideLayouts/slideLayout2.xml"/><Relationship Id="rId4" Type="http://schemas.openxmlformats.org/officeDocument/2006/relationships/hyperlink" Target="html/DisplayMessageApp.html" TargetMode="Externa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hyperlink" Target="html/TicTacToe1.bat"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hyperlink" Target="html/TicTacToe.bat" TargetMode="External"/><Relationship Id="rId4" Type="http://schemas.openxmlformats.org/officeDocument/2006/relationships/hyperlink" Target="html/TicTacToe.html" TargetMode="Externa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4.xml.rels><?xml version="1.0" encoding="UTF-8" standalone="yes"?>
<Relationships xmlns="http://schemas.openxmlformats.org/package/2006/relationships"><Relationship Id="rId3" Type="http://schemas.openxmlformats.org/officeDocument/2006/relationships/hyperlink" Target="html/Ball.html" TargetMode="Externa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hyperlink" Target="html/BounceBallApp.bat" TargetMode="External"/><Relationship Id="rId5" Type="http://schemas.openxmlformats.org/officeDocument/2006/relationships/hyperlink" Target="html/BounceBallApp.html" TargetMode="External"/><Relationship Id="rId4" Type="http://schemas.openxmlformats.org/officeDocument/2006/relationships/hyperlink" Target="html/BallControl.html" TargetMode="Externa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32.xml.rels><?xml version="1.0" encoding="UTF-8" standalone="yes"?>
<Relationships xmlns="http://schemas.openxmlformats.org/package/2006/relationships"><Relationship Id="rId3" Type="http://schemas.openxmlformats.org/officeDocument/2006/relationships/hyperlink" Target="html/DisplayImageWithURL.bat" TargetMode="External"/><Relationship Id="rId2" Type="http://schemas.openxmlformats.org/officeDocument/2006/relationships/hyperlink" Target="html/DisplayImageWithURL.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ml/DisplayImagePlayAudio.html" TargetMode="Externa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11.bin"/><Relationship Id="rId4" Type="http://schemas.openxmlformats.org/officeDocument/2006/relationships/hyperlink" Target="html/DisplayImagePlayAudio.bat"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file:///E:\Java%20Course%20preparation\Presentations\html\ImageAudioAnimation.html" TargetMode="External"/><Relationship Id="rId2" Type="http://schemas.openxmlformats.org/officeDocument/2006/relationships/hyperlink" Target="html/ImageAudioAnimation.html"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ml/ImageAudioAnimation.ba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s.armstrong.edu/liang/intro7e/book/WelcomeApplet.html" TargetMode="External"/><Relationship Id="rId2" Type="http://schemas.openxmlformats.org/officeDocument/2006/relationships/hyperlink" Target="html/WelcomeApple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D584E2F-5382-40EF-9DE7-AB4543AAA690}" type="slidenum">
              <a:rPr lang="en-US"/>
              <a:pPr/>
              <a:t>1</a:t>
            </a:fld>
            <a:endParaRPr lang="en-US"/>
          </a:p>
        </p:txBody>
      </p:sp>
      <p:sp>
        <p:nvSpPr>
          <p:cNvPr id="133122" name="Rectangle 2"/>
          <p:cNvSpPr>
            <a:spLocks noGrp="1" noChangeArrowheads="1"/>
          </p:cNvSpPr>
          <p:nvPr>
            <p:ph type="title"/>
          </p:nvPr>
        </p:nvSpPr>
        <p:spPr>
          <a:xfrm>
            <a:off x="304800" y="762000"/>
            <a:ext cx="8534400" cy="1143000"/>
          </a:xfrm>
          <a:noFill/>
          <a:ln/>
        </p:spPr>
        <p:txBody>
          <a:bodyPr/>
          <a:lstStyle/>
          <a:p>
            <a:r>
              <a:rPr lang="en-US"/>
              <a:t>Chapter 18 Applets and Multimedia</a:t>
            </a:r>
          </a:p>
        </p:txBody>
      </p:sp>
      <p:sp>
        <p:nvSpPr>
          <p:cNvPr id="133129" name="Rectangle 9"/>
          <p:cNvSpPr>
            <a:spLocks noChangeArrowheads="1"/>
          </p:cNvSpPr>
          <p:nvPr/>
        </p:nvSpPr>
        <p:spPr bwMode="auto">
          <a:xfrm>
            <a:off x="0" y="256222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133131" name="Rectangle 11"/>
          <p:cNvSpPr>
            <a:spLocks noChangeArrowheads="1"/>
          </p:cNvSpPr>
          <p:nvPr/>
        </p:nvSpPr>
        <p:spPr bwMode="auto">
          <a:xfrm>
            <a:off x="0" y="256063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06BF74E-DD5B-4570-ABD9-D6C274214DE5}" type="slidenum">
              <a:rPr lang="en-US"/>
              <a:pPr/>
              <a:t>10</a:t>
            </a:fld>
            <a:endParaRPr lang="en-US"/>
          </a:p>
        </p:txBody>
      </p:sp>
      <p:sp>
        <p:nvSpPr>
          <p:cNvPr id="297986" name="Rectangle 1026"/>
          <p:cNvSpPr>
            <a:spLocks noGrp="1" noChangeArrowheads="1"/>
          </p:cNvSpPr>
          <p:nvPr>
            <p:ph type="title"/>
          </p:nvPr>
        </p:nvSpPr>
        <p:spPr>
          <a:xfrm>
            <a:off x="685800" y="0"/>
            <a:ext cx="7772400" cy="1428750"/>
          </a:xfrm>
          <a:noFill/>
          <a:ln/>
        </p:spPr>
        <p:txBody>
          <a:bodyPr/>
          <a:lstStyle/>
          <a:p>
            <a:r>
              <a:rPr lang="en-US" sz="4000"/>
              <a:t>Enabling Applets to Run as Applications </a:t>
            </a:r>
          </a:p>
        </p:txBody>
      </p:sp>
      <p:sp>
        <p:nvSpPr>
          <p:cNvPr id="297987" name="Rectangle 1027"/>
          <p:cNvSpPr>
            <a:spLocks noGrp="1" noChangeArrowheads="1"/>
          </p:cNvSpPr>
          <p:nvPr>
            <p:ph type="body" idx="1"/>
          </p:nvPr>
        </p:nvSpPr>
        <p:spPr>
          <a:xfrm>
            <a:off x="228600" y="1371600"/>
            <a:ext cx="8686800" cy="5029200"/>
          </a:xfrm>
          <a:solidFill>
            <a:schemeClr val="tx1"/>
          </a:solidFill>
          <a:ln/>
        </p:spPr>
        <p:txBody>
          <a:bodyPr/>
          <a:lstStyle/>
          <a:p>
            <a:pPr marL="0" indent="0">
              <a:lnSpc>
                <a:spcPct val="80000"/>
              </a:lnSpc>
              <a:buFont typeface="Monotype Sorts" pitchFamily="2" charset="2"/>
              <a:buNone/>
            </a:pPr>
            <a:r>
              <a:rPr lang="en-US" sz="1600" dirty="0">
                <a:solidFill>
                  <a:schemeClr val="bg2"/>
                </a:solidFill>
              </a:rPr>
              <a:t>import </a:t>
            </a:r>
            <a:r>
              <a:rPr lang="en-US" sz="1600" dirty="0" err="1">
                <a:solidFill>
                  <a:schemeClr val="bg2"/>
                </a:solidFill>
              </a:rPr>
              <a:t>javax.swing</a:t>
            </a:r>
            <a:r>
              <a:rPr lang="en-US" sz="1600" dirty="0">
                <a:solidFill>
                  <a:schemeClr val="bg2"/>
                </a:solidFill>
              </a:rPr>
              <a:t>.*;</a:t>
            </a:r>
          </a:p>
          <a:p>
            <a:pPr marL="0" indent="0">
              <a:lnSpc>
                <a:spcPct val="80000"/>
              </a:lnSpc>
              <a:buFont typeface="Monotype Sorts" pitchFamily="2" charset="2"/>
              <a:buNone/>
            </a:pPr>
            <a:r>
              <a:rPr lang="en-US" sz="1600" dirty="0">
                <a:solidFill>
                  <a:schemeClr val="bg2"/>
                </a:solidFill>
              </a:rPr>
              <a:t>public class </a:t>
            </a:r>
            <a:r>
              <a:rPr lang="en-US" sz="1600" dirty="0" err="1">
                <a:solidFill>
                  <a:schemeClr val="bg2"/>
                </a:solidFill>
              </a:rPr>
              <a:t>DisplayLabel</a:t>
            </a:r>
            <a:r>
              <a:rPr lang="en-US" sz="1600" dirty="0">
                <a:solidFill>
                  <a:schemeClr val="bg2"/>
                </a:solidFill>
              </a:rPr>
              <a:t> extends </a:t>
            </a:r>
            <a:r>
              <a:rPr lang="en-US" sz="1600" dirty="0" err="1">
                <a:solidFill>
                  <a:schemeClr val="bg2"/>
                </a:solidFill>
              </a:rPr>
              <a:t>JApplet</a:t>
            </a:r>
            <a:r>
              <a:rPr lang="en-US" sz="1600" dirty="0">
                <a:solidFill>
                  <a:schemeClr val="bg2"/>
                </a:solidFill>
              </a:rPr>
              <a:t> {</a:t>
            </a:r>
          </a:p>
          <a:p>
            <a:pPr marL="0" indent="0">
              <a:lnSpc>
                <a:spcPct val="80000"/>
              </a:lnSpc>
              <a:buFont typeface="Monotype Sorts" pitchFamily="2" charset="2"/>
              <a:buNone/>
            </a:pPr>
            <a:r>
              <a:rPr lang="en-US" sz="1600" dirty="0">
                <a:solidFill>
                  <a:schemeClr val="bg2"/>
                </a:solidFill>
              </a:rPr>
              <a:t>  public </a:t>
            </a:r>
            <a:r>
              <a:rPr lang="en-US" sz="1600" dirty="0" err="1">
                <a:solidFill>
                  <a:schemeClr val="bg2"/>
                </a:solidFill>
              </a:rPr>
              <a:t>DisplayLabel</a:t>
            </a:r>
            <a:r>
              <a:rPr lang="en-US" sz="1600" dirty="0">
                <a:solidFill>
                  <a:schemeClr val="bg2"/>
                </a:solidFill>
              </a:rPr>
              <a:t>() {</a:t>
            </a:r>
          </a:p>
          <a:p>
            <a:pPr marL="0" indent="0">
              <a:lnSpc>
                <a:spcPct val="80000"/>
              </a:lnSpc>
              <a:buFont typeface="Monotype Sorts" pitchFamily="2" charset="2"/>
              <a:buNone/>
            </a:pPr>
            <a:r>
              <a:rPr lang="en-US" sz="1600" dirty="0">
                <a:solidFill>
                  <a:schemeClr val="bg2"/>
                </a:solidFill>
              </a:rPr>
              <a:t>    add(new </a:t>
            </a:r>
            <a:r>
              <a:rPr lang="en-US" sz="1600" dirty="0" err="1">
                <a:solidFill>
                  <a:schemeClr val="bg2"/>
                </a:solidFill>
              </a:rPr>
              <a:t>JLabel</a:t>
            </a:r>
            <a:r>
              <a:rPr lang="en-US" sz="1600" dirty="0">
                <a:solidFill>
                  <a:schemeClr val="bg2"/>
                </a:solidFill>
              </a:rPr>
              <a:t>("Great!", </a:t>
            </a:r>
            <a:r>
              <a:rPr lang="en-US" sz="1600" dirty="0" err="1">
                <a:solidFill>
                  <a:schemeClr val="bg2"/>
                </a:solidFill>
              </a:rPr>
              <a:t>JLabel.CENTER</a:t>
            </a:r>
            <a:r>
              <a:rPr lang="en-US" sz="1600">
                <a:solidFill>
                  <a:schemeClr val="bg2"/>
                </a:solidFill>
              </a:rPr>
              <a:t>));</a:t>
            </a:r>
          </a:p>
          <a:p>
            <a:pPr marL="0" indent="0">
              <a:lnSpc>
                <a:spcPct val="80000"/>
              </a:lnSpc>
              <a:buFont typeface="Monotype Sorts" pitchFamily="2" charset="2"/>
              <a:buNone/>
            </a:pPr>
            <a:r>
              <a:rPr lang="en-US" sz="1600" dirty="0">
                <a:solidFill>
                  <a:schemeClr val="bg2"/>
                </a:solidFill>
              </a:rPr>
              <a:t>  }</a:t>
            </a:r>
          </a:p>
          <a:p>
            <a:pPr marL="0" indent="0">
              <a:lnSpc>
                <a:spcPct val="80000"/>
              </a:lnSpc>
              <a:buFont typeface="Monotype Sorts" pitchFamily="2" charset="2"/>
              <a:buNone/>
            </a:pPr>
            <a:r>
              <a:rPr lang="en-US" sz="1600" dirty="0">
                <a:solidFill>
                  <a:schemeClr val="bg2"/>
                </a:solidFill>
              </a:rPr>
              <a:t>  </a:t>
            </a:r>
          </a:p>
          <a:p>
            <a:pPr marL="0" indent="0">
              <a:lnSpc>
                <a:spcPct val="80000"/>
              </a:lnSpc>
              <a:buFont typeface="Monotype Sorts" pitchFamily="2" charset="2"/>
              <a:buNone/>
            </a:pPr>
            <a:r>
              <a:rPr lang="en-US" sz="1600" dirty="0">
                <a:solidFill>
                  <a:schemeClr val="bg2"/>
                </a:solidFill>
              </a:rPr>
              <a:t>  public static void main(String[] </a:t>
            </a:r>
            <a:r>
              <a:rPr lang="en-US" sz="1600" dirty="0" err="1">
                <a:solidFill>
                  <a:schemeClr val="bg2"/>
                </a:solidFill>
              </a:rPr>
              <a:t>args</a:t>
            </a:r>
            <a:r>
              <a:rPr lang="en-US" sz="1600" dirty="0">
                <a:solidFill>
                  <a:schemeClr val="bg2"/>
                </a:solidFill>
              </a:rPr>
              <a:t>) {</a:t>
            </a:r>
          </a:p>
          <a:p>
            <a:pPr marL="0" indent="0">
              <a:lnSpc>
                <a:spcPct val="80000"/>
              </a:lnSpc>
              <a:buFont typeface="Monotype Sorts" pitchFamily="2" charset="2"/>
              <a:buNone/>
            </a:pPr>
            <a:r>
              <a:rPr lang="en-US" sz="1600" dirty="0">
                <a:solidFill>
                  <a:schemeClr val="bg2"/>
                </a:solidFill>
              </a:rPr>
              <a:t>    // Create a frame</a:t>
            </a:r>
          </a:p>
          <a:p>
            <a:pPr marL="0" indent="0">
              <a:lnSpc>
                <a:spcPct val="80000"/>
              </a:lnSpc>
              <a:buFont typeface="Monotype Sorts" pitchFamily="2" charset="2"/>
              <a:buNone/>
            </a:pPr>
            <a:r>
              <a:rPr lang="en-US" sz="1600" dirty="0">
                <a:solidFill>
                  <a:schemeClr val="bg2"/>
                </a:solidFill>
              </a:rPr>
              <a:t>    </a:t>
            </a:r>
            <a:r>
              <a:rPr lang="en-US" sz="1600" dirty="0" err="1">
                <a:solidFill>
                  <a:schemeClr val="bg2"/>
                </a:solidFill>
              </a:rPr>
              <a:t>JFrame</a:t>
            </a:r>
            <a:r>
              <a:rPr lang="en-US" sz="1600" dirty="0">
                <a:solidFill>
                  <a:schemeClr val="bg2"/>
                </a:solidFill>
              </a:rPr>
              <a:t> frame = new </a:t>
            </a:r>
            <a:r>
              <a:rPr lang="en-US" sz="1600" dirty="0" err="1">
                <a:solidFill>
                  <a:schemeClr val="bg2"/>
                </a:solidFill>
              </a:rPr>
              <a:t>JFrame</a:t>
            </a:r>
            <a:r>
              <a:rPr lang="en-US" sz="1600" dirty="0">
                <a:solidFill>
                  <a:schemeClr val="bg2"/>
                </a:solidFill>
              </a:rPr>
              <a:t>("Applet is in the frame");</a:t>
            </a:r>
          </a:p>
          <a:p>
            <a:pPr marL="0" indent="0">
              <a:lnSpc>
                <a:spcPct val="80000"/>
              </a:lnSpc>
              <a:buFont typeface="Monotype Sorts" pitchFamily="2" charset="2"/>
              <a:buNone/>
            </a:pPr>
            <a:r>
              <a:rPr lang="en-US" sz="1600" dirty="0">
                <a:solidFill>
                  <a:schemeClr val="bg2"/>
                </a:solidFill>
              </a:rPr>
              <a:t>    // Create an instance of the applet</a:t>
            </a:r>
          </a:p>
          <a:p>
            <a:pPr marL="0" indent="0">
              <a:lnSpc>
                <a:spcPct val="80000"/>
              </a:lnSpc>
              <a:buFont typeface="Monotype Sorts" pitchFamily="2" charset="2"/>
              <a:buNone/>
            </a:pPr>
            <a:r>
              <a:rPr lang="en-US" sz="1600" dirty="0">
                <a:solidFill>
                  <a:schemeClr val="bg2"/>
                </a:solidFill>
              </a:rPr>
              <a:t>    </a:t>
            </a:r>
            <a:r>
              <a:rPr lang="en-US" sz="1600" dirty="0" err="1">
                <a:solidFill>
                  <a:schemeClr val="bg2"/>
                </a:solidFill>
              </a:rPr>
              <a:t>DisplayLabel</a:t>
            </a:r>
            <a:r>
              <a:rPr lang="en-US" sz="1600" dirty="0">
                <a:solidFill>
                  <a:schemeClr val="bg2"/>
                </a:solidFill>
              </a:rPr>
              <a:t> applet = new </a:t>
            </a:r>
            <a:r>
              <a:rPr lang="en-US" sz="1600" dirty="0" err="1">
                <a:solidFill>
                  <a:schemeClr val="bg2"/>
                </a:solidFill>
              </a:rPr>
              <a:t>DisplayLabel</a:t>
            </a:r>
            <a:r>
              <a:rPr lang="en-US" sz="1600" dirty="0">
                <a:solidFill>
                  <a:schemeClr val="bg2"/>
                </a:solidFill>
              </a:rPr>
              <a:t>();</a:t>
            </a:r>
          </a:p>
          <a:p>
            <a:pPr marL="0" indent="0">
              <a:lnSpc>
                <a:spcPct val="80000"/>
              </a:lnSpc>
              <a:buFont typeface="Monotype Sorts" pitchFamily="2" charset="2"/>
              <a:buNone/>
            </a:pPr>
            <a:r>
              <a:rPr lang="en-US" sz="1600" dirty="0">
                <a:solidFill>
                  <a:schemeClr val="bg2"/>
                </a:solidFill>
              </a:rPr>
              <a:t>    // Add the applet to the frame</a:t>
            </a:r>
          </a:p>
          <a:p>
            <a:pPr marL="0" indent="0">
              <a:lnSpc>
                <a:spcPct val="80000"/>
              </a:lnSpc>
              <a:buFont typeface="Monotype Sorts" pitchFamily="2" charset="2"/>
              <a:buNone/>
            </a:pPr>
            <a:r>
              <a:rPr lang="en-US" sz="1600" dirty="0">
                <a:solidFill>
                  <a:schemeClr val="bg2"/>
                </a:solidFill>
              </a:rPr>
              <a:t>    </a:t>
            </a:r>
            <a:r>
              <a:rPr lang="en-US" sz="1600" dirty="0" err="1">
                <a:solidFill>
                  <a:schemeClr val="bg2"/>
                </a:solidFill>
              </a:rPr>
              <a:t>frame.add</a:t>
            </a:r>
            <a:r>
              <a:rPr lang="en-US" sz="1600" dirty="0">
                <a:solidFill>
                  <a:schemeClr val="bg2"/>
                </a:solidFill>
              </a:rPr>
              <a:t>(applet);</a:t>
            </a:r>
          </a:p>
          <a:p>
            <a:pPr marL="0" indent="0">
              <a:lnSpc>
                <a:spcPct val="80000"/>
              </a:lnSpc>
              <a:buFont typeface="Monotype Sorts" pitchFamily="2" charset="2"/>
              <a:buNone/>
            </a:pPr>
            <a:r>
              <a:rPr lang="en-US" sz="1600" dirty="0">
                <a:solidFill>
                  <a:schemeClr val="bg2"/>
                </a:solidFill>
              </a:rPr>
              <a:t>    // Display the frame</a:t>
            </a:r>
          </a:p>
          <a:p>
            <a:pPr marL="0" indent="0">
              <a:lnSpc>
                <a:spcPct val="80000"/>
              </a:lnSpc>
              <a:buFont typeface="Monotype Sorts" pitchFamily="2" charset="2"/>
              <a:buNone/>
            </a:pPr>
            <a:r>
              <a:rPr lang="en-US" sz="1600" dirty="0">
                <a:solidFill>
                  <a:schemeClr val="bg2"/>
                </a:solidFill>
              </a:rPr>
              <a:t>    </a:t>
            </a:r>
            <a:r>
              <a:rPr lang="en-US" sz="1600" dirty="0" err="1">
                <a:solidFill>
                  <a:schemeClr val="bg2"/>
                </a:solidFill>
              </a:rPr>
              <a:t>frame.setSize</a:t>
            </a:r>
            <a:r>
              <a:rPr lang="en-US" sz="1600" dirty="0">
                <a:solidFill>
                  <a:schemeClr val="bg2"/>
                </a:solidFill>
              </a:rPr>
              <a:t>(300, 100);</a:t>
            </a:r>
          </a:p>
          <a:p>
            <a:pPr marL="0" indent="0">
              <a:lnSpc>
                <a:spcPct val="80000"/>
              </a:lnSpc>
              <a:buFont typeface="Monotype Sorts" pitchFamily="2" charset="2"/>
              <a:buNone/>
            </a:pPr>
            <a:r>
              <a:rPr lang="en-US" sz="1600" dirty="0">
                <a:solidFill>
                  <a:schemeClr val="bg2"/>
                </a:solidFill>
              </a:rPr>
              <a:t>    </a:t>
            </a:r>
            <a:r>
              <a:rPr lang="en-US" sz="1600" dirty="0" err="1">
                <a:solidFill>
                  <a:schemeClr val="bg2"/>
                </a:solidFill>
              </a:rPr>
              <a:t>frame.setLocationRelativeTo</a:t>
            </a:r>
            <a:r>
              <a:rPr lang="en-US" sz="1600" dirty="0">
                <a:solidFill>
                  <a:schemeClr val="bg2"/>
                </a:solidFill>
              </a:rPr>
              <a:t>(null); // Center the frame   </a:t>
            </a:r>
          </a:p>
          <a:p>
            <a:pPr marL="0" indent="0">
              <a:lnSpc>
                <a:spcPct val="80000"/>
              </a:lnSpc>
              <a:buFont typeface="Monotype Sorts" pitchFamily="2" charset="2"/>
              <a:buNone/>
            </a:pPr>
            <a:r>
              <a:rPr lang="en-US" sz="1600" dirty="0">
                <a:solidFill>
                  <a:schemeClr val="bg2"/>
                </a:solidFill>
              </a:rPr>
              <a:t>    </a:t>
            </a:r>
            <a:r>
              <a:rPr lang="en-US" sz="1600" dirty="0" err="1">
                <a:solidFill>
                  <a:schemeClr val="bg2"/>
                </a:solidFill>
              </a:rPr>
              <a:t>frame.setDefaultCloseOperation</a:t>
            </a:r>
            <a:r>
              <a:rPr lang="en-US" sz="1600" dirty="0">
                <a:solidFill>
                  <a:schemeClr val="bg2"/>
                </a:solidFill>
              </a:rPr>
              <a:t>(</a:t>
            </a:r>
            <a:r>
              <a:rPr lang="en-US" sz="1600" dirty="0" err="1">
                <a:solidFill>
                  <a:schemeClr val="bg2"/>
                </a:solidFill>
              </a:rPr>
              <a:t>JFrame.EXIT_ON_CLOSE</a:t>
            </a:r>
            <a:r>
              <a:rPr lang="en-US" sz="1600" dirty="0">
                <a:solidFill>
                  <a:schemeClr val="bg2"/>
                </a:solidFill>
              </a:rPr>
              <a:t>);</a:t>
            </a:r>
          </a:p>
          <a:p>
            <a:pPr marL="0" indent="0">
              <a:lnSpc>
                <a:spcPct val="80000"/>
              </a:lnSpc>
              <a:buFont typeface="Monotype Sorts" pitchFamily="2" charset="2"/>
              <a:buNone/>
            </a:pPr>
            <a:r>
              <a:rPr lang="en-US" sz="1600" dirty="0">
                <a:solidFill>
                  <a:schemeClr val="bg2"/>
                </a:solidFill>
              </a:rPr>
              <a:t>    </a:t>
            </a:r>
            <a:r>
              <a:rPr lang="en-US" sz="1600" dirty="0" err="1">
                <a:solidFill>
                  <a:schemeClr val="bg2"/>
                </a:solidFill>
              </a:rPr>
              <a:t>frame.setVisible</a:t>
            </a:r>
            <a:r>
              <a:rPr lang="en-US" sz="1600" dirty="0">
                <a:solidFill>
                  <a:schemeClr val="bg2"/>
                </a:solidFill>
              </a:rPr>
              <a:t>(true);</a:t>
            </a:r>
          </a:p>
          <a:p>
            <a:pPr marL="0" indent="0">
              <a:lnSpc>
                <a:spcPct val="80000"/>
              </a:lnSpc>
              <a:buFont typeface="Monotype Sorts" pitchFamily="2" charset="2"/>
              <a:buNone/>
            </a:pPr>
            <a:r>
              <a:rPr lang="en-US" sz="1600" dirty="0">
                <a:solidFill>
                  <a:schemeClr val="bg2"/>
                </a:solidFill>
              </a:rPr>
              <a:t>  }</a:t>
            </a:r>
          </a:p>
          <a:p>
            <a:pPr marL="0" indent="0">
              <a:lnSpc>
                <a:spcPct val="80000"/>
              </a:lnSpc>
              <a:buFont typeface="Monotype Sorts" pitchFamily="2" charset="2"/>
              <a:buNone/>
            </a:pPr>
            <a:r>
              <a:rPr lang="en-US" sz="1600" dirty="0">
                <a:solidFill>
                  <a:schemeClr val="bg2"/>
                </a:solidFill>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C4D2A1F-F426-446C-A2D7-FCC8432C3ED1}" type="slidenum">
              <a:rPr lang="en-US"/>
              <a:pPr/>
              <a:t>11</a:t>
            </a:fld>
            <a:endParaRPr lang="en-US"/>
          </a:p>
        </p:txBody>
      </p:sp>
      <p:sp>
        <p:nvSpPr>
          <p:cNvPr id="335874" name="Rectangle 2"/>
          <p:cNvSpPr>
            <a:spLocks noGrp="1" noChangeArrowheads="1"/>
          </p:cNvSpPr>
          <p:nvPr>
            <p:ph type="title"/>
          </p:nvPr>
        </p:nvSpPr>
        <p:spPr>
          <a:xfrm>
            <a:off x="685800" y="0"/>
            <a:ext cx="7772400" cy="1428750"/>
          </a:xfrm>
          <a:noFill/>
          <a:ln/>
        </p:spPr>
        <p:txBody>
          <a:bodyPr/>
          <a:lstStyle/>
          <a:p>
            <a:r>
              <a:rPr lang="en-US"/>
              <a:t>The </a:t>
            </a:r>
            <a:r>
              <a:rPr lang="en-US" sz="4200">
                <a:latin typeface="Courier New" pitchFamily="49" charset="0"/>
              </a:rPr>
              <a:t>Applet</a:t>
            </a:r>
            <a:r>
              <a:rPr lang="en-US"/>
              <a:t> Class</a:t>
            </a:r>
          </a:p>
        </p:txBody>
      </p:sp>
      <p:sp>
        <p:nvSpPr>
          <p:cNvPr id="335875" name="Rectangle 3"/>
          <p:cNvSpPr>
            <a:spLocks noGrp="1" noChangeArrowheads="1"/>
          </p:cNvSpPr>
          <p:nvPr>
            <p:ph type="body" idx="1"/>
          </p:nvPr>
        </p:nvSpPr>
        <p:spPr>
          <a:xfrm>
            <a:off x="228600" y="1371600"/>
            <a:ext cx="8763000" cy="4114800"/>
          </a:xfrm>
          <a:noFill/>
          <a:ln/>
        </p:spPr>
        <p:txBody>
          <a:bodyPr/>
          <a:lstStyle/>
          <a:p>
            <a:pPr marL="0" indent="0">
              <a:buFont typeface="Monotype Sorts" pitchFamily="2" charset="2"/>
              <a:buNone/>
            </a:pPr>
            <a:r>
              <a:rPr lang="en-US">
                <a:cs typeface="Times New Roman" pitchFamily="18" charset="0"/>
              </a:rPr>
              <a:t>When the applet is loaded, the Web browser creates an instance of the applet by invoking the applet’s no-arg constructor. The browser uses the </a:t>
            </a:r>
            <a:r>
              <a:rPr lang="en-US" u="sng">
                <a:cs typeface="Times New Roman" pitchFamily="18" charset="0"/>
              </a:rPr>
              <a:t>init</a:t>
            </a:r>
            <a:r>
              <a:rPr lang="en-US">
                <a:cs typeface="Times New Roman" pitchFamily="18" charset="0"/>
              </a:rPr>
              <a:t>, </a:t>
            </a:r>
            <a:r>
              <a:rPr lang="en-US" u="sng">
                <a:cs typeface="Times New Roman" pitchFamily="18" charset="0"/>
              </a:rPr>
              <a:t>start</a:t>
            </a:r>
            <a:r>
              <a:rPr lang="en-US">
                <a:cs typeface="Times New Roman" pitchFamily="18" charset="0"/>
              </a:rPr>
              <a:t>, </a:t>
            </a:r>
            <a:r>
              <a:rPr lang="en-US" u="sng">
                <a:cs typeface="Times New Roman" pitchFamily="18" charset="0"/>
              </a:rPr>
              <a:t>stop</a:t>
            </a:r>
            <a:r>
              <a:rPr lang="en-US">
                <a:cs typeface="Times New Roman" pitchFamily="18" charset="0"/>
              </a:rPr>
              <a:t>, and </a:t>
            </a:r>
            <a:r>
              <a:rPr lang="en-US" u="sng">
                <a:cs typeface="Times New Roman" pitchFamily="18" charset="0"/>
              </a:rPr>
              <a:t>destroy</a:t>
            </a:r>
            <a:r>
              <a:rPr lang="en-US">
                <a:cs typeface="Times New Roman" pitchFamily="18" charset="0"/>
              </a:rPr>
              <a:t> methods to control the applet. By default, these methods do nothing. To perform specific functions, they need to be modified in the user's applet so that the browser can call your code properly.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F292CCFF-4620-4272-A400-54A909F98B3F}" type="slidenum">
              <a:rPr lang="en-US"/>
              <a:pPr/>
              <a:t>12</a:t>
            </a:fld>
            <a:endParaRPr lang="en-US"/>
          </a:p>
        </p:txBody>
      </p:sp>
      <p:sp>
        <p:nvSpPr>
          <p:cNvPr id="254978" name="Rectangle 2"/>
          <p:cNvSpPr>
            <a:spLocks noGrp="1" noChangeArrowheads="1"/>
          </p:cNvSpPr>
          <p:nvPr>
            <p:ph type="title"/>
          </p:nvPr>
        </p:nvSpPr>
        <p:spPr>
          <a:xfrm>
            <a:off x="685800" y="304800"/>
            <a:ext cx="7772400" cy="533400"/>
          </a:xfrm>
        </p:spPr>
        <p:txBody>
          <a:bodyPr/>
          <a:lstStyle/>
          <a:p>
            <a:r>
              <a:rPr lang="en-US"/>
              <a:t>Browser Calling Applet Methods</a:t>
            </a:r>
            <a:endParaRPr lang="en-US" b="1"/>
          </a:p>
        </p:txBody>
      </p:sp>
      <p:sp>
        <p:nvSpPr>
          <p:cNvPr id="254985" name="Rectangle 9"/>
          <p:cNvSpPr>
            <a:spLocks noChangeArrowheads="1"/>
          </p:cNvSpPr>
          <p:nvPr/>
        </p:nvSpPr>
        <p:spPr bwMode="auto">
          <a:xfrm>
            <a:off x="2171700" y="22288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54987" name="Rectangle 11"/>
          <p:cNvSpPr>
            <a:spLocks noChangeArrowheads="1"/>
          </p:cNvSpPr>
          <p:nvPr/>
        </p:nvSpPr>
        <p:spPr bwMode="auto">
          <a:xfrm>
            <a:off x="0" y="2228850"/>
            <a:ext cx="9144000" cy="0"/>
          </a:xfrm>
          <a:prstGeom prst="rect">
            <a:avLst/>
          </a:prstGeom>
          <a:noFill/>
          <a:ln w="12700">
            <a:noFill/>
            <a:miter lim="800000"/>
            <a:headEnd type="none" w="sm" len="sm"/>
            <a:tailEnd type="none" w="sm" len="sm"/>
          </a:ln>
          <a:effectLst/>
        </p:spPr>
        <p:txBody>
          <a:bodyPr anchor="ctr">
            <a:spAutoFit/>
          </a:bodyPr>
          <a:lstStyle/>
          <a:p>
            <a:endParaRPr lang="en-US"/>
          </a:p>
        </p:txBody>
      </p:sp>
      <p:sp>
        <p:nvSpPr>
          <p:cNvPr id="254989" name="Rectangle 13"/>
          <p:cNvSpPr>
            <a:spLocks noChangeArrowheads="1"/>
          </p:cNvSpPr>
          <p:nvPr/>
        </p:nvSpPr>
        <p:spPr bwMode="auto">
          <a:xfrm>
            <a:off x="0" y="28194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54988" name="Object 12"/>
          <p:cNvGraphicFramePr>
            <a:graphicFrameLocks noChangeAspect="1"/>
          </p:cNvGraphicFramePr>
          <p:nvPr/>
        </p:nvGraphicFramePr>
        <p:xfrm>
          <a:off x="152400" y="1524000"/>
          <a:ext cx="8839200" cy="1836738"/>
        </p:xfrm>
        <a:graphic>
          <a:graphicData uri="http://schemas.openxmlformats.org/presentationml/2006/ole">
            <p:oleObj spid="_x0000_s254988" name="Picture" r:id="rId3" imgW="6042454" imgH="1044146" progId="Word.Picture.8">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06DD988-DECC-4B15-AC64-69EF61A3EDD8}" type="slidenum">
              <a:rPr lang="en-US"/>
              <a:pPr/>
              <a:t>13</a:t>
            </a:fld>
            <a:endParaRPr lang="en-US"/>
          </a:p>
        </p:txBody>
      </p:sp>
      <p:sp>
        <p:nvSpPr>
          <p:cNvPr id="136194" name="Rectangle 2"/>
          <p:cNvSpPr>
            <a:spLocks noGrp="1" noChangeArrowheads="1"/>
          </p:cNvSpPr>
          <p:nvPr>
            <p:ph type="title"/>
          </p:nvPr>
        </p:nvSpPr>
        <p:spPr>
          <a:xfrm>
            <a:off x="685800" y="0"/>
            <a:ext cx="7772400" cy="1428750"/>
          </a:xfrm>
          <a:noFill/>
          <a:ln/>
        </p:spPr>
        <p:txBody>
          <a:bodyPr/>
          <a:lstStyle/>
          <a:p>
            <a:r>
              <a:rPr lang="en-US"/>
              <a:t>The </a:t>
            </a:r>
            <a:r>
              <a:rPr lang="en-US" sz="4200">
                <a:latin typeface="Courier New" pitchFamily="49" charset="0"/>
              </a:rPr>
              <a:t>init()</a:t>
            </a:r>
            <a:r>
              <a:rPr lang="en-US"/>
              <a:t> Method</a:t>
            </a:r>
          </a:p>
        </p:txBody>
      </p:sp>
      <p:sp>
        <p:nvSpPr>
          <p:cNvPr id="136195" name="Rectangle 3"/>
          <p:cNvSpPr>
            <a:spLocks noGrp="1" noChangeArrowheads="1"/>
          </p:cNvSpPr>
          <p:nvPr>
            <p:ph type="body" idx="1"/>
          </p:nvPr>
        </p:nvSpPr>
        <p:spPr>
          <a:xfrm>
            <a:off x="228600" y="1371600"/>
            <a:ext cx="8763000" cy="4648200"/>
          </a:xfrm>
          <a:noFill/>
          <a:ln/>
        </p:spPr>
        <p:txBody>
          <a:bodyPr/>
          <a:lstStyle/>
          <a:p>
            <a:pPr marL="0" indent="0">
              <a:lnSpc>
                <a:spcPct val="90000"/>
              </a:lnSpc>
              <a:buFont typeface="Monotype Sorts" pitchFamily="2" charset="2"/>
              <a:buNone/>
            </a:pPr>
            <a:r>
              <a:rPr lang="en-US" sz="3400" dirty="0"/>
              <a:t>Invoked when the applet is first loaded and again if the applet is reloaded.</a:t>
            </a:r>
          </a:p>
          <a:p>
            <a:pPr marL="0" indent="0">
              <a:lnSpc>
                <a:spcPct val="90000"/>
              </a:lnSpc>
              <a:spcBef>
                <a:spcPct val="100000"/>
              </a:spcBef>
              <a:buFont typeface="Monotype Sorts" pitchFamily="2" charset="2"/>
              <a:buNone/>
            </a:pPr>
            <a:r>
              <a:rPr lang="en-US" dirty="0"/>
              <a:t>A subclass of </a:t>
            </a:r>
            <a:r>
              <a:rPr lang="en-US" u="sng" dirty="0"/>
              <a:t>Applet</a:t>
            </a:r>
            <a:r>
              <a:rPr lang="en-US" dirty="0"/>
              <a:t> should override this method if the subclass has an initialization to perform. The functions usually implemented in this method include creating new threads, loading images, setting up user-interface components, and getting string parameter values from the </a:t>
            </a:r>
            <a:r>
              <a:rPr lang="en-US" u="sng" dirty="0"/>
              <a:t>&lt;applet&gt;</a:t>
            </a:r>
            <a:r>
              <a:rPr lang="en-US" dirty="0"/>
              <a:t> tag in the HTML page.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661A961-1999-4E21-8285-60CA00F2B9A8}" type="slidenum">
              <a:rPr lang="en-US"/>
              <a:pPr/>
              <a:t>14</a:t>
            </a:fld>
            <a:endParaRPr lang="en-US"/>
          </a:p>
        </p:txBody>
      </p:sp>
      <p:sp>
        <p:nvSpPr>
          <p:cNvPr id="137218" name="Rectangle 2"/>
          <p:cNvSpPr>
            <a:spLocks noGrp="1" noChangeArrowheads="1"/>
          </p:cNvSpPr>
          <p:nvPr>
            <p:ph type="title"/>
          </p:nvPr>
        </p:nvSpPr>
        <p:spPr>
          <a:xfrm>
            <a:off x="685800" y="0"/>
            <a:ext cx="7772400" cy="1428750"/>
          </a:xfrm>
          <a:noFill/>
          <a:ln/>
        </p:spPr>
        <p:txBody>
          <a:bodyPr/>
          <a:lstStyle/>
          <a:p>
            <a:r>
              <a:rPr lang="en-US"/>
              <a:t>The </a:t>
            </a:r>
            <a:r>
              <a:rPr lang="en-US" sz="4200">
                <a:latin typeface="Courier New" pitchFamily="49" charset="0"/>
              </a:rPr>
              <a:t>start()</a:t>
            </a:r>
            <a:r>
              <a:rPr lang="en-US"/>
              <a:t> Method</a:t>
            </a:r>
            <a:endParaRPr lang="en-US" b="1"/>
          </a:p>
        </p:txBody>
      </p:sp>
      <p:sp>
        <p:nvSpPr>
          <p:cNvPr id="137219" name="Rectangle 3"/>
          <p:cNvSpPr>
            <a:spLocks noGrp="1" noChangeArrowheads="1"/>
          </p:cNvSpPr>
          <p:nvPr>
            <p:ph type="body" idx="1"/>
          </p:nvPr>
        </p:nvSpPr>
        <p:spPr>
          <a:xfrm>
            <a:off x="304800" y="1371600"/>
            <a:ext cx="8534400" cy="4495800"/>
          </a:xfrm>
          <a:noFill/>
          <a:ln/>
        </p:spPr>
        <p:txBody>
          <a:bodyPr/>
          <a:lstStyle/>
          <a:p>
            <a:pPr marL="0" indent="0">
              <a:lnSpc>
                <a:spcPct val="90000"/>
              </a:lnSpc>
              <a:buFont typeface="Monotype Sorts" pitchFamily="2" charset="2"/>
              <a:buNone/>
            </a:pPr>
            <a:r>
              <a:rPr lang="en-US" sz="2800"/>
              <a:t>Invoked after the </a:t>
            </a:r>
            <a:r>
              <a:rPr lang="en-US" sz="2600">
                <a:latin typeface="Courier New" pitchFamily="49" charset="0"/>
              </a:rPr>
              <a:t>init()</a:t>
            </a:r>
            <a:r>
              <a:rPr lang="en-US" sz="2800"/>
              <a:t> method is executed;  also called whenever the applet becomes active again after a period of inactivity (for example, when the user returns to the page containing the applet after surfing other Web pages).</a:t>
            </a:r>
          </a:p>
          <a:p>
            <a:pPr marL="0" indent="0">
              <a:lnSpc>
                <a:spcPct val="90000"/>
              </a:lnSpc>
              <a:spcBef>
                <a:spcPct val="100000"/>
              </a:spcBef>
              <a:buFont typeface="Monotype Sorts" pitchFamily="2" charset="2"/>
              <a:buNone/>
            </a:pPr>
            <a:r>
              <a:rPr lang="en-US" sz="3000"/>
              <a:t>A subclass of </a:t>
            </a:r>
            <a:r>
              <a:rPr lang="en-US" sz="3000" u="sng"/>
              <a:t>Applet</a:t>
            </a:r>
            <a:r>
              <a:rPr lang="en-US" sz="3000"/>
              <a:t> overrides this method if it has any operation that needs to be performed whenever the Web page containing the applet is visited. An applet with animation, for example, might use the </a:t>
            </a:r>
            <a:r>
              <a:rPr lang="en-US" sz="3000" u="sng"/>
              <a:t>start</a:t>
            </a:r>
            <a:r>
              <a:rPr lang="en-US" sz="3000"/>
              <a:t> method to resume animation.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D9C4E16-BEDC-4227-9253-3BB9A68E4E7A}" type="slidenum">
              <a:rPr lang="en-US"/>
              <a:pPr/>
              <a:t>15</a:t>
            </a:fld>
            <a:endParaRPr lang="en-US"/>
          </a:p>
        </p:txBody>
      </p:sp>
      <p:sp>
        <p:nvSpPr>
          <p:cNvPr id="138242" name="Rectangle 2"/>
          <p:cNvSpPr>
            <a:spLocks noGrp="1" noChangeArrowheads="1"/>
          </p:cNvSpPr>
          <p:nvPr>
            <p:ph type="title"/>
          </p:nvPr>
        </p:nvSpPr>
        <p:spPr>
          <a:xfrm>
            <a:off x="685800" y="0"/>
            <a:ext cx="7772400" cy="1428750"/>
          </a:xfrm>
          <a:noFill/>
          <a:ln/>
        </p:spPr>
        <p:txBody>
          <a:bodyPr/>
          <a:lstStyle/>
          <a:p>
            <a:r>
              <a:rPr lang="en-US"/>
              <a:t>The </a:t>
            </a:r>
            <a:r>
              <a:rPr lang="en-US" sz="4200">
                <a:latin typeface="Courier New" pitchFamily="49" charset="0"/>
              </a:rPr>
              <a:t>stop()</a:t>
            </a:r>
            <a:r>
              <a:rPr lang="en-US"/>
              <a:t> Method</a:t>
            </a:r>
          </a:p>
        </p:txBody>
      </p:sp>
      <p:sp>
        <p:nvSpPr>
          <p:cNvPr id="138243" name="Rectangle 3"/>
          <p:cNvSpPr>
            <a:spLocks noGrp="1" noChangeArrowheads="1"/>
          </p:cNvSpPr>
          <p:nvPr>
            <p:ph type="body" idx="1"/>
          </p:nvPr>
        </p:nvSpPr>
        <p:spPr>
          <a:xfrm>
            <a:off x="304800" y="1219200"/>
            <a:ext cx="8686800" cy="4953000"/>
          </a:xfrm>
          <a:noFill/>
          <a:ln/>
        </p:spPr>
        <p:txBody>
          <a:bodyPr/>
          <a:lstStyle/>
          <a:p>
            <a:pPr marL="0" indent="0">
              <a:lnSpc>
                <a:spcPct val="90000"/>
              </a:lnSpc>
              <a:buFont typeface="Monotype Sorts" pitchFamily="2" charset="2"/>
              <a:buNone/>
            </a:pPr>
            <a:r>
              <a:rPr lang="en-US" sz="2400"/>
              <a:t>The opposite of the </a:t>
            </a:r>
            <a:r>
              <a:rPr lang="en-US" sz="2100">
                <a:latin typeface="Courier New" pitchFamily="49" charset="0"/>
              </a:rPr>
              <a:t>start()</a:t>
            </a:r>
            <a:r>
              <a:rPr lang="en-US" sz="2400"/>
              <a:t> method, which is called when the user moves back to the page containing the applet; the </a:t>
            </a:r>
            <a:r>
              <a:rPr lang="en-US" sz="2100">
                <a:latin typeface="Courier New" pitchFamily="49" charset="0"/>
              </a:rPr>
              <a:t>stop()</a:t>
            </a:r>
            <a:r>
              <a:rPr lang="en-US" sz="2400"/>
              <a:t> method is invoked when the user moves off the page.</a:t>
            </a:r>
          </a:p>
          <a:p>
            <a:pPr marL="0" indent="0">
              <a:lnSpc>
                <a:spcPct val="90000"/>
              </a:lnSpc>
              <a:spcBef>
                <a:spcPct val="100000"/>
              </a:spcBef>
              <a:buFont typeface="Monotype Sorts" pitchFamily="2" charset="2"/>
              <a:buNone/>
            </a:pPr>
            <a:r>
              <a:rPr lang="en-US" sz="2800"/>
              <a:t>A subclass of </a:t>
            </a:r>
            <a:r>
              <a:rPr lang="en-US" sz="2800" u="sng"/>
              <a:t>Applet</a:t>
            </a:r>
            <a:r>
              <a:rPr lang="en-US" sz="2800"/>
              <a:t> overrides this method if it has any operation that needs to be performed each time the Web page containing the applet is no longer visible. When the user leaves the page, any threads the applet has started but not completed will continue to run. You should override the </a:t>
            </a:r>
            <a:r>
              <a:rPr lang="en-US" sz="2800" u="sng"/>
              <a:t>stop</a:t>
            </a:r>
            <a:r>
              <a:rPr lang="en-US" sz="2800"/>
              <a:t> method to suspend the running threads so that the applet does not take up system resources when it is inactive.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1A0461F-9AA1-4DD6-85E9-A7403F12E014}" type="slidenum">
              <a:rPr lang="en-US"/>
              <a:pPr/>
              <a:t>16</a:t>
            </a:fld>
            <a:endParaRPr lang="en-US"/>
          </a:p>
        </p:txBody>
      </p:sp>
      <p:sp>
        <p:nvSpPr>
          <p:cNvPr id="139266" name="Rectangle 2"/>
          <p:cNvSpPr>
            <a:spLocks noGrp="1" noChangeArrowheads="1"/>
          </p:cNvSpPr>
          <p:nvPr>
            <p:ph type="title"/>
          </p:nvPr>
        </p:nvSpPr>
        <p:spPr>
          <a:xfrm>
            <a:off x="685800" y="0"/>
            <a:ext cx="7772400" cy="1428750"/>
          </a:xfrm>
          <a:noFill/>
          <a:ln/>
        </p:spPr>
        <p:txBody>
          <a:bodyPr/>
          <a:lstStyle/>
          <a:p>
            <a:r>
              <a:rPr lang="en-US"/>
              <a:t>The </a:t>
            </a:r>
            <a:r>
              <a:rPr lang="en-US" sz="4200">
                <a:latin typeface="Courier New" pitchFamily="49" charset="0"/>
              </a:rPr>
              <a:t>destroy()</a:t>
            </a:r>
            <a:r>
              <a:rPr lang="en-US"/>
              <a:t> Method</a:t>
            </a:r>
          </a:p>
        </p:txBody>
      </p:sp>
      <p:sp>
        <p:nvSpPr>
          <p:cNvPr id="139267" name="Rectangle 3"/>
          <p:cNvSpPr>
            <a:spLocks noGrp="1" noChangeArrowheads="1"/>
          </p:cNvSpPr>
          <p:nvPr>
            <p:ph type="body" idx="1"/>
          </p:nvPr>
        </p:nvSpPr>
        <p:spPr>
          <a:xfrm>
            <a:off x="304800" y="1219200"/>
            <a:ext cx="8610600" cy="4648200"/>
          </a:xfrm>
          <a:noFill/>
          <a:ln/>
        </p:spPr>
        <p:txBody>
          <a:bodyPr/>
          <a:lstStyle/>
          <a:p>
            <a:pPr marL="0" indent="0">
              <a:buFont typeface="Monotype Sorts" pitchFamily="2" charset="2"/>
              <a:buNone/>
            </a:pPr>
            <a:r>
              <a:rPr lang="en-US"/>
              <a:t>Invoked when the browser exits normally to inform the applet that it is no longer needed and that it should release any resources it has allocated.</a:t>
            </a:r>
          </a:p>
          <a:p>
            <a:pPr marL="0" indent="0">
              <a:spcBef>
                <a:spcPct val="100000"/>
              </a:spcBef>
              <a:buFont typeface="Monotype Sorts" pitchFamily="2" charset="2"/>
              <a:buNone/>
            </a:pPr>
            <a:r>
              <a:rPr lang="en-US"/>
              <a:t>A subclass of </a:t>
            </a:r>
            <a:r>
              <a:rPr lang="en-US" u="sng"/>
              <a:t>Applet</a:t>
            </a:r>
            <a:r>
              <a:rPr lang="en-US"/>
              <a:t> overrides this method if it has any operation that needs to be performed before it is destroyed. Usually, you won't need to override this method unless you wish to release specific resources, such as threads that the applet created.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05F0C96-B707-4F87-8983-8788322DB971}" type="slidenum">
              <a:rPr lang="en-US"/>
              <a:pPr/>
              <a:t>17</a:t>
            </a:fld>
            <a:endParaRPr lang="en-US"/>
          </a:p>
        </p:txBody>
      </p:sp>
      <p:sp>
        <p:nvSpPr>
          <p:cNvPr id="140290" name="Rectangle 2"/>
          <p:cNvSpPr>
            <a:spLocks noGrp="1" noChangeArrowheads="1"/>
          </p:cNvSpPr>
          <p:nvPr>
            <p:ph type="title"/>
          </p:nvPr>
        </p:nvSpPr>
        <p:spPr>
          <a:xfrm>
            <a:off x="685800" y="0"/>
            <a:ext cx="7772400" cy="1428750"/>
          </a:xfrm>
          <a:noFill/>
          <a:ln/>
        </p:spPr>
        <p:txBody>
          <a:bodyPr/>
          <a:lstStyle/>
          <a:p>
            <a:r>
              <a:rPr lang="en-US"/>
              <a:t>Writing Applets</a:t>
            </a:r>
          </a:p>
        </p:txBody>
      </p:sp>
      <p:sp>
        <p:nvSpPr>
          <p:cNvPr id="140291" name="Rectangle 3"/>
          <p:cNvSpPr>
            <a:spLocks noGrp="1" noChangeArrowheads="1"/>
          </p:cNvSpPr>
          <p:nvPr>
            <p:ph type="body" idx="1"/>
          </p:nvPr>
        </p:nvSpPr>
        <p:spPr>
          <a:xfrm>
            <a:off x="685800" y="1524000"/>
            <a:ext cx="7772400" cy="4114800"/>
          </a:xfrm>
          <a:noFill/>
          <a:ln/>
        </p:spPr>
        <p:txBody>
          <a:bodyPr/>
          <a:lstStyle/>
          <a:p>
            <a:r>
              <a:rPr lang="en-US" sz="2800"/>
              <a:t>Always extends the</a:t>
            </a:r>
            <a:r>
              <a:rPr lang="en-US" sz="3000"/>
              <a:t> </a:t>
            </a:r>
            <a:r>
              <a:rPr lang="en-US" sz="2800">
                <a:latin typeface="Courier New" pitchFamily="49" charset="0"/>
              </a:rPr>
              <a:t>JApplet</a:t>
            </a:r>
            <a:r>
              <a:rPr lang="en-US" sz="3000"/>
              <a:t> </a:t>
            </a:r>
            <a:r>
              <a:rPr lang="en-US" sz="2800"/>
              <a:t>class, which is a subclass of </a:t>
            </a:r>
            <a:r>
              <a:rPr lang="en-US" sz="2800">
                <a:latin typeface="Courier New" pitchFamily="49" charset="0"/>
              </a:rPr>
              <a:t>Applet</a:t>
            </a:r>
            <a:r>
              <a:rPr lang="en-US" sz="2800"/>
              <a:t> for Swing components.</a:t>
            </a:r>
          </a:p>
          <a:p>
            <a:pPr>
              <a:spcBef>
                <a:spcPct val="50000"/>
              </a:spcBef>
            </a:pPr>
            <a:r>
              <a:rPr lang="en-US" sz="2800"/>
              <a:t>Override</a:t>
            </a:r>
            <a:r>
              <a:rPr lang="en-US" sz="3000"/>
              <a:t> </a:t>
            </a:r>
            <a:r>
              <a:rPr lang="en-US" sz="2600">
                <a:latin typeface="Courier New" pitchFamily="49" charset="0"/>
              </a:rPr>
              <a:t>init()</a:t>
            </a:r>
            <a:r>
              <a:rPr lang="en-US" sz="2800"/>
              <a:t>, </a:t>
            </a:r>
            <a:r>
              <a:rPr lang="en-US" sz="2600">
                <a:latin typeface="Courier New" pitchFamily="49" charset="0"/>
              </a:rPr>
              <a:t>start()</a:t>
            </a:r>
            <a:r>
              <a:rPr lang="en-US" sz="2800"/>
              <a:t>, </a:t>
            </a:r>
            <a:r>
              <a:rPr lang="en-US" sz="2600">
                <a:latin typeface="Courier New" pitchFamily="49" charset="0"/>
              </a:rPr>
              <a:t>stop()</a:t>
            </a:r>
            <a:r>
              <a:rPr lang="en-US" sz="2800"/>
              <a:t>, and</a:t>
            </a:r>
            <a:r>
              <a:rPr lang="en-US" sz="3000"/>
              <a:t> </a:t>
            </a:r>
            <a:r>
              <a:rPr lang="en-US" sz="2600">
                <a:latin typeface="Courier New" pitchFamily="49" charset="0"/>
              </a:rPr>
              <a:t>destroy()</a:t>
            </a:r>
            <a:r>
              <a:rPr lang="en-US" sz="2800"/>
              <a:t> if necessary.  By default, these methods are empty.</a:t>
            </a:r>
          </a:p>
          <a:p>
            <a:pPr>
              <a:spcBef>
                <a:spcPct val="50000"/>
              </a:spcBef>
            </a:pPr>
            <a:r>
              <a:rPr lang="en-US" sz="2800"/>
              <a:t>Add your own methods and data if necessary.</a:t>
            </a:r>
          </a:p>
          <a:p>
            <a:pPr>
              <a:spcBef>
                <a:spcPct val="50000"/>
              </a:spcBef>
            </a:pPr>
            <a:r>
              <a:rPr lang="en-US" sz="2800"/>
              <a:t>Applets are always embedded in an</a:t>
            </a:r>
            <a:br>
              <a:rPr lang="en-US" sz="2800"/>
            </a:br>
            <a:r>
              <a:rPr lang="en-US" sz="2800"/>
              <a:t>HTML page.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EB22D6C-8535-4527-8795-473C38D230B4}" type="slidenum">
              <a:rPr lang="en-US"/>
              <a:pPr/>
              <a:t>18</a:t>
            </a:fld>
            <a:endParaRPr lang="en-US"/>
          </a:p>
        </p:txBody>
      </p:sp>
      <p:sp>
        <p:nvSpPr>
          <p:cNvPr id="142338" name="Rectangle 2"/>
          <p:cNvSpPr>
            <a:spLocks noGrp="1" noChangeArrowheads="1"/>
          </p:cNvSpPr>
          <p:nvPr>
            <p:ph type="title"/>
          </p:nvPr>
        </p:nvSpPr>
        <p:spPr>
          <a:xfrm>
            <a:off x="685800" y="0"/>
            <a:ext cx="7772400" cy="1428750"/>
          </a:xfrm>
          <a:noFill/>
          <a:ln/>
        </p:spPr>
        <p:txBody>
          <a:bodyPr/>
          <a:lstStyle/>
          <a:p>
            <a:r>
              <a:rPr lang="en-US"/>
              <a:t>Passing Parameters to Applets</a:t>
            </a:r>
          </a:p>
        </p:txBody>
      </p:sp>
      <p:sp>
        <p:nvSpPr>
          <p:cNvPr id="142339" name="Rectangle 3"/>
          <p:cNvSpPr>
            <a:spLocks noGrp="1" noChangeArrowheads="1"/>
          </p:cNvSpPr>
          <p:nvPr>
            <p:ph type="body" idx="1"/>
          </p:nvPr>
        </p:nvSpPr>
        <p:spPr>
          <a:xfrm>
            <a:off x="914400" y="1371600"/>
            <a:ext cx="7772400" cy="4800600"/>
          </a:xfrm>
          <a:solidFill>
            <a:schemeClr val="tx1"/>
          </a:solidFill>
          <a:ln/>
        </p:spPr>
        <p:txBody>
          <a:bodyPr/>
          <a:lstStyle/>
          <a:p>
            <a:pPr marL="0" indent="0">
              <a:buFont typeface="Monotype Sorts" pitchFamily="2" charset="2"/>
              <a:buNone/>
            </a:pPr>
            <a:r>
              <a:rPr lang="en-US" sz="2600">
                <a:solidFill>
                  <a:schemeClr val="bg2"/>
                </a:solidFill>
                <a:latin typeface="Courier New" pitchFamily="49" charset="0"/>
              </a:rPr>
              <a:t>&lt;applet</a:t>
            </a:r>
          </a:p>
          <a:p>
            <a:pPr marL="0" indent="0">
              <a:spcBef>
                <a:spcPct val="0"/>
              </a:spcBef>
              <a:buFont typeface="Monotype Sorts" pitchFamily="2" charset="2"/>
              <a:buNone/>
            </a:pPr>
            <a:r>
              <a:rPr lang="en-US" sz="2600">
                <a:solidFill>
                  <a:schemeClr val="bg2"/>
                </a:solidFill>
                <a:latin typeface="Courier New" pitchFamily="49" charset="0"/>
              </a:rPr>
              <a:t>  code = "DisplayMessage.class"</a:t>
            </a:r>
          </a:p>
          <a:p>
            <a:pPr marL="0" indent="0">
              <a:spcBef>
                <a:spcPct val="0"/>
              </a:spcBef>
              <a:buFont typeface="Monotype Sorts" pitchFamily="2" charset="2"/>
              <a:buNone/>
            </a:pPr>
            <a:r>
              <a:rPr lang="en-US" sz="2600">
                <a:solidFill>
                  <a:schemeClr val="bg2"/>
                </a:solidFill>
                <a:latin typeface="Courier New" pitchFamily="49" charset="0"/>
              </a:rPr>
              <a:t>  width = 200</a:t>
            </a:r>
          </a:p>
          <a:p>
            <a:pPr marL="0" indent="0">
              <a:spcBef>
                <a:spcPct val="0"/>
              </a:spcBef>
              <a:buFont typeface="Monotype Sorts" pitchFamily="2" charset="2"/>
              <a:buNone/>
            </a:pPr>
            <a:r>
              <a:rPr lang="en-US" sz="2600">
                <a:solidFill>
                  <a:schemeClr val="bg2"/>
                </a:solidFill>
                <a:latin typeface="Courier New" pitchFamily="49" charset="0"/>
              </a:rPr>
              <a:t>  height = 50&gt;</a:t>
            </a:r>
          </a:p>
          <a:p>
            <a:pPr marL="0" indent="0">
              <a:spcBef>
                <a:spcPct val="0"/>
              </a:spcBef>
              <a:buFont typeface="Monotype Sorts" pitchFamily="2" charset="2"/>
              <a:buNone/>
            </a:pPr>
            <a:r>
              <a:rPr lang="en-US" sz="2600">
                <a:solidFill>
                  <a:schemeClr val="bg2"/>
                </a:solidFill>
                <a:latin typeface="Courier New" pitchFamily="49" charset="0"/>
              </a:rPr>
              <a:t>&lt;param name=MESSAGE value="Welcome</a:t>
            </a:r>
            <a:br>
              <a:rPr lang="en-US" sz="2600">
                <a:solidFill>
                  <a:schemeClr val="bg2"/>
                </a:solidFill>
                <a:latin typeface="Courier New" pitchFamily="49" charset="0"/>
              </a:rPr>
            </a:br>
            <a:r>
              <a:rPr lang="en-US" sz="2600">
                <a:solidFill>
                  <a:schemeClr val="bg2"/>
                </a:solidFill>
                <a:latin typeface="Courier New" pitchFamily="49" charset="0"/>
              </a:rPr>
              <a:t>    to Java"&gt;  </a:t>
            </a:r>
          </a:p>
          <a:p>
            <a:pPr marL="0" indent="0">
              <a:spcBef>
                <a:spcPct val="0"/>
              </a:spcBef>
              <a:buFont typeface="Monotype Sorts" pitchFamily="2" charset="2"/>
              <a:buNone/>
            </a:pPr>
            <a:r>
              <a:rPr lang="en-US" sz="2600">
                <a:solidFill>
                  <a:schemeClr val="bg2"/>
                </a:solidFill>
                <a:latin typeface="Courier New" pitchFamily="49" charset="0"/>
              </a:rPr>
              <a:t>&lt;param name=X value=20&gt;  </a:t>
            </a:r>
          </a:p>
          <a:p>
            <a:pPr marL="0" indent="0">
              <a:spcBef>
                <a:spcPct val="0"/>
              </a:spcBef>
              <a:buFont typeface="Monotype Sorts" pitchFamily="2" charset="2"/>
              <a:buNone/>
            </a:pPr>
            <a:r>
              <a:rPr lang="en-US" sz="2600">
                <a:solidFill>
                  <a:schemeClr val="bg2"/>
                </a:solidFill>
                <a:latin typeface="Courier New" pitchFamily="49" charset="0"/>
              </a:rPr>
              <a:t>&lt;param name=Y value=20&gt;</a:t>
            </a:r>
          </a:p>
          <a:p>
            <a:pPr marL="0" indent="0">
              <a:spcBef>
                <a:spcPct val="0"/>
              </a:spcBef>
              <a:buFont typeface="Monotype Sorts" pitchFamily="2" charset="2"/>
              <a:buNone/>
            </a:pPr>
            <a:r>
              <a:rPr lang="en-US" sz="2600">
                <a:solidFill>
                  <a:schemeClr val="bg2"/>
                </a:solidFill>
                <a:latin typeface="Courier New" pitchFamily="49" charset="0"/>
              </a:rPr>
              <a:t>alt="You must have a Java-enabled   browser to view the applet"</a:t>
            </a:r>
          </a:p>
          <a:p>
            <a:pPr marL="0" indent="0">
              <a:spcBef>
                <a:spcPct val="0"/>
              </a:spcBef>
              <a:buFont typeface="Monotype Sorts" pitchFamily="2" charset="2"/>
              <a:buNone/>
            </a:pPr>
            <a:r>
              <a:rPr lang="en-US" sz="2600">
                <a:solidFill>
                  <a:schemeClr val="bg2"/>
                </a:solidFill>
                <a:latin typeface="Courier New" pitchFamily="49" charset="0"/>
              </a:rPr>
              <a:t>&lt;/applet&gt;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62CE1BA0-61F0-4D23-968B-E050930FC875}" type="slidenum">
              <a:rPr lang="en-US"/>
              <a:pPr/>
              <a:t>19</a:t>
            </a:fld>
            <a:endParaRPr lang="en-US"/>
          </a:p>
        </p:txBody>
      </p:sp>
      <p:sp>
        <p:nvSpPr>
          <p:cNvPr id="256002" name="Rectangle 2"/>
          <p:cNvSpPr>
            <a:spLocks noGrp="1" noChangeArrowheads="1"/>
          </p:cNvSpPr>
          <p:nvPr>
            <p:ph type="title"/>
          </p:nvPr>
        </p:nvSpPr>
        <p:spPr>
          <a:xfrm>
            <a:off x="685800" y="457200"/>
            <a:ext cx="7772400" cy="1143000"/>
          </a:xfrm>
        </p:spPr>
        <p:txBody>
          <a:bodyPr/>
          <a:lstStyle/>
          <a:p>
            <a:r>
              <a:rPr lang="en-US"/>
              <a:t>Example: Passing Parameters to Java Applets</a:t>
            </a:r>
            <a:endParaRPr lang="en-US">
              <a:solidFill>
                <a:schemeClr val="tx1"/>
              </a:solidFill>
              <a:latin typeface="Book Antiqua" pitchFamily="18" charset="0"/>
            </a:endParaRPr>
          </a:p>
        </p:txBody>
      </p:sp>
      <p:sp>
        <p:nvSpPr>
          <p:cNvPr id="256003" name="Rectangle 3"/>
          <p:cNvSpPr>
            <a:spLocks noGrp="1" noChangeArrowheads="1"/>
          </p:cNvSpPr>
          <p:nvPr>
            <p:ph type="body" idx="1"/>
          </p:nvPr>
        </p:nvSpPr>
        <p:spPr>
          <a:xfrm>
            <a:off x="304800" y="1905000"/>
            <a:ext cx="3276600" cy="3581400"/>
          </a:xfrm>
        </p:spPr>
        <p:txBody>
          <a:bodyPr/>
          <a:lstStyle/>
          <a:p>
            <a:pPr marL="0" indent="0">
              <a:buFont typeface="Monotype Sorts" pitchFamily="2" charset="2"/>
              <a:buNone/>
            </a:pPr>
            <a:r>
              <a:rPr lang="en-US" sz="2800"/>
              <a:t>Objective:  Display a message at a specified location. The message and the location (x, y) are obtained from the HTML source.</a:t>
            </a:r>
            <a:endParaRPr lang="en-US" sz="3400">
              <a:latin typeface="Book Antiqua" pitchFamily="18" charset="0"/>
            </a:endParaRPr>
          </a:p>
        </p:txBody>
      </p:sp>
      <p:sp>
        <p:nvSpPr>
          <p:cNvPr id="256009" name="AutoShape 9">
            <a:hlinkClick r:id="rId2" action="ppaction://program" highlightClick="1"/>
          </p:cNvPr>
          <p:cNvSpPr>
            <a:spLocks noChangeArrowheads="1"/>
          </p:cNvSpPr>
          <p:nvPr/>
        </p:nvSpPr>
        <p:spPr bwMode="auto">
          <a:xfrm>
            <a:off x="5638800" y="5943600"/>
            <a:ext cx="3276600" cy="533400"/>
          </a:xfrm>
          <a:prstGeom prst="actionButtonBlank">
            <a:avLst/>
          </a:prstGeom>
          <a:solidFill>
            <a:schemeClr val="accent1"/>
          </a:solidFill>
          <a:ln w="19050">
            <a:noFill/>
            <a:miter lim="800000"/>
            <a:headEnd type="none" w="sm" len="sm"/>
            <a:tailEnd type="none" w="sm" len="sm"/>
          </a:ln>
          <a:effectLst>
            <a:prstShdw prst="shdw17" dist="17961" dir="2700000">
              <a:schemeClr val="accent1">
                <a:gamma/>
                <a:shade val="60000"/>
                <a:invGamma/>
              </a:schemeClr>
            </a:prstShdw>
          </a:effectLst>
        </p:spPr>
        <p:txBody>
          <a:bodyPr wrap="none" anchor="ctr"/>
          <a:lstStyle/>
          <a:p>
            <a:pPr algn="ctr"/>
            <a:r>
              <a:rPr lang="en-US">
                <a:latin typeface="Book Antiqua" pitchFamily="18" charset="0"/>
              </a:rPr>
              <a:t>Run Applet Viewer</a:t>
            </a:r>
            <a:endParaRPr lang="en-US"/>
          </a:p>
        </p:txBody>
      </p:sp>
      <p:sp>
        <p:nvSpPr>
          <p:cNvPr id="256010" name="AutoShape 10">
            <a:hlinkClick r:id="" action="ppaction://noaction" highlightClick="1"/>
          </p:cNvPr>
          <p:cNvSpPr>
            <a:spLocks noChangeArrowheads="1"/>
          </p:cNvSpPr>
          <p:nvPr/>
        </p:nvSpPr>
        <p:spPr bwMode="auto">
          <a:xfrm>
            <a:off x="2209800" y="59436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DisplayMessage</a:t>
            </a:r>
            <a:endParaRPr lang="en-US">
              <a:solidFill>
                <a:schemeClr val="accent1"/>
              </a:solidFill>
            </a:endParaRPr>
          </a:p>
        </p:txBody>
      </p:sp>
      <p:pic>
        <p:nvPicPr>
          <p:cNvPr id="256014" name="Picture 14"/>
          <p:cNvPicPr>
            <a:picLocks noChangeAspect="1" noChangeArrowheads="1"/>
          </p:cNvPicPr>
          <p:nvPr/>
        </p:nvPicPr>
        <p:blipFill>
          <a:blip r:embed="rId4"/>
          <a:srcRect/>
          <a:stretch>
            <a:fillRect/>
          </a:stretch>
        </p:blipFill>
        <p:spPr bwMode="auto">
          <a:xfrm>
            <a:off x="4114800" y="2133600"/>
            <a:ext cx="3810000" cy="1330325"/>
          </a:xfrm>
          <a:prstGeom prst="rect">
            <a:avLst/>
          </a:prstGeom>
          <a:noFill/>
          <a:ln w="12700">
            <a:noFill/>
            <a:miter lim="800000"/>
            <a:headEnd type="none" w="sm" len="sm"/>
            <a:tailEnd type="none" w="sm" len="sm"/>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A324DD45-C987-4681-9B73-902E6C4D4718}" type="slidenum">
              <a:rPr lang="en-US"/>
              <a:pPr/>
              <a:t>2</a:t>
            </a:fld>
            <a:endParaRPr lang="en-US"/>
          </a:p>
        </p:txBody>
      </p:sp>
      <p:sp>
        <p:nvSpPr>
          <p:cNvPr id="333826" name="Rectangle 2"/>
          <p:cNvSpPr>
            <a:spLocks noGrp="1" noChangeArrowheads="1"/>
          </p:cNvSpPr>
          <p:nvPr>
            <p:ph type="title"/>
          </p:nvPr>
        </p:nvSpPr>
        <p:spPr>
          <a:xfrm>
            <a:off x="152400" y="228600"/>
            <a:ext cx="8763000" cy="762000"/>
          </a:xfrm>
          <a:noFill/>
          <a:ln/>
        </p:spPr>
        <p:txBody>
          <a:bodyPr/>
          <a:lstStyle/>
          <a:p>
            <a:r>
              <a:rPr lang="en-US"/>
              <a:t>Motivations</a:t>
            </a:r>
          </a:p>
        </p:txBody>
      </p:sp>
      <p:sp>
        <p:nvSpPr>
          <p:cNvPr id="333827" name="Rectangle 3"/>
          <p:cNvSpPr>
            <a:spLocks noGrp="1" noChangeArrowheads="1"/>
          </p:cNvSpPr>
          <p:nvPr>
            <p:ph type="body" idx="1"/>
          </p:nvPr>
        </p:nvSpPr>
        <p:spPr>
          <a:xfrm>
            <a:off x="228600" y="990600"/>
            <a:ext cx="8763000" cy="1828800"/>
          </a:xfrm>
          <a:noFill/>
          <a:ln/>
        </p:spPr>
        <p:txBody>
          <a:bodyPr/>
          <a:lstStyle/>
          <a:p>
            <a:pPr marL="0" indent="0">
              <a:lnSpc>
                <a:spcPct val="95000"/>
              </a:lnSpc>
              <a:buFont typeface="Monotype Sorts" pitchFamily="2" charset="2"/>
              <a:buNone/>
            </a:pPr>
            <a:r>
              <a:rPr lang="en-US" sz="2600"/>
              <a:t>When browsing the Web, you frequently see the graphical user interface and animation developed using Java. These programs are called Java applets. Suppose you want to develop a Java applet for the Sudoku game. How do you write this program?</a:t>
            </a:r>
          </a:p>
        </p:txBody>
      </p:sp>
      <p:sp>
        <p:nvSpPr>
          <p:cNvPr id="333828" name="Rectangle 4"/>
          <p:cNvSpPr>
            <a:spLocks noChangeArrowheads="1"/>
          </p:cNvSpPr>
          <p:nvPr/>
        </p:nvSpPr>
        <p:spPr bwMode="auto">
          <a:xfrm>
            <a:off x="0" y="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sp>
        <p:nvSpPr>
          <p:cNvPr id="333829" name="Rectangle 5"/>
          <p:cNvSpPr>
            <a:spLocks noChangeArrowheads="1"/>
          </p:cNvSpPr>
          <p:nvPr/>
        </p:nvSpPr>
        <p:spPr bwMode="auto">
          <a:xfrm>
            <a:off x="0" y="906463"/>
            <a:ext cx="336550" cy="244475"/>
          </a:xfrm>
          <a:prstGeom prst="rect">
            <a:avLst/>
          </a:prstGeom>
          <a:noFill/>
          <a:ln w="12700">
            <a:noFill/>
            <a:miter lim="800000"/>
            <a:headEnd type="none" w="sm" len="sm"/>
            <a:tailEnd type="none" w="sm" len="sm"/>
          </a:ln>
          <a:effectLst/>
        </p:spPr>
        <p:txBody>
          <a:bodyPr wrap="none" anchor="ctr">
            <a:spAutoFit/>
          </a:bodyPr>
          <a:lstStyle/>
          <a:p>
            <a:r>
              <a:rPr lang="en-US" sz="1000" b="1">
                <a:latin typeface="Courier New" pitchFamily="49" charset="0"/>
                <a:ea typeface="Times New Roman" pitchFamily="18" charset="0"/>
                <a:cs typeface="Courier New" pitchFamily="49" charset="0"/>
              </a:rPr>
              <a:t>  </a:t>
            </a:r>
            <a:endParaRPr lang="en-US">
              <a:ea typeface="Times New Roman" pitchFamily="18" charset="0"/>
              <a:cs typeface="Courier New" pitchFamily="49" charset="0"/>
            </a:endParaRPr>
          </a:p>
        </p:txBody>
      </p:sp>
      <p:sp>
        <p:nvSpPr>
          <p:cNvPr id="333830" name="Rectangle 6"/>
          <p:cNvSpPr>
            <a:spLocks noChangeArrowheads="1"/>
          </p:cNvSpPr>
          <p:nvPr/>
        </p:nvSpPr>
        <p:spPr bwMode="auto">
          <a:xfrm>
            <a:off x="0" y="2065338"/>
            <a:ext cx="336550" cy="244475"/>
          </a:xfrm>
          <a:prstGeom prst="rect">
            <a:avLst/>
          </a:prstGeom>
          <a:noFill/>
          <a:ln w="12700">
            <a:noFill/>
            <a:miter lim="800000"/>
            <a:headEnd type="none" w="sm" len="sm"/>
            <a:tailEnd type="none" w="sm" len="sm"/>
          </a:ln>
          <a:effectLst/>
        </p:spPr>
        <p:txBody>
          <a:bodyPr wrap="none" anchor="ctr">
            <a:spAutoFit/>
          </a:bodyPr>
          <a:lstStyle/>
          <a:p>
            <a:r>
              <a:rPr lang="en-US" sz="1000">
                <a:latin typeface="Courier New" pitchFamily="49" charset="0"/>
                <a:ea typeface="Times New Roman" pitchFamily="18" charset="0"/>
                <a:cs typeface="Courier New" pitchFamily="49" charset="0"/>
              </a:rPr>
              <a:t>  </a:t>
            </a:r>
            <a:endParaRPr lang="en-US">
              <a:ea typeface="Times New Roman" pitchFamily="18" charset="0"/>
              <a:cs typeface="Courier New" pitchFamily="49" charset="0"/>
            </a:endParaRPr>
          </a:p>
        </p:txBody>
      </p:sp>
      <p:sp>
        <p:nvSpPr>
          <p:cNvPr id="333831" name="Rectangle 7"/>
          <p:cNvSpPr>
            <a:spLocks noChangeArrowheads="1"/>
          </p:cNvSpPr>
          <p:nvPr/>
        </p:nvSpPr>
        <p:spPr bwMode="auto">
          <a:xfrm>
            <a:off x="0" y="3216275"/>
            <a:ext cx="336550" cy="244475"/>
          </a:xfrm>
          <a:prstGeom prst="rect">
            <a:avLst/>
          </a:prstGeom>
          <a:noFill/>
          <a:ln w="12700">
            <a:noFill/>
            <a:miter lim="800000"/>
            <a:headEnd type="none" w="sm" len="sm"/>
            <a:tailEnd type="none" w="sm" len="sm"/>
          </a:ln>
          <a:effectLst/>
        </p:spPr>
        <p:txBody>
          <a:bodyPr wrap="none" anchor="ctr">
            <a:spAutoFit/>
          </a:bodyPr>
          <a:lstStyle/>
          <a:p>
            <a:r>
              <a:rPr lang="en-US" sz="1000" b="1">
                <a:latin typeface="Courier New" pitchFamily="49" charset="0"/>
                <a:ea typeface="Times New Roman" pitchFamily="18" charset="0"/>
                <a:cs typeface="Courier New" pitchFamily="49" charset="0"/>
              </a:rPr>
              <a:t>  </a:t>
            </a:r>
            <a:endParaRPr lang="en-US">
              <a:ea typeface="Times New Roman" pitchFamily="18" charset="0"/>
              <a:cs typeface="Courier New" pitchFamily="49" charset="0"/>
            </a:endParaRPr>
          </a:p>
        </p:txBody>
      </p:sp>
      <p:sp>
        <p:nvSpPr>
          <p:cNvPr id="333833" name="AutoShape 9">
            <a:hlinkClick r:id="rId2" highlightClick="1"/>
          </p:cNvPr>
          <p:cNvSpPr>
            <a:spLocks noChangeArrowheads="1"/>
          </p:cNvSpPr>
          <p:nvPr/>
        </p:nvSpPr>
        <p:spPr bwMode="auto">
          <a:xfrm>
            <a:off x="6858000" y="5486400"/>
            <a:ext cx="1371600" cy="533400"/>
          </a:xfrm>
          <a:prstGeom prst="actionButtonBlank">
            <a:avLst/>
          </a:prstGeom>
          <a:solidFill>
            <a:schemeClr val="accent1"/>
          </a:solidFill>
          <a:ln w="19050">
            <a:noFill/>
            <a:miter lim="800000"/>
            <a:headEnd type="none" w="sm" len="sm"/>
            <a:tailEnd type="none" w="sm" len="sm"/>
          </a:ln>
          <a:effectLst>
            <a:prstShdw prst="shdw17" dist="17961" dir="2700000">
              <a:schemeClr val="accent1">
                <a:gamma/>
                <a:shade val="60000"/>
                <a:invGamma/>
              </a:schemeClr>
            </a:prstShdw>
          </a:effectLst>
        </p:spPr>
        <p:txBody>
          <a:bodyPr wrap="none" anchor="ctr"/>
          <a:lstStyle/>
          <a:p>
            <a:pPr algn="ctr"/>
            <a:r>
              <a:rPr lang="en-US">
                <a:latin typeface="Book Antiqua" pitchFamily="18" charset="0"/>
              </a:rPr>
              <a:t>Sudoku</a:t>
            </a:r>
            <a:endParaRPr lang="en-US"/>
          </a:p>
        </p:txBody>
      </p:sp>
      <p:pic>
        <p:nvPicPr>
          <p:cNvPr id="333834" name="Picture 10"/>
          <p:cNvPicPr>
            <a:picLocks noChangeAspect="1" noChangeArrowheads="1"/>
          </p:cNvPicPr>
          <p:nvPr/>
        </p:nvPicPr>
        <p:blipFill>
          <a:blip r:embed="rId3"/>
          <a:srcRect/>
          <a:stretch>
            <a:fillRect/>
          </a:stretch>
        </p:blipFill>
        <p:spPr bwMode="auto">
          <a:xfrm>
            <a:off x="914400" y="2819400"/>
            <a:ext cx="5638800" cy="354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D7AD29EF-BB17-4F21-B431-0D686F26A5DF}" type="slidenum">
              <a:rPr lang="en-US"/>
              <a:pPr/>
              <a:t>20</a:t>
            </a:fld>
            <a:endParaRPr lang="en-US"/>
          </a:p>
        </p:txBody>
      </p:sp>
      <p:sp>
        <p:nvSpPr>
          <p:cNvPr id="270338" name="Rectangle 2"/>
          <p:cNvSpPr>
            <a:spLocks noGrp="1" noChangeArrowheads="1"/>
          </p:cNvSpPr>
          <p:nvPr>
            <p:ph type="title"/>
          </p:nvPr>
        </p:nvSpPr>
        <p:spPr>
          <a:xfrm>
            <a:off x="685800" y="304800"/>
            <a:ext cx="7772400" cy="1752600"/>
          </a:xfrm>
        </p:spPr>
        <p:txBody>
          <a:bodyPr/>
          <a:lstStyle/>
          <a:p>
            <a:r>
              <a:rPr lang="en-US" sz="4000"/>
              <a:t>Example: Running a Program as an Applet and as an Application</a:t>
            </a:r>
            <a:endParaRPr lang="en-US">
              <a:solidFill>
                <a:schemeClr val="tx1"/>
              </a:solidFill>
            </a:endParaRPr>
          </a:p>
        </p:txBody>
      </p:sp>
      <p:sp>
        <p:nvSpPr>
          <p:cNvPr id="270339" name="Rectangle 3"/>
          <p:cNvSpPr>
            <a:spLocks noGrp="1" noChangeArrowheads="1"/>
          </p:cNvSpPr>
          <p:nvPr>
            <p:ph type="body" idx="1"/>
          </p:nvPr>
        </p:nvSpPr>
        <p:spPr>
          <a:xfrm>
            <a:off x="685800" y="2743200"/>
            <a:ext cx="7772400" cy="1447800"/>
          </a:xfrm>
        </p:spPr>
        <p:txBody>
          <a:bodyPr/>
          <a:lstStyle/>
          <a:p>
            <a:r>
              <a:rPr lang="en-US" sz="2800"/>
              <a:t>Objective: Modify </a:t>
            </a:r>
            <a:r>
              <a:rPr lang="en-US" sz="2600">
                <a:latin typeface="Courier New" pitchFamily="49" charset="0"/>
              </a:rPr>
              <a:t>MessageApplet</a:t>
            </a:r>
            <a:r>
              <a:rPr lang="en-US" sz="2800"/>
              <a:t> to enable it to run both as an applet and as an application. </a:t>
            </a:r>
            <a:r>
              <a:rPr lang="en-US" sz="3000"/>
              <a:t> </a:t>
            </a:r>
          </a:p>
        </p:txBody>
      </p:sp>
      <p:sp>
        <p:nvSpPr>
          <p:cNvPr id="270344" name="AutoShape 8">
            <a:hlinkClick r:id="rId2" action="ppaction://program" highlightClick="1"/>
          </p:cNvPr>
          <p:cNvSpPr>
            <a:spLocks noChangeArrowheads="1"/>
          </p:cNvSpPr>
          <p:nvPr/>
        </p:nvSpPr>
        <p:spPr bwMode="auto">
          <a:xfrm>
            <a:off x="1143000" y="5181600"/>
            <a:ext cx="28194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 as Application</a:t>
            </a:r>
            <a:endParaRPr lang="en-US"/>
          </a:p>
        </p:txBody>
      </p:sp>
      <p:sp>
        <p:nvSpPr>
          <p:cNvPr id="270345" name="AutoShape 9">
            <a:hlinkClick r:id="rId3" action="ppaction://program" highlightClick="1"/>
          </p:cNvPr>
          <p:cNvSpPr>
            <a:spLocks noChangeArrowheads="1"/>
          </p:cNvSpPr>
          <p:nvPr/>
        </p:nvSpPr>
        <p:spPr bwMode="auto">
          <a:xfrm>
            <a:off x="4191000" y="5181600"/>
            <a:ext cx="2819400" cy="533400"/>
          </a:xfrm>
          <a:prstGeom prst="actionButtonBlank">
            <a:avLst/>
          </a:prstGeom>
          <a:solidFill>
            <a:schemeClr val="accent1"/>
          </a:solidFill>
          <a:ln w="19050">
            <a:noFill/>
            <a:miter lim="800000"/>
            <a:headEnd type="none" w="sm" len="sm"/>
            <a:tailEnd type="none" w="sm" len="sm"/>
          </a:ln>
          <a:effectLst>
            <a:prstShdw prst="shdw17" dist="17961" dir="2700000">
              <a:schemeClr val="accent1">
                <a:gamma/>
                <a:shade val="60000"/>
                <a:invGamma/>
              </a:schemeClr>
            </a:prstShdw>
          </a:effectLst>
        </p:spPr>
        <p:txBody>
          <a:bodyPr wrap="none" anchor="ctr"/>
          <a:lstStyle/>
          <a:p>
            <a:pPr algn="ctr"/>
            <a:r>
              <a:rPr lang="en-US">
                <a:latin typeface="Book Antiqua" pitchFamily="18" charset="0"/>
              </a:rPr>
              <a:t>Run as Applet</a:t>
            </a:r>
            <a:endParaRPr lang="en-US"/>
          </a:p>
        </p:txBody>
      </p:sp>
      <p:sp>
        <p:nvSpPr>
          <p:cNvPr id="270346" name="AutoShape 10">
            <a:hlinkClick r:id="" action="ppaction://noaction" highlightClick="1"/>
          </p:cNvPr>
          <p:cNvSpPr>
            <a:spLocks noChangeArrowheads="1"/>
          </p:cNvSpPr>
          <p:nvPr/>
        </p:nvSpPr>
        <p:spPr bwMode="auto">
          <a:xfrm>
            <a:off x="2362200" y="4495800"/>
            <a:ext cx="33528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4" action="ppaction://program"/>
              </a:rPr>
              <a:t>DisplayMessageApp</a:t>
            </a:r>
            <a:endParaRPr lang="en-US">
              <a:solidFill>
                <a:schemeClr val="accent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2190CCA9-0962-4D76-8FE1-3626A2CC9CD0}" type="slidenum">
              <a:rPr lang="en-US"/>
              <a:pPr/>
              <a:t>21</a:t>
            </a:fld>
            <a:endParaRPr lang="en-US"/>
          </a:p>
        </p:txBody>
      </p:sp>
      <p:sp>
        <p:nvSpPr>
          <p:cNvPr id="281602" name="Rectangle 2"/>
          <p:cNvSpPr>
            <a:spLocks noGrp="1" noChangeArrowheads="1"/>
          </p:cNvSpPr>
          <p:nvPr>
            <p:ph type="title"/>
          </p:nvPr>
        </p:nvSpPr>
        <p:spPr>
          <a:xfrm>
            <a:off x="914400" y="228600"/>
            <a:ext cx="7543800" cy="533400"/>
          </a:xfrm>
        </p:spPr>
        <p:txBody>
          <a:bodyPr/>
          <a:lstStyle/>
          <a:p>
            <a:r>
              <a:rPr lang="en-US" sz="4000"/>
              <a:t>Case Study: TicTacToe</a:t>
            </a:r>
            <a:endParaRPr lang="en-US" u="sng">
              <a:solidFill>
                <a:schemeClr val="tx1"/>
              </a:solidFill>
              <a:latin typeface="Book Antiqua" pitchFamily="18" charset="0"/>
            </a:endParaRPr>
          </a:p>
        </p:txBody>
      </p:sp>
      <p:sp>
        <p:nvSpPr>
          <p:cNvPr id="281612" name="Rectangle 12"/>
          <p:cNvSpPr>
            <a:spLocks noChangeArrowheads="1"/>
          </p:cNvSpPr>
          <p:nvPr/>
        </p:nvSpPr>
        <p:spPr bwMode="auto">
          <a:xfrm>
            <a:off x="2770188" y="25415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81614" name="Rectangle 14"/>
          <p:cNvSpPr>
            <a:spLocks noChangeArrowheads="1"/>
          </p:cNvSpPr>
          <p:nvPr/>
        </p:nvSpPr>
        <p:spPr bwMode="auto">
          <a:xfrm>
            <a:off x="2166938" y="240982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81616" name="Rectangle 16"/>
          <p:cNvSpPr>
            <a:spLocks noChangeArrowheads="1"/>
          </p:cNvSpPr>
          <p:nvPr/>
        </p:nvSpPr>
        <p:spPr bwMode="auto">
          <a:xfrm>
            <a:off x="2800350" y="262890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281615" name="Object 15"/>
          <p:cNvGraphicFramePr>
            <a:graphicFrameLocks noChangeAspect="1"/>
          </p:cNvGraphicFramePr>
          <p:nvPr/>
        </p:nvGraphicFramePr>
        <p:xfrm>
          <a:off x="1295400" y="3581400"/>
          <a:ext cx="6248400" cy="2822575"/>
        </p:xfrm>
        <a:graphic>
          <a:graphicData uri="http://schemas.openxmlformats.org/presentationml/2006/ole">
            <p:oleObj spid="_x0000_s281615" name="Picture" r:id="rId3" imgW="3543480" imgH="1600200" progId="Word.Picture.8">
              <p:embed/>
            </p:oleObj>
          </a:graphicData>
        </a:graphic>
      </p:graphicFrame>
      <p:sp>
        <p:nvSpPr>
          <p:cNvPr id="281621" name="Rectangle 21"/>
          <p:cNvSpPr>
            <a:spLocks noChangeArrowheads="1"/>
          </p:cNvSpPr>
          <p:nvPr/>
        </p:nvSpPr>
        <p:spPr bwMode="auto">
          <a:xfrm>
            <a:off x="3443288" y="2505075"/>
            <a:ext cx="9144000" cy="0"/>
          </a:xfrm>
          <a:prstGeom prst="rect">
            <a:avLst/>
          </a:prstGeom>
          <a:noFill/>
          <a:ln w="12700">
            <a:noFill/>
            <a:miter lim="800000"/>
            <a:headEnd type="none" w="sm" len="sm"/>
            <a:tailEnd type="none" w="sm" len="sm"/>
          </a:ln>
          <a:effectLst/>
        </p:spPr>
        <p:txBody>
          <a:bodyPr>
            <a:spAutoFit/>
          </a:bodyPr>
          <a:lstStyle/>
          <a:p>
            <a:endParaRPr lang="en-US"/>
          </a:p>
        </p:txBody>
      </p:sp>
      <p:pic>
        <p:nvPicPr>
          <p:cNvPr id="281620" name="Picture 20"/>
          <p:cNvPicPr>
            <a:picLocks noChangeAspect="1" noChangeArrowheads="1"/>
          </p:cNvPicPr>
          <p:nvPr/>
        </p:nvPicPr>
        <p:blipFill>
          <a:blip r:embed="rId4"/>
          <a:srcRect/>
          <a:stretch>
            <a:fillRect/>
          </a:stretch>
        </p:blipFill>
        <p:spPr bwMode="auto">
          <a:xfrm>
            <a:off x="1524000" y="1143000"/>
            <a:ext cx="2257425" cy="1847850"/>
          </a:xfrm>
          <a:prstGeom prst="rect">
            <a:avLst/>
          </a:prstGeom>
          <a:noFill/>
        </p:spPr>
      </p:pic>
      <p:pic>
        <p:nvPicPr>
          <p:cNvPr id="281622" name="Picture 22"/>
          <p:cNvPicPr>
            <a:picLocks noChangeAspect="1" noChangeArrowheads="1"/>
          </p:cNvPicPr>
          <p:nvPr/>
        </p:nvPicPr>
        <p:blipFill>
          <a:blip r:embed="rId5"/>
          <a:srcRect/>
          <a:stretch>
            <a:fillRect/>
          </a:stretch>
        </p:blipFill>
        <p:spPr bwMode="auto">
          <a:xfrm>
            <a:off x="4876800" y="1143000"/>
            <a:ext cx="2238375" cy="1838325"/>
          </a:xfrm>
          <a:prstGeom prst="rect">
            <a:avLst/>
          </a:prstGeom>
          <a:noFill/>
          <a:ln w="12700">
            <a:noFill/>
            <a:miter lim="800000"/>
            <a:headEnd type="none" w="sm" len="sm"/>
            <a:tailEnd type="none" w="sm" len="sm"/>
          </a:ln>
          <a:effectLst/>
        </p:spPr>
      </p:pic>
      <p:sp>
        <p:nvSpPr>
          <p:cNvPr id="281623" name="Line 23"/>
          <p:cNvSpPr>
            <a:spLocks noChangeShapeType="1"/>
          </p:cNvSpPr>
          <p:nvPr/>
        </p:nvSpPr>
        <p:spPr bwMode="auto">
          <a:xfrm flipH="1" flipV="1">
            <a:off x="1905000" y="1752600"/>
            <a:ext cx="304800" cy="2819400"/>
          </a:xfrm>
          <a:prstGeom prst="line">
            <a:avLst/>
          </a:prstGeom>
          <a:noFill/>
          <a:ln w="12700">
            <a:solidFill>
              <a:srgbClr val="FF0000"/>
            </a:solidFill>
            <a:round/>
            <a:headEnd type="none" w="sm" len="sm"/>
            <a:tailEnd type="stealth" w="sm" len="sm"/>
          </a:ln>
          <a:effectLst/>
        </p:spPr>
        <p:txBody>
          <a:bodyPr/>
          <a:lstStyle/>
          <a:p>
            <a:endParaRPr lang="en-US"/>
          </a:p>
        </p:txBody>
      </p:sp>
      <p:sp>
        <p:nvSpPr>
          <p:cNvPr id="281624" name="Line 24"/>
          <p:cNvSpPr>
            <a:spLocks noChangeShapeType="1"/>
          </p:cNvSpPr>
          <p:nvPr/>
        </p:nvSpPr>
        <p:spPr bwMode="auto">
          <a:xfrm flipH="1" flipV="1">
            <a:off x="3276600" y="2667000"/>
            <a:ext cx="762000" cy="1828800"/>
          </a:xfrm>
          <a:prstGeom prst="line">
            <a:avLst/>
          </a:prstGeom>
          <a:noFill/>
          <a:ln w="12700">
            <a:solidFill>
              <a:srgbClr val="FF0000"/>
            </a:solidFill>
            <a:round/>
            <a:headEnd type="none" w="sm" len="sm"/>
            <a:tailEnd type="stealth" w="sm" len="sm"/>
          </a:ln>
          <a:effectLst/>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FBDACEF7-FC00-4655-8CE3-91631C7DA1AB}" type="slidenum">
              <a:rPr lang="en-US"/>
              <a:pPr/>
              <a:t>22</a:t>
            </a:fld>
            <a:endParaRPr lang="en-US"/>
          </a:p>
        </p:txBody>
      </p:sp>
      <p:sp>
        <p:nvSpPr>
          <p:cNvPr id="294914" name="Rectangle 2"/>
          <p:cNvSpPr>
            <a:spLocks noGrp="1" noChangeArrowheads="1"/>
          </p:cNvSpPr>
          <p:nvPr>
            <p:ph type="title"/>
          </p:nvPr>
        </p:nvSpPr>
        <p:spPr>
          <a:xfrm>
            <a:off x="685800" y="228600"/>
            <a:ext cx="7772400" cy="609600"/>
          </a:xfrm>
        </p:spPr>
        <p:txBody>
          <a:bodyPr/>
          <a:lstStyle/>
          <a:p>
            <a:r>
              <a:rPr lang="en-US" sz="4000"/>
              <a:t>Case Study: TicTacToe, cont.</a:t>
            </a:r>
          </a:p>
        </p:txBody>
      </p:sp>
      <p:sp>
        <p:nvSpPr>
          <p:cNvPr id="294915" name="AutoShape 3">
            <a:hlinkClick r:id="rId3" action="ppaction://program" highlightClick="1"/>
          </p:cNvPr>
          <p:cNvSpPr>
            <a:spLocks noChangeArrowheads="1"/>
          </p:cNvSpPr>
          <p:nvPr/>
        </p:nvSpPr>
        <p:spPr bwMode="auto">
          <a:xfrm>
            <a:off x="5943600" y="5867400"/>
            <a:ext cx="2133600" cy="533400"/>
          </a:xfrm>
          <a:prstGeom prst="actionButtonBlank">
            <a:avLst/>
          </a:prstGeom>
          <a:solidFill>
            <a:schemeClr val="accent1"/>
          </a:solidFill>
          <a:ln w="19050">
            <a:noFill/>
            <a:miter lim="800000"/>
            <a:headEnd type="none" w="sm" len="sm"/>
            <a:tailEnd type="none" w="sm" len="sm"/>
          </a:ln>
          <a:effectLst>
            <a:prstShdw prst="shdw17" dist="17961" dir="2700000">
              <a:schemeClr val="accent1">
                <a:gamma/>
                <a:shade val="60000"/>
                <a:invGamma/>
              </a:schemeClr>
            </a:prstShdw>
          </a:effectLst>
        </p:spPr>
        <p:txBody>
          <a:bodyPr wrap="none" anchor="ctr"/>
          <a:lstStyle/>
          <a:p>
            <a:pPr algn="ctr"/>
            <a:r>
              <a:rPr lang="en-US">
                <a:latin typeface="Book Antiqua" pitchFamily="18" charset="0"/>
              </a:rPr>
              <a:t>Run as Applet</a:t>
            </a:r>
            <a:endParaRPr lang="en-US"/>
          </a:p>
        </p:txBody>
      </p:sp>
      <p:sp>
        <p:nvSpPr>
          <p:cNvPr id="294916" name="AutoShape 4">
            <a:hlinkClick r:id="" action="ppaction://noaction" highlightClick="1"/>
          </p:cNvPr>
          <p:cNvSpPr>
            <a:spLocks noChangeArrowheads="1"/>
          </p:cNvSpPr>
          <p:nvPr/>
        </p:nvSpPr>
        <p:spPr bwMode="auto">
          <a:xfrm>
            <a:off x="762000" y="5867400"/>
            <a:ext cx="1752600" cy="4572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4" action="ppaction://program"/>
              </a:rPr>
              <a:t>TicTacToe</a:t>
            </a:r>
            <a:endParaRPr lang="en-US">
              <a:solidFill>
                <a:schemeClr val="accent1"/>
              </a:solidFill>
            </a:endParaRPr>
          </a:p>
        </p:txBody>
      </p:sp>
      <p:sp>
        <p:nvSpPr>
          <p:cNvPr id="294917" name="AutoShape 5">
            <a:hlinkClick r:id="rId5" action="ppaction://program" highlightClick="1"/>
          </p:cNvPr>
          <p:cNvSpPr>
            <a:spLocks noChangeArrowheads="1"/>
          </p:cNvSpPr>
          <p:nvPr/>
        </p:nvSpPr>
        <p:spPr bwMode="auto">
          <a:xfrm>
            <a:off x="2743200" y="5867400"/>
            <a:ext cx="2819400" cy="4572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 as Application</a:t>
            </a:r>
            <a:endParaRPr lang="en-US"/>
          </a:p>
        </p:txBody>
      </p:sp>
      <p:sp>
        <p:nvSpPr>
          <p:cNvPr id="294918" name="Rectangle 6"/>
          <p:cNvSpPr>
            <a:spLocks noChangeArrowheads="1"/>
          </p:cNvSpPr>
          <p:nvPr/>
        </p:nvSpPr>
        <p:spPr bwMode="auto">
          <a:xfrm>
            <a:off x="2770188" y="25415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94924" name="Rectangle 12"/>
          <p:cNvSpPr>
            <a:spLocks noChangeArrowheads="1"/>
          </p:cNvSpPr>
          <p:nvPr/>
        </p:nvSpPr>
        <p:spPr bwMode="auto">
          <a:xfrm>
            <a:off x="2343150" y="2543175"/>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294923" name="Object 11"/>
          <p:cNvGraphicFramePr>
            <a:graphicFrameLocks noChangeAspect="1"/>
          </p:cNvGraphicFramePr>
          <p:nvPr/>
        </p:nvGraphicFramePr>
        <p:xfrm>
          <a:off x="0" y="1295400"/>
          <a:ext cx="9144000" cy="3635375"/>
        </p:xfrm>
        <a:graphic>
          <a:graphicData uri="http://schemas.openxmlformats.org/presentationml/2006/ole">
            <p:oleObj spid="_x0000_s294923" r:id="rId6" imgW="4457700" imgH="1772412" progId="Word.Picture.8">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90979E70-0FAE-4E39-9711-48BF26E1C088}" type="slidenum">
              <a:rPr lang="en-US"/>
              <a:pPr/>
              <a:t>23</a:t>
            </a:fld>
            <a:endParaRPr lang="en-US"/>
          </a:p>
        </p:txBody>
      </p:sp>
      <p:sp>
        <p:nvSpPr>
          <p:cNvPr id="324611" name="Rectangle 3"/>
          <p:cNvSpPr>
            <a:spLocks noGrp="1" noChangeArrowheads="1"/>
          </p:cNvSpPr>
          <p:nvPr>
            <p:ph type="body" idx="1"/>
          </p:nvPr>
        </p:nvSpPr>
        <p:spPr>
          <a:xfrm>
            <a:off x="457200" y="1828800"/>
            <a:ext cx="3276600" cy="3276600"/>
          </a:xfrm>
          <a:noFill/>
          <a:ln/>
        </p:spPr>
        <p:txBody>
          <a:bodyPr/>
          <a:lstStyle/>
          <a:p>
            <a:pPr marL="0" indent="0">
              <a:buFont typeface="Monotype Sorts" pitchFamily="2" charset="2"/>
              <a:buNone/>
            </a:pPr>
            <a:r>
              <a:rPr lang="en-US" sz="2400"/>
              <a:t>Objective: </a:t>
            </a:r>
            <a:r>
              <a:rPr lang="en-US" sz="2400">
                <a:cs typeface="Times New Roman" pitchFamily="18" charset="0"/>
              </a:rPr>
              <a:t>Write an applet that displays a ball bouncing in a panel. Use two buttons to suspend and resume the movement and use a scroll bar to control the bouncing speed</a:t>
            </a:r>
            <a:r>
              <a:rPr lang="en-US" sz="2400" u="sng">
                <a:cs typeface="Times New Roman" pitchFamily="18" charset="0"/>
              </a:rPr>
              <a:t>.</a:t>
            </a:r>
          </a:p>
        </p:txBody>
      </p:sp>
      <p:sp>
        <p:nvSpPr>
          <p:cNvPr id="324612" name="Rectangle 4"/>
          <p:cNvSpPr>
            <a:spLocks noChangeArrowheads="1"/>
          </p:cNvSpPr>
          <p:nvPr/>
        </p:nvSpPr>
        <p:spPr bwMode="auto">
          <a:xfrm>
            <a:off x="3151188"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24613" name="Rectangle 5"/>
          <p:cNvSpPr>
            <a:spLocks noChangeArrowheads="1"/>
          </p:cNvSpPr>
          <p:nvPr/>
        </p:nvSpPr>
        <p:spPr bwMode="auto">
          <a:xfrm>
            <a:off x="3063875" y="2468563"/>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324614" name="Object 6"/>
          <p:cNvGraphicFramePr>
            <a:graphicFrameLocks noChangeAspect="1"/>
          </p:cNvGraphicFramePr>
          <p:nvPr/>
        </p:nvGraphicFramePr>
        <p:xfrm>
          <a:off x="3886200" y="1981200"/>
          <a:ext cx="4572000" cy="2909888"/>
        </p:xfrm>
        <a:graphic>
          <a:graphicData uri="http://schemas.openxmlformats.org/presentationml/2006/ole">
            <p:oleObj spid="_x0000_s324614" r:id="rId3" imgW="3017782" imgH="1920406" progId="PBrush">
              <p:embed/>
            </p:oleObj>
          </a:graphicData>
        </a:graphic>
      </p:graphicFrame>
      <p:sp>
        <p:nvSpPr>
          <p:cNvPr id="324620" name="Rectangle 12"/>
          <p:cNvSpPr>
            <a:spLocks noGrp="1" noChangeArrowheads="1"/>
          </p:cNvSpPr>
          <p:nvPr>
            <p:ph type="title"/>
          </p:nvPr>
        </p:nvSpPr>
        <p:spPr>
          <a:xfrm>
            <a:off x="914400" y="228600"/>
            <a:ext cx="7543800" cy="533400"/>
          </a:xfrm>
          <a:noFill/>
          <a:ln/>
        </p:spPr>
        <p:txBody>
          <a:bodyPr/>
          <a:lstStyle/>
          <a:p>
            <a:r>
              <a:rPr lang="en-US" sz="4000"/>
              <a:t>Case Study: Bouncing Ball</a:t>
            </a:r>
            <a:endParaRPr lang="en-US" u="sng">
              <a:solidFill>
                <a:schemeClr val="tx1"/>
              </a:solidFill>
              <a:latin typeface="Book Antiqua"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245CB6B0-7DA1-4D7F-9317-B29C98FF99E8}" type="slidenum">
              <a:rPr lang="en-US"/>
              <a:pPr/>
              <a:t>24</a:t>
            </a:fld>
            <a:endParaRPr lang="en-US"/>
          </a:p>
        </p:txBody>
      </p:sp>
      <p:sp>
        <p:nvSpPr>
          <p:cNvPr id="325634" name="Rectangle 2"/>
          <p:cNvSpPr>
            <a:spLocks noGrp="1" noChangeArrowheads="1"/>
          </p:cNvSpPr>
          <p:nvPr>
            <p:ph type="title"/>
          </p:nvPr>
        </p:nvSpPr>
        <p:spPr>
          <a:xfrm>
            <a:off x="457200" y="228600"/>
            <a:ext cx="8382000" cy="533400"/>
          </a:xfrm>
          <a:noFill/>
          <a:ln/>
        </p:spPr>
        <p:txBody>
          <a:bodyPr/>
          <a:lstStyle/>
          <a:p>
            <a:r>
              <a:rPr lang="en-US" sz="4000"/>
              <a:t>Case Study: Bouncing Ball</a:t>
            </a:r>
            <a:r>
              <a:rPr lang="en-US"/>
              <a:t>, cont.</a:t>
            </a:r>
          </a:p>
        </p:txBody>
      </p:sp>
      <p:sp>
        <p:nvSpPr>
          <p:cNvPr id="325635" name="Rectangle 3"/>
          <p:cNvSpPr>
            <a:spLocks noChangeArrowheads="1"/>
          </p:cNvSpPr>
          <p:nvPr/>
        </p:nvSpPr>
        <p:spPr bwMode="auto">
          <a:xfrm>
            <a:off x="3151188"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25636" name="Rectangle 4"/>
          <p:cNvSpPr>
            <a:spLocks noChangeArrowheads="1"/>
          </p:cNvSpPr>
          <p:nvPr/>
        </p:nvSpPr>
        <p:spPr bwMode="auto">
          <a:xfrm>
            <a:off x="3063875" y="2468563"/>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25637" name="Rectangle 5"/>
          <p:cNvSpPr>
            <a:spLocks noChangeArrowheads="1"/>
          </p:cNvSpPr>
          <p:nvPr/>
        </p:nvSpPr>
        <p:spPr bwMode="auto">
          <a:xfrm>
            <a:off x="2171700" y="23129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25639" name="AutoShape 7">
            <a:hlinkClick r:id="" action="ppaction://noaction" highlightClick="1"/>
          </p:cNvPr>
          <p:cNvSpPr>
            <a:spLocks noChangeArrowheads="1"/>
          </p:cNvSpPr>
          <p:nvPr/>
        </p:nvSpPr>
        <p:spPr bwMode="auto">
          <a:xfrm>
            <a:off x="685800" y="5638800"/>
            <a:ext cx="10668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3" action="ppaction://program"/>
              </a:rPr>
              <a:t>Ball</a:t>
            </a:r>
            <a:endParaRPr lang="en-US">
              <a:solidFill>
                <a:schemeClr val="accent1"/>
              </a:solidFill>
            </a:endParaRPr>
          </a:p>
        </p:txBody>
      </p:sp>
      <p:sp>
        <p:nvSpPr>
          <p:cNvPr id="325640" name="AutoShape 8">
            <a:hlinkClick r:id="" action="ppaction://noaction" highlightClick="1"/>
          </p:cNvPr>
          <p:cNvSpPr>
            <a:spLocks noChangeArrowheads="1"/>
          </p:cNvSpPr>
          <p:nvPr/>
        </p:nvSpPr>
        <p:spPr bwMode="auto">
          <a:xfrm>
            <a:off x="2057400" y="5638800"/>
            <a:ext cx="18288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4" action="ppaction://program"/>
              </a:rPr>
              <a:t>BallControl</a:t>
            </a:r>
            <a:endParaRPr lang="en-US">
              <a:solidFill>
                <a:schemeClr val="accent1"/>
              </a:solidFill>
            </a:endParaRPr>
          </a:p>
        </p:txBody>
      </p:sp>
      <p:sp>
        <p:nvSpPr>
          <p:cNvPr id="325641" name="AutoShape 9">
            <a:hlinkClick r:id="" action="ppaction://noaction" highlightClick="1"/>
          </p:cNvPr>
          <p:cNvSpPr>
            <a:spLocks noChangeArrowheads="1"/>
          </p:cNvSpPr>
          <p:nvPr/>
        </p:nvSpPr>
        <p:spPr bwMode="auto">
          <a:xfrm>
            <a:off x="4191000" y="5638800"/>
            <a:ext cx="2514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5" action="ppaction://program"/>
              </a:rPr>
              <a:t>BounceBallApp</a:t>
            </a:r>
            <a:endParaRPr lang="en-US">
              <a:solidFill>
                <a:schemeClr val="accent1"/>
              </a:solidFill>
            </a:endParaRPr>
          </a:p>
        </p:txBody>
      </p:sp>
      <p:sp>
        <p:nvSpPr>
          <p:cNvPr id="325642" name="AutoShape 10">
            <a:hlinkClick r:id="rId6" action="ppaction://program" highlightClick="1"/>
          </p:cNvPr>
          <p:cNvSpPr>
            <a:spLocks noChangeArrowheads="1"/>
          </p:cNvSpPr>
          <p:nvPr/>
        </p:nvSpPr>
        <p:spPr bwMode="auto">
          <a:xfrm>
            <a:off x="7239000" y="5638800"/>
            <a:ext cx="1371600"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latin typeface="Book Antiqua" pitchFamily="18" charset="0"/>
              </a:rPr>
              <a:t>Run</a:t>
            </a:r>
            <a:endParaRPr lang="en-US"/>
          </a:p>
        </p:txBody>
      </p:sp>
      <p:sp>
        <p:nvSpPr>
          <p:cNvPr id="325644" name="Rectangle 12"/>
          <p:cNvSpPr>
            <a:spLocks noChangeArrowheads="1"/>
          </p:cNvSpPr>
          <p:nvPr/>
        </p:nvSpPr>
        <p:spPr bwMode="auto">
          <a:xfrm>
            <a:off x="2171700" y="231457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25646" name="Rectangle 14"/>
          <p:cNvSpPr>
            <a:spLocks noChangeArrowheads="1"/>
          </p:cNvSpPr>
          <p:nvPr/>
        </p:nvSpPr>
        <p:spPr bwMode="auto">
          <a:xfrm>
            <a:off x="0" y="24003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25645" name="Object 13"/>
          <p:cNvGraphicFramePr>
            <a:graphicFrameLocks noChangeAspect="1"/>
          </p:cNvGraphicFramePr>
          <p:nvPr/>
        </p:nvGraphicFramePr>
        <p:xfrm>
          <a:off x="533400" y="1447800"/>
          <a:ext cx="8077200" cy="3462338"/>
        </p:xfrm>
        <a:graphic>
          <a:graphicData uri="http://schemas.openxmlformats.org/presentationml/2006/ole">
            <p:oleObj spid="_x0000_s325645" name="Picture" r:id="rId7" imgW="4806696" imgH="2057400" progId="Word.Picture.8">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0A7CCCDD-B05C-4C47-A41B-C4DEB3070DFA}" type="slidenum">
              <a:rPr lang="en-US"/>
              <a:pPr/>
              <a:t>25</a:t>
            </a:fld>
            <a:endParaRPr lang="en-US"/>
          </a:p>
        </p:txBody>
      </p:sp>
      <p:sp>
        <p:nvSpPr>
          <p:cNvPr id="336898" name="Rectangle 2"/>
          <p:cNvSpPr>
            <a:spLocks noGrp="1" noChangeArrowheads="1"/>
          </p:cNvSpPr>
          <p:nvPr>
            <p:ph type="title"/>
          </p:nvPr>
        </p:nvSpPr>
        <p:spPr>
          <a:xfrm>
            <a:off x="457200" y="228600"/>
            <a:ext cx="8382000" cy="533400"/>
          </a:xfrm>
          <a:noFill/>
          <a:ln/>
        </p:spPr>
        <p:txBody>
          <a:bodyPr/>
          <a:lstStyle/>
          <a:p>
            <a:r>
              <a:rPr lang="en-US" sz="4000"/>
              <a:t>Exercise for extending to multiple balls</a:t>
            </a:r>
            <a:endParaRPr lang="en-US"/>
          </a:p>
        </p:txBody>
      </p:sp>
      <p:sp>
        <p:nvSpPr>
          <p:cNvPr id="336899" name="Rectangle 3"/>
          <p:cNvSpPr>
            <a:spLocks noChangeArrowheads="1"/>
          </p:cNvSpPr>
          <p:nvPr/>
        </p:nvSpPr>
        <p:spPr bwMode="auto">
          <a:xfrm>
            <a:off x="3151188" y="23431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36900" name="Rectangle 4"/>
          <p:cNvSpPr>
            <a:spLocks noChangeArrowheads="1"/>
          </p:cNvSpPr>
          <p:nvPr/>
        </p:nvSpPr>
        <p:spPr bwMode="auto">
          <a:xfrm>
            <a:off x="3063875" y="2468563"/>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36901" name="Rectangle 5"/>
          <p:cNvSpPr>
            <a:spLocks noChangeArrowheads="1"/>
          </p:cNvSpPr>
          <p:nvPr/>
        </p:nvSpPr>
        <p:spPr bwMode="auto">
          <a:xfrm>
            <a:off x="2171700" y="231298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36902" name="Rectangle 6"/>
          <p:cNvSpPr>
            <a:spLocks noChangeArrowheads="1"/>
          </p:cNvSpPr>
          <p:nvPr/>
        </p:nvSpPr>
        <p:spPr bwMode="auto">
          <a:xfrm>
            <a:off x="2171700" y="231457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36903" name="Rectangle 7"/>
          <p:cNvSpPr>
            <a:spLocks noChangeArrowheads="1"/>
          </p:cNvSpPr>
          <p:nvPr/>
        </p:nvSpPr>
        <p:spPr bwMode="auto">
          <a:xfrm>
            <a:off x="0" y="24003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36904" name="Object 8"/>
          <p:cNvGraphicFramePr>
            <a:graphicFrameLocks noChangeAspect="1"/>
          </p:cNvGraphicFramePr>
          <p:nvPr/>
        </p:nvGraphicFramePr>
        <p:xfrm>
          <a:off x="533400" y="990600"/>
          <a:ext cx="8066088" cy="4903788"/>
        </p:xfrm>
        <a:graphic>
          <a:graphicData uri="http://schemas.openxmlformats.org/presentationml/2006/ole">
            <p:oleObj spid="_x0000_s336904" name="Picture" r:id="rId3" imgW="4800600" imgH="2914560" progId="Word.Picture.8">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971800"/>
            <a:ext cx="7772400" cy="1143000"/>
          </a:xfrm>
        </p:spPr>
        <p:txBody>
          <a:bodyPr/>
          <a:lstStyle/>
          <a:p>
            <a:r>
              <a:rPr lang="en-US" dirty="0" smtClean="0"/>
              <a:t>Thank You</a:t>
            </a:r>
            <a:endParaRPr lang="en-US" dirty="0"/>
          </a:p>
        </p:txBody>
      </p:sp>
      <p:sp>
        <p:nvSpPr>
          <p:cNvPr id="4" name="Slide Number Placeholder 3"/>
          <p:cNvSpPr>
            <a:spLocks noGrp="1"/>
          </p:cNvSpPr>
          <p:nvPr>
            <p:ph type="sldNum" sz="quarter" idx="11"/>
          </p:nvPr>
        </p:nvSpPr>
        <p:spPr/>
        <p:txBody>
          <a:bodyPr/>
          <a:lstStyle/>
          <a:p>
            <a:fld id="{5A95148B-61BC-4050-8B8D-30236930A6B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754FA18-B070-41B7-8A04-AF9904F3FCE8}" type="slidenum">
              <a:rPr lang="en-US"/>
              <a:pPr/>
              <a:t>27</a:t>
            </a:fld>
            <a:endParaRPr lang="en-US"/>
          </a:p>
        </p:txBody>
      </p:sp>
      <p:sp>
        <p:nvSpPr>
          <p:cNvPr id="309250" name="Rectangle 2"/>
          <p:cNvSpPr>
            <a:spLocks noGrp="1" noChangeArrowheads="1"/>
          </p:cNvSpPr>
          <p:nvPr>
            <p:ph type="title"/>
          </p:nvPr>
        </p:nvSpPr>
        <p:spPr>
          <a:xfrm>
            <a:off x="685800" y="228600"/>
            <a:ext cx="7772400" cy="533400"/>
          </a:xfrm>
        </p:spPr>
        <p:txBody>
          <a:bodyPr/>
          <a:lstStyle/>
          <a:p>
            <a:r>
              <a:rPr lang="en-US"/>
              <a:t>Locating Resource from Applets</a:t>
            </a:r>
          </a:p>
        </p:txBody>
      </p:sp>
      <p:sp>
        <p:nvSpPr>
          <p:cNvPr id="309251" name="Rectangle 3"/>
          <p:cNvSpPr>
            <a:spLocks noGrp="1" noChangeArrowheads="1"/>
          </p:cNvSpPr>
          <p:nvPr>
            <p:ph type="body" idx="1"/>
          </p:nvPr>
        </p:nvSpPr>
        <p:spPr>
          <a:xfrm>
            <a:off x="152400" y="1066800"/>
            <a:ext cx="8686800" cy="5410200"/>
          </a:xfrm>
        </p:spPr>
        <p:txBody>
          <a:bodyPr/>
          <a:lstStyle/>
          <a:p>
            <a:pPr marL="0" indent="0">
              <a:spcBef>
                <a:spcPct val="0"/>
              </a:spcBef>
              <a:buFont typeface="Monotype Sorts" pitchFamily="2" charset="2"/>
              <a:buNone/>
            </a:pPr>
            <a:r>
              <a:rPr lang="en-US"/>
              <a:t>Due to security restrictions, applets cannot access local files. How can an applet load resource files for image and audio?</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FBBEE10-042D-4D4A-BF11-07B503E04FBC}" type="slidenum">
              <a:rPr lang="en-US"/>
              <a:pPr/>
              <a:t>28</a:t>
            </a:fld>
            <a:endParaRPr lang="en-US"/>
          </a:p>
        </p:txBody>
      </p:sp>
      <p:sp>
        <p:nvSpPr>
          <p:cNvPr id="317442" name="Rectangle 2"/>
          <p:cNvSpPr>
            <a:spLocks noGrp="1" noChangeArrowheads="1"/>
          </p:cNvSpPr>
          <p:nvPr>
            <p:ph type="body" idx="1"/>
          </p:nvPr>
        </p:nvSpPr>
        <p:spPr>
          <a:xfrm>
            <a:off x="152400" y="1143000"/>
            <a:ext cx="8991600" cy="5181600"/>
          </a:xfrm>
        </p:spPr>
        <p:txBody>
          <a:bodyPr/>
          <a:lstStyle/>
          <a:p>
            <a:pPr marL="0" indent="0">
              <a:lnSpc>
                <a:spcPct val="90000"/>
              </a:lnSpc>
              <a:buFont typeface="Monotype Sorts" pitchFamily="2" charset="2"/>
              <a:buNone/>
            </a:pPr>
            <a:r>
              <a:rPr lang="en-US">
                <a:cs typeface="Times New Roman" pitchFamily="18" charset="0"/>
              </a:rPr>
              <a:t>Example:</a:t>
            </a:r>
          </a:p>
          <a:p>
            <a:pPr marL="0" indent="0">
              <a:lnSpc>
                <a:spcPct val="90000"/>
              </a:lnSpc>
              <a:buFont typeface="Monotype Sorts" pitchFamily="2" charset="2"/>
              <a:buNone/>
            </a:pPr>
            <a:r>
              <a:rPr lang="en-US">
                <a:cs typeface="Times New Roman" pitchFamily="18" charset="0"/>
              </a:rPr>
              <a:t> </a:t>
            </a:r>
          </a:p>
          <a:p>
            <a:pPr lvl="1">
              <a:lnSpc>
                <a:spcPct val="90000"/>
              </a:lnSpc>
              <a:buFontTx/>
              <a:buNone/>
            </a:pPr>
            <a:r>
              <a:rPr lang="en-US">
                <a:cs typeface="Times New Roman" pitchFamily="18" charset="0"/>
              </a:rPr>
              <a:t>ImageIcon imageIcon = new ImageIcon("c:\\book\\image\\us.gif");</a:t>
            </a:r>
          </a:p>
          <a:p>
            <a:pPr lvl="1">
              <a:lnSpc>
                <a:spcPct val="90000"/>
              </a:lnSpc>
              <a:buFontTx/>
              <a:buNone/>
            </a:pPr>
            <a:r>
              <a:rPr lang="en-US">
                <a:cs typeface="Times New Roman" pitchFamily="18" charset="0"/>
              </a:rPr>
              <a:t>jlbl.setIcon(imageIcon);</a:t>
            </a:r>
          </a:p>
          <a:p>
            <a:pPr marL="0" indent="0">
              <a:lnSpc>
                <a:spcPct val="90000"/>
              </a:lnSpc>
              <a:buFont typeface="Monotype Sorts" pitchFamily="2" charset="2"/>
              <a:buNone/>
            </a:pPr>
            <a:r>
              <a:rPr lang="en-US">
                <a:cs typeface="Times New Roman" pitchFamily="18" charset="0"/>
              </a:rPr>
              <a:t> </a:t>
            </a:r>
          </a:p>
          <a:p>
            <a:pPr marL="0" indent="0">
              <a:lnSpc>
                <a:spcPct val="90000"/>
              </a:lnSpc>
              <a:buFont typeface="Monotype Sorts" pitchFamily="2" charset="2"/>
              <a:buNone/>
            </a:pPr>
            <a:r>
              <a:rPr lang="en-US">
                <a:cs typeface="Times New Roman" pitchFamily="18" charset="0"/>
              </a:rPr>
              <a:t>This approach suffers a problem. The file location is fixed since it uses the absolute file path on Window. Thus, the program cannot run on other platforms and cannot run as applet. </a:t>
            </a:r>
          </a:p>
        </p:txBody>
      </p:sp>
      <p:sp>
        <p:nvSpPr>
          <p:cNvPr id="317443" name="Rectangle 3"/>
          <p:cNvSpPr>
            <a:spLocks noChangeArrowheads="1"/>
          </p:cNvSpPr>
          <p:nvPr/>
        </p:nvSpPr>
        <p:spPr bwMode="auto">
          <a:xfrm>
            <a:off x="304800" y="304800"/>
            <a:ext cx="8610600" cy="533400"/>
          </a:xfrm>
          <a:prstGeom prst="rect">
            <a:avLst/>
          </a:prstGeom>
          <a:noFill/>
          <a:ln w="9525">
            <a:noFill/>
            <a:miter lim="800000"/>
            <a:headEnd/>
            <a:tailEnd/>
          </a:ln>
          <a:effectLst/>
        </p:spPr>
        <p:txBody>
          <a:bodyPr lIns="92075" tIns="46038" rIns="92075" bIns="46038" anchor="ctr"/>
          <a:lstStyle/>
          <a:p>
            <a:pPr algn="ctr"/>
            <a:r>
              <a:rPr lang="en-US" sz="3200">
                <a:solidFill>
                  <a:schemeClr val="tx2"/>
                </a:solidFill>
                <a:cs typeface="Times New Roman" pitchFamily="18" charset="0"/>
              </a:rPr>
              <a:t>Creating </a:t>
            </a:r>
            <a:r>
              <a:rPr lang="en-US" sz="3200" u="sng">
                <a:solidFill>
                  <a:schemeClr val="tx2"/>
                </a:solidFill>
                <a:cs typeface="Times New Roman" pitchFamily="18" charset="0"/>
              </a:rPr>
              <a:t>ImageIcon</a:t>
            </a:r>
            <a:r>
              <a:rPr lang="en-US" sz="3200">
                <a:solidFill>
                  <a:schemeClr val="tx2"/>
                </a:solidFill>
                <a:cs typeface="Times New Roman" pitchFamily="18" charset="0"/>
              </a:rPr>
              <a:t> Using Absolute File Names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B04DE78-7AAB-4C85-877F-0ABD93A4BA54}" type="slidenum">
              <a:rPr lang="en-US"/>
              <a:pPr/>
              <a:t>29</a:t>
            </a:fld>
            <a:endParaRPr lang="en-US"/>
          </a:p>
        </p:txBody>
      </p:sp>
      <p:sp>
        <p:nvSpPr>
          <p:cNvPr id="332802" name="Rectangle 2"/>
          <p:cNvSpPr>
            <a:spLocks noGrp="1" noChangeArrowheads="1"/>
          </p:cNvSpPr>
          <p:nvPr>
            <p:ph type="body" idx="1"/>
          </p:nvPr>
        </p:nvSpPr>
        <p:spPr>
          <a:xfrm>
            <a:off x="152400" y="1143000"/>
            <a:ext cx="8991600" cy="5181600"/>
          </a:xfrm>
        </p:spPr>
        <p:txBody>
          <a:bodyPr/>
          <a:lstStyle/>
          <a:p>
            <a:pPr marL="0" indent="0">
              <a:lnSpc>
                <a:spcPct val="90000"/>
              </a:lnSpc>
              <a:buFont typeface="Monotype Sorts" pitchFamily="2" charset="2"/>
              <a:buNone/>
            </a:pPr>
            <a:r>
              <a:rPr lang="en-US"/>
              <a:t>Assume that </a:t>
            </a:r>
            <a:r>
              <a:rPr lang="en-US" u="sng"/>
              <a:t>image/us.gif</a:t>
            </a:r>
            <a:r>
              <a:rPr lang="en-US"/>
              <a:t> is under the class directory, you can circumvent this problem by using a relative path as follows: </a:t>
            </a:r>
          </a:p>
          <a:p>
            <a:pPr marL="0" indent="0">
              <a:lnSpc>
                <a:spcPct val="90000"/>
              </a:lnSpc>
              <a:buFont typeface="Monotype Sorts" pitchFamily="2" charset="2"/>
              <a:buNone/>
            </a:pPr>
            <a:r>
              <a:rPr lang="en-US" sz="2800">
                <a:cs typeface="Times New Roman" pitchFamily="18" charset="0"/>
              </a:rPr>
              <a:t> </a:t>
            </a:r>
          </a:p>
          <a:p>
            <a:pPr lvl="1">
              <a:lnSpc>
                <a:spcPct val="90000"/>
              </a:lnSpc>
              <a:buFontTx/>
              <a:buNone/>
            </a:pPr>
            <a:r>
              <a:rPr lang="en-US" sz="2400" u="sng"/>
              <a:t>ImageIcon imageIcon = </a:t>
            </a:r>
            <a:r>
              <a:rPr lang="en-US" sz="2400" b="1" u="sng"/>
              <a:t>new</a:t>
            </a:r>
            <a:r>
              <a:rPr lang="en-US" sz="2400" u="sng"/>
              <a:t> ImageIcon("image/us.gif");</a:t>
            </a:r>
            <a:endParaRPr lang="en-US" sz="2400" u="sng">
              <a:cs typeface="Times New Roman" pitchFamily="18" charset="0"/>
            </a:endParaRPr>
          </a:p>
          <a:p>
            <a:pPr lvl="1">
              <a:lnSpc>
                <a:spcPct val="90000"/>
              </a:lnSpc>
              <a:buFontTx/>
              <a:buNone/>
            </a:pPr>
            <a:r>
              <a:rPr lang="en-US" sz="2400" u="sng">
                <a:cs typeface="Times New Roman" pitchFamily="18" charset="0"/>
              </a:rPr>
              <a:t>jlbl.setIcon(imageIcon);</a:t>
            </a:r>
          </a:p>
          <a:p>
            <a:pPr marL="0" indent="0">
              <a:lnSpc>
                <a:spcPct val="90000"/>
              </a:lnSpc>
              <a:buFont typeface="Monotype Sorts" pitchFamily="2" charset="2"/>
              <a:buNone/>
            </a:pPr>
            <a:r>
              <a:rPr lang="en-US" sz="2800">
                <a:cs typeface="Times New Roman" pitchFamily="18" charset="0"/>
              </a:rPr>
              <a:t> </a:t>
            </a:r>
          </a:p>
          <a:p>
            <a:pPr marL="0" indent="0">
              <a:lnSpc>
                <a:spcPct val="90000"/>
              </a:lnSpc>
              <a:buFont typeface="Monotype Sorts" pitchFamily="2" charset="2"/>
              <a:buNone/>
            </a:pPr>
            <a:r>
              <a:rPr lang="en-US" sz="2800"/>
              <a:t>This works fine with Java applications on all platforms, but does not work with Java applets because applets cannot load local files. To make it to work with both applications and applets, you need to locate the file using the </a:t>
            </a:r>
            <a:r>
              <a:rPr lang="en-US" sz="2800" u="sng"/>
              <a:t>URL</a:t>
            </a:r>
            <a:r>
              <a:rPr lang="en-US" sz="2800"/>
              <a:t> class.</a:t>
            </a:r>
          </a:p>
        </p:txBody>
      </p:sp>
      <p:sp>
        <p:nvSpPr>
          <p:cNvPr id="332803" name="Rectangle 3"/>
          <p:cNvSpPr>
            <a:spLocks noChangeArrowheads="1"/>
          </p:cNvSpPr>
          <p:nvPr/>
        </p:nvSpPr>
        <p:spPr bwMode="auto">
          <a:xfrm>
            <a:off x="304800" y="304800"/>
            <a:ext cx="8610600" cy="533400"/>
          </a:xfrm>
          <a:prstGeom prst="rect">
            <a:avLst/>
          </a:prstGeom>
          <a:noFill/>
          <a:ln w="9525">
            <a:noFill/>
            <a:miter lim="800000"/>
            <a:headEnd/>
            <a:tailEnd/>
          </a:ln>
          <a:effectLst/>
        </p:spPr>
        <p:txBody>
          <a:bodyPr lIns="92075" tIns="46038" rIns="92075" bIns="46038" anchor="ctr"/>
          <a:lstStyle/>
          <a:p>
            <a:pPr algn="ctr"/>
            <a:r>
              <a:rPr lang="en-US" sz="3200">
                <a:solidFill>
                  <a:schemeClr val="tx2"/>
                </a:solidFill>
                <a:cs typeface="Times New Roman" pitchFamily="18" charset="0"/>
              </a:rPr>
              <a:t>Creating </a:t>
            </a:r>
            <a:r>
              <a:rPr lang="en-US" sz="3200" u="sng">
                <a:solidFill>
                  <a:schemeClr val="tx2"/>
                </a:solidFill>
                <a:cs typeface="Times New Roman" pitchFamily="18" charset="0"/>
              </a:rPr>
              <a:t>ImageIcon</a:t>
            </a:r>
            <a:r>
              <a:rPr lang="en-US" sz="3200">
                <a:solidFill>
                  <a:schemeClr val="tx2"/>
                </a:solidFill>
                <a:cs typeface="Times New Roman" pitchFamily="18" charset="0"/>
              </a:rPr>
              <a:t> Using Relative File Names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B29EED7-32F1-483F-AE33-258CC8E2F245}" type="slidenum">
              <a:rPr lang="en-US"/>
              <a:pPr/>
              <a:t>3</a:t>
            </a:fld>
            <a:endParaRPr lang="en-US"/>
          </a:p>
        </p:txBody>
      </p:sp>
      <p:sp>
        <p:nvSpPr>
          <p:cNvPr id="299010" name="Rectangle 2"/>
          <p:cNvSpPr>
            <a:spLocks noGrp="1" noChangeArrowheads="1"/>
          </p:cNvSpPr>
          <p:nvPr>
            <p:ph type="title"/>
          </p:nvPr>
        </p:nvSpPr>
        <p:spPr>
          <a:xfrm>
            <a:off x="685800" y="152400"/>
            <a:ext cx="7924800" cy="533400"/>
          </a:xfrm>
          <a:noFill/>
          <a:ln/>
        </p:spPr>
        <p:txBody>
          <a:bodyPr/>
          <a:lstStyle/>
          <a:p>
            <a:r>
              <a:rPr lang="en-US"/>
              <a:t>Objectives</a:t>
            </a:r>
          </a:p>
        </p:txBody>
      </p:sp>
      <p:sp>
        <p:nvSpPr>
          <p:cNvPr id="299011" name="Rectangle 3"/>
          <p:cNvSpPr>
            <a:spLocks noGrp="1" noChangeArrowheads="1"/>
          </p:cNvSpPr>
          <p:nvPr>
            <p:ph type="body" idx="1"/>
          </p:nvPr>
        </p:nvSpPr>
        <p:spPr>
          <a:xfrm>
            <a:off x="152400" y="914400"/>
            <a:ext cx="8839200" cy="5638800"/>
          </a:xfrm>
          <a:noFill/>
          <a:ln/>
        </p:spPr>
        <p:txBody>
          <a:bodyPr/>
          <a:lstStyle/>
          <a:p>
            <a:pPr marL="460375" indent="-460375">
              <a:lnSpc>
                <a:spcPct val="80000"/>
              </a:lnSpc>
              <a:spcBef>
                <a:spcPct val="30000"/>
              </a:spcBef>
            </a:pPr>
            <a:r>
              <a:rPr lang="en-US" sz="2400"/>
              <a:t>To convert GUI applications to applets (§18.2).</a:t>
            </a:r>
          </a:p>
          <a:p>
            <a:pPr marL="460375" indent="-460375">
              <a:lnSpc>
                <a:spcPct val="80000"/>
              </a:lnSpc>
              <a:spcBef>
                <a:spcPct val="30000"/>
              </a:spcBef>
            </a:pPr>
            <a:r>
              <a:rPr lang="en-US" sz="2400"/>
              <a:t>To embed applets in Web pages (§18.3).</a:t>
            </a:r>
          </a:p>
          <a:p>
            <a:pPr marL="460375" indent="-460375">
              <a:lnSpc>
                <a:spcPct val="80000"/>
              </a:lnSpc>
              <a:spcBef>
                <a:spcPct val="30000"/>
              </a:spcBef>
            </a:pPr>
            <a:r>
              <a:rPr lang="en-US" sz="2400"/>
              <a:t>To run applets from Web browsers and from the appletviewer (§§18.3.1-18.3.2).</a:t>
            </a:r>
          </a:p>
          <a:p>
            <a:pPr marL="460375" indent="-460375">
              <a:lnSpc>
                <a:spcPct val="80000"/>
              </a:lnSpc>
              <a:spcBef>
                <a:spcPct val="30000"/>
              </a:spcBef>
            </a:pPr>
            <a:r>
              <a:rPr lang="en-US" sz="2400"/>
              <a:t>To write a Java program that can run as both an application and an applet (§18.4).</a:t>
            </a:r>
          </a:p>
          <a:p>
            <a:pPr marL="460375" indent="-460375">
              <a:lnSpc>
                <a:spcPct val="80000"/>
              </a:lnSpc>
              <a:spcBef>
                <a:spcPct val="30000"/>
              </a:spcBef>
            </a:pPr>
            <a:r>
              <a:rPr lang="en-US" sz="2400"/>
              <a:t>To override the </a:t>
            </a:r>
            <a:r>
              <a:rPr lang="en-US" sz="2400" u="sng"/>
              <a:t>init</a:t>
            </a:r>
            <a:r>
              <a:rPr lang="en-US" sz="2400"/>
              <a:t>, </a:t>
            </a:r>
            <a:r>
              <a:rPr lang="en-US" sz="2400" u="sng"/>
              <a:t>start</a:t>
            </a:r>
            <a:r>
              <a:rPr lang="en-US" sz="2400"/>
              <a:t>, </a:t>
            </a:r>
            <a:r>
              <a:rPr lang="en-US" sz="2400" u="sng"/>
              <a:t>stop</a:t>
            </a:r>
            <a:r>
              <a:rPr lang="en-US" sz="2400"/>
              <a:t>, and </a:t>
            </a:r>
            <a:r>
              <a:rPr lang="en-US" sz="2400" u="sng"/>
              <a:t>destroy</a:t>
            </a:r>
            <a:r>
              <a:rPr lang="en-US" sz="2400"/>
              <a:t> methods in the </a:t>
            </a:r>
            <a:r>
              <a:rPr lang="en-US" sz="2400" u="sng"/>
              <a:t>Applet</a:t>
            </a:r>
            <a:r>
              <a:rPr lang="en-US" sz="2400"/>
              <a:t> class (§18.5).</a:t>
            </a:r>
          </a:p>
          <a:p>
            <a:pPr marL="460375" indent="-460375">
              <a:lnSpc>
                <a:spcPct val="80000"/>
              </a:lnSpc>
              <a:spcBef>
                <a:spcPct val="30000"/>
              </a:spcBef>
            </a:pPr>
            <a:r>
              <a:rPr lang="en-US" sz="2400"/>
              <a:t>To pass string values to applets from HTML (§18.6).</a:t>
            </a:r>
          </a:p>
          <a:p>
            <a:pPr marL="460375" indent="-460375">
              <a:lnSpc>
                <a:spcPct val="80000"/>
              </a:lnSpc>
              <a:spcBef>
                <a:spcPct val="30000"/>
              </a:spcBef>
            </a:pPr>
            <a:r>
              <a:rPr lang="en-US" sz="2400"/>
              <a:t>To develop an applet for the TicTacToe game (§18.7).</a:t>
            </a:r>
          </a:p>
          <a:p>
            <a:pPr marL="460375" indent="-460375">
              <a:lnSpc>
                <a:spcPct val="80000"/>
              </a:lnSpc>
              <a:spcBef>
                <a:spcPct val="30000"/>
              </a:spcBef>
            </a:pPr>
            <a:r>
              <a:rPr lang="en-US" sz="2400"/>
              <a:t>To develop an animation for a bouncing ball (§18.8).</a:t>
            </a:r>
          </a:p>
          <a:p>
            <a:pPr marL="460375" indent="-460375">
              <a:lnSpc>
                <a:spcPct val="80000"/>
              </a:lnSpc>
              <a:spcBef>
                <a:spcPct val="30000"/>
              </a:spcBef>
            </a:pPr>
            <a:r>
              <a:rPr lang="en-US" sz="2400"/>
              <a:t>To locate resources (images and audio) using the </a:t>
            </a:r>
            <a:r>
              <a:rPr lang="en-US" sz="2400" u="sng"/>
              <a:t>URL</a:t>
            </a:r>
            <a:r>
              <a:rPr lang="en-US" sz="2400"/>
              <a:t> class (§18.9).</a:t>
            </a:r>
          </a:p>
          <a:p>
            <a:pPr marL="460375" indent="-460375">
              <a:lnSpc>
                <a:spcPct val="80000"/>
              </a:lnSpc>
              <a:spcBef>
                <a:spcPct val="30000"/>
              </a:spcBef>
            </a:pPr>
            <a:r>
              <a:rPr lang="en-US" sz="2400"/>
              <a:t>To play audio in any Java program (§18.10).</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148C0D45-74C3-48C0-AAB0-C0E735BBD5AB}" type="slidenum">
              <a:rPr lang="en-US"/>
              <a:pPr/>
              <a:t>30</a:t>
            </a:fld>
            <a:endParaRPr lang="en-US"/>
          </a:p>
        </p:txBody>
      </p:sp>
      <p:sp>
        <p:nvSpPr>
          <p:cNvPr id="310274" name="Rectangle 2"/>
          <p:cNvSpPr>
            <a:spLocks noGrp="1" noChangeArrowheads="1"/>
          </p:cNvSpPr>
          <p:nvPr>
            <p:ph type="title"/>
          </p:nvPr>
        </p:nvSpPr>
        <p:spPr>
          <a:xfrm>
            <a:off x="304800" y="228600"/>
            <a:ext cx="8534400" cy="762000"/>
          </a:xfrm>
        </p:spPr>
        <p:txBody>
          <a:bodyPr/>
          <a:lstStyle/>
          <a:p>
            <a:r>
              <a:rPr lang="en-US" sz="4000"/>
              <a:t>Locating Resource Using the </a:t>
            </a:r>
            <a:r>
              <a:rPr lang="en-US" sz="4000" u="sng"/>
              <a:t>URL</a:t>
            </a:r>
            <a:r>
              <a:rPr lang="en-US" sz="4000"/>
              <a:t> Class</a:t>
            </a:r>
            <a:r>
              <a:rPr lang="en-US"/>
              <a:t> </a:t>
            </a:r>
          </a:p>
        </p:txBody>
      </p:sp>
      <p:sp>
        <p:nvSpPr>
          <p:cNvPr id="310275" name="Rectangle 3"/>
          <p:cNvSpPr>
            <a:spLocks noGrp="1" noChangeArrowheads="1"/>
          </p:cNvSpPr>
          <p:nvPr>
            <p:ph type="body" idx="1"/>
          </p:nvPr>
        </p:nvSpPr>
        <p:spPr>
          <a:xfrm>
            <a:off x="152400" y="1066800"/>
            <a:ext cx="8686800" cy="1981200"/>
          </a:xfrm>
        </p:spPr>
        <p:txBody>
          <a:bodyPr/>
          <a:lstStyle/>
          <a:p>
            <a:pPr marL="0" indent="0">
              <a:lnSpc>
                <a:spcPct val="90000"/>
              </a:lnSpc>
              <a:spcBef>
                <a:spcPct val="0"/>
              </a:spcBef>
              <a:buFont typeface="Monotype Sorts" pitchFamily="2" charset="2"/>
              <a:buNone/>
            </a:pPr>
            <a:r>
              <a:rPr lang="en-US" sz="2400"/>
              <a:t>The java.net.URL class can be used to identify files (image, audio, text, etc.) on the Internet. In general, a URL (Uniform Resource Locator) is a pointer to a “resource” on the World Wide Web on a local machine or a remote host. A resource can be something as simple as a file or a directory.</a:t>
            </a:r>
            <a:r>
              <a:rPr lang="en-US"/>
              <a:t> </a:t>
            </a:r>
          </a:p>
          <a:p>
            <a:pPr marL="0" indent="0">
              <a:lnSpc>
                <a:spcPct val="90000"/>
              </a:lnSpc>
              <a:spcBef>
                <a:spcPct val="0"/>
              </a:spcBef>
              <a:buFont typeface="Monotype Sorts" pitchFamily="2" charset="2"/>
              <a:buNone/>
            </a:pPr>
            <a:endParaRPr lang="en-US"/>
          </a:p>
        </p:txBody>
      </p:sp>
      <p:sp>
        <p:nvSpPr>
          <p:cNvPr id="310278" name="Rectangle 6"/>
          <p:cNvSpPr>
            <a:spLocks noChangeArrowheads="1"/>
          </p:cNvSpPr>
          <p:nvPr/>
        </p:nvSpPr>
        <p:spPr bwMode="auto">
          <a:xfrm>
            <a:off x="0" y="255746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10277" name="Object 5"/>
          <p:cNvGraphicFramePr>
            <a:graphicFrameLocks noChangeAspect="1"/>
          </p:cNvGraphicFramePr>
          <p:nvPr/>
        </p:nvGraphicFramePr>
        <p:xfrm>
          <a:off x="0" y="3124200"/>
          <a:ext cx="9144000" cy="2770188"/>
        </p:xfrm>
        <a:graphic>
          <a:graphicData uri="http://schemas.openxmlformats.org/presentationml/2006/ole">
            <p:oleObj spid="_x0000_s310277" name="Picture" r:id="rId3" imgW="5759549" imgH="1740532" progId="Word.Picture.8">
              <p:embed/>
            </p:oleObj>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CFBBD58B-A1BA-4ABE-B014-1CC2B02C71FC}" type="slidenum">
              <a:rPr lang="en-US"/>
              <a:pPr/>
              <a:t>31</a:t>
            </a:fld>
            <a:endParaRPr lang="en-US"/>
          </a:p>
        </p:txBody>
      </p:sp>
      <p:sp>
        <p:nvSpPr>
          <p:cNvPr id="312322" name="Rectangle 2"/>
          <p:cNvSpPr>
            <a:spLocks noGrp="1" noChangeArrowheads="1"/>
          </p:cNvSpPr>
          <p:nvPr>
            <p:ph type="title"/>
          </p:nvPr>
        </p:nvSpPr>
        <p:spPr>
          <a:xfrm>
            <a:off x="304800" y="228600"/>
            <a:ext cx="8610600" cy="533400"/>
          </a:xfrm>
        </p:spPr>
        <p:txBody>
          <a:bodyPr/>
          <a:lstStyle/>
          <a:p>
            <a:r>
              <a:rPr lang="en-US" sz="4000">
                <a:cs typeface="Times New Roman" pitchFamily="18" charset="0"/>
              </a:rPr>
              <a:t>Creating a </a:t>
            </a:r>
            <a:r>
              <a:rPr lang="en-US" sz="4000" u="sng">
                <a:cs typeface="Times New Roman" pitchFamily="18" charset="0"/>
              </a:rPr>
              <a:t>URL</a:t>
            </a:r>
            <a:r>
              <a:rPr lang="en-US" sz="4000">
                <a:cs typeface="Times New Roman" pitchFamily="18" charset="0"/>
              </a:rPr>
              <a:t> from a Class Reference</a:t>
            </a:r>
            <a:endParaRPr lang="en-US" sz="4000"/>
          </a:p>
        </p:txBody>
      </p:sp>
      <p:sp>
        <p:nvSpPr>
          <p:cNvPr id="312323" name="Rectangle 3"/>
          <p:cNvSpPr>
            <a:spLocks noGrp="1" noChangeArrowheads="1"/>
          </p:cNvSpPr>
          <p:nvPr>
            <p:ph type="body" idx="1"/>
          </p:nvPr>
        </p:nvSpPr>
        <p:spPr>
          <a:xfrm>
            <a:off x="152400" y="990600"/>
            <a:ext cx="8839200" cy="1524000"/>
          </a:xfrm>
        </p:spPr>
        <p:txBody>
          <a:bodyPr/>
          <a:lstStyle/>
          <a:p>
            <a:pPr marL="0" indent="0">
              <a:lnSpc>
                <a:spcPct val="80000"/>
              </a:lnSpc>
              <a:buFont typeface="Monotype Sorts" pitchFamily="2" charset="2"/>
              <a:buNone/>
            </a:pPr>
            <a:r>
              <a:rPr lang="en-US"/>
              <a:t>A URL for a file can also be accessed from a class in a way that is independent of the location of the file, as long as the resource file is located in the class directory. </a:t>
            </a:r>
          </a:p>
        </p:txBody>
      </p:sp>
      <p:graphicFrame>
        <p:nvGraphicFramePr>
          <p:cNvPr id="312324" name="Object 4"/>
          <p:cNvGraphicFramePr>
            <a:graphicFrameLocks noChangeAspect="1"/>
          </p:cNvGraphicFramePr>
          <p:nvPr/>
        </p:nvGraphicFramePr>
        <p:xfrm>
          <a:off x="152400" y="2743200"/>
          <a:ext cx="8839200" cy="3314700"/>
        </p:xfrm>
        <a:graphic>
          <a:graphicData uri="http://schemas.openxmlformats.org/presentationml/2006/ole">
            <p:oleObj spid="_x0000_s312324" name="Picture" r:id="rId3" imgW="5759549" imgH="2158029" progId="Word.Picture.8">
              <p:embed/>
            </p:oleObj>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AF1DA4F6-F6A0-4663-8EDF-2A45510089B2}" type="slidenum">
              <a:rPr lang="en-US"/>
              <a:pPr/>
              <a:t>32</a:t>
            </a:fld>
            <a:endParaRPr lang="en-US"/>
          </a:p>
        </p:txBody>
      </p:sp>
      <p:sp>
        <p:nvSpPr>
          <p:cNvPr id="320514" name="Rectangle 2"/>
          <p:cNvSpPr>
            <a:spLocks noGrp="1" noChangeArrowheads="1"/>
          </p:cNvSpPr>
          <p:nvPr>
            <p:ph type="title"/>
          </p:nvPr>
        </p:nvSpPr>
        <p:spPr>
          <a:xfrm>
            <a:off x="228600" y="304800"/>
            <a:ext cx="8763000" cy="609600"/>
          </a:xfrm>
        </p:spPr>
        <p:txBody>
          <a:bodyPr/>
          <a:lstStyle/>
          <a:p>
            <a:r>
              <a:rPr lang="en-US"/>
              <a:t>Displaying Image</a:t>
            </a:r>
            <a:endParaRPr lang="en-US" b="1"/>
          </a:p>
        </p:txBody>
      </p:sp>
      <p:sp>
        <p:nvSpPr>
          <p:cNvPr id="320515" name="Rectangle 3"/>
          <p:cNvSpPr>
            <a:spLocks noGrp="1" noChangeArrowheads="1"/>
          </p:cNvSpPr>
          <p:nvPr>
            <p:ph type="body" idx="1"/>
          </p:nvPr>
        </p:nvSpPr>
        <p:spPr>
          <a:xfrm>
            <a:off x="762000" y="1524000"/>
            <a:ext cx="7239000" cy="1371600"/>
          </a:xfrm>
        </p:spPr>
        <p:txBody>
          <a:bodyPr/>
          <a:lstStyle/>
          <a:p>
            <a:pPr marL="0" indent="0">
              <a:buFont typeface="Monotype Sorts" pitchFamily="2" charset="2"/>
              <a:buNone/>
            </a:pPr>
            <a:r>
              <a:rPr lang="en-US" sz="2800">
                <a:cs typeface="Times New Roman" pitchFamily="18" charset="0"/>
              </a:rPr>
              <a:t>Write a program that displays an image from /image/us.gif in the class directory on a panel. </a:t>
            </a:r>
          </a:p>
        </p:txBody>
      </p:sp>
      <p:sp>
        <p:nvSpPr>
          <p:cNvPr id="320516" name="AutoShape 4">
            <a:hlinkClick r:id="" action="ppaction://noaction" highlightClick="1"/>
          </p:cNvPr>
          <p:cNvSpPr>
            <a:spLocks noChangeArrowheads="1"/>
          </p:cNvSpPr>
          <p:nvPr/>
        </p:nvSpPr>
        <p:spPr bwMode="auto">
          <a:xfrm>
            <a:off x="2286000" y="5638800"/>
            <a:ext cx="3276600" cy="533400"/>
          </a:xfrm>
          <a:prstGeom prst="actionButtonBlank">
            <a:avLst/>
          </a:prstGeom>
          <a:solidFill>
            <a:srgbClr val="FFFFFF"/>
          </a:solidFill>
          <a:ln w="19050">
            <a:noFill/>
            <a:miter lim="800000"/>
            <a:headEnd type="none" w="sm" len="sm"/>
            <a:tailEnd type="none" w="sm" len="sm"/>
          </a:ln>
          <a:effectLst>
            <a:prstShdw prst="shdw17" dist="17961" dir="2700000">
              <a:srgbClr val="FFFFFF">
                <a:gamma/>
                <a:shade val="60000"/>
                <a:invGamma/>
              </a:srgbClr>
            </a:prstShdw>
          </a:effectLst>
        </p:spPr>
        <p:txBody>
          <a:bodyPr wrap="none" anchor="ctr"/>
          <a:lstStyle/>
          <a:p>
            <a:pPr algn="ctr"/>
            <a:r>
              <a:rPr lang="en-US">
                <a:solidFill>
                  <a:schemeClr val="accent1"/>
                </a:solidFill>
                <a:latin typeface="Book Antiqua" pitchFamily="18" charset="0"/>
                <a:hlinkClick r:id="rId2" action="ppaction://program"/>
              </a:rPr>
              <a:t>DisplayImageWithURL</a:t>
            </a:r>
            <a:endParaRPr lang="en-US">
              <a:solidFill>
                <a:schemeClr val="accent1"/>
              </a:solidFill>
            </a:endParaRPr>
          </a:p>
        </p:txBody>
      </p:sp>
      <p:sp>
        <p:nvSpPr>
          <p:cNvPr id="320517" name="Rectangle 5"/>
          <p:cNvSpPr>
            <a:spLocks noChangeArrowheads="1"/>
          </p:cNvSpPr>
          <p:nvPr/>
        </p:nvSpPr>
        <p:spPr bwMode="auto">
          <a:xfrm>
            <a:off x="2830513" y="202723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20518" name="Rectangle 6"/>
          <p:cNvSpPr>
            <a:spLocks noChangeArrowheads="1"/>
          </p:cNvSpPr>
          <p:nvPr/>
        </p:nvSpPr>
        <p:spPr bwMode="auto">
          <a:xfrm>
            <a:off x="2667000" y="2581275"/>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20520" name="AutoShape 8">
            <a:hlinkClick r:id="rId3" action="ppaction://program" highlightClick="1"/>
          </p:cNvPr>
          <p:cNvSpPr>
            <a:spLocks noChangeArrowheads="1"/>
          </p:cNvSpPr>
          <p:nvPr/>
        </p:nvSpPr>
        <p:spPr bwMode="auto">
          <a:xfrm>
            <a:off x="5867400" y="5638800"/>
            <a:ext cx="2155825"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t>Run</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BB58D25-A7A8-4BEF-986F-F668C593357A}" type="slidenum">
              <a:rPr lang="en-US"/>
              <a:pPr/>
              <a:t>33</a:t>
            </a:fld>
            <a:endParaRPr lang="en-US"/>
          </a:p>
        </p:txBody>
      </p:sp>
      <p:sp>
        <p:nvSpPr>
          <p:cNvPr id="313346" name="Rectangle 2"/>
          <p:cNvSpPr>
            <a:spLocks noGrp="1" noChangeArrowheads="1"/>
          </p:cNvSpPr>
          <p:nvPr>
            <p:ph type="title"/>
          </p:nvPr>
        </p:nvSpPr>
        <p:spPr>
          <a:xfrm>
            <a:off x="304800" y="228600"/>
            <a:ext cx="8610600" cy="533400"/>
          </a:xfrm>
        </p:spPr>
        <p:txBody>
          <a:bodyPr/>
          <a:lstStyle/>
          <a:p>
            <a:r>
              <a:rPr lang="en-US" sz="4000">
                <a:cs typeface="Times New Roman" pitchFamily="18" charset="0"/>
              </a:rPr>
              <a:t>Creating </a:t>
            </a:r>
            <a:r>
              <a:rPr lang="en-US" sz="4000" u="sng">
                <a:cs typeface="Times New Roman" pitchFamily="18" charset="0"/>
              </a:rPr>
              <a:t>AudioClip</a:t>
            </a:r>
            <a:r>
              <a:rPr lang="en-US" sz="4000">
                <a:cs typeface="Times New Roman" pitchFamily="18" charset="0"/>
              </a:rPr>
              <a:t> from an Audio File</a:t>
            </a:r>
            <a:endParaRPr lang="en-US" sz="4000"/>
          </a:p>
        </p:txBody>
      </p:sp>
      <p:sp>
        <p:nvSpPr>
          <p:cNvPr id="313347" name="Rectangle 3"/>
          <p:cNvSpPr>
            <a:spLocks noGrp="1" noChangeArrowheads="1"/>
          </p:cNvSpPr>
          <p:nvPr>
            <p:ph type="body" idx="1"/>
          </p:nvPr>
        </p:nvSpPr>
        <p:spPr>
          <a:xfrm>
            <a:off x="152400" y="990600"/>
            <a:ext cx="8839200" cy="5486400"/>
          </a:xfrm>
        </p:spPr>
        <p:txBody>
          <a:bodyPr/>
          <a:lstStyle/>
          <a:p>
            <a:pPr marL="0" indent="0">
              <a:lnSpc>
                <a:spcPct val="90000"/>
              </a:lnSpc>
              <a:spcBef>
                <a:spcPct val="0"/>
              </a:spcBef>
              <a:buFont typeface="Monotype Sorts" pitchFamily="2" charset="2"/>
              <a:buNone/>
            </a:pPr>
            <a:r>
              <a:rPr lang="en-US" sz="2400">
                <a:cs typeface="Times New Roman" pitchFamily="18" charset="0"/>
              </a:rPr>
              <a:t>To play an audio file in an applet, first create an audio clip object for the audio file. The audio clip is created once and can be played repeatedly without reloading the file. To create an audio clip, use the static method newAudioClip() in the java.applet.Applet class:</a:t>
            </a:r>
          </a:p>
          <a:p>
            <a:pPr marL="0" indent="0" algn="ctr">
              <a:lnSpc>
                <a:spcPct val="90000"/>
              </a:lnSpc>
              <a:spcBef>
                <a:spcPct val="0"/>
              </a:spcBef>
              <a:buClrTx/>
              <a:buSzTx/>
              <a:buFontTx/>
              <a:buNone/>
            </a:pPr>
            <a:r>
              <a:rPr lang="en-US" sz="2400">
                <a:cs typeface="Times New Roman" pitchFamily="18" charset="0"/>
              </a:rPr>
              <a:t> </a:t>
            </a:r>
          </a:p>
          <a:p>
            <a:pPr lvl="1">
              <a:lnSpc>
                <a:spcPct val="90000"/>
              </a:lnSpc>
              <a:spcBef>
                <a:spcPct val="0"/>
              </a:spcBef>
              <a:buFontTx/>
              <a:buNone/>
            </a:pPr>
            <a:r>
              <a:rPr lang="en-US" sz="2000">
                <a:cs typeface="Times New Roman" pitchFamily="18" charset="0"/>
              </a:rPr>
              <a:t>AudioClip audioClip = Applet.newAudioClip(url);</a:t>
            </a:r>
          </a:p>
          <a:p>
            <a:pPr marL="0" indent="0">
              <a:lnSpc>
                <a:spcPct val="90000"/>
              </a:lnSpc>
              <a:spcBef>
                <a:spcPct val="0"/>
              </a:spcBef>
              <a:buFont typeface="Monotype Sorts" pitchFamily="2" charset="2"/>
              <a:buNone/>
            </a:pPr>
            <a:r>
              <a:rPr lang="en-US" sz="2400">
                <a:cs typeface="Times New Roman" pitchFamily="18" charset="0"/>
              </a:rPr>
              <a:t> </a:t>
            </a:r>
          </a:p>
          <a:p>
            <a:pPr marL="0" indent="0">
              <a:lnSpc>
                <a:spcPct val="90000"/>
              </a:lnSpc>
              <a:spcBef>
                <a:spcPct val="0"/>
              </a:spcBef>
              <a:buClrTx/>
              <a:buSzTx/>
              <a:buFontTx/>
              <a:buNone/>
            </a:pPr>
            <a:r>
              <a:rPr lang="en-US" sz="2400">
                <a:cs typeface="Times New Roman" pitchFamily="18" charset="0"/>
              </a:rPr>
              <a:t>Audio was originally used with Java applets. For this reason, the AudioClip interface is in the java.applet package. </a:t>
            </a:r>
          </a:p>
          <a:p>
            <a:pPr marL="0" indent="0">
              <a:lnSpc>
                <a:spcPct val="90000"/>
              </a:lnSpc>
              <a:spcBef>
                <a:spcPct val="0"/>
              </a:spcBef>
              <a:buClrTx/>
              <a:buSzTx/>
              <a:buFontTx/>
              <a:buNone/>
            </a:pPr>
            <a:endParaRPr lang="en-US" sz="2400">
              <a:cs typeface="Times New Roman" pitchFamily="18" charset="0"/>
            </a:endParaRPr>
          </a:p>
          <a:p>
            <a:pPr marL="0" indent="0">
              <a:lnSpc>
                <a:spcPct val="90000"/>
              </a:lnSpc>
              <a:spcBef>
                <a:spcPct val="0"/>
              </a:spcBef>
              <a:buClrTx/>
              <a:buSzTx/>
              <a:buFontTx/>
              <a:buNone/>
            </a:pPr>
            <a:r>
              <a:rPr lang="en-US" sz="2400">
                <a:cs typeface="Times New Roman" pitchFamily="18" charset="0"/>
              </a:rPr>
              <a:t>The following statements, for example, create an AudioClip for the beep.au audio file in the same directory with the class you are running.</a:t>
            </a:r>
          </a:p>
          <a:p>
            <a:pPr marL="0" indent="0" algn="ctr">
              <a:lnSpc>
                <a:spcPct val="90000"/>
              </a:lnSpc>
              <a:spcBef>
                <a:spcPct val="0"/>
              </a:spcBef>
              <a:buClrTx/>
              <a:buSzTx/>
              <a:buFontTx/>
              <a:buNone/>
            </a:pPr>
            <a:r>
              <a:rPr lang="en-US" sz="2400">
                <a:cs typeface="Times New Roman" pitchFamily="18" charset="0"/>
              </a:rPr>
              <a:t> </a:t>
            </a:r>
          </a:p>
          <a:p>
            <a:pPr lvl="1">
              <a:lnSpc>
                <a:spcPct val="90000"/>
              </a:lnSpc>
              <a:spcBef>
                <a:spcPct val="0"/>
              </a:spcBef>
              <a:buClrTx/>
              <a:buFontTx/>
              <a:buNone/>
            </a:pPr>
            <a:r>
              <a:rPr lang="en-US" sz="2000">
                <a:cs typeface="Times New Roman" pitchFamily="18" charset="0"/>
              </a:rPr>
              <a:t>Class class = this.getClass();</a:t>
            </a:r>
          </a:p>
          <a:p>
            <a:pPr lvl="1">
              <a:lnSpc>
                <a:spcPct val="90000"/>
              </a:lnSpc>
              <a:spcBef>
                <a:spcPct val="0"/>
              </a:spcBef>
              <a:buClrTx/>
              <a:buFontTx/>
              <a:buNone/>
            </a:pPr>
            <a:r>
              <a:rPr lang="en-US" sz="2000">
                <a:cs typeface="Times New Roman" pitchFamily="18" charset="0"/>
              </a:rPr>
              <a:t>URL url = class.getResource("beep.au");</a:t>
            </a:r>
          </a:p>
          <a:p>
            <a:pPr lvl="1">
              <a:lnSpc>
                <a:spcPct val="90000"/>
              </a:lnSpc>
              <a:spcBef>
                <a:spcPct val="0"/>
              </a:spcBef>
              <a:buClrTx/>
              <a:buFontTx/>
              <a:buNone/>
            </a:pPr>
            <a:r>
              <a:rPr lang="en-US" sz="2000">
                <a:cs typeface="Times New Roman" pitchFamily="18" charset="0"/>
              </a:rPr>
              <a:t>AudioClip audioClip = Applet.newAudioClip(url);</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0B28574F-2A49-4E93-87D6-833F02A69B39}" type="slidenum">
              <a:rPr lang="en-US"/>
              <a:pPr/>
              <a:t>34</a:t>
            </a:fld>
            <a:endParaRPr lang="en-US"/>
          </a:p>
        </p:txBody>
      </p:sp>
      <p:sp>
        <p:nvSpPr>
          <p:cNvPr id="314370" name="Rectangle 2"/>
          <p:cNvSpPr>
            <a:spLocks noGrp="1" noChangeArrowheads="1"/>
          </p:cNvSpPr>
          <p:nvPr>
            <p:ph type="title"/>
          </p:nvPr>
        </p:nvSpPr>
        <p:spPr>
          <a:xfrm>
            <a:off x="685800" y="228600"/>
            <a:ext cx="7772400" cy="609600"/>
          </a:xfrm>
        </p:spPr>
        <p:txBody>
          <a:bodyPr/>
          <a:lstStyle/>
          <a:p>
            <a:r>
              <a:rPr lang="en-US"/>
              <a:t>Playing Audio</a:t>
            </a:r>
          </a:p>
        </p:txBody>
      </p:sp>
      <p:sp>
        <p:nvSpPr>
          <p:cNvPr id="314371" name="Rectangle 3"/>
          <p:cNvSpPr>
            <a:spLocks noChangeArrowheads="1"/>
          </p:cNvSpPr>
          <p:nvPr/>
        </p:nvSpPr>
        <p:spPr bwMode="auto">
          <a:xfrm>
            <a:off x="2185988" y="29527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14373" name="Text Box 5"/>
          <p:cNvSpPr txBox="1">
            <a:spLocks noChangeArrowheads="1"/>
          </p:cNvSpPr>
          <p:nvPr/>
        </p:nvSpPr>
        <p:spPr bwMode="auto">
          <a:xfrm>
            <a:off x="457200" y="4114800"/>
            <a:ext cx="8458200" cy="822325"/>
          </a:xfrm>
          <a:prstGeom prst="rect">
            <a:avLst/>
          </a:prstGeom>
          <a:noFill/>
          <a:ln w="12700">
            <a:noFill/>
            <a:miter lim="800000"/>
            <a:headEnd type="none" w="sm" len="sm"/>
            <a:tailEnd type="none" w="sm" len="sm"/>
          </a:ln>
          <a:effectLst/>
        </p:spPr>
        <p:txBody>
          <a:bodyPr>
            <a:spAutoFit/>
          </a:bodyPr>
          <a:lstStyle/>
          <a:p>
            <a:pPr>
              <a:spcBef>
                <a:spcPct val="50000"/>
              </a:spcBef>
            </a:pPr>
            <a:r>
              <a:rPr lang="en-US">
                <a:cs typeface="Times New Roman" pitchFamily="18" charset="0"/>
              </a:rPr>
              <a:t>To manipulate a sound for an audio clip, use the </a:t>
            </a:r>
            <a:r>
              <a:rPr lang="en-US" u="sng">
                <a:cs typeface="Times New Roman" pitchFamily="18" charset="0"/>
              </a:rPr>
              <a:t>play()</a:t>
            </a:r>
            <a:r>
              <a:rPr lang="en-US">
                <a:cs typeface="Times New Roman" pitchFamily="18" charset="0"/>
              </a:rPr>
              <a:t>, </a:t>
            </a:r>
            <a:r>
              <a:rPr lang="en-US" u="sng">
                <a:cs typeface="Times New Roman" pitchFamily="18" charset="0"/>
              </a:rPr>
              <a:t>loop()</a:t>
            </a:r>
            <a:r>
              <a:rPr lang="en-US">
                <a:cs typeface="Times New Roman" pitchFamily="18" charset="0"/>
              </a:rPr>
              <a:t>, and </a:t>
            </a:r>
            <a:r>
              <a:rPr lang="en-US" u="sng">
                <a:cs typeface="Times New Roman" pitchFamily="18" charset="0"/>
              </a:rPr>
              <a:t>stop()</a:t>
            </a:r>
            <a:r>
              <a:rPr lang="en-US">
                <a:cs typeface="Times New Roman" pitchFamily="18" charset="0"/>
              </a:rPr>
              <a:t> methods in </a:t>
            </a:r>
            <a:r>
              <a:rPr lang="en-US" u="sng">
                <a:cs typeface="Times New Roman" pitchFamily="18" charset="0"/>
              </a:rPr>
              <a:t>java.applet.AudioClip</a:t>
            </a:r>
            <a:r>
              <a:rPr lang="en-US">
                <a:cs typeface="Times New Roman" pitchFamily="18" charset="0"/>
              </a:rPr>
              <a:t>.</a:t>
            </a:r>
            <a:endParaRPr lang="en-US"/>
          </a:p>
        </p:txBody>
      </p:sp>
      <p:sp>
        <p:nvSpPr>
          <p:cNvPr id="314374" name="AutoShape 6">
            <a:hlinkClick r:id="" action="ppaction://noaction" highlightClick="1"/>
          </p:cNvPr>
          <p:cNvSpPr>
            <a:spLocks noChangeArrowheads="1"/>
          </p:cNvSpPr>
          <p:nvPr/>
        </p:nvSpPr>
        <p:spPr bwMode="auto">
          <a:xfrm>
            <a:off x="2057400" y="5562600"/>
            <a:ext cx="3505200" cy="609600"/>
          </a:xfrm>
          <a:prstGeom prst="actionButtonBlank">
            <a:avLst/>
          </a:prstGeom>
          <a:solidFill>
            <a:srgbClr val="FFFFFF"/>
          </a:solidFill>
          <a:ln w="19050">
            <a:noFill/>
            <a:miter lim="800000"/>
            <a:headEnd type="none" w="sm" len="sm"/>
            <a:tailEnd type="none" w="sm" len="sm"/>
          </a:ln>
          <a:effectLst>
            <a:prstShdw prst="shdw17" dist="17961" dir="2700000">
              <a:srgbClr val="FFFFFF">
                <a:gamma/>
                <a:shade val="60000"/>
                <a:invGamma/>
              </a:srgbClr>
            </a:prstShdw>
          </a:effectLst>
        </p:spPr>
        <p:txBody>
          <a:bodyPr wrap="none" anchor="ctr"/>
          <a:lstStyle/>
          <a:p>
            <a:pPr algn="ctr"/>
            <a:r>
              <a:rPr lang="en-US">
                <a:solidFill>
                  <a:schemeClr val="accent1"/>
                </a:solidFill>
                <a:latin typeface="Book Antiqua" pitchFamily="18" charset="0"/>
                <a:hlinkClick r:id="rId3" action="ppaction://program"/>
              </a:rPr>
              <a:t>DisplayImagePlayAudio</a:t>
            </a:r>
            <a:endParaRPr lang="en-US">
              <a:solidFill>
                <a:schemeClr val="accent1"/>
              </a:solidFill>
            </a:endParaRPr>
          </a:p>
        </p:txBody>
      </p:sp>
      <p:sp>
        <p:nvSpPr>
          <p:cNvPr id="314375" name="AutoShape 7">
            <a:hlinkClick r:id="rId4" action="ppaction://program" highlightClick="1"/>
          </p:cNvPr>
          <p:cNvSpPr>
            <a:spLocks noChangeArrowheads="1"/>
          </p:cNvSpPr>
          <p:nvPr/>
        </p:nvSpPr>
        <p:spPr bwMode="auto">
          <a:xfrm>
            <a:off x="5867400" y="5638800"/>
            <a:ext cx="2155825" cy="533400"/>
          </a:xfrm>
          <a:prstGeom prst="actionButtonBlank">
            <a:avLst/>
          </a:prstGeom>
          <a:solidFill>
            <a:srgbClr val="38A1BA"/>
          </a:solidFill>
          <a:ln w="19050">
            <a:noFill/>
            <a:miter lim="800000"/>
            <a:headEnd type="none" w="sm" len="sm"/>
            <a:tailEnd type="none" w="sm" len="sm"/>
          </a:ln>
          <a:effectLst>
            <a:prstShdw prst="shdw17" dist="17961" dir="2700000">
              <a:srgbClr val="38A1BA">
                <a:gamma/>
                <a:shade val="60000"/>
                <a:invGamma/>
              </a:srgbClr>
            </a:prstShdw>
          </a:effectLst>
        </p:spPr>
        <p:txBody>
          <a:bodyPr wrap="none" anchor="ctr"/>
          <a:lstStyle/>
          <a:p>
            <a:pPr algn="ctr"/>
            <a:r>
              <a:rPr lang="en-US"/>
              <a:t>Run</a:t>
            </a:r>
          </a:p>
        </p:txBody>
      </p:sp>
      <p:sp>
        <p:nvSpPr>
          <p:cNvPr id="314377" name="Rectangle 9"/>
          <p:cNvSpPr>
            <a:spLocks noChangeArrowheads="1"/>
          </p:cNvSpPr>
          <p:nvPr/>
        </p:nvSpPr>
        <p:spPr bwMode="auto">
          <a:xfrm>
            <a:off x="0" y="289242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314376" name="Object 8"/>
          <p:cNvGraphicFramePr>
            <a:graphicFrameLocks noChangeAspect="1"/>
          </p:cNvGraphicFramePr>
          <p:nvPr/>
        </p:nvGraphicFramePr>
        <p:xfrm>
          <a:off x="228600" y="1219200"/>
          <a:ext cx="8534400" cy="2513013"/>
        </p:xfrm>
        <a:graphic>
          <a:graphicData uri="http://schemas.openxmlformats.org/presentationml/2006/ole">
            <p:oleObj spid="_x0000_s314376" name="Picture" r:id="rId5" imgW="3642411" imgH="1072369" progId="Word.Picture.8">
              <p:embed/>
            </p:oleObj>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81DA9713-68A3-42DA-9373-48D0CD7B3DB5}" type="slidenum">
              <a:rPr lang="en-US"/>
              <a:pPr/>
              <a:t>35</a:t>
            </a:fld>
            <a:endParaRPr lang="en-US"/>
          </a:p>
        </p:txBody>
      </p:sp>
      <p:sp>
        <p:nvSpPr>
          <p:cNvPr id="322562" name="Rectangle 2"/>
          <p:cNvSpPr>
            <a:spLocks noGrp="1" noChangeArrowheads="1"/>
          </p:cNvSpPr>
          <p:nvPr>
            <p:ph type="title"/>
          </p:nvPr>
        </p:nvSpPr>
        <p:spPr>
          <a:xfrm>
            <a:off x="152400" y="228600"/>
            <a:ext cx="8991600" cy="533400"/>
          </a:xfrm>
        </p:spPr>
        <p:txBody>
          <a:bodyPr/>
          <a:lstStyle/>
          <a:p>
            <a:r>
              <a:rPr lang="en-US"/>
              <a:t>Multimedia Animation</a:t>
            </a:r>
            <a:endParaRPr lang="en-US" b="1"/>
          </a:p>
        </p:txBody>
      </p:sp>
      <p:sp>
        <p:nvSpPr>
          <p:cNvPr id="322564" name="AutoShape 4">
            <a:hlinkClick r:id="rId2" action="ppaction://program" highlightClick="1"/>
          </p:cNvPr>
          <p:cNvSpPr>
            <a:spLocks noChangeArrowheads="1"/>
          </p:cNvSpPr>
          <p:nvPr/>
        </p:nvSpPr>
        <p:spPr bwMode="auto">
          <a:xfrm>
            <a:off x="1066800" y="5638800"/>
            <a:ext cx="3276600" cy="533400"/>
          </a:xfrm>
          <a:prstGeom prst="actionButtonBlank">
            <a:avLst/>
          </a:prstGeom>
          <a:solidFill>
            <a:srgbClr val="FFFFFF"/>
          </a:solidFill>
          <a:ln w="19050">
            <a:noFill/>
            <a:miter lim="800000"/>
            <a:headEnd type="none" w="sm" len="sm"/>
            <a:tailEnd type="none" w="sm" len="sm"/>
          </a:ln>
          <a:effectLst>
            <a:prstShdw prst="shdw17" dist="17961" dir="2700000">
              <a:srgbClr val="FFFFFF">
                <a:gamma/>
                <a:shade val="60000"/>
                <a:invGamma/>
              </a:srgbClr>
            </a:prstShdw>
          </a:effectLst>
        </p:spPr>
        <p:txBody>
          <a:bodyPr wrap="none" anchor="ctr"/>
          <a:lstStyle/>
          <a:p>
            <a:pPr algn="ctr"/>
            <a:r>
              <a:rPr lang="en-US" dirty="0" err="1">
                <a:solidFill>
                  <a:schemeClr val="accent1"/>
                </a:solidFill>
                <a:latin typeface="Book Antiqua" pitchFamily="18" charset="0"/>
                <a:hlinkClick r:id="rId3" action="ppaction://program"/>
              </a:rPr>
              <a:t>ImageAudioAnimation</a:t>
            </a:r>
            <a:endParaRPr lang="en-US" dirty="0">
              <a:solidFill>
                <a:schemeClr val="accent1"/>
              </a:solidFill>
            </a:endParaRPr>
          </a:p>
        </p:txBody>
      </p:sp>
      <p:sp>
        <p:nvSpPr>
          <p:cNvPr id="322565" name="AutoShape 5">
            <a:hlinkClick r:id="rId4" action="ppaction://program" highlightClick="1"/>
          </p:cNvPr>
          <p:cNvSpPr>
            <a:spLocks noChangeArrowheads="1"/>
          </p:cNvSpPr>
          <p:nvPr/>
        </p:nvSpPr>
        <p:spPr bwMode="auto">
          <a:xfrm>
            <a:off x="4648200" y="5638800"/>
            <a:ext cx="3276600" cy="533400"/>
          </a:xfrm>
          <a:prstGeom prst="actionButtonBlank">
            <a:avLst/>
          </a:prstGeom>
          <a:solidFill>
            <a:schemeClr val="accent2"/>
          </a:solidFill>
          <a:ln w="19050">
            <a:noFill/>
            <a:miter lim="800000"/>
            <a:headEnd type="none" w="sm" len="sm"/>
            <a:tailEnd type="none" w="sm" len="sm"/>
          </a:ln>
          <a:effectLst>
            <a:prstShdw prst="shdw17" dist="17961" dir="2700000">
              <a:schemeClr val="accent2">
                <a:gamma/>
                <a:shade val="60000"/>
                <a:invGamma/>
              </a:schemeClr>
            </a:prstShdw>
          </a:effectLst>
        </p:spPr>
        <p:txBody>
          <a:bodyPr wrap="none" anchor="ctr"/>
          <a:lstStyle/>
          <a:p>
            <a:pPr algn="ctr"/>
            <a:r>
              <a:rPr lang="en-US">
                <a:latin typeface="Book Antiqua" pitchFamily="18" charset="0"/>
              </a:rPr>
              <a:t>Run as an Application</a:t>
            </a:r>
            <a:endParaRPr lang="en-US"/>
          </a:p>
        </p:txBody>
      </p:sp>
      <p:pic>
        <p:nvPicPr>
          <p:cNvPr id="322568" name="Picture 8"/>
          <p:cNvPicPr>
            <a:picLocks noChangeAspect="1" noChangeArrowheads="1"/>
          </p:cNvPicPr>
          <p:nvPr/>
        </p:nvPicPr>
        <p:blipFill>
          <a:blip r:embed="rId5"/>
          <a:srcRect/>
          <a:stretch>
            <a:fillRect/>
          </a:stretch>
        </p:blipFill>
        <p:spPr bwMode="auto">
          <a:xfrm>
            <a:off x="304800" y="1295400"/>
            <a:ext cx="4038600" cy="2992438"/>
          </a:xfrm>
          <a:prstGeom prst="rect">
            <a:avLst/>
          </a:prstGeom>
          <a:noFill/>
          <a:ln w="9525">
            <a:noFill/>
            <a:miter lim="800000"/>
            <a:headEnd/>
            <a:tailEnd/>
          </a:ln>
        </p:spPr>
      </p:pic>
      <p:pic>
        <p:nvPicPr>
          <p:cNvPr id="322569" name="Picture 9"/>
          <p:cNvPicPr>
            <a:picLocks noChangeAspect="1" noChangeArrowheads="1"/>
          </p:cNvPicPr>
          <p:nvPr/>
        </p:nvPicPr>
        <p:blipFill>
          <a:blip r:embed="rId6"/>
          <a:srcRect/>
          <a:stretch>
            <a:fillRect/>
          </a:stretch>
        </p:blipFill>
        <p:spPr bwMode="auto">
          <a:xfrm>
            <a:off x="4800600" y="1295400"/>
            <a:ext cx="4038600" cy="29987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164C7FF-9C6D-4409-9551-FC373147906E}" type="slidenum">
              <a:rPr lang="en-US"/>
              <a:pPr/>
              <a:t>36</a:t>
            </a:fld>
            <a:endParaRPr lang="en-US"/>
          </a:p>
        </p:txBody>
      </p:sp>
      <p:sp>
        <p:nvSpPr>
          <p:cNvPr id="300034" name="Rectangle 2"/>
          <p:cNvSpPr>
            <a:spLocks noGrp="1" noChangeArrowheads="1"/>
          </p:cNvSpPr>
          <p:nvPr>
            <p:ph type="title"/>
          </p:nvPr>
        </p:nvSpPr>
        <p:spPr>
          <a:xfrm>
            <a:off x="1143000" y="228600"/>
            <a:ext cx="7772400" cy="838200"/>
          </a:xfrm>
          <a:noFill/>
          <a:ln/>
        </p:spPr>
        <p:txBody>
          <a:bodyPr/>
          <a:lstStyle/>
          <a:p>
            <a:r>
              <a:rPr lang="en-US" sz="4000">
                <a:cs typeface="Times New Roman" pitchFamily="18" charset="0"/>
              </a:rPr>
              <a:t>Packaging and Deploying </a:t>
            </a:r>
            <a:br>
              <a:rPr lang="en-US" sz="4000">
                <a:cs typeface="Times New Roman" pitchFamily="18" charset="0"/>
              </a:rPr>
            </a:br>
            <a:r>
              <a:rPr lang="en-US" sz="4000">
                <a:cs typeface="Times New Roman" pitchFamily="18" charset="0"/>
              </a:rPr>
              <a:t>Java Projects</a:t>
            </a:r>
            <a:endParaRPr lang="en-US"/>
          </a:p>
        </p:txBody>
      </p:sp>
      <p:sp>
        <p:nvSpPr>
          <p:cNvPr id="300035" name="Rectangle 3"/>
          <p:cNvSpPr>
            <a:spLocks noGrp="1" noChangeArrowheads="1"/>
          </p:cNvSpPr>
          <p:nvPr>
            <p:ph type="body" idx="1"/>
          </p:nvPr>
        </p:nvSpPr>
        <p:spPr>
          <a:xfrm>
            <a:off x="228600" y="1295400"/>
            <a:ext cx="8763000" cy="5257800"/>
          </a:xfrm>
          <a:noFill/>
          <a:ln/>
        </p:spPr>
        <p:txBody>
          <a:bodyPr/>
          <a:lstStyle/>
          <a:p>
            <a:pPr marL="0" indent="0">
              <a:lnSpc>
                <a:spcPct val="90000"/>
              </a:lnSpc>
              <a:buFont typeface="Monotype Sorts" pitchFamily="2" charset="2"/>
              <a:buNone/>
              <a:tabLst>
                <a:tab pos="0" algn="l"/>
              </a:tabLst>
            </a:pPr>
            <a:r>
              <a:rPr lang="en-US" sz="2800"/>
              <a:t>What is JAR?</a:t>
            </a:r>
          </a:p>
          <a:p>
            <a:pPr marL="0" indent="0">
              <a:lnSpc>
                <a:spcPct val="90000"/>
              </a:lnSpc>
              <a:buFont typeface="Monotype Sorts" pitchFamily="2" charset="2"/>
              <a:buNone/>
              <a:tabLst>
                <a:tab pos="0" algn="l"/>
              </a:tabLst>
            </a:pPr>
            <a:endParaRPr lang="en-US" sz="2400">
              <a:cs typeface="Times New Roman" pitchFamily="18" charset="0"/>
            </a:endParaRPr>
          </a:p>
          <a:p>
            <a:pPr marL="0" indent="0">
              <a:lnSpc>
                <a:spcPct val="90000"/>
              </a:lnSpc>
              <a:buFont typeface="Monotype Sorts" pitchFamily="2" charset="2"/>
              <a:buNone/>
              <a:tabLst>
                <a:tab pos="0" algn="l"/>
              </a:tabLst>
            </a:pPr>
            <a:r>
              <a:rPr lang="en-US" sz="2400">
                <a:cs typeface="Times New Roman" pitchFamily="18" charset="0"/>
              </a:rPr>
              <a:t>Java archive file can be used to group all the project files in a compressed file for deployment.</a:t>
            </a:r>
            <a:r>
              <a:rPr lang="en-US" sz="2400"/>
              <a:t> </a:t>
            </a:r>
          </a:p>
          <a:p>
            <a:pPr marL="0" indent="0">
              <a:lnSpc>
                <a:spcPct val="90000"/>
              </a:lnSpc>
              <a:buFont typeface="Monotype Sorts" pitchFamily="2" charset="2"/>
              <a:buNone/>
              <a:tabLst>
                <a:tab pos="0" algn="l"/>
              </a:tabLst>
            </a:pPr>
            <a:endParaRPr lang="en-US" sz="2400"/>
          </a:p>
          <a:p>
            <a:pPr marL="0" indent="0">
              <a:lnSpc>
                <a:spcPct val="90000"/>
              </a:lnSpc>
              <a:buFont typeface="Monotype Sorts" pitchFamily="2" charset="2"/>
              <a:buNone/>
              <a:tabLst>
                <a:tab pos="0" algn="l"/>
              </a:tabLst>
            </a:pPr>
            <a:r>
              <a:rPr lang="en-US" sz="2400">
                <a:solidFill>
                  <a:srgbClr val="FF0000"/>
                </a:solidFill>
                <a:cs typeface="Times New Roman" pitchFamily="18" charset="0"/>
              </a:rPr>
              <a:t>The Java archive file format (JAR) is based on the popular ZIP file format.</a:t>
            </a:r>
            <a:r>
              <a:rPr lang="en-US" sz="2400">
                <a:solidFill>
                  <a:schemeClr val="tx2"/>
                </a:solidFill>
                <a:cs typeface="Times New Roman" pitchFamily="18" charset="0"/>
              </a:rPr>
              <a:t> </a:t>
            </a:r>
          </a:p>
          <a:p>
            <a:pPr marL="0" indent="0">
              <a:lnSpc>
                <a:spcPct val="90000"/>
              </a:lnSpc>
              <a:buFont typeface="Monotype Sorts" pitchFamily="2" charset="2"/>
              <a:buNone/>
              <a:tabLst>
                <a:tab pos="0" algn="l"/>
              </a:tabLst>
            </a:pPr>
            <a:endParaRPr lang="en-US" sz="2400">
              <a:solidFill>
                <a:schemeClr val="tx2"/>
              </a:solidFill>
              <a:cs typeface="Times New Roman" pitchFamily="18" charset="0"/>
            </a:endParaRPr>
          </a:p>
          <a:p>
            <a:pPr marL="0" indent="0">
              <a:lnSpc>
                <a:spcPct val="90000"/>
              </a:lnSpc>
              <a:buFont typeface="Monotype Sorts" pitchFamily="2" charset="2"/>
              <a:buNone/>
              <a:tabLst>
                <a:tab pos="0" algn="l"/>
              </a:tabLst>
            </a:pPr>
            <a:r>
              <a:rPr lang="en-US" sz="2400">
                <a:cs typeface="Times New Roman" pitchFamily="18" charset="0"/>
              </a:rPr>
              <a:t>This single file can be deployed on an end-user’s machine as an application. It also can be downloaded to a browser in a single HTTP transaction, rather than opening a new connection for each piece. This greatly simplifies application deployment and improves the speed with which an applet can be loaded onto a web page and begin functioning. </a:t>
            </a:r>
          </a:p>
        </p:txBody>
      </p:sp>
      <p:sp>
        <p:nvSpPr>
          <p:cNvPr id="300037" name="Rectangle 5"/>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C5B77CF-0F66-4FD9-AF59-2587EBB12975}" type="slidenum">
              <a:rPr lang="en-US"/>
              <a:pPr/>
              <a:t>37</a:t>
            </a:fld>
            <a:endParaRPr lang="en-US"/>
          </a:p>
        </p:txBody>
      </p:sp>
      <p:sp>
        <p:nvSpPr>
          <p:cNvPr id="301058" name="Rectangle 2"/>
          <p:cNvSpPr>
            <a:spLocks noGrp="1" noChangeArrowheads="1"/>
          </p:cNvSpPr>
          <p:nvPr>
            <p:ph type="title"/>
          </p:nvPr>
        </p:nvSpPr>
        <p:spPr>
          <a:xfrm>
            <a:off x="152400" y="228600"/>
            <a:ext cx="8839200" cy="609600"/>
          </a:xfrm>
          <a:noFill/>
          <a:ln/>
        </p:spPr>
        <p:txBody>
          <a:bodyPr/>
          <a:lstStyle/>
          <a:p>
            <a:r>
              <a:rPr lang="en-US" sz="4000">
                <a:cs typeface="Times New Roman" pitchFamily="18" charset="0"/>
              </a:rPr>
              <a:t>Creating JAR</a:t>
            </a:r>
            <a:r>
              <a:rPr lang="en-US"/>
              <a:t> </a:t>
            </a:r>
          </a:p>
        </p:txBody>
      </p:sp>
      <p:sp>
        <p:nvSpPr>
          <p:cNvPr id="301059" name="Rectangle 3"/>
          <p:cNvSpPr>
            <a:spLocks noGrp="1" noChangeArrowheads="1"/>
          </p:cNvSpPr>
          <p:nvPr>
            <p:ph type="body" idx="1"/>
          </p:nvPr>
        </p:nvSpPr>
        <p:spPr>
          <a:xfrm>
            <a:off x="228600" y="990600"/>
            <a:ext cx="8763000" cy="5562600"/>
          </a:xfrm>
          <a:noFill/>
          <a:ln/>
        </p:spPr>
        <p:txBody>
          <a:bodyPr/>
          <a:lstStyle/>
          <a:p>
            <a:pPr marL="0" indent="0">
              <a:buFont typeface="Monotype Sorts" pitchFamily="2" charset="2"/>
              <a:buNone/>
            </a:pPr>
            <a:r>
              <a:rPr lang="en-US">
                <a:cs typeface="Times New Roman" pitchFamily="18" charset="0"/>
              </a:rPr>
              <a:t>You can use the JDK </a:t>
            </a:r>
            <a:r>
              <a:rPr lang="en-US" b="1">
                <a:cs typeface="Times New Roman" pitchFamily="18" charset="0"/>
              </a:rPr>
              <a:t>jar</a:t>
            </a:r>
            <a:r>
              <a:rPr lang="en-US">
                <a:cs typeface="Times New Roman" pitchFamily="18" charset="0"/>
              </a:rPr>
              <a:t> command to create an archive file. The following command creates an archive file named TicTacToe.jar for classes TicTacToe.class and TicTacToe$Cell.class.</a:t>
            </a:r>
          </a:p>
          <a:p>
            <a:pPr marL="0" indent="0">
              <a:buFont typeface="Monotype Sorts" pitchFamily="2" charset="2"/>
              <a:buNone/>
            </a:pPr>
            <a:endParaRPr lang="en-US">
              <a:cs typeface="Times New Roman" pitchFamily="18" charset="0"/>
            </a:endParaRPr>
          </a:p>
          <a:p>
            <a:pPr lvl="2">
              <a:buFont typeface="Monotype Sorts" pitchFamily="2" charset="2"/>
              <a:buNone/>
            </a:pPr>
            <a:r>
              <a:rPr lang="en-US">
                <a:cs typeface="Times New Roman" pitchFamily="18" charset="0"/>
              </a:rPr>
              <a:t>jar -cf TicTacToe.jar TicTacToe.class TicTacToe$Cell.class</a:t>
            </a:r>
          </a:p>
          <a:p>
            <a:pPr lvl="2">
              <a:buFont typeface="Monotype Sorts" pitchFamily="2" charset="2"/>
              <a:buNone/>
            </a:pPr>
            <a:endParaRPr lang="en-US">
              <a:cs typeface="Times New Roman" pitchFamily="18" charset="0"/>
            </a:endParaRPr>
          </a:p>
          <a:p>
            <a:pPr marL="0" indent="0">
              <a:buFont typeface="Monotype Sorts" pitchFamily="2" charset="2"/>
              <a:buNone/>
            </a:pPr>
            <a:r>
              <a:rPr lang="en-US">
                <a:cs typeface="Times New Roman" pitchFamily="18" charset="0"/>
              </a:rPr>
              <a:t>The </a:t>
            </a:r>
            <a:r>
              <a:rPr lang="en-US" b="1">
                <a:cs typeface="Times New Roman" pitchFamily="18" charset="0"/>
              </a:rPr>
              <a:t>-c</a:t>
            </a:r>
            <a:r>
              <a:rPr lang="en-US">
                <a:cs typeface="Times New Roman" pitchFamily="18" charset="0"/>
              </a:rPr>
              <a:t> option is for creating a new archive file, and the </a:t>
            </a:r>
            <a:r>
              <a:rPr lang="en-US" b="1">
                <a:cs typeface="Times New Roman" pitchFamily="18" charset="0"/>
              </a:rPr>
              <a:t>-f</a:t>
            </a:r>
            <a:r>
              <a:rPr lang="en-US">
                <a:cs typeface="Times New Roman" pitchFamily="18" charset="0"/>
              </a:rPr>
              <a:t> option specifies the archive file’s name.</a:t>
            </a:r>
          </a:p>
          <a:p>
            <a:pPr marL="0" indent="0">
              <a:buFont typeface="Monotype Sorts" pitchFamily="2" charset="2"/>
              <a:buNone/>
            </a:pPr>
            <a:endParaRPr lang="en-US">
              <a:cs typeface="Times New Roman" pitchFamily="18" charset="0"/>
            </a:endParaRPr>
          </a:p>
        </p:txBody>
      </p:sp>
      <p:sp>
        <p:nvSpPr>
          <p:cNvPr id="301061" name="Rectangle 5"/>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7CEA9F9-446E-4EAA-AFE1-9F618BEC289E}" type="slidenum">
              <a:rPr lang="en-US"/>
              <a:pPr/>
              <a:t>38</a:t>
            </a:fld>
            <a:endParaRPr lang="en-US"/>
          </a:p>
        </p:txBody>
      </p:sp>
      <p:sp>
        <p:nvSpPr>
          <p:cNvPr id="302082" name="Rectangle 2"/>
          <p:cNvSpPr>
            <a:spLocks noGrp="1" noChangeArrowheads="1"/>
          </p:cNvSpPr>
          <p:nvPr>
            <p:ph type="title"/>
          </p:nvPr>
        </p:nvSpPr>
        <p:spPr>
          <a:xfrm>
            <a:off x="1447800" y="228600"/>
            <a:ext cx="7620000" cy="685800"/>
          </a:xfrm>
          <a:noFill/>
          <a:ln/>
        </p:spPr>
        <p:txBody>
          <a:bodyPr/>
          <a:lstStyle/>
          <a:p>
            <a:r>
              <a:rPr lang="en-US" sz="4000">
                <a:cs typeface="Times New Roman" pitchFamily="18" charset="0"/>
              </a:rPr>
              <a:t>Viewing the Contents of a JAR</a:t>
            </a:r>
            <a:r>
              <a:rPr lang="en-US"/>
              <a:t> File</a:t>
            </a:r>
          </a:p>
        </p:txBody>
      </p:sp>
      <p:sp>
        <p:nvSpPr>
          <p:cNvPr id="302083" name="Rectangle 3"/>
          <p:cNvSpPr>
            <a:spLocks noGrp="1" noChangeArrowheads="1"/>
          </p:cNvSpPr>
          <p:nvPr>
            <p:ph type="body" idx="1"/>
          </p:nvPr>
        </p:nvSpPr>
        <p:spPr>
          <a:xfrm>
            <a:off x="228600" y="990600"/>
            <a:ext cx="8763000" cy="1066800"/>
          </a:xfrm>
          <a:noFill/>
          <a:ln/>
        </p:spPr>
        <p:txBody>
          <a:bodyPr/>
          <a:lstStyle/>
          <a:p>
            <a:pPr>
              <a:spcBef>
                <a:spcPct val="0"/>
              </a:spcBef>
              <a:buClrTx/>
              <a:buSzTx/>
              <a:buFontTx/>
              <a:buNone/>
            </a:pPr>
            <a:r>
              <a:rPr lang="en-US">
                <a:cs typeface="Times New Roman" pitchFamily="18" charset="0"/>
              </a:rPr>
              <a:t>You can view the contents of a .jar file using WinZip.</a:t>
            </a:r>
          </a:p>
        </p:txBody>
      </p:sp>
      <p:sp>
        <p:nvSpPr>
          <p:cNvPr id="302085" name="Rectangle 5"/>
          <p:cNvSpPr>
            <a:spLocks noChangeArrowheads="1"/>
          </p:cNvSpPr>
          <p:nvPr/>
        </p:nvSpPr>
        <p:spPr bwMode="auto">
          <a:xfrm>
            <a:off x="1995488" y="2319338"/>
            <a:ext cx="9144000" cy="0"/>
          </a:xfrm>
          <a:prstGeom prst="rect">
            <a:avLst/>
          </a:prstGeom>
          <a:noFill/>
          <a:ln w="12700">
            <a:noFill/>
            <a:miter lim="800000"/>
            <a:headEnd type="none" w="sm" len="sm"/>
            <a:tailEnd type="none" w="sm" len="sm"/>
          </a:ln>
          <a:effectLst/>
        </p:spPr>
        <p:txBody>
          <a:bodyPr>
            <a:spAutoFit/>
          </a:bodyPr>
          <a:lstStyle/>
          <a:p>
            <a:endParaRPr lang="en-US"/>
          </a:p>
        </p:txBody>
      </p:sp>
      <p:pic>
        <p:nvPicPr>
          <p:cNvPr id="302084" name="Picture 4"/>
          <p:cNvPicPr>
            <a:picLocks noChangeAspect="1" noChangeArrowheads="1"/>
          </p:cNvPicPr>
          <p:nvPr/>
        </p:nvPicPr>
        <p:blipFill>
          <a:blip r:embed="rId2"/>
          <a:srcRect/>
          <a:stretch>
            <a:fillRect/>
          </a:stretch>
        </p:blipFill>
        <p:spPr bwMode="auto">
          <a:xfrm>
            <a:off x="1066800" y="2362200"/>
            <a:ext cx="6934200" cy="2986088"/>
          </a:xfrm>
          <a:prstGeom prst="rect">
            <a:avLst/>
          </a:prstGeom>
          <a:noFill/>
        </p:spPr>
      </p:pic>
      <p:sp>
        <p:nvSpPr>
          <p:cNvPr id="302087" name="Rectangle 7"/>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9E63F679-9680-43E2-80C6-2011141DEC24}" type="slidenum">
              <a:rPr lang="en-US"/>
              <a:pPr/>
              <a:t>39</a:t>
            </a:fld>
            <a:endParaRPr lang="en-US"/>
          </a:p>
        </p:txBody>
      </p:sp>
      <p:sp>
        <p:nvSpPr>
          <p:cNvPr id="303106" name="Rectangle 2"/>
          <p:cNvSpPr>
            <a:spLocks noGrp="1" noChangeArrowheads="1"/>
          </p:cNvSpPr>
          <p:nvPr>
            <p:ph type="title"/>
          </p:nvPr>
        </p:nvSpPr>
        <p:spPr>
          <a:xfrm>
            <a:off x="152400" y="228600"/>
            <a:ext cx="8839200" cy="609600"/>
          </a:xfrm>
          <a:noFill/>
          <a:ln/>
        </p:spPr>
        <p:txBody>
          <a:bodyPr/>
          <a:lstStyle/>
          <a:p>
            <a:r>
              <a:rPr lang="en-US" sz="4000">
                <a:cs typeface="Courier New" pitchFamily="49" charset="0"/>
              </a:rPr>
              <a:t>Manifest </a:t>
            </a:r>
            <a:r>
              <a:rPr lang="en-US"/>
              <a:t>File</a:t>
            </a:r>
          </a:p>
        </p:txBody>
      </p:sp>
      <p:sp>
        <p:nvSpPr>
          <p:cNvPr id="303107" name="Rectangle 3"/>
          <p:cNvSpPr>
            <a:spLocks noGrp="1" noChangeArrowheads="1"/>
          </p:cNvSpPr>
          <p:nvPr>
            <p:ph type="body" idx="1"/>
          </p:nvPr>
        </p:nvSpPr>
        <p:spPr>
          <a:xfrm>
            <a:off x="228600" y="990600"/>
            <a:ext cx="8763000" cy="5181600"/>
          </a:xfrm>
          <a:noFill/>
          <a:ln/>
        </p:spPr>
        <p:txBody>
          <a:bodyPr/>
          <a:lstStyle/>
          <a:p>
            <a:pPr marL="0" indent="0">
              <a:lnSpc>
                <a:spcPct val="90000"/>
              </a:lnSpc>
              <a:spcBef>
                <a:spcPct val="0"/>
              </a:spcBef>
              <a:buClrTx/>
              <a:buSzTx/>
              <a:buFontTx/>
              <a:buNone/>
            </a:pPr>
            <a:r>
              <a:rPr lang="en-US" sz="2400">
                <a:cs typeface="Courier New" pitchFamily="49" charset="0"/>
              </a:rPr>
              <a:t>A manifest file was created with the path name meta-inf\. The manifest is a special file that contains information about the files packaged in a JAR file. For instance, the manifest file in TicTacToe.jar contains the following information:</a:t>
            </a:r>
          </a:p>
          <a:p>
            <a:pPr marL="0" indent="0">
              <a:lnSpc>
                <a:spcPct val="90000"/>
              </a:lnSpc>
              <a:spcBef>
                <a:spcPct val="0"/>
              </a:spcBef>
              <a:buClrTx/>
              <a:buSzTx/>
              <a:buFontTx/>
              <a:buNone/>
            </a:pPr>
            <a:r>
              <a:rPr lang="en-US" sz="2400">
                <a:cs typeface="Times New Roman" pitchFamily="18" charset="0"/>
              </a:rPr>
              <a:t> </a:t>
            </a:r>
          </a:p>
          <a:p>
            <a:pPr lvl="1">
              <a:lnSpc>
                <a:spcPct val="90000"/>
              </a:lnSpc>
              <a:spcBef>
                <a:spcPct val="0"/>
              </a:spcBef>
              <a:buClrTx/>
              <a:buFontTx/>
              <a:buNone/>
            </a:pPr>
            <a:r>
              <a:rPr lang="en-US" sz="1800">
                <a:cs typeface="Times New Roman" pitchFamily="18" charset="0"/>
              </a:rPr>
              <a:t>Manifest-Version: 1.0</a:t>
            </a:r>
          </a:p>
          <a:p>
            <a:pPr lvl="1">
              <a:lnSpc>
                <a:spcPct val="90000"/>
              </a:lnSpc>
              <a:spcBef>
                <a:spcPct val="0"/>
              </a:spcBef>
              <a:buClrTx/>
              <a:buFontTx/>
              <a:buNone/>
            </a:pPr>
            <a:r>
              <a:rPr lang="en-US" sz="1800">
                <a:cs typeface="Times New Roman" pitchFamily="18" charset="0"/>
              </a:rPr>
              <a:t> </a:t>
            </a:r>
          </a:p>
          <a:p>
            <a:pPr lvl="1">
              <a:lnSpc>
                <a:spcPct val="90000"/>
              </a:lnSpc>
              <a:spcBef>
                <a:spcPct val="0"/>
              </a:spcBef>
              <a:buClrTx/>
              <a:buFontTx/>
              <a:buNone/>
            </a:pPr>
            <a:r>
              <a:rPr lang="en-US" sz="1800">
                <a:cs typeface="Times New Roman" pitchFamily="18" charset="0"/>
              </a:rPr>
              <a:t>Name: TicTacToe.class</a:t>
            </a:r>
          </a:p>
          <a:p>
            <a:pPr lvl="1">
              <a:lnSpc>
                <a:spcPct val="90000"/>
              </a:lnSpc>
              <a:spcBef>
                <a:spcPct val="0"/>
              </a:spcBef>
              <a:buClrTx/>
              <a:buFontTx/>
              <a:buNone/>
            </a:pPr>
            <a:r>
              <a:rPr lang="en-US" sz="1800">
                <a:cs typeface="Times New Roman" pitchFamily="18" charset="0"/>
              </a:rPr>
              <a:t>Java-Bean: True</a:t>
            </a:r>
          </a:p>
          <a:p>
            <a:pPr lvl="1">
              <a:lnSpc>
                <a:spcPct val="90000"/>
              </a:lnSpc>
              <a:spcBef>
                <a:spcPct val="0"/>
              </a:spcBef>
              <a:buClrTx/>
              <a:buFontTx/>
              <a:buNone/>
            </a:pPr>
            <a:r>
              <a:rPr lang="en-US" sz="1800">
                <a:cs typeface="Times New Roman" pitchFamily="18" charset="0"/>
              </a:rPr>
              <a:t> </a:t>
            </a:r>
          </a:p>
          <a:p>
            <a:pPr lvl="1">
              <a:lnSpc>
                <a:spcPct val="90000"/>
              </a:lnSpc>
              <a:spcBef>
                <a:spcPct val="0"/>
              </a:spcBef>
              <a:buClrTx/>
              <a:buFontTx/>
              <a:buNone/>
            </a:pPr>
            <a:r>
              <a:rPr lang="en-US" sz="1800">
                <a:cs typeface="Times New Roman" pitchFamily="18" charset="0"/>
              </a:rPr>
              <a:t>Name: TioTacToe$Cell.class</a:t>
            </a:r>
          </a:p>
          <a:p>
            <a:pPr lvl="1">
              <a:lnSpc>
                <a:spcPct val="90000"/>
              </a:lnSpc>
              <a:spcBef>
                <a:spcPct val="0"/>
              </a:spcBef>
              <a:buClrTx/>
              <a:buFontTx/>
              <a:buNone/>
            </a:pPr>
            <a:r>
              <a:rPr lang="en-US" sz="1800">
                <a:cs typeface="Times New Roman" pitchFamily="18" charset="0"/>
              </a:rPr>
              <a:t>Java-Bean: True</a:t>
            </a:r>
          </a:p>
          <a:p>
            <a:pPr marL="0" indent="0">
              <a:lnSpc>
                <a:spcPct val="90000"/>
              </a:lnSpc>
              <a:spcBef>
                <a:spcPct val="0"/>
              </a:spcBef>
              <a:buClrTx/>
              <a:buSzTx/>
              <a:buFontTx/>
              <a:buNone/>
            </a:pPr>
            <a:r>
              <a:rPr lang="en-US" sz="2400">
                <a:cs typeface="Times New Roman" pitchFamily="18" charset="0"/>
              </a:rPr>
              <a:t> </a:t>
            </a:r>
          </a:p>
          <a:p>
            <a:pPr marL="0" indent="0">
              <a:lnSpc>
                <a:spcPct val="90000"/>
              </a:lnSpc>
              <a:spcBef>
                <a:spcPct val="0"/>
              </a:spcBef>
              <a:buClrTx/>
              <a:buSzTx/>
              <a:buFontTx/>
              <a:buNone/>
            </a:pPr>
            <a:r>
              <a:rPr lang="en-US" sz="2400">
                <a:cs typeface="Times New Roman" pitchFamily="18" charset="0"/>
              </a:rPr>
              <a:t>You can modify the information contained in the manifest file to enable the JAR file to be used for a variety of purposes. For instance, you can add information to specify a main class to run an application using the .jar file.</a:t>
            </a:r>
          </a:p>
        </p:txBody>
      </p:sp>
      <p:sp>
        <p:nvSpPr>
          <p:cNvPr id="303108" name="Rectangle 4"/>
          <p:cNvSpPr>
            <a:spLocks noChangeArrowheads="1"/>
          </p:cNvSpPr>
          <p:nvPr/>
        </p:nvSpPr>
        <p:spPr bwMode="auto">
          <a:xfrm>
            <a:off x="1995488" y="231933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03111" name="Rectangle 7"/>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33FB4B39-FF8F-4209-A3A5-B5CBCF0C7046}" type="slidenum">
              <a:rPr lang="en-US"/>
              <a:pPr/>
              <a:t>4</a:t>
            </a:fld>
            <a:endParaRPr lang="en-US"/>
          </a:p>
        </p:txBody>
      </p:sp>
      <p:sp>
        <p:nvSpPr>
          <p:cNvPr id="135170" name="Rectangle 2"/>
          <p:cNvSpPr>
            <a:spLocks noGrp="1" noChangeArrowheads="1"/>
          </p:cNvSpPr>
          <p:nvPr>
            <p:ph type="title"/>
          </p:nvPr>
        </p:nvSpPr>
        <p:spPr>
          <a:xfrm>
            <a:off x="685800" y="152400"/>
            <a:ext cx="7772400" cy="457200"/>
          </a:xfrm>
          <a:noFill/>
          <a:ln/>
        </p:spPr>
        <p:txBody>
          <a:bodyPr/>
          <a:lstStyle/>
          <a:p>
            <a:r>
              <a:rPr lang="en-US"/>
              <a:t>Developing Applets</a:t>
            </a:r>
          </a:p>
        </p:txBody>
      </p:sp>
      <p:sp>
        <p:nvSpPr>
          <p:cNvPr id="135175" name="Rectangle 7"/>
          <p:cNvSpPr>
            <a:spLocks noChangeArrowheads="1"/>
          </p:cNvSpPr>
          <p:nvPr/>
        </p:nvSpPr>
        <p:spPr bwMode="auto">
          <a:xfrm>
            <a:off x="0" y="243046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135174" name="Object 6"/>
          <p:cNvGraphicFramePr>
            <a:graphicFrameLocks noChangeAspect="1"/>
          </p:cNvGraphicFramePr>
          <p:nvPr/>
        </p:nvGraphicFramePr>
        <p:xfrm>
          <a:off x="152400" y="990600"/>
          <a:ext cx="4419600" cy="3309938"/>
        </p:xfrm>
        <a:graphic>
          <a:graphicData uri="http://schemas.openxmlformats.org/presentationml/2006/ole">
            <p:oleObj spid="_x0000_s135174" name="Picture" r:id="rId3" imgW="2835771" imgH="2117635" progId="Word.Picture.8">
              <p:embed/>
            </p:oleObj>
          </a:graphicData>
        </a:graphic>
      </p:graphicFrame>
      <p:sp>
        <p:nvSpPr>
          <p:cNvPr id="135177" name="Rectangle 9"/>
          <p:cNvSpPr>
            <a:spLocks noChangeArrowheads="1"/>
          </p:cNvSpPr>
          <p:nvPr/>
        </p:nvSpPr>
        <p:spPr bwMode="auto">
          <a:xfrm>
            <a:off x="0" y="2435225"/>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135176" name="Object 8"/>
          <p:cNvGraphicFramePr>
            <a:graphicFrameLocks noChangeAspect="1"/>
          </p:cNvGraphicFramePr>
          <p:nvPr/>
        </p:nvGraphicFramePr>
        <p:xfrm>
          <a:off x="4649788" y="989013"/>
          <a:ext cx="4491037" cy="3357562"/>
        </p:xfrm>
        <a:graphic>
          <a:graphicData uri="http://schemas.openxmlformats.org/presentationml/2006/ole">
            <p:oleObj spid="_x0000_s135176" name="Picture" r:id="rId4" imgW="2832120" imgH="2120760" progId="Word.Picture.8">
              <p:embed/>
            </p:oleObj>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4B2528C-83FB-4691-928E-D63A9EDB11D5}" type="slidenum">
              <a:rPr lang="en-US"/>
              <a:pPr/>
              <a:t>40</a:t>
            </a:fld>
            <a:endParaRPr lang="en-US"/>
          </a:p>
        </p:txBody>
      </p:sp>
      <p:sp>
        <p:nvSpPr>
          <p:cNvPr id="304130" name="Rectangle 2"/>
          <p:cNvSpPr>
            <a:spLocks noGrp="1" noChangeArrowheads="1"/>
          </p:cNvSpPr>
          <p:nvPr>
            <p:ph type="title"/>
          </p:nvPr>
        </p:nvSpPr>
        <p:spPr>
          <a:xfrm>
            <a:off x="1295400" y="228600"/>
            <a:ext cx="7696200" cy="457200"/>
          </a:xfrm>
          <a:noFill/>
          <a:ln/>
        </p:spPr>
        <p:txBody>
          <a:bodyPr/>
          <a:lstStyle/>
          <a:p>
            <a:r>
              <a:rPr lang="en-US" sz="3600">
                <a:cs typeface="Times New Roman" pitchFamily="18" charset="0"/>
              </a:rPr>
              <a:t>Running Archived Projects Standalone</a:t>
            </a:r>
          </a:p>
        </p:txBody>
      </p:sp>
      <p:sp>
        <p:nvSpPr>
          <p:cNvPr id="304131" name="Rectangle 3"/>
          <p:cNvSpPr>
            <a:spLocks noGrp="1" noChangeArrowheads="1"/>
          </p:cNvSpPr>
          <p:nvPr>
            <p:ph type="body" idx="1"/>
          </p:nvPr>
        </p:nvSpPr>
        <p:spPr>
          <a:xfrm>
            <a:off x="228600" y="838200"/>
            <a:ext cx="8763000" cy="5715000"/>
          </a:xfrm>
          <a:noFill/>
          <a:ln/>
        </p:spPr>
        <p:txBody>
          <a:bodyPr/>
          <a:lstStyle/>
          <a:p>
            <a:pPr marL="0" indent="0">
              <a:lnSpc>
                <a:spcPct val="90000"/>
              </a:lnSpc>
              <a:spcBef>
                <a:spcPct val="0"/>
              </a:spcBef>
              <a:buClrTx/>
              <a:buSzTx/>
              <a:buFontTx/>
              <a:buNone/>
            </a:pPr>
            <a:r>
              <a:rPr lang="en-US" sz="2400">
                <a:cs typeface="Courier New" pitchFamily="49" charset="0"/>
              </a:rPr>
              <a:t>The manifest file must have an entry to contain </a:t>
            </a:r>
            <a:r>
              <a:rPr lang="en-US" sz="2400">
                <a:cs typeface="Times New Roman" pitchFamily="18" charset="0"/>
              </a:rPr>
              <a:t>the main class. For example, to run TicTacToe, you need to insert the following two lines in the manifest file:</a:t>
            </a:r>
          </a:p>
          <a:p>
            <a:pPr marL="0" indent="0">
              <a:lnSpc>
                <a:spcPct val="90000"/>
              </a:lnSpc>
              <a:spcBef>
                <a:spcPct val="0"/>
              </a:spcBef>
              <a:buClrTx/>
              <a:buSzTx/>
              <a:buFontTx/>
              <a:buNone/>
            </a:pPr>
            <a:endParaRPr lang="en-US" sz="2400">
              <a:cs typeface="Times New Roman" pitchFamily="18" charset="0"/>
            </a:endParaRPr>
          </a:p>
          <a:p>
            <a:pPr lvl="1">
              <a:lnSpc>
                <a:spcPct val="90000"/>
              </a:lnSpc>
              <a:spcBef>
                <a:spcPct val="0"/>
              </a:spcBef>
              <a:buClrTx/>
              <a:buFontTx/>
              <a:buNone/>
            </a:pPr>
            <a:r>
              <a:rPr lang="en-US" sz="2000">
                <a:cs typeface="Times New Roman" pitchFamily="18" charset="0"/>
              </a:rPr>
              <a:t>Main-Class: TicTacToe</a:t>
            </a:r>
          </a:p>
          <a:p>
            <a:pPr lvl="1">
              <a:lnSpc>
                <a:spcPct val="90000"/>
              </a:lnSpc>
              <a:spcBef>
                <a:spcPct val="0"/>
              </a:spcBef>
              <a:buClrTx/>
              <a:buFontTx/>
              <a:buNone/>
            </a:pPr>
            <a:r>
              <a:rPr lang="en-US" sz="2000">
                <a:cs typeface="Times New Roman" pitchFamily="18" charset="0"/>
              </a:rPr>
              <a:t>Sealed: true</a:t>
            </a:r>
          </a:p>
          <a:p>
            <a:pPr marL="0" indent="0">
              <a:lnSpc>
                <a:spcPct val="90000"/>
              </a:lnSpc>
              <a:spcBef>
                <a:spcPct val="0"/>
              </a:spcBef>
              <a:buClrTx/>
              <a:buSzTx/>
              <a:buFontTx/>
              <a:buNone/>
            </a:pPr>
            <a:endParaRPr lang="en-US" sz="2400">
              <a:cs typeface="Courier New" pitchFamily="49" charset="0"/>
            </a:endParaRPr>
          </a:p>
          <a:p>
            <a:pPr marL="0" indent="0">
              <a:lnSpc>
                <a:spcPct val="90000"/>
              </a:lnSpc>
              <a:spcBef>
                <a:spcPct val="0"/>
              </a:spcBef>
              <a:buClrTx/>
              <a:buSzTx/>
              <a:buFontTx/>
              <a:buNone/>
            </a:pPr>
            <a:r>
              <a:rPr lang="en-US" sz="2400">
                <a:cs typeface="Courier New" pitchFamily="49" charset="0"/>
              </a:rPr>
              <a:t>R</a:t>
            </a:r>
            <a:r>
              <a:rPr lang="en-US" sz="2400">
                <a:cs typeface="Times New Roman" pitchFamily="18" charset="0"/>
              </a:rPr>
              <a:t>un the .jar file using the java command from the directory that contains TicTacToe.jar,</a:t>
            </a:r>
            <a:r>
              <a:rPr lang="en-US" sz="2400">
                <a:cs typeface="Courier New" pitchFamily="49" charset="0"/>
              </a:rPr>
              <a:t> </a:t>
            </a:r>
          </a:p>
          <a:p>
            <a:pPr marL="0" indent="0">
              <a:lnSpc>
                <a:spcPct val="90000"/>
              </a:lnSpc>
              <a:spcBef>
                <a:spcPct val="0"/>
              </a:spcBef>
              <a:buClrTx/>
              <a:buSzTx/>
              <a:buFontTx/>
              <a:buNone/>
            </a:pPr>
            <a:r>
              <a:rPr lang="en-US" sz="2400">
                <a:cs typeface="Times New Roman" pitchFamily="18" charset="0"/>
              </a:rPr>
              <a:t> </a:t>
            </a:r>
          </a:p>
          <a:p>
            <a:pPr lvl="1">
              <a:lnSpc>
                <a:spcPct val="90000"/>
              </a:lnSpc>
              <a:spcBef>
                <a:spcPct val="0"/>
              </a:spcBef>
              <a:buClrTx/>
              <a:buFontTx/>
              <a:buNone/>
            </a:pPr>
            <a:r>
              <a:rPr lang="en-US" sz="1800">
                <a:cs typeface="Times New Roman" pitchFamily="18" charset="0"/>
              </a:rPr>
              <a:t>java -jar TicTacToe.jar</a:t>
            </a:r>
          </a:p>
          <a:p>
            <a:pPr lvl="1">
              <a:lnSpc>
                <a:spcPct val="90000"/>
              </a:lnSpc>
              <a:spcBef>
                <a:spcPct val="0"/>
              </a:spcBef>
              <a:buClrTx/>
              <a:buFontTx/>
              <a:buNone/>
            </a:pPr>
            <a:endParaRPr lang="en-US" sz="1800">
              <a:cs typeface="Times New Roman" pitchFamily="18" charset="0"/>
            </a:endParaRPr>
          </a:p>
          <a:p>
            <a:pPr marL="0" indent="0">
              <a:lnSpc>
                <a:spcPct val="90000"/>
              </a:lnSpc>
              <a:spcBef>
                <a:spcPct val="0"/>
              </a:spcBef>
              <a:buClrTx/>
              <a:buFontTx/>
              <a:buNone/>
            </a:pPr>
            <a:r>
              <a:rPr lang="en-US" sz="2400">
                <a:solidFill>
                  <a:srgbClr val="FF0000"/>
                </a:solidFill>
                <a:cs typeface="Courier New" pitchFamily="49" charset="0"/>
              </a:rPr>
              <a:t>TIP: You can write an installation procedure that creates the necessary directories and subdirectories on the end-user’s computer. The installation can also create an icon that the end-user can double-click on to start the program. For information on creating Windows desktop icon, please see www.prenhall.com/liang/intro5e.html.</a:t>
            </a:r>
            <a:endParaRPr lang="en-US" sz="2000">
              <a:solidFill>
                <a:srgbClr val="FF0000"/>
              </a:solidFill>
              <a:cs typeface="Times New Roman" pitchFamily="18" charset="0"/>
            </a:endParaRPr>
          </a:p>
        </p:txBody>
      </p:sp>
      <p:sp>
        <p:nvSpPr>
          <p:cNvPr id="304132" name="Rectangle 4"/>
          <p:cNvSpPr>
            <a:spLocks noChangeArrowheads="1"/>
          </p:cNvSpPr>
          <p:nvPr/>
        </p:nvSpPr>
        <p:spPr bwMode="auto">
          <a:xfrm>
            <a:off x="1995488" y="231933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04134" name="Rectangle 6"/>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4C92F06-C3D1-4E15-84EF-DA6626DE7C58}" type="slidenum">
              <a:rPr lang="en-US"/>
              <a:pPr/>
              <a:t>41</a:t>
            </a:fld>
            <a:endParaRPr lang="en-US"/>
          </a:p>
        </p:txBody>
      </p:sp>
      <p:sp>
        <p:nvSpPr>
          <p:cNvPr id="305154" name="Rectangle 2"/>
          <p:cNvSpPr>
            <a:spLocks noGrp="1" noChangeArrowheads="1"/>
          </p:cNvSpPr>
          <p:nvPr>
            <p:ph type="title"/>
          </p:nvPr>
        </p:nvSpPr>
        <p:spPr>
          <a:xfrm>
            <a:off x="990600" y="228600"/>
            <a:ext cx="8001000" cy="457200"/>
          </a:xfrm>
          <a:noFill/>
          <a:ln/>
        </p:spPr>
        <p:txBody>
          <a:bodyPr/>
          <a:lstStyle/>
          <a:p>
            <a:r>
              <a:rPr lang="en-US" sz="3600">
                <a:cs typeface="Times New Roman" pitchFamily="18" charset="0"/>
              </a:rPr>
              <a:t>Running Archived Projects As Applet</a:t>
            </a:r>
          </a:p>
        </p:txBody>
      </p:sp>
      <p:sp>
        <p:nvSpPr>
          <p:cNvPr id="305155" name="Rectangle 3"/>
          <p:cNvSpPr>
            <a:spLocks noGrp="1" noChangeArrowheads="1"/>
          </p:cNvSpPr>
          <p:nvPr>
            <p:ph type="body" idx="1"/>
          </p:nvPr>
        </p:nvSpPr>
        <p:spPr>
          <a:xfrm>
            <a:off x="228600" y="838200"/>
            <a:ext cx="8763000" cy="5715000"/>
          </a:xfrm>
          <a:noFill/>
          <a:ln/>
        </p:spPr>
        <p:txBody>
          <a:bodyPr/>
          <a:lstStyle/>
          <a:p>
            <a:pPr marL="0" indent="0">
              <a:spcBef>
                <a:spcPct val="0"/>
              </a:spcBef>
              <a:buClrTx/>
              <a:buSzTx/>
              <a:buFontTx/>
              <a:buNone/>
            </a:pPr>
            <a:r>
              <a:rPr lang="en-US" sz="2800" dirty="0">
                <a:cs typeface="Times New Roman" pitchFamily="18" charset="0"/>
              </a:rPr>
              <a:t>To run </a:t>
            </a:r>
            <a:r>
              <a:rPr lang="en-US" sz="2800" u="sng" dirty="0" err="1">
                <a:cs typeface="Times New Roman" pitchFamily="18" charset="0"/>
              </a:rPr>
              <a:t>TicTacToe</a:t>
            </a:r>
            <a:r>
              <a:rPr lang="en-US" sz="2800" dirty="0">
                <a:cs typeface="Times New Roman" pitchFamily="18" charset="0"/>
              </a:rPr>
              <a:t> as an applet, modify the &lt;APPLET&gt; tag in the HTML file to include an ARCHIVE attribute. The ARCHIVE attribute specifies the archive file in which the applet is contained. For example, the HTML file for running </a:t>
            </a:r>
            <a:r>
              <a:rPr lang="en-US" sz="2800" u="sng" dirty="0" err="1">
                <a:cs typeface="Times New Roman" pitchFamily="18" charset="0"/>
              </a:rPr>
              <a:t>TicTacToe</a:t>
            </a:r>
            <a:r>
              <a:rPr lang="en-US" sz="2800" dirty="0">
                <a:cs typeface="Times New Roman" pitchFamily="18" charset="0"/>
              </a:rPr>
              <a:t> can be modified as shown below:</a:t>
            </a:r>
          </a:p>
          <a:p>
            <a:pPr marL="0" indent="0">
              <a:spcBef>
                <a:spcPct val="0"/>
              </a:spcBef>
              <a:buClrTx/>
              <a:buSzTx/>
              <a:buFontTx/>
              <a:buNone/>
            </a:pPr>
            <a:r>
              <a:rPr lang="en-US" sz="2800" dirty="0">
                <a:cs typeface="Times New Roman" pitchFamily="18" charset="0"/>
              </a:rPr>
              <a:t> </a:t>
            </a:r>
          </a:p>
          <a:p>
            <a:pPr lvl="2">
              <a:spcBef>
                <a:spcPct val="0"/>
              </a:spcBef>
              <a:buClrTx/>
              <a:buSzTx/>
              <a:buFontTx/>
              <a:buNone/>
            </a:pPr>
            <a:r>
              <a:rPr lang="en-US" sz="2000" dirty="0">
                <a:cs typeface="Times New Roman" pitchFamily="18" charset="0"/>
              </a:rPr>
              <a:t>&lt;APPLET</a:t>
            </a:r>
          </a:p>
          <a:p>
            <a:pPr lvl="2">
              <a:spcBef>
                <a:spcPct val="0"/>
              </a:spcBef>
              <a:buClrTx/>
              <a:buSzTx/>
              <a:buFontTx/>
              <a:buNone/>
            </a:pPr>
            <a:r>
              <a:rPr lang="en-US" sz="2000" dirty="0">
                <a:cs typeface="Times New Roman" pitchFamily="18" charset="0"/>
              </a:rPr>
              <a:t>  CODE     = "</a:t>
            </a:r>
            <a:r>
              <a:rPr lang="en-US" sz="2000" dirty="0" err="1">
                <a:cs typeface="Times New Roman" pitchFamily="18" charset="0"/>
              </a:rPr>
              <a:t>TicTacToe.class</a:t>
            </a:r>
            <a:r>
              <a:rPr lang="en-US" sz="2000" dirty="0">
                <a:cs typeface="Times New Roman" pitchFamily="18" charset="0"/>
              </a:rPr>
              <a:t>"</a:t>
            </a:r>
          </a:p>
          <a:p>
            <a:pPr lvl="2">
              <a:spcBef>
                <a:spcPct val="0"/>
              </a:spcBef>
              <a:buClrTx/>
              <a:buSzTx/>
              <a:buFontTx/>
              <a:buNone/>
            </a:pPr>
            <a:r>
              <a:rPr lang="en-US" sz="2000" dirty="0">
                <a:cs typeface="Times New Roman" pitchFamily="18" charset="0"/>
              </a:rPr>
              <a:t>  ARCHIVE  = "TicTacToe.jar"</a:t>
            </a:r>
          </a:p>
          <a:p>
            <a:pPr lvl="2">
              <a:spcBef>
                <a:spcPct val="0"/>
              </a:spcBef>
              <a:buClrTx/>
              <a:buSzTx/>
              <a:buFontTx/>
              <a:buNone/>
            </a:pPr>
            <a:r>
              <a:rPr lang="en-US" sz="2000" dirty="0">
                <a:cs typeface="Times New Roman" pitchFamily="18" charset="0"/>
              </a:rPr>
              <a:t>  WIDTH    = 400</a:t>
            </a:r>
          </a:p>
          <a:p>
            <a:pPr lvl="2">
              <a:spcBef>
                <a:spcPct val="0"/>
              </a:spcBef>
              <a:buClrTx/>
              <a:buSzTx/>
              <a:buFontTx/>
              <a:buNone/>
            </a:pPr>
            <a:r>
              <a:rPr lang="en-US" sz="2000" dirty="0">
                <a:cs typeface="Times New Roman" pitchFamily="18" charset="0"/>
              </a:rPr>
              <a:t>  HEIGHT   = 300</a:t>
            </a:r>
          </a:p>
          <a:p>
            <a:pPr lvl="2">
              <a:spcBef>
                <a:spcPct val="0"/>
              </a:spcBef>
              <a:buClrTx/>
              <a:buSzTx/>
              <a:buFontTx/>
              <a:buNone/>
            </a:pPr>
            <a:r>
              <a:rPr lang="en-US" sz="2000" dirty="0">
                <a:cs typeface="Times New Roman" pitchFamily="18" charset="0"/>
              </a:rPr>
              <a:t>  HSPACE   = 0</a:t>
            </a:r>
          </a:p>
          <a:p>
            <a:pPr lvl="2">
              <a:spcBef>
                <a:spcPct val="0"/>
              </a:spcBef>
              <a:buClrTx/>
              <a:buSzTx/>
              <a:buFontTx/>
              <a:buNone/>
            </a:pPr>
            <a:r>
              <a:rPr lang="en-US" sz="2000" dirty="0">
                <a:cs typeface="Times New Roman" pitchFamily="18" charset="0"/>
              </a:rPr>
              <a:t>  VSPACE   = 0</a:t>
            </a:r>
          </a:p>
          <a:p>
            <a:pPr lvl="2">
              <a:spcBef>
                <a:spcPct val="0"/>
              </a:spcBef>
              <a:buClrTx/>
              <a:buSzTx/>
              <a:buFontTx/>
              <a:buNone/>
            </a:pPr>
            <a:r>
              <a:rPr lang="en-US" sz="2000" dirty="0">
                <a:cs typeface="Times New Roman" pitchFamily="18" charset="0"/>
              </a:rPr>
              <a:t>  ALIGN    = Middle</a:t>
            </a:r>
          </a:p>
          <a:p>
            <a:pPr lvl="2">
              <a:spcBef>
                <a:spcPct val="0"/>
              </a:spcBef>
              <a:buClrTx/>
              <a:buSzTx/>
              <a:buFontTx/>
              <a:buNone/>
            </a:pPr>
            <a:r>
              <a:rPr lang="en-US" sz="2000" dirty="0">
                <a:cs typeface="Times New Roman" pitchFamily="18" charset="0"/>
              </a:rPr>
              <a:t>&gt;</a:t>
            </a:r>
          </a:p>
          <a:p>
            <a:pPr lvl="2">
              <a:spcBef>
                <a:spcPct val="0"/>
              </a:spcBef>
              <a:buClrTx/>
              <a:buSzTx/>
              <a:buFontTx/>
              <a:buNone/>
            </a:pPr>
            <a:r>
              <a:rPr lang="en-US" sz="2000" dirty="0">
                <a:cs typeface="Times New Roman" pitchFamily="18" charset="0"/>
              </a:rPr>
              <a:t>&lt;/APPLET&gt;</a:t>
            </a:r>
          </a:p>
        </p:txBody>
      </p:sp>
      <p:sp>
        <p:nvSpPr>
          <p:cNvPr id="305156" name="Rectangle 4"/>
          <p:cNvSpPr>
            <a:spLocks noChangeArrowheads="1"/>
          </p:cNvSpPr>
          <p:nvPr/>
        </p:nvSpPr>
        <p:spPr bwMode="auto">
          <a:xfrm>
            <a:off x="1995488" y="2319338"/>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305158" name="Rectangle 6"/>
          <p:cNvSpPr>
            <a:spLocks noChangeArrowheads="1"/>
          </p:cNvSpPr>
          <p:nvPr/>
        </p:nvSpPr>
        <p:spPr bwMode="auto">
          <a:xfrm>
            <a:off x="152400" y="152400"/>
            <a:ext cx="1371600" cy="533400"/>
          </a:xfrm>
          <a:prstGeom prst="rect">
            <a:avLst/>
          </a:prstGeom>
          <a:solidFill>
            <a:schemeClr val="bg2"/>
          </a:solidFill>
          <a:ln w="9525">
            <a:solidFill>
              <a:srgbClr val="FF0000"/>
            </a:solidFill>
            <a:miter lim="800000"/>
            <a:headEnd/>
            <a:tailEnd/>
          </a:ln>
          <a:effec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a:t>Companion Website</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CD22FEE-5FAA-4498-91A4-D5CFB9B61EFE}" type="slidenum">
              <a:rPr lang="en-US"/>
              <a:pPr/>
              <a:t>5</a:t>
            </a:fld>
            <a:endParaRPr lang="en-US"/>
          </a:p>
        </p:txBody>
      </p:sp>
      <p:sp>
        <p:nvSpPr>
          <p:cNvPr id="141314" name="Rectangle 2"/>
          <p:cNvSpPr>
            <a:spLocks noGrp="1" noChangeArrowheads="1"/>
          </p:cNvSpPr>
          <p:nvPr>
            <p:ph type="title"/>
          </p:nvPr>
        </p:nvSpPr>
        <p:spPr>
          <a:xfrm>
            <a:off x="685800" y="0"/>
            <a:ext cx="7772400" cy="1428750"/>
          </a:xfrm>
          <a:noFill/>
          <a:ln/>
        </p:spPr>
        <p:txBody>
          <a:bodyPr/>
          <a:lstStyle/>
          <a:p>
            <a:r>
              <a:rPr lang="en-US"/>
              <a:t>The </a:t>
            </a:r>
            <a:r>
              <a:rPr lang="en-US" sz="4200">
                <a:latin typeface="Courier New" pitchFamily="49" charset="0"/>
              </a:rPr>
              <a:t>&lt;applet&gt;</a:t>
            </a:r>
            <a:r>
              <a:rPr lang="en-US"/>
              <a:t> HTML Tag</a:t>
            </a:r>
          </a:p>
        </p:txBody>
      </p:sp>
      <p:sp>
        <p:nvSpPr>
          <p:cNvPr id="141315" name="Rectangle 3"/>
          <p:cNvSpPr>
            <a:spLocks noGrp="1" noChangeArrowheads="1"/>
          </p:cNvSpPr>
          <p:nvPr>
            <p:ph type="body" idx="1"/>
          </p:nvPr>
        </p:nvSpPr>
        <p:spPr>
          <a:xfrm>
            <a:off x="914400" y="1371600"/>
            <a:ext cx="7772400" cy="4724400"/>
          </a:xfrm>
          <a:solidFill>
            <a:schemeClr val="tx1"/>
          </a:solidFill>
          <a:ln/>
        </p:spPr>
        <p:txBody>
          <a:bodyPr/>
          <a:lstStyle/>
          <a:p>
            <a:pPr marL="0" indent="0">
              <a:buFont typeface="Monotype Sorts" pitchFamily="2" charset="2"/>
              <a:buNone/>
            </a:pPr>
            <a:r>
              <a:rPr lang="en-US" sz="2200">
                <a:solidFill>
                  <a:schemeClr val="bg2"/>
                </a:solidFill>
                <a:latin typeface="Courier New" pitchFamily="49" charset="0"/>
              </a:rPr>
              <a:t>&lt;applet</a:t>
            </a:r>
          </a:p>
          <a:p>
            <a:pPr marL="0" indent="0">
              <a:spcBef>
                <a:spcPct val="0"/>
              </a:spcBef>
              <a:buFont typeface="Monotype Sorts" pitchFamily="2" charset="2"/>
              <a:buNone/>
            </a:pPr>
            <a:r>
              <a:rPr lang="en-US" sz="2200">
                <a:solidFill>
                  <a:schemeClr val="bg2"/>
                </a:solidFill>
                <a:latin typeface="Courier New" pitchFamily="49" charset="0"/>
              </a:rPr>
              <a:t>   code=classfilename.class</a:t>
            </a:r>
          </a:p>
          <a:p>
            <a:pPr marL="0" indent="0">
              <a:spcBef>
                <a:spcPct val="0"/>
              </a:spcBef>
              <a:buFont typeface="Monotype Sorts" pitchFamily="2" charset="2"/>
              <a:buNone/>
            </a:pPr>
            <a:r>
              <a:rPr lang="en-US" sz="2200">
                <a:solidFill>
                  <a:schemeClr val="bg2"/>
                </a:solidFill>
                <a:latin typeface="Courier New" pitchFamily="49" charset="0"/>
              </a:rPr>
              <a:t>   width=applet_viewing_width_in_pixels</a:t>
            </a:r>
          </a:p>
          <a:p>
            <a:pPr marL="0" indent="0">
              <a:spcBef>
                <a:spcPct val="0"/>
              </a:spcBef>
              <a:buFont typeface="Monotype Sorts" pitchFamily="2" charset="2"/>
              <a:buNone/>
            </a:pPr>
            <a:r>
              <a:rPr lang="en-US" sz="2200">
                <a:solidFill>
                  <a:schemeClr val="bg2"/>
                </a:solidFill>
                <a:latin typeface="Courier New" pitchFamily="49" charset="0"/>
              </a:rPr>
              <a:t>   height=applet_viewing_height_in_pixels</a:t>
            </a:r>
          </a:p>
          <a:p>
            <a:pPr marL="0" indent="0">
              <a:spcBef>
                <a:spcPct val="0"/>
              </a:spcBef>
              <a:buFont typeface="Monotype Sorts" pitchFamily="2" charset="2"/>
              <a:buNone/>
            </a:pPr>
            <a:r>
              <a:rPr lang="en-US" sz="2200">
                <a:solidFill>
                  <a:schemeClr val="bg2"/>
                </a:solidFill>
                <a:latin typeface="Courier New" pitchFamily="49" charset="0"/>
              </a:rPr>
              <a:t>     [archive=archivefile]</a:t>
            </a:r>
          </a:p>
          <a:p>
            <a:pPr marL="0" indent="0">
              <a:spcBef>
                <a:spcPct val="0"/>
              </a:spcBef>
              <a:buFont typeface="Monotype Sorts" pitchFamily="2" charset="2"/>
              <a:buNone/>
            </a:pPr>
            <a:r>
              <a:rPr lang="en-US" sz="2200">
                <a:solidFill>
                  <a:schemeClr val="bg2"/>
                </a:solidFill>
                <a:latin typeface="Courier New" pitchFamily="49" charset="0"/>
              </a:rPr>
              <a:t>     [codebase=applet_url]</a:t>
            </a:r>
          </a:p>
          <a:p>
            <a:pPr marL="0" indent="0">
              <a:spcBef>
                <a:spcPct val="0"/>
              </a:spcBef>
              <a:buFont typeface="Monotype Sorts" pitchFamily="2" charset="2"/>
              <a:buNone/>
            </a:pPr>
            <a:r>
              <a:rPr lang="en-US" sz="2200">
                <a:solidFill>
                  <a:schemeClr val="bg2"/>
                </a:solidFill>
                <a:latin typeface="Courier New" pitchFamily="49" charset="0"/>
              </a:rPr>
              <a:t>     [vspace=vertical_margin]</a:t>
            </a:r>
          </a:p>
          <a:p>
            <a:pPr marL="0" indent="0">
              <a:spcBef>
                <a:spcPct val="0"/>
              </a:spcBef>
              <a:buFont typeface="Monotype Sorts" pitchFamily="2" charset="2"/>
              <a:buNone/>
            </a:pPr>
            <a:r>
              <a:rPr lang="en-US" sz="2200">
                <a:solidFill>
                  <a:schemeClr val="bg2"/>
                </a:solidFill>
                <a:latin typeface="Courier New" pitchFamily="49" charset="0"/>
              </a:rPr>
              <a:t>     [hspace=horizontal_margin]</a:t>
            </a:r>
          </a:p>
          <a:p>
            <a:pPr marL="0" indent="0">
              <a:spcBef>
                <a:spcPct val="0"/>
              </a:spcBef>
              <a:buFont typeface="Monotype Sorts" pitchFamily="2" charset="2"/>
              <a:buNone/>
            </a:pPr>
            <a:r>
              <a:rPr lang="en-US" sz="2200">
                <a:solidFill>
                  <a:schemeClr val="bg2"/>
                </a:solidFill>
                <a:latin typeface="Courier New" pitchFamily="49" charset="0"/>
              </a:rPr>
              <a:t>     [align=applet_alignment]</a:t>
            </a:r>
          </a:p>
          <a:p>
            <a:pPr marL="0" indent="0">
              <a:spcBef>
                <a:spcPct val="0"/>
              </a:spcBef>
              <a:buFont typeface="Monotype Sorts" pitchFamily="2" charset="2"/>
              <a:buNone/>
            </a:pPr>
            <a:r>
              <a:rPr lang="en-US" sz="2200">
                <a:solidFill>
                  <a:schemeClr val="bg2"/>
                </a:solidFill>
                <a:latin typeface="Courier New" pitchFamily="49" charset="0"/>
              </a:rPr>
              <a:t>     [alt=alternative_text]</a:t>
            </a:r>
          </a:p>
          <a:p>
            <a:pPr marL="0" indent="0">
              <a:spcBef>
                <a:spcPct val="0"/>
              </a:spcBef>
              <a:buFont typeface="Monotype Sorts" pitchFamily="2" charset="2"/>
              <a:buNone/>
            </a:pPr>
            <a:r>
              <a:rPr lang="en-US" sz="2200">
                <a:solidFill>
                  <a:schemeClr val="bg2"/>
                </a:solidFill>
                <a:latin typeface="Courier New" pitchFamily="49" charset="0"/>
              </a:rPr>
              <a:t>&gt;</a:t>
            </a:r>
          </a:p>
          <a:p>
            <a:pPr marL="0" indent="0">
              <a:spcBef>
                <a:spcPct val="0"/>
              </a:spcBef>
              <a:buFont typeface="Monotype Sorts" pitchFamily="2" charset="2"/>
              <a:buNone/>
            </a:pPr>
            <a:r>
              <a:rPr lang="en-US" sz="2200">
                <a:solidFill>
                  <a:schemeClr val="bg2"/>
                </a:solidFill>
                <a:latin typeface="Courier New" pitchFamily="49" charset="0"/>
              </a:rPr>
              <a:t>&lt;param name=param_name1</a:t>
            </a:r>
            <a:br>
              <a:rPr lang="en-US" sz="2200">
                <a:solidFill>
                  <a:schemeClr val="bg2"/>
                </a:solidFill>
                <a:latin typeface="Courier New" pitchFamily="49" charset="0"/>
              </a:rPr>
            </a:br>
            <a:r>
              <a:rPr lang="en-US" sz="2200">
                <a:solidFill>
                  <a:schemeClr val="bg2"/>
                </a:solidFill>
                <a:latin typeface="Courier New" pitchFamily="49" charset="0"/>
              </a:rPr>
              <a:t>   value=param_value1&gt;</a:t>
            </a:r>
          </a:p>
          <a:p>
            <a:pPr marL="0" indent="0">
              <a:spcBef>
                <a:spcPct val="0"/>
              </a:spcBef>
              <a:buFont typeface="Monotype Sorts" pitchFamily="2" charset="2"/>
              <a:buNone/>
            </a:pPr>
            <a:r>
              <a:rPr lang="en-US" sz="2200">
                <a:solidFill>
                  <a:schemeClr val="bg2"/>
                </a:solidFill>
                <a:latin typeface="Courier New" pitchFamily="49" charset="0"/>
              </a:rPr>
              <a:t>&lt;/applet&gt;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47E2C5B-ED45-4A88-AB53-F00B366C5032}" type="slidenum">
              <a:rPr lang="en-US"/>
              <a:pPr/>
              <a:t>6</a:t>
            </a:fld>
            <a:endParaRPr lang="en-US"/>
          </a:p>
        </p:txBody>
      </p:sp>
      <p:sp>
        <p:nvSpPr>
          <p:cNvPr id="334850" name="Rectangle 2"/>
          <p:cNvSpPr>
            <a:spLocks noGrp="1" noChangeArrowheads="1"/>
          </p:cNvSpPr>
          <p:nvPr>
            <p:ph type="title"/>
          </p:nvPr>
        </p:nvSpPr>
        <p:spPr>
          <a:xfrm>
            <a:off x="685800" y="152400"/>
            <a:ext cx="7772400" cy="762000"/>
          </a:xfrm>
          <a:noFill/>
          <a:ln/>
        </p:spPr>
        <p:txBody>
          <a:bodyPr/>
          <a:lstStyle/>
          <a:p>
            <a:r>
              <a:rPr lang="en-US"/>
              <a:t>First Simple Applet</a:t>
            </a:r>
          </a:p>
        </p:txBody>
      </p:sp>
      <p:sp>
        <p:nvSpPr>
          <p:cNvPr id="334851" name="Rectangle 3"/>
          <p:cNvSpPr>
            <a:spLocks noChangeArrowheads="1"/>
          </p:cNvSpPr>
          <p:nvPr/>
        </p:nvSpPr>
        <p:spPr bwMode="auto">
          <a:xfrm>
            <a:off x="304800" y="1143000"/>
            <a:ext cx="5486400" cy="4419600"/>
          </a:xfrm>
          <a:prstGeom prst="rect">
            <a:avLst/>
          </a:prstGeom>
          <a:solidFill>
            <a:schemeClr val="tx1"/>
          </a:solid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2000">
                <a:solidFill>
                  <a:schemeClr val="bg2"/>
                </a:solidFill>
                <a:latin typeface="Courier New" pitchFamily="49" charset="0"/>
              </a:rPr>
              <a:t>&lt;html&gt;</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&lt;head&gt;</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&lt;title&gt;Java Applet Demo&lt;/title&gt;</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&lt;/head&gt;</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&lt;body&gt;</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&lt;applet</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  code = "DisplayLabel.class"</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  width = 350</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  height = 200&gt;</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&lt;/applet&gt;</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&lt;/body&gt;</a:t>
            </a:r>
          </a:p>
          <a:p>
            <a:pPr>
              <a:spcBef>
                <a:spcPct val="20000"/>
              </a:spcBef>
              <a:buClr>
                <a:schemeClr val="tx2"/>
              </a:buClr>
              <a:buSzPct val="75000"/>
              <a:buFont typeface="Monotype Sorts" pitchFamily="2" charset="2"/>
              <a:buNone/>
            </a:pPr>
            <a:r>
              <a:rPr lang="en-US" sz="2000">
                <a:solidFill>
                  <a:schemeClr val="bg2"/>
                </a:solidFill>
                <a:latin typeface="Courier New" pitchFamily="49" charset="0"/>
              </a:rPr>
              <a:t>&lt;/html&gt;</a:t>
            </a:r>
          </a:p>
        </p:txBody>
      </p:sp>
      <p:sp>
        <p:nvSpPr>
          <p:cNvPr id="334852" name="AutoShape 4">
            <a:hlinkClick r:id="" action="ppaction://noaction" highlightClick="1"/>
          </p:cNvPr>
          <p:cNvSpPr>
            <a:spLocks noChangeArrowheads="1"/>
          </p:cNvSpPr>
          <p:nvPr/>
        </p:nvSpPr>
        <p:spPr bwMode="auto">
          <a:xfrm>
            <a:off x="2133600" y="59436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r>
              <a:rPr lang="en-US">
                <a:solidFill>
                  <a:schemeClr val="accent1"/>
                </a:solidFill>
                <a:latin typeface="Book Antiqua" pitchFamily="18" charset="0"/>
                <a:hlinkClick r:id="rId2" action="ppaction://program"/>
              </a:rPr>
              <a:t>DisplayLabel</a:t>
            </a:r>
            <a:endParaRPr lang="en-US">
              <a:solidFill>
                <a:schemeClr val="accent1"/>
              </a:solidFill>
            </a:endParaRPr>
          </a:p>
        </p:txBody>
      </p:sp>
      <p:sp>
        <p:nvSpPr>
          <p:cNvPr id="334853" name="AutoShape 5">
            <a:hlinkClick r:id="rId3" highlightClick="1"/>
          </p:cNvPr>
          <p:cNvSpPr>
            <a:spLocks noChangeArrowheads="1"/>
          </p:cNvSpPr>
          <p:nvPr/>
        </p:nvSpPr>
        <p:spPr bwMode="auto">
          <a:xfrm>
            <a:off x="5638800" y="5943600"/>
            <a:ext cx="3276600" cy="533400"/>
          </a:xfrm>
          <a:prstGeom prst="actionButtonBlank">
            <a:avLst/>
          </a:prstGeom>
          <a:solidFill>
            <a:schemeClr val="accent1"/>
          </a:solidFill>
          <a:ln w="19050">
            <a:noFill/>
            <a:miter lim="800000"/>
            <a:headEnd type="none" w="sm" len="sm"/>
            <a:tailEnd type="none" w="sm" len="sm"/>
          </a:ln>
          <a:effectLst>
            <a:prstShdw prst="shdw17" dist="17961" dir="2700000">
              <a:schemeClr val="accent1">
                <a:gamma/>
                <a:shade val="60000"/>
                <a:invGamma/>
              </a:schemeClr>
            </a:prstShdw>
          </a:effectLst>
        </p:spPr>
        <p:txBody>
          <a:bodyPr wrap="none" anchor="ctr"/>
          <a:lstStyle/>
          <a:p>
            <a:pPr algn="ctr"/>
            <a:r>
              <a:rPr lang="en-US" dirty="0">
                <a:latin typeface="Book Antiqua" pitchFamily="18" charset="0"/>
              </a:rPr>
              <a:t>Run Applet Viewer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CABD1FED-07B3-46A3-BBD7-8EA2A8ABE5B2}" type="slidenum">
              <a:rPr lang="en-US"/>
              <a:pPr/>
              <a:t>7</a:t>
            </a:fld>
            <a:endParaRPr lang="en-US"/>
          </a:p>
        </p:txBody>
      </p:sp>
      <p:sp>
        <p:nvSpPr>
          <p:cNvPr id="289794" name="Rectangle 1026"/>
          <p:cNvSpPr>
            <a:spLocks noGrp="1" noChangeArrowheads="1"/>
          </p:cNvSpPr>
          <p:nvPr>
            <p:ph type="title"/>
          </p:nvPr>
        </p:nvSpPr>
        <p:spPr>
          <a:xfrm>
            <a:off x="685800" y="152400"/>
            <a:ext cx="7772400" cy="685800"/>
          </a:xfrm>
          <a:noFill/>
          <a:ln/>
        </p:spPr>
        <p:txBody>
          <a:bodyPr/>
          <a:lstStyle/>
          <a:p>
            <a:r>
              <a:rPr lang="en-US"/>
              <a:t>Applications vs. Applets</a:t>
            </a:r>
            <a:endParaRPr lang="en-US" b="1"/>
          </a:p>
        </p:txBody>
      </p:sp>
      <p:sp>
        <p:nvSpPr>
          <p:cNvPr id="289795" name="Rectangle 1027"/>
          <p:cNvSpPr>
            <a:spLocks noGrp="1" noChangeArrowheads="1"/>
          </p:cNvSpPr>
          <p:nvPr>
            <p:ph type="body" idx="1"/>
          </p:nvPr>
        </p:nvSpPr>
        <p:spPr>
          <a:xfrm>
            <a:off x="228600" y="990600"/>
            <a:ext cx="8915400" cy="5257800"/>
          </a:xfrm>
          <a:noFill/>
          <a:ln/>
        </p:spPr>
        <p:txBody>
          <a:bodyPr/>
          <a:lstStyle/>
          <a:p>
            <a:pPr>
              <a:lnSpc>
                <a:spcPct val="90000"/>
              </a:lnSpc>
            </a:pPr>
            <a:r>
              <a:rPr lang="en-US" sz="2800"/>
              <a:t>Similarities </a:t>
            </a:r>
          </a:p>
          <a:p>
            <a:pPr lvl="1">
              <a:lnSpc>
                <a:spcPct val="90000"/>
              </a:lnSpc>
            </a:pPr>
            <a:r>
              <a:rPr lang="en-US" sz="2400">
                <a:cs typeface="Times New Roman" pitchFamily="18" charset="0"/>
              </a:rPr>
              <a:t>Since JFrame and JApplet both are subclasses of the </a:t>
            </a:r>
            <a:r>
              <a:rPr lang="en-US" sz="2400" u="sng">
                <a:cs typeface="Times New Roman" pitchFamily="18" charset="0"/>
              </a:rPr>
              <a:t>Container</a:t>
            </a:r>
            <a:r>
              <a:rPr lang="en-US" sz="2400">
                <a:cs typeface="Times New Roman" pitchFamily="18" charset="0"/>
              </a:rPr>
              <a:t> class, all the user interface components, layout managers, and event-handling features are the same for both classes. </a:t>
            </a:r>
            <a:endParaRPr lang="en-US" sz="2400"/>
          </a:p>
          <a:p>
            <a:pPr>
              <a:lnSpc>
                <a:spcPct val="90000"/>
              </a:lnSpc>
              <a:spcBef>
                <a:spcPct val="50000"/>
              </a:spcBef>
            </a:pPr>
            <a:r>
              <a:rPr lang="en-US" sz="2800"/>
              <a:t>Differences</a:t>
            </a:r>
          </a:p>
          <a:p>
            <a:pPr lvl="1">
              <a:lnSpc>
                <a:spcPct val="90000"/>
              </a:lnSpc>
              <a:spcBef>
                <a:spcPct val="50000"/>
              </a:spcBef>
            </a:pPr>
            <a:r>
              <a:rPr lang="en-US" sz="2400">
                <a:cs typeface="Courier New" pitchFamily="49" charset="0"/>
              </a:rPr>
              <a:t>Applications are invoked from the static main method by the Java interpreter, and applets are run by the Web browser. </a:t>
            </a:r>
            <a:r>
              <a:rPr lang="en-US" sz="2400">
                <a:cs typeface="Times New Roman" pitchFamily="18" charset="0"/>
              </a:rPr>
              <a:t>The Web browser creates an instance of the applet using the applet’s no-arg constructor and controls and executes the applet through the </a:t>
            </a:r>
            <a:r>
              <a:rPr lang="en-US" sz="2400" u="sng">
                <a:cs typeface="Times New Roman" pitchFamily="18" charset="0"/>
              </a:rPr>
              <a:t>init</a:t>
            </a:r>
            <a:r>
              <a:rPr lang="en-US" sz="2400">
                <a:cs typeface="Times New Roman" pitchFamily="18" charset="0"/>
              </a:rPr>
              <a:t>, </a:t>
            </a:r>
            <a:r>
              <a:rPr lang="en-US" sz="2400" u="sng">
                <a:cs typeface="Times New Roman" pitchFamily="18" charset="0"/>
              </a:rPr>
              <a:t>start</a:t>
            </a:r>
            <a:r>
              <a:rPr lang="en-US" sz="2400">
                <a:cs typeface="Times New Roman" pitchFamily="18" charset="0"/>
              </a:rPr>
              <a:t>, </a:t>
            </a:r>
            <a:r>
              <a:rPr lang="en-US" sz="2400" u="sng">
                <a:cs typeface="Times New Roman" pitchFamily="18" charset="0"/>
              </a:rPr>
              <a:t>stop</a:t>
            </a:r>
            <a:r>
              <a:rPr lang="en-US" sz="2400">
                <a:cs typeface="Times New Roman" pitchFamily="18" charset="0"/>
              </a:rPr>
              <a:t>, and </a:t>
            </a:r>
            <a:r>
              <a:rPr lang="en-US" sz="2400" u="sng">
                <a:cs typeface="Times New Roman" pitchFamily="18" charset="0"/>
              </a:rPr>
              <a:t>destroy</a:t>
            </a:r>
            <a:r>
              <a:rPr lang="en-US" sz="2400">
                <a:cs typeface="Times New Roman" pitchFamily="18" charset="0"/>
              </a:rPr>
              <a:t> methods.</a:t>
            </a:r>
            <a:r>
              <a:rPr lang="en-US" sz="2400">
                <a:cs typeface="Courier New" pitchFamily="49" charset="0"/>
              </a:rPr>
              <a:t> </a:t>
            </a:r>
          </a:p>
          <a:p>
            <a:pPr lvl="1">
              <a:lnSpc>
                <a:spcPct val="90000"/>
              </a:lnSpc>
              <a:spcBef>
                <a:spcPct val="50000"/>
              </a:spcBef>
            </a:pPr>
            <a:r>
              <a:rPr lang="en-US" sz="2400">
                <a:cs typeface="Courier New" pitchFamily="49" charset="0"/>
              </a:rPr>
              <a:t>Applets have security restrictions</a:t>
            </a:r>
          </a:p>
          <a:p>
            <a:pPr lvl="1">
              <a:lnSpc>
                <a:spcPct val="90000"/>
              </a:lnSpc>
              <a:spcBef>
                <a:spcPct val="50000"/>
              </a:spcBef>
            </a:pPr>
            <a:r>
              <a:rPr lang="en-US" sz="2400">
                <a:cs typeface="Courier New" pitchFamily="49" charset="0"/>
              </a:rPr>
              <a:t>Web browser creates graphical environment for applets, GUI applications are placed in a frame.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1E46C2C-DC9F-4485-A82E-DF0F61D663C4}" type="slidenum">
              <a:rPr lang="en-US"/>
              <a:pPr/>
              <a:t>8</a:t>
            </a:fld>
            <a:endParaRPr lang="en-US"/>
          </a:p>
        </p:txBody>
      </p:sp>
      <p:sp>
        <p:nvSpPr>
          <p:cNvPr id="290818" name="Rectangle 1026"/>
          <p:cNvSpPr>
            <a:spLocks noGrp="1" noChangeArrowheads="1"/>
          </p:cNvSpPr>
          <p:nvPr>
            <p:ph type="title"/>
          </p:nvPr>
        </p:nvSpPr>
        <p:spPr>
          <a:xfrm>
            <a:off x="685800" y="0"/>
            <a:ext cx="7772400" cy="1428750"/>
          </a:xfrm>
          <a:noFill/>
          <a:ln/>
        </p:spPr>
        <p:txBody>
          <a:bodyPr/>
          <a:lstStyle/>
          <a:p>
            <a:r>
              <a:rPr lang="en-US"/>
              <a:t>Security Restrictions on Applets</a:t>
            </a:r>
          </a:p>
        </p:txBody>
      </p:sp>
      <p:sp>
        <p:nvSpPr>
          <p:cNvPr id="290819" name="Rectangle 1027"/>
          <p:cNvSpPr>
            <a:spLocks noGrp="1" noChangeArrowheads="1"/>
          </p:cNvSpPr>
          <p:nvPr>
            <p:ph type="body" idx="1"/>
          </p:nvPr>
        </p:nvSpPr>
        <p:spPr>
          <a:xfrm>
            <a:off x="685800" y="1371600"/>
            <a:ext cx="7772400" cy="4114800"/>
          </a:xfrm>
          <a:noFill/>
          <a:ln/>
        </p:spPr>
        <p:txBody>
          <a:bodyPr/>
          <a:lstStyle/>
          <a:p>
            <a:pPr>
              <a:lnSpc>
                <a:spcPct val="90000"/>
              </a:lnSpc>
            </a:pPr>
            <a:r>
              <a:rPr lang="en-US" sz="2800"/>
              <a:t>Applets are not allowed to read from, or write to, the file system of the computer viewing the applets. </a:t>
            </a:r>
          </a:p>
          <a:p>
            <a:pPr>
              <a:lnSpc>
                <a:spcPct val="90000"/>
              </a:lnSpc>
              <a:spcBef>
                <a:spcPct val="50000"/>
              </a:spcBef>
            </a:pPr>
            <a:r>
              <a:rPr lang="en-US" sz="2800"/>
              <a:t>Applets are not allowed to run any programs on the browser’s computer.</a:t>
            </a:r>
          </a:p>
          <a:p>
            <a:pPr>
              <a:lnSpc>
                <a:spcPct val="90000"/>
              </a:lnSpc>
              <a:spcBef>
                <a:spcPct val="50000"/>
              </a:spcBef>
            </a:pPr>
            <a:r>
              <a:rPr lang="en-US" sz="2800"/>
              <a:t>Applets are not allowed to establish connections between the user’s computer and another computer except with the server where</a:t>
            </a:r>
            <a:br>
              <a:rPr lang="en-US" sz="2800"/>
            </a:br>
            <a:r>
              <a:rPr lang="en-US" sz="2800"/>
              <a:t>the applets are stored.</a:t>
            </a:r>
            <a:r>
              <a:rPr lang="en-US">
                <a:latin typeface="Book Antiqua" pitchFamily="18" charset="0"/>
              </a:rPr>
              <a:t>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E0C36EBD-5E45-4F67-8CFB-B9D6F0F12DE0}" type="slidenum">
              <a:rPr lang="en-US"/>
              <a:pPr/>
              <a:t>9</a:t>
            </a:fld>
            <a:endParaRPr lang="en-US"/>
          </a:p>
        </p:txBody>
      </p:sp>
      <p:sp>
        <p:nvSpPr>
          <p:cNvPr id="143362" name="Rectangle 2"/>
          <p:cNvSpPr>
            <a:spLocks noGrp="1" noChangeArrowheads="1"/>
          </p:cNvSpPr>
          <p:nvPr>
            <p:ph type="title"/>
          </p:nvPr>
        </p:nvSpPr>
        <p:spPr>
          <a:xfrm>
            <a:off x="685800" y="457200"/>
            <a:ext cx="7772400" cy="1143000"/>
          </a:xfrm>
          <a:noFill/>
          <a:ln/>
        </p:spPr>
        <p:txBody>
          <a:bodyPr/>
          <a:lstStyle/>
          <a:p>
            <a:r>
              <a:rPr lang="en-US"/>
              <a:t>Conversions Between Applications and Applets</a:t>
            </a:r>
            <a:endParaRPr lang="en-US" b="1"/>
          </a:p>
        </p:txBody>
      </p:sp>
      <p:sp>
        <p:nvSpPr>
          <p:cNvPr id="143363" name="Rectangle 3"/>
          <p:cNvSpPr>
            <a:spLocks noGrp="1" noChangeArrowheads="1"/>
          </p:cNvSpPr>
          <p:nvPr>
            <p:ph type="body" idx="1"/>
          </p:nvPr>
        </p:nvSpPr>
        <p:spPr>
          <a:xfrm>
            <a:off x="685800" y="2057400"/>
            <a:ext cx="7772400" cy="3581400"/>
          </a:xfrm>
          <a:noFill/>
          <a:ln/>
        </p:spPr>
        <p:txBody>
          <a:bodyPr/>
          <a:lstStyle/>
          <a:p>
            <a:r>
              <a:rPr lang="en-US" sz="2800"/>
              <a:t>Conversions between applications and applets are simple and easy.</a:t>
            </a:r>
          </a:p>
          <a:p>
            <a:pPr>
              <a:spcBef>
                <a:spcPct val="50000"/>
              </a:spcBef>
            </a:pPr>
            <a:r>
              <a:rPr lang="en-US" sz="2800"/>
              <a:t>You can always convert an applet into an application. </a:t>
            </a:r>
          </a:p>
          <a:p>
            <a:pPr>
              <a:spcBef>
                <a:spcPct val="50000"/>
              </a:spcBef>
            </a:pPr>
            <a:r>
              <a:rPr lang="en-US" sz="2800"/>
              <a:t>You can convert an application to an</a:t>
            </a:r>
            <a:br>
              <a:rPr lang="en-US" sz="2800"/>
            </a:br>
            <a:r>
              <a:rPr lang="en-US" sz="2800"/>
              <a:t>applet as long as security restrictions are</a:t>
            </a:r>
            <a:br>
              <a:rPr lang="en-US" sz="2800"/>
            </a:br>
            <a:r>
              <a:rPr lang="en-US" sz="2800"/>
              <a:t>not violated.</a:t>
            </a:r>
            <a:endParaRPr lang="en-US" sz="30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18022</TotalTime>
  <Words>1953</Words>
  <Application>Microsoft PowerPoint 7.0</Application>
  <PresentationFormat>On-screen Show (4:3)</PresentationFormat>
  <Paragraphs>279</Paragraphs>
  <Slides>41</Slides>
  <Notes>0</Notes>
  <HiddenSlides>15</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41</vt:i4>
      </vt:variant>
    </vt:vector>
  </HeadingPairs>
  <TitlesOfParts>
    <vt:vector size="45" baseType="lpstr">
      <vt:lpstr>International</vt:lpstr>
      <vt:lpstr>Picture</vt:lpstr>
      <vt:lpstr>Microsoft Word Picture</vt:lpstr>
      <vt:lpstr>Paintbrush Picture</vt:lpstr>
      <vt:lpstr>Chapter 18 Applets and Multimedia</vt:lpstr>
      <vt:lpstr>Motivations</vt:lpstr>
      <vt:lpstr>Objectives</vt:lpstr>
      <vt:lpstr>Developing Applets</vt:lpstr>
      <vt:lpstr>The &lt;applet&gt; HTML Tag</vt:lpstr>
      <vt:lpstr>First Simple Applet</vt:lpstr>
      <vt:lpstr>Applications vs. Applets</vt:lpstr>
      <vt:lpstr>Security Restrictions on Applets</vt:lpstr>
      <vt:lpstr>Conversions Between Applications and Applets</vt:lpstr>
      <vt:lpstr>Enabling Applets to Run as Applications </vt:lpstr>
      <vt:lpstr>The Applet Class</vt:lpstr>
      <vt:lpstr>Browser Calling Applet Methods</vt:lpstr>
      <vt:lpstr>The init() Method</vt:lpstr>
      <vt:lpstr>The start() Method</vt:lpstr>
      <vt:lpstr>The stop() Method</vt:lpstr>
      <vt:lpstr>The destroy() Method</vt:lpstr>
      <vt:lpstr>Writing Applets</vt:lpstr>
      <vt:lpstr>Passing Parameters to Applets</vt:lpstr>
      <vt:lpstr>Example: Passing Parameters to Java Applets</vt:lpstr>
      <vt:lpstr>Example: Running a Program as an Applet and as an Application</vt:lpstr>
      <vt:lpstr>Case Study: TicTacToe</vt:lpstr>
      <vt:lpstr>Case Study: TicTacToe, cont.</vt:lpstr>
      <vt:lpstr>Case Study: Bouncing Ball</vt:lpstr>
      <vt:lpstr>Case Study: Bouncing Ball, cont.</vt:lpstr>
      <vt:lpstr>Exercise for extending to multiple balls</vt:lpstr>
      <vt:lpstr>Thank You</vt:lpstr>
      <vt:lpstr>Locating Resource from Applets</vt:lpstr>
      <vt:lpstr>Slide 28</vt:lpstr>
      <vt:lpstr>Slide 29</vt:lpstr>
      <vt:lpstr>Locating Resource Using the URL Class </vt:lpstr>
      <vt:lpstr>Creating a URL from a Class Reference</vt:lpstr>
      <vt:lpstr>Displaying Image</vt:lpstr>
      <vt:lpstr>Creating AudioClip from an Audio File</vt:lpstr>
      <vt:lpstr>Playing Audio</vt:lpstr>
      <vt:lpstr>Multimedia Animation</vt:lpstr>
      <vt:lpstr>Packaging and Deploying  Java Projects</vt:lpstr>
      <vt:lpstr>Creating JAR </vt:lpstr>
      <vt:lpstr>Viewing the Contents of a JAR File</vt:lpstr>
      <vt:lpstr>Manifest File</vt:lpstr>
      <vt:lpstr>Running Archived Projects Standalone</vt:lpstr>
      <vt:lpstr>Running Archived Projects As Applet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Applets and Advanced Graphics</dc:title>
  <dc:creator>Y. Daniel Liang</dc:creator>
  <cp:lastModifiedBy>hitham.abobakr</cp:lastModifiedBy>
  <cp:revision>195</cp:revision>
  <dcterms:created xsi:type="dcterms:W3CDTF">1995-06-10T17:31:50Z</dcterms:created>
  <dcterms:modified xsi:type="dcterms:W3CDTF">2012-05-14T07:14:42Z</dcterms:modified>
</cp:coreProperties>
</file>