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615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8" r:id="rId21"/>
    <p:sldId id="639" r:id="rId22"/>
    <p:sldId id="640" r:id="rId23"/>
    <p:sldId id="641" r:id="rId24"/>
    <p:sldId id="642" r:id="rId25"/>
    <p:sldId id="643" r:id="rId26"/>
    <p:sldId id="644" r:id="rId27"/>
    <p:sldId id="645" r:id="rId28"/>
    <p:sldId id="64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98" autoAdjust="0"/>
  </p:normalViewPr>
  <p:slideViewPr>
    <p:cSldViewPr>
      <p:cViewPr varScale="1">
        <p:scale>
          <a:sx n="75" d="100"/>
          <a:sy n="75" d="100"/>
        </p:scale>
        <p:origin x="-360" y="-90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992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CDDDE229-0AAF-4DB5-A162-90C97FC5C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4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1C580-8ECC-4BC2-B28D-859530E0BAA2}" type="slidenum">
              <a:rPr lang="en-US"/>
              <a:pPr/>
              <a:t>1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21241-D9E5-45CC-A4E5-130CDDDF5CD8}" type="slidenum">
              <a:rPr lang="en-US"/>
              <a:pPr/>
              <a:t>27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6F53D-6CE5-4D44-9571-188806E24ABF}" type="slidenum">
              <a:rPr lang="en-US"/>
              <a:pPr/>
              <a:t>28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2B9A5-46F8-4E2D-AEB8-5FEED967680B}" type="slidenum">
              <a:rPr lang="en-US"/>
              <a:pPr/>
              <a:t>3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B82A3-2120-40A5-A4A8-43EBD507FCA6}" type="slidenum">
              <a:rPr lang="en-US"/>
              <a:pPr/>
              <a:t>20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795DC-7F6D-46D0-9AA6-52A443A0314B}" type="slidenum">
              <a:rPr lang="en-US"/>
              <a:pPr/>
              <a:t>21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C74DE-A475-468E-8283-F63C4C7D5FE1}" type="slidenum">
              <a:rPr lang="en-US"/>
              <a:pPr/>
              <a:t>22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5C29A-E9CA-47E7-922F-05A6613A95D4}" type="slidenum">
              <a:rPr lang="en-US"/>
              <a:pPr/>
              <a:t>23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2D12E-B3D0-4C40-8287-7F51669DC9CC}" type="slidenum">
              <a:rPr lang="en-US"/>
              <a:pPr/>
              <a:t>24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70FD-3A79-443C-888B-DE9428064A7B}" type="slidenum">
              <a:rPr lang="en-US"/>
              <a:pPr/>
              <a:t>25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49C0D1-13B9-4A3B-B45A-96A4E87B7E32}" type="slidenum">
              <a:rPr lang="en-US"/>
              <a:pPr/>
              <a:t>26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Liang, Introduction to Java Programming, Eighth Edition, (c) 2011 Pearson Education, Inc. All rights reserved. 0132130807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5AF-38EC-4345-9696-26A4C8085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8F52-BFB6-46DC-8B48-572ABBF0D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F4E-11AB-4CD7-8E05-F582D81D3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A3D-5012-4336-9825-8BFDC30CC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EC4-4C67-4881-8FFD-3BE9F321D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A10-95AC-4721-BA2F-190AA049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E873-672F-4EC7-A6FB-3094E5C9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CC3C-610F-40B2-ACF1-A87800628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186-B6D4-462C-848C-ED00E2E10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8E94-2A07-4B72-80F5-7E03370BE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00CCD-8B05-4517-8CEF-48DAE37AB3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2C2E0D-EAC8-45D3-BB12-C146EDC89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1000">
                <a:latin typeface="Arial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hyperlink" Target="html/FigurePanel.html" TargetMode="Externa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ml/TestFigurePanel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ml/TestFigurePanel.ba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ml/DrawOvals.bat" TargetMode="External"/><Relationship Id="rId2" Type="http://schemas.openxmlformats.org/officeDocument/2006/relationships/hyperlink" Target="html/DrawAr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ml/DrawArcs.ba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ml/DrawPolygon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ml/DrawPolygon.ba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hyperlink" Target="html/StillClock.html" TargetMode="External"/><Relationship Id="rId5" Type="http://schemas.openxmlformats.org/officeDocument/2006/relationships/hyperlink" Target="html/DisplayClock.bat" TargetMode="External"/><Relationship Id="rId4" Type="http://schemas.openxmlformats.org/officeDocument/2006/relationships/hyperlink" Target="html/DisplayClock.html" TargetMode="External"/><Relationship Id="rId9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ml/DisplayImage.html" TargetMode="External"/><Relationship Id="rId4" Type="http://schemas.openxmlformats.org/officeDocument/2006/relationships/hyperlink" Target="html/DisplayImage.ba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ml/SixFlags.html" TargetMode="External"/><Relationship Id="rId4" Type="http://schemas.openxmlformats.org/officeDocument/2006/relationships/hyperlink" Target="html/SixFlags.ba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ml/TestPaintComponent.bat" TargetMode="External"/><Relationship Id="rId2" Type="http://schemas.openxmlformats.org/officeDocument/2006/relationships/hyperlink" Target="html/TestPaintComponen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Chapter 15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A067-59AB-4E70-A2FC-26B33FB2CCC0}" type="slidenum">
              <a:rPr lang="en-US"/>
              <a:pPr/>
              <a:t>1</a:t>
            </a:fld>
            <a:endParaRPr 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2147888" y="2219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Drawing Rectangles</a:t>
            </a:r>
            <a:endParaRPr lang="en-US" b="1"/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1143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/>
              <a:t>drawRect(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x,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y,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w,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h);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3000"/>
              <a:t>                                fillRect(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x,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y,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w,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h);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A7B1-D5B2-49BD-8013-58AA434C562C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12013"/>
              </p:ext>
            </p:extLst>
          </p:nvPr>
        </p:nvGraphicFramePr>
        <p:xfrm>
          <a:off x="304800" y="3048000"/>
          <a:ext cx="37338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6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00" t="2499" r="14667" b="8000"/>
                      <a:stretch>
                        <a:fillRect/>
                      </a:stretch>
                    </p:blipFill>
                    <p:spPr bwMode="auto">
                      <a:xfrm>
                        <a:off x="304800" y="3048000"/>
                        <a:ext cx="3733800" cy="2233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024905"/>
              </p:ext>
            </p:extLst>
          </p:nvPr>
        </p:nvGraphicFramePr>
        <p:xfrm>
          <a:off x="4953000" y="3048000"/>
          <a:ext cx="37338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7" name="Picture" r:id="rId5" imgW="2743200" imgH="1828800" progId="Word.Picture.8">
                  <p:embed/>
                </p:oleObj>
              </mc:Choice>
              <mc:Fallback>
                <p:oleObj name="Picture" r:id="rId5" imgW="2743200" imgH="182880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00" t="2499" r="14667" b="8000"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3733800" cy="2233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8" name="Line 6"/>
          <p:cNvSpPr>
            <a:spLocks noChangeShapeType="1"/>
          </p:cNvSpPr>
          <p:nvPr/>
        </p:nvSpPr>
        <p:spPr bwMode="auto">
          <a:xfrm>
            <a:off x="1676400" y="18288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5867400" y="25146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Drawing Rounded Rectangles</a:t>
            </a:r>
            <a:endParaRPr lang="en-US" b="1"/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11620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drawRoundRect(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x, 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y, 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w, 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h, 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aw, 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ah);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/>
              <a:t>fillRoundRect(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x, 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y, 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w, 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h, 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aw, </a:t>
            </a:r>
            <a:r>
              <a:rPr lang="en-US" sz="2800">
                <a:cs typeface="Times New Roman" pitchFamily="18" charset="0"/>
              </a:rPr>
              <a:t>int </a:t>
            </a:r>
            <a:r>
              <a:rPr lang="en-US" sz="2800"/>
              <a:t>ah);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BD88-E212-4AE1-AF4A-D5BFD6632741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295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96070"/>
              </p:ext>
            </p:extLst>
          </p:nvPr>
        </p:nvGraphicFramePr>
        <p:xfrm>
          <a:off x="2051050" y="3043238"/>
          <a:ext cx="4949825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6" name="Picture" r:id="rId3" imgW="2857680" imgH="1943280" progId="Word.Picture.8">
                  <p:embed/>
                </p:oleObj>
              </mc:Choice>
              <mc:Fallback>
                <p:oleObj name="Picture" r:id="rId3" imgW="2857680" imgH="194328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98" t="4231" r="18869"/>
                      <a:stretch>
                        <a:fillRect/>
                      </a:stretch>
                    </p:blipFill>
                    <p:spPr bwMode="auto">
                      <a:xfrm>
                        <a:off x="2051050" y="3043238"/>
                        <a:ext cx="4949825" cy="3040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Drawing Ovals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58200" cy="10858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/>
              <a:t>drawOval(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x,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y,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w,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h);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3000"/>
              <a:t>fillOval(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x,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y,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w, </a:t>
            </a:r>
            <a:r>
              <a:rPr lang="en-US" sz="3000">
                <a:cs typeface="Times New Roman" pitchFamily="18" charset="0"/>
              </a:rPr>
              <a:t>int </a:t>
            </a:r>
            <a:r>
              <a:rPr lang="en-US" sz="3000"/>
              <a:t>h);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13-0503-4F09-B2B6-7FA77681004C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31429"/>
              </p:ext>
            </p:extLst>
          </p:nvPr>
        </p:nvGraphicFramePr>
        <p:xfrm>
          <a:off x="228600" y="2362200"/>
          <a:ext cx="4868863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0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99" r="13000" b="9000"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4868863" cy="32686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4000"/>
              <a:t>Case Study: The </a:t>
            </a:r>
            <a:r>
              <a:rPr lang="en-US" sz="4000" u="sng"/>
              <a:t>FigurePanel</a:t>
            </a:r>
            <a:r>
              <a:rPr lang="en-US" sz="4000"/>
              <a:t> Class 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34400" cy="1981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This example develops a useful class for displaying various figures. The class enables the user to set the figure type and specify whether the figure is filled, and displays the figure on a panel.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3E9A-211B-4793-937D-943E956FD596}" type="slidenum">
              <a:rPr lang="en-US"/>
              <a:pPr/>
              <a:t>13</a:t>
            </a:fld>
            <a:endParaRPr lang="en-US"/>
          </a:p>
        </p:txBody>
      </p:sp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8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982485"/>
              </p:ext>
            </p:extLst>
          </p:nvPr>
        </p:nvGraphicFramePr>
        <p:xfrm>
          <a:off x="2819400" y="2438400"/>
          <a:ext cx="6172200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4" name="Picture" r:id="rId3" imgW="4498848" imgH="2892552" progId="Word.Picture.8">
                  <p:embed/>
                </p:oleObj>
              </mc:Choice>
              <mc:Fallback>
                <p:oleObj name="Picture" r:id="rId3" imgW="4498848" imgH="2892552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6172200" cy="3975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5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828800" cy="6096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FigurePanel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4000"/>
              <a:t>Test </a:t>
            </a:r>
            <a:r>
              <a:rPr lang="en-US" sz="4000" u="sng"/>
              <a:t>FigurePanel</a:t>
            </a:r>
            <a:endParaRPr lang="en-US" sz="400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34400" cy="1981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This example develops a useful class for displaying various figures. The class enables the user to set the figure type and specify whether the figure is filled, and displays the figure on a panel.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A6E-3307-4635-86EF-68FFEB407DB2}" type="slidenum">
              <a:rPr lang="en-US"/>
              <a:pPr/>
              <a:t>14</a:t>
            </a:fld>
            <a:endParaRPr lang="en-US"/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89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971800"/>
            <a:ext cx="22193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2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276600" y="5638800"/>
            <a:ext cx="2438400" cy="6096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TestFigurePanel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9128" name="AutoShape 8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6324600" y="5638800"/>
            <a:ext cx="2133600" cy="6096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Drawing Arcs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drawArc(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x, 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y, 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w, 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h, 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angle1, 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angle2);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fillArc(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x, 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y, 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w, 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h, 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angle1, </a:t>
            </a:r>
            <a:r>
              <a:rPr lang="en-US" sz="2600">
                <a:cs typeface="Times New Roman" pitchFamily="18" charset="0"/>
              </a:rPr>
              <a:t>int </a:t>
            </a:r>
            <a:r>
              <a:rPr lang="en-US" sz="2600"/>
              <a:t>angle2);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592E-956A-4A7B-9491-7A67219770D2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297990" name="Object 6"/>
          <p:cNvGraphicFramePr>
            <a:graphicFrameLocks noChangeAspect="1"/>
          </p:cNvGraphicFramePr>
          <p:nvPr/>
        </p:nvGraphicFramePr>
        <p:xfrm>
          <a:off x="381000" y="2438400"/>
          <a:ext cx="51816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8" name="Bitmap Image" r:id="rId3" imgW="2149026" imgH="1478095" progId="PBrush">
                  <p:embed/>
                </p:oleObj>
              </mc:Choice>
              <mc:Fallback>
                <p:oleObj name="Bitmap Image" r:id="rId3" imgW="2149026" imgH="147809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51816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1" name="Line 7"/>
          <p:cNvSpPr>
            <a:spLocks noChangeShapeType="1"/>
          </p:cNvSpPr>
          <p:nvPr/>
        </p:nvSpPr>
        <p:spPr bwMode="auto">
          <a:xfrm flipV="1">
            <a:off x="5486400" y="3352800"/>
            <a:ext cx="12192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6858000" y="32004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Angles are in degree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Drawing Arcs Example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46FC-A1E2-4617-B23F-D9C41E04F624}" type="slidenum">
              <a:rPr lang="en-US"/>
              <a:pPr/>
              <a:t>16</a:t>
            </a:fld>
            <a:endParaRPr lang="en-US"/>
          </a:p>
        </p:txBody>
      </p:sp>
      <p:sp>
        <p:nvSpPr>
          <p:cNvPr id="37376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114800" y="5715000"/>
            <a:ext cx="2438400" cy="6096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DrawArcs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3768" name="AutoShape 8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6705600" y="5715000"/>
            <a:ext cx="2133600" cy="6096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  <a:hlinkClick r:id="rId4" action="ppaction://hlinkfile"/>
              </a:rPr>
              <a:t>Run</a:t>
            </a:r>
            <a:endParaRPr lang="en-US"/>
          </a:p>
        </p:txBody>
      </p:sp>
      <p:pic>
        <p:nvPicPr>
          <p:cNvPr id="37377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600200"/>
            <a:ext cx="6705600" cy="336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Drawing Polygons and Polylines</a:t>
            </a:r>
            <a:endParaRPr lang="en-US" b="1"/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3962400" cy="17526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400"/>
              <a:t>int[] x = {40, 70, 60, 45, 20};</a:t>
            </a:r>
          </a:p>
          <a:p>
            <a:pPr algn="just">
              <a:buFont typeface="Monotype Sorts" pitchFamily="2" charset="2"/>
              <a:buNone/>
            </a:pPr>
            <a:r>
              <a:rPr lang="en-US" sz="2400"/>
              <a:t>int[] y = {20, 40, 80, 45, 60};</a:t>
            </a:r>
          </a:p>
          <a:p>
            <a:pPr algn="just">
              <a:buFont typeface="Monotype Sorts" pitchFamily="2" charset="2"/>
              <a:buNone/>
            </a:pPr>
            <a:r>
              <a:rPr lang="en-US" sz="2400"/>
              <a:t>g.drawPolygon(x, y, x.length);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82-4968-4AF5-9D0C-13957F5BBACB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299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37586"/>
              </p:ext>
            </p:extLst>
          </p:nvPr>
        </p:nvGraphicFramePr>
        <p:xfrm>
          <a:off x="304800" y="3200400"/>
          <a:ext cx="3657600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8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00" r="18333" b="14000"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3657600" cy="2062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4572000" y="1752600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/>
              <a:t>g.drawPolyline(x, y, x.length);</a:t>
            </a:r>
          </a:p>
        </p:txBody>
      </p:sp>
      <p:graphicFrame>
        <p:nvGraphicFramePr>
          <p:cNvPr id="299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095372"/>
              </p:ext>
            </p:extLst>
          </p:nvPr>
        </p:nvGraphicFramePr>
        <p:xfrm>
          <a:off x="4724400" y="3200400"/>
          <a:ext cx="3657600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9" name="Picture" r:id="rId5" imgW="2743200" imgH="1828800" progId="Word.Picture.8">
                  <p:embed/>
                </p:oleObj>
              </mc:Choice>
              <mc:Fallback>
                <p:oleObj name="Picture" r:id="rId5" imgW="2743200" imgH="182880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00" r="18333" b="14000"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3657600" cy="2062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7" name="Line 9"/>
          <p:cNvSpPr>
            <a:spLocks noChangeShapeType="1"/>
          </p:cNvSpPr>
          <p:nvPr/>
        </p:nvSpPr>
        <p:spPr bwMode="auto">
          <a:xfrm rot="-10800000">
            <a:off x="1447800" y="2514600"/>
            <a:ext cx="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rot="-10800000">
            <a:off x="6248400" y="24384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Drawing Polygons Using the Polygon Class</a:t>
            </a:r>
            <a:endParaRPr lang="en-US" b="1"/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7162800" cy="30480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800"/>
              <a:t>    Polygon polygon = new Polygon();</a:t>
            </a:r>
          </a:p>
          <a:p>
            <a:pPr algn="just">
              <a:buFont typeface="Monotype Sorts" pitchFamily="2" charset="2"/>
              <a:buNone/>
            </a:pPr>
            <a:r>
              <a:rPr lang="en-US" sz="2800"/>
              <a:t>    polygon.addPoint(40, 59);</a:t>
            </a:r>
          </a:p>
          <a:p>
            <a:pPr algn="just">
              <a:buFont typeface="Monotype Sorts" pitchFamily="2" charset="2"/>
              <a:buNone/>
            </a:pPr>
            <a:r>
              <a:rPr lang="en-US" sz="2800"/>
              <a:t>    polygon.addPoint(40, 100);</a:t>
            </a:r>
          </a:p>
          <a:p>
            <a:pPr algn="just">
              <a:buFont typeface="Monotype Sorts" pitchFamily="2" charset="2"/>
              <a:buNone/>
            </a:pPr>
            <a:r>
              <a:rPr lang="en-US" sz="2800"/>
              <a:t>    polygon.addPoint(10, 100);</a:t>
            </a:r>
          </a:p>
          <a:p>
            <a:pPr algn="just">
              <a:buFont typeface="Monotype Sorts" pitchFamily="2" charset="2"/>
              <a:buNone/>
            </a:pPr>
            <a:r>
              <a:rPr lang="en-US" sz="2800"/>
              <a:t>    g.drawPolygon(polygon);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6BFA-CFCB-4559-A887-A6B42C4035ED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Drawing Polygons Example</a:t>
            </a:r>
            <a:endParaRPr lang="en-US" b="1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67BA-71C7-4001-BFBD-339C9CC7C34D}" type="slidenum">
              <a:rPr lang="en-US"/>
              <a:pPr/>
              <a:t>19</a:t>
            </a:fld>
            <a:endParaRPr lang="en-US"/>
          </a:p>
        </p:txBody>
      </p:sp>
      <p:pic>
        <p:nvPicPr>
          <p:cNvPr id="37479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086350" cy="2752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74795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10000" y="5562600"/>
            <a:ext cx="2438400" cy="6096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DrawPolygon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4797" name="AutoShape 13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6553200" y="5562600"/>
            <a:ext cx="1331913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066800"/>
          </a:xfrm>
          <a:noFill/>
          <a:ln/>
        </p:spPr>
        <p:txBody>
          <a:bodyPr/>
          <a:lstStyle/>
          <a:p>
            <a:r>
              <a:rPr lang="en-US"/>
              <a:t>Motivations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13716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/>
              <a:t>If you want to draw shapes such as a bar chart, a clock, or a stop sign, how do you do it?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284-95C5-4D5B-99B4-55A8D723AA38}" type="slidenum">
              <a:rPr lang="en-US"/>
              <a:pPr/>
              <a:t>2</a:t>
            </a:fld>
            <a:endParaRPr lang="en-US"/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0" y="906463"/>
            <a:ext cx="3365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1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lang="en-US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00393" name="Rectangle 9"/>
          <p:cNvSpPr>
            <a:spLocks noChangeArrowheads="1"/>
          </p:cNvSpPr>
          <p:nvPr/>
        </p:nvSpPr>
        <p:spPr bwMode="auto">
          <a:xfrm>
            <a:off x="0" y="2065338"/>
            <a:ext cx="3365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10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lang="en-US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00394" name="Rectangle 10"/>
          <p:cNvSpPr>
            <a:spLocks noChangeArrowheads="1"/>
          </p:cNvSpPr>
          <p:nvPr/>
        </p:nvSpPr>
        <p:spPr bwMode="auto">
          <a:xfrm>
            <a:off x="0" y="3216275"/>
            <a:ext cx="3365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1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lang="en-US">
              <a:ea typeface="Times New Roman" pitchFamily="18" charset="0"/>
              <a:cs typeface="Courier New" pitchFamily="49" charset="0"/>
            </a:endParaRPr>
          </a:p>
        </p:txBody>
      </p:sp>
      <p:pic>
        <p:nvPicPr>
          <p:cNvPr id="40039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40386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039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352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039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352800"/>
            <a:ext cx="1371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/>
              <a:t>Case Study: StillClock</a:t>
            </a:r>
            <a:endParaRPr lang="en-US" u="sng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3162-C329-4FB5-9A5C-0DE3D6AFB3F6}" type="slidenum">
              <a:rPr lang="en-US"/>
              <a:pPr/>
              <a:t>20</a:t>
            </a:fld>
            <a:endParaRPr lang="en-US"/>
          </a:p>
        </p:txBody>
      </p:sp>
      <p:sp>
        <p:nvSpPr>
          <p:cNvPr id="300039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81400" y="5638800"/>
            <a:ext cx="2133600" cy="6096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DisplayClock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0040" name="AutoShape 8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6324600" y="5638800"/>
            <a:ext cx="2133600" cy="6096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300042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" y="5638800"/>
            <a:ext cx="2133600" cy="6096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6" action="ppaction://program"/>
              </a:rPr>
              <a:t>StillClock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00044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1676400"/>
            <a:ext cx="2286000" cy="2667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00047" name="Rectangle 15"/>
          <p:cNvSpPr>
            <a:spLocks noChangeArrowheads="1"/>
          </p:cNvSpPr>
          <p:nvPr/>
        </p:nvSpPr>
        <p:spPr bwMode="auto">
          <a:xfrm>
            <a:off x="2600325" y="2343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0046" name="Object 14"/>
          <p:cNvGraphicFramePr>
            <a:graphicFrameLocks noChangeAspect="1"/>
          </p:cNvGraphicFramePr>
          <p:nvPr/>
        </p:nvGraphicFramePr>
        <p:xfrm>
          <a:off x="381000" y="1600200"/>
          <a:ext cx="54864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98" r:id="rId8" imgW="3944112" imgH="2171700" progId="Word.Picture.8">
                  <p:embed/>
                </p:oleObj>
              </mc:Choice>
              <mc:Fallback>
                <p:oleObj r:id="rId8" imgW="3944112" imgH="217170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5486400" cy="3022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Drawing Clock</a:t>
            </a:r>
            <a:endParaRPr lang="en-US" u="sng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FF68-72C7-4DF5-95FB-1C4EB4E6B785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342024" name="Object 8"/>
          <p:cNvGraphicFramePr>
            <a:graphicFrameLocks noChangeAspect="1"/>
          </p:cNvGraphicFramePr>
          <p:nvPr/>
        </p:nvGraphicFramePr>
        <p:xfrm>
          <a:off x="609600" y="2514600"/>
          <a:ext cx="439737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2" name="Bitmap Image" r:id="rId4" imgW="3002540" imgH="2766300" progId="PBrush">
                  <p:embed/>
                </p:oleObj>
              </mc:Choice>
              <mc:Fallback>
                <p:oleObj name="Bitmap Image" r:id="rId4" imgW="3002540" imgH="276630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4397375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0" y="1219200"/>
            <a:ext cx="5791200" cy="1004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xEnd = xCenter + handLength </a:t>
            </a:r>
            <a:r>
              <a:rPr lang="en-US"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cs typeface="Times New Roman" pitchFamily="18" charset="0"/>
              </a:rPr>
              <a:t> sin(</a:t>
            </a:r>
            <a:r>
              <a:rPr lang="en-US"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yEnd = yCenter - handLength </a:t>
            </a:r>
            <a:r>
              <a:rPr lang="en-US"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cs typeface="Times New Roman" pitchFamily="18" charset="0"/>
              </a:rPr>
              <a:t> cos(</a:t>
            </a:r>
            <a:r>
              <a:rPr lang="en-US"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</a:rPr>
              <a:t>)</a:t>
            </a:r>
            <a:endParaRPr lang="en-US"/>
          </a:p>
        </p:txBody>
      </p:sp>
      <p:sp>
        <p:nvSpPr>
          <p:cNvPr id="342027" name="Text Box 11"/>
          <p:cNvSpPr txBox="1">
            <a:spLocks noChangeArrowheads="1"/>
          </p:cNvSpPr>
          <p:nvPr/>
        </p:nvSpPr>
        <p:spPr bwMode="auto">
          <a:xfrm>
            <a:off x="5029200" y="1143000"/>
            <a:ext cx="3886200" cy="173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Since there are sixty seconds in one minute, the angle for the second hand is</a:t>
            </a:r>
          </a:p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second </a:t>
            </a:r>
            <a:r>
              <a:rPr lang="en-US"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cs typeface="Times New Roman" pitchFamily="18" charset="0"/>
              </a:rPr>
              <a:t> (2</a:t>
            </a:r>
            <a:r>
              <a:rPr lang="en-US">
                <a:cs typeface="Times New Roman" pitchFamily="18" charset="0"/>
                <a:sym typeface="Symbol" pitchFamily="18" charset="2"/>
              </a:rPr>
              <a:t></a:t>
            </a:r>
            <a:r>
              <a:rPr lang="en-US">
                <a:cs typeface="Times New Roman" pitchFamily="18" charset="0"/>
              </a:rPr>
              <a:t>/60)</a:t>
            </a:r>
          </a:p>
        </p:txBody>
      </p:sp>
      <p:pic>
        <p:nvPicPr>
          <p:cNvPr id="342028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3581400"/>
            <a:ext cx="2286000" cy="2667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Drawing Clock, cont.</a:t>
            </a:r>
            <a:endParaRPr lang="en-US" u="sng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865-2988-4B77-9997-D7C8A4CA2763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4746625" y="2590800"/>
          <a:ext cx="439737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46" name="Bitmap Image" r:id="rId4" imgW="3002540" imgH="2766300" progId="PBrush">
                  <p:embed/>
                </p:oleObj>
              </mc:Choice>
              <mc:Fallback>
                <p:oleObj name="Bitmap Image" r:id="rId4" imgW="3002540" imgH="276630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590800"/>
                        <a:ext cx="4397375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295400" y="1219200"/>
            <a:ext cx="5791200" cy="1004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xEnd = xCenter + handLength </a:t>
            </a:r>
            <a:r>
              <a:rPr lang="en-US"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cs typeface="Times New Roman" pitchFamily="18" charset="0"/>
              </a:rPr>
              <a:t> sin(</a:t>
            </a:r>
            <a:r>
              <a:rPr lang="en-US"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yEnd = yCenter - handLength </a:t>
            </a:r>
            <a:r>
              <a:rPr lang="en-US"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cs typeface="Times New Roman" pitchFamily="18" charset="0"/>
              </a:rPr>
              <a:t> cos(</a:t>
            </a:r>
            <a:r>
              <a:rPr lang="en-US"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</a:rPr>
              <a:t>)</a:t>
            </a:r>
            <a:endParaRPr lang="en-US"/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0" y="2438400"/>
            <a:ext cx="4648200" cy="3743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The position of the minute hand is determined by the minute and second. The exact minute value combined with seconds is minute + second/60. For example, if the time is 3 minutes and 30 seconds. The total minutes are 3.5. Since there are sixty minutes in one hour, the angle for the minute hand is </a:t>
            </a:r>
          </a:p>
          <a:p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(minute + second/60) </a:t>
            </a:r>
            <a:r>
              <a:rPr lang="en-US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 (2</a:t>
            </a:r>
            <a:r>
              <a:rPr lang="en-US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/60)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Drawing Clock, cont.</a:t>
            </a:r>
            <a:endParaRPr lang="en-US" u="sng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0761-AB40-4DFE-8768-D90C3FCCBFC8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4746625" y="2590800"/>
          <a:ext cx="439737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0" name="Bitmap Image" r:id="rId4" imgW="3002540" imgH="2766300" progId="PBrush">
                  <p:embed/>
                </p:oleObj>
              </mc:Choice>
              <mc:Fallback>
                <p:oleObj name="Bitmap Image" r:id="rId4" imgW="3002540" imgH="276630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590800"/>
                        <a:ext cx="4397375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5791200" cy="1004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xEnd = xCenter + handLength </a:t>
            </a:r>
            <a:r>
              <a:rPr lang="en-US"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cs typeface="Times New Roman" pitchFamily="18" charset="0"/>
              </a:rPr>
              <a:t> sin(</a:t>
            </a:r>
            <a:r>
              <a:rPr lang="en-US"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yEnd = yCenter - handLength </a:t>
            </a:r>
            <a:r>
              <a:rPr lang="en-US"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cs typeface="Times New Roman" pitchFamily="18" charset="0"/>
              </a:rPr>
              <a:t> cos(</a:t>
            </a:r>
            <a:r>
              <a:rPr lang="en-US"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</a:rPr>
              <a:t>)</a:t>
            </a:r>
            <a:endParaRPr lang="en-US"/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304800" y="2743200"/>
            <a:ext cx="41148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Since one circle is divided into twelve hours, the angle for the hour hand is </a:t>
            </a:r>
          </a:p>
          <a:p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(hour + minute/60 + second/(60 </a:t>
            </a:r>
            <a:r>
              <a:rPr lang="en-US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 60))) </a:t>
            </a:r>
            <a:r>
              <a:rPr lang="en-US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 (2</a:t>
            </a:r>
            <a:r>
              <a:rPr lang="en-US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/12)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Displaying Image Icons</a:t>
            </a:r>
            <a:endParaRPr lang="en-US" u="sng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2A6C-107F-423E-B9EB-012F700CE82B}" type="slidenum">
              <a:rPr lang="en-US"/>
              <a:pPr/>
              <a:t>24</a:t>
            </a:fld>
            <a:endParaRPr lang="en-US"/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610600" cy="4838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You learned how to create image icons and display image icons in labels and buttons. For example, the following statements create an image icon and display it in a label:</a:t>
            </a:r>
          </a:p>
          <a:p>
            <a:endParaRPr lang="en-US" u="sng"/>
          </a:p>
          <a:p>
            <a:r>
              <a:rPr lang="en-US" u="sng"/>
              <a:t>ImageIcon icon = new ImageIcon("image/us.gif");</a:t>
            </a:r>
          </a:p>
          <a:p>
            <a:r>
              <a:rPr lang="en-US" u="sng"/>
              <a:t>JLabel jlblImage = new JLabel(imageIcon);</a:t>
            </a:r>
          </a:p>
          <a:p>
            <a:endParaRPr lang="en-US"/>
          </a:p>
          <a:p>
            <a:r>
              <a:rPr lang="en-US"/>
              <a:t>An image icon displays a fixed-size image. To display an image in a flexible size, you need to use the </a:t>
            </a:r>
            <a:r>
              <a:rPr lang="en-US" u="sng"/>
              <a:t>java.awt.Image</a:t>
            </a:r>
            <a:r>
              <a:rPr lang="en-US"/>
              <a:t> class. An image can be created from an image icon using the </a:t>
            </a:r>
            <a:r>
              <a:rPr lang="en-US" u="sng"/>
              <a:t>getImage()</a:t>
            </a:r>
            <a:r>
              <a:rPr lang="en-US"/>
              <a:t> method as follows:</a:t>
            </a:r>
          </a:p>
          <a:p>
            <a:endParaRPr lang="en-US" u="sng"/>
          </a:p>
          <a:p>
            <a:r>
              <a:rPr lang="en-US" u="sng"/>
              <a:t>Image image = imageIcon.getImage();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Displaying Images</a:t>
            </a:r>
            <a:endParaRPr lang="en-US" u="sng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8E3-FB60-447E-B34C-698AC2565A1D}" type="slidenum">
              <a:rPr lang="en-US"/>
              <a:pPr/>
              <a:t>25</a:t>
            </a:fld>
            <a:endParaRPr lang="en-US"/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Using a label as an area for displaying images is simple and convenient, but you don't have much control over how the image is displayed. A more flexible way to display images is to use the </a:t>
            </a:r>
            <a:r>
              <a:rPr lang="en-US" u="sng"/>
              <a:t>drawImage</a:t>
            </a:r>
            <a:r>
              <a:rPr lang="en-US"/>
              <a:t> method of the </a:t>
            </a:r>
            <a:r>
              <a:rPr lang="en-US" u="sng"/>
              <a:t>Graphics</a:t>
            </a:r>
            <a:r>
              <a:rPr lang="en-US"/>
              <a:t> class on a panel. Four versions of the </a:t>
            </a:r>
            <a:r>
              <a:rPr lang="en-US" u="sng"/>
              <a:t>drawImage</a:t>
            </a:r>
            <a:r>
              <a:rPr lang="en-US"/>
              <a:t> method are shown here.</a:t>
            </a:r>
          </a:p>
          <a:p>
            <a:endParaRPr lang="en-US" u="sng"/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2196" name="Object 4"/>
          <p:cNvGraphicFramePr>
            <a:graphicFrameLocks noChangeAspect="1"/>
          </p:cNvGraphicFramePr>
          <p:nvPr/>
        </p:nvGraphicFramePr>
        <p:xfrm>
          <a:off x="228600" y="2986088"/>
          <a:ext cx="86868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4" name="Picture" r:id="rId4" imgW="4966716" imgH="1997964" progId="Word.Picture.8">
                  <p:embed/>
                </p:oleObj>
              </mc:Choice>
              <mc:Fallback>
                <p:oleObj name="Picture" r:id="rId4" imgW="4966716" imgH="1997964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86088"/>
                        <a:ext cx="8686800" cy="3502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Displaying Images Example</a:t>
            </a:r>
            <a:endParaRPr lang="en-US" u="sng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5781-C8D1-440E-BEA0-B20E4923CBA4}" type="slidenum">
              <a:rPr lang="en-US"/>
              <a:pPr/>
              <a:t>26</a:t>
            </a:fld>
            <a:endParaRPr lang="en-US"/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This example gives the code that displays an image from image/us.gif. The file image/us.gif is under the class directory. The </a:t>
            </a:r>
            <a:r>
              <a:rPr lang="en-US" u="sng"/>
              <a:t>Image</a:t>
            </a:r>
            <a:r>
              <a:rPr lang="en-US"/>
              <a:t> from the file is created in the program. The </a:t>
            </a:r>
            <a:r>
              <a:rPr lang="en-US" u="sng"/>
              <a:t>drawImage</a:t>
            </a:r>
            <a:r>
              <a:rPr lang="en-US"/>
              <a:t> method displays the image to fill in the whole panel, as shown in the figure.</a:t>
            </a:r>
          </a:p>
        </p:txBody>
      </p:sp>
      <p:sp>
        <p:nvSpPr>
          <p:cNvPr id="394244" name="Rectangle 4"/>
          <p:cNvSpPr>
            <a:spLocks noChangeArrowheads="1"/>
          </p:cNvSpPr>
          <p:nvPr/>
        </p:nvSpPr>
        <p:spPr bwMode="auto">
          <a:xfrm>
            <a:off x="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942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505200"/>
            <a:ext cx="2133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4247" name="AutoShape 7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6248400" y="5638800"/>
            <a:ext cx="24384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394248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429000" y="5638800"/>
            <a:ext cx="25908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DisplayImage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Case Study: ImageViewer Class</a:t>
            </a:r>
            <a:endParaRPr lang="en-US" u="sng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4A16-4CD1-47B7-B881-28EA8721D971}" type="slidenum">
              <a:rPr lang="en-US"/>
              <a:pPr/>
              <a:t>27</a:t>
            </a:fld>
            <a:endParaRPr lang="en-US"/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Displaying an image is a common task in Java programming. This case study develops a reusable component named </a:t>
            </a:r>
            <a:r>
              <a:rPr lang="en-US" u="sng"/>
              <a:t>ImageViewer</a:t>
            </a:r>
            <a:r>
              <a:rPr lang="en-US"/>
              <a:t> that displays an image in a panel. The </a:t>
            </a:r>
            <a:r>
              <a:rPr lang="en-US" u="sng"/>
              <a:t>ImageViewer</a:t>
            </a:r>
            <a:r>
              <a:rPr lang="en-US"/>
              <a:t> class contains the properties </a:t>
            </a:r>
            <a:r>
              <a:rPr lang="en-US" u="sng"/>
              <a:t>image</a:t>
            </a:r>
            <a:r>
              <a:rPr lang="en-US"/>
              <a:t>, </a:t>
            </a:r>
            <a:r>
              <a:rPr lang="en-US" u="sng"/>
              <a:t>imageFilename</a:t>
            </a:r>
            <a:r>
              <a:rPr lang="en-US"/>
              <a:t>, </a:t>
            </a:r>
            <a:r>
              <a:rPr lang="en-US" u="sng"/>
              <a:t>stretched</a:t>
            </a:r>
            <a:r>
              <a:rPr lang="en-US"/>
              <a:t>, </a:t>
            </a:r>
            <a:r>
              <a:rPr lang="en-US" u="sng"/>
              <a:t>xCoordinate</a:t>
            </a:r>
            <a:r>
              <a:rPr lang="en-US"/>
              <a:t>, and </a:t>
            </a:r>
            <a:r>
              <a:rPr lang="en-US" u="sng"/>
              <a:t>yCoordinate</a:t>
            </a:r>
            <a:r>
              <a:rPr lang="en-US"/>
              <a:t>. 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6294" name="Object 6"/>
          <p:cNvGraphicFramePr>
            <a:graphicFrameLocks noChangeAspect="1"/>
          </p:cNvGraphicFramePr>
          <p:nvPr/>
        </p:nvGraphicFramePr>
        <p:xfrm>
          <a:off x="457200" y="3048000"/>
          <a:ext cx="81534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8" name="Picture" r:id="rId4" imgW="4477512" imgH="1810512" progId="Word.Picture.8">
                  <p:embed/>
                </p:oleObj>
              </mc:Choice>
              <mc:Fallback>
                <p:oleObj name="Picture" r:id="rId4" imgW="4477512" imgH="1810512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153400" cy="3295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ImageView Example</a:t>
            </a:r>
            <a:endParaRPr lang="en-US" u="sng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1DF3-61E6-41DD-80B1-F5B7E8C0707A}" type="slidenum">
              <a:rPr lang="en-US"/>
              <a:pPr/>
              <a:t>28</a:t>
            </a:fld>
            <a:endParaRPr lang="en-US"/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This example gives an example that creates six images using the </a:t>
            </a:r>
            <a:r>
              <a:rPr lang="en-US" u="sng"/>
              <a:t>ImageViewer</a:t>
            </a:r>
            <a:r>
              <a:rPr lang="en-US"/>
              <a:t> class. 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983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505200"/>
            <a:ext cx="25241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344" name="AutoShape 8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6248400" y="5638800"/>
            <a:ext cx="24384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398345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429000" y="5638800"/>
            <a:ext cx="25908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SixFlags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33400"/>
          </a:xfrm>
          <a:noFill/>
          <a:ln/>
        </p:spPr>
        <p:txBody>
          <a:bodyPr/>
          <a:lstStyle/>
          <a:p>
            <a:r>
              <a:rPr lang="en-US" sz="4000"/>
              <a:t>Objectives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181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To describe Java coordinate systems in a GUI component (§15.2).</a:t>
            </a:r>
          </a:p>
          <a:p>
            <a:pPr>
              <a:lnSpc>
                <a:spcPct val="80000"/>
              </a:lnSpc>
            </a:pPr>
            <a:r>
              <a:rPr lang="en-US" sz="2400"/>
              <a:t>To draw things using the methods in the </a:t>
            </a:r>
            <a:r>
              <a:rPr lang="en-US" sz="2400" u="sng"/>
              <a:t>Graphics</a:t>
            </a:r>
            <a:r>
              <a:rPr lang="en-US" sz="2400"/>
              <a:t> class (§15.3).</a:t>
            </a:r>
          </a:p>
          <a:p>
            <a:pPr>
              <a:lnSpc>
                <a:spcPct val="80000"/>
              </a:lnSpc>
            </a:pPr>
            <a:r>
              <a:rPr lang="en-US" sz="2400"/>
              <a:t>To override the </a:t>
            </a:r>
            <a:r>
              <a:rPr lang="en-US" sz="2400" u="sng"/>
              <a:t>paintComponent</a:t>
            </a:r>
            <a:r>
              <a:rPr lang="en-US" sz="2400"/>
              <a:t> method to draw things on a GUI component (§15.3).</a:t>
            </a:r>
          </a:p>
          <a:p>
            <a:pPr>
              <a:lnSpc>
                <a:spcPct val="80000"/>
              </a:lnSpc>
            </a:pPr>
            <a:r>
              <a:rPr lang="en-US" sz="2400"/>
              <a:t>To use a panel as a canvas to draw things (§15.3).</a:t>
            </a:r>
          </a:p>
          <a:p>
            <a:pPr>
              <a:lnSpc>
                <a:spcPct val="80000"/>
              </a:lnSpc>
            </a:pPr>
            <a:r>
              <a:rPr lang="en-US" sz="2400"/>
              <a:t>To draw strings, lines, rectangles, ovals, arcs, and polygons (§§15.4, 15.6-15.7).</a:t>
            </a:r>
          </a:p>
          <a:p>
            <a:pPr>
              <a:lnSpc>
                <a:spcPct val="80000"/>
              </a:lnSpc>
            </a:pPr>
            <a:r>
              <a:rPr lang="en-US" sz="2400"/>
              <a:t>To obtain font properties using </a:t>
            </a:r>
            <a:r>
              <a:rPr lang="en-US" sz="2400" u="sng"/>
              <a:t>FontMetrics</a:t>
            </a:r>
            <a:r>
              <a:rPr lang="en-US" sz="2400"/>
              <a:t> and know how to center a message (§15.8).</a:t>
            </a:r>
          </a:p>
          <a:p>
            <a:pPr>
              <a:lnSpc>
                <a:spcPct val="80000"/>
              </a:lnSpc>
            </a:pPr>
            <a:r>
              <a:rPr lang="en-US" sz="2400"/>
              <a:t>To display an image in a GUI component (§15.11).</a:t>
            </a:r>
          </a:p>
          <a:p>
            <a:pPr>
              <a:lnSpc>
                <a:spcPct val="80000"/>
              </a:lnSpc>
            </a:pPr>
            <a:r>
              <a:rPr lang="en-US" sz="2400"/>
              <a:t>To develop reusable GUI components </a:t>
            </a:r>
            <a:r>
              <a:rPr lang="en-US" sz="2400" u="sng"/>
              <a:t>FigurePanel</a:t>
            </a:r>
            <a:r>
              <a:rPr lang="en-US" sz="2400"/>
              <a:t>, </a:t>
            </a:r>
            <a:r>
              <a:rPr lang="en-US" sz="2400" u="sng"/>
              <a:t>MessagePanel</a:t>
            </a:r>
            <a:r>
              <a:rPr lang="en-US" sz="2400"/>
              <a:t>, </a:t>
            </a:r>
            <a:r>
              <a:rPr lang="en-US" sz="2400" u="sng"/>
              <a:t>StillClock</a:t>
            </a:r>
            <a:r>
              <a:rPr lang="en-US" sz="2400"/>
              <a:t>, and </a:t>
            </a:r>
            <a:r>
              <a:rPr lang="en-US" sz="2400" u="sng"/>
              <a:t>ImageViewer</a:t>
            </a:r>
            <a:r>
              <a:rPr lang="en-US" sz="2400"/>
              <a:t> (§§15.5, 15.9, 15.10, 15.12).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D0A9-3760-4B7D-B492-B749CC46B53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/>
        </p:spPr>
        <p:txBody>
          <a:bodyPr/>
          <a:lstStyle/>
          <a:p>
            <a:r>
              <a:rPr lang="en-US" sz="4300"/>
              <a:t>Java Coordinate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0363-AD47-40F2-A8B9-4858864C8251}" type="slidenum">
              <a:rPr lang="en-US"/>
              <a:pPr/>
              <a:t>4</a:t>
            </a:fld>
            <a:endParaRPr lang="en-US"/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2255838" y="2514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57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373914"/>
              </p:ext>
            </p:extLst>
          </p:nvPr>
        </p:nvGraphicFramePr>
        <p:xfrm>
          <a:off x="228600" y="1600200"/>
          <a:ext cx="8686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6" name="Picture" r:id="rId3" imgW="4629240" imgH="1828800" progId="Word.Picture.8">
                  <p:embed/>
                </p:oleObj>
              </mc:Choice>
              <mc:Fallback>
                <p:oleObj name="Picture" r:id="rId3" imgW="4629240" imgH="182880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86800" cy="342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143000"/>
          </a:xfrm>
          <a:noFill/>
          <a:ln/>
        </p:spPr>
        <p:txBody>
          <a:bodyPr/>
          <a:lstStyle/>
          <a:p>
            <a:r>
              <a:rPr lang="en-US" sz="4300"/>
              <a:t>Each GUI Component Has its Own Coordinate System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57A4-1241-4749-8229-D0744E88D34D}" type="slidenum">
              <a:rPr lang="en-US"/>
              <a:pPr/>
              <a:t>5</a:t>
            </a:fld>
            <a:endParaRPr lang="en-US"/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2255838" y="2514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7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64115"/>
              </p:ext>
            </p:extLst>
          </p:nvPr>
        </p:nvGraphicFramePr>
        <p:xfrm>
          <a:off x="0" y="2286000"/>
          <a:ext cx="9144000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0" name="Picture" r:id="rId3" imgW="5477256" imgH="1510284" progId="Word.Picture.8">
                  <p:embed/>
                </p:oleObj>
              </mc:Choice>
              <mc:Fallback>
                <p:oleObj name="Picture" r:id="rId3" imgW="5477256" imgH="1510284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9144000" cy="2519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noFill/>
          <a:ln/>
        </p:spPr>
        <p:txBody>
          <a:bodyPr/>
          <a:lstStyle/>
          <a:p>
            <a:r>
              <a:rPr lang="en-US" sz="4300"/>
              <a:t>The Graphics Class</a:t>
            </a:r>
            <a:endParaRPr lang="en-US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3276600" cy="2057400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You can draw strings, lines, rectangles, ovals, arcs, polygons, and polylines, using the methods in the </a:t>
            </a:r>
            <a:r>
              <a:rPr lang="en-US" sz="2400" u="sng"/>
              <a:t>Graphics</a:t>
            </a:r>
            <a:r>
              <a:rPr lang="en-US" sz="2400"/>
              <a:t> class.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CCC9-78C7-4F9C-9463-0EB1431BC173}" type="slidenum">
              <a:rPr lang="en-US"/>
              <a:pPr/>
              <a:t>6</a:t>
            </a:fld>
            <a:endParaRPr lang="en-US"/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3352800" y="990600"/>
          <a:ext cx="5486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4" name="Picture" r:id="rId3" imgW="4803648" imgH="4794504" progId="Word.Picture.8">
                  <p:embed/>
                </p:oleObj>
              </mc:Choice>
              <mc:Fallback>
                <p:oleObj name="Picture" r:id="rId3" imgW="4803648" imgH="4794504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5486400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noFill/>
          <a:ln/>
        </p:spPr>
        <p:txBody>
          <a:bodyPr/>
          <a:lstStyle/>
          <a:p>
            <a:r>
              <a:rPr lang="en-US" sz="4300"/>
              <a:t>paintComponent Example</a:t>
            </a: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25908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/>
              <a:t>In order to draw things on a component, you need to define a class that extends JPanel and overrides its </a:t>
            </a:r>
            <a:r>
              <a:rPr lang="en-US" u="sng"/>
              <a:t>paintComponent</a:t>
            </a:r>
            <a:r>
              <a:rPr lang="en-US"/>
              <a:t> method to specify what to draw. The first program in this chapter can be rewritten using </a:t>
            </a:r>
            <a:r>
              <a:rPr lang="en-US" u="sng"/>
              <a:t>paintComponent</a:t>
            </a:r>
            <a:r>
              <a:rPr lang="en-US"/>
              <a:t>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AAE-AA69-4C9C-A21E-85F17A56F7DF}" type="slidenum">
              <a:rPr lang="en-US"/>
              <a:pPr/>
              <a:t>7</a:t>
            </a:fld>
            <a:endParaRPr lang="en-US"/>
          </a:p>
        </p:txBody>
      </p:sp>
      <p:sp>
        <p:nvSpPr>
          <p:cNvPr id="38605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895600" y="5638800"/>
            <a:ext cx="3124200" cy="6096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TestPaintComponent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6053" name="AutoShape 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6324600" y="5638800"/>
            <a:ext cx="2133600" cy="6096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dirty="0">
                <a:latin typeface="Book Antiqua" pitchFamily="18" charset="0"/>
              </a:rPr>
              <a:t>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4200"/>
              <a:t>Drawing Geometric Figures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sz="2800"/>
              <a:t>Drawing Strings</a:t>
            </a:r>
          </a:p>
          <a:p>
            <a:pPr>
              <a:spcBef>
                <a:spcPct val="25000"/>
              </a:spcBef>
            </a:pPr>
            <a:r>
              <a:rPr lang="en-US" sz="2800"/>
              <a:t>Drawing Lines</a:t>
            </a:r>
          </a:p>
          <a:p>
            <a:pPr>
              <a:spcBef>
                <a:spcPct val="25000"/>
              </a:spcBef>
            </a:pPr>
            <a:r>
              <a:rPr lang="en-US" sz="2800"/>
              <a:t>Drawing Rectangles</a:t>
            </a:r>
          </a:p>
          <a:p>
            <a:pPr>
              <a:spcBef>
                <a:spcPct val="25000"/>
              </a:spcBef>
            </a:pPr>
            <a:r>
              <a:rPr lang="en-US" sz="2800"/>
              <a:t>Drawing Ovals</a:t>
            </a:r>
          </a:p>
          <a:p>
            <a:pPr>
              <a:spcBef>
                <a:spcPct val="25000"/>
              </a:spcBef>
            </a:pPr>
            <a:r>
              <a:rPr lang="en-US" sz="2800"/>
              <a:t>Drawing Arcs</a:t>
            </a:r>
          </a:p>
          <a:p>
            <a:pPr>
              <a:spcBef>
                <a:spcPct val="25000"/>
              </a:spcBef>
            </a:pPr>
            <a:r>
              <a:rPr lang="en-US" sz="2800"/>
              <a:t>Drawing Polygons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E92-57A5-461E-AD73-A2D178DD2126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Drawing Strings</a:t>
            </a:r>
            <a:endParaRPr lang="en-US" b="1"/>
          </a:p>
        </p:txBody>
      </p:sp>
      <p:sp>
        <p:nvSpPr>
          <p:cNvPr id="293898" name="Rectangle 10"/>
          <p:cNvSpPr>
            <a:spLocks noGrp="1" noChangeArrowheads="1"/>
          </p:cNvSpPr>
          <p:nvPr>
            <p:ph idx="1"/>
          </p:nvPr>
        </p:nvSpPr>
        <p:spPr>
          <a:xfrm>
            <a:off x="4876800" y="4343400"/>
            <a:ext cx="4038600" cy="3810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1800"/>
              <a:t>drawLine(int x1, int y1, int x2, int y2);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E8E5-A409-44AF-932E-7CADB3DD0249}" type="slidenum">
              <a:rPr lang="en-US"/>
              <a:pPr/>
              <a:t>9</a:t>
            </a:fld>
            <a:endParaRPr lang="en-US"/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2181225" y="2476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3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309797"/>
              </p:ext>
            </p:extLst>
          </p:nvPr>
        </p:nvGraphicFramePr>
        <p:xfrm>
          <a:off x="0" y="1905000"/>
          <a:ext cx="89916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8" name="Picture" r:id="rId3" imgW="5660136" imgH="1304544" progId="Word.Picture.8">
                  <p:embed/>
                </p:oleObj>
              </mc:Choice>
              <mc:Fallback>
                <p:oleObj name="Picture" r:id="rId3" imgW="5660136" imgH="1304544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8991600" cy="207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9" name="Rectangle 11"/>
          <p:cNvSpPr>
            <a:spLocks noChangeArrowheads="1"/>
          </p:cNvSpPr>
          <p:nvPr/>
        </p:nvSpPr>
        <p:spPr bwMode="auto">
          <a:xfrm>
            <a:off x="381000" y="43434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/>
              <a:t>drawString(String s, int x, int 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21462</TotalTime>
  <Words>1114</Words>
  <Application>Microsoft Office PowerPoint</Application>
  <PresentationFormat>On-screen Show (4:3)</PresentationFormat>
  <Paragraphs>149</Paragraphs>
  <Slides>28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Adjacency</vt:lpstr>
      <vt:lpstr>Picture</vt:lpstr>
      <vt:lpstr>Bitmap Image</vt:lpstr>
      <vt:lpstr>Microsoft Word Picture</vt:lpstr>
      <vt:lpstr>Chapter 15 Graphics</vt:lpstr>
      <vt:lpstr>Motivations</vt:lpstr>
      <vt:lpstr>Objectives</vt:lpstr>
      <vt:lpstr>Java Coordinate System</vt:lpstr>
      <vt:lpstr>Each GUI Component Has its Own Coordinate System</vt:lpstr>
      <vt:lpstr>The Graphics Class</vt:lpstr>
      <vt:lpstr>paintComponent Example</vt:lpstr>
      <vt:lpstr>Drawing Geometric Figures</vt:lpstr>
      <vt:lpstr>Drawing Strings</vt:lpstr>
      <vt:lpstr>Drawing Rectangles</vt:lpstr>
      <vt:lpstr>Drawing Rounded Rectangles</vt:lpstr>
      <vt:lpstr>Drawing Ovals</vt:lpstr>
      <vt:lpstr>Case Study: The FigurePanel Class </vt:lpstr>
      <vt:lpstr>Test FigurePanel</vt:lpstr>
      <vt:lpstr>Drawing Arcs</vt:lpstr>
      <vt:lpstr>Drawing Arcs Example</vt:lpstr>
      <vt:lpstr>Drawing Polygons and Polylines</vt:lpstr>
      <vt:lpstr>Drawing Polygons Using the Polygon Class</vt:lpstr>
      <vt:lpstr>Drawing Polygons Example</vt:lpstr>
      <vt:lpstr>Case Study: StillClock</vt:lpstr>
      <vt:lpstr>Drawing Clock</vt:lpstr>
      <vt:lpstr>Drawing Clock, cont.</vt:lpstr>
      <vt:lpstr>Drawing Clock, cont.</vt:lpstr>
      <vt:lpstr>Displaying Image Icons</vt:lpstr>
      <vt:lpstr>Displaying Images</vt:lpstr>
      <vt:lpstr>Displaying Images Example</vt:lpstr>
      <vt:lpstr>Case Study: ImageViewer Class</vt:lpstr>
      <vt:lpstr>ImageView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Getting Started with Graphics Programming</dc:title>
  <dc:creator>Y. Daniel Liang</dc:creator>
  <cp:lastModifiedBy>Hitham M.Abo Bakr</cp:lastModifiedBy>
  <cp:revision>287</cp:revision>
  <cp:lastPrinted>1998-04-22T12:52:01Z</cp:lastPrinted>
  <dcterms:created xsi:type="dcterms:W3CDTF">1995-06-10T17:31:50Z</dcterms:created>
  <dcterms:modified xsi:type="dcterms:W3CDTF">2014-12-18T08:13:36Z</dcterms:modified>
</cp:coreProperties>
</file>