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embeddedFontLst>
    <p:embeddedFont>
      <p:font typeface="Montserrat" panose="020B060402020202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80682D-B6F6-4363-8306-C55584F87381}">
  <a:tblStyle styleId="{4B80682D-B6F6-4363-8306-C55584F873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4188c811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d4188c811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4188c811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d4188c8116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4188c811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d4188c8116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364f7da5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d364f7da5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364f7d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d364f7da5a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364f7d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d364f7da5a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0594d94b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d0594d94b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4188c811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d4188c8116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4188c7b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4188c7b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4188c7bf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4188c7b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4188c7bf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4188c7bf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4188c7b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4188c7b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188c7bf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4188c7bf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4188c7b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4188c7b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accent1"/>
        </a:solidFill>
        <a:effectLst/>
      </p:bgPr>
    </p:bg>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14" name="Google Shape;14;p3"/>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5" name="Google Shape;15;p3"/>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16" name="Google Shape;16;p3"/>
          <p:cNvSpPr txBox="1">
            <a:spLocks noGrp="1"/>
          </p:cNvSpPr>
          <p:nvPr>
            <p:ph type="body" idx="1"/>
          </p:nvPr>
        </p:nvSpPr>
        <p:spPr>
          <a:xfrm>
            <a:off x="2544225"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17" name="Google Shape;17;p3"/>
          <p:cNvSpPr txBox="1">
            <a:spLocks noGrp="1"/>
          </p:cNvSpPr>
          <p:nvPr>
            <p:ph type="body" idx="2"/>
          </p:nvPr>
        </p:nvSpPr>
        <p:spPr>
          <a:xfrm>
            <a:off x="5705276"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18" name="Google Shape;18;p3"/>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2"/>
          <p:cNvSpPr txBox="1">
            <a:spLocks noGrp="1"/>
          </p:cNvSpPr>
          <p:nvPr>
            <p:ph type="body" idx="1"/>
          </p:nvPr>
        </p:nvSpPr>
        <p:spPr>
          <a:xfrm>
            <a:off x="164145" y="4406300"/>
            <a:ext cx="2346900" cy="5196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360"/>
              </a:spcBef>
              <a:spcAft>
                <a:spcPts val="0"/>
              </a:spcAft>
              <a:buSzPts val="1800"/>
              <a:buNone/>
              <a:defRPr sz="1800"/>
            </a:lvl1pPr>
          </a:lstStyle>
          <a:p>
            <a:endParaRPr/>
          </a:p>
        </p:txBody>
      </p:sp>
      <p:sp>
        <p:nvSpPr>
          <p:cNvPr id="56" name="Google Shape;56;p12"/>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7"/>
        <p:cNvGrpSpPr/>
        <p:nvPr/>
      </p:nvGrpSpPr>
      <p:grpSpPr>
        <a:xfrm>
          <a:off x="0" y="0"/>
          <a:ext cx="0" cy="0"/>
          <a:chOff x="0" y="0"/>
          <a:chExt cx="0" cy="0"/>
        </a:xfrm>
      </p:grpSpPr>
      <p:sp>
        <p:nvSpPr>
          <p:cNvPr id="58" name="Google Shape;58;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13"/>
          <p:cNvGrpSpPr/>
          <p:nvPr/>
        </p:nvGrpSpPr>
        <p:grpSpPr>
          <a:xfrm>
            <a:off x="2" y="4713898"/>
            <a:ext cx="3047923" cy="429600"/>
            <a:chOff x="-73" y="4713898"/>
            <a:chExt cx="3047923" cy="429600"/>
          </a:xfrm>
        </p:grpSpPr>
        <p:sp>
          <p:nvSpPr>
            <p:cNvPr id="60" name="Google Shape;60;p13"/>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3"/>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185350" y="352000"/>
            <a:ext cx="2683200" cy="407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None/>
              <a:defRPr sz="3000" b="1">
                <a:solidFill>
                  <a:srgbClr val="212121"/>
                </a:solidFill>
              </a:defRPr>
            </a:lvl1pPr>
            <a:lvl2pPr lvl="1" algn="l">
              <a:lnSpc>
                <a:spcPct val="100000"/>
              </a:lnSpc>
              <a:spcBef>
                <a:spcPts val="0"/>
              </a:spcBef>
              <a:spcAft>
                <a:spcPts val="0"/>
              </a:spcAft>
              <a:buNone/>
              <a:defRPr sz="3000" b="1">
                <a:solidFill>
                  <a:srgbClr val="212121"/>
                </a:solidFill>
              </a:defRPr>
            </a:lvl2pPr>
            <a:lvl3pPr lvl="2" algn="l">
              <a:lnSpc>
                <a:spcPct val="100000"/>
              </a:lnSpc>
              <a:spcBef>
                <a:spcPts val="0"/>
              </a:spcBef>
              <a:spcAft>
                <a:spcPts val="0"/>
              </a:spcAft>
              <a:buNone/>
              <a:defRPr sz="3000" b="1">
                <a:solidFill>
                  <a:srgbClr val="212121"/>
                </a:solidFill>
              </a:defRPr>
            </a:lvl3pPr>
            <a:lvl4pPr lvl="3" algn="l">
              <a:lnSpc>
                <a:spcPct val="100000"/>
              </a:lnSpc>
              <a:spcBef>
                <a:spcPts val="0"/>
              </a:spcBef>
              <a:spcAft>
                <a:spcPts val="0"/>
              </a:spcAft>
              <a:buNone/>
              <a:defRPr sz="3000" b="1">
                <a:solidFill>
                  <a:srgbClr val="212121"/>
                </a:solidFill>
              </a:defRPr>
            </a:lvl4pPr>
            <a:lvl5pPr lvl="4" algn="l">
              <a:lnSpc>
                <a:spcPct val="100000"/>
              </a:lnSpc>
              <a:spcBef>
                <a:spcPts val="0"/>
              </a:spcBef>
              <a:spcAft>
                <a:spcPts val="0"/>
              </a:spcAft>
              <a:buNone/>
              <a:defRPr sz="3000" b="1">
                <a:solidFill>
                  <a:srgbClr val="212121"/>
                </a:solidFill>
              </a:defRPr>
            </a:lvl5pPr>
            <a:lvl6pPr lvl="5" algn="l">
              <a:lnSpc>
                <a:spcPct val="100000"/>
              </a:lnSpc>
              <a:spcBef>
                <a:spcPts val="0"/>
              </a:spcBef>
              <a:spcAft>
                <a:spcPts val="0"/>
              </a:spcAft>
              <a:buNone/>
              <a:defRPr sz="3000" b="1">
                <a:solidFill>
                  <a:srgbClr val="212121"/>
                </a:solidFill>
              </a:defRPr>
            </a:lvl6pPr>
            <a:lvl7pPr lvl="6" algn="l">
              <a:lnSpc>
                <a:spcPct val="100000"/>
              </a:lnSpc>
              <a:spcBef>
                <a:spcPts val="0"/>
              </a:spcBef>
              <a:spcAft>
                <a:spcPts val="0"/>
              </a:spcAft>
              <a:buNone/>
              <a:defRPr sz="3000" b="1">
                <a:solidFill>
                  <a:srgbClr val="212121"/>
                </a:solidFill>
              </a:defRPr>
            </a:lvl7pPr>
            <a:lvl8pPr lvl="7" algn="l">
              <a:lnSpc>
                <a:spcPct val="100000"/>
              </a:lnSpc>
              <a:spcBef>
                <a:spcPts val="0"/>
              </a:spcBef>
              <a:spcAft>
                <a:spcPts val="0"/>
              </a:spcAft>
              <a:buNone/>
              <a:defRPr sz="3000" b="1">
                <a:solidFill>
                  <a:srgbClr val="212121"/>
                </a:solidFill>
              </a:defRPr>
            </a:lvl8pPr>
            <a:lvl9pPr lvl="8" algn="l">
              <a:lnSpc>
                <a:spcPct val="100000"/>
              </a:lnSpc>
              <a:spcBef>
                <a:spcPts val="0"/>
              </a:spcBef>
              <a:spcAft>
                <a:spcPts val="0"/>
              </a:spcAft>
              <a:buNone/>
              <a:defRPr sz="3000" b="1">
                <a:solidFill>
                  <a:srgbClr val="212121"/>
                </a:solidFill>
              </a:defRPr>
            </a:lvl9pPr>
          </a:lstStyle>
          <a:p>
            <a:endParaRPr/>
          </a:p>
        </p:txBody>
      </p:sp>
      <p:sp>
        <p:nvSpPr>
          <p:cNvPr id="66" name="Google Shape;66;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t="30860" b="30859"/>
          <a:stretch/>
        </p:blipFill>
        <p:spPr>
          <a:xfrm>
            <a:off x="0" y="-2"/>
            <a:ext cx="9144000" cy="1968874"/>
          </a:xfrm>
          <a:prstGeom prst="rect">
            <a:avLst/>
          </a:prstGeom>
          <a:noFill/>
          <a:ln>
            <a:noFill/>
          </a:ln>
        </p:spPr>
      </p:pic>
      <p:sp>
        <p:nvSpPr>
          <p:cNvPr id="23" name="Google Shape;23;p5"/>
          <p:cNvSpPr txBox="1">
            <a:spLocks noGrp="1"/>
          </p:cNvSpPr>
          <p:nvPr>
            <p:ph type="ctrTitle"/>
          </p:nvPr>
        </p:nvSpPr>
        <p:spPr>
          <a:xfrm>
            <a:off x="2970175" y="3107350"/>
            <a:ext cx="57927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1"/>
              </a:buClr>
              <a:buSzPts val="4800"/>
              <a:buNone/>
              <a:defRPr sz="4800">
                <a:solidFill>
                  <a:schemeClr val="dk1"/>
                </a:solidFill>
              </a:defRPr>
            </a:lvl1pPr>
            <a:lvl2pPr lvl="1" algn="r">
              <a:lnSpc>
                <a:spcPct val="100000"/>
              </a:lnSpc>
              <a:spcBef>
                <a:spcPts val="0"/>
              </a:spcBef>
              <a:spcAft>
                <a:spcPts val="0"/>
              </a:spcAft>
              <a:buClr>
                <a:schemeClr val="dk1"/>
              </a:buClr>
              <a:buSzPts val="4800"/>
              <a:buNone/>
              <a:defRPr sz="4800">
                <a:solidFill>
                  <a:schemeClr val="dk1"/>
                </a:solidFill>
              </a:defRPr>
            </a:lvl2pPr>
            <a:lvl3pPr lvl="2" algn="r">
              <a:lnSpc>
                <a:spcPct val="100000"/>
              </a:lnSpc>
              <a:spcBef>
                <a:spcPts val="0"/>
              </a:spcBef>
              <a:spcAft>
                <a:spcPts val="0"/>
              </a:spcAft>
              <a:buClr>
                <a:schemeClr val="dk1"/>
              </a:buClr>
              <a:buSzPts val="4800"/>
              <a:buNone/>
              <a:defRPr sz="4800">
                <a:solidFill>
                  <a:schemeClr val="dk1"/>
                </a:solidFill>
              </a:defRPr>
            </a:lvl3pPr>
            <a:lvl4pPr lvl="3" algn="r">
              <a:lnSpc>
                <a:spcPct val="100000"/>
              </a:lnSpc>
              <a:spcBef>
                <a:spcPts val="0"/>
              </a:spcBef>
              <a:spcAft>
                <a:spcPts val="0"/>
              </a:spcAft>
              <a:buClr>
                <a:schemeClr val="dk1"/>
              </a:buClr>
              <a:buSzPts val="4800"/>
              <a:buNone/>
              <a:defRPr sz="4800">
                <a:solidFill>
                  <a:schemeClr val="dk1"/>
                </a:solidFill>
              </a:defRPr>
            </a:lvl4pPr>
            <a:lvl5pPr lvl="4" algn="r">
              <a:lnSpc>
                <a:spcPct val="100000"/>
              </a:lnSpc>
              <a:spcBef>
                <a:spcPts val="0"/>
              </a:spcBef>
              <a:spcAft>
                <a:spcPts val="0"/>
              </a:spcAft>
              <a:buClr>
                <a:schemeClr val="dk1"/>
              </a:buClr>
              <a:buSzPts val="4800"/>
              <a:buNone/>
              <a:defRPr sz="4800">
                <a:solidFill>
                  <a:schemeClr val="dk1"/>
                </a:solidFill>
              </a:defRPr>
            </a:lvl5pPr>
            <a:lvl6pPr lvl="5" algn="r">
              <a:lnSpc>
                <a:spcPct val="100000"/>
              </a:lnSpc>
              <a:spcBef>
                <a:spcPts val="0"/>
              </a:spcBef>
              <a:spcAft>
                <a:spcPts val="0"/>
              </a:spcAft>
              <a:buClr>
                <a:schemeClr val="dk1"/>
              </a:buClr>
              <a:buSzPts val="4800"/>
              <a:buNone/>
              <a:defRPr sz="4800">
                <a:solidFill>
                  <a:schemeClr val="dk1"/>
                </a:solidFill>
              </a:defRPr>
            </a:lvl6pPr>
            <a:lvl7pPr lvl="6" algn="r">
              <a:lnSpc>
                <a:spcPct val="100000"/>
              </a:lnSpc>
              <a:spcBef>
                <a:spcPts val="0"/>
              </a:spcBef>
              <a:spcAft>
                <a:spcPts val="0"/>
              </a:spcAft>
              <a:buClr>
                <a:schemeClr val="dk1"/>
              </a:buClr>
              <a:buSzPts val="4800"/>
              <a:buNone/>
              <a:defRPr sz="4800">
                <a:solidFill>
                  <a:schemeClr val="dk1"/>
                </a:solidFill>
              </a:defRPr>
            </a:lvl7pPr>
            <a:lvl8pPr lvl="7" algn="r">
              <a:lnSpc>
                <a:spcPct val="100000"/>
              </a:lnSpc>
              <a:spcBef>
                <a:spcPts val="0"/>
              </a:spcBef>
              <a:spcAft>
                <a:spcPts val="0"/>
              </a:spcAft>
              <a:buClr>
                <a:schemeClr val="dk1"/>
              </a:buClr>
              <a:buSzPts val="4800"/>
              <a:buNone/>
              <a:defRPr sz="4800">
                <a:solidFill>
                  <a:schemeClr val="dk1"/>
                </a:solidFill>
              </a:defRPr>
            </a:lvl8pPr>
            <a:lvl9pPr lvl="8" algn="r">
              <a:lnSpc>
                <a:spcPct val="100000"/>
              </a:lnSpc>
              <a:spcBef>
                <a:spcPts val="0"/>
              </a:spcBef>
              <a:spcAft>
                <a:spcPts val="0"/>
              </a:spcAft>
              <a:buClr>
                <a:schemeClr val="dk1"/>
              </a:buClr>
              <a:buSzPts val="4800"/>
              <a:buNone/>
              <a:defRPr sz="4800">
                <a:solidFill>
                  <a:schemeClr val="dk1"/>
                </a:solidFill>
              </a:defRPr>
            </a:lvl9pPr>
          </a:lstStyle>
          <a:p>
            <a:endParaRPr/>
          </a:p>
        </p:txBody>
      </p:sp>
      <p:sp>
        <p:nvSpPr>
          <p:cNvPr id="24" name="Google Shape;24;p5"/>
          <p:cNvSpPr txBox="1">
            <a:spLocks noGrp="1"/>
          </p:cNvSpPr>
          <p:nvPr>
            <p:ph type="subTitle" idx="1"/>
          </p:nvPr>
        </p:nvSpPr>
        <p:spPr>
          <a:xfrm>
            <a:off x="2970175" y="3906852"/>
            <a:ext cx="5792700" cy="784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None/>
              <a:defRPr sz="2400">
                <a:solidFill>
                  <a:schemeClr val="accent1"/>
                </a:solidFill>
              </a:defRPr>
            </a:lvl1pPr>
            <a:lvl2pPr lvl="1" algn="r">
              <a:lnSpc>
                <a:spcPct val="100000"/>
              </a:lnSpc>
              <a:spcBef>
                <a:spcPts val="0"/>
              </a:spcBef>
              <a:spcAft>
                <a:spcPts val="0"/>
              </a:spcAft>
              <a:buClr>
                <a:schemeClr val="accent1"/>
              </a:buClr>
              <a:buSzPts val="2400"/>
              <a:buNone/>
              <a:defRPr>
                <a:solidFill>
                  <a:schemeClr val="accent1"/>
                </a:solidFill>
              </a:defRPr>
            </a:lvl2pPr>
            <a:lvl3pPr lvl="2" algn="r">
              <a:lnSpc>
                <a:spcPct val="100000"/>
              </a:lnSpc>
              <a:spcBef>
                <a:spcPts val="0"/>
              </a:spcBef>
              <a:spcAft>
                <a:spcPts val="0"/>
              </a:spcAft>
              <a:buClr>
                <a:schemeClr val="accent1"/>
              </a:buClr>
              <a:buSzPts val="2400"/>
              <a:buNone/>
              <a:defRPr>
                <a:solidFill>
                  <a:schemeClr val="accent1"/>
                </a:solidFill>
              </a:defRPr>
            </a:lvl3pPr>
            <a:lvl4pPr lvl="3" algn="r">
              <a:lnSpc>
                <a:spcPct val="100000"/>
              </a:lnSpc>
              <a:spcBef>
                <a:spcPts val="0"/>
              </a:spcBef>
              <a:spcAft>
                <a:spcPts val="0"/>
              </a:spcAft>
              <a:buClr>
                <a:schemeClr val="accent1"/>
              </a:buClr>
              <a:buSzPts val="2400"/>
              <a:buNone/>
              <a:defRPr sz="2400">
                <a:solidFill>
                  <a:schemeClr val="accent1"/>
                </a:solidFill>
              </a:defRPr>
            </a:lvl4pPr>
            <a:lvl5pPr lvl="4" algn="r">
              <a:lnSpc>
                <a:spcPct val="100000"/>
              </a:lnSpc>
              <a:spcBef>
                <a:spcPts val="0"/>
              </a:spcBef>
              <a:spcAft>
                <a:spcPts val="0"/>
              </a:spcAft>
              <a:buClr>
                <a:schemeClr val="accent1"/>
              </a:buClr>
              <a:buSzPts val="2400"/>
              <a:buNone/>
              <a:defRPr sz="2400">
                <a:solidFill>
                  <a:schemeClr val="accent1"/>
                </a:solidFill>
              </a:defRPr>
            </a:lvl5pPr>
            <a:lvl6pPr lvl="5" algn="r">
              <a:lnSpc>
                <a:spcPct val="100000"/>
              </a:lnSpc>
              <a:spcBef>
                <a:spcPts val="0"/>
              </a:spcBef>
              <a:spcAft>
                <a:spcPts val="0"/>
              </a:spcAft>
              <a:buClr>
                <a:schemeClr val="accent1"/>
              </a:buClr>
              <a:buSzPts val="2400"/>
              <a:buNone/>
              <a:defRPr sz="2400">
                <a:solidFill>
                  <a:schemeClr val="accent1"/>
                </a:solidFill>
              </a:defRPr>
            </a:lvl6pPr>
            <a:lvl7pPr lvl="6" algn="r">
              <a:lnSpc>
                <a:spcPct val="100000"/>
              </a:lnSpc>
              <a:spcBef>
                <a:spcPts val="0"/>
              </a:spcBef>
              <a:spcAft>
                <a:spcPts val="0"/>
              </a:spcAft>
              <a:buClr>
                <a:schemeClr val="accent1"/>
              </a:buClr>
              <a:buSzPts val="2400"/>
              <a:buNone/>
              <a:defRPr sz="2400">
                <a:solidFill>
                  <a:schemeClr val="accent1"/>
                </a:solidFill>
              </a:defRPr>
            </a:lvl7pPr>
            <a:lvl8pPr lvl="7" algn="r">
              <a:lnSpc>
                <a:spcPct val="100000"/>
              </a:lnSpc>
              <a:spcBef>
                <a:spcPts val="0"/>
              </a:spcBef>
              <a:spcAft>
                <a:spcPts val="0"/>
              </a:spcAft>
              <a:buClr>
                <a:schemeClr val="accent1"/>
              </a:buClr>
              <a:buSzPts val="2400"/>
              <a:buNone/>
              <a:defRPr sz="2400">
                <a:solidFill>
                  <a:schemeClr val="accent1"/>
                </a:solidFill>
              </a:defRPr>
            </a:lvl8pPr>
            <a:lvl9pPr lvl="8" algn="r">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25" name="Google Shape;25;p5"/>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pic>
        <p:nvPicPr>
          <p:cNvPr id="27" name="Google Shape;27;p6"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28" name="Google Shape;28;p6"/>
          <p:cNvSpPr txBox="1">
            <a:spLocks noGrp="1"/>
          </p:cNvSpPr>
          <p:nvPr>
            <p:ph type="body" idx="1"/>
          </p:nvPr>
        </p:nvSpPr>
        <p:spPr>
          <a:xfrm>
            <a:off x="1784250" y="222075"/>
            <a:ext cx="6549300" cy="2607300"/>
          </a:xfrm>
          <a:prstGeom prst="rect">
            <a:avLst/>
          </a:prstGeom>
          <a:noFill/>
          <a:ln>
            <a:noFill/>
          </a:ln>
        </p:spPr>
        <p:txBody>
          <a:bodyPr spcFirstLastPara="1" wrap="square" lIns="91425" tIns="91425" rIns="91425" bIns="91425" anchor="t" anchorCtr="0">
            <a:noAutofit/>
          </a:bodyPr>
          <a:lstStyle>
            <a:lvl1pPr marL="457200" lvl="0" indent="-482600" algn="l">
              <a:lnSpc>
                <a:spcPct val="100000"/>
              </a:lnSpc>
              <a:spcBef>
                <a:spcPts val="600"/>
              </a:spcBef>
              <a:spcAft>
                <a:spcPts val="0"/>
              </a:spcAft>
              <a:buSzPts val="4000"/>
              <a:buChar char="▸"/>
              <a:defRPr sz="4000" b="1" i="1"/>
            </a:lvl1pPr>
            <a:lvl2pPr marL="914400" lvl="1" indent="-482600" algn="l">
              <a:lnSpc>
                <a:spcPct val="100000"/>
              </a:lnSpc>
              <a:spcBef>
                <a:spcPts val="0"/>
              </a:spcBef>
              <a:spcAft>
                <a:spcPts val="0"/>
              </a:spcAft>
              <a:buSzPts val="4000"/>
              <a:buChar char="▹"/>
              <a:defRPr sz="4000" b="1" i="1"/>
            </a:lvl2pPr>
            <a:lvl3pPr marL="1371600" lvl="2" indent="-482600" algn="l">
              <a:lnSpc>
                <a:spcPct val="100000"/>
              </a:lnSpc>
              <a:spcBef>
                <a:spcPts val="0"/>
              </a:spcBef>
              <a:spcAft>
                <a:spcPts val="0"/>
              </a:spcAft>
              <a:buSzPts val="4000"/>
              <a:buChar char="■"/>
              <a:defRPr sz="4000" b="1" i="1"/>
            </a:lvl3pPr>
            <a:lvl4pPr marL="1828800" lvl="3" indent="-482600" algn="l">
              <a:lnSpc>
                <a:spcPct val="100000"/>
              </a:lnSpc>
              <a:spcBef>
                <a:spcPts val="0"/>
              </a:spcBef>
              <a:spcAft>
                <a:spcPts val="0"/>
              </a:spcAft>
              <a:buSzPts val="4000"/>
              <a:buChar char="●"/>
              <a:defRPr sz="4000" b="1" i="1"/>
            </a:lvl4pPr>
            <a:lvl5pPr marL="2286000" lvl="4" indent="-482600" algn="l">
              <a:lnSpc>
                <a:spcPct val="100000"/>
              </a:lnSpc>
              <a:spcBef>
                <a:spcPts val="0"/>
              </a:spcBef>
              <a:spcAft>
                <a:spcPts val="0"/>
              </a:spcAft>
              <a:buSzPts val="4000"/>
              <a:buChar char="○"/>
              <a:defRPr sz="4000" b="1" i="1"/>
            </a:lvl5pPr>
            <a:lvl6pPr marL="2743200" lvl="5" indent="-482600" algn="l">
              <a:lnSpc>
                <a:spcPct val="100000"/>
              </a:lnSpc>
              <a:spcBef>
                <a:spcPts val="0"/>
              </a:spcBef>
              <a:spcAft>
                <a:spcPts val="0"/>
              </a:spcAft>
              <a:buSzPts val="4000"/>
              <a:buChar char="■"/>
              <a:defRPr sz="4000" b="1" i="1"/>
            </a:lvl6pPr>
            <a:lvl7pPr marL="3200400" lvl="6" indent="-482600" algn="l">
              <a:lnSpc>
                <a:spcPct val="100000"/>
              </a:lnSpc>
              <a:spcBef>
                <a:spcPts val="0"/>
              </a:spcBef>
              <a:spcAft>
                <a:spcPts val="0"/>
              </a:spcAft>
              <a:buSzPts val="4000"/>
              <a:buChar char="●"/>
              <a:defRPr sz="4000" b="1" i="1"/>
            </a:lvl7pPr>
            <a:lvl8pPr marL="3657600" lvl="7" indent="-482600" algn="l">
              <a:lnSpc>
                <a:spcPct val="100000"/>
              </a:lnSpc>
              <a:spcBef>
                <a:spcPts val="0"/>
              </a:spcBef>
              <a:spcAft>
                <a:spcPts val="0"/>
              </a:spcAft>
              <a:buSzPts val="4000"/>
              <a:buChar char="○"/>
              <a:defRPr sz="4000" b="1" i="1"/>
            </a:lvl8pPr>
            <a:lvl9pPr marL="4114800" lvl="8" indent="-482600" algn="l">
              <a:lnSpc>
                <a:spcPct val="100000"/>
              </a:lnSpc>
              <a:spcBef>
                <a:spcPts val="0"/>
              </a:spcBef>
              <a:spcAft>
                <a:spcPts val="0"/>
              </a:spcAft>
              <a:buSzPts val="4000"/>
              <a:buChar char="■"/>
              <a:defRPr sz="4000" b="1" i="1"/>
            </a:lvl9pPr>
          </a:lstStyle>
          <a:p>
            <a:endParaRPr/>
          </a:p>
        </p:txBody>
      </p:sp>
      <p:sp>
        <p:nvSpPr>
          <p:cNvPr id="29" name="Google Shape;29;p6"/>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accent1"/>
        </a:solidFill>
        <a:effectLst/>
      </p:bgPr>
    </p:bg>
    <p:spTree>
      <p:nvGrpSpPr>
        <p:cNvPr id="1" name="Shape 30"/>
        <p:cNvGrpSpPr/>
        <p:nvPr/>
      </p:nvGrpSpPr>
      <p:grpSpPr>
        <a:xfrm>
          <a:off x="0" y="0"/>
          <a:ext cx="0" cy="0"/>
          <a:chOff x="0" y="0"/>
          <a:chExt cx="0" cy="0"/>
        </a:xfrm>
      </p:grpSpPr>
      <p:pic>
        <p:nvPicPr>
          <p:cNvPr id="31" name="Google Shape;31;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2" name="Google Shape;32;p7"/>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3" name="Google Shape;33;p7"/>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34" name="Google Shape;34;p7"/>
          <p:cNvSpPr txBox="1">
            <a:spLocks noGrp="1"/>
          </p:cNvSpPr>
          <p:nvPr>
            <p:ph type="body" idx="1"/>
          </p:nvPr>
        </p:nvSpPr>
        <p:spPr>
          <a:xfrm>
            <a:off x="2874625" y="275339"/>
            <a:ext cx="5562000" cy="44283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6FA8DC"/>
              </a:buClr>
              <a:buSzPts val="3000"/>
              <a:buChar char="▸"/>
              <a:defRPr/>
            </a:lvl1pPr>
            <a:lvl2pPr marL="914400" lvl="1" indent="-381000" algn="l">
              <a:lnSpc>
                <a:spcPct val="100000"/>
              </a:lnSpc>
              <a:spcBef>
                <a:spcPts val="0"/>
              </a:spcBef>
              <a:spcAft>
                <a:spcPts val="0"/>
              </a:spcAft>
              <a:buClr>
                <a:srgbClr val="6FA8DC"/>
              </a:buClr>
              <a:buSzPts val="2400"/>
              <a:buChar char="▹"/>
              <a:defRPr/>
            </a:lvl2pPr>
            <a:lvl3pPr marL="1371600" lvl="2" indent="-381000" algn="l">
              <a:lnSpc>
                <a:spcPct val="100000"/>
              </a:lnSpc>
              <a:spcBef>
                <a:spcPts val="0"/>
              </a:spcBef>
              <a:spcAft>
                <a:spcPts val="0"/>
              </a:spcAft>
              <a:buClr>
                <a:srgbClr val="6FA8DC"/>
              </a:buClr>
              <a:buSzPts val="2400"/>
              <a:buChar char="■"/>
              <a:defRPr/>
            </a:lvl3pPr>
            <a:lvl4pPr marL="1828800" lvl="3" indent="-342900" algn="l">
              <a:lnSpc>
                <a:spcPct val="100000"/>
              </a:lnSpc>
              <a:spcBef>
                <a:spcPts val="0"/>
              </a:spcBef>
              <a:spcAft>
                <a:spcPts val="0"/>
              </a:spcAft>
              <a:buClr>
                <a:srgbClr val="6FA8DC"/>
              </a:buClr>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5" name="Google Shape;35;p7"/>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chemeClr val="accen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accent1"/>
        </a:solidFill>
        <a:effectLst/>
      </p:bgPr>
    </p:bg>
    <p:spTree>
      <p:nvGrpSpPr>
        <p:cNvPr id="1" name="Shape 38"/>
        <p:cNvGrpSpPr/>
        <p:nvPr/>
      </p:nvGrpSpPr>
      <p:grpSpPr>
        <a:xfrm>
          <a:off x="0" y="0"/>
          <a:ext cx="0" cy="0"/>
          <a:chOff x="0" y="0"/>
          <a:chExt cx="0" cy="0"/>
        </a:xfrm>
      </p:grpSpPr>
      <p:pic>
        <p:nvPicPr>
          <p:cNvPr id="39" name="Google Shape;39;p9"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0" name="Google Shape;40;p9"/>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41" name="Google Shape;41;p9"/>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42" name="Google Shape;42;p9"/>
          <p:cNvSpPr txBox="1">
            <a:spLocks noGrp="1"/>
          </p:cNvSpPr>
          <p:nvPr>
            <p:ph type="body" idx="1"/>
          </p:nvPr>
        </p:nvSpPr>
        <p:spPr>
          <a:xfrm>
            <a:off x="2445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3" name="Google Shape;43;p9"/>
          <p:cNvSpPr txBox="1">
            <a:spLocks noGrp="1"/>
          </p:cNvSpPr>
          <p:nvPr>
            <p:ph type="body" idx="2"/>
          </p:nvPr>
        </p:nvSpPr>
        <p:spPr>
          <a:xfrm>
            <a:off x="4617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4" name="Google Shape;44;p9"/>
          <p:cNvSpPr txBox="1">
            <a:spLocks noGrp="1"/>
          </p:cNvSpPr>
          <p:nvPr>
            <p:ph type="body" idx="3"/>
          </p:nvPr>
        </p:nvSpPr>
        <p:spPr>
          <a:xfrm>
            <a:off x="6789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5" name="Google Shape;45;p9"/>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46"/>
        <p:cNvGrpSpPr/>
        <p:nvPr/>
      </p:nvGrpSpPr>
      <p:grpSpPr>
        <a:xfrm>
          <a:off x="0" y="0"/>
          <a:ext cx="0" cy="0"/>
          <a:chOff x="0" y="0"/>
          <a:chExt cx="0" cy="0"/>
        </a:xfrm>
      </p:grpSpPr>
      <p:sp>
        <p:nvSpPr>
          <p:cNvPr id="47" name="Google Shape;47;p10"/>
          <p:cNvSpPr/>
          <p:nvPr/>
        </p:nvSpPr>
        <p:spPr>
          <a:xfrm>
            <a:off x="0" y="0"/>
            <a:ext cx="2095200" cy="5143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48" name="Google Shape;48;p10"/>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49"/>
        <p:cNvGrpSpPr/>
        <p:nvPr/>
      </p:nvGrpSpPr>
      <p:grpSpPr>
        <a:xfrm>
          <a:off x="0" y="0"/>
          <a:ext cx="0" cy="0"/>
          <a:chOff x="0" y="0"/>
          <a:chExt cx="0" cy="0"/>
        </a:xfrm>
      </p:grpSpPr>
      <p:pic>
        <p:nvPicPr>
          <p:cNvPr id="50" name="Google Shape;50;p11"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51" name="Google Shape;51;p1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52" name="Google Shape;52;p1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3" name="Google Shape;53;p11"/>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3"/>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3"/>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3"/>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839099" y="1825198"/>
            <a:ext cx="10822193" cy="33908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0" dirty="0">
                <a:solidFill>
                  <a:srgbClr val="3D85C6"/>
                </a:solidFill>
                <a:latin typeface="Roboto Medium"/>
                <a:ea typeface="Roboto Medium"/>
                <a:cs typeface="Roboto Medium"/>
                <a:sym typeface="Roboto Medium"/>
              </a:rPr>
              <a:t>INSURANCE FRAUD DETECTION </a:t>
            </a:r>
            <a:br>
              <a:rPr lang="en" sz="2000" b="0" dirty="0">
                <a:solidFill>
                  <a:srgbClr val="3D85C6"/>
                </a:solidFill>
                <a:latin typeface="Roboto Medium"/>
                <a:ea typeface="Roboto Medium"/>
                <a:cs typeface="Roboto Medium"/>
                <a:sym typeface="Roboto Medium"/>
              </a:rPr>
            </a:br>
            <a:r>
              <a:rPr lang="en" sz="2000" b="0" dirty="0">
                <a:solidFill>
                  <a:srgbClr val="3D85C6"/>
                </a:solidFill>
                <a:latin typeface="Roboto Medium"/>
                <a:ea typeface="Roboto Medium"/>
                <a:cs typeface="Roboto Medium"/>
                <a:sym typeface="Roboto Medium"/>
              </a:rPr>
              <a:t>USING MACHINE LEARNING</a:t>
            </a:r>
            <a:endParaRPr sz="2000" b="0" dirty="0">
              <a:solidFill>
                <a:srgbClr val="3D85C6"/>
              </a:solidFill>
              <a:latin typeface="Roboto Medium"/>
              <a:ea typeface="Roboto Medium"/>
              <a:cs typeface="Roboto Medium"/>
              <a:sym typeface="Roboto Medium"/>
            </a:endParaRPr>
          </a:p>
          <a:p>
            <a:pPr marL="0" lvl="0" indent="0" algn="ctr" rtl="0">
              <a:spcBef>
                <a:spcPts val="0"/>
              </a:spcBef>
              <a:spcAft>
                <a:spcPts val="0"/>
              </a:spcAft>
              <a:buNone/>
            </a:pPr>
            <a:r>
              <a:rPr lang="en" sz="2000" b="0" dirty="0">
                <a:solidFill>
                  <a:srgbClr val="3D85C6"/>
                </a:solidFill>
                <a:latin typeface="Roboto Medium"/>
                <a:ea typeface="Roboto Medium"/>
                <a:cs typeface="Roboto Medium"/>
                <a:sym typeface="Roboto Medium"/>
              </a:rPr>
              <a:t>REVIEW 2</a:t>
            </a:r>
            <a:br>
              <a:rPr lang="en" b="0" dirty="0">
                <a:solidFill>
                  <a:srgbClr val="3D85C6"/>
                </a:solidFill>
                <a:latin typeface="Roboto Medium"/>
                <a:ea typeface="Roboto Medium"/>
                <a:cs typeface="Roboto Medium"/>
                <a:sym typeface="Roboto Medium"/>
              </a:rPr>
            </a:br>
            <a:br>
              <a:rPr lang="en" sz="2400" b="0" dirty="0">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Under the guidance of</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Prof. T. Ramesh - Asst Prof CSE</a:t>
            </a:r>
            <a:br>
              <a:rPr lang="en" sz="1200" b="0" dirty="0">
                <a:solidFill>
                  <a:schemeClr val="accent1">
                    <a:lumMod val="75000"/>
                  </a:schemeClr>
                </a:solidFill>
                <a:latin typeface="Roboto"/>
                <a:ea typeface="Roboto"/>
                <a:cs typeface="Roboto"/>
                <a:sym typeface="Roboto"/>
              </a:rPr>
            </a:b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Presented by</a:t>
            </a:r>
            <a:br>
              <a:rPr lang="en" sz="1200" b="0" dirty="0">
                <a:solidFill>
                  <a:schemeClr val="accent1">
                    <a:lumMod val="75000"/>
                  </a:schemeClr>
                </a:solidFill>
                <a:latin typeface="Roboto"/>
                <a:ea typeface="Roboto"/>
                <a:cs typeface="Roboto"/>
                <a:sym typeface="Roboto"/>
              </a:rPr>
            </a:b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Syed Atif                 20171CSE0702</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Syed Shoaib           20171CSE0709</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Tejas Bhatnagar   20171CSE0721</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Thanuj Kumar S     20171CSE0726</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Utsav Deep            20171CSE0734</a:t>
            </a:r>
            <a:br>
              <a:rPr lang="en" sz="3600" b="0" dirty="0">
                <a:solidFill>
                  <a:schemeClr val="accent1">
                    <a:lumMod val="75000"/>
                  </a:schemeClr>
                </a:solidFill>
                <a:latin typeface="Roboto"/>
                <a:ea typeface="Roboto"/>
                <a:cs typeface="Roboto"/>
                <a:sym typeface="Roboto"/>
              </a:rPr>
            </a:br>
            <a:br>
              <a:rPr lang="en" sz="2400" b="0" dirty="0">
                <a:latin typeface="Roboto"/>
                <a:ea typeface="Roboto"/>
                <a:cs typeface="Roboto"/>
                <a:sym typeface="Roboto"/>
              </a:rPr>
            </a:br>
            <a:endParaRPr b="0" dirty="0">
              <a:solidFill>
                <a:srgbClr val="3D85C6"/>
              </a:solidFill>
              <a:latin typeface="Roboto Medium"/>
              <a:ea typeface="Roboto Medium"/>
              <a:cs typeface="Roboto Medium"/>
              <a:sym typeface="Roboto Medium"/>
            </a:endParaRPr>
          </a:p>
        </p:txBody>
      </p:sp>
      <p:sp>
        <p:nvSpPr>
          <p:cNvPr id="72" name="Google Shape;7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73" name="Google Shape;73;p14"/>
          <p:cNvPicPr preferRelativeResize="0"/>
          <p:nvPr/>
        </p:nvPicPr>
        <p:blipFill rotWithShape="1">
          <a:blip r:embed="rId3">
            <a:alphaModFix/>
          </a:blip>
          <a:srcRect l="-85390" r="85390"/>
          <a:stretch/>
        </p:blipFill>
        <p:spPr>
          <a:xfrm>
            <a:off x="-2898825" y="24063"/>
            <a:ext cx="8124850" cy="1005925"/>
          </a:xfrm>
          <a:prstGeom prst="rect">
            <a:avLst/>
          </a:prstGeom>
          <a:noFill/>
          <a:ln>
            <a:noFill/>
          </a:ln>
        </p:spPr>
      </p:pic>
      <p:sp>
        <p:nvSpPr>
          <p:cNvPr id="74" name="Google Shape;74;p14"/>
          <p:cNvSpPr txBox="1"/>
          <p:nvPr/>
        </p:nvSpPr>
        <p:spPr>
          <a:xfrm>
            <a:off x="1040698" y="1100644"/>
            <a:ext cx="70626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dirty="0">
                <a:solidFill>
                  <a:srgbClr val="3D85C6"/>
                </a:solidFill>
                <a:latin typeface="Roboto Medium"/>
                <a:ea typeface="Roboto Medium"/>
                <a:cs typeface="Roboto Medium"/>
                <a:sym typeface="Roboto Medium"/>
              </a:rPr>
              <a:t>PRESIDENCY UNIVERSITY</a:t>
            </a:r>
            <a:endParaRPr sz="3500" dirty="0">
              <a:solidFill>
                <a:srgbClr val="3D85C6"/>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58350" y="2020725"/>
            <a:ext cx="2105100" cy="733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3000" b="0">
                <a:latin typeface="Roboto"/>
                <a:ea typeface="Roboto"/>
                <a:cs typeface="Roboto"/>
                <a:sym typeface="Roboto"/>
              </a:rPr>
              <a:t>Clustering</a:t>
            </a:r>
            <a:endParaRPr sz="3000" b="0">
              <a:latin typeface="Roboto"/>
              <a:ea typeface="Roboto"/>
              <a:cs typeface="Roboto"/>
              <a:sym typeface="Roboto"/>
            </a:endParaRPr>
          </a:p>
        </p:txBody>
      </p:sp>
      <p:pic>
        <p:nvPicPr>
          <p:cNvPr id="139" name="Google Shape;139;p24"/>
          <p:cNvPicPr preferRelativeResize="0"/>
          <p:nvPr/>
        </p:nvPicPr>
        <p:blipFill>
          <a:blip r:embed="rId3">
            <a:alphaModFix/>
          </a:blip>
          <a:stretch>
            <a:fillRect/>
          </a:stretch>
        </p:blipFill>
        <p:spPr>
          <a:xfrm>
            <a:off x="7333350" y="0"/>
            <a:ext cx="1593224" cy="5143500"/>
          </a:xfrm>
          <a:prstGeom prst="rect">
            <a:avLst/>
          </a:prstGeom>
          <a:noFill/>
          <a:ln>
            <a:noFill/>
          </a:ln>
        </p:spPr>
      </p:pic>
      <p:sp>
        <p:nvSpPr>
          <p:cNvPr id="140" name="Google Shape;140;p24"/>
          <p:cNvSpPr txBox="1"/>
          <p:nvPr/>
        </p:nvSpPr>
        <p:spPr>
          <a:xfrm>
            <a:off x="2251650" y="1362675"/>
            <a:ext cx="4640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goal of the algorithm is: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To create clusters that are coherent internally, but clearly different from each other</a:t>
            </a:r>
            <a:endParaRPr>
              <a:latin typeface="Roboto"/>
              <a:ea typeface="Roboto"/>
              <a:cs typeface="Roboto"/>
              <a:sym typeface="Roboto"/>
            </a:endParaRPr>
          </a:p>
        </p:txBody>
      </p:sp>
      <p:sp>
        <p:nvSpPr>
          <p:cNvPr id="141" name="Google Shape;141;p24"/>
          <p:cNvSpPr txBox="1"/>
          <p:nvPr/>
        </p:nvSpPr>
        <p:spPr>
          <a:xfrm>
            <a:off x="2251650" y="832650"/>
            <a:ext cx="47952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Grouping set of documents into subsets or clusters.</a:t>
            </a:r>
            <a:endParaRPr>
              <a:latin typeface="Roboto"/>
              <a:ea typeface="Roboto"/>
              <a:cs typeface="Roboto"/>
              <a:sym typeface="Roboto"/>
            </a:endParaRPr>
          </a:p>
        </p:txBody>
      </p:sp>
      <p:sp>
        <p:nvSpPr>
          <p:cNvPr id="142" name="Google Shape;142;p24"/>
          <p:cNvSpPr txBox="1"/>
          <p:nvPr/>
        </p:nvSpPr>
        <p:spPr>
          <a:xfrm>
            <a:off x="2672475" y="2994775"/>
            <a:ext cx="4190100" cy="175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43" name="Google Shape;143;p24"/>
          <p:cNvPicPr preferRelativeResize="0"/>
          <p:nvPr/>
        </p:nvPicPr>
        <p:blipFill>
          <a:blip r:embed="rId4">
            <a:alphaModFix/>
          </a:blip>
          <a:stretch>
            <a:fillRect/>
          </a:stretch>
        </p:blipFill>
        <p:spPr>
          <a:xfrm>
            <a:off x="3062475" y="2994775"/>
            <a:ext cx="3371850" cy="129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58350" y="1911275"/>
            <a:ext cx="2105100" cy="7338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3000" b="0">
                <a:latin typeface="Roboto"/>
                <a:ea typeface="Roboto"/>
                <a:cs typeface="Roboto"/>
                <a:sym typeface="Roboto"/>
              </a:rPr>
              <a:t>K-Means Clustering</a:t>
            </a:r>
            <a:endParaRPr sz="3000" b="0">
              <a:latin typeface="Roboto"/>
              <a:ea typeface="Roboto"/>
              <a:cs typeface="Roboto"/>
              <a:sym typeface="Roboto"/>
            </a:endParaRPr>
          </a:p>
          <a:p>
            <a:pPr marL="0" lvl="0" indent="0" algn="ctr" rtl="0">
              <a:lnSpc>
                <a:spcPct val="100000"/>
              </a:lnSpc>
              <a:spcBef>
                <a:spcPts val="0"/>
              </a:spcBef>
              <a:spcAft>
                <a:spcPts val="0"/>
              </a:spcAft>
              <a:buSzPts val="1800"/>
              <a:buNone/>
            </a:pPr>
            <a:endParaRPr sz="3000" b="0">
              <a:latin typeface="Roboto"/>
              <a:ea typeface="Roboto"/>
              <a:cs typeface="Roboto"/>
              <a:sym typeface="Roboto"/>
            </a:endParaRPr>
          </a:p>
        </p:txBody>
      </p:sp>
      <p:sp>
        <p:nvSpPr>
          <p:cNvPr id="149" name="Google Shape;149;p25"/>
          <p:cNvSpPr txBox="1">
            <a:spLocks noGrp="1"/>
          </p:cNvSpPr>
          <p:nvPr>
            <p:ph type="body" idx="1"/>
          </p:nvPr>
        </p:nvSpPr>
        <p:spPr>
          <a:xfrm>
            <a:off x="2382425" y="821125"/>
            <a:ext cx="6549300" cy="272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4000"/>
              <a:buNone/>
            </a:pPr>
            <a:endParaRPr b="0" i="0"/>
          </a:p>
          <a:p>
            <a:pPr marL="0" lvl="0" indent="0" algn="l" rtl="0">
              <a:lnSpc>
                <a:spcPct val="100000"/>
              </a:lnSpc>
              <a:spcBef>
                <a:spcPts val="600"/>
              </a:spcBef>
              <a:spcAft>
                <a:spcPts val="0"/>
              </a:spcAft>
              <a:buSzPts val="4000"/>
              <a:buNone/>
            </a:pPr>
            <a:endParaRPr sz="2300" b="0" i="0">
              <a:solidFill>
                <a:srgbClr val="000000"/>
              </a:solidFill>
            </a:endParaRPr>
          </a:p>
          <a:p>
            <a:pPr marL="0" lvl="0" indent="0" algn="l" rtl="0">
              <a:lnSpc>
                <a:spcPct val="100000"/>
              </a:lnSpc>
              <a:spcBef>
                <a:spcPts val="600"/>
              </a:spcBef>
              <a:spcAft>
                <a:spcPts val="0"/>
              </a:spcAft>
              <a:buSzPts val="4000"/>
              <a:buNone/>
            </a:pPr>
            <a:r>
              <a:rPr lang="en" sz="1400" b="0" i="0">
                <a:solidFill>
                  <a:srgbClr val="000000"/>
                </a:solidFill>
              </a:rPr>
              <a:t>k-means clustering is an  algorithm to classify or to group the objects  based on attributes/features into K number of  group.</a:t>
            </a:r>
            <a:endParaRPr sz="1400" b="0" i="0">
              <a:solidFill>
                <a:srgbClr val="000000"/>
              </a:solidFill>
            </a:endParaRPr>
          </a:p>
          <a:p>
            <a:pPr marL="0" lvl="0" indent="0" algn="l" rtl="0">
              <a:lnSpc>
                <a:spcPct val="100000"/>
              </a:lnSpc>
              <a:spcBef>
                <a:spcPts val="600"/>
              </a:spcBef>
              <a:spcAft>
                <a:spcPts val="0"/>
              </a:spcAft>
              <a:buSzPts val="4000"/>
              <a:buNone/>
            </a:pPr>
            <a:endParaRPr sz="1400" b="0" i="0">
              <a:solidFill>
                <a:srgbClr val="000000"/>
              </a:solidFill>
            </a:endParaRPr>
          </a:p>
          <a:p>
            <a:pPr marL="0" lvl="0" indent="0" algn="l" rtl="0">
              <a:lnSpc>
                <a:spcPct val="115000"/>
              </a:lnSpc>
              <a:spcBef>
                <a:spcPts val="700"/>
              </a:spcBef>
              <a:spcAft>
                <a:spcPts val="0"/>
              </a:spcAft>
              <a:buNone/>
            </a:pPr>
            <a:r>
              <a:rPr lang="en" sz="1400" b="0" i="0">
                <a:solidFill>
                  <a:srgbClr val="000000"/>
                </a:solidFill>
              </a:rPr>
              <a:t>The grouping is done by minimizing the sum  of squares of distances between data and the  corresponding cluster centroid</a:t>
            </a:r>
            <a:endParaRPr sz="1400" b="0" i="0">
              <a:solidFill>
                <a:srgbClr val="000000"/>
              </a:solidFill>
            </a:endParaRPr>
          </a:p>
          <a:p>
            <a:pPr marL="0" lvl="0" indent="0" algn="l" rtl="0">
              <a:lnSpc>
                <a:spcPct val="100000"/>
              </a:lnSpc>
              <a:spcBef>
                <a:spcPts val="600"/>
              </a:spcBef>
              <a:spcAft>
                <a:spcPts val="0"/>
              </a:spcAft>
              <a:buSzPts val="4000"/>
              <a:buNone/>
            </a:pPr>
            <a:endParaRPr sz="3000" b="0" i="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4294967295"/>
          </p:nvPr>
        </p:nvSpPr>
        <p:spPr>
          <a:xfrm>
            <a:off x="109075" y="222075"/>
            <a:ext cx="8757900" cy="474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4000"/>
              <a:buFont typeface="Arial"/>
              <a:buNone/>
            </a:pPr>
            <a:r>
              <a:rPr lang="en" sz="3000" b="0" i="0"/>
              <a:t>K-Means Clustering</a:t>
            </a:r>
            <a:endParaRPr sz="3000" b="0" i="0"/>
          </a:p>
        </p:txBody>
      </p:sp>
      <p:pic>
        <p:nvPicPr>
          <p:cNvPr id="155" name="Google Shape;155;p26"/>
          <p:cNvPicPr preferRelativeResize="0"/>
          <p:nvPr/>
        </p:nvPicPr>
        <p:blipFill>
          <a:blip r:embed="rId3">
            <a:alphaModFix/>
          </a:blip>
          <a:stretch>
            <a:fillRect/>
          </a:stretch>
        </p:blipFill>
        <p:spPr>
          <a:xfrm>
            <a:off x="1483950" y="1331225"/>
            <a:ext cx="6380675" cy="304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203875" y="1626750"/>
            <a:ext cx="1660500" cy="1251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3000" b="0">
                <a:latin typeface="Roboto"/>
                <a:ea typeface="Roboto"/>
                <a:cs typeface="Roboto"/>
                <a:sym typeface="Roboto"/>
              </a:rPr>
              <a:t>Model Building</a:t>
            </a:r>
            <a:endParaRPr sz="3000" b="0">
              <a:latin typeface="Roboto"/>
              <a:ea typeface="Roboto"/>
              <a:cs typeface="Roboto"/>
              <a:sym typeface="Roboto"/>
            </a:endParaRPr>
          </a:p>
        </p:txBody>
      </p:sp>
      <p:pic>
        <p:nvPicPr>
          <p:cNvPr id="161" name="Google Shape;161;p27"/>
          <p:cNvPicPr preferRelativeResize="0"/>
          <p:nvPr/>
        </p:nvPicPr>
        <p:blipFill>
          <a:blip r:embed="rId3">
            <a:alphaModFix/>
          </a:blip>
          <a:stretch>
            <a:fillRect/>
          </a:stretch>
        </p:blipFill>
        <p:spPr>
          <a:xfrm>
            <a:off x="7383200" y="0"/>
            <a:ext cx="1550675" cy="5143500"/>
          </a:xfrm>
          <a:prstGeom prst="rect">
            <a:avLst/>
          </a:prstGeom>
          <a:noFill/>
          <a:ln>
            <a:noFill/>
          </a:ln>
        </p:spPr>
      </p:pic>
      <p:pic>
        <p:nvPicPr>
          <p:cNvPr id="162" name="Google Shape;162;p27"/>
          <p:cNvPicPr preferRelativeResize="0"/>
          <p:nvPr/>
        </p:nvPicPr>
        <p:blipFill>
          <a:blip r:embed="rId4">
            <a:alphaModFix/>
          </a:blip>
          <a:stretch>
            <a:fillRect/>
          </a:stretch>
        </p:blipFill>
        <p:spPr>
          <a:xfrm>
            <a:off x="2119325" y="518000"/>
            <a:ext cx="5214024" cy="4389149"/>
          </a:xfrm>
          <a:prstGeom prst="rect">
            <a:avLst/>
          </a:prstGeom>
          <a:noFill/>
          <a:ln>
            <a:noFill/>
          </a:ln>
        </p:spPr>
      </p:pic>
      <p:cxnSp>
        <p:nvCxnSpPr>
          <p:cNvPr id="163" name="Google Shape;163;p27"/>
          <p:cNvCxnSpPr/>
          <p:nvPr/>
        </p:nvCxnSpPr>
        <p:spPr>
          <a:xfrm flipH="1">
            <a:off x="7350775" y="37775"/>
            <a:ext cx="7500" cy="5102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203875" y="1626750"/>
            <a:ext cx="1712400" cy="187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3000" b="0">
                <a:latin typeface="Roboto"/>
                <a:ea typeface="Roboto"/>
                <a:cs typeface="Roboto"/>
                <a:sym typeface="Roboto"/>
              </a:rPr>
              <a:t>Support Vector</a:t>
            </a:r>
            <a:endParaRPr sz="3000" b="0">
              <a:latin typeface="Roboto"/>
              <a:ea typeface="Roboto"/>
              <a:cs typeface="Roboto"/>
              <a:sym typeface="Roboto"/>
            </a:endParaRPr>
          </a:p>
          <a:p>
            <a:pPr marL="0" lvl="0" indent="0" algn="ctr" rtl="0">
              <a:lnSpc>
                <a:spcPct val="100000"/>
              </a:lnSpc>
              <a:spcBef>
                <a:spcPts val="0"/>
              </a:spcBef>
              <a:spcAft>
                <a:spcPts val="0"/>
              </a:spcAft>
              <a:buSzPts val="1800"/>
              <a:buNone/>
            </a:pPr>
            <a:r>
              <a:rPr lang="en" sz="3000" b="0">
                <a:latin typeface="Roboto"/>
                <a:ea typeface="Roboto"/>
                <a:cs typeface="Roboto"/>
                <a:sym typeface="Roboto"/>
              </a:rPr>
              <a:t>Machine</a:t>
            </a:r>
            <a:endParaRPr sz="3000" b="0">
              <a:latin typeface="Roboto"/>
              <a:ea typeface="Roboto"/>
              <a:cs typeface="Roboto"/>
              <a:sym typeface="Roboto"/>
            </a:endParaRPr>
          </a:p>
        </p:txBody>
      </p:sp>
      <p:sp>
        <p:nvSpPr>
          <p:cNvPr id="169" name="Google Shape;169;p28"/>
          <p:cNvSpPr txBox="1">
            <a:spLocks noGrp="1"/>
          </p:cNvSpPr>
          <p:nvPr>
            <p:ph type="body" idx="1"/>
          </p:nvPr>
        </p:nvSpPr>
        <p:spPr>
          <a:xfrm>
            <a:off x="2874625" y="275339"/>
            <a:ext cx="5562000" cy="44283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rgbClr val="000000"/>
              </a:buClr>
              <a:buSzPts val="1400"/>
              <a:buFont typeface="Arial"/>
              <a:buChar char="●"/>
            </a:pPr>
            <a:r>
              <a:rPr lang="en" sz="1400">
                <a:solidFill>
                  <a:srgbClr val="000000"/>
                </a:solidFill>
                <a:latin typeface="Arial"/>
                <a:ea typeface="Arial"/>
                <a:cs typeface="Arial"/>
                <a:sym typeface="Arial"/>
              </a:rPr>
              <a:t>Support vectors are the data points that lie closest to the decision surface (or hyperplane)</a:t>
            </a:r>
            <a:endParaRPr sz="1400">
              <a:solidFill>
                <a:srgbClr val="000000"/>
              </a:solidFill>
              <a:latin typeface="Arial"/>
              <a:ea typeface="Arial"/>
              <a:cs typeface="Arial"/>
              <a:sym typeface="Arial"/>
            </a:endParaRPr>
          </a:p>
          <a:p>
            <a:pPr marL="914400" lvl="0" indent="0" algn="just" rtl="0">
              <a:lnSpc>
                <a:spcPct val="100000"/>
              </a:lnSpc>
              <a:spcBef>
                <a:spcPts val="600"/>
              </a:spcBef>
              <a:spcAft>
                <a:spcPts val="0"/>
              </a:spcAft>
              <a:buNone/>
            </a:pPr>
            <a:endParaRPr sz="1400">
              <a:solidFill>
                <a:srgbClr val="000000"/>
              </a:solidFill>
              <a:latin typeface="Arial"/>
              <a:ea typeface="Arial"/>
              <a:cs typeface="Arial"/>
              <a:sym typeface="Arial"/>
            </a:endParaRPr>
          </a:p>
          <a:p>
            <a:pPr marL="457200" lvl="0" indent="-317500" algn="just" rtl="0">
              <a:spcBef>
                <a:spcPts val="6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It is a decision plane or space which is divided between a set of objects having different classes.</a:t>
            </a:r>
            <a:endParaRPr sz="1400">
              <a:solidFill>
                <a:srgbClr val="000000"/>
              </a:solidFill>
              <a:latin typeface="Arial"/>
              <a:ea typeface="Arial"/>
              <a:cs typeface="Arial"/>
              <a:sym typeface="Arial"/>
            </a:endParaRPr>
          </a:p>
          <a:p>
            <a:pPr marL="9144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sz="2000">
              <a:solidFill>
                <a:srgbClr val="000000"/>
              </a:solidFill>
              <a:highlight>
                <a:srgbClr val="FFFFFF"/>
              </a:highlight>
              <a:latin typeface="Arial"/>
              <a:ea typeface="Arial"/>
              <a:cs typeface="Arial"/>
              <a:sym typeface="Arial"/>
            </a:endParaRPr>
          </a:p>
        </p:txBody>
      </p:sp>
      <p:pic>
        <p:nvPicPr>
          <p:cNvPr id="170" name="Google Shape;170;p28"/>
          <p:cNvPicPr preferRelativeResize="0"/>
          <p:nvPr/>
        </p:nvPicPr>
        <p:blipFill>
          <a:blip r:embed="rId3">
            <a:alphaModFix/>
          </a:blip>
          <a:stretch>
            <a:fillRect/>
          </a:stretch>
        </p:blipFill>
        <p:spPr>
          <a:xfrm>
            <a:off x="3643024" y="1767050"/>
            <a:ext cx="3751500" cy="285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203875" y="1626750"/>
            <a:ext cx="1712400" cy="1759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3000" b="0">
                <a:latin typeface="Roboto"/>
                <a:ea typeface="Roboto"/>
                <a:cs typeface="Roboto"/>
                <a:sym typeface="Roboto"/>
              </a:rPr>
              <a:t>Support Vector</a:t>
            </a:r>
            <a:endParaRPr sz="3000" b="0">
              <a:latin typeface="Roboto"/>
              <a:ea typeface="Roboto"/>
              <a:cs typeface="Roboto"/>
              <a:sym typeface="Roboto"/>
            </a:endParaRPr>
          </a:p>
          <a:p>
            <a:pPr marL="0" lvl="0" indent="0" algn="ctr" rtl="0">
              <a:lnSpc>
                <a:spcPct val="100000"/>
              </a:lnSpc>
              <a:spcBef>
                <a:spcPts val="0"/>
              </a:spcBef>
              <a:spcAft>
                <a:spcPts val="0"/>
              </a:spcAft>
              <a:buSzPts val="1800"/>
              <a:buNone/>
            </a:pPr>
            <a:r>
              <a:rPr lang="en" sz="3000" b="0">
                <a:latin typeface="Roboto"/>
                <a:ea typeface="Roboto"/>
                <a:cs typeface="Roboto"/>
                <a:sym typeface="Roboto"/>
              </a:rPr>
              <a:t>Machine</a:t>
            </a:r>
            <a:endParaRPr sz="3000" b="0">
              <a:latin typeface="Roboto"/>
              <a:ea typeface="Roboto"/>
              <a:cs typeface="Roboto"/>
              <a:sym typeface="Roboto"/>
            </a:endParaRPr>
          </a:p>
        </p:txBody>
      </p:sp>
      <p:sp>
        <p:nvSpPr>
          <p:cNvPr id="176" name="Google Shape;176;p29"/>
          <p:cNvSpPr txBox="1">
            <a:spLocks noGrp="1"/>
          </p:cNvSpPr>
          <p:nvPr>
            <p:ph type="body" idx="1"/>
          </p:nvPr>
        </p:nvSpPr>
        <p:spPr>
          <a:xfrm>
            <a:off x="2757925" y="1233746"/>
            <a:ext cx="5614200" cy="26760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The main goal of SVM is to divide the datasets into classes to find a maximum marginal hyperplane (MMH)</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SVM will generate hyperplanes iteratively that segregates the classes in best way.</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It will choose the hyperplane that separates the classes correctly.</a:t>
            </a:r>
            <a:endParaRPr sz="1400">
              <a:solidFill>
                <a:srgbClr val="000000"/>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189275" y="1838325"/>
            <a:ext cx="17124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3000" b="0">
                <a:latin typeface="Roboto"/>
                <a:ea typeface="Roboto"/>
                <a:cs typeface="Roboto"/>
                <a:sym typeface="Roboto"/>
              </a:rPr>
              <a:t>XGBoost</a:t>
            </a:r>
            <a:endParaRPr sz="3000" b="0">
              <a:latin typeface="Roboto"/>
              <a:ea typeface="Roboto"/>
              <a:cs typeface="Roboto"/>
              <a:sym typeface="Roboto"/>
            </a:endParaRPr>
          </a:p>
        </p:txBody>
      </p:sp>
      <p:sp>
        <p:nvSpPr>
          <p:cNvPr id="182" name="Google Shape;182;p30"/>
          <p:cNvSpPr txBox="1">
            <a:spLocks noGrp="1"/>
          </p:cNvSpPr>
          <p:nvPr>
            <p:ph type="body" idx="1"/>
          </p:nvPr>
        </p:nvSpPr>
        <p:spPr>
          <a:xfrm>
            <a:off x="2765200" y="1036647"/>
            <a:ext cx="5687100" cy="30702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rgbClr val="202124"/>
              </a:buClr>
              <a:buSzPts val="1400"/>
              <a:buFont typeface="Arial"/>
              <a:buChar char="●"/>
            </a:pPr>
            <a:r>
              <a:rPr lang="en" sz="1400" b="1">
                <a:solidFill>
                  <a:srgbClr val="202124"/>
                </a:solidFill>
                <a:highlight>
                  <a:srgbClr val="FFFFFF"/>
                </a:highlight>
                <a:latin typeface="Arial"/>
                <a:ea typeface="Arial"/>
                <a:cs typeface="Arial"/>
                <a:sym typeface="Arial"/>
              </a:rPr>
              <a:t>XGBoost</a:t>
            </a:r>
            <a:r>
              <a:rPr lang="en" sz="1400">
                <a:solidFill>
                  <a:srgbClr val="202124"/>
                </a:solidFill>
                <a:highlight>
                  <a:srgbClr val="FFFFFF"/>
                </a:highlight>
                <a:latin typeface="Arial"/>
                <a:ea typeface="Arial"/>
                <a:cs typeface="Arial"/>
                <a:sym typeface="Arial"/>
              </a:rPr>
              <a:t> is a decision-tree-based</a:t>
            </a:r>
            <a:endParaRPr sz="1400">
              <a:solidFill>
                <a:srgbClr val="202124"/>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r>
              <a:rPr lang="en" sz="1400">
                <a:solidFill>
                  <a:srgbClr val="202124"/>
                </a:solidFill>
                <a:highlight>
                  <a:srgbClr val="FFFFFF"/>
                </a:highlight>
                <a:latin typeface="Arial"/>
                <a:ea typeface="Arial"/>
                <a:cs typeface="Arial"/>
                <a:sym typeface="Arial"/>
              </a:rPr>
              <a:t>ensemble Machine Learning </a:t>
            </a:r>
            <a:r>
              <a:rPr lang="en" sz="1400" b="1">
                <a:solidFill>
                  <a:srgbClr val="202124"/>
                </a:solidFill>
                <a:highlight>
                  <a:srgbClr val="FFFFFF"/>
                </a:highlight>
                <a:latin typeface="Arial"/>
                <a:ea typeface="Arial"/>
                <a:cs typeface="Arial"/>
                <a:sym typeface="Arial"/>
              </a:rPr>
              <a:t>algorithm</a:t>
            </a:r>
            <a:r>
              <a:rPr lang="en" sz="1400">
                <a:solidFill>
                  <a:srgbClr val="202124"/>
                </a:solidFill>
                <a:highlight>
                  <a:srgbClr val="FFFFFF"/>
                </a:highlight>
                <a:latin typeface="Arial"/>
                <a:ea typeface="Arial"/>
                <a:cs typeface="Arial"/>
                <a:sym typeface="Arial"/>
              </a:rPr>
              <a:t> that uses a gradient boosting framework..</a:t>
            </a:r>
            <a:endParaRPr sz="1400">
              <a:solidFill>
                <a:srgbClr val="202124"/>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XGBoost approaches the process of sequential tree building using parallelized implementation</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XGBoost naturally admits sparse features for inputs by automatically ‘learning’ best missing value depending on training loss and handles different types of patterns in the data more efficiently.</a:t>
            </a:r>
            <a:endParaRPr sz="1400">
              <a:solidFill>
                <a:srgbClr val="000000"/>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167400" y="1823725"/>
            <a:ext cx="17124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3000" b="0">
                <a:latin typeface="Roboto"/>
                <a:ea typeface="Roboto"/>
                <a:cs typeface="Roboto"/>
                <a:sym typeface="Roboto"/>
              </a:rPr>
              <a:t>XGBoost</a:t>
            </a:r>
            <a:endParaRPr sz="3000" b="0">
              <a:latin typeface="Roboto"/>
              <a:ea typeface="Roboto"/>
              <a:cs typeface="Roboto"/>
              <a:sym typeface="Roboto"/>
            </a:endParaRPr>
          </a:p>
        </p:txBody>
      </p:sp>
      <p:sp>
        <p:nvSpPr>
          <p:cNvPr id="188" name="Google Shape;188;p31"/>
          <p:cNvSpPr txBox="1">
            <a:spLocks noGrp="1"/>
          </p:cNvSpPr>
          <p:nvPr>
            <p:ph type="body" idx="1"/>
          </p:nvPr>
        </p:nvSpPr>
        <p:spPr>
          <a:xfrm>
            <a:off x="2896500" y="1136239"/>
            <a:ext cx="5562000" cy="44283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rgbClr val="202124"/>
              </a:buClr>
              <a:buSzPts val="1400"/>
              <a:buFont typeface="Arial"/>
              <a:buChar char="●"/>
            </a:pPr>
            <a:r>
              <a:rPr lang="en" sz="1400" b="1">
                <a:solidFill>
                  <a:srgbClr val="202124"/>
                </a:solidFill>
                <a:highlight>
                  <a:srgbClr val="FFFFFF"/>
                </a:highlight>
                <a:latin typeface="Arial"/>
                <a:ea typeface="Arial"/>
                <a:cs typeface="Arial"/>
                <a:sym typeface="Arial"/>
              </a:rPr>
              <a:t>XGBoost</a:t>
            </a:r>
            <a:r>
              <a:rPr lang="en" sz="1400">
                <a:solidFill>
                  <a:srgbClr val="202124"/>
                </a:solidFill>
                <a:highlight>
                  <a:srgbClr val="FFFFFF"/>
                </a:highlight>
                <a:latin typeface="Arial"/>
                <a:ea typeface="Arial"/>
                <a:cs typeface="Arial"/>
                <a:sym typeface="Arial"/>
              </a:rPr>
              <a:t> is a popular and efficient open-source implementation of the gradient boosted trees </a:t>
            </a:r>
            <a:r>
              <a:rPr lang="en" sz="1400" b="1">
                <a:solidFill>
                  <a:srgbClr val="202124"/>
                </a:solidFill>
                <a:highlight>
                  <a:srgbClr val="FFFFFF"/>
                </a:highlight>
                <a:latin typeface="Arial"/>
                <a:ea typeface="Arial"/>
                <a:cs typeface="Arial"/>
                <a:sym typeface="Arial"/>
              </a:rPr>
              <a:t>algorithm</a:t>
            </a:r>
            <a:r>
              <a:rPr lang="en" sz="1400">
                <a:solidFill>
                  <a:srgbClr val="202124"/>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202124"/>
              </a:buClr>
              <a:buSzPts val="1400"/>
              <a:buFont typeface="Arial"/>
              <a:buChar char="●"/>
            </a:pPr>
            <a:r>
              <a:rPr lang="en" sz="1400">
                <a:solidFill>
                  <a:srgbClr val="202124"/>
                </a:solidFill>
                <a:highlight>
                  <a:srgbClr val="FFFFFF"/>
                </a:highlight>
                <a:latin typeface="Arial"/>
                <a:ea typeface="Arial"/>
                <a:cs typeface="Arial"/>
                <a:sym typeface="Arial"/>
              </a:rPr>
              <a:t>When using gradient boosting for regression, the weak learners are regression trees, and each regression tree maps an input data point to one of its leafs that contains a continuous score</a:t>
            </a:r>
            <a:endParaRPr sz="1400">
              <a:solidFill>
                <a:srgbClr val="202124"/>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202124"/>
              </a:solidFill>
              <a:highlight>
                <a:srgbClr val="FFFFFF"/>
              </a:highlight>
              <a:latin typeface="Arial"/>
              <a:ea typeface="Arial"/>
              <a:cs typeface="Arial"/>
              <a:sym typeface="Arial"/>
            </a:endParaRPr>
          </a:p>
          <a:p>
            <a:pPr marL="457200" lvl="0" indent="-317500" algn="just" rtl="0">
              <a:spcBef>
                <a:spcPts val="6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The algorithm comes with built-in cross-validation method at each iteration, taking away the need to explicitly program.</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202124"/>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p:nvPr/>
        </p:nvSpPr>
        <p:spPr>
          <a:xfrm>
            <a:off x="0" y="1827950"/>
            <a:ext cx="2039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Model Evaluation</a:t>
            </a:r>
            <a:endParaRPr sz="3000">
              <a:solidFill>
                <a:schemeClr val="lt1"/>
              </a:solidFill>
              <a:latin typeface="Roboto"/>
              <a:ea typeface="Roboto"/>
              <a:cs typeface="Roboto"/>
              <a:sym typeface="Roboto"/>
            </a:endParaRPr>
          </a:p>
        </p:txBody>
      </p:sp>
      <p:sp>
        <p:nvSpPr>
          <p:cNvPr id="194" name="Google Shape;194;p32"/>
          <p:cNvSpPr txBox="1"/>
          <p:nvPr/>
        </p:nvSpPr>
        <p:spPr>
          <a:xfrm>
            <a:off x="2215650" y="765775"/>
            <a:ext cx="47127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After the clusters have been created, we find the best model for each cluster.</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 We are using two algorithms, “SVM” and "XGBoost". For each cluster, both the algorithms are passed with the best parameters derived from GridSearch.</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We drive confusion matrix and calculate accuracy scores. </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We calculate the TPR, TNR, FNR, FPR, AUC scores for both models and select the model with the best score.</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pic>
        <p:nvPicPr>
          <p:cNvPr id="195" name="Google Shape;195;p32"/>
          <p:cNvPicPr preferRelativeResize="0"/>
          <p:nvPr/>
        </p:nvPicPr>
        <p:blipFill>
          <a:blip r:embed="rId3">
            <a:alphaModFix/>
          </a:blip>
          <a:stretch>
            <a:fillRect/>
          </a:stretch>
        </p:blipFill>
        <p:spPr>
          <a:xfrm>
            <a:off x="7457975" y="0"/>
            <a:ext cx="15615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p:nvPr/>
        </p:nvSpPr>
        <p:spPr>
          <a:xfrm>
            <a:off x="0" y="1094650"/>
            <a:ext cx="20793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Model Evaluation</a:t>
            </a:r>
            <a:endParaRPr sz="3000">
              <a:solidFill>
                <a:schemeClr val="lt1"/>
              </a:solidFill>
              <a:latin typeface="Roboto"/>
              <a:ea typeface="Roboto"/>
              <a:cs typeface="Roboto"/>
              <a:sym typeface="Roboto"/>
            </a:endParaRPr>
          </a:p>
        </p:txBody>
      </p:sp>
      <p:sp>
        <p:nvSpPr>
          <p:cNvPr id="201" name="Google Shape;201;p33"/>
          <p:cNvSpPr txBox="1"/>
          <p:nvPr/>
        </p:nvSpPr>
        <p:spPr>
          <a:xfrm>
            <a:off x="102150" y="2528325"/>
            <a:ext cx="1875000" cy="1231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Roboto"/>
              <a:buChar char="●"/>
            </a:pPr>
            <a:r>
              <a:rPr lang="en" sz="1700">
                <a:latin typeface="Roboto"/>
                <a:ea typeface="Roboto"/>
                <a:cs typeface="Roboto"/>
                <a:sym typeface="Roboto"/>
              </a:rPr>
              <a:t>Accuracy</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Precision</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Recall</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F1 Score</a:t>
            </a:r>
            <a:endParaRPr sz="1700">
              <a:latin typeface="Roboto"/>
              <a:ea typeface="Roboto"/>
              <a:cs typeface="Roboto"/>
              <a:sym typeface="Roboto"/>
            </a:endParaRPr>
          </a:p>
        </p:txBody>
      </p:sp>
      <p:pic>
        <p:nvPicPr>
          <p:cNvPr id="202" name="Google Shape;202;p33"/>
          <p:cNvPicPr preferRelativeResize="0"/>
          <p:nvPr/>
        </p:nvPicPr>
        <p:blipFill>
          <a:blip r:embed="rId3">
            <a:alphaModFix/>
          </a:blip>
          <a:stretch>
            <a:fillRect/>
          </a:stretch>
        </p:blipFill>
        <p:spPr>
          <a:xfrm>
            <a:off x="4101300" y="750275"/>
            <a:ext cx="2381250" cy="2295525"/>
          </a:xfrm>
          <a:prstGeom prst="rect">
            <a:avLst/>
          </a:prstGeom>
          <a:noFill/>
          <a:ln>
            <a:noFill/>
          </a:ln>
        </p:spPr>
      </p:pic>
      <p:sp>
        <p:nvSpPr>
          <p:cNvPr id="203" name="Google Shape;203;p33"/>
          <p:cNvSpPr txBox="1"/>
          <p:nvPr/>
        </p:nvSpPr>
        <p:spPr>
          <a:xfrm>
            <a:off x="2361825" y="3262500"/>
            <a:ext cx="59937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The target variable has two values: Positive or Negative</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columns represent the actual values of the target variable</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rows represent the predicted values of the target variable</a:t>
            </a:r>
            <a:endParaRPr>
              <a:latin typeface="Roboto"/>
              <a:ea typeface="Roboto"/>
              <a:cs typeface="Roboto"/>
              <a:sym typeface="Roboto"/>
            </a:endParaRPr>
          </a:p>
        </p:txBody>
      </p:sp>
      <p:sp>
        <p:nvSpPr>
          <p:cNvPr id="204" name="Google Shape;204;p33"/>
          <p:cNvSpPr txBox="1"/>
          <p:nvPr/>
        </p:nvSpPr>
        <p:spPr>
          <a:xfrm>
            <a:off x="2280175" y="109450"/>
            <a:ext cx="2152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Confusion Matrix</a:t>
            </a:r>
            <a:r>
              <a:rPr lang="en" sz="300">
                <a:latin typeface="Roboto"/>
                <a:ea typeface="Roboto"/>
                <a:cs typeface="Roboto"/>
                <a:sym typeface="Roboto"/>
              </a:rPr>
              <a:t> </a:t>
            </a:r>
            <a:endParaRPr sz="3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124050" y="1546050"/>
            <a:ext cx="22764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Table</a:t>
            </a:r>
            <a:endParaRPr sz="3000">
              <a:solidFill>
                <a:schemeClr val="lt1"/>
              </a:solidFill>
              <a:latin typeface="Roboto"/>
              <a:ea typeface="Roboto"/>
              <a:cs typeface="Roboto"/>
              <a:sym typeface="Roboto"/>
            </a:endParaRPr>
          </a:p>
          <a:p>
            <a:pPr marL="0" lvl="0" indent="0" algn="ctr" rtl="0">
              <a:spcBef>
                <a:spcPts val="0"/>
              </a:spcBef>
              <a:spcAft>
                <a:spcPts val="0"/>
              </a:spcAft>
              <a:buNone/>
            </a:pPr>
            <a:r>
              <a:rPr lang="en" sz="3000">
                <a:solidFill>
                  <a:schemeClr val="lt1"/>
                </a:solidFill>
                <a:latin typeface="Roboto"/>
                <a:ea typeface="Roboto"/>
                <a:cs typeface="Roboto"/>
                <a:sym typeface="Roboto"/>
              </a:rPr>
              <a:t>of </a:t>
            </a:r>
            <a:endParaRPr sz="3000">
              <a:solidFill>
                <a:schemeClr val="lt1"/>
              </a:solidFill>
              <a:latin typeface="Roboto"/>
              <a:ea typeface="Roboto"/>
              <a:cs typeface="Roboto"/>
              <a:sym typeface="Roboto"/>
            </a:endParaRPr>
          </a:p>
          <a:p>
            <a:pPr marL="0" lvl="0" indent="0" algn="ctr" rtl="0">
              <a:spcBef>
                <a:spcPts val="0"/>
              </a:spcBef>
              <a:spcAft>
                <a:spcPts val="0"/>
              </a:spcAft>
              <a:buNone/>
            </a:pPr>
            <a:r>
              <a:rPr lang="en" sz="3000">
                <a:solidFill>
                  <a:schemeClr val="lt1"/>
                </a:solidFill>
                <a:latin typeface="Roboto"/>
                <a:ea typeface="Roboto"/>
                <a:cs typeface="Roboto"/>
                <a:sym typeface="Roboto"/>
              </a:rPr>
              <a:t>Contents</a:t>
            </a:r>
            <a:endParaRPr sz="3000">
              <a:solidFill>
                <a:schemeClr val="lt1"/>
              </a:solidFill>
              <a:latin typeface="Roboto"/>
              <a:ea typeface="Roboto"/>
              <a:cs typeface="Roboto"/>
              <a:sym typeface="Roboto"/>
            </a:endParaRPr>
          </a:p>
        </p:txBody>
      </p:sp>
      <p:sp>
        <p:nvSpPr>
          <p:cNvPr id="85" name="Google Shape;85;p16"/>
          <p:cNvSpPr txBox="1"/>
          <p:nvPr/>
        </p:nvSpPr>
        <p:spPr>
          <a:xfrm>
            <a:off x="2739775" y="740875"/>
            <a:ext cx="4202400" cy="3724800"/>
          </a:xfrm>
          <a:prstGeom prst="rect">
            <a:avLst/>
          </a:prstGeom>
          <a:noFill/>
          <a:ln>
            <a:noFill/>
          </a:ln>
        </p:spPr>
        <p:txBody>
          <a:bodyPr spcFirstLastPara="1" wrap="square" lIns="91425" tIns="91425" rIns="91425" bIns="91425" anchor="ctr" anchorCtr="0">
            <a:noAutofit/>
          </a:bodyPr>
          <a:lstStyle/>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Work done so far</a:t>
            </a:r>
            <a:endParaRPr sz="2100" dirty="0">
              <a:latin typeface="Roboto"/>
              <a:ea typeface="Roboto"/>
              <a:cs typeface="Roboto"/>
              <a:sym typeface="Roboto"/>
            </a:endParaRP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Exploratory Data Analysis</a:t>
            </a:r>
            <a:endParaRPr sz="2100" dirty="0">
              <a:latin typeface="Roboto"/>
              <a:ea typeface="Roboto"/>
              <a:cs typeface="Roboto"/>
              <a:sym typeface="Roboto"/>
            </a:endParaRP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Clustering</a:t>
            </a: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Building ML models</a:t>
            </a: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Model Evaluation</a:t>
            </a: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Model Selection</a:t>
            </a: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Work under process</a:t>
            </a:r>
            <a:endParaRPr sz="2100" dirty="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5460600" y="136950"/>
            <a:ext cx="2596875" cy="2682684"/>
          </a:xfrm>
          <a:prstGeom prst="rect">
            <a:avLst/>
          </a:prstGeom>
          <a:noFill/>
          <a:ln>
            <a:noFill/>
          </a:ln>
        </p:spPr>
      </p:pic>
      <p:pic>
        <p:nvPicPr>
          <p:cNvPr id="210" name="Google Shape;210;p34"/>
          <p:cNvPicPr preferRelativeResize="0"/>
          <p:nvPr/>
        </p:nvPicPr>
        <p:blipFill>
          <a:blip r:embed="rId4">
            <a:alphaModFix/>
          </a:blip>
          <a:stretch>
            <a:fillRect/>
          </a:stretch>
        </p:blipFill>
        <p:spPr>
          <a:xfrm>
            <a:off x="955700" y="136950"/>
            <a:ext cx="2596875" cy="2779349"/>
          </a:xfrm>
          <a:prstGeom prst="rect">
            <a:avLst/>
          </a:prstGeom>
          <a:noFill/>
          <a:ln>
            <a:noFill/>
          </a:ln>
        </p:spPr>
      </p:pic>
      <p:sp>
        <p:nvSpPr>
          <p:cNvPr id="211" name="Google Shape;211;p34"/>
          <p:cNvSpPr txBox="1"/>
          <p:nvPr/>
        </p:nvSpPr>
        <p:spPr>
          <a:xfrm>
            <a:off x="0" y="0"/>
            <a:ext cx="806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latin typeface="Roboto"/>
                <a:ea typeface="Roboto"/>
                <a:cs typeface="Roboto"/>
                <a:sym typeface="Roboto"/>
              </a:rPr>
              <a:t>SVM </a:t>
            </a:r>
            <a:endParaRPr sz="2100">
              <a:latin typeface="Roboto"/>
              <a:ea typeface="Roboto"/>
              <a:cs typeface="Roboto"/>
              <a:sym typeface="Roboto"/>
            </a:endParaRPr>
          </a:p>
        </p:txBody>
      </p:sp>
      <p:sp>
        <p:nvSpPr>
          <p:cNvPr id="212" name="Google Shape;212;p34"/>
          <p:cNvSpPr txBox="1"/>
          <p:nvPr/>
        </p:nvSpPr>
        <p:spPr>
          <a:xfrm>
            <a:off x="4654488" y="62700"/>
            <a:ext cx="806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latin typeface="Roboto"/>
                <a:ea typeface="Roboto"/>
                <a:cs typeface="Roboto"/>
                <a:sym typeface="Roboto"/>
              </a:rPr>
              <a:t>XGB</a:t>
            </a:r>
            <a:endParaRPr sz="2100">
              <a:latin typeface="Roboto"/>
              <a:ea typeface="Roboto"/>
              <a:cs typeface="Roboto"/>
              <a:sym typeface="Roboto"/>
            </a:endParaRPr>
          </a:p>
        </p:txBody>
      </p:sp>
      <p:pic>
        <p:nvPicPr>
          <p:cNvPr id="213" name="Google Shape;213;p34"/>
          <p:cNvPicPr preferRelativeResize="0"/>
          <p:nvPr/>
        </p:nvPicPr>
        <p:blipFill>
          <a:blip r:embed="rId5">
            <a:alphaModFix/>
          </a:blip>
          <a:stretch>
            <a:fillRect/>
          </a:stretch>
        </p:blipFill>
        <p:spPr>
          <a:xfrm>
            <a:off x="4994575" y="3008738"/>
            <a:ext cx="3933375" cy="2162225"/>
          </a:xfrm>
          <a:prstGeom prst="rect">
            <a:avLst/>
          </a:prstGeom>
          <a:noFill/>
          <a:ln>
            <a:noFill/>
          </a:ln>
        </p:spPr>
      </p:pic>
      <p:pic>
        <p:nvPicPr>
          <p:cNvPr id="214" name="Google Shape;214;p34"/>
          <p:cNvPicPr preferRelativeResize="0"/>
          <p:nvPr/>
        </p:nvPicPr>
        <p:blipFill>
          <a:blip r:embed="rId6">
            <a:alphaModFix/>
          </a:blip>
          <a:stretch>
            <a:fillRect/>
          </a:stretch>
        </p:blipFill>
        <p:spPr>
          <a:xfrm>
            <a:off x="182750" y="3068700"/>
            <a:ext cx="4225874" cy="2042325"/>
          </a:xfrm>
          <a:prstGeom prst="rect">
            <a:avLst/>
          </a:prstGeom>
          <a:noFill/>
          <a:ln>
            <a:noFill/>
          </a:ln>
        </p:spPr>
      </p:pic>
      <p:cxnSp>
        <p:nvCxnSpPr>
          <p:cNvPr id="215" name="Google Shape;215;p34"/>
          <p:cNvCxnSpPr/>
          <p:nvPr/>
        </p:nvCxnSpPr>
        <p:spPr>
          <a:xfrm>
            <a:off x="54325" y="2937750"/>
            <a:ext cx="9098700" cy="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34"/>
          <p:cNvCxnSpPr/>
          <p:nvPr/>
        </p:nvCxnSpPr>
        <p:spPr>
          <a:xfrm>
            <a:off x="4524775" y="45950"/>
            <a:ext cx="23400" cy="5065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p:nvPr/>
        </p:nvSpPr>
        <p:spPr>
          <a:xfrm>
            <a:off x="-515575" y="2017650"/>
            <a:ext cx="3000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Model Evaluation</a:t>
            </a:r>
            <a:endParaRPr>
              <a:solidFill>
                <a:schemeClr val="lt1"/>
              </a:solidFill>
            </a:endParaRPr>
          </a:p>
        </p:txBody>
      </p:sp>
      <p:graphicFrame>
        <p:nvGraphicFramePr>
          <p:cNvPr id="222" name="Google Shape;222;p35"/>
          <p:cNvGraphicFramePr/>
          <p:nvPr/>
        </p:nvGraphicFramePr>
        <p:xfrm>
          <a:off x="2292300" y="405400"/>
          <a:ext cx="6616800" cy="4260120"/>
        </p:xfrm>
        <a:graphic>
          <a:graphicData uri="http://schemas.openxmlformats.org/drawingml/2006/table">
            <a:tbl>
              <a:tblPr>
                <a:noFill/>
                <a:tableStyleId>{4B80682D-B6F6-4363-8306-C55584F87381}</a:tableStyleId>
              </a:tblPr>
              <a:tblGrid>
                <a:gridCol w="1488000">
                  <a:extLst>
                    <a:ext uri="{9D8B030D-6E8A-4147-A177-3AD203B41FA5}">
                      <a16:colId xmlns:a16="http://schemas.microsoft.com/office/drawing/2014/main" val="20000"/>
                    </a:ext>
                  </a:extLst>
                </a:gridCol>
                <a:gridCol w="1820400">
                  <a:extLst>
                    <a:ext uri="{9D8B030D-6E8A-4147-A177-3AD203B41FA5}">
                      <a16:colId xmlns:a16="http://schemas.microsoft.com/office/drawing/2014/main" val="20001"/>
                    </a:ext>
                  </a:extLst>
                </a:gridCol>
                <a:gridCol w="1654200">
                  <a:extLst>
                    <a:ext uri="{9D8B030D-6E8A-4147-A177-3AD203B41FA5}">
                      <a16:colId xmlns:a16="http://schemas.microsoft.com/office/drawing/2014/main" val="20002"/>
                    </a:ext>
                  </a:extLst>
                </a:gridCol>
                <a:gridCol w="1654200">
                  <a:extLst>
                    <a:ext uri="{9D8B030D-6E8A-4147-A177-3AD203B41FA5}">
                      <a16:colId xmlns:a16="http://schemas.microsoft.com/office/drawing/2014/main" val="20003"/>
                    </a:ext>
                  </a:extLst>
                </a:gridCol>
              </a:tblGrid>
              <a:tr h="545175">
                <a:tc>
                  <a:txBody>
                    <a:bodyPr/>
                    <a:lstStyle/>
                    <a:p>
                      <a:pPr marL="0" lvl="0" indent="0" algn="ctr" rtl="0">
                        <a:spcBef>
                          <a:spcPts val="0"/>
                        </a:spcBef>
                        <a:spcAft>
                          <a:spcPts val="0"/>
                        </a:spcAft>
                        <a:buNone/>
                      </a:pPr>
                      <a:r>
                        <a:rPr lang="en" b="1"/>
                        <a:t>Measure</a:t>
                      </a:r>
                      <a:endParaRPr b="1">
                        <a:highlight>
                          <a:schemeClr val="accent1"/>
                        </a:highlight>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Formula</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SVM</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XGBoost</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66925">
                <a:tc>
                  <a:txBody>
                    <a:bodyPr/>
                    <a:lstStyle/>
                    <a:p>
                      <a:pPr marL="0" lvl="0" indent="0" algn="ctr" rtl="0">
                        <a:spcBef>
                          <a:spcPts val="0"/>
                        </a:spcBef>
                        <a:spcAft>
                          <a:spcPts val="0"/>
                        </a:spcAft>
                        <a:buNone/>
                      </a:pPr>
                      <a:r>
                        <a:rPr lang="en" b="1" dirty="0">
                          <a:latin typeface="Roboto"/>
                          <a:ea typeface="Roboto"/>
                          <a:cs typeface="Roboto"/>
                          <a:sym typeface="Roboto"/>
                        </a:rPr>
                        <a:t>Accuracy</a:t>
                      </a:r>
                      <a:endParaRPr dirty="0"/>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 </a:t>
                      </a:r>
                      <a:r>
                        <a:rPr lang="en">
                          <a:solidFill>
                            <a:srgbClr val="202124"/>
                          </a:solidFill>
                        </a:rPr>
                        <a:t>  TP + TN</a:t>
                      </a:r>
                      <a:endParaRPr>
                        <a:solidFill>
                          <a:srgbClr val="202124"/>
                        </a:solidFill>
                      </a:endParaRPr>
                    </a:p>
                    <a:p>
                      <a:pPr marL="0" lvl="0" indent="0" algn="ctr" rtl="0">
                        <a:spcBef>
                          <a:spcPts val="0"/>
                        </a:spcBef>
                        <a:spcAft>
                          <a:spcPts val="0"/>
                        </a:spcAft>
                        <a:buNone/>
                      </a:pPr>
                      <a:r>
                        <a:rPr lang="en">
                          <a:solidFill>
                            <a:srgbClr val="202124"/>
                          </a:solidFill>
                        </a:rPr>
                        <a:t>  TP + TN + FN + FP</a:t>
                      </a:r>
                      <a:endParaRPr>
                        <a:solidFill>
                          <a:srgbClr val="202124"/>
                        </a:solidFill>
                      </a:endParaRPr>
                    </a:p>
                    <a:p>
                      <a:pPr marL="0" lvl="0" indent="0" algn="ctr" rtl="0">
                        <a:spcBef>
                          <a:spcPts val="0"/>
                        </a:spcBef>
                        <a:spcAft>
                          <a:spcPts val="0"/>
                        </a:spcAft>
                        <a:buNone/>
                      </a:pPr>
                      <a:endParaRPr sz="800">
                        <a:latin typeface="Roboto"/>
                        <a:ea typeface="Roboto"/>
                        <a:cs typeface="Roboto"/>
                        <a:sym typeface="Roboto"/>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 0.728</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0.772</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1"/>
                  </a:ext>
                </a:extLst>
              </a:tr>
              <a:tr h="545175">
                <a:tc>
                  <a:txBody>
                    <a:bodyPr/>
                    <a:lstStyle/>
                    <a:p>
                      <a:pPr marL="0" lvl="0" indent="0" algn="ctr" rtl="0">
                        <a:spcBef>
                          <a:spcPts val="0"/>
                        </a:spcBef>
                        <a:spcAft>
                          <a:spcPts val="0"/>
                        </a:spcAft>
                        <a:buNone/>
                      </a:pPr>
                      <a:r>
                        <a:rPr lang="en" b="1"/>
                        <a:t>Precision</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t>              TP</a:t>
                      </a:r>
                      <a:endParaRPr/>
                    </a:p>
                    <a:p>
                      <a:pPr marL="0" lvl="0" indent="0" algn="l" rtl="0">
                        <a:spcBef>
                          <a:spcPts val="0"/>
                        </a:spcBef>
                        <a:spcAft>
                          <a:spcPts val="0"/>
                        </a:spcAft>
                        <a:buNone/>
                      </a:pPr>
                      <a:r>
                        <a:rPr lang="en"/>
                        <a:t>         TP + FP</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1.000</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0.939</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545175">
                <a:tc>
                  <a:txBody>
                    <a:bodyPr/>
                    <a:lstStyle/>
                    <a:p>
                      <a:pPr marL="0" lvl="0" indent="0" algn="ctr" rtl="0">
                        <a:spcBef>
                          <a:spcPts val="0"/>
                        </a:spcBef>
                        <a:spcAft>
                          <a:spcPts val="0"/>
                        </a:spcAft>
                        <a:buNone/>
                      </a:pPr>
                      <a:r>
                        <a:rPr lang="en" b="1"/>
                        <a:t>Recall </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t>              TP</a:t>
                      </a:r>
                      <a:endParaRPr/>
                    </a:p>
                    <a:p>
                      <a:pPr marL="0" lvl="0" indent="0" algn="l" rtl="0">
                        <a:spcBef>
                          <a:spcPts val="0"/>
                        </a:spcBef>
                        <a:spcAft>
                          <a:spcPts val="0"/>
                        </a:spcAft>
                        <a:buNone/>
                      </a:pPr>
                      <a:r>
                        <a:rPr lang="en"/>
                        <a:t>         TP + FN</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0.000</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0.323</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3"/>
                  </a:ext>
                </a:extLst>
              </a:tr>
              <a:tr h="545175">
                <a:tc>
                  <a:txBody>
                    <a:bodyPr/>
                    <a:lstStyle/>
                    <a:p>
                      <a:pPr marL="0" lvl="0" indent="0" algn="ctr" rtl="0">
                        <a:spcBef>
                          <a:spcPts val="0"/>
                        </a:spcBef>
                        <a:spcAft>
                          <a:spcPts val="0"/>
                        </a:spcAft>
                        <a:buNone/>
                      </a:pPr>
                      <a:r>
                        <a:rPr lang="en" b="1"/>
                        <a:t>F1-score</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t>     2 * Prec * Rec</a:t>
                      </a:r>
                      <a:endParaRPr/>
                    </a:p>
                    <a:p>
                      <a:pPr marL="0" lvl="0" indent="0" algn="l" rtl="0">
                        <a:spcBef>
                          <a:spcPts val="0"/>
                        </a:spcBef>
                        <a:spcAft>
                          <a:spcPts val="0"/>
                        </a:spcAft>
                        <a:buNone/>
                      </a:pPr>
                      <a:r>
                        <a:rPr lang="en"/>
                        <a:t>      (Prec + Rec)</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0.842</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0.857</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545175">
                <a:tc>
                  <a:txBody>
                    <a:bodyPr/>
                    <a:lstStyle/>
                    <a:p>
                      <a:pPr marL="0" lvl="0" indent="0" algn="ctr" rtl="0">
                        <a:spcBef>
                          <a:spcPts val="0"/>
                        </a:spcBef>
                        <a:spcAft>
                          <a:spcPts val="0"/>
                        </a:spcAft>
                        <a:buNone/>
                      </a:pPr>
                      <a:r>
                        <a:rPr lang="en" b="1"/>
                        <a:t>Error rate</a:t>
                      </a:r>
                      <a:endParaRPr b="1"/>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dirty="0">
                          <a:solidFill>
                            <a:srgbClr val="202124"/>
                          </a:solidFill>
                        </a:rPr>
                        <a:t> FP + FN</a:t>
                      </a:r>
                      <a:endParaRPr dirty="0">
                        <a:solidFill>
                          <a:srgbClr val="202124"/>
                        </a:solidFill>
                      </a:endParaRPr>
                    </a:p>
                    <a:p>
                      <a:pPr marL="0" lvl="0" indent="0" algn="ctr" rtl="0">
                        <a:spcBef>
                          <a:spcPts val="0"/>
                        </a:spcBef>
                        <a:spcAft>
                          <a:spcPts val="0"/>
                        </a:spcAft>
                        <a:buNone/>
                      </a:pPr>
                      <a:r>
                        <a:rPr lang="en" dirty="0">
                          <a:solidFill>
                            <a:srgbClr val="202124"/>
                          </a:solidFill>
                        </a:rPr>
                        <a:t>  TP + TN + FN + FP</a:t>
                      </a:r>
                      <a:endParaRPr dirty="0"/>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0.272</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0.228</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5"/>
                  </a:ext>
                </a:extLst>
              </a:tr>
              <a:tr h="545175">
                <a:tc>
                  <a:txBody>
                    <a:bodyPr/>
                    <a:lstStyle/>
                    <a:p>
                      <a:pPr marL="0" lvl="0" indent="0" algn="ctr" rtl="0">
                        <a:spcBef>
                          <a:spcPts val="0"/>
                        </a:spcBef>
                        <a:spcAft>
                          <a:spcPts val="0"/>
                        </a:spcAft>
                        <a:buNone/>
                      </a:pPr>
                      <a:r>
                        <a:rPr lang="en" b="1"/>
                        <a:t>AUC </a:t>
                      </a:r>
                      <a:endParaRPr b="1"/>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Area under curve</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0.500</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dirty="0"/>
                        <a:t>0.631</a:t>
                      </a:r>
                      <a:endParaRPr dirty="0"/>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cxnSp>
        <p:nvCxnSpPr>
          <p:cNvPr id="223" name="Google Shape;223;p35"/>
          <p:cNvCxnSpPr/>
          <p:nvPr/>
        </p:nvCxnSpPr>
        <p:spPr>
          <a:xfrm>
            <a:off x="3884900" y="1267575"/>
            <a:ext cx="1662000" cy="0"/>
          </a:xfrm>
          <a:prstGeom prst="straightConnector1">
            <a:avLst/>
          </a:prstGeom>
          <a:noFill/>
          <a:ln w="9525" cap="flat" cmpd="sng">
            <a:solidFill>
              <a:srgbClr val="000000"/>
            </a:solidFill>
            <a:prstDash val="solid"/>
            <a:round/>
            <a:headEnd type="none" w="med" len="med"/>
            <a:tailEnd type="none" w="med" len="med"/>
          </a:ln>
        </p:spPr>
      </p:cxnSp>
      <p:cxnSp>
        <p:nvCxnSpPr>
          <p:cNvPr id="224" name="Google Shape;224;p35"/>
          <p:cNvCxnSpPr/>
          <p:nvPr/>
        </p:nvCxnSpPr>
        <p:spPr>
          <a:xfrm>
            <a:off x="4242250" y="1973875"/>
            <a:ext cx="847500" cy="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35"/>
          <p:cNvCxnSpPr/>
          <p:nvPr/>
        </p:nvCxnSpPr>
        <p:spPr>
          <a:xfrm>
            <a:off x="4208950" y="2571750"/>
            <a:ext cx="914100" cy="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35"/>
          <p:cNvCxnSpPr/>
          <p:nvPr/>
        </p:nvCxnSpPr>
        <p:spPr>
          <a:xfrm>
            <a:off x="4030300" y="3203650"/>
            <a:ext cx="1271400" cy="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35"/>
          <p:cNvCxnSpPr/>
          <p:nvPr/>
        </p:nvCxnSpPr>
        <p:spPr>
          <a:xfrm rot="10800000" flipH="1">
            <a:off x="3868300" y="3785200"/>
            <a:ext cx="1595400" cy="8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p:nvPr/>
        </p:nvSpPr>
        <p:spPr>
          <a:xfrm>
            <a:off x="-515575" y="2017650"/>
            <a:ext cx="3000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Model Evaluation</a:t>
            </a:r>
            <a:endParaRPr>
              <a:solidFill>
                <a:schemeClr val="lt1"/>
              </a:solidFill>
            </a:endParaRPr>
          </a:p>
        </p:txBody>
      </p:sp>
      <p:graphicFrame>
        <p:nvGraphicFramePr>
          <p:cNvPr id="233" name="Google Shape;233;p36"/>
          <p:cNvGraphicFramePr/>
          <p:nvPr/>
        </p:nvGraphicFramePr>
        <p:xfrm>
          <a:off x="2167650" y="919575"/>
          <a:ext cx="6874700" cy="3649000"/>
        </p:xfrm>
        <a:graphic>
          <a:graphicData uri="http://schemas.openxmlformats.org/drawingml/2006/table">
            <a:tbl>
              <a:tblPr>
                <a:noFill/>
                <a:tableStyleId>{4B80682D-B6F6-4363-8306-C55584F87381}</a:tableStyleId>
              </a:tblPr>
              <a:tblGrid>
                <a:gridCol w="2022025">
                  <a:extLst>
                    <a:ext uri="{9D8B030D-6E8A-4147-A177-3AD203B41FA5}">
                      <a16:colId xmlns:a16="http://schemas.microsoft.com/office/drawing/2014/main" val="20000"/>
                    </a:ext>
                  </a:extLst>
                </a:gridCol>
                <a:gridCol w="1415325">
                  <a:extLst>
                    <a:ext uri="{9D8B030D-6E8A-4147-A177-3AD203B41FA5}">
                      <a16:colId xmlns:a16="http://schemas.microsoft.com/office/drawing/2014/main" val="20001"/>
                    </a:ext>
                  </a:extLst>
                </a:gridCol>
                <a:gridCol w="1718675">
                  <a:extLst>
                    <a:ext uri="{9D8B030D-6E8A-4147-A177-3AD203B41FA5}">
                      <a16:colId xmlns:a16="http://schemas.microsoft.com/office/drawing/2014/main" val="20002"/>
                    </a:ext>
                  </a:extLst>
                </a:gridCol>
                <a:gridCol w="1718675">
                  <a:extLst>
                    <a:ext uri="{9D8B030D-6E8A-4147-A177-3AD203B41FA5}">
                      <a16:colId xmlns:a16="http://schemas.microsoft.com/office/drawing/2014/main" val="20003"/>
                    </a:ext>
                  </a:extLst>
                </a:gridCol>
              </a:tblGrid>
              <a:tr h="729800">
                <a:tc>
                  <a:txBody>
                    <a:bodyPr/>
                    <a:lstStyle/>
                    <a:p>
                      <a:pPr marL="0" lvl="0" indent="0" algn="ctr" rtl="0">
                        <a:spcBef>
                          <a:spcPts val="0"/>
                        </a:spcBef>
                        <a:spcAft>
                          <a:spcPts val="0"/>
                        </a:spcAft>
                        <a:buNone/>
                      </a:pPr>
                      <a:r>
                        <a:rPr lang="en" b="1"/>
                        <a:t>Measure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Formula</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SVM</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XGBoost</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729800">
                <a:tc>
                  <a:txBody>
                    <a:bodyPr/>
                    <a:lstStyle/>
                    <a:p>
                      <a:pPr marL="0" lvl="0" indent="0" algn="ctr" rtl="0">
                        <a:spcBef>
                          <a:spcPts val="0"/>
                        </a:spcBef>
                        <a:spcAft>
                          <a:spcPts val="0"/>
                        </a:spcAft>
                        <a:buNone/>
                      </a:pPr>
                      <a:r>
                        <a:rPr lang="en" b="1"/>
                        <a:t>True Positive Rate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TP/P</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1.000</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0.939</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1"/>
                  </a:ext>
                </a:extLst>
              </a:tr>
              <a:tr h="729800">
                <a:tc>
                  <a:txBody>
                    <a:bodyPr/>
                    <a:lstStyle/>
                    <a:p>
                      <a:pPr marL="0" lvl="0" indent="0" algn="ctr" rtl="0">
                        <a:spcBef>
                          <a:spcPts val="0"/>
                        </a:spcBef>
                        <a:spcAft>
                          <a:spcPts val="0"/>
                        </a:spcAft>
                        <a:buNone/>
                      </a:pPr>
                      <a:r>
                        <a:rPr lang="en" b="1"/>
                        <a:t>True Negative Rate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TN/N</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0.000</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0.323</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729800">
                <a:tc>
                  <a:txBody>
                    <a:bodyPr/>
                    <a:lstStyle/>
                    <a:p>
                      <a:pPr marL="0" lvl="0" indent="0" algn="ctr" rtl="0">
                        <a:spcBef>
                          <a:spcPts val="0"/>
                        </a:spcBef>
                        <a:spcAft>
                          <a:spcPts val="0"/>
                        </a:spcAft>
                        <a:buNone/>
                      </a:pPr>
                      <a:r>
                        <a:rPr lang="en" b="1"/>
                        <a:t>False Positive Rate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FP/P</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0.370</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0.252</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3"/>
                  </a:ext>
                </a:extLst>
              </a:tr>
              <a:tr h="729800">
                <a:tc>
                  <a:txBody>
                    <a:bodyPr/>
                    <a:lstStyle/>
                    <a:p>
                      <a:pPr marL="0" lvl="0" indent="0" algn="ctr" rtl="0">
                        <a:spcBef>
                          <a:spcPts val="0"/>
                        </a:spcBef>
                        <a:spcAft>
                          <a:spcPts val="0"/>
                        </a:spcAft>
                        <a:buNone/>
                      </a:pPr>
                      <a:r>
                        <a:rPr lang="en" b="1"/>
                        <a:t>False Negative Rate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FN/N</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0.000</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0.161</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8" name="Google Shape;238;p37"/>
          <p:cNvGrpSpPr/>
          <p:nvPr/>
        </p:nvGrpSpPr>
        <p:grpSpPr>
          <a:xfrm>
            <a:off x="4224762" y="1222948"/>
            <a:ext cx="1042997" cy="801065"/>
            <a:chOff x="568950" y="3686775"/>
            <a:chExt cx="472500" cy="362900"/>
          </a:xfrm>
        </p:grpSpPr>
        <p:sp>
          <p:nvSpPr>
            <p:cNvPr id="239" name="Google Shape;239;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37"/>
          <p:cNvGrpSpPr/>
          <p:nvPr/>
        </p:nvGrpSpPr>
        <p:grpSpPr>
          <a:xfrm>
            <a:off x="6499186" y="1974454"/>
            <a:ext cx="387865" cy="318444"/>
            <a:chOff x="2599525" y="3688600"/>
            <a:chExt cx="428675" cy="351950"/>
          </a:xfrm>
        </p:grpSpPr>
        <p:sp>
          <p:nvSpPr>
            <p:cNvPr id="243" name="Google Shape;243;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37"/>
          <p:cNvSpPr txBox="1"/>
          <p:nvPr/>
        </p:nvSpPr>
        <p:spPr>
          <a:xfrm>
            <a:off x="-506850" y="1912650"/>
            <a:ext cx="3000000" cy="120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a:solidFill>
                  <a:schemeClr val="lt1"/>
                </a:solidFill>
                <a:latin typeface="Roboto"/>
                <a:ea typeface="Roboto"/>
                <a:cs typeface="Roboto"/>
                <a:sym typeface="Roboto"/>
              </a:rPr>
              <a:t>Model Selection</a:t>
            </a:r>
            <a:endParaRPr>
              <a:solidFill>
                <a:schemeClr val="lt1"/>
              </a:solidFill>
            </a:endParaRPr>
          </a:p>
        </p:txBody>
      </p:sp>
      <p:pic>
        <p:nvPicPr>
          <p:cNvPr id="247" name="Google Shape;247;p37"/>
          <p:cNvPicPr preferRelativeResize="0"/>
          <p:nvPr/>
        </p:nvPicPr>
        <p:blipFill>
          <a:blip r:embed="rId3">
            <a:alphaModFix/>
          </a:blip>
          <a:stretch>
            <a:fillRect/>
          </a:stretch>
        </p:blipFill>
        <p:spPr>
          <a:xfrm>
            <a:off x="7308400" y="0"/>
            <a:ext cx="1605550" cy="5143500"/>
          </a:xfrm>
          <a:prstGeom prst="rect">
            <a:avLst/>
          </a:prstGeom>
          <a:noFill/>
          <a:ln>
            <a:noFill/>
          </a:ln>
        </p:spPr>
      </p:pic>
      <p:sp>
        <p:nvSpPr>
          <p:cNvPr id="248" name="Google Shape;248;p37"/>
          <p:cNvSpPr txBox="1"/>
          <p:nvPr/>
        </p:nvSpPr>
        <p:spPr>
          <a:xfrm>
            <a:off x="2260500" y="1078650"/>
            <a:ext cx="47364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After models are build and undergone evaluation, then models are compared with each other basis of efficiency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Evaluating the models with various evaluating parameters we select the efficient model for prediction which gives accurate results.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In our problem, after demonstrating evaluation process we clearly notice XG Boost is more efficient than SVM</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Therefore we can select XG Boost for our Prediction</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p:nvPr/>
        </p:nvSpPr>
        <p:spPr>
          <a:xfrm>
            <a:off x="-191125" y="1683025"/>
            <a:ext cx="24927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Work </a:t>
            </a:r>
            <a:endParaRPr sz="3000">
              <a:solidFill>
                <a:schemeClr val="lt1"/>
              </a:solidFill>
              <a:latin typeface="Roboto"/>
              <a:ea typeface="Roboto"/>
              <a:cs typeface="Roboto"/>
              <a:sym typeface="Roboto"/>
            </a:endParaRPr>
          </a:p>
          <a:p>
            <a:pPr marL="0" lvl="0" indent="0" algn="ctr" rtl="0">
              <a:spcBef>
                <a:spcPts val="0"/>
              </a:spcBef>
              <a:spcAft>
                <a:spcPts val="0"/>
              </a:spcAft>
              <a:buNone/>
            </a:pPr>
            <a:r>
              <a:rPr lang="en" sz="3000">
                <a:solidFill>
                  <a:schemeClr val="lt1"/>
                </a:solidFill>
                <a:latin typeface="Roboto"/>
                <a:ea typeface="Roboto"/>
                <a:cs typeface="Roboto"/>
                <a:sym typeface="Roboto"/>
              </a:rPr>
              <a:t>under process</a:t>
            </a:r>
            <a:endParaRPr sz="3000">
              <a:solidFill>
                <a:schemeClr val="lt1"/>
              </a:solidFill>
              <a:latin typeface="Roboto"/>
              <a:ea typeface="Roboto"/>
              <a:cs typeface="Roboto"/>
              <a:sym typeface="Roboto"/>
            </a:endParaRPr>
          </a:p>
        </p:txBody>
      </p:sp>
      <p:sp>
        <p:nvSpPr>
          <p:cNvPr id="254" name="Google Shape;254;p38"/>
          <p:cNvSpPr txBox="1"/>
          <p:nvPr/>
        </p:nvSpPr>
        <p:spPr>
          <a:xfrm>
            <a:off x="3029075" y="1553850"/>
            <a:ext cx="4570200" cy="2035800"/>
          </a:xfrm>
          <a:prstGeom prst="rect">
            <a:avLst/>
          </a:prstGeom>
          <a:noFill/>
          <a:ln>
            <a:noFill/>
          </a:ln>
        </p:spPr>
        <p:txBody>
          <a:bodyPr spcFirstLastPara="1" wrap="square" lIns="91425" tIns="91425" rIns="91425" bIns="91425" anchor="ctr" anchorCtr="0">
            <a:noAutofit/>
          </a:bodyPr>
          <a:lstStyle/>
          <a:p>
            <a:pPr marL="457200" lvl="0" indent="0" algn="l" rtl="0">
              <a:lnSpc>
                <a:spcPct val="200000"/>
              </a:lnSpc>
              <a:spcBef>
                <a:spcPts val="0"/>
              </a:spcBef>
              <a:spcAft>
                <a:spcPts val="0"/>
              </a:spcAft>
              <a:buNone/>
            </a:pPr>
            <a:endParaRPr dirty="0">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dirty="0">
                <a:latin typeface="Roboto"/>
                <a:ea typeface="Roboto"/>
                <a:cs typeface="Roboto"/>
                <a:sym typeface="Roboto"/>
              </a:rPr>
              <a:t>Model Deployment </a:t>
            </a:r>
            <a:endParaRPr dirty="0">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dirty="0">
                <a:latin typeface="Roboto"/>
                <a:ea typeface="Roboto"/>
                <a:cs typeface="Roboto"/>
                <a:sym typeface="Roboto"/>
              </a:rPr>
              <a:t>Front end development</a:t>
            </a:r>
            <a:endParaRPr dirty="0">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dirty="0">
                <a:latin typeface="Roboto"/>
                <a:ea typeface="Roboto"/>
                <a:cs typeface="Roboto"/>
                <a:sym typeface="Roboto"/>
              </a:rPr>
              <a:t>Deployment to the Cloud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p:nvPr/>
        </p:nvSpPr>
        <p:spPr>
          <a:xfrm>
            <a:off x="2340925" y="1871550"/>
            <a:ext cx="4078500" cy="20319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Thank you</a:t>
            </a:r>
            <a:endParaRPr sz="6000">
              <a:solidFill>
                <a:schemeClr val="accent1"/>
              </a:solidFill>
              <a:latin typeface="Roboto"/>
              <a:ea typeface="Roboto"/>
              <a:cs typeface="Roboto"/>
              <a:sym typeface="Roboto"/>
            </a:endParaRPr>
          </a:p>
          <a:p>
            <a:pPr marL="0" lvl="0" indent="0" algn="l" rtl="0">
              <a:spcBef>
                <a:spcPts val="0"/>
              </a:spcBef>
              <a:spcAft>
                <a:spcPts val="0"/>
              </a:spcAft>
              <a:buNone/>
            </a:pPr>
            <a:endParaRPr sz="6000">
              <a:solidFill>
                <a:schemeClr val="accen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520725" y="383350"/>
            <a:ext cx="3430200" cy="562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a:solidFill>
                  <a:schemeClr val="dk2"/>
                </a:solidFill>
                <a:latin typeface="Roboto"/>
                <a:ea typeface="Roboto"/>
                <a:cs typeface="Roboto"/>
                <a:sym typeface="Roboto"/>
              </a:rPr>
              <a:t>Work Done So Far</a:t>
            </a:r>
            <a:endParaRPr sz="3000" b="0">
              <a:solidFill>
                <a:schemeClr val="dk2"/>
              </a:solidFill>
              <a:latin typeface="Roboto"/>
              <a:ea typeface="Roboto"/>
              <a:cs typeface="Roboto"/>
              <a:sym typeface="Roboto"/>
            </a:endParaRPr>
          </a:p>
        </p:txBody>
      </p:sp>
      <p:sp>
        <p:nvSpPr>
          <p:cNvPr id="91" name="Google Shape;91;p17"/>
          <p:cNvSpPr txBox="1"/>
          <p:nvPr/>
        </p:nvSpPr>
        <p:spPr>
          <a:xfrm>
            <a:off x="398250" y="1347950"/>
            <a:ext cx="8711100" cy="3632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chemeClr val="dk2"/>
              </a:buClr>
              <a:buSzPts val="1400"/>
              <a:buFont typeface="Roboto"/>
              <a:buChar char="●"/>
            </a:pPr>
            <a:r>
              <a:rPr lang="en">
                <a:solidFill>
                  <a:schemeClr val="dk2"/>
                </a:solidFill>
                <a:highlight>
                  <a:srgbClr val="FFFFFF"/>
                </a:highlight>
                <a:latin typeface="Roboto"/>
                <a:ea typeface="Roboto"/>
                <a:cs typeface="Roboto"/>
                <a:sym typeface="Roboto"/>
              </a:rPr>
              <a:t>Done with Literature survey​​ (Review 1)</a:t>
            </a:r>
            <a:endParaRPr>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a:solidFill>
                  <a:schemeClr val="dk2"/>
                </a:solidFill>
                <a:highlight>
                  <a:srgbClr val="FFFFFF"/>
                </a:highlight>
                <a:latin typeface="Roboto"/>
                <a:ea typeface="Roboto"/>
                <a:cs typeface="Roboto"/>
                <a:sym typeface="Roboto"/>
              </a:rPr>
              <a:t>Done with specification and requirements study ​​(Review 1)</a:t>
            </a:r>
            <a:endParaRPr>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a:solidFill>
                  <a:schemeClr val="dk2"/>
                </a:solidFill>
                <a:highlight>
                  <a:srgbClr val="FFFFFF"/>
                </a:highlight>
                <a:latin typeface="Roboto"/>
                <a:ea typeface="Roboto"/>
                <a:cs typeface="Roboto"/>
                <a:sym typeface="Roboto"/>
              </a:rPr>
              <a:t>Designed system flow diagram ​​(Review 1)</a:t>
            </a:r>
            <a:endParaRPr>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a:solidFill>
                  <a:schemeClr val="dk2"/>
                </a:solidFill>
                <a:highlight>
                  <a:srgbClr val="FFFFFF"/>
                </a:highlight>
                <a:latin typeface="Roboto"/>
                <a:ea typeface="Roboto"/>
                <a:cs typeface="Roboto"/>
                <a:sym typeface="Roboto"/>
              </a:rPr>
              <a:t>Collected the required dataset ​​(Review 1)</a:t>
            </a:r>
            <a:endParaRPr>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a:solidFill>
                  <a:schemeClr val="dk2"/>
                </a:solidFill>
                <a:highlight>
                  <a:srgbClr val="FFFFFF"/>
                </a:highlight>
                <a:latin typeface="Roboto"/>
                <a:ea typeface="Roboto"/>
                <a:cs typeface="Roboto"/>
                <a:sym typeface="Roboto"/>
              </a:rPr>
              <a:t>Data preprocessing  (Review 1)</a:t>
            </a:r>
            <a:endParaRPr>
              <a:solidFill>
                <a:schemeClr val="dk2"/>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None/>
            </a:pPr>
            <a:endParaRPr>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a:solidFill>
                  <a:schemeClr val="dk2"/>
                </a:solidFill>
                <a:highlight>
                  <a:srgbClr val="FFFFFF"/>
                </a:highlight>
                <a:latin typeface="Roboto"/>
                <a:ea typeface="Roboto"/>
                <a:cs typeface="Roboto"/>
                <a:sym typeface="Roboto"/>
              </a:rPr>
              <a:t>Exploratory Data Analysis (Review 2)</a:t>
            </a:r>
            <a:endParaRPr>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a:solidFill>
                  <a:schemeClr val="dk2"/>
                </a:solidFill>
                <a:highlight>
                  <a:srgbClr val="FFFFFF"/>
                </a:highlight>
                <a:latin typeface="Roboto"/>
                <a:ea typeface="Roboto"/>
                <a:cs typeface="Roboto"/>
                <a:sym typeface="Roboto"/>
              </a:rPr>
              <a:t>Splitted the Dataset by Applying clustering algorithm (Review 2)</a:t>
            </a:r>
            <a:endParaRPr>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a:solidFill>
                  <a:schemeClr val="dk2"/>
                </a:solidFill>
                <a:highlight>
                  <a:srgbClr val="FFFFFF"/>
                </a:highlight>
                <a:latin typeface="Roboto"/>
                <a:ea typeface="Roboto"/>
                <a:cs typeface="Roboto"/>
                <a:sym typeface="Roboto"/>
              </a:rPr>
              <a:t>Building ML models </a:t>
            </a:r>
            <a:r>
              <a:rPr lang="en">
                <a:solidFill>
                  <a:schemeClr val="dk2"/>
                </a:solidFill>
                <a:highlight>
                  <a:schemeClr val="lt1"/>
                </a:highlight>
                <a:latin typeface="Roboto"/>
                <a:ea typeface="Roboto"/>
                <a:cs typeface="Roboto"/>
                <a:sym typeface="Roboto"/>
              </a:rPr>
              <a:t>(Review 2)</a:t>
            </a:r>
            <a:endParaRPr>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Char char="●"/>
            </a:pPr>
            <a:r>
              <a:rPr lang="en">
                <a:solidFill>
                  <a:schemeClr val="dk2"/>
                </a:solidFill>
                <a:highlight>
                  <a:srgbClr val="FFFFFF"/>
                </a:highlight>
                <a:latin typeface="Roboto"/>
                <a:ea typeface="Roboto"/>
                <a:cs typeface="Roboto"/>
                <a:sym typeface="Roboto"/>
              </a:rPr>
              <a:t>Evaluating and Selecting best model for prediction</a:t>
            </a:r>
            <a:r>
              <a:rPr lang="en" b="1">
                <a:solidFill>
                  <a:schemeClr val="dk2"/>
                </a:solidFill>
                <a:highlight>
                  <a:srgbClr val="FFFFFF"/>
                </a:highlight>
                <a:latin typeface="Roboto"/>
                <a:ea typeface="Roboto"/>
                <a:cs typeface="Roboto"/>
                <a:sym typeface="Roboto"/>
              </a:rPr>
              <a:t> </a:t>
            </a:r>
            <a:r>
              <a:rPr lang="en">
                <a:solidFill>
                  <a:schemeClr val="dk2"/>
                </a:solidFill>
                <a:highlight>
                  <a:schemeClr val="lt1"/>
                </a:highlight>
                <a:latin typeface="Roboto"/>
                <a:ea typeface="Roboto"/>
                <a:cs typeface="Roboto"/>
                <a:sym typeface="Roboto"/>
              </a:rPr>
              <a:t>(Review 2)</a:t>
            </a:r>
            <a:endParaRPr b="1">
              <a:solidFill>
                <a:schemeClr val="dk2"/>
              </a:solidFill>
              <a:highlight>
                <a:srgbClr val="FFFFFF"/>
              </a:highlight>
              <a:latin typeface="Roboto"/>
              <a:ea typeface="Roboto"/>
              <a:cs typeface="Roboto"/>
              <a:sym typeface="Roboto"/>
            </a:endParaRPr>
          </a:p>
          <a:p>
            <a:pPr marL="0" lvl="0" indent="0" algn="l" rtl="0">
              <a:lnSpc>
                <a:spcPct val="150000"/>
              </a:lnSpc>
              <a:spcBef>
                <a:spcPts val="0"/>
              </a:spcBef>
              <a:spcAft>
                <a:spcPts val="0"/>
              </a:spcAft>
              <a:buNone/>
            </a:pPr>
            <a:endParaRPr>
              <a:solidFill>
                <a:srgbClr val="17375E"/>
              </a:solidFill>
              <a:highlight>
                <a:srgbClr val="FFFFFF"/>
              </a:highlight>
              <a:latin typeface="Roboto"/>
              <a:ea typeface="Roboto"/>
              <a:cs typeface="Roboto"/>
              <a:sym typeface="Roboto"/>
            </a:endParaRPr>
          </a:p>
        </p:txBody>
      </p:sp>
      <p:pic>
        <p:nvPicPr>
          <p:cNvPr id="92" name="Google Shape;92;p17"/>
          <p:cNvPicPr preferRelativeResize="0"/>
          <p:nvPr/>
        </p:nvPicPr>
        <p:blipFill>
          <a:blip r:embed="rId3">
            <a:alphaModFix/>
            <a:grayscl/>
            <a:extLst>
              <a:ext uri="{BEBA8EAE-BF5A-486C-A8C5-ECC9F3942E4B}">
                <a14:imgProps xmlns:a14="http://schemas.microsoft.com/office/drawing/2010/main">
                  <a14:imgLayer r:embed="rId4">
                    <a14:imgEffect>
                      <a14:sharpenSoften amount="100000"/>
                    </a14:imgEffect>
                    <a14:imgEffect>
                      <a14:saturation sat="0"/>
                    </a14:imgEffect>
                    <a14:imgEffect>
                      <a14:brightnessContrast contrast="40000"/>
                    </a14:imgEffect>
                  </a14:imgLayer>
                </a14:imgProps>
              </a:ext>
            </a:extLst>
          </a:blip>
          <a:stretch>
            <a:fillRect/>
          </a:stretch>
        </p:blipFill>
        <p:spPr>
          <a:xfrm>
            <a:off x="7472575" y="0"/>
            <a:ext cx="1553700" cy="5143500"/>
          </a:xfrm>
          <a:prstGeom prst="rect">
            <a:avLst/>
          </a:prstGeom>
          <a:solidFill>
            <a:schemeClr val="tx1">
              <a:lumMod val="50000"/>
              <a:alpha val="60000"/>
            </a:schemeClr>
          </a:solidFill>
          <a:ln>
            <a:solidFill>
              <a:schemeClr val="bg2">
                <a:lumMod val="50000"/>
                <a:alpha val="41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175475" y="714125"/>
            <a:ext cx="5134500" cy="554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0">
                <a:solidFill>
                  <a:srgbClr val="202124"/>
                </a:solidFill>
                <a:latin typeface="Roboto"/>
                <a:ea typeface="Roboto"/>
                <a:cs typeface="Roboto"/>
                <a:sym typeface="Roboto"/>
              </a:rPr>
              <a:t>Exploratory Data Analysis</a:t>
            </a:r>
            <a:endParaRPr sz="3000" b="0">
              <a:solidFill>
                <a:srgbClr val="202124"/>
              </a:solidFill>
              <a:latin typeface="Roboto"/>
              <a:ea typeface="Roboto"/>
              <a:cs typeface="Roboto"/>
              <a:sym typeface="Roboto"/>
            </a:endParaRPr>
          </a:p>
        </p:txBody>
      </p:sp>
      <p:sp>
        <p:nvSpPr>
          <p:cNvPr id="98" name="Google Shape;98;p18"/>
          <p:cNvSpPr txBox="1"/>
          <p:nvPr/>
        </p:nvSpPr>
        <p:spPr>
          <a:xfrm>
            <a:off x="370025" y="2050000"/>
            <a:ext cx="5733000" cy="169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u="sng">
                <a:solidFill>
                  <a:schemeClr val="dk2"/>
                </a:solidFill>
                <a:highlight>
                  <a:schemeClr val="lt1"/>
                </a:highlight>
                <a:latin typeface="Roboto"/>
                <a:ea typeface="Roboto"/>
                <a:cs typeface="Roboto"/>
                <a:sym typeface="Roboto"/>
              </a:rPr>
              <a:t>Exploratory Data Analysis</a:t>
            </a:r>
            <a:r>
              <a:rPr lang="en">
                <a:solidFill>
                  <a:schemeClr val="dk2"/>
                </a:solidFill>
                <a:highlight>
                  <a:schemeClr val="lt1"/>
                </a:highlight>
                <a:latin typeface="Roboto"/>
                <a:ea typeface="Roboto"/>
                <a:cs typeface="Roboto"/>
                <a:sym typeface="Roboto"/>
              </a:rPr>
              <a:t> refers to the critical process of performing initial investigations on data so as to discover patterns, to spot anomalies, to test hypothesis and to check assumptions with the help of summary statistics and graphical representations.</a:t>
            </a:r>
            <a:endParaRPr>
              <a:solidFill>
                <a:schemeClr val="dk2"/>
              </a:solidFill>
              <a:highlight>
                <a:schemeClr val="lt1"/>
              </a:highlight>
              <a:latin typeface="Roboto"/>
              <a:ea typeface="Roboto"/>
              <a:cs typeface="Roboto"/>
              <a:sym typeface="Roboto"/>
            </a:endParaRPr>
          </a:p>
          <a:p>
            <a:pPr marL="0" lvl="0" indent="0" algn="just" rtl="0">
              <a:spcBef>
                <a:spcPts val="0"/>
              </a:spcBef>
              <a:spcAft>
                <a:spcPts val="0"/>
              </a:spcAft>
              <a:buNone/>
            </a:pPr>
            <a:endParaRPr>
              <a:solidFill>
                <a:schemeClr val="dk2"/>
              </a:solidFill>
              <a:highlight>
                <a:schemeClr val="lt1"/>
              </a:highlight>
              <a:latin typeface="Roboto"/>
              <a:ea typeface="Roboto"/>
              <a:cs typeface="Roboto"/>
              <a:sym typeface="Roboto"/>
            </a:endParaRPr>
          </a:p>
          <a:p>
            <a:pPr marL="0" lvl="0" indent="0" algn="just" rtl="0">
              <a:spcBef>
                <a:spcPts val="0"/>
              </a:spcBef>
              <a:spcAft>
                <a:spcPts val="0"/>
              </a:spcAft>
              <a:buNone/>
            </a:pPr>
            <a:r>
              <a:rPr lang="en">
                <a:solidFill>
                  <a:schemeClr val="dk2"/>
                </a:solidFill>
                <a:highlight>
                  <a:schemeClr val="lt1"/>
                </a:highlight>
                <a:latin typeface="Roboto"/>
                <a:ea typeface="Roboto"/>
                <a:cs typeface="Roboto"/>
                <a:sym typeface="Roboto"/>
              </a:rPr>
              <a:t>It is a good practice to understand the data first and try to gather as many insights from it.</a:t>
            </a:r>
            <a:endParaRPr>
              <a:solidFill>
                <a:schemeClr val="dk2"/>
              </a:solidFill>
              <a:highlight>
                <a:schemeClr val="lt1"/>
              </a:highlight>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7291800" y="103700"/>
            <a:ext cx="1591000" cy="5088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295275" y="851286"/>
            <a:ext cx="8553450" cy="2076450"/>
          </a:xfrm>
          <a:prstGeom prst="rect">
            <a:avLst/>
          </a:prstGeom>
          <a:noFill/>
          <a:ln w="9525" cap="flat" cmpd="sng">
            <a:solidFill>
              <a:schemeClr val="dk2"/>
            </a:solidFill>
            <a:prstDash val="solid"/>
            <a:round/>
            <a:headEnd type="none" w="sm" len="sm"/>
            <a:tailEnd type="none" w="sm" len="sm"/>
          </a:ln>
        </p:spPr>
      </p:pic>
      <p:pic>
        <p:nvPicPr>
          <p:cNvPr id="105" name="Google Shape;105;p19"/>
          <p:cNvPicPr preferRelativeResize="0"/>
          <p:nvPr/>
        </p:nvPicPr>
        <p:blipFill>
          <a:blip r:embed="rId4">
            <a:alphaModFix/>
          </a:blip>
          <a:stretch>
            <a:fillRect/>
          </a:stretch>
        </p:blipFill>
        <p:spPr>
          <a:xfrm>
            <a:off x="2185988" y="3205324"/>
            <a:ext cx="4772025" cy="1762125"/>
          </a:xfrm>
          <a:prstGeom prst="rect">
            <a:avLst/>
          </a:prstGeom>
          <a:noFill/>
          <a:ln w="9525" cap="flat" cmpd="sng">
            <a:solidFill>
              <a:schemeClr val="dk2"/>
            </a:solidFill>
            <a:prstDash val="solid"/>
            <a:round/>
            <a:headEnd type="none" w="sm" len="sm"/>
            <a:tailEnd type="none" w="sm" len="sm"/>
          </a:ln>
        </p:spPr>
      </p:pic>
      <p:sp>
        <p:nvSpPr>
          <p:cNvPr id="106" name="Google Shape;106;p19"/>
          <p:cNvSpPr txBox="1"/>
          <p:nvPr/>
        </p:nvSpPr>
        <p:spPr>
          <a:xfrm>
            <a:off x="399650" y="122975"/>
            <a:ext cx="5151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rgbClr val="202124"/>
                </a:solidFill>
                <a:latin typeface="Roboto"/>
                <a:ea typeface="Roboto"/>
                <a:cs typeface="Roboto"/>
                <a:sym typeface="Roboto"/>
              </a:rPr>
              <a:t>First 5 rows of the data set</a:t>
            </a:r>
            <a:endParaRPr sz="2700">
              <a:solidFill>
                <a:srgbClr val="202124"/>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82317"/>
          <a:stretch/>
        </p:blipFill>
        <p:spPr>
          <a:xfrm>
            <a:off x="1339800" y="159800"/>
            <a:ext cx="6553200" cy="757900"/>
          </a:xfrm>
          <a:prstGeom prst="rect">
            <a:avLst/>
          </a:prstGeom>
          <a:noFill/>
          <a:ln w="9525" cap="flat" cmpd="sng">
            <a:solidFill>
              <a:schemeClr val="dk2"/>
            </a:solidFill>
            <a:prstDash val="solid"/>
            <a:round/>
            <a:headEnd type="none" w="sm" len="sm"/>
            <a:tailEnd type="none" w="sm" len="sm"/>
          </a:ln>
        </p:spPr>
      </p:pic>
      <p:pic>
        <p:nvPicPr>
          <p:cNvPr id="112" name="Google Shape;112;p20"/>
          <p:cNvPicPr preferRelativeResize="0"/>
          <p:nvPr/>
        </p:nvPicPr>
        <p:blipFill rotWithShape="1">
          <a:blip r:embed="rId3">
            <a:alphaModFix/>
          </a:blip>
          <a:srcRect t="27797" r="40376"/>
          <a:stretch/>
        </p:blipFill>
        <p:spPr>
          <a:xfrm>
            <a:off x="4690000" y="1810000"/>
            <a:ext cx="3907300" cy="3025076"/>
          </a:xfrm>
          <a:prstGeom prst="rect">
            <a:avLst/>
          </a:prstGeom>
          <a:noFill/>
          <a:ln w="9525" cap="flat" cmpd="sng">
            <a:solidFill>
              <a:srgbClr val="292929"/>
            </a:solidFill>
            <a:prstDash val="solid"/>
            <a:round/>
            <a:headEnd type="none" w="sm" len="sm"/>
            <a:tailEnd type="none" w="sm" len="sm"/>
          </a:ln>
        </p:spPr>
      </p:pic>
      <p:sp>
        <p:nvSpPr>
          <p:cNvPr id="113" name="Google Shape;113;p20"/>
          <p:cNvSpPr txBox="1"/>
          <p:nvPr/>
        </p:nvSpPr>
        <p:spPr>
          <a:xfrm>
            <a:off x="396025" y="2503700"/>
            <a:ext cx="3705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202124"/>
                </a:solidFill>
                <a:latin typeface="Roboto"/>
                <a:ea typeface="Roboto"/>
                <a:cs typeface="Roboto"/>
                <a:sym typeface="Roboto"/>
              </a:rPr>
              <a:t>We can see that for almost all categories of the gender of the insured the data is uniformly distributed</a:t>
            </a:r>
            <a:endParaRPr sz="100">
              <a:solidFill>
                <a:srgbClr val="202124"/>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73514"/>
          <a:stretch/>
        </p:blipFill>
        <p:spPr>
          <a:xfrm>
            <a:off x="400850" y="161950"/>
            <a:ext cx="7029450" cy="1298525"/>
          </a:xfrm>
          <a:prstGeom prst="rect">
            <a:avLst/>
          </a:prstGeom>
          <a:noFill/>
          <a:ln>
            <a:noFill/>
          </a:ln>
        </p:spPr>
      </p:pic>
      <p:pic>
        <p:nvPicPr>
          <p:cNvPr id="119" name="Google Shape;119;p21"/>
          <p:cNvPicPr preferRelativeResize="0"/>
          <p:nvPr/>
        </p:nvPicPr>
        <p:blipFill rotWithShape="1">
          <a:blip r:embed="rId4">
            <a:alphaModFix/>
          </a:blip>
          <a:srcRect l="-10050" t="2060" r="10049" b="-2060"/>
          <a:stretch/>
        </p:blipFill>
        <p:spPr>
          <a:xfrm>
            <a:off x="4275525" y="2044050"/>
            <a:ext cx="4641525" cy="2680200"/>
          </a:xfrm>
          <a:prstGeom prst="rect">
            <a:avLst/>
          </a:prstGeom>
          <a:noFill/>
          <a:ln>
            <a:noFill/>
          </a:ln>
        </p:spPr>
      </p:pic>
      <p:sp>
        <p:nvSpPr>
          <p:cNvPr id="120" name="Google Shape;120;p21"/>
          <p:cNvSpPr txBox="1"/>
          <p:nvPr/>
        </p:nvSpPr>
        <p:spPr>
          <a:xfrm>
            <a:off x="164625" y="2527600"/>
            <a:ext cx="41109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Roboto"/>
                <a:ea typeface="Roboto"/>
                <a:cs typeface="Roboto"/>
                <a:sym typeface="Roboto"/>
              </a:rPr>
              <a:t>We can see that there are least claims for trivial incidents, most claims for minor incidents and for major and total loss incidents the claims are almost equal.</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p:cNvPicPr preferRelativeResize="0"/>
          <p:nvPr/>
        </p:nvPicPr>
        <p:blipFill rotWithShape="1">
          <a:blip r:embed="rId3">
            <a:alphaModFix/>
          </a:blip>
          <a:srcRect b="86631"/>
          <a:stretch/>
        </p:blipFill>
        <p:spPr>
          <a:xfrm>
            <a:off x="461475" y="234575"/>
            <a:ext cx="6058276" cy="672975"/>
          </a:xfrm>
          <a:prstGeom prst="rect">
            <a:avLst/>
          </a:prstGeom>
          <a:noFill/>
          <a:ln>
            <a:noFill/>
          </a:ln>
        </p:spPr>
      </p:pic>
      <p:pic>
        <p:nvPicPr>
          <p:cNvPr id="126" name="Google Shape;126;p22"/>
          <p:cNvPicPr preferRelativeResize="0"/>
          <p:nvPr/>
        </p:nvPicPr>
        <p:blipFill rotWithShape="1">
          <a:blip r:embed="rId3">
            <a:alphaModFix/>
          </a:blip>
          <a:srcRect t="35943" r="28062" b="1805"/>
          <a:stretch/>
        </p:blipFill>
        <p:spPr>
          <a:xfrm>
            <a:off x="4500238" y="1720825"/>
            <a:ext cx="4189226" cy="3012100"/>
          </a:xfrm>
          <a:prstGeom prst="rect">
            <a:avLst/>
          </a:prstGeom>
          <a:noFill/>
          <a:ln>
            <a:noFill/>
          </a:ln>
        </p:spPr>
      </p:pic>
      <p:sp>
        <p:nvSpPr>
          <p:cNvPr id="127" name="Google Shape;127;p22"/>
          <p:cNvSpPr txBox="1"/>
          <p:nvPr/>
        </p:nvSpPr>
        <p:spPr>
          <a:xfrm>
            <a:off x="267225" y="2703525"/>
            <a:ext cx="4074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From the graph it can be seen that most of the fraud cases are done by the customers new to the company and that too comparatively younger ones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96825" y="2043113"/>
            <a:ext cx="3762375" cy="1057275"/>
          </a:xfrm>
          <a:prstGeom prst="rect">
            <a:avLst/>
          </a:prstGeom>
          <a:noFill/>
          <a:ln>
            <a:noFill/>
          </a:ln>
        </p:spPr>
      </p:pic>
      <p:pic>
        <p:nvPicPr>
          <p:cNvPr id="133" name="Google Shape;133;p23"/>
          <p:cNvPicPr preferRelativeResize="0"/>
          <p:nvPr/>
        </p:nvPicPr>
        <p:blipFill>
          <a:blip r:embed="rId4">
            <a:alphaModFix/>
          </a:blip>
          <a:stretch>
            <a:fillRect/>
          </a:stretch>
        </p:blipFill>
        <p:spPr>
          <a:xfrm>
            <a:off x="4074575" y="352425"/>
            <a:ext cx="4810125" cy="3828975"/>
          </a:xfrm>
          <a:prstGeom prst="rect">
            <a:avLst/>
          </a:prstGeom>
          <a:noFill/>
          <a:ln>
            <a:noFill/>
          </a:ln>
        </p:spPr>
      </p:pic>
    </p:spTree>
  </p:cSld>
  <p:clrMapOvr>
    <a:masterClrMapping/>
  </p:clrMapOvr>
</p:sld>
</file>

<file path=ppt/theme/theme1.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932</Words>
  <Application>Microsoft Office PowerPoint</Application>
  <PresentationFormat>On-screen Show (16:9)</PresentationFormat>
  <Paragraphs>163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 Medium</vt:lpstr>
      <vt:lpstr>Roboto</vt:lpstr>
      <vt:lpstr>Montserrat</vt:lpstr>
      <vt:lpstr>Arial</vt:lpstr>
      <vt:lpstr>Aemelia template</vt:lpstr>
      <vt:lpstr>INSURANCE FRAUD DETECTION  USING MACHINE LEARNING REVIEW 2  Under the guidance of Prof. T. Ramesh - Asst Prof CSE  Presented by  Mr. Syed Atif                 20171CSE0702 Mr. Syed Shoaib           20171CSE0709 Mr. Tejas Bhatnagar   20171CSE0721 Mr. Thanuj Kumar S     20171CSE0726 Mr. Utsav Deep            20171CSE0734  </vt:lpstr>
      <vt:lpstr>PowerPoint Presentation</vt:lpstr>
      <vt:lpstr>Work Done So Far</vt:lpstr>
      <vt:lpstr>Exploratory Data Analysis</vt:lpstr>
      <vt:lpstr>PowerPoint Presentation</vt:lpstr>
      <vt:lpstr>PowerPoint Presentation</vt:lpstr>
      <vt:lpstr>PowerPoint Presentation</vt:lpstr>
      <vt:lpstr>PowerPoint Presentation</vt:lpstr>
      <vt:lpstr>PowerPoint Presentation</vt:lpstr>
      <vt:lpstr>Clustering</vt:lpstr>
      <vt:lpstr>K-Means Clustering </vt:lpstr>
      <vt:lpstr>PowerPoint Presentation</vt:lpstr>
      <vt:lpstr>Model Building</vt:lpstr>
      <vt:lpstr>Support Vector Machine</vt:lpstr>
      <vt:lpstr>Support Vector Machine</vt:lpstr>
      <vt:lpstr>XGBoost</vt:lpstr>
      <vt:lpstr>XGBoost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FRAUD DETECTION  USING MACHINE LEARNING  REVIEW 2</dc:title>
  <cp:lastModifiedBy>THANUJ KUMAR S</cp:lastModifiedBy>
  <cp:revision>6</cp:revision>
  <dcterms:modified xsi:type="dcterms:W3CDTF">2021-05-09T07:56:19Z</dcterms:modified>
</cp:coreProperties>
</file>