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  <p:sldMasterId id="2147483659" r:id="rId2"/>
  </p:sldMasterIdLst>
  <p:notesMasterIdLst>
    <p:notesMasterId r:id="rId15"/>
  </p:notesMasterIdLst>
  <p:handoutMasterIdLst>
    <p:handoutMasterId r:id="rId16"/>
  </p:handoutMasterIdLst>
  <p:sldIdLst>
    <p:sldId id="274" r:id="rId3"/>
    <p:sldId id="256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3" r:id="rId14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76CD"/>
    <a:srgbClr val="4590B8"/>
    <a:srgbClr val="FF8F1E"/>
    <a:srgbClr val="969FA7"/>
    <a:srgbClr val="CC9900"/>
    <a:srgbClr val="663300"/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76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03/03/2024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03/03/2024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85d4871e8_5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2885d4871e8_5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02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608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562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2214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353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1582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6890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2781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003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039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03/03/2024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03/03/2024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03/03/2024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0600" y="1676400"/>
            <a:ext cx="10830800" cy="21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0600" y="4243084"/>
            <a:ext cx="10830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03/03/2024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03/03/2024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03/03/2024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03/03/2024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03/03/2024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03/03/2024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03/03/2024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03/03/2024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03/03/2024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wip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2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7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29.png"/><Relationship Id="rId5" Type="http://schemas.openxmlformats.org/officeDocument/2006/relationships/image" Target="../media/image10.png"/><Relationship Id="rId10" Type="http://schemas.openxmlformats.org/officeDocument/2006/relationships/image" Target="../media/image36.svg"/><Relationship Id="rId4" Type="http://schemas.openxmlformats.org/officeDocument/2006/relationships/image" Target="../media/image32.svg"/><Relationship Id="rId9" Type="http://schemas.openxmlformats.org/officeDocument/2006/relationships/image" Target="../media/image35.png"/><Relationship Id="rId14" Type="http://schemas.openxmlformats.org/officeDocument/2006/relationships/image" Target="../media/image3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539" y="513399"/>
            <a:ext cx="1580469" cy="92351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1524000" y="1510017"/>
            <a:ext cx="9144000" cy="3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it" sz="2400" b="1">
                <a:latin typeface="Calibri"/>
                <a:ea typeface="Calibri"/>
                <a:cs typeface="Calibri"/>
                <a:sym typeface="Calibri"/>
              </a:rPr>
              <a:t>CORSO DI TECNICO SUPERIORE PER LO SVILUPPO E LA GESTIONE DI SOLUZIONI DI INFORMATICA BIOMEDICA (TIB) 2022-2024</a:t>
            </a:r>
            <a:br>
              <a:rPr lang="it" sz="2400" b="1">
                <a:latin typeface="Calibri"/>
                <a:ea typeface="Calibri"/>
                <a:cs typeface="Calibri"/>
                <a:sym typeface="Calibri"/>
              </a:rPr>
            </a:br>
            <a:br>
              <a:rPr lang="it" sz="2400" b="1">
                <a:latin typeface="Calibri"/>
                <a:ea typeface="Calibri"/>
                <a:cs typeface="Calibri"/>
                <a:sym typeface="Calibri"/>
              </a:rPr>
            </a:br>
            <a:r>
              <a:rPr lang="it" sz="2400" b="1">
                <a:latin typeface="Calibri"/>
                <a:ea typeface="Calibri"/>
                <a:cs typeface="Calibri"/>
                <a:sym typeface="Calibri"/>
              </a:rPr>
              <a:t>Codice progetto: OR2208119903</a:t>
            </a:r>
            <a:br>
              <a:rPr lang="it" sz="2400" b="1">
                <a:latin typeface="Calibri"/>
                <a:ea typeface="Calibri"/>
                <a:cs typeface="Calibri"/>
                <a:sym typeface="Calibri"/>
              </a:rPr>
            </a:br>
            <a:br>
              <a:rPr lang="it" sz="2400" b="1">
                <a:latin typeface="Calibri"/>
                <a:ea typeface="Calibri"/>
                <a:cs typeface="Calibri"/>
                <a:sym typeface="Calibri"/>
              </a:rPr>
            </a:br>
            <a:r>
              <a:rPr lang="it" sz="2400" b="1">
                <a:latin typeface="Calibri"/>
                <a:ea typeface="Calibri"/>
                <a:cs typeface="Calibri"/>
                <a:sym typeface="Calibri"/>
              </a:rPr>
              <a:t>UF 14.3 Fondamenti di IoHT-Cloud-Azure-AWS</a:t>
            </a:r>
            <a:br>
              <a:rPr lang="it" sz="2400" b="1">
                <a:latin typeface="Calibri"/>
                <a:ea typeface="Calibri"/>
                <a:cs typeface="Calibri"/>
                <a:sym typeface="Calibri"/>
              </a:rPr>
            </a:br>
            <a:br>
              <a:rPr lang="it" sz="2400" b="1">
                <a:latin typeface="Calibri"/>
                <a:ea typeface="Calibri"/>
                <a:cs typeface="Calibri"/>
                <a:sym typeface="Calibri"/>
              </a:rPr>
            </a:br>
            <a:r>
              <a:rPr lang="it" sz="2400" b="1">
                <a:latin typeface="Calibri"/>
                <a:ea typeface="Calibri"/>
                <a:cs typeface="Calibri"/>
                <a:sym typeface="Calibri"/>
              </a:rPr>
              <a:t>DOCENTE: Stefano Mis</a:t>
            </a:r>
            <a:br>
              <a:rPr lang="it" sz="2400" b="1">
                <a:latin typeface="Calibri"/>
                <a:ea typeface="Calibri"/>
                <a:cs typeface="Calibri"/>
                <a:sym typeface="Calibri"/>
              </a:rPr>
            </a:br>
            <a:r>
              <a:rPr lang="it" sz="2400" b="1">
                <a:latin typeface="Calibri"/>
                <a:ea typeface="Calibri"/>
                <a:cs typeface="Calibri"/>
                <a:sym typeface="Calibri"/>
              </a:rPr>
              <a:t> </a:t>
            </a:r>
            <a:br>
              <a:rPr lang="it" sz="2400" b="1">
                <a:latin typeface="Calibri"/>
                <a:ea typeface="Calibri"/>
                <a:cs typeface="Calibri"/>
                <a:sym typeface="Calibri"/>
              </a:rPr>
            </a:br>
            <a:r>
              <a:rPr lang="it" sz="2400" b="1">
                <a:latin typeface="Calibri"/>
                <a:ea typeface="Calibri"/>
                <a:cs typeface="Calibri"/>
                <a:sym typeface="Calibri"/>
              </a:rPr>
              <a:t>DATA: 09/10/23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3558" y="5879799"/>
            <a:ext cx="11004884" cy="592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5420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33" y="5190172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EFF"/>
                </a:solidFill>
              </a:rPr>
              <a:t>Requisiti tecnici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6C6834-B0FE-890E-A11C-4859E4D78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514808" cy="4066800"/>
          </a:xfrm>
        </p:spPr>
        <p:txBody>
          <a:bodyPr/>
          <a:lstStyle/>
          <a:p>
            <a:r>
              <a:rPr lang="en-US" dirty="0"/>
              <a:t>Bandwidth: </a:t>
            </a:r>
            <a:r>
              <a:rPr lang="it-IT" dirty="0"/>
              <a:t>rate di trasferimento dati in un periodo di tempo (Gbps) </a:t>
            </a:r>
            <a:endParaRPr lang="en-US" dirty="0"/>
          </a:p>
          <a:p>
            <a:r>
              <a:rPr lang="en-US" dirty="0"/>
              <a:t>Latency: </a:t>
            </a:r>
            <a:r>
              <a:rPr lang="it-IT" dirty="0"/>
              <a:t>tempo che intercorre tra l’inizio del trasferimento e la risposta (millisecondi)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4BDB0-EE2C-1ECD-E5A0-EE3816C4C198}"/>
              </a:ext>
            </a:extLst>
          </p:cNvPr>
          <p:cNvSpPr txBox="1"/>
          <p:nvPr/>
        </p:nvSpPr>
        <p:spPr>
          <a:xfrm>
            <a:off x="581193" y="874643"/>
            <a:ext cx="11029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Latency and Bandwidth</a:t>
            </a:r>
            <a:endParaRPr lang="it-IT" sz="4000" dirty="0">
              <a:solidFill>
                <a:schemeClr val="bg1"/>
              </a:solidFill>
            </a:endParaRPr>
          </a:p>
        </p:txBody>
      </p:sp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731B7D17-C42C-B114-8A2A-6276F3BE8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4824" y="3743179"/>
            <a:ext cx="941434" cy="941434"/>
          </a:xfrm>
          <a:prstGeom prst="rect">
            <a:avLst/>
          </a:prstGeom>
          <a:effectLst/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4E3E5FAB-F3D1-CC8F-050C-44112FF69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18891" y="3743282"/>
            <a:ext cx="941434" cy="941434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F519D9-62B1-5A67-C1C1-C188FC2C6624}"/>
              </a:ext>
            </a:extLst>
          </p:cNvPr>
          <p:cNvCxnSpPr>
            <a:cxnSpLocks/>
          </p:cNvCxnSpPr>
          <p:nvPr/>
        </p:nvCxnSpPr>
        <p:spPr>
          <a:xfrm flipH="1">
            <a:off x="7537076" y="4213999"/>
            <a:ext cx="2649071" cy="0"/>
          </a:xfrm>
          <a:prstGeom prst="line">
            <a:avLst/>
          </a:prstGeom>
          <a:ln w="101600" cap="sq"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91EF78-2F13-41ED-B4F3-9792AB550D83}"/>
              </a:ext>
            </a:extLst>
          </p:cNvPr>
          <p:cNvCxnSpPr>
            <a:cxnSpLocks/>
          </p:cNvCxnSpPr>
          <p:nvPr/>
        </p:nvCxnSpPr>
        <p:spPr>
          <a:xfrm>
            <a:off x="7476564" y="4524543"/>
            <a:ext cx="2781300" cy="0"/>
          </a:xfrm>
          <a:prstGeom prst="line">
            <a:avLst/>
          </a:prstGeom>
          <a:ln>
            <a:solidFill>
              <a:srgbClr val="969FA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799D6FB-D7DD-54B9-85B7-5B2A7FE161DF}"/>
              </a:ext>
            </a:extLst>
          </p:cNvPr>
          <p:cNvCxnSpPr>
            <a:cxnSpLocks/>
          </p:cNvCxnSpPr>
          <p:nvPr/>
        </p:nvCxnSpPr>
        <p:spPr>
          <a:xfrm flipV="1">
            <a:off x="7476564" y="4343400"/>
            <a:ext cx="0" cy="181143"/>
          </a:xfrm>
          <a:prstGeom prst="line">
            <a:avLst/>
          </a:prstGeom>
          <a:ln>
            <a:solidFill>
              <a:srgbClr val="969FA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6D28988-AE8D-46C1-E2B9-C8DF685B5EF9}"/>
              </a:ext>
            </a:extLst>
          </p:cNvPr>
          <p:cNvCxnSpPr>
            <a:cxnSpLocks/>
          </p:cNvCxnSpPr>
          <p:nvPr/>
        </p:nvCxnSpPr>
        <p:spPr>
          <a:xfrm flipV="1">
            <a:off x="10257864" y="4343400"/>
            <a:ext cx="0" cy="181143"/>
          </a:xfrm>
          <a:prstGeom prst="line">
            <a:avLst/>
          </a:prstGeom>
          <a:ln>
            <a:solidFill>
              <a:srgbClr val="969FA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7080FA8-92C6-B300-B478-FBA9E3E440E0}"/>
              </a:ext>
            </a:extLst>
          </p:cNvPr>
          <p:cNvSpPr txBox="1"/>
          <p:nvPr/>
        </p:nvSpPr>
        <p:spPr>
          <a:xfrm>
            <a:off x="8422221" y="4307013"/>
            <a:ext cx="889987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/>
              <a:t>distance</a:t>
            </a:r>
            <a:endParaRPr lang="it-IT" sz="105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DE25E4F-EA11-74AE-4D5A-3ECD4C9B5BEE}"/>
              </a:ext>
            </a:extLst>
          </p:cNvPr>
          <p:cNvCxnSpPr>
            <a:cxnSpLocks/>
          </p:cNvCxnSpPr>
          <p:nvPr/>
        </p:nvCxnSpPr>
        <p:spPr>
          <a:xfrm>
            <a:off x="8357347" y="4433971"/>
            <a:ext cx="215153" cy="0"/>
          </a:xfrm>
          <a:prstGeom prst="line">
            <a:avLst/>
          </a:prstGeom>
          <a:ln>
            <a:solidFill>
              <a:schemeClr val="tx1"/>
            </a:solidFill>
            <a:headEnd type="arrow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B6011B-9BF2-CDD1-CBF6-BA59F185A1B3}"/>
              </a:ext>
            </a:extLst>
          </p:cNvPr>
          <p:cNvCxnSpPr>
            <a:cxnSpLocks/>
          </p:cNvCxnSpPr>
          <p:nvPr/>
        </p:nvCxnSpPr>
        <p:spPr>
          <a:xfrm>
            <a:off x="9182340" y="4433971"/>
            <a:ext cx="215153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77AF8B8-6269-28D4-B2E5-5F604359D059}"/>
              </a:ext>
            </a:extLst>
          </p:cNvPr>
          <p:cNvCxnSpPr>
            <a:cxnSpLocks/>
          </p:cNvCxnSpPr>
          <p:nvPr/>
        </p:nvCxnSpPr>
        <p:spPr>
          <a:xfrm flipV="1">
            <a:off x="8285629" y="3260912"/>
            <a:ext cx="0" cy="1037756"/>
          </a:xfrm>
          <a:prstGeom prst="line">
            <a:avLst/>
          </a:prstGeom>
          <a:ln>
            <a:solidFill>
              <a:srgbClr val="969FA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7A9A43-4820-955A-74F3-BB3AC2111056}"/>
              </a:ext>
            </a:extLst>
          </p:cNvPr>
          <p:cNvCxnSpPr>
            <a:cxnSpLocks/>
          </p:cNvCxnSpPr>
          <p:nvPr/>
        </p:nvCxnSpPr>
        <p:spPr>
          <a:xfrm flipH="1">
            <a:off x="8285629" y="4298668"/>
            <a:ext cx="117312" cy="0"/>
          </a:xfrm>
          <a:prstGeom prst="line">
            <a:avLst/>
          </a:prstGeom>
          <a:ln>
            <a:solidFill>
              <a:srgbClr val="969FA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9D8798D-EFD6-FD6D-0C98-3E94DEC2984B}"/>
              </a:ext>
            </a:extLst>
          </p:cNvPr>
          <p:cNvCxnSpPr>
            <a:cxnSpLocks/>
          </p:cNvCxnSpPr>
          <p:nvPr/>
        </p:nvCxnSpPr>
        <p:spPr>
          <a:xfrm flipH="1">
            <a:off x="8292738" y="4144419"/>
            <a:ext cx="117312" cy="0"/>
          </a:xfrm>
          <a:prstGeom prst="line">
            <a:avLst/>
          </a:prstGeom>
          <a:ln>
            <a:solidFill>
              <a:srgbClr val="969FA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062158D-F9F2-79B3-238D-6AB6747885F1}"/>
              </a:ext>
            </a:extLst>
          </p:cNvPr>
          <p:cNvSpPr txBox="1"/>
          <p:nvPr/>
        </p:nvSpPr>
        <p:spPr>
          <a:xfrm>
            <a:off x="7921482" y="295036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1.5 Gbps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8431230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/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33" y="5190172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EFF"/>
                </a:solidFill>
              </a:rPr>
              <a:t>Requisiti tecnici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4BDB0-EE2C-1ECD-E5A0-EE3816C4C198}"/>
              </a:ext>
            </a:extLst>
          </p:cNvPr>
          <p:cNvSpPr txBox="1"/>
          <p:nvPr/>
        </p:nvSpPr>
        <p:spPr>
          <a:xfrm>
            <a:off x="581193" y="874643"/>
            <a:ext cx="11029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Frontend/Backend</a:t>
            </a:r>
            <a:endParaRPr lang="it-IT" sz="4000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4E56DA-B7D4-97F7-65F9-4FCA46661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342965" cy="3678303"/>
          </a:xfrm>
          <a:ln>
            <a:solidFill>
              <a:srgbClr val="969FA7"/>
            </a:solidFill>
          </a:ln>
        </p:spPr>
        <p:txBody>
          <a:bodyPr/>
          <a:lstStyle/>
          <a:p>
            <a:r>
              <a:rPr lang="en-US" dirty="0"/>
              <a:t>Il backend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riferisce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tecnologia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gira</a:t>
            </a:r>
            <a:r>
              <a:rPr lang="en-US" dirty="0"/>
              <a:t> su un server</a:t>
            </a:r>
          </a:p>
          <a:p>
            <a:r>
              <a:rPr lang="en-US" dirty="0"/>
              <a:t>Sono </a:t>
            </a:r>
            <a:r>
              <a:rPr lang="en-US" dirty="0" err="1"/>
              <a:t>molte</a:t>
            </a:r>
            <a:r>
              <a:rPr lang="en-US" dirty="0"/>
              <a:t> le </a:t>
            </a:r>
            <a:r>
              <a:rPr lang="en-US" dirty="0" err="1"/>
              <a:t>tecnologie</a:t>
            </a:r>
            <a:r>
              <a:rPr lang="en-US" dirty="0"/>
              <a:t> 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linguaggi</a:t>
            </a:r>
            <a:r>
              <a:rPr lang="en-US" dirty="0"/>
              <a:t> </a:t>
            </a:r>
            <a:r>
              <a:rPr lang="en-US" dirty="0" err="1"/>
              <a:t>supportati</a:t>
            </a:r>
            <a:endParaRPr lang="en-US" dirty="0"/>
          </a:p>
          <a:p>
            <a:r>
              <a:rPr lang="en-US" dirty="0"/>
              <a:t>Resta </a:t>
            </a:r>
            <a:r>
              <a:rPr lang="en-US" dirty="0" err="1"/>
              <a:t>nascosto</a:t>
            </a:r>
            <a:r>
              <a:rPr lang="en-US" dirty="0"/>
              <a:t> </a:t>
            </a:r>
            <a:r>
              <a:rPr lang="en-US" dirty="0" err="1"/>
              <a:t>all’utente</a:t>
            </a:r>
            <a:endParaRPr lang="en-US" dirty="0"/>
          </a:p>
          <a:p>
            <a:r>
              <a:rPr lang="it-IT" dirty="0"/>
              <a:t>Viene interrogato tramite API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F8345266-AE72-D28F-46B0-55916A25DB9C}"/>
              </a:ext>
            </a:extLst>
          </p:cNvPr>
          <p:cNvSpPr txBox="1">
            <a:spLocks/>
          </p:cNvSpPr>
          <p:nvPr/>
        </p:nvSpPr>
        <p:spPr>
          <a:xfrm>
            <a:off x="5924158" y="2180496"/>
            <a:ext cx="5514808" cy="3678303"/>
          </a:xfrm>
          <a:prstGeom prst="rect">
            <a:avLst/>
          </a:prstGeom>
          <a:ln>
            <a:solidFill>
              <a:srgbClr val="969FA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Il frontend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riferisce</a:t>
            </a:r>
            <a:r>
              <a:rPr lang="en-US" dirty="0"/>
              <a:t> </a:t>
            </a:r>
            <a:r>
              <a:rPr lang="en-US" dirty="0" err="1"/>
              <a:t>all’interfaccia</a:t>
            </a:r>
            <a:r>
              <a:rPr lang="en-US" dirty="0"/>
              <a:t>, la ‘</a:t>
            </a:r>
            <a:r>
              <a:rPr lang="en-US" dirty="0" err="1"/>
              <a:t>facciata</a:t>
            </a:r>
            <a:r>
              <a:rPr lang="en-US" dirty="0"/>
              <a:t>’ di </a:t>
            </a:r>
            <a:r>
              <a:rPr lang="en-US" dirty="0" err="1"/>
              <a:t>un’applicazione</a:t>
            </a:r>
            <a:r>
              <a:rPr lang="en-US" dirty="0"/>
              <a:t> web</a:t>
            </a:r>
          </a:p>
          <a:p>
            <a:r>
              <a:rPr lang="en-US" dirty="0"/>
              <a:t>Sono </a:t>
            </a:r>
            <a:r>
              <a:rPr lang="en-US" dirty="0" err="1"/>
              <a:t>molte</a:t>
            </a:r>
            <a:r>
              <a:rPr lang="en-US" dirty="0"/>
              <a:t> le </a:t>
            </a:r>
            <a:r>
              <a:rPr lang="en-US" dirty="0" err="1"/>
              <a:t>tecnologie</a:t>
            </a:r>
            <a:r>
              <a:rPr lang="en-US" dirty="0"/>
              <a:t> 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linguaggi</a:t>
            </a:r>
            <a:r>
              <a:rPr lang="en-US" dirty="0"/>
              <a:t> </a:t>
            </a:r>
            <a:r>
              <a:rPr lang="en-US" dirty="0" err="1"/>
              <a:t>supportati</a:t>
            </a:r>
            <a:endParaRPr lang="en-US" dirty="0"/>
          </a:p>
          <a:p>
            <a:r>
              <a:rPr lang="en-US" dirty="0"/>
              <a:t>Si cerca di avere </a:t>
            </a:r>
            <a:r>
              <a:rPr lang="en-US" dirty="0" err="1"/>
              <a:t>un’applicazione</a:t>
            </a:r>
            <a:r>
              <a:rPr lang="en-US" dirty="0"/>
              <a:t> ‘</a:t>
            </a:r>
            <a:r>
              <a:rPr lang="it-IT" dirty="0"/>
              <a:t>User Friendly’</a:t>
            </a:r>
          </a:p>
          <a:p>
            <a:r>
              <a:rPr lang="it-IT" dirty="0"/>
              <a:t>Interroga il backend tramite API</a:t>
            </a:r>
          </a:p>
        </p:txBody>
      </p:sp>
    </p:spTree>
    <p:extLst>
      <p:ext uri="{BB962C8B-B14F-4D97-AF65-F5344CB8AC3E}">
        <p14:creationId xmlns:p14="http://schemas.microsoft.com/office/powerpoint/2010/main" val="375342645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6C6834-B0FE-890E-A11C-4859E4D78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514808" cy="4066800"/>
          </a:xfrm>
        </p:spPr>
        <p:txBody>
          <a:bodyPr/>
          <a:lstStyle/>
          <a:p>
            <a:r>
              <a:rPr lang="en-US" dirty="0"/>
              <a:t>API è </a:t>
            </a:r>
            <a:r>
              <a:rPr lang="en-US" dirty="0" err="1"/>
              <a:t>l’acronimo</a:t>
            </a:r>
            <a:r>
              <a:rPr lang="en-US" dirty="0"/>
              <a:t> di Application Programming Interface</a:t>
            </a:r>
          </a:p>
          <a:p>
            <a:r>
              <a:rPr lang="it-IT" dirty="0"/>
              <a:t>Permette la comunicazione tra Client e Server, senza conoscerne l’implementazione</a:t>
            </a:r>
          </a:p>
          <a:p>
            <a:r>
              <a:rPr lang="it-IT" dirty="0"/>
              <a:t>Garantiscono flessibilit</a:t>
            </a:r>
            <a:r>
              <a:rPr lang="en-US" dirty="0"/>
              <a:t>à e </a:t>
            </a:r>
            <a:r>
              <a:rPr lang="en-US" dirty="0" err="1"/>
              <a:t>semplificano</a:t>
            </a:r>
            <a:r>
              <a:rPr lang="en-US" dirty="0"/>
              <a:t> il </a:t>
            </a:r>
            <a:r>
              <a:rPr lang="en-US" dirty="0" err="1"/>
              <a:t>progetto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4BDB0-EE2C-1ECD-E5A0-EE3816C4C198}"/>
              </a:ext>
            </a:extLst>
          </p:cNvPr>
          <p:cNvSpPr txBox="1"/>
          <p:nvPr/>
        </p:nvSpPr>
        <p:spPr>
          <a:xfrm>
            <a:off x="581193" y="874643"/>
            <a:ext cx="11029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API</a:t>
            </a:r>
            <a:endParaRPr lang="it-IT" sz="4000" dirty="0">
              <a:solidFill>
                <a:schemeClr val="bg1"/>
              </a:solidFill>
            </a:endParaRPr>
          </a:p>
        </p:txBody>
      </p:sp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731B7D17-C42C-B114-8A2A-6276F3BE8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5297" y="3784610"/>
            <a:ext cx="858571" cy="858571"/>
          </a:xfrm>
          <a:prstGeom prst="rect">
            <a:avLst/>
          </a:prstGeom>
          <a:effectLst/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976B77A-E1B1-2793-79B4-EDF9E4F66FF8}"/>
              </a:ext>
            </a:extLst>
          </p:cNvPr>
          <p:cNvSpPr/>
          <p:nvPr/>
        </p:nvSpPr>
        <p:spPr>
          <a:xfrm>
            <a:off x="8716881" y="3784609"/>
            <a:ext cx="858571" cy="858571"/>
          </a:xfrm>
          <a:prstGeom prst="ellipse">
            <a:avLst/>
          </a:prstGeom>
          <a:solidFill>
            <a:srgbClr val="4590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API</a:t>
            </a:r>
            <a:endParaRPr lang="it-IT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46B7D-2044-6863-14C4-B572933D057C}"/>
              </a:ext>
            </a:extLst>
          </p:cNvPr>
          <p:cNvSpPr txBox="1"/>
          <p:nvPr/>
        </p:nvSpPr>
        <p:spPr>
          <a:xfrm>
            <a:off x="6797684" y="4643180"/>
            <a:ext cx="5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client</a:t>
            </a:r>
            <a:endParaRPr lang="it-IT" dirty="0"/>
          </a:p>
        </p:txBody>
      </p:sp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3854824F-ACBB-D8D8-A106-569D6C1142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41594" y="4490893"/>
            <a:ext cx="858572" cy="858572"/>
          </a:xfrm>
          <a:prstGeom prst="rect">
            <a:avLst/>
          </a:prstGeom>
          <a:effectLst/>
        </p:spPr>
      </p:pic>
      <p:pic>
        <p:nvPicPr>
          <p:cNvPr id="15" name="Graphic 14" descr="Folder with solid fill">
            <a:extLst>
              <a:ext uri="{FF2B5EF4-FFF2-40B4-BE49-F238E27FC236}">
                <a16:creationId xmlns:a16="http://schemas.microsoft.com/office/drawing/2014/main" id="{A64E412C-54E8-AC31-C7A5-A4F9D77912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41593" y="2999713"/>
            <a:ext cx="858573" cy="858573"/>
          </a:xfrm>
          <a:prstGeom prst="rect">
            <a:avLst/>
          </a:prstGeom>
          <a:effectLst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331E2A-22B4-FCBE-CE08-51086DFA498D}"/>
              </a:ext>
            </a:extLst>
          </p:cNvPr>
          <p:cNvSpPr txBox="1"/>
          <p:nvPr/>
        </p:nvSpPr>
        <p:spPr>
          <a:xfrm>
            <a:off x="10671931" y="5338862"/>
            <a:ext cx="797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database</a:t>
            </a:r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6A18C1-DFE8-F957-F4A7-F294AA74905E}"/>
              </a:ext>
            </a:extLst>
          </p:cNvPr>
          <p:cNvSpPr txBox="1"/>
          <p:nvPr/>
        </p:nvSpPr>
        <p:spPr>
          <a:xfrm>
            <a:off x="10641595" y="3852985"/>
            <a:ext cx="858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application</a:t>
            </a:r>
            <a:endParaRPr lang="it-IT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6F470C-7B66-14E5-3263-D93E47FC4127}"/>
              </a:ext>
            </a:extLst>
          </p:cNvPr>
          <p:cNvCxnSpPr>
            <a:cxnSpLocks/>
          </p:cNvCxnSpPr>
          <p:nvPr/>
        </p:nvCxnSpPr>
        <p:spPr>
          <a:xfrm>
            <a:off x="7726030" y="4265195"/>
            <a:ext cx="864517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FD2A7B-51A9-C413-212F-26EF6CFAB5E2}"/>
              </a:ext>
            </a:extLst>
          </p:cNvPr>
          <p:cNvCxnSpPr>
            <a:cxnSpLocks/>
          </p:cNvCxnSpPr>
          <p:nvPr/>
        </p:nvCxnSpPr>
        <p:spPr>
          <a:xfrm flipV="1">
            <a:off x="9668527" y="3463089"/>
            <a:ext cx="879990" cy="38989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7BAB72-E252-D5A4-DB75-9F98BC92858B}"/>
              </a:ext>
            </a:extLst>
          </p:cNvPr>
          <p:cNvCxnSpPr>
            <a:cxnSpLocks/>
          </p:cNvCxnSpPr>
          <p:nvPr/>
        </p:nvCxnSpPr>
        <p:spPr>
          <a:xfrm>
            <a:off x="9701786" y="4553953"/>
            <a:ext cx="846731" cy="43313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0429350-1019-3F4E-E647-A977CB40263E}"/>
              </a:ext>
            </a:extLst>
          </p:cNvPr>
          <p:cNvSpPr txBox="1"/>
          <p:nvPr/>
        </p:nvSpPr>
        <p:spPr>
          <a:xfrm>
            <a:off x="7493868" y="3990339"/>
            <a:ext cx="1332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 protocol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86746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9" grpId="0"/>
      <p:bldP spid="16" grpId="0"/>
      <p:bldP spid="17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sz="6000" dirty="0">
                <a:solidFill>
                  <a:schemeClr val="bg1"/>
                </a:solidFill>
              </a:rPr>
              <a:t>It Fundamentals</a:t>
            </a:r>
            <a:endParaRPr lang="it-IT" sz="6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solidFill>
                  <a:srgbClr val="7CEBFF"/>
                </a:solidFill>
              </a:rPr>
              <a:t>Base of networking, hardware and programming</a:t>
            </a:r>
            <a:endParaRPr lang="it-IT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it-IT">
                <a:solidFill>
                  <a:srgbClr val="FFFEFF"/>
                </a:solidFill>
              </a:rPr>
              <a:t>Requisiti tecnici</a:t>
            </a:r>
            <a:endParaRPr lang="it-IT" dirty="0">
              <a:solidFill>
                <a:srgbClr val="FFFE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4BDB0-EE2C-1ECD-E5A0-EE3816C4C198}"/>
              </a:ext>
            </a:extLst>
          </p:cNvPr>
          <p:cNvSpPr txBox="1"/>
          <p:nvPr/>
        </p:nvSpPr>
        <p:spPr>
          <a:xfrm>
            <a:off x="581193" y="874643"/>
            <a:ext cx="11029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Basic Architecture of a Computer</a:t>
            </a:r>
            <a:endParaRPr lang="it-IT" sz="40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F9569B-EDE0-84D2-C4A4-9F9E5CC9962B}"/>
              </a:ext>
            </a:extLst>
          </p:cNvPr>
          <p:cNvSpPr/>
          <p:nvPr/>
        </p:nvSpPr>
        <p:spPr>
          <a:xfrm>
            <a:off x="6800483" y="2547221"/>
            <a:ext cx="4215371" cy="35153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12C94-E546-F7D2-4CB0-D9E623C85A6E}"/>
              </a:ext>
            </a:extLst>
          </p:cNvPr>
          <p:cNvSpPr txBox="1"/>
          <p:nvPr/>
        </p:nvSpPr>
        <p:spPr>
          <a:xfrm>
            <a:off x="8326919" y="2547221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Computer</a:t>
            </a:r>
            <a:endParaRPr lang="it-IT" dirty="0"/>
          </a:p>
        </p:txBody>
      </p:sp>
      <p:pic>
        <p:nvPicPr>
          <p:cNvPr id="11" name="Picture 10" descr="A computer hard drive with a green light&#10;&#10;Description automatically generated">
            <a:extLst>
              <a:ext uri="{FF2B5EF4-FFF2-40B4-BE49-F238E27FC236}">
                <a16:creationId xmlns:a16="http://schemas.microsoft.com/office/drawing/2014/main" id="{E1611DE4-CEFA-9D39-824C-1B17518FA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809" y="4944128"/>
            <a:ext cx="640718" cy="640718"/>
          </a:xfrm>
          <a:prstGeom prst="rect">
            <a:avLst/>
          </a:prstGeom>
        </p:spPr>
      </p:pic>
      <p:pic>
        <p:nvPicPr>
          <p:cNvPr id="14" name="Picture 13" descr="A computer chip with a chip in it&#10;&#10;Description automatically generated">
            <a:extLst>
              <a:ext uri="{FF2B5EF4-FFF2-40B4-BE49-F238E27FC236}">
                <a16:creationId xmlns:a16="http://schemas.microsoft.com/office/drawing/2014/main" id="{4F43D636-0E83-FD84-1BB0-F5BC48E1B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666" y="3327252"/>
            <a:ext cx="640718" cy="640718"/>
          </a:xfrm>
          <a:prstGeom prst="rect">
            <a:avLst/>
          </a:prstGeom>
        </p:spPr>
      </p:pic>
      <p:pic>
        <p:nvPicPr>
          <p:cNvPr id="16" name="Picture 15" descr="A green and yellow rectangular object">
            <a:extLst>
              <a:ext uri="{FF2B5EF4-FFF2-40B4-BE49-F238E27FC236}">
                <a16:creationId xmlns:a16="http://schemas.microsoft.com/office/drawing/2014/main" id="{B3E61B44-7DEF-7D81-EEEA-89FA2B078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2414" y="3327252"/>
            <a:ext cx="640718" cy="640718"/>
          </a:xfrm>
          <a:prstGeom prst="rect">
            <a:avLst/>
          </a:prstGeom>
        </p:spPr>
      </p:pic>
      <p:pic>
        <p:nvPicPr>
          <p:cNvPr id="18" name="Graphic 17" descr="Open folder with solid fill">
            <a:extLst>
              <a:ext uri="{FF2B5EF4-FFF2-40B4-BE49-F238E27FC236}">
                <a16:creationId xmlns:a16="http://schemas.microsoft.com/office/drawing/2014/main" id="{5B9E92D3-FAA4-3595-677E-36D8C1ACCB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52414" y="4285577"/>
            <a:ext cx="640718" cy="64071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D4EB32-E323-3D3E-C8F8-92AB67574A69}"/>
              </a:ext>
            </a:extLst>
          </p:cNvPr>
          <p:cNvCxnSpPr>
            <a:cxnSpLocks/>
          </p:cNvCxnSpPr>
          <p:nvPr/>
        </p:nvCxnSpPr>
        <p:spPr>
          <a:xfrm>
            <a:off x="8129830" y="3718247"/>
            <a:ext cx="1556675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C8DB79-1305-6A01-4377-50809A2E83B4}"/>
              </a:ext>
            </a:extLst>
          </p:cNvPr>
          <p:cNvCxnSpPr>
            <a:cxnSpLocks/>
          </p:cNvCxnSpPr>
          <p:nvPr/>
        </p:nvCxnSpPr>
        <p:spPr>
          <a:xfrm>
            <a:off x="8129829" y="3497422"/>
            <a:ext cx="1556675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7F4D59-AAB1-6B43-BDD2-79A336178B4C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10072773" y="3967970"/>
            <a:ext cx="0" cy="317607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C4C404-DB78-081A-FB7F-1CF82B87F2F3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0072773" y="4926295"/>
            <a:ext cx="0" cy="323974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F73268-860B-C44E-D927-84376BB28A2D}"/>
              </a:ext>
            </a:extLst>
          </p:cNvPr>
          <p:cNvCxnSpPr>
            <a:cxnSpLocks/>
          </p:cNvCxnSpPr>
          <p:nvPr/>
        </p:nvCxnSpPr>
        <p:spPr>
          <a:xfrm>
            <a:off x="9228527" y="5264487"/>
            <a:ext cx="844246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9BCD7E-FAFE-15ED-8948-6654F4862B7F}"/>
              </a:ext>
            </a:extLst>
          </p:cNvPr>
          <p:cNvCxnSpPr>
            <a:cxnSpLocks/>
          </p:cNvCxnSpPr>
          <p:nvPr/>
        </p:nvCxnSpPr>
        <p:spPr>
          <a:xfrm>
            <a:off x="7707706" y="5218078"/>
            <a:ext cx="844246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DC27A1-D4DD-DC19-0E80-409DCAD589D7}"/>
              </a:ext>
            </a:extLst>
          </p:cNvPr>
          <p:cNvCxnSpPr>
            <a:cxnSpLocks/>
          </p:cNvCxnSpPr>
          <p:nvPr/>
        </p:nvCxnSpPr>
        <p:spPr>
          <a:xfrm flipV="1">
            <a:off x="7707706" y="4038607"/>
            <a:ext cx="0" cy="1179471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E8B76BB9-79E0-98DE-6C8B-0411B5DBC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203" y="2547222"/>
            <a:ext cx="6087845" cy="2127416"/>
          </a:xfrm>
        </p:spPr>
        <p:txBody>
          <a:bodyPr>
            <a:normAutofit/>
          </a:bodyPr>
          <a:lstStyle/>
          <a:p>
            <a:r>
              <a:rPr lang="en-US" dirty="0"/>
              <a:t>Central Processing Unit (CPU): </a:t>
            </a:r>
            <a:r>
              <a:rPr lang="en-US" dirty="0" err="1"/>
              <a:t>elabora</a:t>
            </a:r>
            <a:r>
              <a:rPr lang="en-US" dirty="0"/>
              <a:t> le </a:t>
            </a:r>
            <a:r>
              <a:rPr lang="en-US" dirty="0" err="1"/>
              <a:t>operazioni</a:t>
            </a:r>
            <a:r>
              <a:rPr lang="en-US" dirty="0"/>
              <a:t> semplice</a:t>
            </a:r>
          </a:p>
          <a:p>
            <a:r>
              <a:rPr lang="en-US" dirty="0"/>
              <a:t>Random Access Memory (RAM): </a:t>
            </a:r>
            <a:r>
              <a:rPr lang="en-US" dirty="0" err="1"/>
              <a:t>memoria</a:t>
            </a:r>
            <a:r>
              <a:rPr lang="en-US" dirty="0"/>
              <a:t> ‘volatile’, fa da storage per </a:t>
            </a:r>
            <a:r>
              <a:rPr lang="en-US" dirty="0" err="1"/>
              <a:t>programmi</a:t>
            </a:r>
            <a:r>
              <a:rPr lang="en-US" dirty="0"/>
              <a:t> o file</a:t>
            </a:r>
          </a:p>
          <a:p>
            <a:r>
              <a:rPr lang="en-US" dirty="0"/>
              <a:t>Hard Disk: storage ‘</a:t>
            </a:r>
            <a:r>
              <a:rPr lang="en-US" dirty="0" err="1"/>
              <a:t>persistente</a:t>
            </a:r>
            <a:r>
              <a:rPr lang="en-US" dirty="0"/>
              <a:t>’</a:t>
            </a:r>
            <a:endParaRPr lang="it-IT" dirty="0"/>
          </a:p>
        </p:txBody>
      </p:sp>
      <p:pic>
        <p:nvPicPr>
          <p:cNvPr id="40" name="Picture 39" descr="A computer chip with a black background">
            <a:extLst>
              <a:ext uri="{FF2B5EF4-FFF2-40B4-BE49-F238E27FC236}">
                <a16:creationId xmlns:a16="http://schemas.microsoft.com/office/drawing/2014/main" id="{1179D28A-825C-D123-2676-28768949A5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6632317" y="5254598"/>
            <a:ext cx="707886" cy="70788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BD709D8-9C86-A9E5-C53F-88BA268D19BE}"/>
              </a:ext>
            </a:extLst>
          </p:cNvPr>
          <p:cNvCxnSpPr>
            <a:cxnSpLocks/>
          </p:cNvCxnSpPr>
          <p:nvPr/>
        </p:nvCxnSpPr>
        <p:spPr>
          <a:xfrm>
            <a:off x="7541444" y="4109244"/>
            <a:ext cx="0" cy="1475602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9ABF0B-F19E-8B7F-91C9-A07A25F53820}"/>
              </a:ext>
            </a:extLst>
          </p:cNvPr>
          <p:cNvCxnSpPr>
            <a:cxnSpLocks/>
          </p:cNvCxnSpPr>
          <p:nvPr/>
        </p:nvCxnSpPr>
        <p:spPr>
          <a:xfrm flipH="1">
            <a:off x="7357666" y="5584846"/>
            <a:ext cx="183778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C1FB86-3CAC-4377-F429-2B9E736ADFA5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5818849" y="5639331"/>
            <a:ext cx="696251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>
            <a:extLst>
              <a:ext uri="{FF2B5EF4-FFF2-40B4-BE49-F238E27FC236}">
                <a16:creationId xmlns:a16="http://schemas.microsoft.com/office/drawing/2014/main" id="{DF7909BB-AFDC-25C3-0194-727C5705691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4449" y="5182131"/>
            <a:ext cx="914400" cy="9144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3AB1E29-D175-4A2B-1F2D-37D115B8B672}"/>
              </a:ext>
            </a:extLst>
          </p:cNvPr>
          <p:cNvSpPr txBox="1"/>
          <p:nvPr/>
        </p:nvSpPr>
        <p:spPr>
          <a:xfrm>
            <a:off x="4978370" y="5999733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internet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9003605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38" grpId="0" uiExpand="1" build="p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6C6834-B0FE-890E-A11C-4859E4D78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529469" cy="3678303"/>
          </a:xfrm>
        </p:spPr>
        <p:txBody>
          <a:bodyPr/>
          <a:lstStyle/>
          <a:p>
            <a:r>
              <a:rPr lang="en-US" dirty="0" err="1"/>
              <a:t>Definiamo</a:t>
            </a:r>
            <a:r>
              <a:rPr lang="en-US" dirty="0"/>
              <a:t> Client e Server</a:t>
            </a:r>
          </a:p>
          <a:p>
            <a:r>
              <a:rPr lang="it-IT" dirty="0"/>
              <a:t>Ci sono differenze fisiche tra i due?</a:t>
            </a:r>
          </a:p>
          <a:p>
            <a:r>
              <a:rPr lang="it-IT" dirty="0"/>
              <a:t>Come si connettono tra loro?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4BDB0-EE2C-1ECD-E5A0-EE3816C4C198}"/>
              </a:ext>
            </a:extLst>
          </p:cNvPr>
          <p:cNvSpPr txBox="1"/>
          <p:nvPr/>
        </p:nvSpPr>
        <p:spPr>
          <a:xfrm>
            <a:off x="581193" y="874643"/>
            <a:ext cx="11029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Client-Server</a:t>
            </a:r>
            <a:endParaRPr lang="it-IT" sz="4000" dirty="0">
              <a:solidFill>
                <a:schemeClr val="bg1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14F856E-96A2-3C9A-C6B2-8085C0D32CC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2563" y="3693541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8E9641-2FD4-F50F-4E2D-777D62E6B1EE}"/>
              </a:ext>
            </a:extLst>
          </p:cNvPr>
          <p:cNvSpPr txBox="1"/>
          <p:nvPr/>
        </p:nvSpPr>
        <p:spPr>
          <a:xfrm>
            <a:off x="8796484" y="451114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Internet</a:t>
            </a:r>
            <a:endParaRPr lang="it-IT" sz="1400" dirty="0"/>
          </a:p>
        </p:txBody>
      </p:sp>
      <p:pic>
        <p:nvPicPr>
          <p:cNvPr id="9" name="Graphic 8" descr="Smart Phone with solid fill">
            <a:extLst>
              <a:ext uri="{FF2B5EF4-FFF2-40B4-BE49-F238E27FC236}">
                <a16:creationId xmlns:a16="http://schemas.microsoft.com/office/drawing/2014/main" id="{3081D8F8-35F2-94B1-918F-039FC090C7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53003" y="2519278"/>
            <a:ext cx="914400" cy="914400"/>
          </a:xfrm>
          <a:prstGeom prst="rect">
            <a:avLst/>
          </a:prstGeom>
        </p:spPr>
      </p:pic>
      <p:pic>
        <p:nvPicPr>
          <p:cNvPr id="10" name="Grafika 110" descr="Computer">
            <a:extLst>
              <a:ext uri="{FF2B5EF4-FFF2-40B4-BE49-F238E27FC236}">
                <a16:creationId xmlns:a16="http://schemas.microsoft.com/office/drawing/2014/main" id="{6BD4EC68-843F-9DB2-5A70-F12749AE62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58989" y="3689777"/>
            <a:ext cx="914400" cy="914400"/>
          </a:xfrm>
          <a:prstGeom prst="rect">
            <a:avLst/>
          </a:prstGeom>
        </p:spPr>
      </p:pic>
      <p:pic>
        <p:nvPicPr>
          <p:cNvPr id="11" name="Grafika 110" descr="Laptop with solid fill">
            <a:extLst>
              <a:ext uri="{FF2B5EF4-FFF2-40B4-BE49-F238E27FC236}">
                <a16:creationId xmlns:a16="http://schemas.microsoft.com/office/drawing/2014/main" id="{F104C1FA-3CE8-6BA1-A9D0-7F49103188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653003" y="4803472"/>
            <a:ext cx="914400" cy="914400"/>
          </a:xfrm>
          <a:prstGeom prst="rect">
            <a:avLst/>
          </a:prstGeom>
        </p:spPr>
      </p:pic>
      <p:pic>
        <p:nvPicPr>
          <p:cNvPr id="12" name="Grafika 110" descr="Server with solid fill">
            <a:extLst>
              <a:ext uri="{FF2B5EF4-FFF2-40B4-BE49-F238E27FC236}">
                <a16:creationId xmlns:a16="http://schemas.microsoft.com/office/drawing/2014/main" id="{945F5950-7B12-6E6B-C088-A1F1D95106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0317718" y="3689777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CDEC43-B449-26F1-56C5-BF24BEE33F54}"/>
              </a:ext>
            </a:extLst>
          </p:cNvPr>
          <p:cNvSpPr txBox="1"/>
          <p:nvPr/>
        </p:nvSpPr>
        <p:spPr>
          <a:xfrm>
            <a:off x="6198722" y="2062865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Clients</a:t>
            </a:r>
            <a:endParaRPr lang="it-IT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40D4F-3040-5DA0-FF16-4BF1B01D8422}"/>
              </a:ext>
            </a:extLst>
          </p:cNvPr>
          <p:cNvSpPr txBox="1"/>
          <p:nvPr/>
        </p:nvSpPr>
        <p:spPr>
          <a:xfrm>
            <a:off x="10444474" y="4533795"/>
            <a:ext cx="660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Server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0D6572-DA8F-DA24-6E6D-D21CB8617F1B}"/>
              </a:ext>
            </a:extLst>
          </p:cNvPr>
          <p:cNvSpPr/>
          <p:nvPr/>
        </p:nvSpPr>
        <p:spPr>
          <a:xfrm>
            <a:off x="5434940" y="2072300"/>
            <a:ext cx="2223589" cy="3911057"/>
          </a:xfrm>
          <a:prstGeom prst="rect">
            <a:avLst/>
          </a:prstGeom>
          <a:noFill/>
          <a:ln w="12700">
            <a:solidFill>
              <a:srgbClr val="969FA7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Picture 16" descr="A computer chip with a black background">
            <a:extLst>
              <a:ext uri="{FF2B5EF4-FFF2-40B4-BE49-F238E27FC236}">
                <a16:creationId xmlns:a16="http://schemas.microsoft.com/office/drawing/2014/main" id="{BBDBDBDE-9BF0-8134-6536-CC7F1A7E60F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44986" y="3828384"/>
            <a:ext cx="642605" cy="64260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24EB1A-F8C6-E80D-D428-3CB7F26F389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982808" y="4150741"/>
            <a:ext cx="739755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1540CC-F79D-AE51-EE56-444396231F4E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9636963" y="4146977"/>
            <a:ext cx="680755" cy="3764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F6057A-61D1-392B-46D3-0D225CD47B6E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6573389" y="4146977"/>
            <a:ext cx="671597" cy="271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9B62C2-2FFC-9ED8-A0AA-89778554A04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567403" y="5260672"/>
            <a:ext cx="333031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0B9AF52-3AB1-6C39-B0A9-B5C3DDE6675E}"/>
              </a:ext>
            </a:extLst>
          </p:cNvPr>
          <p:cNvCxnSpPr>
            <a:cxnSpLocks/>
          </p:cNvCxnSpPr>
          <p:nvPr/>
        </p:nvCxnSpPr>
        <p:spPr>
          <a:xfrm>
            <a:off x="6515145" y="2976478"/>
            <a:ext cx="376537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6823DE-7705-6F41-5C58-3E7A49764EC8}"/>
              </a:ext>
            </a:extLst>
          </p:cNvPr>
          <p:cNvCxnSpPr>
            <a:cxnSpLocks/>
          </p:cNvCxnSpPr>
          <p:nvPr/>
        </p:nvCxnSpPr>
        <p:spPr>
          <a:xfrm flipH="1" flipV="1">
            <a:off x="6891682" y="2976478"/>
            <a:ext cx="7346" cy="228419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279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  <p:bldP spid="14" grpId="0"/>
      <p:bldP spid="15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EFF"/>
                </a:solidFill>
              </a:rPr>
              <a:t>Requisiti tecnici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6C6834-B0FE-890E-A11C-4859E4D78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client è un </a:t>
            </a:r>
            <a:r>
              <a:rPr lang="en-US" dirty="0" err="1"/>
              <a:t>dispositivo</a:t>
            </a:r>
            <a:r>
              <a:rPr lang="en-US" dirty="0"/>
              <a:t> </a:t>
            </a:r>
            <a:r>
              <a:rPr lang="en-US" dirty="0" err="1"/>
              <a:t>qualunque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attraverso</a:t>
            </a:r>
            <a:r>
              <a:rPr lang="en-US" dirty="0"/>
              <a:t> la rete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connette</a:t>
            </a:r>
            <a:r>
              <a:rPr lang="en-US" dirty="0"/>
              <a:t> ad un host</a:t>
            </a:r>
          </a:p>
          <a:p>
            <a:r>
              <a:rPr lang="en-US" dirty="0"/>
              <a:t>Un server, o </a:t>
            </a:r>
            <a:r>
              <a:rPr lang="en-US" i="1" dirty="0"/>
              <a:t>host,</a:t>
            </a:r>
            <a:r>
              <a:rPr lang="en-US" dirty="0"/>
              <a:t> è un </a:t>
            </a:r>
            <a:r>
              <a:rPr lang="en-US" dirty="0" err="1"/>
              <a:t>dispositivo</a:t>
            </a:r>
            <a:r>
              <a:rPr lang="en-US" dirty="0"/>
              <a:t> (</a:t>
            </a:r>
            <a:r>
              <a:rPr lang="en-US" dirty="0" err="1"/>
              <a:t>tendenzialmente</a:t>
            </a:r>
            <a:r>
              <a:rPr lang="en-US" dirty="0"/>
              <a:t> un computer)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elabora</a:t>
            </a:r>
            <a:r>
              <a:rPr lang="en-US" dirty="0"/>
              <a:t> le </a:t>
            </a:r>
            <a:r>
              <a:rPr lang="en-US" dirty="0" err="1"/>
              <a:t>richieste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vari ‘client’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connettono</a:t>
            </a:r>
            <a:r>
              <a:rPr lang="en-US" dirty="0"/>
              <a:t> ad </a:t>
            </a:r>
            <a:r>
              <a:rPr lang="en-US" dirty="0" err="1"/>
              <a:t>esso</a:t>
            </a:r>
            <a:r>
              <a:rPr lang="en-US" dirty="0"/>
              <a:t>, </a:t>
            </a:r>
            <a:r>
              <a:rPr lang="en-US" dirty="0" err="1"/>
              <a:t>andando</a:t>
            </a:r>
            <a:r>
              <a:rPr lang="en-US" dirty="0"/>
              <a:t> a </a:t>
            </a:r>
            <a:r>
              <a:rPr lang="en-US" dirty="0" err="1"/>
              <a:t>gestire</a:t>
            </a:r>
            <a:r>
              <a:rPr lang="en-US" dirty="0"/>
              <a:t> le </a:t>
            </a:r>
            <a:r>
              <a:rPr lang="en-US" dirty="0" err="1"/>
              <a:t>risorse</a:t>
            </a:r>
            <a:r>
              <a:rPr lang="en-US" dirty="0"/>
              <a:t> </a:t>
            </a:r>
            <a:r>
              <a:rPr lang="en-US" dirty="0" err="1"/>
              <a:t>richieste</a:t>
            </a:r>
            <a:endParaRPr lang="en-US" dirty="0"/>
          </a:p>
          <a:p>
            <a:r>
              <a:rPr lang="it-IT" dirty="0"/>
              <a:t>No, non ci sono effettive differenze nell’architettura: quello che pu</a:t>
            </a:r>
            <a:r>
              <a:rPr lang="en-US" dirty="0"/>
              <a:t>ò cambiare è la </a:t>
            </a:r>
            <a:r>
              <a:rPr lang="en-US" dirty="0" err="1"/>
              <a:t>potenza</a:t>
            </a:r>
            <a:r>
              <a:rPr lang="en-US" dirty="0"/>
              <a:t> o la </a:t>
            </a:r>
            <a:r>
              <a:rPr lang="en-US" dirty="0" err="1"/>
              <a:t>quantità</a:t>
            </a:r>
            <a:r>
              <a:rPr lang="en-US" dirty="0"/>
              <a:t> </a:t>
            </a:r>
            <a:r>
              <a:rPr lang="en-US" dirty="0" err="1"/>
              <a:t>dell’hardware</a:t>
            </a:r>
            <a:r>
              <a:rPr lang="en-US" dirty="0"/>
              <a:t> (ad </a:t>
            </a:r>
            <a:r>
              <a:rPr lang="en-US" dirty="0" err="1"/>
              <a:t>esempio</a:t>
            </a:r>
            <a:r>
              <a:rPr lang="en-US" dirty="0"/>
              <a:t> CPU più </a:t>
            </a:r>
            <a:r>
              <a:rPr lang="en-US" dirty="0" err="1"/>
              <a:t>potente</a:t>
            </a:r>
            <a:r>
              <a:rPr lang="en-US" dirty="0"/>
              <a:t>, più GB di RAM, </a:t>
            </a:r>
            <a:r>
              <a:rPr lang="en-US" dirty="0" err="1"/>
              <a:t>ecc</a:t>
            </a:r>
            <a:r>
              <a:rPr lang="en-US" dirty="0"/>
              <a:t>…)</a:t>
            </a:r>
            <a:endParaRPr lang="it-IT" dirty="0"/>
          </a:p>
          <a:p>
            <a:r>
              <a:rPr lang="it-IT" dirty="0"/>
              <a:t>Client-Server stabiliscono una connessione tramite protocolli HTTP/HTTPS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4BDB0-EE2C-1ECD-E5A0-EE3816C4C198}"/>
              </a:ext>
            </a:extLst>
          </p:cNvPr>
          <p:cNvSpPr txBox="1"/>
          <p:nvPr/>
        </p:nvSpPr>
        <p:spPr>
          <a:xfrm>
            <a:off x="581193" y="874643"/>
            <a:ext cx="11029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Client-Server</a:t>
            </a:r>
            <a:endParaRPr lang="it-IT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1769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48882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EFF"/>
                </a:solidFill>
              </a:rPr>
              <a:t>Requisiti tecnici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6C6834-B0FE-890E-A11C-4859E4D78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0989"/>
            <a:ext cx="11029615" cy="178611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Significa</a:t>
            </a:r>
            <a:r>
              <a:rPr lang="en-US" dirty="0"/>
              <a:t> Hypertext Transfer Protocol</a:t>
            </a:r>
          </a:p>
          <a:p>
            <a:r>
              <a:rPr lang="en-US" dirty="0"/>
              <a:t>Ora è </a:t>
            </a:r>
            <a:r>
              <a:rPr lang="en-US" dirty="0" err="1"/>
              <a:t>diffuso</a:t>
            </a:r>
            <a:r>
              <a:rPr lang="en-US" dirty="0"/>
              <a:t> </a:t>
            </a:r>
            <a:r>
              <a:rPr lang="en-US" dirty="0" err="1"/>
              <a:t>l’HTTPS</a:t>
            </a:r>
            <a:r>
              <a:rPr lang="en-US" dirty="0"/>
              <a:t>: </a:t>
            </a:r>
            <a:r>
              <a:rPr lang="en-US" dirty="0" err="1"/>
              <a:t>differisce</a:t>
            </a:r>
            <a:r>
              <a:rPr lang="en-US" dirty="0"/>
              <a:t> </a:t>
            </a:r>
            <a:r>
              <a:rPr lang="en-US" dirty="0" err="1"/>
              <a:t>dall’HTTP</a:t>
            </a:r>
            <a:r>
              <a:rPr lang="en-US" dirty="0"/>
              <a:t> per il layer di </a:t>
            </a:r>
            <a:r>
              <a:rPr lang="en-US" dirty="0" err="1"/>
              <a:t>sicurezza</a:t>
            </a:r>
            <a:r>
              <a:rPr lang="en-US" dirty="0"/>
              <a:t> </a:t>
            </a:r>
            <a:r>
              <a:rPr lang="en-US" dirty="0" err="1"/>
              <a:t>aggiunto</a:t>
            </a:r>
            <a:r>
              <a:rPr lang="en-US" dirty="0"/>
              <a:t> e per la porta </a:t>
            </a:r>
            <a:r>
              <a:rPr lang="en-US" dirty="0" err="1"/>
              <a:t>usata</a:t>
            </a:r>
            <a:r>
              <a:rPr lang="en-US" dirty="0"/>
              <a:t> (443 invece </a:t>
            </a:r>
            <a:r>
              <a:rPr lang="en-US" dirty="0" err="1"/>
              <a:t>che</a:t>
            </a:r>
            <a:r>
              <a:rPr lang="en-US" dirty="0"/>
              <a:t> 80)</a:t>
            </a:r>
          </a:p>
          <a:p>
            <a:r>
              <a:rPr lang="it-IT" dirty="0"/>
              <a:t>La comunicazione avviene tramite URL, composto da: request type, endpoint (IP + porta) e body</a:t>
            </a:r>
          </a:p>
          <a:p>
            <a:r>
              <a:rPr lang="it-IT" dirty="0"/>
              <a:t>Indirizzo generico: https://</a:t>
            </a:r>
            <a:r>
              <a:rPr lang="it-IT" i="1" dirty="0"/>
              <a:t>indirizzo-ip</a:t>
            </a:r>
            <a:r>
              <a:rPr lang="it-IT" dirty="0"/>
              <a:t>:</a:t>
            </a:r>
            <a:r>
              <a:rPr lang="it-IT" i="1" dirty="0"/>
              <a:t>porta</a:t>
            </a:r>
            <a:r>
              <a:rPr lang="it-IT" dirty="0"/>
              <a:t>/</a:t>
            </a:r>
            <a:r>
              <a:rPr lang="it-IT" i="1" dirty="0"/>
              <a:t>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4BDB0-EE2C-1ECD-E5A0-EE3816C4C198}"/>
              </a:ext>
            </a:extLst>
          </p:cNvPr>
          <p:cNvSpPr txBox="1"/>
          <p:nvPr/>
        </p:nvSpPr>
        <p:spPr>
          <a:xfrm>
            <a:off x="581193" y="874643"/>
            <a:ext cx="11029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HTTP/HTTPS Protocol</a:t>
            </a:r>
            <a:endParaRPr lang="it-IT" sz="4000" dirty="0">
              <a:solidFill>
                <a:schemeClr val="bg1"/>
              </a:solidFill>
            </a:endParaRPr>
          </a:p>
        </p:txBody>
      </p:sp>
      <p:pic>
        <p:nvPicPr>
          <p:cNvPr id="4" name="Picture 3" descr="A diagram of a file">
            <a:extLst>
              <a:ext uri="{FF2B5EF4-FFF2-40B4-BE49-F238E27FC236}">
                <a16:creationId xmlns:a16="http://schemas.microsoft.com/office/drawing/2014/main" id="{8DA49A49-D9FB-CB90-AF63-BB4E31882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08" y="4393158"/>
            <a:ext cx="5074642" cy="1711448"/>
          </a:xfrm>
          <a:prstGeom prst="rect">
            <a:avLst/>
          </a:prstGeom>
        </p:spPr>
      </p:pic>
      <p:pic>
        <p:nvPicPr>
          <p:cNvPr id="9" name="Graphic 8" descr="Arrow: Counter-clockwise curve with solid fill">
            <a:extLst>
              <a:ext uri="{FF2B5EF4-FFF2-40B4-BE49-F238E27FC236}">
                <a16:creationId xmlns:a16="http://schemas.microsoft.com/office/drawing/2014/main" id="{88CE6655-B5E2-CE93-87AC-DFFD69514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550705" flipH="1">
            <a:off x="490511" y="4385069"/>
            <a:ext cx="636818" cy="636818"/>
          </a:xfrm>
          <a:prstGeom prst="rect">
            <a:avLst/>
          </a:prstGeom>
        </p:spPr>
      </p:pic>
      <p:pic>
        <p:nvPicPr>
          <p:cNvPr id="10" name="Graphic 9" descr="Arrow: Counter-clockwise curve with solid fill">
            <a:extLst>
              <a:ext uri="{FF2B5EF4-FFF2-40B4-BE49-F238E27FC236}">
                <a16:creationId xmlns:a16="http://schemas.microsoft.com/office/drawing/2014/main" id="{9F3C0BEE-DED3-D7A2-7665-13224F128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67243">
            <a:off x="2643031" y="4524962"/>
            <a:ext cx="636818" cy="636818"/>
          </a:xfrm>
          <a:prstGeom prst="rect">
            <a:avLst/>
          </a:prstGeom>
        </p:spPr>
      </p:pic>
      <p:pic>
        <p:nvPicPr>
          <p:cNvPr id="12" name="Graphic 11" descr="Arrow: Counter-clockwise curve with solid fill">
            <a:extLst>
              <a:ext uri="{FF2B5EF4-FFF2-40B4-BE49-F238E27FC236}">
                <a16:creationId xmlns:a16="http://schemas.microsoft.com/office/drawing/2014/main" id="{1C09B65B-B95E-383E-966E-BEE6A776B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550705" flipH="1">
            <a:off x="490511" y="5559074"/>
            <a:ext cx="636818" cy="636818"/>
          </a:xfrm>
          <a:prstGeom prst="rect">
            <a:avLst/>
          </a:prstGeom>
        </p:spPr>
      </p:pic>
      <p:pic>
        <p:nvPicPr>
          <p:cNvPr id="14" name="Picture 13" descr="A diagram of a note&#10;&#10;Description automatically generated">
            <a:extLst>
              <a:ext uri="{FF2B5EF4-FFF2-40B4-BE49-F238E27FC236}">
                <a16:creationId xmlns:a16="http://schemas.microsoft.com/office/drawing/2014/main" id="{116CF301-D002-73D7-83DF-DB2AD56A6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1157" y="4318496"/>
            <a:ext cx="4709444" cy="1786110"/>
          </a:xfrm>
          <a:prstGeom prst="rect">
            <a:avLst/>
          </a:prstGeom>
        </p:spPr>
      </p:pic>
      <p:pic>
        <p:nvPicPr>
          <p:cNvPr id="15" name="Graphic 14" descr="Arrow: Counter-clockwise curve with solid fill">
            <a:extLst>
              <a:ext uri="{FF2B5EF4-FFF2-40B4-BE49-F238E27FC236}">
                <a16:creationId xmlns:a16="http://schemas.microsoft.com/office/drawing/2014/main" id="{AFA31917-4971-03B9-2F89-3CFD8C68B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67243">
            <a:off x="7533686" y="4299075"/>
            <a:ext cx="636818" cy="636818"/>
          </a:xfrm>
          <a:prstGeom prst="rect">
            <a:avLst/>
          </a:prstGeom>
        </p:spPr>
      </p:pic>
      <p:pic>
        <p:nvPicPr>
          <p:cNvPr id="16" name="Graphic 15" descr="Arrow: Counter-clockwise curve with solid fill">
            <a:extLst>
              <a:ext uri="{FF2B5EF4-FFF2-40B4-BE49-F238E27FC236}">
                <a16:creationId xmlns:a16="http://schemas.microsoft.com/office/drawing/2014/main" id="{5D25C6F4-6052-DC8B-1391-D820BB35E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67243">
            <a:off x="7967171" y="5605012"/>
            <a:ext cx="636818" cy="6368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5174DA-A98C-3B31-FF1A-4D050A4FE795}"/>
              </a:ext>
            </a:extLst>
          </p:cNvPr>
          <p:cNvSpPr txBox="1"/>
          <p:nvPr/>
        </p:nvSpPr>
        <p:spPr>
          <a:xfrm>
            <a:off x="1483502" y="4013382"/>
            <a:ext cx="180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Esempio</a:t>
            </a:r>
            <a:r>
              <a:rPr lang="en-US" sz="1400" i="1" dirty="0"/>
              <a:t> richiesta HTTP</a:t>
            </a:r>
            <a:endParaRPr lang="it-IT" sz="1400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FCE136-51EF-F9D8-E230-E20154447C54}"/>
              </a:ext>
            </a:extLst>
          </p:cNvPr>
          <p:cNvSpPr txBox="1"/>
          <p:nvPr/>
        </p:nvSpPr>
        <p:spPr>
          <a:xfrm>
            <a:off x="7430167" y="3945827"/>
            <a:ext cx="1765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Esempio</a:t>
            </a:r>
            <a:r>
              <a:rPr lang="en-US" sz="1400" i="1" dirty="0"/>
              <a:t> risposta HTTP</a:t>
            </a:r>
            <a:endParaRPr lang="it-IT" sz="1400" i="1" dirty="0"/>
          </a:p>
        </p:txBody>
      </p:sp>
    </p:spTree>
    <p:extLst>
      <p:ext uri="{BB962C8B-B14F-4D97-AF65-F5344CB8AC3E}">
        <p14:creationId xmlns:p14="http://schemas.microsoft.com/office/powerpoint/2010/main" val="32374837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EFF"/>
                </a:solidFill>
              </a:rPr>
              <a:t>Requisiti tecnici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6C6834-B0FE-890E-A11C-4859E4D78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514808" cy="4066800"/>
          </a:xfrm>
        </p:spPr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indirizzo</a:t>
            </a:r>
            <a:r>
              <a:rPr lang="en-US" dirty="0"/>
              <a:t> IP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generato</a:t>
            </a:r>
            <a:r>
              <a:rPr lang="en-US" dirty="0"/>
              <a:t> ed </a:t>
            </a:r>
            <a:r>
              <a:rPr lang="en-US" dirty="0" err="1"/>
              <a:t>assegnato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ad un </a:t>
            </a:r>
            <a:r>
              <a:rPr lang="en-US" dirty="0" err="1"/>
              <a:t>dispositivo</a:t>
            </a:r>
            <a:r>
              <a:rPr lang="en-US" dirty="0"/>
              <a:t> </a:t>
            </a:r>
            <a:r>
              <a:rPr lang="en-US" dirty="0" err="1"/>
              <a:t>connesso</a:t>
            </a:r>
            <a:r>
              <a:rPr lang="en-US" dirty="0"/>
              <a:t> ad </a:t>
            </a:r>
            <a:r>
              <a:rPr lang="en-US" dirty="0" err="1"/>
              <a:t>una</a:t>
            </a:r>
            <a:r>
              <a:rPr lang="en-US" dirty="0"/>
              <a:t> rete in modo </a:t>
            </a:r>
            <a:r>
              <a:rPr lang="en-US" dirty="0" err="1"/>
              <a:t>statico</a:t>
            </a:r>
            <a:r>
              <a:rPr lang="en-US" dirty="0"/>
              <a:t> o </a:t>
            </a:r>
            <a:r>
              <a:rPr lang="en-US" dirty="0" err="1"/>
              <a:t>dinamico</a:t>
            </a:r>
            <a:endParaRPr lang="en-US" dirty="0"/>
          </a:p>
          <a:p>
            <a:r>
              <a:rPr lang="en-US" dirty="0"/>
              <a:t>La ‘subnet mask’ </a:t>
            </a:r>
            <a:r>
              <a:rPr lang="en-US" dirty="0" err="1"/>
              <a:t>definisce</a:t>
            </a:r>
            <a:r>
              <a:rPr lang="en-US" dirty="0"/>
              <a:t> </a:t>
            </a:r>
            <a:r>
              <a:rPr lang="en-US" dirty="0" err="1"/>
              <a:t>sia</a:t>
            </a:r>
            <a:r>
              <a:rPr lang="en-US" dirty="0"/>
              <a:t> la parte </a:t>
            </a:r>
            <a:r>
              <a:rPr lang="en-US" dirty="0" err="1"/>
              <a:t>fissa</a:t>
            </a:r>
            <a:r>
              <a:rPr lang="en-US" dirty="0"/>
              <a:t> (network ID) </a:t>
            </a:r>
            <a:r>
              <a:rPr lang="en-US" dirty="0" err="1"/>
              <a:t>sia</a:t>
            </a:r>
            <a:r>
              <a:rPr lang="en-US" dirty="0"/>
              <a:t> la parte </a:t>
            </a:r>
            <a:r>
              <a:rPr lang="en-US" dirty="0" err="1"/>
              <a:t>variabile</a:t>
            </a:r>
            <a:r>
              <a:rPr lang="en-US" dirty="0"/>
              <a:t> (host)</a:t>
            </a:r>
          </a:p>
          <a:p>
            <a:r>
              <a:rPr lang="en-US" dirty="0"/>
              <a:t>Nella stessa network NON </a:t>
            </a:r>
            <a:r>
              <a:rPr lang="en-US" dirty="0" err="1"/>
              <a:t>possono</a:t>
            </a:r>
            <a:r>
              <a:rPr lang="en-US" dirty="0"/>
              <a:t> esserci due host con lo </a:t>
            </a:r>
            <a:r>
              <a:rPr lang="en-US" dirty="0" err="1"/>
              <a:t>stesso</a:t>
            </a:r>
            <a:r>
              <a:rPr lang="en-US" dirty="0"/>
              <a:t> </a:t>
            </a:r>
            <a:r>
              <a:rPr lang="en-US" dirty="0" err="1"/>
              <a:t>indirizzo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4BDB0-EE2C-1ECD-E5A0-EE3816C4C198}"/>
              </a:ext>
            </a:extLst>
          </p:cNvPr>
          <p:cNvSpPr txBox="1"/>
          <p:nvPr/>
        </p:nvSpPr>
        <p:spPr>
          <a:xfrm>
            <a:off x="581193" y="874643"/>
            <a:ext cx="11029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Network and IP address</a:t>
            </a:r>
            <a:endParaRPr lang="it-IT" sz="4000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613BCE3-847F-8287-FDDE-BD66924E6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580" y="2180496"/>
            <a:ext cx="4165227" cy="4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245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EFF"/>
                </a:solidFill>
              </a:rPr>
              <a:t>Requisiti tecnici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6C6834-B0FE-890E-A11C-4859E4D78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514808" cy="4066800"/>
          </a:xfrm>
        </p:spPr>
        <p:txBody>
          <a:bodyPr/>
          <a:lstStyle/>
          <a:p>
            <a:r>
              <a:rPr lang="en-US" dirty="0" err="1"/>
              <a:t>Assegnano</a:t>
            </a:r>
            <a:r>
              <a:rPr lang="en-US" dirty="0"/>
              <a:t> </a:t>
            </a:r>
            <a:r>
              <a:rPr lang="en-US" dirty="0" err="1"/>
              <a:t>l’indirizzo</a:t>
            </a:r>
            <a:r>
              <a:rPr lang="en-US" dirty="0"/>
              <a:t> IP ad un </a:t>
            </a:r>
            <a:r>
              <a:rPr lang="en-US" dirty="0" err="1"/>
              <a:t>dispositivo</a:t>
            </a:r>
            <a:r>
              <a:rPr lang="en-US" dirty="0"/>
              <a:t> </a:t>
            </a:r>
            <a:r>
              <a:rPr lang="en-US" dirty="0" err="1"/>
              <a:t>collegato</a:t>
            </a:r>
            <a:endParaRPr lang="en-US" dirty="0"/>
          </a:p>
          <a:p>
            <a:r>
              <a:rPr lang="en-US" dirty="0"/>
              <a:t>Uno switch </a:t>
            </a:r>
            <a:r>
              <a:rPr lang="en-US" dirty="0" err="1"/>
              <a:t>mette</a:t>
            </a:r>
            <a:r>
              <a:rPr lang="en-US" dirty="0"/>
              <a:t> in </a:t>
            </a:r>
            <a:r>
              <a:rPr lang="en-US" dirty="0" err="1"/>
              <a:t>comunicazione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dispositivi</a:t>
            </a:r>
            <a:r>
              <a:rPr lang="en-US" dirty="0"/>
              <a:t> </a:t>
            </a:r>
            <a:r>
              <a:rPr lang="en-US" dirty="0" err="1"/>
              <a:t>all’interno</a:t>
            </a:r>
            <a:r>
              <a:rPr lang="en-US" dirty="0"/>
              <a:t> di </a:t>
            </a:r>
            <a:r>
              <a:rPr lang="en-US" dirty="0" err="1"/>
              <a:t>una</a:t>
            </a:r>
            <a:r>
              <a:rPr lang="en-US" dirty="0"/>
              <a:t> stessa rete</a:t>
            </a:r>
          </a:p>
          <a:p>
            <a:r>
              <a:rPr lang="en-US" dirty="0"/>
              <a:t>Un router </a:t>
            </a:r>
            <a:r>
              <a:rPr lang="en-US" dirty="0" err="1"/>
              <a:t>fornisce</a:t>
            </a:r>
            <a:r>
              <a:rPr lang="en-US" dirty="0"/>
              <a:t> un gateway, il quale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comunicare</a:t>
            </a:r>
            <a:r>
              <a:rPr lang="en-US" dirty="0"/>
              <a:t> verso </a:t>
            </a:r>
            <a:r>
              <a:rPr lang="en-US" dirty="0" err="1"/>
              <a:t>l’esterno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rete (internet)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4BDB0-EE2C-1ECD-E5A0-EE3816C4C198}"/>
              </a:ext>
            </a:extLst>
          </p:cNvPr>
          <p:cNvSpPr txBox="1"/>
          <p:nvPr/>
        </p:nvSpPr>
        <p:spPr>
          <a:xfrm>
            <a:off x="581193" y="874643"/>
            <a:ext cx="11029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Switch and Router</a:t>
            </a:r>
            <a:endParaRPr lang="it-IT" sz="4000" dirty="0">
              <a:solidFill>
                <a:schemeClr val="bg1"/>
              </a:solidFill>
            </a:endParaRPr>
          </a:p>
        </p:txBody>
      </p:sp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AC09D71B-C332-1EE7-E101-933090226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3149" y="2702309"/>
            <a:ext cx="530367" cy="530367"/>
          </a:xfrm>
          <a:prstGeom prst="rect">
            <a:avLst/>
          </a:prstGeom>
          <a:effectLst/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10A9C8F7-34EC-064C-3070-9656DB19A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5467" y="2702309"/>
            <a:ext cx="530367" cy="530367"/>
          </a:xfrm>
          <a:prstGeom prst="rect">
            <a:avLst/>
          </a:prstGeom>
          <a:effectLst/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C37E6BE6-BF44-5182-D457-7FB5F956B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0831" y="2702309"/>
            <a:ext cx="530367" cy="530367"/>
          </a:xfrm>
          <a:prstGeom prst="rect">
            <a:avLst/>
          </a:prstGeom>
          <a:effectLst/>
        </p:spPr>
      </p:pic>
      <p:pic>
        <p:nvPicPr>
          <p:cNvPr id="13" name="Graphic 12" descr="Server with solid fill">
            <a:extLst>
              <a:ext uri="{FF2B5EF4-FFF2-40B4-BE49-F238E27FC236}">
                <a16:creationId xmlns:a16="http://schemas.microsoft.com/office/drawing/2014/main" id="{7819AA67-2861-66F1-5752-F61552397E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23149" y="3610322"/>
            <a:ext cx="530367" cy="530367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41A98DA-2707-4435-B9AE-0BA92C9321B2}"/>
              </a:ext>
            </a:extLst>
          </p:cNvPr>
          <p:cNvSpPr/>
          <p:nvPr/>
        </p:nvSpPr>
        <p:spPr>
          <a:xfrm>
            <a:off x="5962378" y="2469055"/>
            <a:ext cx="2851905" cy="1922023"/>
          </a:xfrm>
          <a:prstGeom prst="rect">
            <a:avLst/>
          </a:prstGeom>
          <a:noFill/>
          <a:ln w="12700">
            <a:solidFill>
              <a:srgbClr val="969FA7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62A13F-6BC2-5A38-781B-3D372746E289}"/>
              </a:ext>
            </a:extLst>
          </p:cNvPr>
          <p:cNvSpPr txBox="1"/>
          <p:nvPr/>
        </p:nvSpPr>
        <p:spPr>
          <a:xfrm>
            <a:off x="6490892" y="2226276"/>
            <a:ext cx="1877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IP Subnet A: 192.168.0.0/24</a:t>
            </a:r>
            <a:endParaRPr lang="it-IT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C2AD1F-050C-1BDB-63AB-41EF205C8D74}"/>
              </a:ext>
            </a:extLst>
          </p:cNvPr>
          <p:cNvSpPr txBox="1"/>
          <p:nvPr/>
        </p:nvSpPr>
        <p:spPr>
          <a:xfrm>
            <a:off x="6262787" y="2567484"/>
            <a:ext cx="80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192.168.0.1</a:t>
            </a:r>
            <a:endParaRPr lang="it-IT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B0C4B-687A-5171-4074-01FF0100AEF4}"/>
              </a:ext>
            </a:extLst>
          </p:cNvPr>
          <p:cNvSpPr txBox="1"/>
          <p:nvPr/>
        </p:nvSpPr>
        <p:spPr>
          <a:xfrm>
            <a:off x="6986417" y="2566620"/>
            <a:ext cx="80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192.168.0.2</a:t>
            </a:r>
            <a:endParaRPr lang="it-IT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8667A4-A1C3-1FA3-9D77-E36BD5C31F17}"/>
              </a:ext>
            </a:extLst>
          </p:cNvPr>
          <p:cNvSpPr txBox="1"/>
          <p:nvPr/>
        </p:nvSpPr>
        <p:spPr>
          <a:xfrm>
            <a:off x="7747224" y="2566619"/>
            <a:ext cx="80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192.168.0.3</a:t>
            </a:r>
            <a:endParaRPr lang="it-IT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C58F0B-6B0D-495A-3F28-850AE35ED94A}"/>
              </a:ext>
            </a:extLst>
          </p:cNvPr>
          <p:cNvSpPr txBox="1"/>
          <p:nvPr/>
        </p:nvSpPr>
        <p:spPr>
          <a:xfrm>
            <a:off x="7123149" y="4061389"/>
            <a:ext cx="524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switch</a:t>
            </a:r>
            <a:endParaRPr lang="it-IT" sz="1000" dirty="0"/>
          </a:p>
        </p:txBody>
      </p:sp>
      <p:pic>
        <p:nvPicPr>
          <p:cNvPr id="23" name="Graphic 22" descr="Computer with solid fill">
            <a:extLst>
              <a:ext uri="{FF2B5EF4-FFF2-40B4-BE49-F238E27FC236}">
                <a16:creationId xmlns:a16="http://schemas.microsoft.com/office/drawing/2014/main" id="{5139C2EE-A0EF-4A6A-7C46-CB895E531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3297" y="2701242"/>
            <a:ext cx="530367" cy="530367"/>
          </a:xfrm>
          <a:prstGeom prst="rect">
            <a:avLst/>
          </a:prstGeom>
          <a:effectLst/>
        </p:spPr>
      </p:pic>
      <p:pic>
        <p:nvPicPr>
          <p:cNvPr id="24" name="Graphic 23" descr="Computer with solid fill">
            <a:extLst>
              <a:ext uri="{FF2B5EF4-FFF2-40B4-BE49-F238E27FC236}">
                <a16:creationId xmlns:a16="http://schemas.microsoft.com/office/drawing/2014/main" id="{5FD4FCEF-1F11-FBE2-692B-7FE79ADCF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5615" y="2701242"/>
            <a:ext cx="530367" cy="530367"/>
          </a:xfrm>
          <a:prstGeom prst="rect">
            <a:avLst/>
          </a:prstGeom>
          <a:effectLst/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31FFB604-7C84-F85C-B1F9-C6F7810FA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0979" y="2701242"/>
            <a:ext cx="530367" cy="530367"/>
          </a:xfrm>
          <a:prstGeom prst="rect">
            <a:avLst/>
          </a:prstGeom>
          <a:effectLst/>
        </p:spPr>
      </p:pic>
      <p:pic>
        <p:nvPicPr>
          <p:cNvPr id="26" name="Graphic 25" descr="Server with solid fill">
            <a:extLst>
              <a:ext uri="{FF2B5EF4-FFF2-40B4-BE49-F238E27FC236}">
                <a16:creationId xmlns:a16="http://schemas.microsoft.com/office/drawing/2014/main" id="{8DAE336C-CA48-8107-789F-71892E6E5B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5651" y="3588719"/>
            <a:ext cx="530367" cy="530367"/>
          </a:xfrm>
          <a:prstGeom prst="rect">
            <a:avLst/>
          </a:prstGeom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521BD84-4163-10E5-C2BC-138ADB066F7B}"/>
              </a:ext>
            </a:extLst>
          </p:cNvPr>
          <p:cNvSpPr/>
          <p:nvPr/>
        </p:nvSpPr>
        <p:spPr>
          <a:xfrm>
            <a:off x="8892526" y="2467988"/>
            <a:ext cx="2851905" cy="1922023"/>
          </a:xfrm>
          <a:prstGeom prst="rect">
            <a:avLst/>
          </a:prstGeom>
          <a:noFill/>
          <a:ln w="12700">
            <a:solidFill>
              <a:srgbClr val="969FA7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EA66BF-518D-1F50-1D11-CB0B93E6D7A7}"/>
              </a:ext>
            </a:extLst>
          </p:cNvPr>
          <p:cNvSpPr txBox="1"/>
          <p:nvPr/>
        </p:nvSpPr>
        <p:spPr>
          <a:xfrm>
            <a:off x="9421040" y="2225209"/>
            <a:ext cx="1645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IP Subnet B: 10.0.0.0/24</a:t>
            </a:r>
            <a:endParaRPr lang="it-IT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50B28D-00A4-2C27-6E4C-080BF5724665}"/>
              </a:ext>
            </a:extLst>
          </p:cNvPr>
          <p:cNvSpPr txBox="1"/>
          <p:nvPr/>
        </p:nvSpPr>
        <p:spPr>
          <a:xfrm>
            <a:off x="9279671" y="2565786"/>
            <a:ext cx="80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10.0.0.1</a:t>
            </a:r>
            <a:endParaRPr lang="it-IT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14F4DB-6903-F848-C7B2-0FEAD0696729}"/>
              </a:ext>
            </a:extLst>
          </p:cNvPr>
          <p:cNvSpPr txBox="1"/>
          <p:nvPr/>
        </p:nvSpPr>
        <p:spPr>
          <a:xfrm>
            <a:off x="10028370" y="2565787"/>
            <a:ext cx="80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10.0.0.2</a:t>
            </a:r>
            <a:endParaRPr lang="it-IT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F0DB26-DFB9-F23F-FBF2-86589B16C655}"/>
              </a:ext>
            </a:extLst>
          </p:cNvPr>
          <p:cNvSpPr txBox="1"/>
          <p:nvPr/>
        </p:nvSpPr>
        <p:spPr>
          <a:xfrm>
            <a:off x="10789177" y="2565786"/>
            <a:ext cx="80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10.0.0.3</a:t>
            </a:r>
            <a:endParaRPr lang="it-IT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F99136-5276-AE8A-DAA9-468F994557F5}"/>
              </a:ext>
            </a:extLst>
          </p:cNvPr>
          <p:cNvSpPr txBox="1"/>
          <p:nvPr/>
        </p:nvSpPr>
        <p:spPr>
          <a:xfrm>
            <a:off x="10053297" y="4060322"/>
            <a:ext cx="524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switch</a:t>
            </a:r>
            <a:endParaRPr lang="it-IT" sz="1000" dirty="0"/>
          </a:p>
        </p:txBody>
      </p:sp>
      <p:pic>
        <p:nvPicPr>
          <p:cNvPr id="38" name="Graphic 37" descr="Server with solid fill">
            <a:extLst>
              <a:ext uri="{FF2B5EF4-FFF2-40B4-BE49-F238E27FC236}">
                <a16:creationId xmlns:a16="http://schemas.microsoft.com/office/drawing/2014/main" id="{E1BB2AA2-C2BA-885E-90A5-F997B562F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88220" y="4779953"/>
            <a:ext cx="530367" cy="530367"/>
          </a:xfrm>
          <a:prstGeom prst="rect">
            <a:avLst/>
          </a:prstGeom>
          <a:effectLst/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FCB4E28-DD6D-A4E3-6324-D2F716013249}"/>
              </a:ext>
            </a:extLst>
          </p:cNvPr>
          <p:cNvSpPr txBox="1"/>
          <p:nvPr/>
        </p:nvSpPr>
        <p:spPr>
          <a:xfrm>
            <a:off x="8588220" y="5306678"/>
            <a:ext cx="524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router</a:t>
            </a:r>
            <a:endParaRPr lang="it-IT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3655C4-EDEE-5D66-D4DF-84F4D0636C3B}"/>
              </a:ext>
            </a:extLst>
          </p:cNvPr>
          <p:cNvSpPr txBox="1"/>
          <p:nvPr/>
        </p:nvSpPr>
        <p:spPr>
          <a:xfrm>
            <a:off x="7825467" y="4559213"/>
            <a:ext cx="524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eth0</a:t>
            </a:r>
            <a:endParaRPr lang="it-IT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A90475-1523-ED93-4851-28EA2EF5B7B5}"/>
              </a:ext>
            </a:extLst>
          </p:cNvPr>
          <p:cNvSpPr txBox="1"/>
          <p:nvPr/>
        </p:nvSpPr>
        <p:spPr>
          <a:xfrm>
            <a:off x="9504162" y="4544461"/>
            <a:ext cx="524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eth1</a:t>
            </a:r>
          </a:p>
        </p:txBody>
      </p:sp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0BEE589A-4DCE-52B3-2034-C741D1A71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10188"/>
              </p:ext>
            </p:extLst>
          </p:nvPr>
        </p:nvGraphicFramePr>
        <p:xfrm>
          <a:off x="7443743" y="5544261"/>
          <a:ext cx="285190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953">
                  <a:extLst>
                    <a:ext uri="{9D8B030D-6E8A-4147-A177-3AD203B41FA5}">
                      <a16:colId xmlns:a16="http://schemas.microsoft.com/office/drawing/2014/main" val="918391433"/>
                    </a:ext>
                  </a:extLst>
                </a:gridCol>
                <a:gridCol w="1425953">
                  <a:extLst>
                    <a:ext uri="{9D8B030D-6E8A-4147-A177-3AD203B41FA5}">
                      <a16:colId xmlns:a16="http://schemas.microsoft.com/office/drawing/2014/main" val="837018162"/>
                    </a:ext>
                  </a:extLst>
                </a:gridCol>
              </a:tblGrid>
              <a:tr h="239623">
                <a:tc>
                  <a:txBody>
                    <a:bodyPr/>
                    <a:lstStyle/>
                    <a:p>
                      <a:r>
                        <a:rPr lang="en-US" sz="1100" dirty="0"/>
                        <a:t>Destination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Interface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085461"/>
                  </a:ext>
                </a:extLst>
              </a:tr>
              <a:tr h="239623">
                <a:tc>
                  <a:txBody>
                    <a:bodyPr/>
                    <a:lstStyle/>
                    <a:p>
                      <a:r>
                        <a:rPr lang="en-US" sz="1100" dirty="0"/>
                        <a:t>192.168.0.0/24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eth0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85695"/>
                  </a:ext>
                </a:extLst>
              </a:tr>
              <a:tr h="239623">
                <a:tc>
                  <a:txBody>
                    <a:bodyPr/>
                    <a:lstStyle/>
                    <a:p>
                      <a:r>
                        <a:rPr lang="en-US" sz="1100" dirty="0"/>
                        <a:t>10.0.0.0/24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eth1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228640"/>
                  </a:ext>
                </a:extLst>
              </a:tr>
            </a:tbl>
          </a:graphicData>
        </a:graphic>
      </p:graphicFrame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1E6831-87EC-DEAA-2AA8-A11EEADAFB2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686015" y="3232676"/>
            <a:ext cx="437134" cy="42316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F0B4576-897D-4C8A-3C99-825B9F024035}"/>
              </a:ext>
            </a:extLst>
          </p:cNvPr>
          <p:cNvCxnSpPr>
            <a:cxnSpLocks/>
          </p:cNvCxnSpPr>
          <p:nvPr/>
        </p:nvCxnSpPr>
        <p:spPr>
          <a:xfrm>
            <a:off x="9628517" y="3232676"/>
            <a:ext cx="437134" cy="42316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03DAAD2-6A5A-A051-0E76-53BB7AE2249D}"/>
              </a:ext>
            </a:extLst>
          </p:cNvPr>
          <p:cNvCxnSpPr>
            <a:cxnSpLocks/>
          </p:cNvCxnSpPr>
          <p:nvPr/>
        </p:nvCxnSpPr>
        <p:spPr>
          <a:xfrm>
            <a:off x="8151086" y="4428485"/>
            <a:ext cx="437134" cy="42316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77EA23B-2E96-8AB9-8886-EC01F887A6A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7725595" y="3232676"/>
            <a:ext cx="365056" cy="45357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392E5D0-B563-99D5-C9DA-48E2920D737F}"/>
              </a:ext>
            </a:extLst>
          </p:cNvPr>
          <p:cNvCxnSpPr>
            <a:cxnSpLocks/>
          </p:cNvCxnSpPr>
          <p:nvPr/>
        </p:nvCxnSpPr>
        <p:spPr>
          <a:xfrm flipH="1">
            <a:off x="10615534" y="3190877"/>
            <a:ext cx="365056" cy="45357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6C9F9F-0126-56F1-C330-1C56A1FF233A}"/>
              </a:ext>
            </a:extLst>
          </p:cNvPr>
          <p:cNvCxnSpPr>
            <a:cxnSpLocks/>
          </p:cNvCxnSpPr>
          <p:nvPr/>
        </p:nvCxnSpPr>
        <p:spPr>
          <a:xfrm flipH="1">
            <a:off x="9099985" y="4402229"/>
            <a:ext cx="365056" cy="45357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BBD70E-586B-1FB8-1CCD-4F03F5A08657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7388333" y="3232676"/>
            <a:ext cx="0" cy="37764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C4DA706-4BC4-A561-1FE1-30440AA441AE}"/>
              </a:ext>
            </a:extLst>
          </p:cNvPr>
          <p:cNvCxnSpPr>
            <a:cxnSpLocks/>
          </p:cNvCxnSpPr>
          <p:nvPr/>
        </p:nvCxnSpPr>
        <p:spPr>
          <a:xfrm>
            <a:off x="10344445" y="3231609"/>
            <a:ext cx="0" cy="37764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8708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6" grpId="0" animBg="1"/>
      <p:bldP spid="17" grpId="0"/>
      <p:bldP spid="18" grpId="0"/>
      <p:bldP spid="19" grpId="0"/>
      <p:bldP spid="20" grpId="0"/>
      <p:bldP spid="21" grpId="0"/>
      <p:bldP spid="29" grpId="0" animBg="1"/>
      <p:bldP spid="30" grpId="0"/>
      <p:bldP spid="31" grpId="0"/>
      <p:bldP spid="32" grpId="0"/>
      <p:bldP spid="33" grpId="0"/>
      <p:bldP spid="34" grpId="0"/>
      <p:bldP spid="40" grpId="0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33" y="5190172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EFF"/>
                </a:solidFill>
              </a:rPr>
              <a:t>Requisiti tecnici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6C6834-B0FE-890E-A11C-4859E4D78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514808" cy="4066800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interpone</a:t>
            </a:r>
            <a:r>
              <a:rPr lang="en-US" dirty="0"/>
              <a:t> tra due </a:t>
            </a:r>
            <a:r>
              <a:rPr lang="en-US" dirty="0" err="1"/>
              <a:t>reti</a:t>
            </a:r>
            <a:r>
              <a:rPr lang="en-US" dirty="0"/>
              <a:t> </a:t>
            </a:r>
            <a:r>
              <a:rPr lang="en-US" dirty="0" err="1"/>
              <a:t>differenti</a:t>
            </a:r>
            <a:endParaRPr lang="en-US" dirty="0"/>
          </a:p>
          <a:p>
            <a:r>
              <a:rPr lang="en-US" dirty="0" err="1"/>
              <a:t>Gestisce</a:t>
            </a:r>
            <a:r>
              <a:rPr lang="en-US" dirty="0"/>
              <a:t> il </a:t>
            </a:r>
            <a:r>
              <a:rPr lang="en-US" dirty="0" err="1"/>
              <a:t>flusso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tra le </a:t>
            </a:r>
            <a:r>
              <a:rPr lang="en-US" dirty="0" err="1"/>
              <a:t>reti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dirty="0" err="1"/>
              <a:t>permessi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4BDB0-EE2C-1ECD-E5A0-EE3816C4C198}"/>
              </a:ext>
            </a:extLst>
          </p:cNvPr>
          <p:cNvSpPr txBox="1"/>
          <p:nvPr/>
        </p:nvSpPr>
        <p:spPr>
          <a:xfrm>
            <a:off x="581193" y="874643"/>
            <a:ext cx="11029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Firewall</a:t>
            </a:r>
            <a:endParaRPr lang="it-IT" sz="40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8DE498-F1A0-21BA-8A9C-B4A4E4B5646C}"/>
              </a:ext>
            </a:extLst>
          </p:cNvPr>
          <p:cNvSpPr/>
          <p:nvPr/>
        </p:nvSpPr>
        <p:spPr>
          <a:xfrm>
            <a:off x="5962378" y="2469055"/>
            <a:ext cx="1902741" cy="1922023"/>
          </a:xfrm>
          <a:prstGeom prst="rect">
            <a:avLst/>
          </a:prstGeom>
          <a:noFill/>
          <a:ln w="12700">
            <a:solidFill>
              <a:srgbClr val="969FA7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23A8A-49BF-2910-A3E1-6B57A5156784}"/>
              </a:ext>
            </a:extLst>
          </p:cNvPr>
          <p:cNvSpPr txBox="1"/>
          <p:nvPr/>
        </p:nvSpPr>
        <p:spPr>
          <a:xfrm>
            <a:off x="6419843" y="2198725"/>
            <a:ext cx="935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IP Subnet A</a:t>
            </a:r>
            <a:endParaRPr lang="it-IT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7D839-0806-63BB-1B29-AC21A62ED43E}"/>
              </a:ext>
            </a:extLst>
          </p:cNvPr>
          <p:cNvSpPr/>
          <p:nvPr/>
        </p:nvSpPr>
        <p:spPr>
          <a:xfrm>
            <a:off x="8633069" y="2482340"/>
            <a:ext cx="1360089" cy="1922023"/>
          </a:xfrm>
          <a:prstGeom prst="rect">
            <a:avLst/>
          </a:prstGeom>
          <a:noFill/>
          <a:ln w="12700">
            <a:solidFill>
              <a:srgbClr val="969FA7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695F7-AE0A-75AE-5F46-BEA5DCBB3EC8}"/>
              </a:ext>
            </a:extLst>
          </p:cNvPr>
          <p:cNvSpPr txBox="1"/>
          <p:nvPr/>
        </p:nvSpPr>
        <p:spPr>
          <a:xfrm>
            <a:off x="8683553" y="2245197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IP Subnet B</a:t>
            </a:r>
            <a:endParaRPr lang="it-IT" sz="1200" dirty="0"/>
          </a:p>
        </p:txBody>
      </p:sp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42DDC98F-D261-50F8-FAD3-6CEC60122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4996" y="2547869"/>
            <a:ext cx="540724" cy="540724"/>
          </a:xfrm>
          <a:prstGeom prst="rect">
            <a:avLst/>
          </a:prstGeom>
          <a:effectLst/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CF9AEE7-8637-C486-7466-DF911AD55D3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28527" y="3015052"/>
            <a:ext cx="914400" cy="914400"/>
          </a:xfrm>
          <a:prstGeom prst="rect">
            <a:avLst/>
          </a:prstGeom>
          <a:effectLst/>
        </p:spPr>
      </p:pic>
      <p:pic>
        <p:nvPicPr>
          <p:cNvPr id="15" name="Graphic 14" descr="Full Brick Wall with solid fill">
            <a:extLst>
              <a:ext uri="{FF2B5EF4-FFF2-40B4-BE49-F238E27FC236}">
                <a16:creationId xmlns:a16="http://schemas.microsoft.com/office/drawing/2014/main" id="{DBD226DD-5F2C-E85A-1199-6D1B41D097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04640" y="3128131"/>
            <a:ext cx="533877" cy="533877"/>
          </a:xfrm>
          <a:prstGeom prst="rect">
            <a:avLst/>
          </a:prstGeom>
        </p:spPr>
      </p:pic>
      <p:pic>
        <p:nvPicPr>
          <p:cNvPr id="17" name="Graphic 16" descr="Fire with solid fill">
            <a:extLst>
              <a:ext uri="{FF2B5EF4-FFF2-40B4-BE49-F238E27FC236}">
                <a16:creationId xmlns:a16="http://schemas.microsoft.com/office/drawing/2014/main" id="{30826B02-EDF7-5A9C-5E0B-A383A07DEA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49322" y="3272812"/>
            <a:ext cx="244513" cy="244513"/>
          </a:xfrm>
          <a:prstGeom prst="rect">
            <a:avLst/>
          </a:prstGeom>
        </p:spPr>
      </p:pic>
      <p:pic>
        <p:nvPicPr>
          <p:cNvPr id="19" name="Graphic 18" descr="Server with solid fill">
            <a:extLst>
              <a:ext uri="{FF2B5EF4-FFF2-40B4-BE49-F238E27FC236}">
                <a16:creationId xmlns:a16="http://schemas.microsoft.com/office/drawing/2014/main" id="{3F2FF9DC-C2AE-2981-BA6D-EFE125DB28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33206" y="2536363"/>
            <a:ext cx="540724" cy="540724"/>
          </a:xfrm>
          <a:prstGeom prst="rect">
            <a:avLst/>
          </a:prstGeom>
          <a:effectLst/>
        </p:spPr>
      </p:pic>
      <p:pic>
        <p:nvPicPr>
          <p:cNvPr id="21" name="Graphic 20" descr="Laptop with solid fill">
            <a:extLst>
              <a:ext uri="{FF2B5EF4-FFF2-40B4-BE49-F238E27FC236}">
                <a16:creationId xmlns:a16="http://schemas.microsoft.com/office/drawing/2014/main" id="{599754CF-0265-AFEB-195D-399510F11C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63347" y="2534995"/>
            <a:ext cx="540724" cy="540724"/>
          </a:xfrm>
          <a:prstGeom prst="rect">
            <a:avLst/>
          </a:prstGeom>
          <a:effectLst/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5E0A5DF-8FA3-7821-325A-9329C75BE247}"/>
              </a:ext>
            </a:extLst>
          </p:cNvPr>
          <p:cNvSpPr txBox="1"/>
          <p:nvPr/>
        </p:nvSpPr>
        <p:spPr>
          <a:xfrm>
            <a:off x="10902448" y="3832654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internet</a:t>
            </a:r>
            <a:endParaRPr lang="it-IT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ADFEF0-ABAF-CBA0-AC8F-87A5CEA58806}"/>
              </a:ext>
            </a:extLst>
          </p:cNvPr>
          <p:cNvSpPr txBox="1"/>
          <p:nvPr/>
        </p:nvSpPr>
        <p:spPr>
          <a:xfrm>
            <a:off x="8749713" y="2954681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Web server</a:t>
            </a:r>
            <a:endParaRPr lang="it-IT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0F227E-B6AD-AD10-3E1C-10C35A316CF7}"/>
              </a:ext>
            </a:extLst>
          </p:cNvPr>
          <p:cNvSpPr txBox="1"/>
          <p:nvPr/>
        </p:nvSpPr>
        <p:spPr>
          <a:xfrm>
            <a:off x="6928806" y="2980466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 server</a:t>
            </a:r>
            <a:endParaRPr lang="it-IT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DBEE5A-2098-B752-A7FD-9C5E0869E843}"/>
              </a:ext>
            </a:extLst>
          </p:cNvPr>
          <p:cNvSpPr txBox="1"/>
          <p:nvPr/>
        </p:nvSpPr>
        <p:spPr>
          <a:xfrm>
            <a:off x="6081012" y="2960634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Db server</a:t>
            </a:r>
            <a:endParaRPr lang="it-IT" sz="1000" dirty="0"/>
          </a:p>
        </p:txBody>
      </p:sp>
      <p:pic>
        <p:nvPicPr>
          <p:cNvPr id="26" name="Graphic 25" descr="Database with solid fill">
            <a:extLst>
              <a:ext uri="{FF2B5EF4-FFF2-40B4-BE49-F238E27FC236}">
                <a16:creationId xmlns:a16="http://schemas.microsoft.com/office/drawing/2014/main" id="{650FFB0B-24B5-52E6-EAD1-CDE39C220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530" y="3515626"/>
            <a:ext cx="540724" cy="540724"/>
          </a:xfrm>
          <a:prstGeom prst="rect">
            <a:avLst/>
          </a:prstGeom>
          <a:effectLst/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1838CD16-3CB6-929A-B771-83452E5CA2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24083" y="3498377"/>
            <a:ext cx="540724" cy="540724"/>
          </a:xfrm>
          <a:prstGeom prst="rect">
            <a:avLst/>
          </a:prstGeom>
          <a:effectLst/>
        </p:spPr>
      </p:pic>
      <p:pic>
        <p:nvPicPr>
          <p:cNvPr id="28" name="Graphic 27" descr="Laptop with solid fill">
            <a:extLst>
              <a:ext uri="{FF2B5EF4-FFF2-40B4-BE49-F238E27FC236}">
                <a16:creationId xmlns:a16="http://schemas.microsoft.com/office/drawing/2014/main" id="{99543B0E-3F8B-034B-AB16-37CDC0E6F2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54224" y="3497009"/>
            <a:ext cx="540724" cy="540724"/>
          </a:xfrm>
          <a:prstGeom prst="rect">
            <a:avLst/>
          </a:prstGeom>
          <a:effectLst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18F334A-D6E2-7C2A-3321-50A5A821BD1C}"/>
              </a:ext>
            </a:extLst>
          </p:cNvPr>
          <p:cNvSpPr txBox="1"/>
          <p:nvPr/>
        </p:nvSpPr>
        <p:spPr>
          <a:xfrm>
            <a:off x="8740590" y="3916695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Web server</a:t>
            </a:r>
            <a:endParaRPr lang="it-IT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61AA72-000F-8E69-FFC8-CEE1DF25D730}"/>
              </a:ext>
            </a:extLst>
          </p:cNvPr>
          <p:cNvSpPr txBox="1"/>
          <p:nvPr/>
        </p:nvSpPr>
        <p:spPr>
          <a:xfrm>
            <a:off x="6919683" y="3942480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 server</a:t>
            </a:r>
            <a:endParaRPr lang="it-IT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64AAB7-21A2-D462-DCB7-2D1D46B64D79}"/>
              </a:ext>
            </a:extLst>
          </p:cNvPr>
          <p:cNvSpPr txBox="1"/>
          <p:nvPr/>
        </p:nvSpPr>
        <p:spPr>
          <a:xfrm>
            <a:off x="6071889" y="3922648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Db server</a:t>
            </a:r>
            <a:endParaRPr lang="it-IT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4E359A-32C1-6D95-1AB1-9AC47B546D6F}"/>
              </a:ext>
            </a:extLst>
          </p:cNvPr>
          <p:cNvSpPr/>
          <p:nvPr/>
        </p:nvSpPr>
        <p:spPr>
          <a:xfrm>
            <a:off x="6029189" y="2522197"/>
            <a:ext cx="3555573" cy="728410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DB3603-1BC0-A394-80B0-B1993E6F7BEF}"/>
              </a:ext>
            </a:extLst>
          </p:cNvPr>
          <p:cNvSpPr/>
          <p:nvPr/>
        </p:nvSpPr>
        <p:spPr>
          <a:xfrm>
            <a:off x="6041354" y="3505358"/>
            <a:ext cx="3555573" cy="728410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32FA2C-FD87-A5CD-D2AE-830DA1E912D0}"/>
              </a:ext>
            </a:extLst>
          </p:cNvPr>
          <p:cNvSpPr txBox="1"/>
          <p:nvPr/>
        </p:nvSpPr>
        <p:spPr>
          <a:xfrm>
            <a:off x="9675903" y="3552026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Firewall</a:t>
            </a:r>
            <a:endParaRPr lang="it-IT" sz="1000" dirty="0"/>
          </a:p>
        </p:txBody>
      </p:sp>
      <p:pic>
        <p:nvPicPr>
          <p:cNvPr id="35" name="Graphic 34" descr="Full Brick Wall with solid fill">
            <a:extLst>
              <a:ext uri="{FF2B5EF4-FFF2-40B4-BE49-F238E27FC236}">
                <a16:creationId xmlns:a16="http://schemas.microsoft.com/office/drawing/2014/main" id="{0622A13F-D309-10C9-E1A7-B55F60BA32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79225" y="3087869"/>
            <a:ext cx="533877" cy="533877"/>
          </a:xfrm>
          <a:prstGeom prst="rect">
            <a:avLst/>
          </a:prstGeom>
        </p:spPr>
      </p:pic>
      <p:pic>
        <p:nvPicPr>
          <p:cNvPr id="36" name="Graphic 35" descr="Fire with solid fill">
            <a:extLst>
              <a:ext uri="{FF2B5EF4-FFF2-40B4-BE49-F238E27FC236}">
                <a16:creationId xmlns:a16="http://schemas.microsoft.com/office/drawing/2014/main" id="{51373C46-0488-E5B6-355F-197A93FCEC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23907" y="3232550"/>
            <a:ext cx="244513" cy="24451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18CDE7B-A05E-8926-A6CD-9A179B21F531}"/>
              </a:ext>
            </a:extLst>
          </p:cNvPr>
          <p:cNvSpPr txBox="1"/>
          <p:nvPr/>
        </p:nvSpPr>
        <p:spPr>
          <a:xfrm>
            <a:off x="8350488" y="3511764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Firewall</a:t>
            </a:r>
            <a:endParaRPr lang="it-IT" sz="1000" dirty="0"/>
          </a:p>
        </p:txBody>
      </p:sp>
      <p:pic>
        <p:nvPicPr>
          <p:cNvPr id="38" name="Graphic 37" descr="Full Brick Wall with solid fill">
            <a:extLst>
              <a:ext uri="{FF2B5EF4-FFF2-40B4-BE49-F238E27FC236}">
                <a16:creationId xmlns:a16="http://schemas.microsoft.com/office/drawing/2014/main" id="{92BE8608-C2E2-805A-E1AE-AADDBD5A0D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18706" y="3084746"/>
            <a:ext cx="533877" cy="533877"/>
          </a:xfrm>
          <a:prstGeom prst="rect">
            <a:avLst/>
          </a:prstGeom>
        </p:spPr>
      </p:pic>
      <p:pic>
        <p:nvPicPr>
          <p:cNvPr id="39" name="Graphic 38" descr="Fire with solid fill">
            <a:extLst>
              <a:ext uri="{FF2B5EF4-FFF2-40B4-BE49-F238E27FC236}">
                <a16:creationId xmlns:a16="http://schemas.microsoft.com/office/drawing/2014/main" id="{82C5FD5F-2500-EF50-E8E2-7CE2183FF5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3388" y="3229427"/>
            <a:ext cx="244513" cy="24451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118837D-13A4-F71F-E558-13B9F6BE39EB}"/>
              </a:ext>
            </a:extLst>
          </p:cNvPr>
          <p:cNvSpPr txBox="1"/>
          <p:nvPr/>
        </p:nvSpPr>
        <p:spPr>
          <a:xfrm>
            <a:off x="7589969" y="3508641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Firewall</a:t>
            </a:r>
            <a:endParaRPr lang="it-IT" sz="10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0173D7-BEBB-0DEA-824E-69F9681CEF39}"/>
              </a:ext>
            </a:extLst>
          </p:cNvPr>
          <p:cNvCxnSpPr>
            <a:cxnSpLocks/>
          </p:cNvCxnSpPr>
          <p:nvPr/>
        </p:nvCxnSpPr>
        <p:spPr>
          <a:xfrm>
            <a:off x="10324851" y="3429000"/>
            <a:ext cx="43151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18317FD-C3AB-48E8-1C16-E2E9BF3EC526}"/>
              </a:ext>
            </a:extLst>
          </p:cNvPr>
          <p:cNvCxnSpPr>
            <a:cxnSpLocks/>
          </p:cNvCxnSpPr>
          <p:nvPr/>
        </p:nvCxnSpPr>
        <p:spPr>
          <a:xfrm>
            <a:off x="10093835" y="3841632"/>
            <a:ext cx="0" cy="1281697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46928AC5-1022-968C-29A0-E9D0C1066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39605"/>
              </p:ext>
            </p:extLst>
          </p:nvPr>
        </p:nvGraphicFramePr>
        <p:xfrm>
          <a:off x="7284234" y="5183056"/>
          <a:ext cx="4716545" cy="114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309">
                  <a:extLst>
                    <a:ext uri="{9D8B030D-6E8A-4147-A177-3AD203B41FA5}">
                      <a16:colId xmlns:a16="http://schemas.microsoft.com/office/drawing/2014/main" val="3178433903"/>
                    </a:ext>
                  </a:extLst>
                </a:gridCol>
                <a:gridCol w="943309">
                  <a:extLst>
                    <a:ext uri="{9D8B030D-6E8A-4147-A177-3AD203B41FA5}">
                      <a16:colId xmlns:a16="http://schemas.microsoft.com/office/drawing/2014/main" val="2360311721"/>
                    </a:ext>
                  </a:extLst>
                </a:gridCol>
                <a:gridCol w="943309">
                  <a:extLst>
                    <a:ext uri="{9D8B030D-6E8A-4147-A177-3AD203B41FA5}">
                      <a16:colId xmlns:a16="http://schemas.microsoft.com/office/drawing/2014/main" val="2324317706"/>
                    </a:ext>
                  </a:extLst>
                </a:gridCol>
                <a:gridCol w="943309">
                  <a:extLst>
                    <a:ext uri="{9D8B030D-6E8A-4147-A177-3AD203B41FA5}">
                      <a16:colId xmlns:a16="http://schemas.microsoft.com/office/drawing/2014/main" val="4207628510"/>
                    </a:ext>
                  </a:extLst>
                </a:gridCol>
                <a:gridCol w="943309">
                  <a:extLst>
                    <a:ext uri="{9D8B030D-6E8A-4147-A177-3AD203B41FA5}">
                      <a16:colId xmlns:a16="http://schemas.microsoft.com/office/drawing/2014/main" val="3843839231"/>
                    </a:ext>
                  </a:extLst>
                </a:gridCol>
              </a:tblGrid>
              <a:tr h="3712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Protocol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Port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Destination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Source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576051"/>
                  </a:ext>
                </a:extLst>
              </a:tr>
              <a:tr h="2253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ALLOW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HTTP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80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INTERNAL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ANY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593626"/>
                  </a:ext>
                </a:extLst>
              </a:tr>
              <a:tr h="2253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ALLOW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HTTPS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443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INTERNAL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ANY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982718"/>
                  </a:ext>
                </a:extLst>
              </a:tr>
              <a:tr h="2253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DENY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ANY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ANY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INTERNAL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ANY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846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4035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7" grpId="0"/>
      <p:bldP spid="8" grpId="0" animBg="1"/>
      <p:bldP spid="9" grpId="0"/>
      <p:bldP spid="22" grpId="0"/>
      <p:bldP spid="23" grpId="0"/>
      <p:bldP spid="24" grpId="0"/>
      <p:bldP spid="25" grpId="0"/>
      <p:bldP spid="29" grpId="0"/>
      <p:bldP spid="30" grpId="0"/>
      <p:bldP spid="31" grpId="0"/>
      <p:bldP spid="32" grpId="0" animBg="1"/>
      <p:bldP spid="33" grpId="0" animBg="1"/>
      <p:bldP spid="34" grpId="0"/>
      <p:bldP spid="37" grpId="0"/>
      <p:bldP spid="40" grpId="0"/>
    </p:bldLst>
  </p:timing>
</p:sld>
</file>

<file path=ppt/theme/theme1.xml><?xml version="1.0" encoding="utf-8"?>
<a:theme xmlns:a="http://schemas.openxmlformats.org/drawingml/2006/main" name="Personalizzat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{F16BECB6-D81D-4E19-8B6C-37B103B0F45F}tf56390039_win32</Template>
  <TotalTime>0</TotalTime>
  <Words>622</Words>
  <Application>Microsoft Office PowerPoint</Application>
  <PresentationFormat>Widescreen</PresentationFormat>
  <Paragraphs>132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Gill Sans MT</vt:lpstr>
      <vt:lpstr>Proxima Nova</vt:lpstr>
      <vt:lpstr>Wingdings 2</vt:lpstr>
      <vt:lpstr>Personalizzata</vt:lpstr>
      <vt:lpstr>Spearmint</vt:lpstr>
      <vt:lpstr>CORSO DI TECNICO SUPERIORE PER LO SVILUPPO E LA GESTIONE DI SOLUZIONI DI INFORMATICA BIOMEDICA (TIB) 2022-2024  Codice progetto: OR2208119903  UF 14.3 Fondamenti di IoHT-Cloud-Azure-AWS  DOCENTE: Stefano Mis   DATA: 09/10/23</vt:lpstr>
      <vt:lpstr>It Fundamentals</vt:lpstr>
      <vt:lpstr>Requisiti tecnici</vt:lpstr>
      <vt:lpstr>PowerPoint Presentation</vt:lpstr>
      <vt:lpstr>Requisiti tecnici</vt:lpstr>
      <vt:lpstr>Requisiti tecnici</vt:lpstr>
      <vt:lpstr>Requisiti tecnici</vt:lpstr>
      <vt:lpstr>Requisiti tecnici</vt:lpstr>
      <vt:lpstr>Requisiti tecnici</vt:lpstr>
      <vt:lpstr>Requisiti tecnici</vt:lpstr>
      <vt:lpstr>Requisiti tecnici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Modello tecnologico</dc:title>
  <dc:creator>Stefano Mis</dc:creator>
  <cp:lastModifiedBy>Stefano Mis</cp:lastModifiedBy>
  <cp:revision>49</cp:revision>
  <dcterms:created xsi:type="dcterms:W3CDTF">2023-10-05T12:29:01Z</dcterms:created>
  <dcterms:modified xsi:type="dcterms:W3CDTF">2024-03-03T13:43:29Z</dcterms:modified>
</cp:coreProperties>
</file>