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99" r:id="rId5"/>
    <p:sldId id="257" r:id="rId6"/>
    <p:sldId id="260" r:id="rId7"/>
    <p:sldId id="298" r:id="rId8"/>
    <p:sldId id="292" r:id="rId9"/>
    <p:sldId id="285" r:id="rId10"/>
    <p:sldId id="294" r:id="rId11"/>
    <p:sldId id="297" r:id="rId12"/>
    <p:sldId id="293" r:id="rId13"/>
    <p:sldId id="264" r:id="rId14"/>
    <p:sldId id="296" r:id="rId15"/>
    <p:sldId id="295" r:id="rId16"/>
    <p:sldId id="301" r:id="rId17"/>
    <p:sldId id="30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8664" autoAdjust="0"/>
  </p:normalViewPr>
  <p:slideViewPr>
    <p:cSldViewPr snapToGrid="0">
      <p:cViewPr varScale="1">
        <p:scale>
          <a:sx n="59" d="100"/>
          <a:sy n="59" d="100"/>
        </p:scale>
        <p:origin x="15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2F62F-913B-4C69-A5CC-33896AB658B5}"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FE53F-A4F0-43D7-93AF-FBA3A5350927}" type="slidenum">
              <a:rPr lang="en-US" smtClean="0"/>
              <a:t>‹#›</a:t>
            </a:fld>
            <a:endParaRPr lang="en-US"/>
          </a:p>
        </p:txBody>
      </p:sp>
    </p:spTree>
    <p:extLst>
      <p:ext uri="{BB962C8B-B14F-4D97-AF65-F5344CB8AC3E}">
        <p14:creationId xmlns:p14="http://schemas.microsoft.com/office/powerpoint/2010/main" val="132403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wikipedia.org/wiki/Facebook"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ki/React_Native#cite_note-1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878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3A2C4CB-E5E2-4618-85BD-0526474EA478}"/>
              </a:ext>
            </a:extLst>
          </p:cNvPr>
          <p:cNvSpPr>
            <a:spLocks noGrp="1"/>
          </p:cNvSpPr>
          <p:nvPr>
            <p:ph type="body" idx="1"/>
          </p:nvPr>
        </p:nvSpPr>
        <p:spPr/>
        <p:txBody>
          <a:bodyPr/>
          <a:lstStyle/>
          <a:p>
            <a:pPr algn="l"/>
            <a:r>
              <a:rPr lang="vi-VN" b="0" i="0">
                <a:solidFill>
                  <a:srgbClr val="222222"/>
                </a:solidFill>
                <a:effectLst/>
                <a:latin typeface="Verdana" panose="020B0604030504040204" pitchFamily="34" charset="0"/>
              </a:rPr>
              <a:t>Flutter phù hợp với các dự án focus về animation, các layout phức tạp, với thế mạnh sử dụng bộ render tự làm, giao tiếp trực tiếp với GPU và một SDK để viết anim dễ dàng. Cực kỳ phù hợp với các team native (đang có nhu cầu làm thêm các UX có hiệu năng cao vào app native có sẵn). Flutter Developer hiện tại chưa nhiều, sẽ khó tìm người hơn.</a:t>
            </a:r>
          </a:p>
          <a:p>
            <a:pPr algn="l"/>
            <a:r>
              <a:rPr lang="vi-VN" b="0" i="0">
                <a:solidFill>
                  <a:srgbClr val="222222"/>
                </a:solidFill>
                <a:effectLst/>
                <a:latin typeface="Verdana" panose="020B0604030504040204" pitchFamily="34" charset="0"/>
              </a:rPr>
              <a:t>RN phù hợp với các team dùng JS as main language, không có quá nhiều animation phức tạp. RN hiện tại tuyển người khá/rất dễ so với Flutter.</a:t>
            </a:r>
          </a:p>
          <a:p>
            <a:pPr algn="l"/>
            <a:r>
              <a:rPr lang="vi-VN" b="0" i="0">
                <a:solidFill>
                  <a:srgbClr val="222222"/>
                </a:solidFill>
                <a:effectLst/>
                <a:latin typeface="Verdana" panose="020B0604030504040204" pitchFamily="34" charset="0"/>
              </a:rPr>
              <a:t>Về quan điểm cá nhân mình thiên về Flutter hơn, cũng tin tưởng vào khả năng phát triển của nó, dùng nó như một sự bổ trợ cho native. Tuy nhiên với sự phát triển của các cross platform hiện tại thì khả năng cao là chúng chỉ có 2 – 3 năm vòng đời, vì thế nếu đã chọn làm mobile thì nên nắm được native.</a:t>
            </a:r>
            <a:endParaRPr lang="en-GB" b="0" i="0">
              <a:solidFill>
                <a:srgbClr val="222222"/>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FACEBOOK APP &amp; ADS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INSTAGRAM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UBER 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AIR BNB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WALMART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TESTLA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latin typeface="Roboto"/>
              </a:rPr>
              <a:t>BAIDU - QQ</a:t>
            </a:r>
          </a:p>
          <a:p>
            <a:pPr algn="l"/>
            <a:endParaRPr lang="en-GB" b="0" i="0">
              <a:solidFill>
                <a:srgbClr val="222222"/>
              </a:solidFill>
              <a:effectLst/>
              <a:latin typeface="Verdana" panose="020B0604030504040204" pitchFamily="34" charset="0"/>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1">
                <a:solidFill>
                  <a:srgbClr val="292929"/>
                </a:solidFill>
                <a:effectLst/>
                <a:latin typeface="charter"/>
              </a:rPr>
              <a:t>Cập nhật state cho node d4: </a:t>
            </a:r>
            <a:r>
              <a:rPr lang="en-US" b="1" i="1">
                <a:solidFill>
                  <a:srgbClr val="292929"/>
                </a:solidFill>
                <a:effectLst/>
                <a:latin typeface="charter"/>
              </a:rPr>
              <a:t>d3-c2-b1-a-b2-c4-d4</a:t>
            </a:r>
            <a:endParaRPr lang="en-US" b="0" i="1">
              <a:solidFill>
                <a:srgbClr val="292929"/>
              </a:solidFill>
              <a:effectLst/>
              <a:latin typeface="charter"/>
            </a:endParaRPr>
          </a:p>
          <a:p>
            <a:pPr algn="l"/>
            <a:r>
              <a:rPr lang="en-US" b="0" i="1">
                <a:solidFill>
                  <a:srgbClr val="292929"/>
                </a:solidFill>
                <a:effectLst/>
                <a:latin typeface="charter"/>
              </a:rPr>
              <a:t>Cập nhật state cho node c3: </a:t>
            </a:r>
            <a:r>
              <a:rPr lang="en-US" b="1" i="1">
                <a:solidFill>
                  <a:srgbClr val="292929"/>
                </a:solidFill>
                <a:effectLst/>
                <a:latin typeface="charter"/>
              </a:rPr>
              <a:t>d3-c2-b1-a-b2-c3</a:t>
            </a:r>
          </a:p>
          <a:p>
            <a:pPr algn="l"/>
            <a:r>
              <a:rPr lang="vi-VN" b="0" i="0">
                <a:solidFill>
                  <a:srgbClr val="292929"/>
                </a:solidFill>
                <a:effectLst/>
                <a:latin typeface="charter"/>
              </a:rPr>
              <a:t>Với những bài toán nhỏ (chỉ cần dùng React JS ko cần Redux) thì update state qua lại giữa các page có thể dễ dàng nhưng bạn thử hình dung ứng dụng lớn hơn có rất nhiều nhánh và node con thì việc thao tác update state qua lại giữa các page trở nên phức tạp hơn khiến cho flow của code cũng khó đọc và khó debug hơn.</a:t>
            </a:r>
            <a:endParaRPr lang="en-US" b="0" i="1">
              <a:solidFill>
                <a:srgbClr val="292929"/>
              </a:solidFill>
              <a:effectLst/>
              <a:latin typeface="charte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4716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75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a:solidFill>
                  <a:srgbClr val="1B1B1B"/>
                </a:solidFill>
                <a:effectLst/>
                <a:latin typeface="Open Sans"/>
              </a:rPr>
              <a:t>Nếu muốn sử dụng Redux, chúng ta cần nhớ 4 thành phần chính của Redux : Store, Views , Actions, và Reducers. </a:t>
            </a:r>
            <a:endParaRPr lang="en-GB" b="0" i="0">
              <a:solidFill>
                <a:srgbClr val="1B1B1B"/>
              </a:solidFill>
              <a:effectLst/>
              <a:latin typeface="Open Sans"/>
            </a:endParaRPr>
          </a:p>
          <a:p>
            <a:pPr algn="l"/>
            <a:r>
              <a:rPr lang="vi-VN" b="0" i="0">
                <a:solidFill>
                  <a:srgbClr val="1B1B1B"/>
                </a:solidFill>
                <a:effectLst/>
                <a:latin typeface="Open Sans"/>
              </a:rPr>
              <a:t>Chi tiết 4 thành phần được mô tả như sau:</a:t>
            </a:r>
          </a:p>
          <a:p>
            <a:pPr algn="l">
              <a:buFont typeface="Arial" panose="020B0604020202020204" pitchFamily="34" charset="0"/>
              <a:buChar char="•"/>
            </a:pPr>
            <a:r>
              <a:rPr lang="vi-VN" b="1" i="0">
                <a:solidFill>
                  <a:srgbClr val="292B2C"/>
                </a:solidFill>
                <a:effectLst/>
                <a:latin typeface="Open Sans"/>
              </a:rPr>
              <a:t>Store</a:t>
            </a:r>
            <a:r>
              <a:rPr lang="vi-VN" b="0" i="0">
                <a:solidFill>
                  <a:srgbClr val="292B2C"/>
                </a:solidFill>
                <a:effectLst/>
                <a:latin typeface="Open Sans"/>
              </a:rPr>
              <a:t>: Là nơi quản lý trạng thái (state), có thể truy cập để lấy trạng thái (state) ra, update state hiện có, và listener để nhận biết xem có thay đổi gì không, và cập nhật qua views.</a:t>
            </a:r>
            <a:endParaRPr lang="en-GB" b="0" i="0">
              <a:solidFill>
                <a:srgbClr val="292B2C"/>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a:solidFill>
                  <a:srgbClr val="292B2C"/>
                </a:solidFill>
                <a:effectLst/>
                <a:latin typeface="Open Sans"/>
              </a:rPr>
              <a:t>Actions</a:t>
            </a:r>
            <a:r>
              <a:rPr lang="vi-VN" b="0" i="0">
                <a:solidFill>
                  <a:srgbClr val="292B2C"/>
                </a:solidFill>
                <a:effectLst/>
                <a:latin typeface="Open Sans"/>
              </a:rPr>
              <a:t> : nó là 1 pure object định nghĩa 2 thuộc tính lần lượt là type: kiểu của action, ví dụ như ‘TOGGLE_STATUS’, payload: giá trị tham số mà action creator truyền lên.</a:t>
            </a:r>
            <a:endParaRPr lang="en-GB" b="0" i="0">
              <a:solidFill>
                <a:srgbClr val="292B2C"/>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a:solidFill>
                  <a:srgbClr val="292B2C"/>
                </a:solidFill>
                <a:effectLst/>
                <a:latin typeface="Open Sans"/>
              </a:rPr>
              <a:t>Reducers</a:t>
            </a:r>
            <a:r>
              <a:rPr lang="vi-VN" b="0" i="0">
                <a:solidFill>
                  <a:srgbClr val="292B2C"/>
                </a:solidFill>
                <a:effectLst/>
                <a:latin typeface="Open Sans"/>
              </a:rPr>
              <a:t>: Khác với actions có chức năng là mô tả những thứ gì đã xảy ra, nó không chỉ rõ state nào của response thay đổi, mà việc này là do reducers đảm nhiệm, nó là nơi xác định state sẽ thay đổi như thế nào, sau đó trả ra một state mới.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a:solidFill>
                  <a:srgbClr val="292B2C"/>
                </a:solidFill>
                <a:effectLst/>
                <a:latin typeface="Open Sans"/>
              </a:rPr>
              <a:t>View</a:t>
            </a:r>
            <a:r>
              <a:rPr lang="vi-VN" b="0" i="0">
                <a:solidFill>
                  <a:srgbClr val="292B2C"/>
                </a:solidFill>
                <a:effectLst/>
                <a:latin typeface="Open Sans"/>
              </a:rPr>
              <a:t>: Hiển thị dữ liệu được cung cấp bởi Store</a:t>
            </a:r>
          </a:p>
          <a:p>
            <a:pPr algn="l"/>
            <a:endParaRPr lang="en-GB" b="0" i="0">
              <a:solidFill>
                <a:srgbClr val="1B1B1B"/>
              </a:solidFill>
              <a:effectLst/>
              <a:latin typeface="Open Sans"/>
            </a:endParaRPr>
          </a:p>
          <a:p>
            <a:pPr algn="l"/>
            <a:r>
              <a:rPr lang="vi-VN" b="0" i="0">
                <a:solidFill>
                  <a:srgbClr val="1B1B1B"/>
                </a:solidFill>
                <a:effectLst/>
                <a:latin typeface="Open Sans"/>
              </a:rPr>
              <a:t>Nếu đã từng làm việc với các ngôn ngữ lập trình phía server-side hẳn bạn không lạ gì với khái niệm middleware. Middleware là 1 lớp nằm giữa ứng dụng và network request, là nơi bạn có thể thêm vào CORS headers, logging,... Thậm chí bạn có thể bố trí middleware trong ứng dụng theo 1 chuỗi tương tự như sau:</a:t>
            </a:r>
          </a:p>
          <a:p>
            <a:pPr algn="l"/>
            <a:r>
              <a:rPr lang="vi-VN" b="0" i="0">
                <a:solidFill>
                  <a:srgbClr val="1B1B1B"/>
                </a:solidFill>
                <a:effectLst/>
                <a:latin typeface="Open Sans"/>
              </a:rPr>
              <a:t>Middleware 1: Logging -&gt; Middleware 2: Authentication -&gt; Middleware 3: Reporter</a:t>
            </a:r>
          </a:p>
          <a:p>
            <a:pPr marL="0" lvl="0" indent="0" algn="l" rtl="0">
              <a:spcBef>
                <a:spcPts val="0"/>
              </a:spcBef>
              <a:spcAft>
                <a:spcPts val="0"/>
              </a:spcAft>
              <a:buNone/>
            </a:pPr>
            <a:r>
              <a:rPr lang="vi-VN" b="0" i="0">
                <a:solidFill>
                  <a:srgbClr val="1B1B1B"/>
                </a:solidFill>
                <a:effectLst/>
                <a:latin typeface="Open Sans"/>
              </a:rPr>
              <a:t>Trong Redux, middleware là lớp nằm giữa Reducers và Dispatch Actions. Vị trí mà Middleware hoạt động là trước khi Reducers nhận được Actions và sau khi 1 Action được dispatch(). Middleware trong Redux được biết đến nhiều nhất trong việc xử lý ASYNC Action - đó là những Action không sẵn sàng ngay khi 1 Action Creator được gọi tới, thông thường ở đây là các API request.</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222222"/>
                </a:solidFill>
                <a:effectLst/>
                <a:latin typeface="Open Sans"/>
              </a:rPr>
              <a:t>Và điểm lợi hại kế tiếp của React Native đó chính là chúng ta chỉ cần sử dụng JS để phát triển được một ứng dụng di động hoàn chỉnh, đồng thời giải quyết được các vấn đề mà Native App gặp phải mà mình đã nêu ở trên. Và rồi còn cả kết hợp với </a:t>
            </a:r>
            <a:r>
              <a:rPr lang="vi-VN" b="1" i="0">
                <a:solidFill>
                  <a:srgbClr val="222222"/>
                </a:solidFill>
                <a:effectLst/>
                <a:latin typeface="Open Sans"/>
              </a:rPr>
              <a:t>code native</a:t>
            </a:r>
            <a:r>
              <a:rPr lang="vi-VN" b="0" i="0">
                <a:solidFill>
                  <a:srgbClr val="222222"/>
                </a:solidFill>
                <a:effectLst/>
                <a:latin typeface="Open Sans"/>
              </a:rPr>
              <a:t> như Swift, Java, v.v… Tới đây mình chỉ có thể nói là “Thật là vi diệu”.</a:t>
            </a:r>
            <a:endParaRPr/>
          </a:p>
        </p:txBody>
      </p:sp>
    </p:spTree>
    <p:extLst>
      <p:ext uri="{BB962C8B-B14F-4D97-AF65-F5344CB8AC3E}">
        <p14:creationId xmlns:p14="http://schemas.microsoft.com/office/powerpoint/2010/main" val="86717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56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a:solidFill>
                  <a:srgbClr val="202122"/>
                </a:solidFill>
                <a:effectLst/>
                <a:latin typeface="Times New Roman" panose="02020603050405020304" pitchFamily="18" charset="0"/>
                <a:cs typeface="Times New Roman" panose="02020603050405020304" pitchFamily="18" charset="0"/>
              </a:rPr>
              <a:t> </a:t>
            </a:r>
            <a:r>
              <a:rPr lang="en-US" sz="1100" b="0" i="0" u="none" strike="noStrike">
                <a:solidFill>
                  <a:srgbClr val="0B0080"/>
                </a:solidFill>
                <a:effectLst/>
                <a:latin typeface="Times New Roman" panose="02020603050405020304" pitchFamily="18" charset="0"/>
                <a:cs typeface="Times New Roman" panose="02020603050405020304" pitchFamily="18" charset="0"/>
                <a:hlinkClick r:id="rId3" tooltip="Facebook"/>
              </a:rPr>
              <a:t>Facebook</a:t>
            </a:r>
            <a:r>
              <a:rPr lang="en-US" sz="1100" b="0" i="0">
                <a:solidFill>
                  <a:srgbClr val="202122"/>
                </a:solidFill>
                <a:effectLst/>
                <a:latin typeface="Times New Roman" panose="02020603050405020304" pitchFamily="18" charset="0"/>
                <a:cs typeface="Times New Roman" panose="02020603050405020304" pitchFamily="18" charset="0"/>
              </a:rPr>
              <a:t> đã phát hành phiên bản đầu tiên cho React Native vào năm 2015. Trong một cuộc hội thảo công nghệ,</a:t>
            </a:r>
            <a:r>
              <a:rPr lang="en-US" sz="1100" b="0" i="0" u="none" strike="noStrike" baseline="30000">
                <a:solidFill>
                  <a:srgbClr val="0B0080"/>
                </a:solidFill>
                <a:effectLst/>
                <a:latin typeface="Times New Roman" panose="02020603050405020304" pitchFamily="18" charset="0"/>
                <a:cs typeface="Times New Roman" panose="02020603050405020304" pitchFamily="18" charset="0"/>
                <a:hlinkClick r:id="rId4"/>
              </a:rPr>
              <a:t>[10]</a:t>
            </a:r>
            <a:r>
              <a:rPr lang="en-US" sz="1100" b="0" i="0">
                <a:solidFill>
                  <a:srgbClr val="202122"/>
                </a:solidFill>
                <a:effectLst/>
                <a:latin typeface="Times New Roman" panose="02020603050405020304" pitchFamily="18" charset="0"/>
                <a:cs typeface="Times New Roman" panose="02020603050405020304" pitchFamily="18" charset="0"/>
              </a:rPr>
              <a:t> </a:t>
            </a:r>
            <a:endParaRPr lang="en-US" sz="11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b="0" i="0">
                <a:solidFill>
                  <a:srgbClr val="202122"/>
                </a:solidFill>
                <a:effectLst/>
                <a:latin typeface="Times New Roman" panose="02020603050405020304" pitchFamily="18" charset="0"/>
                <a:cs typeface="Times New Roman" panose="02020603050405020304" pitchFamily="18" charset="0"/>
              </a:rPr>
              <a:t>Christopher Chedeau cho biết </a:t>
            </a:r>
            <a:r>
              <a:rPr lang="en-US" sz="1100" b="0" i="0" u="none" strike="noStrike">
                <a:solidFill>
                  <a:srgbClr val="0B0080"/>
                </a:solidFill>
                <a:effectLst/>
                <a:latin typeface="Times New Roman" panose="02020603050405020304" pitchFamily="18" charset="0"/>
                <a:cs typeface="Times New Roman" panose="02020603050405020304" pitchFamily="18" charset="0"/>
                <a:hlinkClick r:id="rId3" tooltip="Facebook"/>
              </a:rPr>
              <a:t>Facebook</a:t>
            </a:r>
            <a:r>
              <a:rPr lang="en-US" sz="1100" b="0" i="0">
                <a:solidFill>
                  <a:srgbClr val="202122"/>
                </a:solidFill>
                <a:effectLst/>
                <a:latin typeface="Times New Roman" panose="02020603050405020304" pitchFamily="18" charset="0"/>
                <a:cs typeface="Times New Roman" panose="02020603050405020304" pitchFamily="18" charset="0"/>
              </a:rPr>
              <a:t> đã sử dụng React Native trong phát triển ứng dụng nhóm và ứng dụng quản lí quảng cáo của họ.</a:t>
            </a:r>
            <a:endParaRPr/>
          </a:p>
        </p:txBody>
      </p:sp>
    </p:spTree>
    <p:extLst>
      <p:ext uri="{BB962C8B-B14F-4D97-AF65-F5344CB8AC3E}">
        <p14:creationId xmlns:p14="http://schemas.microsoft.com/office/powerpoint/2010/main" val="115446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99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1">
                <a:solidFill>
                  <a:srgbClr val="292929"/>
                </a:solidFill>
                <a:effectLst/>
                <a:latin typeface="charter"/>
              </a:rPr>
              <a:t>Cập nhật state cho node d4: </a:t>
            </a:r>
            <a:r>
              <a:rPr lang="en-US" b="1" i="1">
                <a:solidFill>
                  <a:srgbClr val="292929"/>
                </a:solidFill>
                <a:effectLst/>
                <a:latin typeface="charter"/>
              </a:rPr>
              <a:t>d3-c2-b1-a-b2-c4-d4</a:t>
            </a:r>
            <a:endParaRPr lang="en-US" b="0" i="1">
              <a:solidFill>
                <a:srgbClr val="292929"/>
              </a:solidFill>
              <a:effectLst/>
              <a:latin typeface="charter"/>
            </a:endParaRPr>
          </a:p>
          <a:p>
            <a:pPr algn="l"/>
            <a:r>
              <a:rPr lang="en-US" b="0" i="1">
                <a:solidFill>
                  <a:srgbClr val="292929"/>
                </a:solidFill>
                <a:effectLst/>
                <a:latin typeface="charter"/>
              </a:rPr>
              <a:t>Cập nhật state cho node c3: </a:t>
            </a:r>
            <a:r>
              <a:rPr lang="en-US" b="1" i="1">
                <a:solidFill>
                  <a:srgbClr val="292929"/>
                </a:solidFill>
                <a:effectLst/>
                <a:latin typeface="charter"/>
              </a:rPr>
              <a:t>d3-c2-b1-a-b2-c3</a:t>
            </a:r>
          </a:p>
          <a:p>
            <a:pPr algn="l"/>
            <a:r>
              <a:rPr lang="vi-VN" b="0" i="0">
                <a:solidFill>
                  <a:srgbClr val="292929"/>
                </a:solidFill>
                <a:effectLst/>
                <a:latin typeface="charter"/>
              </a:rPr>
              <a:t>Với những bài toán nhỏ (chỉ cần dùng React JS ko cần Redux) thì update state qua lại giữa các page có thể dễ dàng nhưng bạn thử hình dung ứng dụng lớn hơn có rất nhiều nhánh và node con thì việc thao tác update state qua lại giữa các page trở nên phức tạp hơn khiến cho flow của code cũng khó đọc và khó debug hơn.</a:t>
            </a:r>
            <a:endParaRPr lang="en-US" b="0" i="1">
              <a:solidFill>
                <a:srgbClr val="292929"/>
              </a:solidFill>
              <a:effectLst/>
              <a:latin typeface="charte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8055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Add,delete view không thể them trực tiếp được mà phải gửi lên cho lớp cha(sẽ có 1 hàm nhận)</a:t>
            </a:r>
          </a:p>
          <a:p>
            <a:pPr marL="0" lvl="0" indent="0" algn="l" rtl="0">
              <a:spcBef>
                <a:spcPts val="0"/>
              </a:spcBef>
              <a:spcAft>
                <a:spcPts val="0"/>
              </a:spcAft>
              <a:buNone/>
            </a:pPr>
            <a:r>
              <a:rPr lang="en-GB"/>
              <a:t>Lớp cha này nắm giữ app state (chỉ là 1 mảng object (1 :tên công việc 2: tình trạng công việc)</a:t>
            </a:r>
          </a:p>
          <a:p>
            <a:pPr marL="0" lvl="0" indent="0" algn="l" rtl="0">
              <a:spcBef>
                <a:spcPts val="0"/>
              </a:spcBef>
              <a:spcAft>
                <a:spcPts val="0"/>
              </a:spcAft>
              <a:buNone/>
            </a:pPr>
            <a:r>
              <a:rPr lang="en-GB"/>
              <a:t>Mọi thay đổi đều phải dẫn suất đến lớp cha</a:t>
            </a:r>
          </a:p>
          <a:p>
            <a:pPr marL="0" lvl="0" indent="0" algn="l" rtl="0">
              <a:spcBef>
                <a:spcPts val="0"/>
              </a:spcBef>
              <a:spcAft>
                <a:spcPts val="0"/>
              </a:spcAft>
              <a:buNone/>
            </a:pPr>
            <a:r>
              <a:rPr lang="en-GB"/>
              <a:t>Không xác định được vị trí sự kiện xảy ra-&gt;khó xử lý khi gặp lỗi</a:t>
            </a:r>
          </a:p>
          <a:p>
            <a:pPr marL="0" lvl="0" indent="0" algn="l" rtl="0">
              <a:spcBef>
                <a:spcPts val="0"/>
              </a:spcBef>
              <a:spcAft>
                <a:spcPts val="0"/>
              </a:spcAft>
              <a:buNone/>
            </a:pPr>
            <a:endParaRPr lang="en-GB"/>
          </a:p>
          <a:p>
            <a:pPr marL="0" lvl="0" indent="0" algn="l" rtl="0">
              <a:spcBef>
                <a:spcPts val="0"/>
              </a:spcBef>
              <a:spcAft>
                <a:spcPts val="0"/>
              </a:spcAft>
              <a:buNone/>
            </a:pPr>
            <a:endParaRPr/>
          </a:p>
        </p:txBody>
      </p:sp>
    </p:spTree>
    <p:extLst>
      <p:ext uri="{BB962C8B-B14F-4D97-AF65-F5344CB8AC3E}">
        <p14:creationId xmlns:p14="http://schemas.microsoft.com/office/powerpoint/2010/main" val="285438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BE9F-E117-48BB-906E-41D226204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3150B-1BB4-4FCC-8301-B713BAE80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CFABF-CC70-42C6-B8F1-7B1173793576}"/>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71F9D88D-CEE0-42C5-BD89-34271B8CA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B22BC-0D90-489A-B308-B724BC4BED45}"/>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428418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961D-1FC4-4E29-A7AA-CB7AB5916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36023D-A489-4C85-A106-1865309CD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0BD60-37AC-4560-97A6-DB9B72A16063}"/>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C835002E-DADE-4342-B80E-74B9BFABE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F546-7FBB-46B8-BDF0-19DC39466231}"/>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21311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0DD46-925E-4722-A894-F779381BD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A83D08-BEEA-4814-A66C-D721C10A5D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58813-20C9-420C-8B48-468BF48E6F07}"/>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D81BD668-2B45-418D-A151-3223A5B2B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522FA-14D0-4145-800E-1F655B625967}"/>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11961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63"/>
        <p:cNvGrpSpPr/>
        <p:nvPr/>
      </p:nvGrpSpPr>
      <p:grpSpPr>
        <a:xfrm>
          <a:off x="0" y="0"/>
          <a:ext cx="0" cy="0"/>
          <a:chOff x="0" y="0"/>
          <a:chExt cx="0" cy="0"/>
        </a:xfrm>
      </p:grpSpPr>
      <p:sp>
        <p:nvSpPr>
          <p:cNvPr id="164" name="Google Shape;164;p7"/>
          <p:cNvSpPr/>
          <p:nvPr/>
        </p:nvSpPr>
        <p:spPr>
          <a:xfrm rot="-1209093">
            <a:off x="11292123" y="5438995"/>
            <a:ext cx="905652" cy="8206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7"/>
          <p:cNvSpPr/>
          <p:nvPr/>
        </p:nvSpPr>
        <p:spPr>
          <a:xfrm>
            <a:off x="11578018" y="536089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7"/>
          <p:cNvSpPr/>
          <p:nvPr/>
        </p:nvSpPr>
        <p:spPr>
          <a:xfrm>
            <a:off x="9416645" y="-146300"/>
            <a:ext cx="512617" cy="52480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1352533" y="2180867"/>
            <a:ext cx="1066011" cy="111071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7"/>
          <p:cNvSpPr/>
          <p:nvPr/>
        </p:nvSpPr>
        <p:spPr>
          <a:xfrm rot="3741344">
            <a:off x="11358665" y="1904650"/>
            <a:ext cx="600748" cy="61502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7"/>
          <p:cNvSpPr/>
          <p:nvPr/>
        </p:nvSpPr>
        <p:spPr>
          <a:xfrm>
            <a:off x="9392951" y="1080003"/>
            <a:ext cx="1242053" cy="112549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10050466" y="183256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7"/>
          <p:cNvSpPr/>
          <p:nvPr/>
        </p:nvSpPr>
        <p:spPr>
          <a:xfrm rot="-6335216">
            <a:off x="9154434" y="6070214"/>
            <a:ext cx="1196772" cy="88892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7"/>
          <p:cNvSpPr/>
          <p:nvPr/>
        </p:nvSpPr>
        <p:spPr>
          <a:xfrm>
            <a:off x="10549166" y="-173966"/>
            <a:ext cx="1065993" cy="107957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7"/>
          <p:cNvSpPr/>
          <p:nvPr/>
        </p:nvSpPr>
        <p:spPr>
          <a:xfrm rot="-6692267">
            <a:off x="9055853" y="3187153"/>
            <a:ext cx="923320" cy="68581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7"/>
          <p:cNvSpPr/>
          <p:nvPr/>
        </p:nvSpPr>
        <p:spPr>
          <a:xfrm>
            <a:off x="9756737" y="3195233"/>
            <a:ext cx="374668" cy="38357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7"/>
          <p:cNvSpPr/>
          <p:nvPr/>
        </p:nvSpPr>
        <p:spPr>
          <a:xfrm>
            <a:off x="10218184" y="4196534"/>
            <a:ext cx="905659" cy="9171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7"/>
          <p:cNvSpPr/>
          <p:nvPr/>
        </p:nvSpPr>
        <p:spPr>
          <a:xfrm rot="1318871">
            <a:off x="9560554" y="1110481"/>
            <a:ext cx="820621" cy="128520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7"/>
          <p:cNvSpPr/>
          <p:nvPr/>
        </p:nvSpPr>
        <p:spPr>
          <a:xfrm>
            <a:off x="10364607" y="-204717"/>
            <a:ext cx="1116141" cy="114107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7"/>
          <p:cNvSpPr/>
          <p:nvPr/>
        </p:nvSpPr>
        <p:spPr>
          <a:xfrm rot="-548659">
            <a:off x="11297741" y="5384373"/>
            <a:ext cx="1021139" cy="76468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7"/>
          <p:cNvSpPr/>
          <p:nvPr/>
        </p:nvSpPr>
        <p:spPr>
          <a:xfrm rot="-9290062">
            <a:off x="11141055" y="2269409"/>
            <a:ext cx="1035975" cy="1139187"/>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7"/>
          <p:cNvSpPr/>
          <p:nvPr/>
        </p:nvSpPr>
        <p:spPr>
          <a:xfrm rot="5503490">
            <a:off x="9235473" y="5691805"/>
            <a:ext cx="1306627" cy="1173107"/>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7"/>
          <p:cNvSpPr/>
          <p:nvPr/>
        </p:nvSpPr>
        <p:spPr>
          <a:xfrm>
            <a:off x="9756750" y="3371613"/>
            <a:ext cx="293729" cy="316907"/>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7"/>
          <p:cNvSpPr/>
          <p:nvPr/>
        </p:nvSpPr>
        <p:spPr>
          <a:xfrm rot="-830047">
            <a:off x="9262252" y="2938536"/>
            <a:ext cx="382752" cy="980923"/>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7"/>
          <p:cNvSpPr/>
          <p:nvPr/>
        </p:nvSpPr>
        <p:spPr>
          <a:xfrm>
            <a:off x="9263883" y="-87894"/>
            <a:ext cx="610605" cy="466423"/>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7"/>
          <p:cNvSpPr/>
          <p:nvPr/>
        </p:nvSpPr>
        <p:spPr>
          <a:xfrm rot="8224608">
            <a:off x="10478965" y="4204361"/>
            <a:ext cx="669324" cy="102890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7"/>
          <p:cNvSpPr txBox="1">
            <a:spLocks noGrp="1"/>
          </p:cNvSpPr>
          <p:nvPr>
            <p:ph type="title"/>
          </p:nvPr>
        </p:nvSpPr>
        <p:spPr>
          <a:xfrm>
            <a:off x="609600" y="579433"/>
            <a:ext cx="85408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6" name="Google Shape;186;p7"/>
          <p:cNvSpPr txBox="1">
            <a:spLocks noGrp="1"/>
          </p:cNvSpPr>
          <p:nvPr>
            <p:ph type="body" idx="1"/>
          </p:nvPr>
        </p:nvSpPr>
        <p:spPr>
          <a:xfrm>
            <a:off x="609600" y="1906733"/>
            <a:ext cx="4223600" cy="4318400"/>
          </a:xfrm>
          <a:prstGeom prst="rect">
            <a:avLst/>
          </a:prstGeom>
        </p:spPr>
        <p:txBody>
          <a:bodyPr spcFirstLastPara="1" wrap="square" lIns="91425" tIns="91425" rIns="91425" bIns="91425" anchor="t" anchorCtr="0"/>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sp>
        <p:nvSpPr>
          <p:cNvPr id="187" name="Google Shape;187;p7"/>
          <p:cNvSpPr txBox="1">
            <a:spLocks noGrp="1"/>
          </p:cNvSpPr>
          <p:nvPr>
            <p:ph type="body" idx="2"/>
          </p:nvPr>
        </p:nvSpPr>
        <p:spPr>
          <a:xfrm>
            <a:off x="5087471" y="1906733"/>
            <a:ext cx="4223600" cy="4318400"/>
          </a:xfrm>
          <a:prstGeom prst="rect">
            <a:avLst/>
          </a:prstGeom>
        </p:spPr>
        <p:txBody>
          <a:bodyPr spcFirstLastPara="1" wrap="square" lIns="91425" tIns="91425" rIns="91425" bIns="91425" anchor="t" anchorCtr="0"/>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sp>
        <p:nvSpPr>
          <p:cNvPr id="188" name="Google Shape;188;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0762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4"/>
        <p:cNvGrpSpPr/>
        <p:nvPr/>
      </p:nvGrpSpPr>
      <p:grpSpPr>
        <a:xfrm>
          <a:off x="0" y="0"/>
          <a:ext cx="0" cy="0"/>
          <a:chOff x="0" y="0"/>
          <a:chExt cx="0" cy="0"/>
        </a:xfrm>
      </p:grpSpPr>
      <p:sp>
        <p:nvSpPr>
          <p:cNvPr id="125" name="Google Shape;125;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26" name="Google Shape;126;p5"/>
          <p:cNvSpPr/>
          <p:nvPr/>
        </p:nvSpPr>
        <p:spPr>
          <a:xfrm rot="-1209093">
            <a:off x="11292123" y="5438995"/>
            <a:ext cx="905652" cy="8206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5"/>
          <p:cNvSpPr/>
          <p:nvPr/>
        </p:nvSpPr>
        <p:spPr>
          <a:xfrm>
            <a:off x="11578018" y="536089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5"/>
          <p:cNvSpPr/>
          <p:nvPr/>
        </p:nvSpPr>
        <p:spPr>
          <a:xfrm>
            <a:off x="9416645" y="-146300"/>
            <a:ext cx="512617" cy="52480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5"/>
          <p:cNvSpPr/>
          <p:nvPr/>
        </p:nvSpPr>
        <p:spPr>
          <a:xfrm>
            <a:off x="11352533" y="2180867"/>
            <a:ext cx="1066011" cy="111071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5"/>
          <p:cNvSpPr/>
          <p:nvPr/>
        </p:nvSpPr>
        <p:spPr>
          <a:xfrm rot="3741344">
            <a:off x="11358665" y="1904650"/>
            <a:ext cx="600748" cy="61502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9392951" y="1080003"/>
            <a:ext cx="1242053" cy="112549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5"/>
          <p:cNvSpPr/>
          <p:nvPr/>
        </p:nvSpPr>
        <p:spPr>
          <a:xfrm>
            <a:off x="10050466" y="183256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5"/>
          <p:cNvSpPr/>
          <p:nvPr/>
        </p:nvSpPr>
        <p:spPr>
          <a:xfrm rot="-6335216">
            <a:off x="9154434" y="6070214"/>
            <a:ext cx="1196772" cy="88892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10549166" y="-173966"/>
            <a:ext cx="1065993" cy="107957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rot="-6692267">
            <a:off x="9055853" y="3187153"/>
            <a:ext cx="923320" cy="68581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a:off x="9756737" y="3195233"/>
            <a:ext cx="374668" cy="38357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10218184" y="4196534"/>
            <a:ext cx="905659" cy="9171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rot="1318871">
            <a:off x="9560554" y="1110481"/>
            <a:ext cx="820621" cy="128520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a:off x="10364607" y="-204717"/>
            <a:ext cx="1116141" cy="114107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548659">
            <a:off x="11297741" y="5384373"/>
            <a:ext cx="1021139" cy="76468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9290062">
            <a:off x="11141055" y="2269409"/>
            <a:ext cx="1035975" cy="1139187"/>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5"/>
          <p:cNvSpPr/>
          <p:nvPr/>
        </p:nvSpPr>
        <p:spPr>
          <a:xfrm rot="5503490">
            <a:off x="9235473" y="5691805"/>
            <a:ext cx="1306627" cy="1173107"/>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5"/>
          <p:cNvSpPr/>
          <p:nvPr/>
        </p:nvSpPr>
        <p:spPr>
          <a:xfrm>
            <a:off x="9756750" y="3371613"/>
            <a:ext cx="293729" cy="316907"/>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5"/>
          <p:cNvSpPr/>
          <p:nvPr/>
        </p:nvSpPr>
        <p:spPr>
          <a:xfrm rot="-830047">
            <a:off x="9262252" y="2938536"/>
            <a:ext cx="382752" cy="980923"/>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5"/>
          <p:cNvSpPr/>
          <p:nvPr/>
        </p:nvSpPr>
        <p:spPr>
          <a:xfrm>
            <a:off x="9263883" y="-87894"/>
            <a:ext cx="610605" cy="466423"/>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rot="8224608">
            <a:off x="10478965" y="4204361"/>
            <a:ext cx="669324" cy="102890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5"/>
          <p:cNvSpPr txBox="1">
            <a:spLocks noGrp="1"/>
          </p:cNvSpPr>
          <p:nvPr>
            <p:ph type="title"/>
          </p:nvPr>
        </p:nvSpPr>
        <p:spPr>
          <a:xfrm>
            <a:off x="609600" y="579433"/>
            <a:ext cx="79796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5"/>
          <p:cNvSpPr txBox="1">
            <a:spLocks noGrp="1"/>
          </p:cNvSpPr>
          <p:nvPr>
            <p:ph type="body" idx="1"/>
          </p:nvPr>
        </p:nvSpPr>
        <p:spPr>
          <a:xfrm>
            <a:off x="609600" y="1905000"/>
            <a:ext cx="7979600" cy="4227200"/>
          </a:xfrm>
          <a:prstGeom prst="rect">
            <a:avLst/>
          </a:prstGeom>
        </p:spPr>
        <p:txBody>
          <a:bodyPr spcFirstLastPara="1" wrap="square" lIns="91425" tIns="91425" rIns="91425" bIns="91425" anchor="t" anchorCtr="0"/>
          <a:lstStyle>
            <a:lvl1pPr marL="609585" lvl="0" indent="-524920">
              <a:spcBef>
                <a:spcPts val="800"/>
              </a:spcBef>
              <a:spcAft>
                <a:spcPts val="0"/>
              </a:spcAft>
              <a:buSzPts val="2600"/>
              <a:buChar char="༝"/>
              <a:defRPr/>
            </a:lvl1pPr>
            <a:lvl2pPr marL="1219170" lvl="1" indent="-524920">
              <a:spcBef>
                <a:spcPts val="0"/>
              </a:spcBef>
              <a:spcAft>
                <a:spcPts val="0"/>
              </a:spcAft>
              <a:buSzPts val="2600"/>
              <a:buChar char="○"/>
              <a:defRPr/>
            </a:lvl2pPr>
            <a:lvl3pPr marL="1828754" lvl="2" indent="-524920">
              <a:spcBef>
                <a:spcPts val="0"/>
              </a:spcBef>
              <a:spcAft>
                <a:spcPts val="0"/>
              </a:spcAft>
              <a:buSzPts val="2600"/>
              <a:buChar char="■"/>
              <a:defRPr/>
            </a:lvl3pPr>
            <a:lvl4pPr marL="2438339" lvl="3" indent="-524920">
              <a:spcBef>
                <a:spcPts val="0"/>
              </a:spcBef>
              <a:spcAft>
                <a:spcPts val="0"/>
              </a:spcAft>
              <a:buSzPts val="2600"/>
              <a:buChar char="●"/>
              <a:defRPr/>
            </a:lvl4pPr>
            <a:lvl5pPr marL="3047924" lvl="4" indent="-524920">
              <a:spcBef>
                <a:spcPts val="0"/>
              </a:spcBef>
              <a:spcAft>
                <a:spcPts val="0"/>
              </a:spcAft>
              <a:buSzPts val="2600"/>
              <a:buChar char="○"/>
              <a:defRPr/>
            </a:lvl5pPr>
            <a:lvl6pPr marL="3657509" lvl="5" indent="-524920">
              <a:spcBef>
                <a:spcPts val="0"/>
              </a:spcBef>
              <a:spcAft>
                <a:spcPts val="0"/>
              </a:spcAft>
              <a:buSzPts val="2600"/>
              <a:buChar char="■"/>
              <a:defRPr/>
            </a:lvl6pPr>
            <a:lvl7pPr marL="4267093" lvl="6" indent="-524920">
              <a:spcBef>
                <a:spcPts val="0"/>
              </a:spcBef>
              <a:spcAft>
                <a:spcPts val="0"/>
              </a:spcAft>
              <a:buSzPts val="2600"/>
              <a:buChar char="●"/>
              <a:defRPr/>
            </a:lvl7pPr>
            <a:lvl8pPr marL="4876678" lvl="7" indent="-524920">
              <a:spcBef>
                <a:spcPts val="0"/>
              </a:spcBef>
              <a:spcAft>
                <a:spcPts val="0"/>
              </a:spcAft>
              <a:buSzPts val="2600"/>
              <a:buChar char="○"/>
              <a:defRPr/>
            </a:lvl8pPr>
            <a:lvl9pPr marL="5486263" lvl="8" indent="-524920">
              <a:spcBef>
                <a:spcPts val="0"/>
              </a:spcBef>
              <a:spcAft>
                <a:spcPts val="0"/>
              </a:spcAft>
              <a:buSzPts val="2600"/>
              <a:buChar char="■"/>
              <a:defRPr/>
            </a:lvl9pPr>
          </a:lstStyle>
          <a:p>
            <a:endParaRPr/>
          </a:p>
        </p:txBody>
      </p:sp>
    </p:spTree>
    <p:extLst>
      <p:ext uri="{BB962C8B-B14F-4D97-AF65-F5344CB8AC3E}">
        <p14:creationId xmlns:p14="http://schemas.microsoft.com/office/powerpoint/2010/main" val="371346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EDEEF8"/>
        </a:solidFill>
        <a:effectLst/>
      </p:bgPr>
    </p:bg>
    <p:spTree>
      <p:nvGrpSpPr>
        <p:cNvPr id="1" name="Shape 51"/>
        <p:cNvGrpSpPr/>
        <p:nvPr/>
      </p:nvGrpSpPr>
      <p:grpSpPr>
        <a:xfrm>
          <a:off x="0" y="0"/>
          <a:ext cx="0" cy="0"/>
          <a:chOff x="0" y="0"/>
          <a:chExt cx="0" cy="0"/>
        </a:xfrm>
      </p:grpSpPr>
      <p:sp>
        <p:nvSpPr>
          <p:cNvPr id="52" name="Google Shape;52;p3"/>
          <p:cNvSpPr/>
          <p:nvPr/>
        </p:nvSpPr>
        <p:spPr>
          <a:xfrm rot="2523318">
            <a:off x="291592" y="-614320"/>
            <a:ext cx="7103193" cy="727204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3"/>
          <p:cNvSpPr txBox="1">
            <a:spLocks noGrp="1"/>
          </p:cNvSpPr>
          <p:nvPr>
            <p:ph type="ctrTitle"/>
          </p:nvPr>
        </p:nvSpPr>
        <p:spPr>
          <a:xfrm>
            <a:off x="914400" y="2111133"/>
            <a:ext cx="5916800" cy="1546400"/>
          </a:xfrm>
          <a:prstGeom prst="rect">
            <a:avLst/>
          </a:prstGeom>
        </p:spPr>
        <p:txBody>
          <a:bodyPr spcFirstLastPara="1" wrap="square" lIns="91425" tIns="91425" rIns="91425" bIns="91425" anchor="b" anchorCtr="0"/>
          <a:lstStyle>
            <a:lvl1pPr lvl="0" rtl="0">
              <a:spcBef>
                <a:spcPts val="0"/>
              </a:spcBef>
              <a:spcAft>
                <a:spcPts val="0"/>
              </a:spcAft>
              <a:buSzPts val="4400"/>
              <a:buNone/>
              <a:defRPr sz="5867"/>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4" name="Google Shape;54;p3"/>
          <p:cNvSpPr txBox="1">
            <a:spLocks noGrp="1"/>
          </p:cNvSpPr>
          <p:nvPr>
            <p:ph type="subTitle" idx="1"/>
          </p:nvPr>
        </p:nvSpPr>
        <p:spPr>
          <a:xfrm>
            <a:off x="914400" y="3786735"/>
            <a:ext cx="59168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2400">
                <a:solidFill>
                  <a:schemeClr val="dk2"/>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endParaRPr/>
          </a:p>
        </p:txBody>
      </p:sp>
      <p:sp>
        <p:nvSpPr>
          <p:cNvPr id="55" name="Google Shape;55;p3"/>
          <p:cNvSpPr/>
          <p:nvPr/>
        </p:nvSpPr>
        <p:spPr>
          <a:xfrm rot="6668499">
            <a:off x="7057479" y="5028249"/>
            <a:ext cx="1189645" cy="88372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3835491">
            <a:off x="6981307" y="5268435"/>
            <a:ext cx="622720" cy="56437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3"/>
          <p:cNvSpPr/>
          <p:nvPr/>
        </p:nvSpPr>
        <p:spPr>
          <a:xfrm rot="-6648350">
            <a:off x="11268864" y="839618"/>
            <a:ext cx="1230440" cy="101030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3"/>
          <p:cNvSpPr/>
          <p:nvPr/>
        </p:nvSpPr>
        <p:spPr>
          <a:xfrm rot="-2488733">
            <a:off x="10998739" y="5106889"/>
            <a:ext cx="1325056" cy="98421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rot="-10736906">
            <a:off x="11212782" y="3167615"/>
            <a:ext cx="1100303" cy="99705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rot="-9528265">
            <a:off x="11299225" y="3644046"/>
            <a:ext cx="559591" cy="56672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rot="10491037">
            <a:off x="8521356" y="3162088"/>
            <a:ext cx="1294977" cy="1349283"/>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rot="-7367623">
            <a:off x="9135094" y="4072509"/>
            <a:ext cx="729807" cy="74715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rot="-10076712">
            <a:off x="11034689" y="3267535"/>
            <a:ext cx="1240441" cy="928907"/>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rot="1200934">
            <a:off x="8802391" y="2995677"/>
            <a:ext cx="1258623" cy="1384019"/>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rot="-2801891">
            <a:off x="11133323" y="524341"/>
            <a:ext cx="990460" cy="1554865"/>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66" name="Google Shape;66;p3"/>
          <p:cNvSpPr/>
          <p:nvPr/>
        </p:nvSpPr>
        <p:spPr>
          <a:xfrm>
            <a:off x="11045988" y="4766678"/>
            <a:ext cx="1163472" cy="1269436"/>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67" name="Google Shape;67;p3"/>
          <p:cNvSpPr/>
          <p:nvPr/>
        </p:nvSpPr>
        <p:spPr>
          <a:xfrm rot="-3835551">
            <a:off x="6805178" y="5184299"/>
            <a:ext cx="1381909" cy="804500"/>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68" name="Google Shape;68;p3"/>
          <p:cNvSpPr/>
          <p:nvPr/>
        </p:nvSpPr>
        <p:spPr>
          <a:xfrm>
            <a:off x="8776858" y="5615026"/>
            <a:ext cx="1294999" cy="131150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8950841" y="5987446"/>
            <a:ext cx="559563" cy="5666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8552648" y="5577668"/>
            <a:ext cx="1355931" cy="1386221"/>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9836131" y="1562035"/>
            <a:ext cx="622756" cy="63756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9650551" y="1632989"/>
            <a:ext cx="741787" cy="56662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3"/>
          <p:cNvSpPr/>
          <p:nvPr/>
        </p:nvSpPr>
        <p:spPr>
          <a:xfrm rot="-7924870">
            <a:off x="9569636" y="-189027"/>
            <a:ext cx="1121632" cy="83319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3"/>
          <p:cNvSpPr/>
          <p:nvPr/>
        </p:nvSpPr>
        <p:spPr>
          <a:xfrm rot="-1232320">
            <a:off x="10327147" y="-349957"/>
            <a:ext cx="455155" cy="46597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3"/>
          <p:cNvSpPr/>
          <p:nvPr/>
        </p:nvSpPr>
        <p:spPr>
          <a:xfrm rot="-1232584">
            <a:off x="10391275" y="-129512"/>
            <a:ext cx="356848" cy="38500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2062504">
            <a:off x="9782199" y="-456001"/>
            <a:ext cx="464973" cy="119163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7557479" y="527116"/>
            <a:ext cx="1508883" cy="136728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356259" y="1441362"/>
            <a:ext cx="559563" cy="5666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rot="1319022">
            <a:off x="7761060" y="564144"/>
            <a:ext cx="996904" cy="1561289"/>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25716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4"/>
          <p:cNvSpPr/>
          <p:nvPr/>
        </p:nvSpPr>
        <p:spPr>
          <a:xfrm rot="-497398">
            <a:off x="5717985" y="784517"/>
            <a:ext cx="759531" cy="77758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txBox="1">
            <a:spLocks noGrp="1"/>
          </p:cNvSpPr>
          <p:nvPr>
            <p:ph type="body" idx="1"/>
          </p:nvPr>
        </p:nvSpPr>
        <p:spPr>
          <a:xfrm>
            <a:off x="2783567" y="1663200"/>
            <a:ext cx="6624800" cy="4043200"/>
          </a:xfrm>
          <a:prstGeom prst="rect">
            <a:avLst/>
          </a:prstGeom>
        </p:spPr>
        <p:txBody>
          <a:bodyPr spcFirstLastPara="1" wrap="square" lIns="91425" tIns="91425" rIns="91425" bIns="91425" anchor="t" anchorCtr="0"/>
          <a:lstStyle>
            <a:lvl1pPr marL="609585" lvl="0" indent="-575719" algn="ctr" rtl="0">
              <a:spcBef>
                <a:spcPts val="800"/>
              </a:spcBef>
              <a:spcAft>
                <a:spcPts val="0"/>
              </a:spcAft>
              <a:buSzPts val="3200"/>
              <a:buFont typeface="Shadows Into Light Two"/>
              <a:buChar char="༝"/>
              <a:defRPr sz="4267">
                <a:latin typeface="Shadows Into Light Two"/>
                <a:ea typeface="Shadows Into Light Two"/>
                <a:cs typeface="Shadows Into Light Two"/>
                <a:sym typeface="Shadows Into Light Two"/>
              </a:defRPr>
            </a:lvl1pPr>
            <a:lvl2pPr marL="1219170" lvl="1"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2pPr>
            <a:lvl3pPr marL="1828754" lvl="2"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3pPr>
            <a:lvl4pPr marL="2438339" lvl="3"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4pPr>
            <a:lvl5pPr marL="3047924" lvl="4"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5pPr>
            <a:lvl6pPr marL="3657509" lvl="5"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6pPr>
            <a:lvl7pPr marL="4267093" lvl="6"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7pPr>
            <a:lvl8pPr marL="4876678" lvl="7" indent="-575719" algn="ctr" rtl="0">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8pPr>
            <a:lvl9pPr marL="5486263" lvl="8" indent="-575719" algn="ctr">
              <a:spcBef>
                <a:spcPts val="0"/>
              </a:spcBef>
              <a:spcAft>
                <a:spcPts val="0"/>
              </a:spcAft>
              <a:buSzPts val="3200"/>
              <a:buFont typeface="Shadows Into Light Two"/>
              <a:buChar char="■"/>
              <a:defRPr sz="4267">
                <a:latin typeface="Shadows Into Light Two"/>
                <a:ea typeface="Shadows Into Light Two"/>
                <a:cs typeface="Shadows Into Light Two"/>
                <a:sym typeface="Shadows Into Light Two"/>
              </a:defRPr>
            </a:lvl9pPr>
          </a:lstStyle>
          <a:p>
            <a:endParaRPr/>
          </a:p>
        </p:txBody>
      </p:sp>
      <p:sp>
        <p:nvSpPr>
          <p:cNvPr id="83" name="Google Shape;83;p4"/>
          <p:cNvSpPr txBox="1"/>
          <p:nvPr/>
        </p:nvSpPr>
        <p:spPr>
          <a:xfrm>
            <a:off x="4791200" y="432233"/>
            <a:ext cx="2609600" cy="806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rgbClr val="65677F"/>
                </a:solidFill>
                <a:latin typeface="Chivo"/>
                <a:ea typeface="Chivo"/>
                <a:cs typeface="Chivo"/>
                <a:sym typeface="Chivo"/>
              </a:rPr>
              <a:t>“</a:t>
            </a:r>
            <a:endParaRPr sz="12800">
              <a:solidFill>
                <a:srgbClr val="65677F"/>
              </a:solidFill>
              <a:latin typeface="Chivo"/>
              <a:ea typeface="Chivo"/>
              <a:cs typeface="Chivo"/>
              <a:sym typeface="Chivo"/>
            </a:endParaRPr>
          </a:p>
        </p:txBody>
      </p:sp>
      <p:sp>
        <p:nvSpPr>
          <p:cNvPr id="84" name="Google Shape;84;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5" name="Google Shape;85;p4"/>
          <p:cNvSpPr/>
          <p:nvPr/>
        </p:nvSpPr>
        <p:spPr>
          <a:xfrm rot="-6974255">
            <a:off x="10843496" y="4965481"/>
            <a:ext cx="284784" cy="37470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p:nvPr/>
        </p:nvSpPr>
        <p:spPr>
          <a:xfrm>
            <a:off x="3439805" y="-181614"/>
            <a:ext cx="1041351" cy="105462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3579707" y="117853"/>
            <a:ext cx="449925" cy="45565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4"/>
          <p:cNvSpPr/>
          <p:nvPr/>
        </p:nvSpPr>
        <p:spPr>
          <a:xfrm rot="4358823">
            <a:off x="5254798" y="6519025"/>
            <a:ext cx="500733" cy="50711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4"/>
          <p:cNvSpPr/>
          <p:nvPr/>
        </p:nvSpPr>
        <p:spPr>
          <a:xfrm rot="1151692">
            <a:off x="11245963" y="5635825"/>
            <a:ext cx="477160" cy="48306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4"/>
          <p:cNvSpPr/>
          <p:nvPr/>
        </p:nvSpPr>
        <p:spPr>
          <a:xfrm rot="-10153158">
            <a:off x="6305785" y="5932336"/>
            <a:ext cx="956624" cy="71062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4"/>
          <p:cNvSpPr/>
          <p:nvPr/>
        </p:nvSpPr>
        <p:spPr>
          <a:xfrm rot="943073">
            <a:off x="6418027" y="5787889"/>
            <a:ext cx="500672" cy="4537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4"/>
          <p:cNvSpPr/>
          <p:nvPr/>
        </p:nvSpPr>
        <p:spPr>
          <a:xfrm rot="-6648331">
            <a:off x="11418598" y="1582451"/>
            <a:ext cx="989404" cy="81238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2711984">
            <a:off x="6512946" y="-145914"/>
            <a:ext cx="1065461" cy="7913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p:nvPr/>
        </p:nvSpPr>
        <p:spPr>
          <a:xfrm>
            <a:off x="9053445" y="6055587"/>
            <a:ext cx="1041351" cy="105462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4"/>
          <p:cNvSpPr/>
          <p:nvPr/>
        </p:nvSpPr>
        <p:spPr>
          <a:xfrm rot="-5990705">
            <a:off x="11029031" y="3474355"/>
            <a:ext cx="884719" cy="801696"/>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4"/>
          <p:cNvSpPr/>
          <p:nvPr/>
        </p:nvSpPr>
        <p:spPr>
          <a:xfrm rot="-4782675">
            <a:off x="11012094" y="3541816"/>
            <a:ext cx="449941" cy="45567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4"/>
          <p:cNvSpPr/>
          <p:nvPr/>
        </p:nvSpPr>
        <p:spPr>
          <a:xfrm>
            <a:off x="1413020" y="334759"/>
            <a:ext cx="500771" cy="51267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9405616" y="421853"/>
            <a:ext cx="1041328" cy="108499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4"/>
          <p:cNvSpPr/>
          <p:nvPr/>
        </p:nvSpPr>
        <p:spPr>
          <a:xfrm rot="3741390">
            <a:off x="9411594" y="152023"/>
            <a:ext cx="586860" cy="60081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4"/>
          <p:cNvSpPr/>
          <p:nvPr/>
        </p:nvSpPr>
        <p:spPr>
          <a:xfrm>
            <a:off x="-232279" y="1313939"/>
            <a:ext cx="1213339" cy="109947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4"/>
          <p:cNvSpPr/>
          <p:nvPr/>
        </p:nvSpPr>
        <p:spPr>
          <a:xfrm>
            <a:off x="410030" y="2049097"/>
            <a:ext cx="449925" cy="45565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4"/>
          <p:cNvSpPr/>
          <p:nvPr/>
        </p:nvSpPr>
        <p:spPr>
          <a:xfrm rot="10592571">
            <a:off x="2575737" y="6229299"/>
            <a:ext cx="1169128" cy="86847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4"/>
          <p:cNvSpPr/>
          <p:nvPr/>
        </p:nvSpPr>
        <p:spPr>
          <a:xfrm rot="-7924689">
            <a:off x="170335" y="3636693"/>
            <a:ext cx="901887" cy="67001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4"/>
          <p:cNvSpPr/>
          <p:nvPr/>
        </p:nvSpPr>
        <p:spPr>
          <a:xfrm rot="-1232342">
            <a:off x="779409" y="3507316"/>
            <a:ext cx="366007" cy="374707"/>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4"/>
          <p:cNvSpPr/>
          <p:nvPr/>
        </p:nvSpPr>
        <p:spPr>
          <a:xfrm rot="5968943">
            <a:off x="506631" y="5301988"/>
            <a:ext cx="884628" cy="89591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4"/>
          <p:cNvSpPr/>
          <p:nvPr/>
        </p:nvSpPr>
        <p:spPr>
          <a:xfrm rot="1319053">
            <a:off x="-68585" y="1343717"/>
            <a:ext cx="801625" cy="125545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4"/>
          <p:cNvSpPr/>
          <p:nvPr/>
        </p:nvSpPr>
        <p:spPr>
          <a:xfrm>
            <a:off x="3259515" y="-211654"/>
            <a:ext cx="1090289" cy="111464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4"/>
          <p:cNvSpPr/>
          <p:nvPr/>
        </p:nvSpPr>
        <p:spPr>
          <a:xfrm rot="-5330471">
            <a:off x="10904256" y="3426382"/>
            <a:ext cx="997512" cy="746988"/>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4"/>
          <p:cNvSpPr/>
          <p:nvPr/>
        </p:nvSpPr>
        <p:spPr>
          <a:xfrm rot="-9290112">
            <a:off x="9199017" y="508350"/>
            <a:ext cx="1012015" cy="111284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4"/>
          <p:cNvSpPr/>
          <p:nvPr/>
        </p:nvSpPr>
        <p:spPr>
          <a:xfrm rot="831478">
            <a:off x="2324329" y="5912183"/>
            <a:ext cx="1276372" cy="1145944"/>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4"/>
          <p:cNvSpPr/>
          <p:nvPr/>
        </p:nvSpPr>
        <p:spPr>
          <a:xfrm rot="-1232764">
            <a:off x="830977" y="3684577"/>
            <a:ext cx="286937" cy="309577"/>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4"/>
          <p:cNvSpPr/>
          <p:nvPr/>
        </p:nvSpPr>
        <p:spPr>
          <a:xfrm rot="-2062359">
            <a:off x="341201" y="3422064"/>
            <a:ext cx="373897" cy="9582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1263794" y="391815"/>
            <a:ext cx="596463" cy="455619"/>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4"/>
          <p:cNvSpPr/>
          <p:nvPr/>
        </p:nvSpPr>
        <p:spPr>
          <a:xfrm rot="-7406442">
            <a:off x="537629" y="5374564"/>
            <a:ext cx="653865" cy="1005141"/>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8886302" y="6189600"/>
            <a:ext cx="1022487" cy="919909"/>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16" name="Google Shape;116;p4"/>
          <p:cNvSpPr/>
          <p:nvPr/>
        </p:nvSpPr>
        <p:spPr>
          <a:xfrm rot="1151678">
            <a:off x="11267651" y="5280392"/>
            <a:ext cx="434719" cy="765093"/>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17" name="Google Shape;117;p4"/>
          <p:cNvSpPr/>
          <p:nvPr/>
        </p:nvSpPr>
        <p:spPr>
          <a:xfrm rot="4358289">
            <a:off x="5196914" y="6417188"/>
            <a:ext cx="631217" cy="740776"/>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18" name="Google Shape;118;p4"/>
          <p:cNvSpPr/>
          <p:nvPr/>
        </p:nvSpPr>
        <p:spPr>
          <a:xfrm rot="-2801932">
            <a:off x="11309594" y="1328951"/>
            <a:ext cx="796396" cy="1250215"/>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19" name="Google Shape;119;p4"/>
          <p:cNvSpPr/>
          <p:nvPr/>
        </p:nvSpPr>
        <p:spPr>
          <a:xfrm rot="5200625">
            <a:off x="6735046" y="-296689"/>
            <a:ext cx="935501" cy="1020703"/>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20" name="Google Shape;120;p4"/>
          <p:cNvSpPr/>
          <p:nvPr/>
        </p:nvSpPr>
        <p:spPr>
          <a:xfrm rot="942660">
            <a:off x="6113835" y="5857452"/>
            <a:ext cx="1111204" cy="64690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A7D99"/>
              </a:solidFill>
            </a:endParaRPr>
          </a:p>
        </p:txBody>
      </p:sp>
      <p:sp>
        <p:nvSpPr>
          <p:cNvPr id="121" name="Google Shape;121;p4"/>
          <p:cNvSpPr/>
          <p:nvPr/>
        </p:nvSpPr>
        <p:spPr>
          <a:xfrm rot="-5506349">
            <a:off x="10931555" y="4796476"/>
            <a:ext cx="365983" cy="37468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4"/>
          <p:cNvSpPr/>
          <p:nvPr/>
        </p:nvSpPr>
        <p:spPr>
          <a:xfrm rot="-5506848">
            <a:off x="10930435" y="4834323"/>
            <a:ext cx="239023" cy="2578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4"/>
          <p:cNvSpPr/>
          <p:nvPr/>
        </p:nvSpPr>
        <p:spPr>
          <a:xfrm rot="-10292983">
            <a:off x="10775633" y="5069920"/>
            <a:ext cx="286952" cy="30959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499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background">
  <p:cSld name="Title + 1 column + image background">
    <p:bg>
      <p:bgPr>
        <a:solidFill>
          <a:srgbClr val="96B5F5"/>
        </a:solidFill>
        <a:effectLst/>
      </p:bgPr>
    </p:bg>
    <p:spTree>
      <p:nvGrpSpPr>
        <p:cNvPr id="1" name="Shape 149"/>
        <p:cNvGrpSpPr/>
        <p:nvPr/>
      </p:nvGrpSpPr>
      <p:grpSpPr>
        <a:xfrm>
          <a:off x="0" y="0"/>
          <a:ext cx="0" cy="0"/>
          <a:chOff x="0" y="0"/>
          <a:chExt cx="0" cy="0"/>
        </a:xfrm>
      </p:grpSpPr>
      <p:sp>
        <p:nvSpPr>
          <p:cNvPr id="150" name="Google Shape;150;p6"/>
          <p:cNvSpPr/>
          <p:nvPr/>
        </p:nvSpPr>
        <p:spPr>
          <a:xfrm>
            <a:off x="0" y="-165"/>
            <a:ext cx="61064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p>
        </p:txBody>
      </p:sp>
      <p:sp>
        <p:nvSpPr>
          <p:cNvPr id="152" name="Google Shape;152;p6"/>
          <p:cNvSpPr/>
          <p:nvPr/>
        </p:nvSpPr>
        <p:spPr>
          <a:xfrm rot="1318871">
            <a:off x="10474954" y="1110481"/>
            <a:ext cx="820621" cy="128520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10974207" y="-204717"/>
            <a:ext cx="1116141" cy="114107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6"/>
          <p:cNvSpPr/>
          <p:nvPr/>
        </p:nvSpPr>
        <p:spPr>
          <a:xfrm rot="-548659">
            <a:off x="11500941" y="5384373"/>
            <a:ext cx="1021139" cy="76468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6"/>
          <p:cNvSpPr/>
          <p:nvPr/>
        </p:nvSpPr>
        <p:spPr>
          <a:xfrm rot="-9290062">
            <a:off x="11344255" y="2269409"/>
            <a:ext cx="1035975" cy="1139187"/>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6"/>
          <p:cNvSpPr/>
          <p:nvPr/>
        </p:nvSpPr>
        <p:spPr>
          <a:xfrm rot="5503490">
            <a:off x="10556273" y="5691805"/>
            <a:ext cx="1306627" cy="1173107"/>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0975950" y="3574813"/>
            <a:ext cx="293729" cy="316907"/>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6"/>
          <p:cNvSpPr/>
          <p:nvPr/>
        </p:nvSpPr>
        <p:spPr>
          <a:xfrm rot="-830047">
            <a:off x="10481452" y="3141736"/>
            <a:ext cx="382752" cy="980923"/>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6"/>
          <p:cNvSpPr/>
          <p:nvPr/>
        </p:nvSpPr>
        <p:spPr>
          <a:xfrm>
            <a:off x="10178283" y="-87894"/>
            <a:ext cx="610605" cy="466423"/>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6"/>
          <p:cNvSpPr/>
          <p:nvPr/>
        </p:nvSpPr>
        <p:spPr>
          <a:xfrm rot="8224608">
            <a:off x="11088565" y="4204361"/>
            <a:ext cx="669324" cy="102890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6"/>
          <p:cNvSpPr txBox="1">
            <a:spLocks noGrp="1"/>
          </p:cNvSpPr>
          <p:nvPr>
            <p:ph type="title"/>
          </p:nvPr>
        </p:nvSpPr>
        <p:spPr>
          <a:xfrm>
            <a:off x="609600" y="884233"/>
            <a:ext cx="4799600" cy="11432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6"/>
          <p:cNvSpPr txBox="1">
            <a:spLocks noGrp="1"/>
          </p:cNvSpPr>
          <p:nvPr>
            <p:ph type="body" idx="1"/>
          </p:nvPr>
        </p:nvSpPr>
        <p:spPr>
          <a:xfrm>
            <a:off x="609600" y="1905000"/>
            <a:ext cx="4799600" cy="4227200"/>
          </a:xfrm>
          <a:prstGeom prst="rect">
            <a:avLst/>
          </a:prstGeom>
        </p:spPr>
        <p:txBody>
          <a:bodyPr spcFirstLastPara="1" wrap="square" lIns="91425" tIns="91425" rIns="91425" bIns="91425" anchor="t" anchorCtr="0"/>
          <a:lstStyle>
            <a:lvl1pPr marL="609585" lvl="0" indent="-507987" rtl="0">
              <a:spcBef>
                <a:spcPts val="800"/>
              </a:spcBef>
              <a:spcAft>
                <a:spcPts val="0"/>
              </a:spcAft>
              <a:buSzPts val="2400"/>
              <a:buChar char="༝"/>
              <a:defRPr sz="3200"/>
            </a:lvl1pPr>
            <a:lvl2pPr marL="1219170" lvl="1" indent="-507987" rtl="0">
              <a:spcBef>
                <a:spcPts val="0"/>
              </a:spcBef>
              <a:spcAft>
                <a:spcPts val="0"/>
              </a:spcAft>
              <a:buSzPts val="2400"/>
              <a:buChar char="○"/>
              <a:defRPr sz="3200"/>
            </a:lvl2pPr>
            <a:lvl3pPr marL="1828754" lvl="2" indent="-507987" rtl="0">
              <a:spcBef>
                <a:spcPts val="0"/>
              </a:spcBef>
              <a:spcAft>
                <a:spcPts val="0"/>
              </a:spcAft>
              <a:buSzPts val="2400"/>
              <a:buChar char="■"/>
              <a:defRPr sz="3200"/>
            </a:lvl3pPr>
            <a:lvl4pPr marL="2438339" lvl="3" indent="-507987" rtl="0">
              <a:spcBef>
                <a:spcPts val="0"/>
              </a:spcBef>
              <a:spcAft>
                <a:spcPts val="0"/>
              </a:spcAft>
              <a:buSzPts val="2400"/>
              <a:buChar char="●"/>
              <a:defRPr sz="3200"/>
            </a:lvl4pPr>
            <a:lvl5pPr marL="3047924" lvl="4" indent="-507987" rtl="0">
              <a:spcBef>
                <a:spcPts val="0"/>
              </a:spcBef>
              <a:spcAft>
                <a:spcPts val="0"/>
              </a:spcAft>
              <a:buSzPts val="2400"/>
              <a:buChar char="○"/>
              <a:defRPr sz="3200"/>
            </a:lvl5pPr>
            <a:lvl6pPr marL="3657509" lvl="5" indent="-507987" rtl="0">
              <a:spcBef>
                <a:spcPts val="0"/>
              </a:spcBef>
              <a:spcAft>
                <a:spcPts val="0"/>
              </a:spcAft>
              <a:buSzPts val="2400"/>
              <a:buChar char="■"/>
              <a:defRPr sz="3200"/>
            </a:lvl6pPr>
            <a:lvl7pPr marL="4267093" lvl="6" indent="-507987" rtl="0">
              <a:spcBef>
                <a:spcPts val="0"/>
              </a:spcBef>
              <a:spcAft>
                <a:spcPts val="0"/>
              </a:spcAft>
              <a:buSzPts val="2400"/>
              <a:buChar char="●"/>
              <a:defRPr sz="3200"/>
            </a:lvl7pPr>
            <a:lvl8pPr marL="4876678" lvl="7" indent="-507987" rtl="0">
              <a:spcBef>
                <a:spcPts val="0"/>
              </a:spcBef>
              <a:spcAft>
                <a:spcPts val="0"/>
              </a:spcAft>
              <a:buSzPts val="2400"/>
              <a:buChar char="○"/>
              <a:defRPr sz="3200"/>
            </a:lvl8pPr>
            <a:lvl9pPr marL="5486263" lvl="8" indent="-507987" rtl="0">
              <a:spcBef>
                <a:spcPts val="0"/>
              </a:spcBef>
              <a:spcAft>
                <a:spcPts val="0"/>
              </a:spcAft>
              <a:buSzPts val="2400"/>
              <a:buChar char="■"/>
              <a:defRPr sz="3200"/>
            </a:lvl9pPr>
          </a:lstStyle>
          <a:p>
            <a:endParaRPr/>
          </a:p>
        </p:txBody>
      </p:sp>
    </p:spTree>
    <p:extLst>
      <p:ext uri="{BB962C8B-B14F-4D97-AF65-F5344CB8AC3E}">
        <p14:creationId xmlns:p14="http://schemas.microsoft.com/office/powerpoint/2010/main" val="4550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89"/>
        <p:cNvGrpSpPr/>
        <p:nvPr/>
      </p:nvGrpSpPr>
      <p:grpSpPr>
        <a:xfrm>
          <a:off x="0" y="0"/>
          <a:ext cx="0" cy="0"/>
          <a:chOff x="0" y="0"/>
          <a:chExt cx="0" cy="0"/>
        </a:xfrm>
      </p:grpSpPr>
      <p:sp>
        <p:nvSpPr>
          <p:cNvPr id="190" name="Google Shape;190;p8"/>
          <p:cNvSpPr/>
          <p:nvPr/>
        </p:nvSpPr>
        <p:spPr>
          <a:xfrm rot="-1209093">
            <a:off x="11292123" y="5438995"/>
            <a:ext cx="905652" cy="8206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11578018" y="536089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9416645" y="-146300"/>
            <a:ext cx="512617" cy="52480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11352533" y="2180867"/>
            <a:ext cx="1066011" cy="111071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8"/>
          <p:cNvSpPr/>
          <p:nvPr/>
        </p:nvSpPr>
        <p:spPr>
          <a:xfrm rot="3741344">
            <a:off x="11358665" y="1904650"/>
            <a:ext cx="600748" cy="61502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9392951" y="1080003"/>
            <a:ext cx="1242053" cy="112549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10050466" y="1832567"/>
            <a:ext cx="460599" cy="466468"/>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8"/>
          <p:cNvSpPr/>
          <p:nvPr/>
        </p:nvSpPr>
        <p:spPr>
          <a:xfrm rot="-6335216">
            <a:off x="9154434" y="6070214"/>
            <a:ext cx="1196772" cy="88892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10549166" y="-173966"/>
            <a:ext cx="1065993" cy="107957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8"/>
          <p:cNvSpPr/>
          <p:nvPr/>
        </p:nvSpPr>
        <p:spPr>
          <a:xfrm rot="-6692267">
            <a:off x="9055853" y="3187153"/>
            <a:ext cx="923320" cy="68581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9756737" y="3195233"/>
            <a:ext cx="374668" cy="38357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10218184" y="4196534"/>
            <a:ext cx="905659" cy="9171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8"/>
          <p:cNvSpPr/>
          <p:nvPr/>
        </p:nvSpPr>
        <p:spPr>
          <a:xfrm rot="1318871">
            <a:off x="9560554" y="1110481"/>
            <a:ext cx="820621" cy="128520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10364607" y="-204717"/>
            <a:ext cx="1116141" cy="114107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8"/>
          <p:cNvSpPr/>
          <p:nvPr/>
        </p:nvSpPr>
        <p:spPr>
          <a:xfrm rot="-548659">
            <a:off x="11297741" y="5384373"/>
            <a:ext cx="1021139" cy="76468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8"/>
          <p:cNvSpPr/>
          <p:nvPr/>
        </p:nvSpPr>
        <p:spPr>
          <a:xfrm rot="-9290062">
            <a:off x="11141055" y="2269409"/>
            <a:ext cx="1035975" cy="1139187"/>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8"/>
          <p:cNvSpPr/>
          <p:nvPr/>
        </p:nvSpPr>
        <p:spPr>
          <a:xfrm rot="5503490">
            <a:off x="9235473" y="5691805"/>
            <a:ext cx="1306627" cy="1173107"/>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8"/>
          <p:cNvSpPr/>
          <p:nvPr/>
        </p:nvSpPr>
        <p:spPr>
          <a:xfrm>
            <a:off x="9756750" y="3371613"/>
            <a:ext cx="293729" cy="316907"/>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8"/>
          <p:cNvSpPr/>
          <p:nvPr/>
        </p:nvSpPr>
        <p:spPr>
          <a:xfrm rot="-830047">
            <a:off x="9262252" y="2938536"/>
            <a:ext cx="382752" cy="980923"/>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9263883" y="-87894"/>
            <a:ext cx="610605" cy="466423"/>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8"/>
          <p:cNvSpPr/>
          <p:nvPr/>
        </p:nvSpPr>
        <p:spPr>
          <a:xfrm rot="8224608">
            <a:off x="10478965" y="4204361"/>
            <a:ext cx="669324" cy="102890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8"/>
          <p:cNvSpPr txBox="1">
            <a:spLocks noGrp="1"/>
          </p:cNvSpPr>
          <p:nvPr>
            <p:ph type="title"/>
          </p:nvPr>
        </p:nvSpPr>
        <p:spPr>
          <a:xfrm>
            <a:off x="609600" y="579433"/>
            <a:ext cx="8384400" cy="11432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8"/>
          <p:cNvSpPr txBox="1">
            <a:spLocks noGrp="1"/>
          </p:cNvSpPr>
          <p:nvPr>
            <p:ph type="body" idx="1"/>
          </p:nvPr>
        </p:nvSpPr>
        <p:spPr>
          <a:xfrm>
            <a:off x="609600" y="1920667"/>
            <a:ext cx="2702400" cy="43048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213" name="Google Shape;213;p8"/>
          <p:cNvSpPr txBox="1">
            <a:spLocks noGrp="1"/>
          </p:cNvSpPr>
          <p:nvPr>
            <p:ph type="body" idx="2"/>
          </p:nvPr>
        </p:nvSpPr>
        <p:spPr>
          <a:xfrm>
            <a:off x="3450503" y="1920667"/>
            <a:ext cx="2702400" cy="43048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214" name="Google Shape;214;p8"/>
          <p:cNvSpPr txBox="1">
            <a:spLocks noGrp="1"/>
          </p:cNvSpPr>
          <p:nvPr>
            <p:ph type="body" idx="3"/>
          </p:nvPr>
        </p:nvSpPr>
        <p:spPr>
          <a:xfrm>
            <a:off x="6291405" y="1920667"/>
            <a:ext cx="2702400" cy="43048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215" name="Google Shape;215;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1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41F9-F64A-4E9F-9B89-54E75BA4D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BC7E3-5868-49C1-942E-2B551B0B0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CBF32-D452-433B-8F76-7C20BC7F468F}"/>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AA8901BA-567E-46FE-B5D6-D37BE440E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DDDCD-E221-4F1F-B27A-838CAAF0224A}"/>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297200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14CE-A261-4306-AC78-268F46D1C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C85FE7-62EF-48BE-AEF9-D716DFA5D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06E4C-564E-4E0A-9EBE-BD8AC873083D}"/>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D0F035D0-153F-4AB0-99B3-C25CCA90D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69FF2-0977-4EA3-9BE7-C5C58575A3F5}"/>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180011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0FB8-1830-469F-8C8F-788527A8E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09F8C-6DCB-44D9-A191-E9BD097EAC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6A9F49-21AD-4016-AAE2-5CAD990DE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7263D-8EE3-4E08-A804-0F7620E454E7}"/>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6" name="Footer Placeholder 5">
            <a:extLst>
              <a:ext uri="{FF2B5EF4-FFF2-40B4-BE49-F238E27FC236}">
                <a16:creationId xmlns:a16="http://schemas.microsoft.com/office/drawing/2014/main" id="{3E5B4E40-F970-44C1-B3A6-4B3D9AF65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A864B-9E8B-4916-911E-0A86491683D2}"/>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415518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23A8-3DDE-492B-9F8D-ADFB4AC737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D83405-FD30-4C56-8F66-5F561ADCD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F65EC-FA0B-4CF7-9A75-7D22661A1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E9D1E-5349-42A2-BE56-C7E049782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022D-1288-4EA0-BDB6-9DD016D349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B8EFD0-5BBB-4087-9C6E-21F645D9B934}"/>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8" name="Footer Placeholder 7">
            <a:extLst>
              <a:ext uri="{FF2B5EF4-FFF2-40B4-BE49-F238E27FC236}">
                <a16:creationId xmlns:a16="http://schemas.microsoft.com/office/drawing/2014/main" id="{C068D5F7-5EBB-47C4-94C8-C6D78599C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67539-CEAC-46DC-862F-CAA18D0C291C}"/>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248404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52F5-47F0-44F5-B7AF-7829F87E6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46907-115A-490D-B20C-ABDC81695AE6}"/>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4" name="Footer Placeholder 3">
            <a:extLst>
              <a:ext uri="{FF2B5EF4-FFF2-40B4-BE49-F238E27FC236}">
                <a16:creationId xmlns:a16="http://schemas.microsoft.com/office/drawing/2014/main" id="{10FC9370-574E-40FF-9156-774646499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E547F1-75B6-42D1-95A4-AEDA3E7305DE}"/>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221789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D9E48-338E-443A-BF54-06836AEC27AD}"/>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3" name="Footer Placeholder 2">
            <a:extLst>
              <a:ext uri="{FF2B5EF4-FFF2-40B4-BE49-F238E27FC236}">
                <a16:creationId xmlns:a16="http://schemas.microsoft.com/office/drawing/2014/main" id="{93998498-6189-4A96-B25E-984258BDF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31334-C461-46BD-9144-6C440CA26723}"/>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74288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C8A2-2FCD-4EAB-8CFD-8488B832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6ED652-CA98-4ECA-BB2E-8E8989C6C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F404A-62E6-4358-B7E7-C2024E866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BF526-2D6D-4FA9-BB23-4D83BAEB10F1}"/>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6" name="Footer Placeholder 5">
            <a:extLst>
              <a:ext uri="{FF2B5EF4-FFF2-40B4-BE49-F238E27FC236}">
                <a16:creationId xmlns:a16="http://schemas.microsoft.com/office/drawing/2014/main" id="{998DD7E9-4198-4963-8355-FF35D57D3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07008-58A6-45E8-AEF8-10047785887B}"/>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259626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9646-D1C0-476D-A2FC-2023A3B44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DF6AD-53CF-475B-AD96-D0F72C665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9B9EA-84F5-4C19-A40E-D95E8D495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7290B-7A2F-40CF-8498-3FB261624B16}"/>
              </a:ext>
            </a:extLst>
          </p:cNvPr>
          <p:cNvSpPr>
            <a:spLocks noGrp="1"/>
          </p:cNvSpPr>
          <p:nvPr>
            <p:ph type="dt" sz="half" idx="10"/>
          </p:nvPr>
        </p:nvSpPr>
        <p:spPr/>
        <p:txBody>
          <a:bodyPr/>
          <a:lstStyle/>
          <a:p>
            <a:fld id="{707DA73C-F512-4974-A157-C3968325166E}" type="datetimeFigureOut">
              <a:rPr lang="en-US" smtClean="0"/>
              <a:t>10/28/2020</a:t>
            </a:fld>
            <a:endParaRPr lang="en-US"/>
          </a:p>
        </p:txBody>
      </p:sp>
      <p:sp>
        <p:nvSpPr>
          <p:cNvPr id="6" name="Footer Placeholder 5">
            <a:extLst>
              <a:ext uri="{FF2B5EF4-FFF2-40B4-BE49-F238E27FC236}">
                <a16:creationId xmlns:a16="http://schemas.microsoft.com/office/drawing/2014/main" id="{86F78DEB-A618-43EB-B0D4-2BC5C63C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5FB11-702E-49B8-B59B-16BA25ED990C}"/>
              </a:ext>
            </a:extLst>
          </p:cNvPr>
          <p:cNvSpPr>
            <a:spLocks noGrp="1"/>
          </p:cNvSpPr>
          <p:nvPr>
            <p:ph type="sldNum" sz="quarter" idx="12"/>
          </p:nvPr>
        </p:nvSpPr>
        <p:spPr/>
        <p:txBody>
          <a:bodyPr/>
          <a:lstStyle/>
          <a:p>
            <a:fld id="{9774A011-A48A-4B82-ADDF-E8E595908E09}" type="slidenum">
              <a:rPr lang="en-US" smtClean="0"/>
              <a:t>‹#›</a:t>
            </a:fld>
            <a:endParaRPr lang="en-US"/>
          </a:p>
        </p:txBody>
      </p:sp>
    </p:spTree>
    <p:extLst>
      <p:ext uri="{BB962C8B-B14F-4D97-AF65-F5344CB8AC3E}">
        <p14:creationId xmlns:p14="http://schemas.microsoft.com/office/powerpoint/2010/main" val="410932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8DC5-ECD5-4C6C-B3F3-745F3AADB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7973F7-CA97-4679-A8D2-133FF39F2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11785-8A20-4C19-87CF-7B42B4B63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DA73C-F512-4974-A157-C3968325166E}" type="datetimeFigureOut">
              <a:rPr lang="en-US" smtClean="0"/>
              <a:t>10/28/2020</a:t>
            </a:fld>
            <a:endParaRPr lang="en-US"/>
          </a:p>
        </p:txBody>
      </p:sp>
      <p:sp>
        <p:nvSpPr>
          <p:cNvPr id="5" name="Footer Placeholder 4">
            <a:extLst>
              <a:ext uri="{FF2B5EF4-FFF2-40B4-BE49-F238E27FC236}">
                <a16:creationId xmlns:a16="http://schemas.microsoft.com/office/drawing/2014/main" id="{A9A9D36D-5199-49A9-8AC6-2555714B3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6F77A2-7786-4140-9CEA-261F65097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4A011-A48A-4B82-ADDF-E8E595908E09}" type="slidenum">
              <a:rPr lang="en-US" smtClean="0"/>
              <a:t>‹#›</a:t>
            </a:fld>
            <a:endParaRPr lang="en-US"/>
          </a:p>
        </p:txBody>
      </p:sp>
    </p:spTree>
    <p:extLst>
      <p:ext uri="{BB962C8B-B14F-4D97-AF65-F5344CB8AC3E}">
        <p14:creationId xmlns:p14="http://schemas.microsoft.com/office/powerpoint/2010/main" val="242881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topdev.vn/blog/nhung-thu-vien-va-framework-cua-javascript-ma-ban-khong-the-bo-qua/"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hyperlink" Target="https://vi.wikipedia.org/wiki/Nguy%C3%AAn_m%E1%BA%ABu_h%E1%BB%87_th%E1%BB%91ng" TargetMode="External"/><Relationship Id="rId3" Type="http://schemas.openxmlformats.org/officeDocument/2006/relationships/image" Target="../media/image3.png"/><Relationship Id="rId7" Type="http://schemas.openxmlformats.org/officeDocument/2006/relationships/hyperlink" Target="https://vi.wikipedia.org/wiki/Hackathon"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vi.wikipedia.org/wiki/React_Native#cite_note-8" TargetMode="External"/><Relationship Id="rId5" Type="http://schemas.openxmlformats.org/officeDocument/2006/relationships/hyperlink" Target="https://vi.wikipedia.org/wiki/JavaScript" TargetMode="External"/><Relationship Id="rId4" Type="http://schemas.openxmlformats.org/officeDocument/2006/relationships/hyperlink" Target="https://vi.wikipedia.org/wiki/Giao_di%E1%BB%87n_ng%C6%B0%E1%BB%9Di_d%C3%B9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2210444" y="3272520"/>
            <a:ext cx="8152199" cy="770098"/>
          </a:xfrm>
          <a:prstGeom prst="rect">
            <a:avLst/>
          </a:prstGeom>
        </p:spPr>
        <p:txBody>
          <a:bodyPr spcFirstLastPara="1" vert="horz" wrap="square" lIns="121900" tIns="121900" rIns="121900" bIns="121900" rtlCol="0" anchor="b" anchorCtr="0">
            <a:noAutofit/>
          </a:bodyPr>
          <a:lstStyle/>
          <a:p>
            <a:pPr algn="ctr"/>
            <a:r>
              <a:rPr lang="en-GB" sz="3400">
                <a:latin typeface="Times New Roman" panose="02020603050405020304" pitchFamily="18" charset="0"/>
                <a:cs typeface="Times New Roman" panose="02020603050405020304" pitchFamily="18" charset="0"/>
              </a:rPr>
              <a:t>LẬP TRÌNH WEB</a:t>
            </a:r>
          </a:p>
        </p:txBody>
      </p:sp>
      <p:sp>
        <p:nvSpPr>
          <p:cNvPr id="7" name="Text Placeholder 6">
            <a:extLst>
              <a:ext uri="{FF2B5EF4-FFF2-40B4-BE49-F238E27FC236}">
                <a16:creationId xmlns:a16="http://schemas.microsoft.com/office/drawing/2014/main" id="{13246D95-E037-40D8-9826-80494A8E5A34}"/>
              </a:ext>
            </a:extLst>
          </p:cNvPr>
          <p:cNvSpPr>
            <a:spLocks noGrp="1"/>
          </p:cNvSpPr>
          <p:nvPr>
            <p:ph type="body" idx="1"/>
          </p:nvPr>
        </p:nvSpPr>
        <p:spPr>
          <a:xfrm>
            <a:off x="3410817" y="3991515"/>
            <a:ext cx="5165807" cy="1720601"/>
          </a:xfrm>
        </p:spPr>
        <p:txBody>
          <a:bodyPr/>
          <a:lstStyle/>
          <a:p>
            <a:pPr algn="ctr"/>
            <a:r>
              <a:rPr lang="en-GB" sz="3400">
                <a:latin typeface="Times New Roman" panose="02020603050405020304" pitchFamily="18" charset="0"/>
                <a:cs typeface="Times New Roman" panose="02020603050405020304" pitchFamily="18" charset="0"/>
              </a:rPr>
              <a:t>CHỦ ĐỀ</a:t>
            </a:r>
          </a:p>
          <a:p>
            <a:pPr algn="ctr"/>
            <a:r>
              <a:rPr lang="en-GB" sz="3400">
                <a:latin typeface="Times New Roman" panose="02020603050405020304" pitchFamily="18" charset="0"/>
                <a:cs typeface="Times New Roman" panose="02020603050405020304" pitchFamily="18" charset="0"/>
              </a:rPr>
              <a:t>REACT NATIVE</a:t>
            </a:r>
            <a:endParaRPr lang="en-US" sz="3400">
              <a:latin typeface="Times New Roman" panose="02020603050405020304" pitchFamily="18" charset="0"/>
              <a:cs typeface="Times New Roman" panose="02020603050405020304" pitchFamily="18" charset="0"/>
            </a:endParaRPr>
          </a:p>
          <a:p>
            <a:endParaRPr lang="en-US" sz="4000">
              <a:latin typeface="Times New Roman" panose="02020603050405020304" pitchFamily="18" charset="0"/>
              <a:cs typeface="Times New Roman" panose="02020603050405020304" pitchFamily="18" charset="0"/>
            </a:endParaRPr>
          </a:p>
        </p:txBody>
      </p:sp>
      <p:sp>
        <p:nvSpPr>
          <p:cNvPr id="344" name="Google Shape;344;p1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a:p>
        </p:txBody>
      </p:sp>
      <p:sp>
        <p:nvSpPr>
          <p:cNvPr id="2" name="TextBox 1">
            <a:extLst>
              <a:ext uri="{FF2B5EF4-FFF2-40B4-BE49-F238E27FC236}">
                <a16:creationId xmlns:a16="http://schemas.microsoft.com/office/drawing/2014/main" id="{701D247F-153C-45DD-89FD-7C577E8CE57C}"/>
              </a:ext>
            </a:extLst>
          </p:cNvPr>
          <p:cNvSpPr txBox="1"/>
          <p:nvPr/>
        </p:nvSpPr>
        <p:spPr>
          <a:xfrm>
            <a:off x="7026193" y="6326069"/>
            <a:ext cx="5165807" cy="461665"/>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Giảng viên hướng dẫn :Trần Văn Tài</a:t>
            </a:r>
            <a:endParaRPr lang="en-US" sz="24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5F8859-3F6A-41B0-B8C0-A82DA888EAB7}"/>
              </a:ext>
            </a:extLst>
          </p:cNvPr>
          <p:cNvSpPr txBox="1"/>
          <p:nvPr/>
        </p:nvSpPr>
        <p:spPr>
          <a:xfrm>
            <a:off x="2828199" y="248149"/>
            <a:ext cx="6916692" cy="584775"/>
          </a:xfrm>
          <a:prstGeom prst="rect">
            <a:avLst/>
          </a:prstGeom>
          <a:noFill/>
        </p:spPr>
        <p:txBody>
          <a:bodyPr wrap="square" rtlCol="0">
            <a:spAutoFit/>
          </a:bodyPr>
          <a:lstStyle/>
          <a:p>
            <a:pPr algn="ctr"/>
            <a:r>
              <a:rPr lang="en-GB" sz="3200">
                <a:latin typeface="Times New Roman" panose="02020603050405020304" pitchFamily="18" charset="0"/>
                <a:cs typeface="Times New Roman" panose="02020603050405020304" pitchFamily="18" charset="0"/>
              </a:rPr>
              <a:t>TRƯỜNG ĐẠI HỌC THỦ DẦU MỘT</a:t>
            </a:r>
            <a:endParaRPr lang="en-US" sz="32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BCC7A3-18DE-4909-A72A-EA2A28086E10}"/>
              </a:ext>
            </a:extLst>
          </p:cNvPr>
          <p:cNvSpPr txBox="1"/>
          <p:nvPr/>
        </p:nvSpPr>
        <p:spPr>
          <a:xfrm>
            <a:off x="3881121" y="796745"/>
            <a:ext cx="4810847" cy="470218"/>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VIỆN  KỸ THUẬT – CÔNG NGHỆ</a:t>
            </a:r>
            <a:endParaRPr lang="en-US" sz="2400">
              <a:latin typeface="Times New Roman" panose="02020603050405020304" pitchFamily="18" charset="0"/>
              <a:cs typeface="Times New Roman" panose="02020603050405020304" pitchFamily="18" charset="0"/>
            </a:endParaRPr>
          </a:p>
        </p:txBody>
      </p:sp>
      <p:pic>
        <p:nvPicPr>
          <p:cNvPr id="5" name="Picture 4" descr="RÃ©sultat de recherche d'images pour &quot;logo Äáº¡i há»c thá»§ dáº§u má»t&quot;">
            <a:extLst>
              <a:ext uri="{FF2B5EF4-FFF2-40B4-BE49-F238E27FC236}">
                <a16:creationId xmlns:a16="http://schemas.microsoft.com/office/drawing/2014/main" id="{36B89CF0-BBA0-4430-BD7B-6B8A5F7029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52753" y="1381520"/>
            <a:ext cx="2686493" cy="1891000"/>
          </a:xfrm>
          <a:prstGeom prst="rect">
            <a:avLst/>
          </a:prstGeom>
          <a:noFill/>
          <a:ln>
            <a:noFill/>
          </a:ln>
        </p:spPr>
      </p:pic>
    </p:spTree>
    <p:extLst>
      <p:ext uri="{BB962C8B-B14F-4D97-AF65-F5344CB8AC3E}">
        <p14:creationId xmlns:p14="http://schemas.microsoft.com/office/powerpoint/2010/main" val="244908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9" name="Google Shape;399;p2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11" name="Picture 10">
            <a:extLst>
              <a:ext uri="{FF2B5EF4-FFF2-40B4-BE49-F238E27FC236}">
                <a16:creationId xmlns:a16="http://schemas.microsoft.com/office/drawing/2014/main" id="{8B2B86C9-D52A-4CD7-91C2-6A093471BBD0}"/>
              </a:ext>
            </a:extLst>
          </p:cNvPr>
          <p:cNvPicPr>
            <a:picLocks noChangeAspect="1"/>
          </p:cNvPicPr>
          <p:nvPr/>
        </p:nvPicPr>
        <p:blipFill>
          <a:blip r:embed="rId3"/>
          <a:stretch>
            <a:fillRect/>
          </a:stretch>
        </p:blipFill>
        <p:spPr>
          <a:xfrm>
            <a:off x="51355" y="1254034"/>
            <a:ext cx="12140645" cy="5603966"/>
          </a:xfrm>
          <a:prstGeom prst="rect">
            <a:avLst/>
          </a:prstGeom>
        </p:spPr>
      </p:pic>
      <p:sp>
        <p:nvSpPr>
          <p:cNvPr id="2" name="TextBox 1">
            <a:extLst>
              <a:ext uri="{FF2B5EF4-FFF2-40B4-BE49-F238E27FC236}">
                <a16:creationId xmlns:a16="http://schemas.microsoft.com/office/drawing/2014/main" id="{AA83E2BC-4F75-4493-8C64-CCCD707192EE}"/>
              </a:ext>
            </a:extLst>
          </p:cNvPr>
          <p:cNvSpPr txBox="1"/>
          <p:nvPr/>
        </p:nvSpPr>
        <p:spPr>
          <a:xfrm>
            <a:off x="195944" y="195944"/>
            <a:ext cx="3814354" cy="646331"/>
          </a:xfrm>
          <a:prstGeom prst="rect">
            <a:avLst/>
          </a:prstGeom>
          <a:noFill/>
        </p:spPr>
        <p:txBody>
          <a:bodyPr wrap="square" rtlCol="0">
            <a:spAutoFit/>
          </a:bodyPr>
          <a:lstStyle/>
          <a:p>
            <a:r>
              <a:rPr lang="en-GB" sz="3600">
                <a:latin typeface="Times New Roman" panose="02020603050405020304" pitchFamily="18" charset="0"/>
                <a:cs typeface="Times New Roman" panose="02020603050405020304" pitchFamily="18" charset="0"/>
              </a:rPr>
              <a:t>CUỘC SO TÀI</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69"/>
        <p:cNvGrpSpPr/>
        <p:nvPr/>
      </p:nvGrpSpPr>
      <p:grpSpPr>
        <a:xfrm>
          <a:off x="0" y="0"/>
          <a:ext cx="0" cy="0"/>
          <a:chOff x="0" y="0"/>
          <a:chExt cx="0" cy="0"/>
        </a:xfrm>
      </p:grpSpPr>
      <p:sp>
        <p:nvSpPr>
          <p:cNvPr id="371" name="Google Shape;371;p1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
        <p:nvSpPr>
          <p:cNvPr id="4" name="TextBox 3">
            <a:extLst>
              <a:ext uri="{FF2B5EF4-FFF2-40B4-BE49-F238E27FC236}">
                <a16:creationId xmlns:a16="http://schemas.microsoft.com/office/drawing/2014/main" id="{A3AFF95B-9B9A-4148-9FC4-AEBC9AD95FA3}"/>
              </a:ext>
            </a:extLst>
          </p:cNvPr>
          <p:cNvSpPr txBox="1"/>
          <p:nvPr/>
        </p:nvSpPr>
        <p:spPr>
          <a:xfrm>
            <a:off x="6096000" y="923347"/>
            <a:ext cx="5581912" cy="5838393"/>
          </a:xfrm>
          <a:prstGeom prst="rect">
            <a:avLst/>
          </a:prstGeom>
          <a:noFill/>
        </p:spPr>
        <p:txBody>
          <a:bodyPr wrap="square" rtlCol="0">
            <a:spAutoFit/>
          </a:bodyPr>
          <a:lstStyle/>
          <a:p>
            <a:r>
              <a:rPr lang="vi-VN" sz="2667">
                <a:solidFill>
                  <a:srgbClr val="222222"/>
                </a:solidFill>
                <a:latin typeface="+mj-lt"/>
              </a:rPr>
              <a:t>– </a:t>
            </a:r>
            <a:r>
              <a:rPr lang="vi-VN" sz="2667">
                <a:solidFill>
                  <a:srgbClr val="E24A32"/>
                </a:solidFill>
                <a:latin typeface="+mj-lt"/>
                <a:hlinkClick r:id="rId3"/>
              </a:rPr>
              <a:t>Bộ render UI</a:t>
            </a:r>
            <a:r>
              <a:rPr lang="vi-VN" sz="2667">
                <a:solidFill>
                  <a:srgbClr val="222222"/>
                </a:solidFill>
                <a:latin typeface="+mj-lt"/>
              </a:rPr>
              <a:t> được team author gần như viết lại, không liên quan tới UI có sẵn của Framework native, dẫn đến memory sử dụng khá nhiều.</a:t>
            </a:r>
            <a:br>
              <a:rPr lang="vi-VN" sz="2667">
                <a:latin typeface="+mj-lt"/>
              </a:rPr>
            </a:br>
            <a:r>
              <a:rPr lang="vi-VN" sz="2667">
                <a:solidFill>
                  <a:srgbClr val="222222"/>
                </a:solidFill>
                <a:latin typeface="+mj-lt"/>
              </a:rPr>
              <a:t>– Phải học thêm ngôn ngữ DART, bloc pattern, DART Streaming</a:t>
            </a:r>
            <a:br>
              <a:rPr lang="vi-VN" sz="2667">
                <a:latin typeface="+mj-lt"/>
              </a:rPr>
            </a:br>
            <a:r>
              <a:rPr lang="vi-VN" sz="2667">
                <a:solidFill>
                  <a:srgbClr val="222222"/>
                </a:solidFill>
                <a:latin typeface="+mj-lt"/>
              </a:rPr>
              <a:t>– Dù đã release 1.0 chính thức, tuy nhiên còn khá mới. Một số plugin rất quan trọng như Google Map vẫn còn đang phát triển, chưa stable.</a:t>
            </a:r>
            <a:br>
              <a:rPr lang="vi-VN" sz="2667">
                <a:latin typeface="+mj-lt"/>
              </a:rPr>
            </a:br>
            <a:r>
              <a:rPr lang="vi-VN" sz="2667">
                <a:solidFill>
                  <a:srgbClr val="222222"/>
                </a:solidFill>
                <a:latin typeface="+mj-lt"/>
              </a:rPr>
              <a:t>– Là con cưng của Google, tuy nhiên hãng dính nhìu phốt với thói quen “quăng con giữa chợ” nên cần cân nhắc.</a:t>
            </a:r>
            <a:endParaRPr lang="en-US" sz="2667">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ACF1AC7B-371F-430E-AFDC-9F60A217E6BF}"/>
              </a:ext>
            </a:extLst>
          </p:cNvPr>
          <p:cNvSpPr txBox="1"/>
          <p:nvPr/>
        </p:nvSpPr>
        <p:spPr>
          <a:xfrm>
            <a:off x="6892127" y="1"/>
            <a:ext cx="6096000" cy="584775"/>
          </a:xfrm>
          <a:prstGeom prst="rect">
            <a:avLst/>
          </a:prstGeom>
          <a:noFill/>
        </p:spPr>
        <p:txBody>
          <a:bodyPr wrap="square" rtlCol="0">
            <a:spAutoFit/>
          </a:bodyPr>
          <a:lstStyle/>
          <a:p>
            <a:r>
              <a:rPr lang="en-GB" sz="3200">
                <a:solidFill>
                  <a:srgbClr val="FF0000"/>
                </a:solidFill>
              </a:rPr>
              <a:t>Nhược điểm của Flutter</a:t>
            </a:r>
            <a:endParaRPr lang="en-US" sz="3200">
              <a:solidFill>
                <a:srgbClr val="FF0000"/>
              </a:solidFill>
            </a:endParaRPr>
          </a:p>
        </p:txBody>
      </p:sp>
      <p:sp>
        <p:nvSpPr>
          <p:cNvPr id="2" name="TextBox 1">
            <a:extLst>
              <a:ext uri="{FF2B5EF4-FFF2-40B4-BE49-F238E27FC236}">
                <a16:creationId xmlns:a16="http://schemas.microsoft.com/office/drawing/2014/main" id="{4E423D4F-E8AF-4BA4-91B8-638949D571DF}"/>
              </a:ext>
            </a:extLst>
          </p:cNvPr>
          <p:cNvSpPr txBox="1"/>
          <p:nvPr/>
        </p:nvSpPr>
        <p:spPr>
          <a:xfrm>
            <a:off x="114540" y="19033"/>
            <a:ext cx="4532811" cy="584775"/>
          </a:xfrm>
          <a:prstGeom prst="rect">
            <a:avLst/>
          </a:prstGeom>
          <a:noFill/>
        </p:spPr>
        <p:txBody>
          <a:bodyPr wrap="square" rtlCol="0">
            <a:spAutoFit/>
          </a:bodyPr>
          <a:lstStyle/>
          <a:p>
            <a:r>
              <a:rPr lang="vi-VN" sz="3200">
                <a:solidFill>
                  <a:srgbClr val="FF0000"/>
                </a:solidFill>
              </a:rPr>
              <a:t>Ư</a:t>
            </a:r>
            <a:r>
              <a:rPr lang="en-GB" sz="3200">
                <a:solidFill>
                  <a:srgbClr val="FF0000"/>
                </a:solidFill>
              </a:rPr>
              <a:t>u điểm của React native</a:t>
            </a:r>
            <a:endParaRPr lang="en-US" sz="3200">
              <a:solidFill>
                <a:srgbClr val="FF0000"/>
              </a:solidFill>
            </a:endParaRPr>
          </a:p>
        </p:txBody>
      </p:sp>
      <p:sp>
        <p:nvSpPr>
          <p:cNvPr id="3" name="TextBox 2">
            <a:extLst>
              <a:ext uri="{FF2B5EF4-FFF2-40B4-BE49-F238E27FC236}">
                <a16:creationId xmlns:a16="http://schemas.microsoft.com/office/drawing/2014/main" id="{E4BA5CC2-7429-4C35-A34D-FDFA1B4CB0B9}"/>
              </a:ext>
            </a:extLst>
          </p:cNvPr>
          <p:cNvSpPr txBox="1"/>
          <p:nvPr/>
        </p:nvSpPr>
        <p:spPr>
          <a:xfrm>
            <a:off x="114540" y="923348"/>
            <a:ext cx="5581912" cy="4607095"/>
          </a:xfrm>
          <a:prstGeom prst="rect">
            <a:avLst/>
          </a:prstGeom>
          <a:noFill/>
        </p:spPr>
        <p:txBody>
          <a:bodyPr wrap="square" rtlCol="0">
            <a:spAutoFit/>
          </a:bodyPr>
          <a:lstStyle/>
          <a:p>
            <a:r>
              <a:rPr lang="vi-VN" sz="2667">
                <a:solidFill>
                  <a:srgbClr val="222222"/>
                </a:solidFill>
                <a:latin typeface="+mj-lt"/>
              </a:rPr>
              <a:t>– Thiên về development/hotfix nhanh (hot reload, bundle injection)</a:t>
            </a:r>
            <a:br>
              <a:rPr lang="vi-VN" sz="2667">
                <a:latin typeface="+mj-lt"/>
              </a:rPr>
            </a:br>
            <a:r>
              <a:rPr lang="vi-VN" sz="2667">
                <a:solidFill>
                  <a:srgbClr val="222222"/>
                </a:solidFill>
                <a:latin typeface="+mj-lt"/>
              </a:rPr>
              <a:t>– Sử dụng JS (quen thuộc với nhiều developer) và có thể share business logic codebase với frontend (js).</a:t>
            </a:r>
            <a:br>
              <a:rPr lang="vi-VN" sz="2667">
                <a:latin typeface="+mj-lt"/>
              </a:rPr>
            </a:br>
            <a:r>
              <a:rPr lang="vi-VN" sz="2667">
                <a:solidFill>
                  <a:srgbClr val="222222"/>
                </a:solidFill>
                <a:latin typeface="+mj-lt"/>
              </a:rPr>
              <a:t>– Back bởi Facebook, họ dùng cho product của họ hàng ngày nên developer hưởng lợi khá nhiều từ đây.</a:t>
            </a:r>
            <a:br>
              <a:rPr lang="vi-VN" sz="2667">
                <a:latin typeface="+mj-lt"/>
              </a:rPr>
            </a:br>
            <a:r>
              <a:rPr lang="vi-VN" sz="2667">
                <a:solidFill>
                  <a:srgbClr val="222222"/>
                </a:solidFill>
                <a:latin typeface="+mj-lt"/>
              </a:rPr>
              <a:t>– Hiện tại đã rất nhiều thư viện, gần như đã rất đầy đủ cho các nhu cầu app thông dụng</a:t>
            </a:r>
            <a:endParaRPr lang="en-US" sz="2667">
              <a:latin typeface="+mj-lt"/>
            </a:endParaRPr>
          </a:p>
        </p:txBody>
      </p:sp>
    </p:spTree>
    <p:extLst>
      <p:ext uri="{BB962C8B-B14F-4D97-AF65-F5344CB8AC3E}">
        <p14:creationId xmlns:p14="http://schemas.microsoft.com/office/powerpoint/2010/main" val="16960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69"/>
        <p:cNvGrpSpPr/>
        <p:nvPr/>
      </p:nvGrpSpPr>
      <p:grpSpPr>
        <a:xfrm>
          <a:off x="0" y="0"/>
          <a:ext cx="0" cy="0"/>
          <a:chOff x="0" y="0"/>
          <a:chExt cx="0" cy="0"/>
        </a:xfrm>
      </p:grpSpPr>
      <p:sp>
        <p:nvSpPr>
          <p:cNvPr id="371" name="Google Shape;371;p1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sp>
        <p:nvSpPr>
          <p:cNvPr id="4" name="TextBox 3">
            <a:extLst>
              <a:ext uri="{FF2B5EF4-FFF2-40B4-BE49-F238E27FC236}">
                <a16:creationId xmlns:a16="http://schemas.microsoft.com/office/drawing/2014/main" id="{A3AFF95B-9B9A-4148-9FC4-AEBC9AD95FA3}"/>
              </a:ext>
            </a:extLst>
          </p:cNvPr>
          <p:cNvSpPr txBox="1"/>
          <p:nvPr/>
        </p:nvSpPr>
        <p:spPr>
          <a:xfrm>
            <a:off x="782953" y="579294"/>
            <a:ext cx="5581912" cy="4607095"/>
          </a:xfrm>
          <a:prstGeom prst="rect">
            <a:avLst/>
          </a:prstGeom>
          <a:noFill/>
        </p:spPr>
        <p:txBody>
          <a:bodyPr wrap="square" rtlCol="0">
            <a:spAutoFit/>
          </a:bodyPr>
          <a:lstStyle/>
          <a:p>
            <a:r>
              <a:rPr lang="vi-VN" sz="2667">
                <a:solidFill>
                  <a:srgbClr val="222222"/>
                </a:solidFill>
                <a:latin typeface="+mj-lt"/>
              </a:rPr>
              <a:t>– </a:t>
            </a:r>
            <a:r>
              <a:rPr lang="en-US" sz="2667">
                <a:solidFill>
                  <a:srgbClr val="313131"/>
                </a:solidFill>
                <a:latin typeface="Times New Roman" panose="02020603050405020304" pitchFamily="18" charset="0"/>
                <a:cs typeface="Times New Roman" panose="02020603050405020304" pitchFamily="18" charset="0"/>
              </a:rPr>
              <a:t>Mạnh về hiệu ứng, hiệu suất ứng dụng rất cao</a:t>
            </a:r>
            <a:r>
              <a:rPr lang="vi-VN" sz="2667">
                <a:solidFill>
                  <a:srgbClr val="222222"/>
                </a:solidFill>
                <a:latin typeface="Times New Roman" panose="02020603050405020304" pitchFamily="18" charset="0"/>
                <a:cs typeface="Times New Roman" panose="02020603050405020304" pitchFamily="18" charset="0"/>
              </a:rPr>
              <a:t>.</a:t>
            </a:r>
            <a:br>
              <a:rPr lang="vi-VN" sz="2667">
                <a:latin typeface="+mj-lt"/>
              </a:rPr>
            </a:br>
            <a:r>
              <a:rPr lang="vi-VN" sz="2667">
                <a:solidFill>
                  <a:srgbClr val="222222"/>
                </a:solidFill>
                <a:latin typeface="+mj-lt"/>
              </a:rPr>
              <a:t>– </a:t>
            </a:r>
            <a:r>
              <a:rPr lang="vi-VN" sz="2667">
                <a:solidFill>
                  <a:srgbClr val="313131"/>
                </a:solidFill>
                <a:latin typeface="+mj-lt"/>
              </a:rPr>
              <a:t>Giao tiếp gần như trực tiếp với hệ thống</a:t>
            </a:r>
            <a:r>
              <a:rPr lang="en-GB" sz="2667">
                <a:solidFill>
                  <a:srgbClr val="313131"/>
                </a:solidFill>
                <a:latin typeface="+mj-lt"/>
              </a:rPr>
              <a:t>.</a:t>
            </a:r>
            <a:br>
              <a:rPr lang="vi-VN" sz="2667">
                <a:latin typeface="+mj-lt"/>
              </a:rPr>
            </a:br>
            <a:r>
              <a:rPr lang="vi-VN" sz="2667">
                <a:solidFill>
                  <a:srgbClr val="222222"/>
                </a:solidFill>
                <a:latin typeface="+mj-lt"/>
              </a:rPr>
              <a:t>– </a:t>
            </a:r>
            <a:r>
              <a:rPr lang="vi-VN" sz="2667">
                <a:solidFill>
                  <a:srgbClr val="313131"/>
                </a:solidFill>
                <a:latin typeface="+mj-lt"/>
              </a:rPr>
              <a:t>Ngôn ngữ kiểu tĩnh nhưng với cú pháp hiện đại </a:t>
            </a:r>
            <a:endParaRPr lang="en-GB" sz="2667">
              <a:solidFill>
                <a:srgbClr val="313131"/>
              </a:solidFill>
              <a:latin typeface="+mj-lt"/>
            </a:endParaRPr>
          </a:p>
          <a:p>
            <a:r>
              <a:rPr lang="vi-VN" sz="2667">
                <a:solidFill>
                  <a:srgbClr val="222222"/>
                </a:solidFill>
                <a:latin typeface="+mj-lt"/>
              </a:rPr>
              <a:t>– </a:t>
            </a:r>
            <a:r>
              <a:rPr lang="vi-VN" sz="2667">
                <a:solidFill>
                  <a:srgbClr val="313131"/>
                </a:solidFill>
                <a:latin typeface="+mj-lt"/>
              </a:rPr>
              <a:t>Có thể chạy được giả lập mobile ngay trên web, tiện cho việc phát triển</a:t>
            </a:r>
            <a:endParaRPr lang="en-GB" sz="2667">
              <a:solidFill>
                <a:srgbClr val="313131"/>
              </a:solidFill>
              <a:latin typeface="+mj-lt"/>
            </a:endParaRPr>
          </a:p>
          <a:p>
            <a:r>
              <a:rPr lang="en-US" sz="2667">
                <a:solidFill>
                  <a:srgbClr val="313131"/>
                </a:solidFill>
                <a:latin typeface="Times New Roman" panose="02020603050405020304" pitchFamily="18" charset="0"/>
                <a:cs typeface="Times New Roman" panose="02020603050405020304" pitchFamily="18" charset="0"/>
              </a:rPr>
              <a:t>– Có thể dùng để xây dựng các nền tảng gắn vào ứng dụng native để tăng hiệu suất.</a:t>
            </a:r>
            <a:endParaRPr lang="en-US" sz="2667">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F1AC7B-371F-430E-AFDC-9F60A217E6BF}"/>
              </a:ext>
            </a:extLst>
          </p:cNvPr>
          <p:cNvSpPr txBox="1"/>
          <p:nvPr/>
        </p:nvSpPr>
        <p:spPr>
          <a:xfrm>
            <a:off x="114540" y="1"/>
            <a:ext cx="6096000" cy="584775"/>
          </a:xfrm>
          <a:prstGeom prst="rect">
            <a:avLst/>
          </a:prstGeom>
          <a:noFill/>
        </p:spPr>
        <p:txBody>
          <a:bodyPr wrap="square" rtlCol="0">
            <a:spAutoFit/>
          </a:bodyPr>
          <a:lstStyle/>
          <a:p>
            <a:r>
              <a:rPr lang="vi-VN" sz="3200">
                <a:solidFill>
                  <a:srgbClr val="FF0000"/>
                </a:solidFill>
              </a:rPr>
              <a:t>Ư</a:t>
            </a:r>
            <a:r>
              <a:rPr lang="en-GB" sz="3200">
                <a:solidFill>
                  <a:srgbClr val="FF0000"/>
                </a:solidFill>
              </a:rPr>
              <a:t>u điểm của FLUTTER</a:t>
            </a:r>
            <a:endParaRPr lang="en-US" sz="3200">
              <a:solidFill>
                <a:srgbClr val="FF0000"/>
              </a:solidFill>
            </a:endParaRPr>
          </a:p>
        </p:txBody>
      </p:sp>
      <p:sp>
        <p:nvSpPr>
          <p:cNvPr id="2" name="TextBox 1">
            <a:extLst>
              <a:ext uri="{FF2B5EF4-FFF2-40B4-BE49-F238E27FC236}">
                <a16:creationId xmlns:a16="http://schemas.microsoft.com/office/drawing/2014/main" id="{4E423D4F-E8AF-4BA4-91B8-638949D571DF}"/>
              </a:ext>
            </a:extLst>
          </p:cNvPr>
          <p:cNvSpPr txBox="1"/>
          <p:nvPr/>
        </p:nvSpPr>
        <p:spPr>
          <a:xfrm>
            <a:off x="6364865" y="0"/>
            <a:ext cx="6643880" cy="584775"/>
          </a:xfrm>
          <a:prstGeom prst="rect">
            <a:avLst/>
          </a:prstGeom>
          <a:noFill/>
        </p:spPr>
        <p:txBody>
          <a:bodyPr wrap="square" rtlCol="0">
            <a:spAutoFit/>
          </a:bodyPr>
          <a:lstStyle/>
          <a:p>
            <a:r>
              <a:rPr lang="en-GB" sz="3200">
                <a:solidFill>
                  <a:srgbClr val="FF0000"/>
                </a:solidFill>
              </a:rPr>
              <a:t>Nhược điểm của React native</a:t>
            </a:r>
            <a:endParaRPr lang="en-US" sz="3200">
              <a:solidFill>
                <a:srgbClr val="FF0000"/>
              </a:solidFill>
            </a:endParaRPr>
          </a:p>
        </p:txBody>
      </p:sp>
      <p:sp>
        <p:nvSpPr>
          <p:cNvPr id="3" name="TextBox 2">
            <a:extLst>
              <a:ext uri="{FF2B5EF4-FFF2-40B4-BE49-F238E27FC236}">
                <a16:creationId xmlns:a16="http://schemas.microsoft.com/office/drawing/2014/main" id="{E4BA5CC2-7429-4C35-A34D-FDFA1B4CB0B9}"/>
              </a:ext>
            </a:extLst>
          </p:cNvPr>
          <p:cNvSpPr txBox="1"/>
          <p:nvPr/>
        </p:nvSpPr>
        <p:spPr>
          <a:xfrm>
            <a:off x="6471199" y="864163"/>
            <a:ext cx="5581912" cy="4565994"/>
          </a:xfrm>
          <a:prstGeom prst="rect">
            <a:avLst/>
          </a:prstGeom>
          <a:noFill/>
        </p:spPr>
        <p:txBody>
          <a:bodyPr wrap="square" rtlCol="0">
            <a:spAutoFit/>
          </a:bodyPr>
          <a:lstStyle/>
          <a:p>
            <a:r>
              <a:rPr lang="vi-VN" sz="2667">
                <a:solidFill>
                  <a:srgbClr val="222222"/>
                </a:solidFill>
                <a:latin typeface="+mj-lt"/>
              </a:rPr>
              <a:t>– Giao tiếp </a:t>
            </a:r>
            <a:r>
              <a:rPr lang="en-GB" sz="2667">
                <a:solidFill>
                  <a:srgbClr val="222222"/>
                </a:solidFill>
                <a:latin typeface="+mj-lt"/>
              </a:rPr>
              <a:t>gián tiếp -&gt;yêu cầu </a:t>
            </a:r>
            <a:r>
              <a:rPr lang="en-US" sz="2667">
                <a:solidFill>
                  <a:srgbClr val="1C1C1C"/>
                </a:solidFill>
                <a:latin typeface="+mj-lt"/>
              </a:rPr>
              <a:t>Quản lý bộ nhớ  </a:t>
            </a:r>
            <a:r>
              <a:rPr lang="en-GB" sz="2667">
                <a:solidFill>
                  <a:srgbClr val="222222"/>
                </a:solidFill>
                <a:latin typeface="+mj-lt"/>
              </a:rPr>
              <a:t>tốt</a:t>
            </a:r>
            <a:r>
              <a:rPr lang="vi-VN" sz="2667">
                <a:solidFill>
                  <a:srgbClr val="222222"/>
                </a:solidFill>
                <a:latin typeface="+mj-lt"/>
              </a:rPr>
              <a:t>.</a:t>
            </a:r>
            <a:br>
              <a:rPr lang="vi-VN" sz="2667">
                <a:latin typeface="+mj-lt"/>
              </a:rPr>
            </a:br>
            <a:r>
              <a:rPr lang="vi-VN" sz="2667">
                <a:solidFill>
                  <a:srgbClr val="222222"/>
                </a:solidFill>
                <a:latin typeface="+mj-lt"/>
              </a:rPr>
              <a:t>– </a:t>
            </a:r>
            <a:r>
              <a:rPr lang="vi-VN" sz="2667">
                <a:solidFill>
                  <a:srgbClr val="1C1C1C"/>
                </a:solidFill>
                <a:latin typeface="+mj-lt"/>
              </a:rPr>
              <a:t>Bảo mật chưa thật sự tốt do dùng JS.</a:t>
            </a:r>
            <a:r>
              <a:rPr lang="vi-VN" sz="2667">
                <a:solidFill>
                  <a:srgbClr val="222222"/>
                </a:solidFill>
                <a:latin typeface="+mj-lt"/>
              </a:rPr>
              <a:t>.</a:t>
            </a:r>
            <a:br>
              <a:rPr lang="vi-VN" sz="2667">
                <a:latin typeface="+mj-lt"/>
              </a:rPr>
            </a:br>
            <a:r>
              <a:rPr lang="vi-VN" sz="2667">
                <a:solidFill>
                  <a:srgbClr val="222222"/>
                </a:solidFill>
                <a:latin typeface="+mj-lt"/>
              </a:rPr>
              <a:t>– HIệu năng animation là điểm yếu của RN, muốn làm tốt phải làm từ native, tầng js chỉ call vào, setup views. Tuy nhiên với các interactive animation thì rất đau khổ.</a:t>
            </a:r>
            <a:br>
              <a:rPr lang="vi-VN" sz="2667">
                <a:latin typeface="+mj-lt"/>
              </a:rPr>
            </a:br>
            <a:r>
              <a:rPr lang="vi-VN" sz="2667">
                <a:solidFill>
                  <a:srgbClr val="222222"/>
                </a:solidFill>
                <a:latin typeface="+mj-lt"/>
              </a:rPr>
              <a:t>– </a:t>
            </a:r>
            <a:r>
              <a:rPr lang="vi-VN" sz="2667">
                <a:solidFill>
                  <a:srgbClr val="1C1C1C"/>
                </a:solidFill>
                <a:latin typeface="+mj-lt"/>
              </a:rPr>
              <a:t>Tùy biến chưa thật sự tốt ở một số module.</a:t>
            </a:r>
          </a:p>
          <a:p>
            <a:endParaRPr lang="en-US" sz="2400">
              <a:latin typeface="+mj-lt"/>
            </a:endParaRPr>
          </a:p>
        </p:txBody>
      </p:sp>
    </p:spTree>
    <p:extLst>
      <p:ext uri="{BB962C8B-B14F-4D97-AF65-F5344CB8AC3E}">
        <p14:creationId xmlns:p14="http://schemas.microsoft.com/office/powerpoint/2010/main" val="30311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13</a:t>
            </a:fld>
            <a:endParaRPr/>
          </a:p>
        </p:txBody>
      </p:sp>
      <p:pic>
        <p:nvPicPr>
          <p:cNvPr id="4" name="Picture 3">
            <a:extLst>
              <a:ext uri="{FF2B5EF4-FFF2-40B4-BE49-F238E27FC236}">
                <a16:creationId xmlns:a16="http://schemas.microsoft.com/office/drawing/2014/main" id="{F2F18ACC-E126-4B22-A3BE-F4F77BDAF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8720"/>
            <a:ext cx="8869680" cy="5046951"/>
          </a:xfrm>
          <a:prstGeom prst="rect">
            <a:avLst/>
          </a:prstGeom>
        </p:spPr>
      </p:pic>
      <p:sp>
        <p:nvSpPr>
          <p:cNvPr id="5" name="TextBox 4">
            <a:extLst>
              <a:ext uri="{FF2B5EF4-FFF2-40B4-BE49-F238E27FC236}">
                <a16:creationId xmlns:a16="http://schemas.microsoft.com/office/drawing/2014/main" id="{B82A2F98-C643-41A7-ACF6-343B8C01AE2A}"/>
              </a:ext>
            </a:extLst>
          </p:cNvPr>
          <p:cNvSpPr txBox="1"/>
          <p:nvPr/>
        </p:nvSpPr>
        <p:spPr>
          <a:xfrm>
            <a:off x="366267" y="150150"/>
            <a:ext cx="6336374" cy="615553"/>
          </a:xfrm>
          <a:prstGeom prst="rect">
            <a:avLst/>
          </a:prstGeom>
          <a:noFill/>
        </p:spPr>
        <p:txBody>
          <a:bodyPr wrap="square" rtlCol="0">
            <a:spAutoFit/>
          </a:bodyPr>
          <a:lstStyle/>
          <a:p>
            <a:r>
              <a:rPr lang="en-GB" sz="3400">
                <a:solidFill>
                  <a:srgbClr val="FF0000"/>
                </a:solidFill>
                <a:latin typeface="Times New Roman" panose="02020603050405020304" pitchFamily="18" charset="0"/>
                <a:cs typeface="Times New Roman" panose="02020603050405020304" pitchFamily="18" charset="0"/>
              </a:rPr>
              <a:t>MÔ HÌNH KHÔNG CÓ REDUX</a:t>
            </a:r>
            <a:endParaRPr lang="en-US" sz="3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7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9" name="Google Shape;399;p2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a:p>
        </p:txBody>
      </p:sp>
      <p:pic>
        <p:nvPicPr>
          <p:cNvPr id="1026" name="Picture 2" descr="redux">
            <a:extLst>
              <a:ext uri="{FF2B5EF4-FFF2-40B4-BE49-F238E27FC236}">
                <a16:creationId xmlns:a16="http://schemas.microsoft.com/office/drawing/2014/main" id="{DB55029B-495C-418F-9E82-2898F107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6" y="1118586"/>
            <a:ext cx="8765178" cy="5739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06A554-566E-43FC-AA9B-63394AB7BEC9}"/>
              </a:ext>
            </a:extLst>
          </p:cNvPr>
          <p:cNvSpPr txBox="1"/>
          <p:nvPr/>
        </p:nvSpPr>
        <p:spPr>
          <a:xfrm>
            <a:off x="366267" y="150150"/>
            <a:ext cx="6336374" cy="615553"/>
          </a:xfrm>
          <a:prstGeom prst="rect">
            <a:avLst/>
          </a:prstGeom>
          <a:noFill/>
        </p:spPr>
        <p:txBody>
          <a:bodyPr wrap="square" rtlCol="0">
            <a:spAutoFit/>
          </a:bodyPr>
          <a:lstStyle/>
          <a:p>
            <a:r>
              <a:rPr lang="en-GB" sz="3400">
                <a:solidFill>
                  <a:srgbClr val="FF0000"/>
                </a:solidFill>
                <a:latin typeface="Times New Roman" panose="02020603050405020304" pitchFamily="18" charset="0"/>
                <a:cs typeface="Times New Roman" panose="02020603050405020304" pitchFamily="18" charset="0"/>
              </a:rPr>
              <a:t>MÔ HÌNH CÓ REDUX</a:t>
            </a:r>
            <a:endParaRPr lang="en-US" sz="3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14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03"/>
        <p:cNvGrpSpPr/>
        <p:nvPr/>
      </p:nvGrpSpPr>
      <p:grpSpPr>
        <a:xfrm>
          <a:off x="0" y="0"/>
          <a:ext cx="0" cy="0"/>
          <a:chOff x="0" y="0"/>
          <a:chExt cx="0" cy="0"/>
        </a:xfrm>
      </p:grpSpPr>
      <p:sp>
        <p:nvSpPr>
          <p:cNvPr id="406" name="Google Shape;406;p23"/>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solidFill>
                  <a:srgbClr val="FFFFFF"/>
                </a:solidFill>
              </a:rPr>
              <a:pPr/>
              <a:t>15</a:t>
            </a:fld>
            <a:endParaRPr>
              <a:solidFill>
                <a:srgbClr val="FFFFFF"/>
              </a:solidFill>
            </a:endParaRPr>
          </a:p>
        </p:txBody>
      </p:sp>
      <p:pic>
        <p:nvPicPr>
          <p:cNvPr id="1026" name="Picture 2">
            <a:extLst>
              <a:ext uri="{FF2B5EF4-FFF2-40B4-BE49-F238E27FC236}">
                <a16:creationId xmlns:a16="http://schemas.microsoft.com/office/drawing/2014/main" id="{B5046D8E-62A8-40A0-8526-2FA432B12BE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9614" y="0"/>
            <a:ext cx="12371614"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1514315" y="817693"/>
            <a:ext cx="8540800" cy="1143200"/>
          </a:xfrm>
          <a:prstGeom prst="rect">
            <a:avLst/>
          </a:prstGeom>
        </p:spPr>
        <p:txBody>
          <a:bodyPr spcFirstLastPara="1" vert="horz" wrap="square" lIns="121900" tIns="121900" rIns="121900" bIns="121900" rtlCol="0" anchor="b" anchorCtr="0">
            <a:noAutofit/>
          </a:bodyPr>
          <a:lstStyle/>
          <a:p>
            <a:pPr algn="ctr"/>
            <a:r>
              <a:rPr lang="en-GB" sz="6933">
                <a:latin typeface="Times New Roman" panose="02020603050405020304" pitchFamily="18" charset="0"/>
                <a:cs typeface="Times New Roman" panose="02020603050405020304" pitchFamily="18" charset="0"/>
              </a:rPr>
              <a:t>Nhóm Amazing(7) </a:t>
            </a:r>
          </a:p>
        </p:txBody>
      </p:sp>
      <p:sp>
        <p:nvSpPr>
          <p:cNvPr id="7" name="Text Placeholder 6">
            <a:extLst>
              <a:ext uri="{FF2B5EF4-FFF2-40B4-BE49-F238E27FC236}">
                <a16:creationId xmlns:a16="http://schemas.microsoft.com/office/drawing/2014/main" id="{13246D95-E037-40D8-9826-80494A8E5A34}"/>
              </a:ext>
            </a:extLst>
          </p:cNvPr>
          <p:cNvSpPr>
            <a:spLocks noGrp="1"/>
          </p:cNvSpPr>
          <p:nvPr>
            <p:ph type="body" idx="1"/>
          </p:nvPr>
        </p:nvSpPr>
        <p:spPr>
          <a:xfrm>
            <a:off x="203027" y="2041502"/>
            <a:ext cx="10322560" cy="2774995"/>
          </a:xfrm>
        </p:spPr>
        <p:txBody>
          <a:bodyPr/>
          <a:lstStyle/>
          <a:p>
            <a:pPr algn="ctr"/>
            <a:r>
              <a:rPr lang="en-GB" sz="4000">
                <a:latin typeface="Times New Roman" panose="02020603050405020304" pitchFamily="18" charset="0"/>
                <a:cs typeface="Times New Roman" panose="02020603050405020304" pitchFamily="18" charset="0"/>
              </a:rPr>
              <a:t>Thành viên gồm :</a:t>
            </a:r>
          </a:p>
          <a:p>
            <a:pPr marL="380990" indent="-380990" algn="ctr">
              <a:buFont typeface="Arial" panose="020B0604020202020204" pitchFamily="34" charset="0"/>
              <a:buChar char="•"/>
            </a:pPr>
            <a:r>
              <a:rPr lang="en-GB" sz="4000">
                <a:latin typeface="Times New Roman" panose="02020603050405020304" pitchFamily="18" charset="0"/>
                <a:cs typeface="Times New Roman" panose="02020603050405020304" pitchFamily="18" charset="0"/>
              </a:rPr>
              <a:t>  LÊ THANH HIỆP(Nhóm trưởng).</a:t>
            </a:r>
          </a:p>
          <a:p>
            <a:pPr marL="380990" indent="-380990" algn="ctr">
              <a:buFont typeface="Arial" panose="020B0604020202020204" pitchFamily="34" charset="0"/>
              <a:buChar char="•"/>
            </a:pPr>
            <a:r>
              <a:rPr lang="en-GB" sz="4000">
                <a:latin typeface="Times New Roman" panose="02020603050405020304" pitchFamily="18" charset="0"/>
                <a:cs typeface="Times New Roman" panose="02020603050405020304" pitchFamily="18" charset="0"/>
              </a:rPr>
              <a:t>  PHẠM THỊ NGỌC HÂN.</a:t>
            </a:r>
            <a:endParaRPr lang="en-US" sz="4000">
              <a:latin typeface="Times New Roman" panose="02020603050405020304" pitchFamily="18" charset="0"/>
              <a:cs typeface="Times New Roman" panose="02020603050405020304" pitchFamily="18" charset="0"/>
            </a:endParaRPr>
          </a:p>
          <a:p>
            <a:endParaRPr lang="en-US" sz="4000">
              <a:latin typeface="Times New Roman" panose="02020603050405020304" pitchFamily="18" charset="0"/>
              <a:cs typeface="Times New Roman" panose="02020603050405020304" pitchFamily="18" charset="0"/>
            </a:endParaRPr>
          </a:p>
        </p:txBody>
      </p:sp>
      <p:sp>
        <p:nvSpPr>
          <p:cNvPr id="344" name="Google Shape;344;p1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1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a:p>
        </p:txBody>
      </p:sp>
      <p:sp>
        <p:nvSpPr>
          <p:cNvPr id="349" name="Google Shape;349;p16"/>
          <p:cNvSpPr txBox="1">
            <a:spLocks noGrp="1"/>
          </p:cNvSpPr>
          <p:nvPr>
            <p:ph type="title"/>
          </p:nvPr>
        </p:nvSpPr>
        <p:spPr>
          <a:xfrm>
            <a:off x="609600" y="764032"/>
            <a:ext cx="7979600" cy="926593"/>
          </a:xfrm>
          <a:prstGeom prst="rect">
            <a:avLst/>
          </a:prstGeom>
        </p:spPr>
        <p:txBody>
          <a:bodyPr spcFirstLastPara="1" vert="horz" wrap="square" lIns="121900" tIns="121900" rIns="121900" bIns="121900" rtlCol="0" anchor="b" anchorCtr="0">
            <a:noAutofit/>
          </a:bodyPr>
          <a:lstStyle/>
          <a:p>
            <a:r>
              <a:rPr lang="en">
                <a:solidFill>
                  <a:srgbClr val="FF0000"/>
                </a:solidFill>
                <a:latin typeface="Times New Roman" panose="02020603050405020304" pitchFamily="18" charset="0"/>
                <a:cs typeface="Times New Roman" panose="02020603050405020304" pitchFamily="18" charset="0"/>
              </a:rPr>
              <a:t>NỘI DUNG</a:t>
            </a:r>
            <a:endParaRPr>
              <a:solidFill>
                <a:srgbClr val="FF0000"/>
              </a:solidFill>
              <a:latin typeface="Times New Roman" panose="02020603050405020304" pitchFamily="18" charset="0"/>
              <a:cs typeface="Times New Roman" panose="02020603050405020304" pitchFamily="18" charset="0"/>
            </a:endParaRPr>
          </a:p>
        </p:txBody>
      </p:sp>
      <p:sp>
        <p:nvSpPr>
          <p:cNvPr id="350" name="Google Shape;350;p16"/>
          <p:cNvSpPr txBox="1">
            <a:spLocks noGrp="1"/>
          </p:cNvSpPr>
          <p:nvPr>
            <p:ph type="body" idx="1"/>
          </p:nvPr>
        </p:nvSpPr>
        <p:spPr>
          <a:xfrm>
            <a:off x="609600" y="1905000"/>
            <a:ext cx="9404096" cy="3687064"/>
          </a:xfrm>
          <a:prstGeom prst="rect">
            <a:avLst/>
          </a:prstGeom>
        </p:spPr>
        <p:txBody>
          <a:bodyPr spcFirstLastPara="1" vert="horz" wrap="square" lIns="121900" tIns="121900" rIns="121900" bIns="121900" rtlCol="0" anchor="t" anchorCtr="0">
            <a:noAutofit/>
          </a:bodyPr>
          <a:lstStyle/>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GIỚI THIỆU</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LỊCH SỬ HÌNH THÀNH</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CÁC THÀNH PHẦN TRONG REACT NATIVE</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CÁCH HOẠT ĐỘNG </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CUỘC SO TÀI</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DEMO SẢN PHẪM</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1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sp>
        <p:nvSpPr>
          <p:cNvPr id="350" name="Google Shape;350;p16"/>
          <p:cNvSpPr txBox="1">
            <a:spLocks noGrp="1"/>
          </p:cNvSpPr>
          <p:nvPr>
            <p:ph type="body" idx="1"/>
          </p:nvPr>
        </p:nvSpPr>
        <p:spPr>
          <a:xfrm>
            <a:off x="648788" y="1434737"/>
            <a:ext cx="6365966" cy="3672840"/>
          </a:xfrm>
          <a:prstGeom prst="rect">
            <a:avLst/>
          </a:prstGeom>
        </p:spPr>
        <p:txBody>
          <a:bodyPr spcFirstLastPara="1" vert="horz" wrap="square" lIns="121900" tIns="121900" rIns="121900" bIns="121900" rtlCol="0" anchor="t" anchorCtr="0">
            <a:noAutofit/>
          </a:bodyPr>
          <a:lstStyle/>
          <a:p>
            <a:pPr algn="l"/>
            <a:r>
              <a:rPr lang="vi-VN" sz="2800" b="1" i="1">
                <a:solidFill>
                  <a:srgbClr val="1C1C1C"/>
                </a:solidFill>
                <a:latin typeface="+mj-lt"/>
              </a:rPr>
              <a:t>React Native </a:t>
            </a:r>
            <a:r>
              <a:rPr lang="vi-VN" sz="2800" i="1">
                <a:solidFill>
                  <a:srgbClr val="1C1C1C"/>
                </a:solidFill>
                <a:latin typeface="+mj-lt"/>
              </a:rPr>
              <a:t>là một framework do Facebook phát triển hướng đến tối ưu hóa hiệu năng Hybrid và tối giản số lượng ngôn ngữ Native di động</a:t>
            </a:r>
            <a:r>
              <a:rPr lang="vi-VN" sz="2800">
                <a:solidFill>
                  <a:srgbClr val="555555"/>
                </a:solidFill>
                <a:latin typeface="+mj-lt"/>
              </a:rPr>
              <a:t>.</a:t>
            </a:r>
          </a:p>
          <a:p>
            <a:pPr algn="l"/>
            <a:r>
              <a:rPr lang="en-US" sz="2800">
                <a:solidFill>
                  <a:srgbClr val="1C1C1C"/>
                </a:solidFill>
                <a:latin typeface="Times New Roman" panose="02020603050405020304" pitchFamily="18" charset="0"/>
                <a:cs typeface="Times New Roman" panose="02020603050405020304" pitchFamily="18" charset="0"/>
              </a:rPr>
              <a:t>React Native cho phép build ứng dụng Native đa nên tảng một cách dễ dàng, khác với Mobile Web App, HTML5 App và Hybrid App.</a:t>
            </a:r>
            <a:endParaRPr lang="vi-VN" sz="2800">
              <a:solidFill>
                <a:srgbClr val="555555"/>
              </a:solidFill>
              <a:latin typeface="Times New Roman" panose="02020603050405020304" pitchFamily="18" charset="0"/>
              <a:cs typeface="Times New Roman" panose="02020603050405020304" pitchFamily="18" charset="0"/>
            </a:endParaRPr>
          </a:p>
        </p:txBody>
      </p:sp>
      <p:sp>
        <p:nvSpPr>
          <p:cNvPr id="7" name="Google Shape;356;p17">
            <a:extLst>
              <a:ext uri="{FF2B5EF4-FFF2-40B4-BE49-F238E27FC236}">
                <a16:creationId xmlns:a16="http://schemas.microsoft.com/office/drawing/2014/main" id="{1D2D2A39-6F20-49AF-B11C-6330665960EE}"/>
              </a:ext>
            </a:extLst>
          </p:cNvPr>
          <p:cNvSpPr txBox="1">
            <a:spLocks/>
          </p:cNvSpPr>
          <p:nvPr/>
        </p:nvSpPr>
        <p:spPr>
          <a:xfrm>
            <a:off x="156755" y="435674"/>
            <a:ext cx="3535363" cy="830262"/>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a:solidFill>
                  <a:srgbClr val="FF0000"/>
                </a:solidFill>
                <a:latin typeface="Times New Roman" panose="02020603050405020304" pitchFamily="18" charset="0"/>
                <a:cs typeface="Times New Roman" panose="02020603050405020304" pitchFamily="18" charset="0"/>
              </a:rPr>
              <a:t>Giới thiệu</a:t>
            </a:r>
          </a:p>
        </p:txBody>
      </p:sp>
    </p:spTree>
    <p:extLst>
      <p:ext uri="{BB962C8B-B14F-4D97-AF65-F5344CB8AC3E}">
        <p14:creationId xmlns:p14="http://schemas.microsoft.com/office/powerpoint/2010/main" val="196336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914400" y="503936"/>
            <a:ext cx="5916800" cy="845245"/>
          </a:xfrm>
          <a:prstGeom prst="rect">
            <a:avLst/>
          </a:prstGeom>
        </p:spPr>
        <p:txBody>
          <a:bodyPr spcFirstLastPara="1" vert="horz" wrap="square" lIns="121900" tIns="121900" rIns="121900" bIns="121900" rtlCol="0" anchor="b" anchorCtr="0">
            <a:noAutofit/>
          </a:bodyPr>
          <a:lstStyle/>
          <a:p>
            <a:r>
              <a:rPr lang="en" sz="4000">
                <a:solidFill>
                  <a:srgbClr val="FF0000"/>
                </a:solidFill>
                <a:latin typeface="Times New Roman" panose="02020603050405020304" pitchFamily="18" charset="0"/>
                <a:cs typeface="Times New Roman" panose="02020603050405020304" pitchFamily="18" charset="0"/>
              </a:rPr>
              <a:t>Lịch sử hình thành</a:t>
            </a:r>
            <a:endParaRPr sz="400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67D5550-DB92-425A-AA89-2E21D644F5E6}"/>
              </a:ext>
            </a:extLst>
          </p:cNvPr>
          <p:cNvPicPr>
            <a:picLocks noChangeAspect="1"/>
          </p:cNvPicPr>
          <p:nvPr/>
        </p:nvPicPr>
        <p:blipFill>
          <a:blip r:embed="rId3"/>
          <a:stretch>
            <a:fillRect/>
          </a:stretch>
        </p:blipFill>
        <p:spPr>
          <a:xfrm>
            <a:off x="0" y="2229171"/>
            <a:ext cx="3401184" cy="4628829"/>
          </a:xfrm>
          <a:prstGeom prst="rect">
            <a:avLst/>
          </a:prstGeom>
        </p:spPr>
      </p:pic>
      <p:sp>
        <p:nvSpPr>
          <p:cNvPr id="4" name="TextBox 3">
            <a:extLst>
              <a:ext uri="{FF2B5EF4-FFF2-40B4-BE49-F238E27FC236}">
                <a16:creationId xmlns:a16="http://schemas.microsoft.com/office/drawing/2014/main" id="{141EA49A-3ADC-4788-8490-07146ED649EB}"/>
              </a:ext>
            </a:extLst>
          </p:cNvPr>
          <p:cNvSpPr txBox="1"/>
          <p:nvPr/>
        </p:nvSpPr>
        <p:spPr>
          <a:xfrm>
            <a:off x="487679" y="1349182"/>
            <a:ext cx="1785257" cy="461665"/>
          </a:xfrm>
          <a:prstGeom prst="rect">
            <a:avLst/>
          </a:prstGeom>
          <a:noFill/>
        </p:spPr>
        <p:txBody>
          <a:bodyPr wrap="square" rtlCol="0">
            <a:spAutoFit/>
          </a:bodyPr>
          <a:lstStyle/>
          <a:p>
            <a:r>
              <a:rPr lang="en-GB" sz="2400"/>
              <a:t>Năm 2012</a:t>
            </a:r>
            <a:endParaRPr lang="en-US" sz="2400"/>
          </a:p>
        </p:txBody>
      </p:sp>
      <p:sp>
        <p:nvSpPr>
          <p:cNvPr id="6" name="Speech Bubble: Oval 5">
            <a:extLst>
              <a:ext uri="{FF2B5EF4-FFF2-40B4-BE49-F238E27FC236}">
                <a16:creationId xmlns:a16="http://schemas.microsoft.com/office/drawing/2014/main" id="{F79AF0FD-9B96-4AB6-AF19-7E79D2113924}"/>
              </a:ext>
            </a:extLst>
          </p:cNvPr>
          <p:cNvSpPr/>
          <p:nvPr/>
        </p:nvSpPr>
        <p:spPr>
          <a:xfrm>
            <a:off x="3401184" y="1247634"/>
            <a:ext cx="4678048" cy="1963073"/>
          </a:xfrm>
          <a:prstGeom prst="wedgeEllipseCallout">
            <a:avLst>
              <a:gd name="adj1" fmla="val -61490"/>
              <a:gd name="adj2" fmla="val 8320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267">
                <a:solidFill>
                  <a:srgbClr val="202122"/>
                </a:solidFill>
                <a:latin typeface="+mj-lt"/>
              </a:rPr>
              <a:t>Sai lầm lớn nhất của chúng tôi khi làm công ty là dựa trên quá nhiều HTML hơn là môi trường phát triển gốc</a:t>
            </a:r>
            <a:endParaRPr lang="en-US" sz="2267">
              <a:latin typeface="+mj-lt"/>
            </a:endParaRPr>
          </a:p>
        </p:txBody>
      </p:sp>
      <p:sp>
        <p:nvSpPr>
          <p:cNvPr id="7" name="Speech Bubble: Oval 6">
            <a:extLst>
              <a:ext uri="{FF2B5EF4-FFF2-40B4-BE49-F238E27FC236}">
                <a16:creationId xmlns:a16="http://schemas.microsoft.com/office/drawing/2014/main" id="{855E2856-4EFC-4520-8DF5-4A082010A60A}"/>
              </a:ext>
            </a:extLst>
          </p:cNvPr>
          <p:cNvSpPr/>
          <p:nvPr/>
        </p:nvSpPr>
        <p:spPr>
          <a:xfrm>
            <a:off x="4760399" y="3657125"/>
            <a:ext cx="4141603" cy="1772920"/>
          </a:xfrm>
          <a:prstGeom prst="wedgeEllipseCallout">
            <a:avLst>
              <a:gd name="adj1" fmla="val -93839"/>
              <a:gd name="adj2" fmla="val -2093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267">
                <a:solidFill>
                  <a:srgbClr val="202122"/>
                </a:solidFill>
                <a:latin typeface="+mj-lt"/>
              </a:rPr>
              <a:t>Facebook sẽ sớm cung cấp trải nghiệm di động tốt hơn</a:t>
            </a:r>
            <a:endParaRPr lang="en-US" sz="2267">
              <a:latin typeface="+mj-lt"/>
            </a:endParaRPr>
          </a:p>
        </p:txBody>
      </p:sp>
    </p:spTree>
    <p:extLst>
      <p:ext uri="{BB962C8B-B14F-4D97-AF65-F5344CB8AC3E}">
        <p14:creationId xmlns:p14="http://schemas.microsoft.com/office/powerpoint/2010/main" val="1256455224"/>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914400" y="503936"/>
            <a:ext cx="5916800" cy="845245"/>
          </a:xfrm>
          <a:prstGeom prst="rect">
            <a:avLst/>
          </a:prstGeom>
        </p:spPr>
        <p:txBody>
          <a:bodyPr spcFirstLastPara="1" vert="horz" wrap="square" lIns="121900" tIns="121900" rIns="121900" bIns="121900" rtlCol="0" anchor="b" anchorCtr="0">
            <a:noAutofit/>
          </a:bodyPr>
          <a:lstStyle/>
          <a:p>
            <a:r>
              <a:rPr lang="en" sz="4000">
                <a:solidFill>
                  <a:srgbClr val="FF0000"/>
                </a:solidFill>
                <a:latin typeface="Times New Roman" panose="02020603050405020304" pitchFamily="18" charset="0"/>
                <a:cs typeface="Times New Roman" panose="02020603050405020304" pitchFamily="18" charset="0"/>
              </a:rPr>
              <a:t>Lịch sử hình thành</a:t>
            </a:r>
            <a:endParaRPr sz="400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08ADB3-6C55-47D2-8619-F6AB2DE97323}"/>
              </a:ext>
            </a:extLst>
          </p:cNvPr>
          <p:cNvPicPr>
            <a:picLocks noChangeAspect="1"/>
          </p:cNvPicPr>
          <p:nvPr/>
        </p:nvPicPr>
        <p:blipFill>
          <a:blip r:embed="rId3"/>
          <a:stretch>
            <a:fillRect/>
          </a:stretch>
        </p:blipFill>
        <p:spPr>
          <a:xfrm>
            <a:off x="-747776" y="4000501"/>
            <a:ext cx="5080000" cy="2857500"/>
          </a:xfrm>
          <a:prstGeom prst="rect">
            <a:avLst/>
          </a:prstGeom>
        </p:spPr>
      </p:pic>
      <p:sp>
        <p:nvSpPr>
          <p:cNvPr id="8" name="TextBox 7">
            <a:extLst>
              <a:ext uri="{FF2B5EF4-FFF2-40B4-BE49-F238E27FC236}">
                <a16:creationId xmlns:a16="http://schemas.microsoft.com/office/drawing/2014/main" id="{95D2926A-0AD0-46C0-A385-AF1D5D326962}"/>
              </a:ext>
            </a:extLst>
          </p:cNvPr>
          <p:cNvSpPr txBox="1"/>
          <p:nvPr/>
        </p:nvSpPr>
        <p:spPr>
          <a:xfrm>
            <a:off x="1089152" y="1658113"/>
            <a:ext cx="4584192" cy="1138966"/>
          </a:xfrm>
          <a:prstGeom prst="rect">
            <a:avLst/>
          </a:prstGeom>
          <a:noFill/>
        </p:spPr>
        <p:txBody>
          <a:bodyPr wrap="square" rtlCol="0">
            <a:spAutoFit/>
          </a:bodyPr>
          <a:lstStyle/>
          <a:p>
            <a:r>
              <a:rPr lang="vi-VN" sz="2267">
                <a:solidFill>
                  <a:srgbClr val="202122"/>
                </a:solidFill>
                <a:latin typeface="+mj-lt"/>
              </a:rPr>
              <a:t>Kỹ sư Jordan Walke</a:t>
            </a:r>
            <a:r>
              <a:rPr lang="en-GB" sz="2267">
                <a:solidFill>
                  <a:srgbClr val="202122"/>
                </a:solidFill>
                <a:latin typeface="+mj-lt"/>
              </a:rPr>
              <a:t> </a:t>
            </a:r>
            <a:r>
              <a:rPr lang="en-US" sz="2267">
                <a:solidFill>
                  <a:srgbClr val="202122"/>
                </a:solidFill>
                <a:latin typeface="+mj-lt"/>
                <a:cs typeface="Times New Roman" panose="02020603050405020304" pitchFamily="18" charset="0"/>
              </a:rPr>
              <a:t>đã tìm ra cách xây dựng các thành phần </a:t>
            </a:r>
            <a:r>
              <a:rPr lang="en-US" sz="2267">
                <a:solidFill>
                  <a:srgbClr val="0B0080"/>
                </a:solidFill>
                <a:latin typeface="+mj-lt"/>
                <a:cs typeface="Times New Roman" panose="02020603050405020304" pitchFamily="18" charset="0"/>
                <a:hlinkClick r:id="rId4" tooltip="Giao diện người dùng"/>
              </a:rPr>
              <a:t>UI</a:t>
            </a:r>
            <a:r>
              <a:rPr lang="en-US" sz="2267">
                <a:solidFill>
                  <a:srgbClr val="202122"/>
                </a:solidFill>
                <a:latin typeface="+mj-lt"/>
                <a:cs typeface="Times New Roman" panose="02020603050405020304" pitchFamily="18" charset="0"/>
              </a:rPr>
              <a:t> cho iOS bằng một luồng </a:t>
            </a:r>
            <a:r>
              <a:rPr lang="en-US" sz="2267">
                <a:solidFill>
                  <a:srgbClr val="0B0080"/>
                </a:solidFill>
                <a:latin typeface="+mj-lt"/>
                <a:cs typeface="Times New Roman" panose="02020603050405020304" pitchFamily="18" charset="0"/>
                <a:hlinkClick r:id="rId5" tooltip="JavaScript"/>
              </a:rPr>
              <a:t>JavaScript</a:t>
            </a:r>
            <a:r>
              <a:rPr lang="en-US" sz="2267">
                <a:solidFill>
                  <a:srgbClr val="202122"/>
                </a:solidFill>
                <a:latin typeface="+mj-lt"/>
                <a:cs typeface="Times New Roman" panose="02020603050405020304" pitchFamily="18" charset="0"/>
              </a:rPr>
              <a:t>.</a:t>
            </a:r>
            <a:r>
              <a:rPr lang="en-US" sz="2267" u="sng" baseline="30000">
                <a:solidFill>
                  <a:srgbClr val="FAA700"/>
                </a:solidFill>
                <a:latin typeface="+mj-lt"/>
                <a:cs typeface="Times New Roman" panose="02020603050405020304" pitchFamily="18" charset="0"/>
                <a:hlinkClick r:id="rId6"/>
              </a:rPr>
              <a:t>[8]</a:t>
            </a:r>
            <a:endParaRPr lang="en-US" sz="2267">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B0317E2E-B30F-4595-8E5C-765CA4F0F7D8}"/>
              </a:ext>
            </a:extLst>
          </p:cNvPr>
          <p:cNvSpPr txBox="1"/>
          <p:nvPr/>
        </p:nvSpPr>
        <p:spPr>
          <a:xfrm>
            <a:off x="2576576" y="2785389"/>
            <a:ext cx="3096768" cy="1487843"/>
          </a:xfrm>
          <a:prstGeom prst="rect">
            <a:avLst/>
          </a:prstGeom>
          <a:noFill/>
        </p:spPr>
        <p:txBody>
          <a:bodyPr wrap="square" rtlCol="0">
            <a:spAutoFit/>
          </a:bodyPr>
          <a:lstStyle/>
          <a:p>
            <a:r>
              <a:rPr lang="en-US" sz="2267">
                <a:solidFill>
                  <a:srgbClr val="202122"/>
                </a:solidFill>
                <a:latin typeface="Times New Roman" panose="02020603050405020304" pitchFamily="18" charset="0"/>
                <a:cs typeface="Times New Roman" panose="02020603050405020304" pitchFamily="18" charset="0"/>
              </a:rPr>
              <a:t>quyết định tổ chức cuộc thi </a:t>
            </a:r>
            <a:r>
              <a:rPr lang="en-US" sz="2267">
                <a:solidFill>
                  <a:srgbClr val="0B0080"/>
                </a:solidFill>
                <a:latin typeface="Times New Roman" panose="02020603050405020304" pitchFamily="18" charset="0"/>
                <a:cs typeface="Times New Roman" panose="02020603050405020304" pitchFamily="18" charset="0"/>
                <a:hlinkClick r:id="rId7" tooltip="Hackathon"/>
              </a:rPr>
              <a:t>Hackathon</a:t>
            </a:r>
            <a:r>
              <a:rPr lang="en-US" sz="2267">
                <a:solidFill>
                  <a:srgbClr val="202122"/>
                </a:solidFill>
                <a:latin typeface="Times New Roman" panose="02020603050405020304" pitchFamily="18" charset="0"/>
                <a:cs typeface="Times New Roman" panose="02020603050405020304" pitchFamily="18" charset="0"/>
              </a:rPr>
              <a:t> để hoàn thiện </a:t>
            </a:r>
            <a:r>
              <a:rPr lang="en-US" sz="2267" u="sng">
                <a:solidFill>
                  <a:srgbClr val="0B0080"/>
                </a:solidFill>
                <a:latin typeface="Times New Roman" panose="02020603050405020304" pitchFamily="18" charset="0"/>
                <a:cs typeface="Times New Roman" panose="02020603050405020304" pitchFamily="18" charset="0"/>
                <a:hlinkClick r:id="rId8"/>
              </a:rPr>
              <a:t>nguyên mẫu hệ thống</a:t>
            </a:r>
            <a:r>
              <a:rPr lang="en-US" sz="2267">
                <a:solidFill>
                  <a:srgbClr val="202122"/>
                </a:solidFill>
                <a:latin typeface="Times New Roman" panose="02020603050405020304" pitchFamily="18" charset="0"/>
                <a:cs typeface="Times New Roman" panose="02020603050405020304" pitchFamily="18" charset="0"/>
              </a:rPr>
              <a:t> </a:t>
            </a:r>
            <a:endParaRPr lang="en-US" sz="2267">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53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sp>
        <p:nvSpPr>
          <p:cNvPr id="8" name="TextBox 7">
            <a:extLst>
              <a:ext uri="{FF2B5EF4-FFF2-40B4-BE49-F238E27FC236}">
                <a16:creationId xmlns:a16="http://schemas.microsoft.com/office/drawing/2014/main" id="{1BAAE8BF-D7CD-425E-B2A6-9CFEA19A38DE}"/>
              </a:ext>
            </a:extLst>
          </p:cNvPr>
          <p:cNvSpPr txBox="1"/>
          <p:nvPr/>
        </p:nvSpPr>
        <p:spPr>
          <a:xfrm>
            <a:off x="329755" y="561473"/>
            <a:ext cx="5766245" cy="584775"/>
          </a:xfrm>
          <a:prstGeom prst="rect">
            <a:avLst/>
          </a:prstGeom>
          <a:noFill/>
        </p:spPr>
        <p:txBody>
          <a:bodyPr wrap="square" rtlCol="0">
            <a:spAutoFit/>
          </a:bodyPr>
          <a:lstStyle/>
          <a:p>
            <a:r>
              <a:rPr lang="en-GB" sz="3200">
                <a:solidFill>
                  <a:srgbClr val="FF0000"/>
                </a:solidFill>
                <a:latin typeface="Times New Roman" panose="02020603050405020304" pitchFamily="18" charset="0"/>
                <a:cs typeface="Times New Roman" panose="02020603050405020304" pitchFamily="18" charset="0"/>
              </a:rPr>
              <a:t>CÁC THÀNH PHẦN</a:t>
            </a:r>
            <a:endParaRPr lang="en-US" sz="320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DB0ED5-EA3C-4371-B024-F12CD69E525B}"/>
              </a:ext>
            </a:extLst>
          </p:cNvPr>
          <p:cNvSpPr txBox="1"/>
          <p:nvPr/>
        </p:nvSpPr>
        <p:spPr>
          <a:xfrm>
            <a:off x="909762" y="1623378"/>
            <a:ext cx="8021831" cy="3581109"/>
          </a:xfrm>
          <a:prstGeom prst="rect">
            <a:avLst/>
          </a:prstGeom>
          <a:noFill/>
        </p:spPr>
        <p:txBody>
          <a:bodyPr wrap="square" rtlCol="0">
            <a:spAutoFit/>
          </a:bodyPr>
          <a:lstStyle/>
          <a:p>
            <a:pPr algn="l"/>
            <a:r>
              <a:rPr lang="vi-VN" sz="2267">
                <a:solidFill>
                  <a:srgbClr val="1C1C1C"/>
                </a:solidFill>
                <a:latin typeface="+mj-lt"/>
              </a:rPr>
              <a:t>Bằng cách tích hợp 2 thread là Main Thread và JS Thread cho ứng dụng mobile. Với </a:t>
            </a:r>
            <a:r>
              <a:rPr lang="vi-VN" sz="2267" b="1" i="1">
                <a:solidFill>
                  <a:srgbClr val="1C1C1C"/>
                </a:solidFill>
                <a:latin typeface="+mj-lt"/>
              </a:rPr>
              <a:t>Main Thread</a:t>
            </a:r>
            <a:r>
              <a:rPr lang="vi-VN" sz="2267">
                <a:solidFill>
                  <a:srgbClr val="1C1C1C"/>
                </a:solidFill>
                <a:latin typeface="+mj-lt"/>
              </a:rPr>
              <a:t> sẽ đảm nhận vai trò cập nhật giao diện người dùng(UI). Sau đó sẽ xử lý tương tác người dùng. Trong khi đó, </a:t>
            </a:r>
            <a:r>
              <a:rPr lang="vi-VN" sz="2267" b="1">
                <a:solidFill>
                  <a:srgbClr val="1C1C1C"/>
                </a:solidFill>
                <a:latin typeface="+mj-lt"/>
              </a:rPr>
              <a:t>JS Thread</a:t>
            </a:r>
            <a:r>
              <a:rPr lang="vi-VN" sz="2267">
                <a:solidFill>
                  <a:srgbClr val="1C1C1C"/>
                </a:solidFill>
                <a:latin typeface="+mj-lt"/>
              </a:rPr>
              <a:t> sẽ thực thi và xử lý code Javascript. Hai luồng này hoạt động độc lập với nhau.</a:t>
            </a:r>
          </a:p>
          <a:p>
            <a:pPr algn="l"/>
            <a:r>
              <a:rPr lang="vi-VN" sz="2267">
                <a:solidFill>
                  <a:srgbClr val="1C1C1C"/>
                </a:solidFill>
                <a:latin typeface="+mj-lt"/>
              </a:rPr>
              <a:t>Để tương tác được với nhau hai Thread sẽ sử dụng một Bridge(cầu nối). Cho phép chúng giao tiếp mà không phụ thuộc lẫn nhau, chuyển đổi dữ liệu từ thread này sang thread khác. Dữ liệu từ hai Thread được vận hành khi tiếp nối dữ liệu cho nhau.</a:t>
            </a:r>
          </a:p>
          <a:p>
            <a:endParaRPr lang="en-US" sz="2267">
              <a:latin typeface="+mj-lt"/>
            </a:endParaRPr>
          </a:p>
        </p:txBody>
      </p:sp>
    </p:spTree>
    <p:extLst>
      <p:ext uri="{BB962C8B-B14F-4D97-AF65-F5344CB8AC3E}">
        <p14:creationId xmlns:p14="http://schemas.microsoft.com/office/powerpoint/2010/main" val="140817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pic>
        <p:nvPicPr>
          <p:cNvPr id="4" name="Picture 3">
            <a:extLst>
              <a:ext uri="{FF2B5EF4-FFF2-40B4-BE49-F238E27FC236}">
                <a16:creationId xmlns:a16="http://schemas.microsoft.com/office/drawing/2014/main" id="{F2F18ACC-E126-4B22-A3BE-F4F77BDAF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8720"/>
            <a:ext cx="8869680" cy="5046951"/>
          </a:xfrm>
          <a:prstGeom prst="rect">
            <a:avLst/>
          </a:prstGeom>
        </p:spPr>
      </p:pic>
      <p:sp>
        <p:nvSpPr>
          <p:cNvPr id="5" name="TextBox 4">
            <a:extLst>
              <a:ext uri="{FF2B5EF4-FFF2-40B4-BE49-F238E27FC236}">
                <a16:creationId xmlns:a16="http://schemas.microsoft.com/office/drawing/2014/main" id="{B82A2F98-C643-41A7-ACF6-343B8C01AE2A}"/>
              </a:ext>
            </a:extLst>
          </p:cNvPr>
          <p:cNvSpPr txBox="1"/>
          <p:nvPr/>
        </p:nvSpPr>
        <p:spPr>
          <a:xfrm>
            <a:off x="339634" y="247805"/>
            <a:ext cx="4702629" cy="615553"/>
          </a:xfrm>
          <a:prstGeom prst="rect">
            <a:avLst/>
          </a:prstGeom>
          <a:noFill/>
        </p:spPr>
        <p:txBody>
          <a:bodyPr wrap="square" rtlCol="0">
            <a:spAutoFit/>
          </a:bodyPr>
          <a:lstStyle/>
          <a:p>
            <a:r>
              <a:rPr lang="en-GB" sz="3400">
                <a:solidFill>
                  <a:srgbClr val="FF0000"/>
                </a:solidFill>
                <a:latin typeface="Times New Roman" panose="02020603050405020304" pitchFamily="18" charset="0"/>
                <a:cs typeface="Times New Roman" panose="02020603050405020304" pitchFamily="18" charset="0"/>
              </a:rPr>
              <a:t>CÁCH HOẠT ĐỘNG</a:t>
            </a:r>
            <a:endParaRPr lang="en-US" sz="3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46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pic>
        <p:nvPicPr>
          <p:cNvPr id="20" name="Picture 19">
            <a:extLst>
              <a:ext uri="{FF2B5EF4-FFF2-40B4-BE49-F238E27FC236}">
                <a16:creationId xmlns:a16="http://schemas.microsoft.com/office/drawing/2014/main" id="{C17B3F6E-5ECA-4FFE-B6DD-BB1AC352B58B}"/>
              </a:ext>
            </a:extLst>
          </p:cNvPr>
          <p:cNvPicPr>
            <a:picLocks noChangeAspect="1"/>
          </p:cNvPicPr>
          <p:nvPr/>
        </p:nvPicPr>
        <p:blipFill>
          <a:blip r:embed="rId3"/>
          <a:stretch>
            <a:fillRect/>
          </a:stretch>
        </p:blipFill>
        <p:spPr>
          <a:xfrm>
            <a:off x="1" y="1065320"/>
            <a:ext cx="7765001" cy="5792680"/>
          </a:xfrm>
          <a:prstGeom prst="rect">
            <a:avLst/>
          </a:prstGeom>
        </p:spPr>
      </p:pic>
      <p:pic>
        <p:nvPicPr>
          <p:cNvPr id="3" name="Picture 2">
            <a:extLst>
              <a:ext uri="{FF2B5EF4-FFF2-40B4-BE49-F238E27FC236}">
                <a16:creationId xmlns:a16="http://schemas.microsoft.com/office/drawing/2014/main" id="{AA96A058-5FB7-4D9B-BF6B-65526F07CAC3}"/>
              </a:ext>
            </a:extLst>
          </p:cNvPr>
          <p:cNvPicPr>
            <a:picLocks noChangeAspect="1"/>
          </p:cNvPicPr>
          <p:nvPr/>
        </p:nvPicPr>
        <p:blipFill>
          <a:blip r:embed="rId4"/>
          <a:stretch>
            <a:fillRect/>
          </a:stretch>
        </p:blipFill>
        <p:spPr>
          <a:xfrm>
            <a:off x="8140700" y="550335"/>
            <a:ext cx="3429000" cy="6045200"/>
          </a:xfrm>
          <a:prstGeom prst="rect">
            <a:avLst/>
          </a:prstGeom>
        </p:spPr>
      </p:pic>
    </p:spTree>
    <p:extLst>
      <p:ext uri="{BB962C8B-B14F-4D97-AF65-F5344CB8AC3E}">
        <p14:creationId xmlns:p14="http://schemas.microsoft.com/office/powerpoint/2010/main" val="990771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C2E2FD90C9AAE45B1F6143794D8941C" ma:contentTypeVersion="2" ma:contentTypeDescription="Tạo tài liệu mới." ma:contentTypeScope="" ma:versionID="a2699d9602d3b0052ec620d1f7097924">
  <xsd:schema xmlns:xsd="http://www.w3.org/2001/XMLSchema" xmlns:xs="http://www.w3.org/2001/XMLSchema" xmlns:p="http://schemas.microsoft.com/office/2006/metadata/properties" xmlns:ns3="0cd10f83-655c-411b-b7a2-cf444579825c" targetNamespace="http://schemas.microsoft.com/office/2006/metadata/properties" ma:root="true" ma:fieldsID="126fdd5de83d5bc4ea685725585f30d2" ns3:_="">
    <xsd:import namespace="0cd10f83-655c-411b-b7a2-cf444579825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d10f83-655c-411b-b7a2-cf44457982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860343-2FF9-4779-A5EF-DFA57D439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d10f83-655c-411b-b7a2-cf44457982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FB80A-12EF-4D32-AA12-0EA832EA9A42}">
  <ds:schemaRefs>
    <ds:schemaRef ds:uri="http://schemas.microsoft.com/sharepoint/v3/contenttype/forms"/>
  </ds:schemaRefs>
</ds:datastoreItem>
</file>

<file path=customXml/itemProps3.xml><?xml version="1.0" encoding="utf-8"?>
<ds:datastoreItem xmlns:ds="http://schemas.openxmlformats.org/officeDocument/2006/customXml" ds:itemID="{DA304AD6-2482-405A-9655-D9BE4399B187}">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0cd10f83-655c-411b-b7a2-cf444579825c"/>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Gallery</Template>
  <TotalTime>328</TotalTime>
  <Words>1669</Words>
  <Application>Microsoft Office PowerPoint</Application>
  <PresentationFormat>Widescreen</PresentationFormat>
  <Paragraphs>90</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Calibri Light</vt:lpstr>
      <vt:lpstr>charter</vt:lpstr>
      <vt:lpstr>Chivo</vt:lpstr>
      <vt:lpstr>Open Sans</vt:lpstr>
      <vt:lpstr>Roboto</vt:lpstr>
      <vt:lpstr>Shadows Into Light Two</vt:lpstr>
      <vt:lpstr>Times New Roman</vt:lpstr>
      <vt:lpstr>Verdana</vt:lpstr>
      <vt:lpstr>Wingdings</vt:lpstr>
      <vt:lpstr>Office Theme</vt:lpstr>
      <vt:lpstr>LẬP TRÌNH WEB</vt:lpstr>
      <vt:lpstr>Nhóm Amazing(7) </vt:lpstr>
      <vt:lpstr>NỘI DUNG</vt:lpstr>
      <vt:lpstr>PowerPoint Presentation</vt:lpstr>
      <vt:lpstr>Lịch sử hình thành</vt:lpstr>
      <vt:lpstr>Lịch sử hình thành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Thanh Hiệp</dc:creator>
  <cp:lastModifiedBy>Lê Thanh Hiệp</cp:lastModifiedBy>
  <cp:revision>20</cp:revision>
  <dcterms:created xsi:type="dcterms:W3CDTF">2020-10-24T01:50:28Z</dcterms:created>
  <dcterms:modified xsi:type="dcterms:W3CDTF">2020-10-27T18:39:10Z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0x0101006C2E2FD90C9AAE45B1F6143794D8941C</vt:lpwstr>
  </property>
</Properties>
</file>