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4" r:id="rId2"/>
    <p:sldId id="336" r:id="rId3"/>
    <p:sldId id="335" r:id="rId4"/>
    <p:sldId id="258" r:id="rId5"/>
    <p:sldId id="337" r:id="rId6"/>
    <p:sldId id="257" r:id="rId7"/>
    <p:sldId id="338" r:id="rId8"/>
    <p:sldId id="339" r:id="rId9"/>
    <p:sldId id="279" r:id="rId10"/>
    <p:sldId id="280" r:id="rId11"/>
    <p:sldId id="314" r:id="rId12"/>
  </p:sldIdLst>
  <p:sldSz cx="12192000" cy="6858000"/>
  <p:notesSz cx="6858000" cy="9144000"/>
  <p:embeddedFontLst>
    <p:embeddedFont>
      <p:font typeface="DengXian" panose="02010600030101010101" pitchFamily="2" charset="-122"/>
      <p:regular r:id="rId15"/>
      <p:bold r:id="rId16"/>
    </p:embeddedFont>
    <p:embeddedFont>
      <p:font typeface="DengXian Light" panose="02010600030101010101" pitchFamily="2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KONIC TDMU" initials="HT" lastIdx="10" clrIdx="0">
    <p:extLst>
      <p:ext uri="{19B8F6BF-5375-455C-9EA6-DF929625EA0E}">
        <p15:presenceInfo xmlns:p15="http://schemas.microsoft.com/office/powerpoint/2012/main" userId="a342eae6073f23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38" y="5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1T08:46:39.822" idx="1">
    <p:pos x="10" y="10"/>
    <p:text>Giải thích ví dụ: Cáp thoại có băng thông từ 400 đến 4000Hz nghĩa là nó có thể truyền các tín hiệu với tần số từ 400 đến 4000 chu kì giây</p:text>
    <p:extLst>
      <p:ext uri="{C676402C-5697-4E1C-873F-D02D1690AC5C}">
        <p15:threadingInfo xmlns:p15="http://schemas.microsoft.com/office/powerpoint/2012/main" timeZoneBias="-420"/>
      </p:ext>
    </p:extLst>
  </p:cm>
  <p:cm authorId="1" dt="2019-09-11T08:48:46.610" idx="2">
    <p:pos x="146" y="146"/>
    <p:text>Nói thêm phần chiều dài cáp: Khi thiết kế lắp đặt cáp, chiều dài cáp sao cho không vượt qua giới hạn cho phép vì có thể xảy ra lỗi trong quá trình truyền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khảo sát :Trường đại học THỦ DẦU MỘT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khảo sát :toàn thể  sinh viên  D18,D19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3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khảo sát :Trường đại học THỦ DẦU MỘT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khảo sát :toàn thể  sinh viên  D18,D19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1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khảo sát :Trường đại học THỦ DẦU MỘT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khảo sát :toàn thể  sinh viên  D18,D19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4600-C585-4293-A2C6-1F34D82BEEFD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443D-8F4F-4DAC-A83B-553AE876E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BD6F24A-9289-481B-B5F4-D96AE06CA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8" y="0"/>
            <a:ext cx="5372793" cy="193608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CC4190E-CBC5-4747-9EC6-D4080AB5176C}"/>
              </a:ext>
            </a:extLst>
          </p:cNvPr>
          <p:cNvSpPr txBox="1"/>
          <p:nvPr/>
        </p:nvSpPr>
        <p:spPr>
          <a:xfrm>
            <a:off x="2850485" y="1936086"/>
            <a:ext cx="71198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 DẦU MỘT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- CÔNG NGHỆ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54FA266F-6FFA-4651-906C-AA3BAD631B0B}"/>
              </a:ext>
            </a:extLst>
          </p:cNvPr>
          <p:cNvSpPr txBox="1"/>
          <p:nvPr/>
        </p:nvSpPr>
        <p:spPr>
          <a:xfrm>
            <a:off x="3520372" y="3410507"/>
            <a:ext cx="578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ĐA NỀN TẢNG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820FC8-3167-4961-BEBC-D6EE8BE3B84B}"/>
              </a:ext>
            </a:extLst>
          </p:cNvPr>
          <p:cNvSpPr txBox="1">
            <a:spLocks/>
          </p:cNvSpPr>
          <p:nvPr/>
        </p:nvSpPr>
        <p:spPr>
          <a:xfrm>
            <a:off x="7595119" y="6044072"/>
            <a:ext cx="4596882" cy="69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GVHD: TS.NGUYỄN KIM DUY</a:t>
            </a:r>
          </a:p>
        </p:txBody>
      </p:sp>
    </p:spTree>
    <p:extLst>
      <p:ext uri="{BB962C8B-B14F-4D97-AF65-F5344CB8AC3E}">
        <p14:creationId xmlns:p14="http://schemas.microsoft.com/office/powerpoint/2010/main" val="118615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581" y="588157"/>
            <a:ext cx="1242647" cy="1135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02676" y="719506"/>
            <a:ext cx="10386648" cy="5435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0800000">
            <a:off x="10973583" y="719696"/>
            <a:ext cx="316526" cy="31652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3DC2352-F1A6-4AC0-958F-B2FFBDC4025F}"/>
              </a:ext>
            </a:extLst>
          </p:cNvPr>
          <p:cNvSpPr txBox="1"/>
          <p:nvPr/>
        </p:nvSpPr>
        <p:spPr>
          <a:xfrm>
            <a:off x="902041" y="759613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3.CHỨC NĂNG HỆ THỐNG (tt)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933E88E-6A6D-4881-8175-2702E07A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1" y="1128945"/>
            <a:ext cx="10386648" cy="4969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74685" y="1890745"/>
            <a:ext cx="72426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latin typeface="Calibri" panose="020F0502020204030204" charset="0"/>
                <a:ea typeface="Calibri" panose="020F0502020204030204" charset="0"/>
              </a:rPr>
              <a:t>THANK YOU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442858" y="3073317"/>
            <a:ext cx="129177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95914" y="3505695"/>
            <a:ext cx="500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Arial" panose="020B0604020202020204" pitchFamily="34" charset="0"/>
              </a:rPr>
              <a:t>Life was like a box of chocolates, you never know what you’re go to get.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65" y="4901589"/>
            <a:ext cx="449798" cy="4497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37" y="4901589"/>
            <a:ext cx="449798" cy="4497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30" y="4879418"/>
            <a:ext cx="494140" cy="4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E0EE17-631C-49E1-ABE5-04A678D0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b="0" i="0">
                <a:solidFill>
                  <a:srgbClr val="000000"/>
                </a:solidFill>
                <a:effectLst/>
              </a:rPr>
              <a:t>ỨNG DỤNG QUẢN LÝ CHI TIÊU CÁ NHÂN AMAZING BẰNG REACT-NATIVE</a:t>
            </a:r>
            <a:endParaRPr lang="vi-VN" sz="2400"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3105A8-ABF0-445B-93D5-AAB824449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65"/>
            <a:ext cx="2885902" cy="537833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5530C46-BFD0-4CF7-9454-D1004ACDDA96}"/>
              </a:ext>
            </a:extLst>
          </p:cNvPr>
          <p:cNvSpPr txBox="1"/>
          <p:nvPr/>
        </p:nvSpPr>
        <p:spPr>
          <a:xfrm>
            <a:off x="4993179" y="2719641"/>
            <a:ext cx="6949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+mj-lt"/>
              </a:rPr>
              <a:t>NỘI DUNG</a:t>
            </a:r>
          </a:p>
          <a:p>
            <a:endParaRPr lang="vi-VN" sz="240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2400">
                <a:latin typeface="+mj-lt"/>
              </a:rPr>
              <a:t>BẢNG PHÂN CÔNG </a:t>
            </a:r>
            <a:r>
              <a:rPr lang="vi-VN" sz="2400" err="1">
                <a:latin typeface="+mj-lt"/>
              </a:rPr>
              <a:t>CÔNG</a:t>
            </a:r>
            <a:r>
              <a:rPr lang="vi-VN" sz="2400">
                <a:latin typeface="+mj-lt"/>
              </a:rPr>
              <a:t> VIỆC VÀ BẢNG VAI TRÒ THÀNH VIÊN.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>
                <a:latin typeface="+mj-lt"/>
              </a:rPr>
              <a:t>KHẢO SÁT NHU CẦU NGƯỜI DÙNG.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>
                <a:latin typeface="+mj-lt"/>
              </a:rPr>
              <a:t>CHỨC NĂNG HỆ THỐNG.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>
                <a:latin typeface="+mj-lt"/>
              </a:rPr>
              <a:t>DATABASE.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>
                <a:latin typeface="+mj-lt"/>
              </a:rPr>
              <a:t>MÔ PHỎNG ĐỀ TÀI.</a:t>
            </a:r>
          </a:p>
          <a:p>
            <a:endParaRPr lang="vi-VN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68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E0EE17-631C-49E1-ABE5-04A678D0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VIÊN NHÓM AMAZING(NHÓM 2)</a:t>
            </a:r>
            <a:endParaRPr lang="vi-VN" sz="2400"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3105A8-ABF0-445B-93D5-AAB824449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65"/>
            <a:ext cx="2885902" cy="537833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5530C46-BFD0-4CF7-9454-D1004ACDDA96}"/>
              </a:ext>
            </a:extLst>
          </p:cNvPr>
          <p:cNvSpPr txBox="1"/>
          <p:nvPr/>
        </p:nvSpPr>
        <p:spPr>
          <a:xfrm>
            <a:off x="4389122" y="4553883"/>
            <a:ext cx="7581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400" b="0" i="0">
                <a:solidFill>
                  <a:srgbClr val="000000"/>
                </a:solidFill>
                <a:effectLst/>
                <a:latin typeface="+mj-lt"/>
              </a:rPr>
              <a:t>Trần Văn Trí(Nhóm trưởng) MSSV:1824801030092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400">
                <a:solidFill>
                  <a:srgbClr val="000000"/>
                </a:solidFill>
                <a:latin typeface="+mj-lt"/>
              </a:rPr>
              <a:t>Mai Anh Khoa</a:t>
            </a:r>
            <a:r>
              <a:rPr lang="vi-VN" sz="2400" b="0" i="0">
                <a:solidFill>
                  <a:srgbClr val="000000"/>
                </a:solidFill>
                <a:effectLst/>
                <a:latin typeface="+mj-lt"/>
              </a:rPr>
              <a:t>(Nhóm phó) MSSV:18248010300105</a:t>
            </a:r>
            <a:endParaRPr lang="vi-VN" sz="240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400" b="0" i="0">
                <a:solidFill>
                  <a:srgbClr val="000000"/>
                </a:solidFill>
                <a:effectLst/>
                <a:latin typeface="+mj-lt"/>
              </a:rPr>
              <a:t>Trịnh Minh Giang  MSSV:1824801030127</a:t>
            </a:r>
            <a:endParaRPr lang="vi-VN" sz="240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400" b="0" i="0">
                <a:solidFill>
                  <a:srgbClr val="000000"/>
                </a:solidFill>
                <a:effectLst/>
                <a:latin typeface="+mj-lt"/>
              </a:rPr>
              <a:t>Phạm Thị Ngọc Hân MSSV:1824801030225</a:t>
            </a:r>
            <a:endParaRPr lang="vi-VN" sz="240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400" b="0" i="0">
                <a:solidFill>
                  <a:srgbClr val="000000"/>
                </a:solidFill>
                <a:effectLst/>
                <a:latin typeface="+mj-lt"/>
              </a:rPr>
              <a:t>Lê Thanh Hiệp MSSV:1824801030217</a:t>
            </a:r>
            <a:endParaRPr lang="vi-VN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8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6FC45BC-8BEA-477D-B680-CAA2C3B498BB}"/>
              </a:ext>
            </a:extLst>
          </p:cNvPr>
          <p:cNvSpPr txBox="1"/>
          <p:nvPr/>
        </p:nvSpPr>
        <p:spPr>
          <a:xfrm>
            <a:off x="741409" y="533689"/>
            <a:ext cx="756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1.Bảng phân công công việc và bảng vai trò thành viên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E5EBB7B-581C-40D2-B67C-97554CB13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24952"/>
              </p:ext>
            </p:extLst>
          </p:nvPr>
        </p:nvGraphicFramePr>
        <p:xfrm>
          <a:off x="741409" y="1069497"/>
          <a:ext cx="9803918" cy="456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182">
                  <a:extLst>
                    <a:ext uri="{9D8B030D-6E8A-4147-A177-3AD203B41FA5}">
                      <a16:colId xmlns:a16="http://schemas.microsoft.com/office/drawing/2014/main" val="967750765"/>
                    </a:ext>
                  </a:extLst>
                </a:gridCol>
                <a:gridCol w="3159003">
                  <a:extLst>
                    <a:ext uri="{9D8B030D-6E8A-4147-A177-3AD203B41FA5}">
                      <a16:colId xmlns:a16="http://schemas.microsoft.com/office/drawing/2014/main" val="2770186908"/>
                    </a:ext>
                  </a:extLst>
                </a:gridCol>
                <a:gridCol w="3785269">
                  <a:extLst>
                    <a:ext uri="{9D8B030D-6E8A-4147-A177-3AD203B41FA5}">
                      <a16:colId xmlns:a16="http://schemas.microsoft.com/office/drawing/2014/main" val="263020292"/>
                    </a:ext>
                  </a:extLst>
                </a:gridCol>
                <a:gridCol w="2201464">
                  <a:extLst>
                    <a:ext uri="{9D8B030D-6E8A-4147-A177-3AD203B41FA5}">
                      <a16:colId xmlns:a16="http://schemas.microsoft.com/office/drawing/2014/main" val="4018319207"/>
                    </a:ext>
                  </a:extLst>
                </a:gridCol>
              </a:tblGrid>
              <a:tr h="760407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tên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thực hiện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832935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1824801030092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Văn Trí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065658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1824801030127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Trịnh Minh Giang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872888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1824801030105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 Anh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633914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1824801030225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Thị Ngọc Hân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913912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1824801030217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Thanh Hiệp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987245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C6C161F-83AF-44B3-95C4-24BCB7C17D8F}"/>
              </a:ext>
            </a:extLst>
          </p:cNvPr>
          <p:cNvSpPr txBox="1"/>
          <p:nvPr/>
        </p:nvSpPr>
        <p:spPr>
          <a:xfrm>
            <a:off x="4282751" y="5709368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Bảng phân công công việc</a:t>
            </a:r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6FC45BC-8BEA-477D-B680-CAA2C3B498BB}"/>
              </a:ext>
            </a:extLst>
          </p:cNvPr>
          <p:cNvSpPr txBox="1"/>
          <p:nvPr/>
        </p:nvSpPr>
        <p:spPr>
          <a:xfrm>
            <a:off x="741409" y="533689"/>
            <a:ext cx="756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1.Bảng phân công công việc và bảng vai trò thành viên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C6C161F-83AF-44B3-95C4-24BCB7C17D8F}"/>
              </a:ext>
            </a:extLst>
          </p:cNvPr>
          <p:cNvSpPr txBox="1"/>
          <p:nvPr/>
        </p:nvSpPr>
        <p:spPr>
          <a:xfrm>
            <a:off x="4282751" y="5709368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Bảng phân công công việc</a:t>
            </a:r>
            <a:endParaRPr lang="vi-VN"/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48CF0950-651E-4863-962A-E7A1068D7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65100"/>
              </p:ext>
            </p:extLst>
          </p:nvPr>
        </p:nvGraphicFramePr>
        <p:xfrm>
          <a:off x="1129003" y="1275734"/>
          <a:ext cx="10291664" cy="443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228">
                  <a:extLst>
                    <a:ext uri="{9D8B030D-6E8A-4147-A177-3AD203B41FA5}">
                      <a16:colId xmlns:a16="http://schemas.microsoft.com/office/drawing/2014/main" val="2351329929"/>
                    </a:ext>
                  </a:extLst>
                </a:gridCol>
                <a:gridCol w="3357582">
                  <a:extLst>
                    <a:ext uri="{9D8B030D-6E8A-4147-A177-3AD203B41FA5}">
                      <a16:colId xmlns:a16="http://schemas.microsoft.com/office/drawing/2014/main" val="2833074043"/>
                    </a:ext>
                  </a:extLst>
                </a:gridCol>
                <a:gridCol w="3770803">
                  <a:extLst>
                    <a:ext uri="{9D8B030D-6E8A-4147-A177-3AD203B41FA5}">
                      <a16:colId xmlns:a16="http://schemas.microsoft.com/office/drawing/2014/main" val="515429400"/>
                    </a:ext>
                  </a:extLst>
                </a:gridCol>
                <a:gridCol w="2193051">
                  <a:extLst>
                    <a:ext uri="{9D8B030D-6E8A-4147-A177-3AD203B41FA5}">
                      <a16:colId xmlns:a16="http://schemas.microsoft.com/office/drawing/2014/main" val="2271986369"/>
                    </a:ext>
                  </a:extLst>
                </a:gridCol>
              </a:tblGrid>
              <a:tr h="1266752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tên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thực hiện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278093"/>
                  </a:ext>
                </a:extLst>
              </a:tr>
              <a:tr h="633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1824801030092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Văn Trí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696162"/>
                  </a:ext>
                </a:extLst>
              </a:tr>
              <a:tr h="633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1824801030127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Trịnh Minh Giang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161904"/>
                  </a:ext>
                </a:extLst>
              </a:tr>
              <a:tr h="633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1824801030105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 Anh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686552"/>
                  </a:ext>
                </a:extLst>
              </a:tr>
              <a:tr h="633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1824801030225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Thị Ngọc Hân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516852"/>
                  </a:ext>
                </a:extLst>
              </a:tr>
              <a:tr h="633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1824801030217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Thanh Hiệp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00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02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581" y="588157"/>
            <a:ext cx="1242647" cy="1135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25771" y="719696"/>
            <a:ext cx="10386648" cy="5435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10973583" y="719696"/>
            <a:ext cx="316526" cy="31652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AF6EDA3-D9EB-4299-9A13-44BBA330B187}"/>
              </a:ext>
            </a:extLst>
          </p:cNvPr>
          <p:cNvSpPr txBox="1"/>
          <p:nvPr/>
        </p:nvSpPr>
        <p:spPr>
          <a:xfrm>
            <a:off x="1025771" y="759063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2.KHẢO SÁT NHU CẦU NGƯỜI DÙNG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F0F52FC2-D683-47B1-AC57-54DE7E82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28174"/>
              </p:ext>
            </p:extLst>
          </p:nvPr>
        </p:nvGraphicFramePr>
        <p:xfrm>
          <a:off x="1091087" y="1075589"/>
          <a:ext cx="10321332" cy="5512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075">
                  <a:extLst>
                    <a:ext uri="{9D8B030D-6E8A-4147-A177-3AD203B41FA5}">
                      <a16:colId xmlns:a16="http://schemas.microsoft.com/office/drawing/2014/main" val="3559869642"/>
                    </a:ext>
                  </a:extLst>
                </a:gridCol>
                <a:gridCol w="5699735">
                  <a:extLst>
                    <a:ext uri="{9D8B030D-6E8A-4147-A177-3AD203B41FA5}">
                      <a16:colId xmlns:a16="http://schemas.microsoft.com/office/drawing/2014/main" val="3243114610"/>
                    </a:ext>
                  </a:extLst>
                </a:gridCol>
                <a:gridCol w="3903522">
                  <a:extLst>
                    <a:ext uri="{9D8B030D-6E8A-4147-A177-3AD203B41FA5}">
                      <a16:colId xmlns:a16="http://schemas.microsoft.com/office/drawing/2014/main" val="2685769295"/>
                    </a:ext>
                  </a:extLst>
                </a:gridCol>
              </a:tblGrid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925049950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báo cáo theo quý,ngày,tháng,tuần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thể tùy chỉnh theo dạng cột, đường,miền,….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263166251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lập kế hoạch chi tiêu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3926266738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tạo nhiều ví trong một tài khoản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thể đặt tên cho từng ví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1270778801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chuyển đổi đơn vị tiền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 từ tiền VND sang USD, EURO,…….và ngược lại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661551729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tạo ví cho các thành viên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ví chính và các ví của thành viên trong gia đình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771425184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chia tiền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234677474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đăng nhập bằng tài khoản bên thứ ba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khoản bên thứ ba như facebook,google,yahoo,….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764879628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 trợ nhiều ngôn ngữ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ỗ trợ tiếng Anh,Trung,Pháp,.....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4020045902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ức năng cho phép lập kế hoạch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ngắn hạn,dài hạn,......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1350301572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tính lãi vay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toán, theo dõi khoản lãi vay cần trả theo các mốc thời gian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171495079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 sách mua sắm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 kế hoạch và theo dõi các mặt hàng cần mua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1800749629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ghi chép định kỳ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“Hẹn giờ” ghi chép với những khoản thu, chi, chuyển khoản lặp lại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499400905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tính thuế thu nhập cá nhân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cụ tính toán khoản nộp thuế thu nhập cá nhân cực kì đơn giản, hiệu quả.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2159526478"/>
                  </a:ext>
                </a:extLst>
              </a:tr>
              <a:tr h="461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Chức năng tính tiết kiệm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toán trước khoản lãi nhận được ghi gửi tiết kiệm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2777845490"/>
                  </a:ext>
                </a:extLst>
              </a:tr>
              <a:tr h="218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liên kết tài khoản ngân hàng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58" marR="35758" marT="0" marB="0"/>
                </a:tc>
                <a:extLst>
                  <a:ext uri="{0D108BD9-81ED-4DB2-BD59-A6C34878D82A}">
                    <a16:rowId xmlns:a16="http://schemas.microsoft.com/office/drawing/2014/main" val="12985917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581" y="588157"/>
            <a:ext cx="1242647" cy="1135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25771" y="719696"/>
            <a:ext cx="10386648" cy="5435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10973583" y="719696"/>
            <a:ext cx="316526" cy="31652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AF6EDA3-D9EB-4299-9A13-44BBA330B187}"/>
              </a:ext>
            </a:extLst>
          </p:cNvPr>
          <p:cNvSpPr txBox="1"/>
          <p:nvPr/>
        </p:nvSpPr>
        <p:spPr>
          <a:xfrm>
            <a:off x="1025771" y="759063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2.KHẢO SÁT NHU CẦU NGƯỜI DÙNG(tt)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50DDDFB-8D30-4427-89EC-0B380C861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1" y="1595534"/>
            <a:ext cx="10386647" cy="44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581" y="588157"/>
            <a:ext cx="1242647" cy="1135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25771" y="719696"/>
            <a:ext cx="10386648" cy="5435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10973583" y="719696"/>
            <a:ext cx="316526" cy="31652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AF6EDA3-D9EB-4299-9A13-44BBA330B187}"/>
              </a:ext>
            </a:extLst>
          </p:cNvPr>
          <p:cNvSpPr txBox="1"/>
          <p:nvPr/>
        </p:nvSpPr>
        <p:spPr>
          <a:xfrm>
            <a:off x="1025771" y="759063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2.KHẢO SÁT NHU CẦU NGƯỜI DÙNG(tt)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FC2F3C2-A54F-4CBB-B388-331A5CF8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1" y="1155725"/>
            <a:ext cx="10264338" cy="278179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CF24425-5134-42DB-9B78-8D52CE116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1" y="3937519"/>
            <a:ext cx="10264338" cy="22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0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581" y="588157"/>
            <a:ext cx="1242647" cy="1135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03311" y="717601"/>
            <a:ext cx="10386648" cy="5435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070E0AD-88D0-4D81-AB6B-96D9AA782646}"/>
              </a:ext>
            </a:extLst>
          </p:cNvPr>
          <p:cNvSpPr txBox="1"/>
          <p:nvPr/>
        </p:nvSpPr>
        <p:spPr>
          <a:xfrm>
            <a:off x="902041" y="759613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3.CHỨC NĂNG HỆ THỐNG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2DCF3EF-18D1-4C52-861A-4CFAF6E4D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1" y="1128945"/>
            <a:ext cx="10385380" cy="17448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5A3AF066-18EC-4D3F-94E2-76CF24D1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0" y="2873829"/>
            <a:ext cx="10386651" cy="3435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651</Words>
  <Application>Microsoft Office PowerPoint</Application>
  <PresentationFormat>Màn hình rộng</PresentationFormat>
  <Paragraphs>134</Paragraphs>
  <Slides>11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DengXian</vt:lpstr>
      <vt:lpstr>Times New Roman</vt:lpstr>
      <vt:lpstr>DengXian Light</vt:lpstr>
      <vt:lpstr>Arial</vt:lpstr>
      <vt:lpstr>Calibri</vt:lpstr>
      <vt:lpstr>Office 主题​​</vt:lpstr>
      <vt:lpstr>Bản trình bày PowerPoint</vt:lpstr>
      <vt:lpstr>ĐỀ TÀI:ỨNG DỤNG QUẢN LÝ CHI TIÊU CÁ NHÂN AMAZING BẰNG REACT-NATIVE</vt:lpstr>
      <vt:lpstr>DANH SÁCH THÀNH VIÊN NHÓM AMAZING(NHÓM 2)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hi to</cp:lastModifiedBy>
  <cp:revision>141</cp:revision>
  <dcterms:created xsi:type="dcterms:W3CDTF">2017-12-31T00:59:00Z</dcterms:created>
  <dcterms:modified xsi:type="dcterms:W3CDTF">2021-01-27T04:27:54Z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