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56" r:id="rId2"/>
    <p:sldId id="259" r:id="rId3"/>
    <p:sldId id="260" r:id="rId4"/>
    <p:sldId id="261" r:id="rId5"/>
    <p:sldId id="262" r:id="rId6"/>
    <p:sldId id="269" r:id="rId7"/>
    <p:sldId id="272" r:id="rId8"/>
    <p:sldId id="273" r:id="rId9"/>
    <p:sldId id="271" r:id="rId10"/>
    <p:sldId id="270" r:id="rId11"/>
    <p:sldId id="263" r:id="rId12"/>
    <p:sldId id="264" r:id="rId13"/>
    <p:sldId id="265" r:id="rId14"/>
    <p:sldId id="266" r:id="rId15"/>
    <p:sldId id="267" r:id="rId16"/>
    <p:sldId id="274" r:id="rId17"/>
    <p:sldId id="268" r:id="rId18"/>
    <p:sldId id="25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1715" autoAdjust="0"/>
  </p:normalViewPr>
  <p:slideViewPr>
    <p:cSldViewPr snapToGrid="0">
      <p:cViewPr varScale="1">
        <p:scale>
          <a:sx n="62" d="100"/>
          <a:sy n="62" d="100"/>
        </p:scale>
        <p:origin x="1488"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4B639C-01FE-49D5-816C-A3F5AD2099C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8F2D213-369F-4AB3-938C-0D1FB03E28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FA3AAEB-8F2F-41D3-98A8-80D08024D89F}" type="datetimeFigureOut">
              <a:rPr lang="en-US" smtClean="0"/>
              <a:t>11/23/2020</a:t>
            </a:fld>
            <a:endParaRPr lang="en-US"/>
          </a:p>
        </p:txBody>
      </p:sp>
      <p:sp>
        <p:nvSpPr>
          <p:cNvPr id="4" name="Footer Placeholder 3">
            <a:extLst>
              <a:ext uri="{FF2B5EF4-FFF2-40B4-BE49-F238E27FC236}">
                <a16:creationId xmlns:a16="http://schemas.microsoft.com/office/drawing/2014/main" id="{B6DAA8A1-3940-4797-AC3F-5D75B671A6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3D79878-E1D1-48E7-9B8E-18EB6F142C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A0A2ED-4FFD-4D80-81E3-022C3066C5F5}" type="slidenum">
              <a:rPr lang="en-US" smtClean="0"/>
              <a:t>‹#›</a:t>
            </a:fld>
            <a:endParaRPr lang="en-US"/>
          </a:p>
        </p:txBody>
      </p:sp>
    </p:spTree>
    <p:extLst>
      <p:ext uri="{BB962C8B-B14F-4D97-AF65-F5344CB8AC3E}">
        <p14:creationId xmlns:p14="http://schemas.microsoft.com/office/powerpoint/2010/main" val="32699977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FBDC33-4C7B-4DA4-8EA8-DA5359749FC1}" type="datetimeFigureOut">
              <a:rPr lang="en-US" smtClean="0"/>
              <a:t>11/23/2020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14CC46-88BD-421C-80AC-A78F540534D5}" type="slidenum">
              <a:rPr lang="en-US" smtClean="0"/>
              <a:t>‹#›</a:t>
            </a:fld>
            <a:endParaRPr lang="en-US"/>
          </a:p>
        </p:txBody>
      </p:sp>
    </p:spTree>
    <p:extLst>
      <p:ext uri="{BB962C8B-B14F-4D97-AF65-F5344CB8AC3E}">
        <p14:creationId xmlns:p14="http://schemas.microsoft.com/office/powerpoint/2010/main" val="3771023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Yêu cầu chung</a:t>
            </a:r>
          </a:p>
          <a:p>
            <a:r>
              <a:rPr lang="en-US"/>
              <a:t>Hệ thống đáp ứng nhu cầu khách quan:Nhanh chóng,chính xác,hiệu quả cao và đảm bảo về mặt hình thức.</a:t>
            </a:r>
          </a:p>
          <a:p>
            <a:r>
              <a:rPr lang="en-US"/>
              <a:t>Giao diện thân thiên với người dùng và dễ sử dụng</a:t>
            </a:r>
          </a:p>
          <a:p>
            <a:r>
              <a:rPr lang="en-US"/>
              <a:t>Giao diện Amazing tương thích với nhiều kích thước màn hình khác nhau.</a:t>
            </a:r>
          </a:p>
          <a:p>
            <a:r>
              <a:rPr lang="en-US"/>
              <a:t>Cơ chế đăng nhập của Amazing phải bảo mật cao</a:t>
            </a:r>
          </a:p>
          <a:p>
            <a:r>
              <a:rPr lang="en-US"/>
              <a:t>Yêu cầu riêng gồm 2 phần</a:t>
            </a:r>
          </a:p>
          <a:p>
            <a:r>
              <a:rPr lang="en-US"/>
              <a:t>   phần khách hàng </a:t>
            </a:r>
          </a:p>
          <a:p>
            <a:r>
              <a:rPr lang="en-US"/>
              <a:t>          khách hàng là những người có nhu cầu về quản lý chi tiêu vì thế phải có các chức năng        sau</a:t>
            </a:r>
          </a:p>
          <a:p>
            <a:r>
              <a:rPr lang="en-US"/>
              <a:t>	tạo khoản chi,thu.</a:t>
            </a:r>
          </a:p>
          <a:p>
            <a:r>
              <a:rPr lang="en-US"/>
              <a:t>	hiển thị báo cáo chi tiêu theo tuần,tháng,quý,năm.</a:t>
            </a:r>
          </a:p>
          <a:p>
            <a:r>
              <a:rPr lang="en-US"/>
              <a:t>	Lập các kế hoạch chi tiêu theo tuần,tháng,qu,năm</a:t>
            </a:r>
          </a:p>
          <a:p>
            <a:r>
              <a:rPr lang="en-US"/>
              <a:t>  Phần Admin</a:t>
            </a:r>
          </a:p>
          <a:p>
            <a:r>
              <a:rPr lang="en-US"/>
              <a:t>	</a:t>
            </a:r>
            <a:r>
              <a:rPr lang="en-US" sz="1800">
                <a:effectLst/>
                <a:latin typeface="Calibri" panose="020F0502020204030204" pitchFamily="34" charset="0"/>
                <a:ea typeface="Calibri" panose="020F0502020204030204" pitchFamily="34" charset="0"/>
                <a:cs typeface="Times New Roman" panose="02020603050405020304" pitchFamily="18" charset="0"/>
              </a:rPr>
              <a:t>Người làm chủ có quyền kiểm soát mọi hoạt động của hệ thống. Người này được cấp username và password để đăng nhập hệ thống thực hiện chức năng của mình.</a:t>
            </a:r>
          </a:p>
          <a:p>
            <a:r>
              <a:rPr lang="en-US" sz="1800">
                <a:effectLst/>
                <a:latin typeface="Calibri" panose="020F0502020204030204" pitchFamily="34" charset="0"/>
                <a:ea typeface="Calibri" panose="020F0502020204030204" pitchFamily="34" charset="0"/>
                <a:cs typeface="Times New Roman" panose="02020603050405020304" pitchFamily="18" charset="0"/>
              </a:rPr>
              <a:t>	Chức năng cập nhật, sửa, xoá các mặt hàng, loại hàng, nhà sản xuất, tài khoản khách hang.</a:t>
            </a:r>
          </a:p>
          <a:p>
            <a:endParaRPr lang="en-US"/>
          </a:p>
          <a:p>
            <a:r>
              <a:rPr lang="en-US"/>
              <a:t>		</a:t>
            </a:r>
          </a:p>
          <a:p>
            <a:endParaRPr lang="en-US"/>
          </a:p>
        </p:txBody>
      </p:sp>
      <p:sp>
        <p:nvSpPr>
          <p:cNvPr id="4" name="Slide Number Placeholder 3"/>
          <p:cNvSpPr>
            <a:spLocks noGrp="1"/>
          </p:cNvSpPr>
          <p:nvPr>
            <p:ph type="sldNum" sz="quarter" idx="5"/>
          </p:nvPr>
        </p:nvSpPr>
        <p:spPr/>
        <p:txBody>
          <a:bodyPr/>
          <a:lstStyle/>
          <a:p>
            <a:fld id="{F014CC46-88BD-421C-80AC-A78F540534D5}" type="slidenum">
              <a:rPr lang="en-US" smtClean="0"/>
              <a:t>3</a:t>
            </a:fld>
            <a:endParaRPr lang="en-US"/>
          </a:p>
        </p:txBody>
      </p:sp>
    </p:spTree>
    <p:extLst>
      <p:ext uri="{BB962C8B-B14F-4D97-AF65-F5344CB8AC3E}">
        <p14:creationId xmlns:p14="http://schemas.microsoft.com/office/powerpoint/2010/main" val="3695895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Bef>
                <a:spcPts val="200"/>
              </a:spcBef>
            </a:pPr>
            <a:r>
              <a:rPr lang="vi-VN" sz="1800" b="1">
                <a:solidFill>
                  <a:srgbClr val="1F4D78"/>
                </a:solidFill>
                <a:effectLst/>
                <a:latin typeface="Times New Roman" panose="02020603050405020304" pitchFamily="18" charset="0"/>
                <a:ea typeface="DengXian Light" panose="02010600030101010101" pitchFamily="2" charset="-122"/>
                <a:cs typeface="Times New Roman" panose="02020603050405020304" pitchFamily="18" charset="0"/>
              </a:rPr>
              <a:t>Phương pháp nghiên cứu lý luận</a:t>
            </a:r>
            <a:endParaRPr lang="en-US" sz="1800" b="1">
              <a:solidFill>
                <a:srgbClr val="1F4D78"/>
              </a:solidFill>
              <a:effectLst/>
              <a:latin typeface="Calibri Light" panose="020F0302020204030204" pitchFamily="34" charset="0"/>
              <a:ea typeface="DengXian Light" panose="02010600030101010101" pitchFamily="2" charset="-122"/>
              <a:cs typeface="Times New Roman" panose="02020603050405020304" pitchFamily="18" charset="0"/>
            </a:endParaRPr>
          </a:p>
          <a:p>
            <a:pPr algn="just">
              <a:lnSpc>
                <a:spcPct val="115000"/>
              </a:lnSpc>
              <a:spcAft>
                <a:spcPts val="800"/>
              </a:spcAft>
            </a:pPr>
            <a:r>
              <a:rPr lang="vi-VN" sz="1800">
                <a:effectLst/>
                <a:latin typeface="Times New Roman" panose="02020603050405020304" pitchFamily="18" charset="0"/>
                <a:ea typeface="DengXian" panose="02010600030101010101" pitchFamily="2" charset="-122"/>
                <a:cs typeface="Times New Roman" panose="02020603050405020304" pitchFamily="18" charset="0"/>
              </a:rPr>
              <a:t>Tham khảo, nghiên cứu một số tiểu luận có nội dung tương tự, các trang mạng từ đó tiến hành phân tích và thiết kế hệ thống “Quản Lý </a:t>
            </a:r>
            <a:r>
              <a:rPr lang="en-US" sz="1800">
                <a:effectLst/>
                <a:latin typeface="Times New Roman" panose="02020603050405020304" pitchFamily="18" charset="0"/>
                <a:ea typeface="DengXian" panose="02010600030101010101" pitchFamily="2" charset="-122"/>
                <a:cs typeface="Times New Roman" panose="02020603050405020304" pitchFamily="18" charset="0"/>
              </a:rPr>
              <a:t>chi tiêu Amazing</a:t>
            </a:r>
            <a:r>
              <a:rPr lang="vi-VN" sz="1800">
                <a:effectLst/>
                <a:latin typeface="Times New Roman" panose="02020603050405020304" pitchFamily="18" charset="0"/>
                <a:ea typeface="DengXian" panose="02010600030101010101" pitchFamily="2" charset="-122"/>
                <a:cs typeface="Times New Roman" panose="02020603050405020304" pitchFamily="18" charset="0"/>
              </a:rPr>
              <a:t>”</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Bef>
                <a:spcPts val="200"/>
              </a:spcBef>
            </a:pPr>
            <a:r>
              <a:rPr lang="vi-VN" sz="1800" b="1">
                <a:solidFill>
                  <a:srgbClr val="1F4D78"/>
                </a:solidFill>
                <a:effectLst/>
                <a:latin typeface="Times New Roman" panose="02020603050405020304" pitchFamily="18" charset="0"/>
                <a:ea typeface="DengXian Light" panose="02010600030101010101" pitchFamily="2" charset="-122"/>
                <a:cs typeface="Times New Roman" panose="02020603050405020304" pitchFamily="18" charset="0"/>
              </a:rPr>
              <a:t>Phương pháp nghiên cứu thực tiễn</a:t>
            </a:r>
            <a:endParaRPr lang="en-US" sz="1800" b="1">
              <a:solidFill>
                <a:srgbClr val="1F4D78"/>
              </a:solidFill>
              <a:effectLst/>
              <a:latin typeface="Calibri Light" panose="020F0302020204030204" pitchFamily="34" charset="0"/>
              <a:ea typeface="DengXian Light" panose="02010600030101010101" pitchFamily="2" charset="-122"/>
              <a:cs typeface="Times New Roman" panose="02020603050405020304" pitchFamily="18" charset="0"/>
            </a:endParaRPr>
          </a:p>
          <a:p>
            <a:pPr algn="just">
              <a:lnSpc>
                <a:spcPct val="115000"/>
              </a:lnSpc>
              <a:spcAft>
                <a:spcPts val="800"/>
              </a:spcAft>
            </a:pPr>
            <a:r>
              <a:rPr lang="vi-VN" sz="1800">
                <a:effectLst/>
                <a:latin typeface="Times New Roman" panose="02020603050405020304" pitchFamily="18" charset="0"/>
                <a:ea typeface="DengXian" panose="02010600030101010101" pitchFamily="2" charset="-122"/>
                <a:cs typeface="Times New Roman" panose="02020603050405020304" pitchFamily="18" charset="0"/>
              </a:rPr>
              <a:t>Bằng các hỏi gián tiếp, trực tiếp, khảo sát một số phần mềm Quản Lý </a:t>
            </a:r>
            <a:r>
              <a:rPr lang="en-US" sz="1800">
                <a:effectLst/>
                <a:latin typeface="Times New Roman" panose="02020603050405020304" pitchFamily="18" charset="0"/>
                <a:ea typeface="DengXian" panose="02010600030101010101" pitchFamily="2" charset="-122"/>
                <a:cs typeface="Times New Roman" panose="02020603050405020304" pitchFamily="18" charset="0"/>
              </a:rPr>
              <a:t>chi tiêu của đối thủ trên thị trường </a:t>
            </a:r>
            <a:r>
              <a:rPr lang="vi-VN" sz="1800">
                <a:effectLst/>
                <a:latin typeface="Times New Roman" panose="02020603050405020304" pitchFamily="18" charset="0"/>
                <a:ea typeface="DengXian" panose="02010600030101010101" pitchFamily="2" charset="-122"/>
                <a:cs typeface="Times New Roman" panose="02020603050405020304" pitchFamily="18" charset="0"/>
              </a:rPr>
              <a:t>nhằm t</a:t>
            </a:r>
            <a:r>
              <a:rPr lang="en-US" sz="1800">
                <a:effectLst/>
                <a:latin typeface="Times New Roman" panose="02020603050405020304" pitchFamily="18" charset="0"/>
                <a:ea typeface="DengXian" panose="02010600030101010101" pitchFamily="2" charset="-122"/>
                <a:cs typeface="Times New Roman" panose="02020603050405020304" pitchFamily="18" charset="0"/>
              </a:rPr>
              <a:t>ă</a:t>
            </a:r>
            <a:r>
              <a:rPr lang="vi-VN" sz="1800">
                <a:effectLst/>
                <a:latin typeface="Times New Roman" panose="02020603050405020304" pitchFamily="18" charset="0"/>
                <a:ea typeface="DengXian" panose="02010600030101010101" pitchFamily="2" charset="-122"/>
                <a:cs typeface="Times New Roman" panose="02020603050405020304" pitchFamily="18" charset="0"/>
              </a:rPr>
              <a:t>ng cường sự phong phú và hiệu quả cho đề tài.</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Bef>
                <a:spcPts val="200"/>
              </a:spcBef>
            </a:pPr>
            <a:r>
              <a:rPr lang="vi-VN" sz="1800" b="1">
                <a:solidFill>
                  <a:srgbClr val="1F4D78"/>
                </a:solidFill>
                <a:effectLst/>
                <a:latin typeface="Times New Roman" panose="02020603050405020304" pitchFamily="18" charset="0"/>
                <a:ea typeface="DengXian Light" panose="02010600030101010101" pitchFamily="2" charset="-122"/>
                <a:cs typeface="Times New Roman" panose="02020603050405020304" pitchFamily="18" charset="0"/>
              </a:rPr>
              <a:t>Phương pháp lấy ý kiến chuyên gia</a:t>
            </a:r>
            <a:endParaRPr lang="en-US" sz="1800" b="1">
              <a:solidFill>
                <a:srgbClr val="1F4D78"/>
              </a:solidFill>
              <a:effectLst/>
              <a:latin typeface="Calibri Light" panose="020F0302020204030204" pitchFamily="34" charset="0"/>
              <a:ea typeface="DengXian Light" panose="02010600030101010101" pitchFamily="2" charset="-122"/>
              <a:cs typeface="Times New Roman" panose="02020603050405020304" pitchFamily="18" charset="0"/>
            </a:endParaRPr>
          </a:p>
          <a:p>
            <a:pPr algn="just">
              <a:lnSpc>
                <a:spcPct val="115000"/>
              </a:lnSpc>
              <a:spcAft>
                <a:spcPts val="800"/>
              </a:spcAft>
            </a:pPr>
            <a:r>
              <a:rPr lang="vi-VN" sz="1800">
                <a:effectLst/>
                <a:latin typeface="Times New Roman" panose="02020603050405020304" pitchFamily="18" charset="0"/>
                <a:ea typeface="DengXian" panose="02010600030101010101" pitchFamily="2" charset="-122"/>
                <a:cs typeface="Times New Roman" panose="02020603050405020304" pitchFamily="18" charset="0"/>
              </a:rPr>
              <a:t>Để thực hiện tiểu luận này em đã tham khảo ý kiến và có chỉ day nhiệt tình của một số thầy cô trong khoa CNTT và trên hết là những lời góp ý chân thành từ 2 cô Ngô Hồng Minh và Cô Dương Thị Kim Chi đã góp phần không hề nhỏ trong quá trình xây dựng tiểu luận của em.</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F014CC46-88BD-421C-80AC-A78F540534D5}" type="slidenum">
              <a:rPr lang="en-US" smtClean="0"/>
              <a:t>4</a:t>
            </a:fld>
            <a:endParaRPr lang="en-US"/>
          </a:p>
        </p:txBody>
      </p:sp>
    </p:spTree>
    <p:extLst>
      <p:ext uri="{BB962C8B-B14F-4D97-AF65-F5344CB8AC3E}">
        <p14:creationId xmlns:p14="http://schemas.microsoft.com/office/powerpoint/2010/main" val="1383555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05EBD3-60EC-40D5-BFE4-1637701068FE}"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6E7F5-5011-466B-BF03-8B678944E96B}" type="slidenum">
              <a:rPr lang="en-US" smtClean="0"/>
              <a:t>‹#›</a:t>
            </a:fld>
            <a:endParaRPr lang="en-US"/>
          </a:p>
        </p:txBody>
      </p:sp>
    </p:spTree>
    <p:extLst>
      <p:ext uri="{BB962C8B-B14F-4D97-AF65-F5344CB8AC3E}">
        <p14:creationId xmlns:p14="http://schemas.microsoft.com/office/powerpoint/2010/main" val="1166436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05EBD3-60EC-40D5-BFE4-1637701068FE}"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6E7F5-5011-466B-BF03-8B678944E96B}" type="slidenum">
              <a:rPr lang="en-US" smtClean="0"/>
              <a:t>‹#›</a:t>
            </a:fld>
            <a:endParaRPr lang="en-US"/>
          </a:p>
        </p:txBody>
      </p:sp>
    </p:spTree>
    <p:extLst>
      <p:ext uri="{BB962C8B-B14F-4D97-AF65-F5344CB8AC3E}">
        <p14:creationId xmlns:p14="http://schemas.microsoft.com/office/powerpoint/2010/main" val="263819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05EBD3-60EC-40D5-BFE4-1637701068FE}"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6E7F5-5011-466B-BF03-8B678944E96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83552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05EBD3-60EC-40D5-BFE4-1637701068FE}"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6E7F5-5011-466B-BF03-8B678944E96B}" type="slidenum">
              <a:rPr lang="en-US" smtClean="0"/>
              <a:t>‹#›</a:t>
            </a:fld>
            <a:endParaRPr lang="en-US"/>
          </a:p>
        </p:txBody>
      </p:sp>
    </p:spTree>
    <p:extLst>
      <p:ext uri="{BB962C8B-B14F-4D97-AF65-F5344CB8AC3E}">
        <p14:creationId xmlns:p14="http://schemas.microsoft.com/office/powerpoint/2010/main" val="3721729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05EBD3-60EC-40D5-BFE4-1637701068FE}"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6E7F5-5011-466B-BF03-8B678944E96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04729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05EBD3-60EC-40D5-BFE4-1637701068FE}"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6E7F5-5011-466B-BF03-8B678944E96B}" type="slidenum">
              <a:rPr lang="en-US" smtClean="0"/>
              <a:t>‹#›</a:t>
            </a:fld>
            <a:endParaRPr lang="en-US"/>
          </a:p>
        </p:txBody>
      </p:sp>
    </p:spTree>
    <p:extLst>
      <p:ext uri="{BB962C8B-B14F-4D97-AF65-F5344CB8AC3E}">
        <p14:creationId xmlns:p14="http://schemas.microsoft.com/office/powerpoint/2010/main" val="4237063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05EBD3-60EC-40D5-BFE4-1637701068FE}"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6E7F5-5011-466B-BF03-8B678944E96B}" type="slidenum">
              <a:rPr lang="en-US" smtClean="0"/>
              <a:t>‹#›</a:t>
            </a:fld>
            <a:endParaRPr lang="en-US"/>
          </a:p>
        </p:txBody>
      </p:sp>
    </p:spTree>
    <p:extLst>
      <p:ext uri="{BB962C8B-B14F-4D97-AF65-F5344CB8AC3E}">
        <p14:creationId xmlns:p14="http://schemas.microsoft.com/office/powerpoint/2010/main" val="29969950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05EBD3-60EC-40D5-BFE4-1637701068FE}"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6E7F5-5011-466B-BF03-8B678944E96B}" type="slidenum">
              <a:rPr lang="en-US" smtClean="0"/>
              <a:t>‹#›</a:t>
            </a:fld>
            <a:endParaRPr lang="en-US"/>
          </a:p>
        </p:txBody>
      </p:sp>
    </p:spTree>
    <p:extLst>
      <p:ext uri="{BB962C8B-B14F-4D97-AF65-F5344CB8AC3E}">
        <p14:creationId xmlns:p14="http://schemas.microsoft.com/office/powerpoint/2010/main" val="3044084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05EBD3-60EC-40D5-BFE4-1637701068FE}"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6E7F5-5011-466B-BF03-8B678944E96B}" type="slidenum">
              <a:rPr lang="en-US" smtClean="0"/>
              <a:t>‹#›</a:t>
            </a:fld>
            <a:endParaRPr lang="en-US"/>
          </a:p>
        </p:txBody>
      </p:sp>
    </p:spTree>
    <p:extLst>
      <p:ext uri="{BB962C8B-B14F-4D97-AF65-F5344CB8AC3E}">
        <p14:creationId xmlns:p14="http://schemas.microsoft.com/office/powerpoint/2010/main" val="2695570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05EBD3-60EC-40D5-BFE4-1637701068FE}"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6E7F5-5011-466B-BF03-8B678944E96B}" type="slidenum">
              <a:rPr lang="en-US" smtClean="0"/>
              <a:t>‹#›</a:t>
            </a:fld>
            <a:endParaRPr lang="en-US"/>
          </a:p>
        </p:txBody>
      </p:sp>
    </p:spTree>
    <p:extLst>
      <p:ext uri="{BB962C8B-B14F-4D97-AF65-F5344CB8AC3E}">
        <p14:creationId xmlns:p14="http://schemas.microsoft.com/office/powerpoint/2010/main" val="258818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05EBD3-60EC-40D5-BFE4-1637701068FE}" type="datetimeFigureOut">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06E7F5-5011-466B-BF03-8B678944E96B}" type="slidenum">
              <a:rPr lang="en-US" smtClean="0"/>
              <a:t>‹#›</a:t>
            </a:fld>
            <a:endParaRPr lang="en-US"/>
          </a:p>
        </p:txBody>
      </p:sp>
    </p:spTree>
    <p:extLst>
      <p:ext uri="{BB962C8B-B14F-4D97-AF65-F5344CB8AC3E}">
        <p14:creationId xmlns:p14="http://schemas.microsoft.com/office/powerpoint/2010/main" val="3825540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05EBD3-60EC-40D5-BFE4-1637701068FE}" type="datetimeFigureOut">
              <a:rPr lang="en-US" smtClean="0"/>
              <a:t>11/23/2020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06E7F5-5011-466B-BF03-8B678944E96B}" type="slidenum">
              <a:rPr lang="en-US" smtClean="0"/>
              <a:t>‹#›</a:t>
            </a:fld>
            <a:endParaRPr lang="en-US"/>
          </a:p>
        </p:txBody>
      </p:sp>
    </p:spTree>
    <p:extLst>
      <p:ext uri="{BB962C8B-B14F-4D97-AF65-F5344CB8AC3E}">
        <p14:creationId xmlns:p14="http://schemas.microsoft.com/office/powerpoint/2010/main" val="1065222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05EBD3-60EC-40D5-BFE4-1637701068FE}" type="datetimeFigureOut">
              <a:rPr lang="en-US" smtClean="0"/>
              <a:t>11/23/2020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06E7F5-5011-466B-BF03-8B678944E96B}" type="slidenum">
              <a:rPr lang="en-US" smtClean="0"/>
              <a:t>‹#›</a:t>
            </a:fld>
            <a:endParaRPr lang="en-US"/>
          </a:p>
        </p:txBody>
      </p:sp>
    </p:spTree>
    <p:extLst>
      <p:ext uri="{BB962C8B-B14F-4D97-AF65-F5344CB8AC3E}">
        <p14:creationId xmlns:p14="http://schemas.microsoft.com/office/powerpoint/2010/main" val="132506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05EBD3-60EC-40D5-BFE4-1637701068FE}" type="datetimeFigureOut">
              <a:rPr lang="en-US" smtClean="0"/>
              <a:t>11/23/2020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06E7F5-5011-466B-BF03-8B678944E96B}" type="slidenum">
              <a:rPr lang="en-US" smtClean="0"/>
              <a:t>‹#›</a:t>
            </a:fld>
            <a:endParaRPr lang="en-US"/>
          </a:p>
        </p:txBody>
      </p:sp>
    </p:spTree>
    <p:extLst>
      <p:ext uri="{BB962C8B-B14F-4D97-AF65-F5344CB8AC3E}">
        <p14:creationId xmlns:p14="http://schemas.microsoft.com/office/powerpoint/2010/main" val="3976402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05EBD3-60EC-40D5-BFE4-1637701068FE}" type="datetimeFigureOut">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06E7F5-5011-466B-BF03-8B678944E96B}" type="slidenum">
              <a:rPr lang="en-US" smtClean="0"/>
              <a:t>‹#›</a:t>
            </a:fld>
            <a:endParaRPr lang="en-US"/>
          </a:p>
        </p:txBody>
      </p:sp>
    </p:spTree>
    <p:extLst>
      <p:ext uri="{BB962C8B-B14F-4D97-AF65-F5344CB8AC3E}">
        <p14:creationId xmlns:p14="http://schemas.microsoft.com/office/powerpoint/2010/main" val="4037874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05EBD3-60EC-40D5-BFE4-1637701068FE}" type="datetimeFigureOut">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06E7F5-5011-466B-BF03-8B678944E96B}" type="slidenum">
              <a:rPr lang="en-US" smtClean="0"/>
              <a:t>‹#›</a:t>
            </a:fld>
            <a:endParaRPr lang="en-US"/>
          </a:p>
        </p:txBody>
      </p:sp>
    </p:spTree>
    <p:extLst>
      <p:ext uri="{BB962C8B-B14F-4D97-AF65-F5344CB8AC3E}">
        <p14:creationId xmlns:p14="http://schemas.microsoft.com/office/powerpoint/2010/main" val="2858500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505EBD3-60EC-40D5-BFE4-1637701068FE}" type="datetimeFigureOut">
              <a:rPr lang="en-US" smtClean="0"/>
              <a:t>11/23/2020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706E7F5-5011-466B-BF03-8B678944E96B}" type="slidenum">
              <a:rPr lang="en-US" smtClean="0"/>
              <a:t>‹#›</a:t>
            </a:fld>
            <a:endParaRPr lang="en-US"/>
          </a:p>
        </p:txBody>
      </p:sp>
    </p:spTree>
    <p:extLst>
      <p:ext uri="{BB962C8B-B14F-4D97-AF65-F5344CB8AC3E}">
        <p14:creationId xmlns:p14="http://schemas.microsoft.com/office/powerpoint/2010/main" val="39302728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lrc.tdmu.edu.vn/Detailbook-39738.html" TargetMode="External"/><Relationship Id="rId2" Type="http://schemas.openxmlformats.org/officeDocument/2006/relationships/hyperlink" Target="https://elearning.tdmu.edu.vn/mod/resource/view.php?id=228767" TargetMode="External"/><Relationship Id="rId1" Type="http://schemas.openxmlformats.org/officeDocument/2006/relationships/slideLayout" Target="../slideLayouts/slideLayout2.xml"/><Relationship Id="rId6" Type="http://schemas.openxmlformats.org/officeDocument/2006/relationships/hyperlink" Target="http://lrc.tdmu.edu.vn/Detailbook-36990.html" TargetMode="External"/><Relationship Id="rId5" Type="http://schemas.openxmlformats.org/officeDocument/2006/relationships/hyperlink" Target="http://lrc.tdmu.edu.vn/Detailbook-27650.html" TargetMode="External"/><Relationship Id="rId4" Type="http://schemas.openxmlformats.org/officeDocument/2006/relationships/hyperlink" Target="http://lrc.tdmu.edu.vn/Detailbook-39444.html"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0681" y="5728188"/>
            <a:ext cx="7001319" cy="695078"/>
          </a:xfrm>
        </p:spPr>
        <p:txBody>
          <a:bodyPr/>
          <a:lstStyle/>
          <a:p>
            <a:r>
              <a:rPr lang="en-US" sz="2400">
                <a:solidFill>
                  <a:schemeClr val="tx1"/>
                </a:solidFill>
              </a:rPr>
              <a:t>GVHD: Ts.NGUYỄN KIM DUY</a:t>
            </a:r>
            <a:endParaRPr lang="en-US" sz="2400" dirty="0">
              <a:solidFill>
                <a:schemeClr val="tx1"/>
              </a:solidFill>
            </a:endParaRPr>
          </a:p>
        </p:txBody>
      </p:sp>
      <p:sp>
        <p:nvSpPr>
          <p:cNvPr id="6" name="TextBox 5">
            <a:extLst>
              <a:ext uri="{FF2B5EF4-FFF2-40B4-BE49-F238E27FC236}">
                <a16:creationId xmlns:a16="http://schemas.microsoft.com/office/drawing/2014/main" id="{FBFE3B47-386F-4FE1-A3DE-D553A477040C}"/>
              </a:ext>
            </a:extLst>
          </p:cNvPr>
          <p:cNvSpPr txBox="1"/>
          <p:nvPr/>
        </p:nvSpPr>
        <p:spPr>
          <a:xfrm>
            <a:off x="2251969" y="2113554"/>
            <a:ext cx="7119891" cy="984885"/>
          </a:xfrm>
          <a:prstGeom prst="rect">
            <a:avLst/>
          </a:prstGeom>
          <a:noFill/>
        </p:spPr>
        <p:txBody>
          <a:bodyPr wrap="square" rtlCol="0">
            <a:spAutoFit/>
          </a:bodyPr>
          <a:lstStyle/>
          <a:p>
            <a:r>
              <a:rPr lang="en-US" sz="3400">
                <a:latin typeface="Times New Roman" panose="02020603050405020304" pitchFamily="18" charset="0"/>
                <a:cs typeface="Times New Roman" panose="02020603050405020304" pitchFamily="18" charset="0"/>
              </a:rPr>
              <a:t>TRƯỜNG ĐẠI HỌC THỦ DẦU MỘT</a:t>
            </a:r>
          </a:p>
          <a:p>
            <a:pPr algn="ctr"/>
            <a:r>
              <a:rPr lang="en-US" sz="2400">
                <a:latin typeface="Times New Roman" panose="02020603050405020304" pitchFamily="18" charset="0"/>
                <a:cs typeface="Times New Roman" panose="02020603050405020304" pitchFamily="18" charset="0"/>
              </a:rPr>
              <a:t>VIỆN KỸ THUẬT - CÔNG NGHỆ</a:t>
            </a:r>
          </a:p>
        </p:txBody>
      </p:sp>
      <p:pic>
        <p:nvPicPr>
          <p:cNvPr id="7" name="Picture 6">
            <a:extLst>
              <a:ext uri="{FF2B5EF4-FFF2-40B4-BE49-F238E27FC236}">
                <a16:creationId xmlns:a16="http://schemas.microsoft.com/office/drawing/2014/main" id="{8BD6F24A-9289-481B-B5F4-D96AE06CA7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46377" y="0"/>
            <a:ext cx="3284737" cy="1766656"/>
          </a:xfrm>
          <a:prstGeom prst="rect">
            <a:avLst/>
          </a:prstGeom>
        </p:spPr>
      </p:pic>
      <p:sp>
        <p:nvSpPr>
          <p:cNvPr id="12" name="TextBox 11">
            <a:extLst>
              <a:ext uri="{FF2B5EF4-FFF2-40B4-BE49-F238E27FC236}">
                <a16:creationId xmlns:a16="http://schemas.microsoft.com/office/drawing/2014/main" id="{07C8AE37-F612-4C9F-8465-E777E05BEC2E}"/>
              </a:ext>
            </a:extLst>
          </p:cNvPr>
          <p:cNvSpPr txBox="1"/>
          <p:nvPr/>
        </p:nvSpPr>
        <p:spPr>
          <a:xfrm>
            <a:off x="4190260" y="3630806"/>
            <a:ext cx="4264089" cy="461665"/>
          </a:xfrm>
          <a:prstGeom prst="rect">
            <a:avLst/>
          </a:prstGeom>
          <a:noFill/>
        </p:spPr>
        <p:txBody>
          <a:bodyPr wrap="square" rtlCol="0">
            <a:spAutoFit/>
          </a:bodyPr>
          <a:lstStyle/>
          <a:p>
            <a:r>
              <a:rPr lang="en-US" sz="2400"/>
              <a:t>ĐỒ ÁN CƠ SỞ NGÀNH</a:t>
            </a:r>
          </a:p>
        </p:txBody>
      </p:sp>
    </p:spTree>
    <p:extLst>
      <p:ext uri="{BB962C8B-B14F-4D97-AF65-F5344CB8AC3E}">
        <p14:creationId xmlns:p14="http://schemas.microsoft.com/office/powerpoint/2010/main" val="3510898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3EB3E-698A-42C3-AABB-39AED968E60A}"/>
              </a:ext>
            </a:extLst>
          </p:cNvPr>
          <p:cNvSpPr>
            <a:spLocks noGrp="1"/>
          </p:cNvSpPr>
          <p:nvPr>
            <p:ph type="title"/>
          </p:nvPr>
        </p:nvSpPr>
        <p:spPr>
          <a:xfrm>
            <a:off x="0" y="0"/>
            <a:ext cx="8596668" cy="1320800"/>
          </a:xfrm>
        </p:spPr>
        <p:txBody>
          <a:bodyPr/>
          <a:lstStyle/>
          <a:p>
            <a:r>
              <a:rPr lang="en-US"/>
              <a:t>TÀI LIỆU THAM KHẢO</a:t>
            </a:r>
          </a:p>
        </p:txBody>
      </p:sp>
      <p:graphicFrame>
        <p:nvGraphicFramePr>
          <p:cNvPr id="4" name="Table 4">
            <a:extLst>
              <a:ext uri="{FF2B5EF4-FFF2-40B4-BE49-F238E27FC236}">
                <a16:creationId xmlns:a16="http://schemas.microsoft.com/office/drawing/2014/main" id="{60B16553-A7B7-4564-BDC2-C2340623A854}"/>
              </a:ext>
            </a:extLst>
          </p:cNvPr>
          <p:cNvGraphicFramePr>
            <a:graphicFrameLocks noGrp="1"/>
          </p:cNvGraphicFramePr>
          <p:nvPr>
            <p:ph idx="1"/>
            <p:extLst>
              <p:ext uri="{D42A27DB-BD31-4B8C-83A1-F6EECF244321}">
                <p14:modId xmlns:p14="http://schemas.microsoft.com/office/powerpoint/2010/main" val="2086478267"/>
              </p:ext>
            </p:extLst>
          </p:nvPr>
        </p:nvGraphicFramePr>
        <p:xfrm>
          <a:off x="0" y="1519882"/>
          <a:ext cx="12192000" cy="5338116"/>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3286902403"/>
                    </a:ext>
                  </a:extLst>
                </a:gridCol>
                <a:gridCol w="6096000">
                  <a:extLst>
                    <a:ext uri="{9D8B030D-6E8A-4147-A177-3AD203B41FA5}">
                      <a16:colId xmlns:a16="http://schemas.microsoft.com/office/drawing/2014/main" val="504581463"/>
                    </a:ext>
                  </a:extLst>
                </a:gridCol>
              </a:tblGrid>
              <a:tr h="889686">
                <a:tc>
                  <a:txBody>
                    <a:bodyPr/>
                    <a:lstStyle/>
                    <a:p>
                      <a:r>
                        <a:rPr lang="en-US"/>
                        <a:t>TÊN TÀI LIỆU</a:t>
                      </a:r>
                    </a:p>
                  </a:txBody>
                  <a:tcPr/>
                </a:tc>
                <a:tc>
                  <a:txBody>
                    <a:bodyPr/>
                    <a:lstStyle/>
                    <a:p>
                      <a:r>
                        <a:rPr lang="en-US"/>
                        <a:t>NGUỒN</a:t>
                      </a:r>
                    </a:p>
                  </a:txBody>
                  <a:tcPr/>
                </a:tc>
                <a:extLst>
                  <a:ext uri="{0D108BD9-81ED-4DB2-BD59-A6C34878D82A}">
                    <a16:rowId xmlns:a16="http://schemas.microsoft.com/office/drawing/2014/main" val="3319524227"/>
                  </a:ext>
                </a:extLst>
              </a:tr>
              <a:tr h="889686">
                <a:tc>
                  <a:txBody>
                    <a:bodyPr/>
                    <a:lstStyle/>
                    <a:p>
                      <a:r>
                        <a:rPr lang="en-US" sz="1800" b="0" i="0" u="none" strike="noStrike" kern="1200">
                          <a:solidFill>
                            <a:schemeClr val="dk1"/>
                          </a:solidFill>
                          <a:effectLst/>
                          <a:latin typeface="+mn-lt"/>
                          <a:ea typeface="+mn-ea"/>
                          <a:cs typeface="+mn-cs"/>
                          <a:hlinkClick r:id="rId2"/>
                        </a:rPr>
                        <a:t>Bai giang + bài tập thực hành PHPTệp</a:t>
                      </a:r>
                      <a:endParaRPr lang="en-US"/>
                    </a:p>
                  </a:txBody>
                  <a:tcPr/>
                </a:tc>
                <a:tc>
                  <a:txBody>
                    <a:bodyPr/>
                    <a:lstStyle/>
                    <a:p>
                      <a:r>
                        <a:rPr lang="en-US"/>
                        <a:t>THS.NGUYỄN KIM DUY</a:t>
                      </a:r>
                    </a:p>
                  </a:txBody>
                  <a:tcPr/>
                </a:tc>
                <a:extLst>
                  <a:ext uri="{0D108BD9-81ED-4DB2-BD59-A6C34878D82A}">
                    <a16:rowId xmlns:a16="http://schemas.microsoft.com/office/drawing/2014/main" val="2030120131"/>
                  </a:ext>
                </a:extLst>
              </a:tr>
              <a:tr h="889686">
                <a:tc>
                  <a:txBody>
                    <a:bodyPr/>
                    <a:lstStyle/>
                    <a:p>
                      <a:r>
                        <a:rPr lang="en-US" sz="1800" b="0" i="0" u="none" strike="noStrike" kern="1200">
                          <a:solidFill>
                            <a:schemeClr val="dk1"/>
                          </a:solidFill>
                          <a:effectLst/>
                          <a:latin typeface="+mn-lt"/>
                          <a:ea typeface="+mn-ea"/>
                          <a:cs typeface="+mn-cs"/>
                          <a:hlinkClick r:id="rId3"/>
                        </a:rPr>
                        <a:t>Giáo trình Lập trình ứng dụng web</a:t>
                      </a:r>
                      <a:endParaRPr lang="en-US"/>
                    </a:p>
                  </a:txBody>
                  <a:tcPr/>
                </a:tc>
                <a:tc>
                  <a:txBody>
                    <a:bodyPr/>
                    <a:lstStyle/>
                    <a:p>
                      <a:r>
                        <a:rPr lang="vi-VN" sz="1800" b="0" i="0" u="none" strike="noStrike" kern="1200">
                          <a:solidFill>
                            <a:schemeClr val="dk1"/>
                          </a:solidFill>
                          <a:effectLst/>
                          <a:latin typeface="+mn-lt"/>
                          <a:ea typeface="+mn-ea"/>
                          <a:cs typeface="+mn-cs"/>
                          <a:hlinkClick r:id="rId3"/>
                        </a:rPr>
                        <a:t>Nguyễn Ngọc Dũng, Nguyễn Thị Kim Phượng</a:t>
                      </a:r>
                      <a:r>
                        <a:rPr lang="vi-VN" sz="1800" b="0" i="0" kern="1200">
                          <a:solidFill>
                            <a:schemeClr val="dk1"/>
                          </a:solidFill>
                          <a:effectLst/>
                          <a:latin typeface="+mn-lt"/>
                          <a:ea typeface="+mn-ea"/>
                          <a:cs typeface="+mn-cs"/>
                        </a:rPr>
                        <a:t> </a:t>
                      </a:r>
                      <a:endParaRPr lang="en-US"/>
                    </a:p>
                  </a:txBody>
                  <a:tcPr/>
                </a:tc>
                <a:extLst>
                  <a:ext uri="{0D108BD9-81ED-4DB2-BD59-A6C34878D82A}">
                    <a16:rowId xmlns:a16="http://schemas.microsoft.com/office/drawing/2014/main" val="1729298385"/>
                  </a:ext>
                </a:extLst>
              </a:tr>
              <a:tr h="889686">
                <a:tc>
                  <a:txBody>
                    <a:bodyPr/>
                    <a:lstStyle/>
                    <a:p>
                      <a:r>
                        <a:rPr lang="en-US" sz="1800" b="0" i="0" kern="1200">
                          <a:solidFill>
                            <a:schemeClr val="dk1"/>
                          </a:solidFill>
                          <a:effectLst/>
                          <a:latin typeface="+mn-lt"/>
                          <a:ea typeface="+mn-ea"/>
                          <a:cs typeface="+mn-cs"/>
                        </a:rPr>
                        <a:t> </a:t>
                      </a:r>
                      <a:r>
                        <a:rPr lang="en-US" sz="1800" b="0" i="0" u="none" strike="noStrike" kern="1200">
                          <a:solidFill>
                            <a:schemeClr val="dk1"/>
                          </a:solidFill>
                          <a:effectLst/>
                          <a:latin typeface="+mn-lt"/>
                          <a:ea typeface="+mn-ea"/>
                          <a:cs typeface="+mn-cs"/>
                          <a:hlinkClick r:id="rId4"/>
                        </a:rPr>
                        <a:t>PHP and MYSQL</a:t>
                      </a:r>
                      <a:endParaRPr lang="en-US"/>
                    </a:p>
                  </a:txBody>
                  <a:tcPr/>
                </a:tc>
                <a:tc>
                  <a:txBody>
                    <a:bodyPr/>
                    <a:lstStyle/>
                    <a:p>
                      <a:r>
                        <a:rPr lang="en-US" sz="1800" b="0" i="0" u="none" strike="noStrike" kern="1200">
                          <a:solidFill>
                            <a:schemeClr val="dk1"/>
                          </a:solidFill>
                          <a:effectLst/>
                          <a:latin typeface="+mn-lt"/>
                          <a:ea typeface="+mn-ea"/>
                          <a:cs typeface="+mn-cs"/>
                          <a:hlinkClick r:id="rId4"/>
                        </a:rPr>
                        <a:t>Carla Susana Vicente</a:t>
                      </a:r>
                      <a:r>
                        <a:rPr lang="en-US" sz="1800" b="0" i="0" kern="1200">
                          <a:solidFill>
                            <a:schemeClr val="dk1"/>
                          </a:solidFill>
                          <a:effectLst/>
                          <a:latin typeface="+mn-lt"/>
                          <a:ea typeface="+mn-ea"/>
                          <a:cs typeface="+mn-cs"/>
                        </a:rPr>
                        <a:t> . </a:t>
                      </a:r>
                      <a:endParaRPr lang="en-US"/>
                    </a:p>
                  </a:txBody>
                  <a:tcPr/>
                </a:tc>
                <a:extLst>
                  <a:ext uri="{0D108BD9-81ED-4DB2-BD59-A6C34878D82A}">
                    <a16:rowId xmlns:a16="http://schemas.microsoft.com/office/drawing/2014/main" val="831534342"/>
                  </a:ext>
                </a:extLst>
              </a:tr>
              <a:tr h="889686">
                <a:tc>
                  <a:txBody>
                    <a:bodyPr/>
                    <a:lstStyle/>
                    <a:p>
                      <a:r>
                        <a:rPr lang="en-US" sz="1800" b="0" i="0" u="none" strike="noStrike" kern="1200">
                          <a:solidFill>
                            <a:schemeClr val="dk1"/>
                          </a:solidFill>
                          <a:effectLst/>
                          <a:latin typeface="+mn-lt"/>
                          <a:ea typeface="+mn-ea"/>
                          <a:cs typeface="+mn-cs"/>
                          <a:hlinkClick r:id="rId5"/>
                        </a:rPr>
                        <a:t>Lập trình nâng cao PHP và MySQL</a:t>
                      </a:r>
                      <a:endParaRPr lang="en-US"/>
                    </a:p>
                  </a:txBody>
                  <a:tcPr/>
                </a:tc>
                <a:tc>
                  <a:txBody>
                    <a:bodyPr/>
                    <a:lstStyle/>
                    <a:p>
                      <a:r>
                        <a:rPr lang="en-US" sz="1800" b="0" i="0" kern="1200">
                          <a:solidFill>
                            <a:schemeClr val="dk1"/>
                          </a:solidFill>
                          <a:effectLst/>
                          <a:latin typeface="+mn-lt"/>
                          <a:ea typeface="+mn-ea"/>
                          <a:cs typeface="+mn-cs"/>
                        </a:rPr>
                        <a:t>Joel Murach, Ray Harris</a:t>
                      </a:r>
                      <a:endParaRPr lang="en-US"/>
                    </a:p>
                  </a:txBody>
                  <a:tcPr/>
                </a:tc>
                <a:extLst>
                  <a:ext uri="{0D108BD9-81ED-4DB2-BD59-A6C34878D82A}">
                    <a16:rowId xmlns:a16="http://schemas.microsoft.com/office/drawing/2014/main" val="1719578355"/>
                  </a:ext>
                </a:extLst>
              </a:tr>
              <a:tr h="889686">
                <a:tc>
                  <a:txBody>
                    <a:bodyPr/>
                    <a:lstStyle/>
                    <a:p>
                      <a:r>
                        <a:rPr lang="en-GB" sz="1800" b="0" i="0" u="none" strike="noStrike" kern="1200">
                          <a:solidFill>
                            <a:schemeClr val="dk1"/>
                          </a:solidFill>
                          <a:effectLst/>
                          <a:latin typeface="+mn-lt"/>
                          <a:ea typeface="+mn-ea"/>
                          <a:cs typeface="+mn-cs"/>
                          <a:hlinkClick r:id="rId6"/>
                        </a:rPr>
                        <a:t>Beginning PHP and MySQL :from novice to professional </a:t>
                      </a:r>
                      <a:endParaRPr lang="en-US"/>
                    </a:p>
                  </a:txBody>
                  <a:tcPr/>
                </a:tc>
                <a:tc>
                  <a:txBody>
                    <a:bodyPr/>
                    <a:lstStyle/>
                    <a:p>
                      <a:r>
                        <a:rPr lang="en-US" sz="1800" b="0" i="0" u="none" strike="noStrike" kern="1200">
                          <a:solidFill>
                            <a:schemeClr val="dk1"/>
                          </a:solidFill>
                          <a:effectLst/>
                          <a:latin typeface="+mn-lt"/>
                          <a:ea typeface="+mn-ea"/>
                          <a:cs typeface="+mn-cs"/>
                          <a:hlinkClick r:id="rId6"/>
                        </a:rPr>
                        <a:t>Frank M. Kromann</a:t>
                      </a:r>
                      <a:r>
                        <a:rPr lang="en-US" sz="1800" b="0" i="0" kern="1200">
                          <a:solidFill>
                            <a:schemeClr val="dk1"/>
                          </a:solidFill>
                          <a:effectLst/>
                          <a:latin typeface="+mn-lt"/>
                          <a:ea typeface="+mn-ea"/>
                          <a:cs typeface="+mn-cs"/>
                        </a:rPr>
                        <a:t> .</a:t>
                      </a:r>
                      <a:endParaRPr lang="en-US"/>
                    </a:p>
                  </a:txBody>
                  <a:tcPr/>
                </a:tc>
                <a:extLst>
                  <a:ext uri="{0D108BD9-81ED-4DB2-BD59-A6C34878D82A}">
                    <a16:rowId xmlns:a16="http://schemas.microsoft.com/office/drawing/2014/main" val="4061539729"/>
                  </a:ext>
                </a:extLst>
              </a:tr>
            </a:tbl>
          </a:graphicData>
        </a:graphic>
      </p:graphicFrame>
    </p:spTree>
    <p:extLst>
      <p:ext uri="{BB962C8B-B14F-4D97-AF65-F5344CB8AC3E}">
        <p14:creationId xmlns:p14="http://schemas.microsoft.com/office/powerpoint/2010/main" val="1299834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FDAAD-A802-44E7-A53F-41EB69769E2B}"/>
              </a:ext>
            </a:extLst>
          </p:cNvPr>
          <p:cNvSpPr>
            <a:spLocks noGrp="1"/>
          </p:cNvSpPr>
          <p:nvPr>
            <p:ph type="title"/>
          </p:nvPr>
        </p:nvSpPr>
        <p:spPr>
          <a:xfrm>
            <a:off x="0" y="0"/>
            <a:ext cx="8596668" cy="766119"/>
          </a:xfrm>
        </p:spPr>
        <p:txBody>
          <a:bodyPr/>
          <a:lstStyle/>
          <a:p>
            <a:r>
              <a:rPr lang="en-US"/>
              <a:t>DEMO SẢN PHẪM</a:t>
            </a:r>
          </a:p>
        </p:txBody>
      </p:sp>
      <p:pic>
        <p:nvPicPr>
          <p:cNvPr id="4" name="Picture 3">
            <a:extLst>
              <a:ext uri="{FF2B5EF4-FFF2-40B4-BE49-F238E27FC236}">
                <a16:creationId xmlns:a16="http://schemas.microsoft.com/office/drawing/2014/main" id="{16D551CF-9D77-4230-A26B-ACC9C23A41B5}"/>
              </a:ext>
            </a:extLst>
          </p:cNvPr>
          <p:cNvPicPr>
            <a:picLocks noChangeAspect="1"/>
          </p:cNvPicPr>
          <p:nvPr/>
        </p:nvPicPr>
        <p:blipFill>
          <a:blip r:embed="rId2"/>
          <a:stretch>
            <a:fillRect/>
          </a:stretch>
        </p:blipFill>
        <p:spPr>
          <a:xfrm>
            <a:off x="0" y="2001795"/>
            <a:ext cx="12192000" cy="4856205"/>
          </a:xfrm>
          <a:prstGeom prst="rect">
            <a:avLst/>
          </a:prstGeom>
        </p:spPr>
      </p:pic>
      <p:sp>
        <p:nvSpPr>
          <p:cNvPr id="5" name="TextBox 4">
            <a:extLst>
              <a:ext uri="{FF2B5EF4-FFF2-40B4-BE49-F238E27FC236}">
                <a16:creationId xmlns:a16="http://schemas.microsoft.com/office/drawing/2014/main" id="{80687CDD-64C4-415B-A5AB-264F44691041}"/>
              </a:ext>
            </a:extLst>
          </p:cNvPr>
          <p:cNvSpPr txBox="1"/>
          <p:nvPr/>
        </p:nvSpPr>
        <p:spPr>
          <a:xfrm>
            <a:off x="0" y="1558323"/>
            <a:ext cx="3336325" cy="369332"/>
          </a:xfrm>
          <a:prstGeom prst="rect">
            <a:avLst/>
          </a:prstGeom>
          <a:noFill/>
        </p:spPr>
        <p:txBody>
          <a:bodyPr wrap="square" rtlCol="0">
            <a:spAutoFit/>
          </a:bodyPr>
          <a:lstStyle/>
          <a:p>
            <a:r>
              <a:rPr lang="en-US"/>
              <a:t>Giao diện đăng nhập</a:t>
            </a:r>
          </a:p>
        </p:txBody>
      </p:sp>
    </p:spTree>
    <p:extLst>
      <p:ext uri="{BB962C8B-B14F-4D97-AF65-F5344CB8AC3E}">
        <p14:creationId xmlns:p14="http://schemas.microsoft.com/office/powerpoint/2010/main" val="3464163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79727-E9CE-4CA4-838D-0D00C3AB2971}"/>
              </a:ext>
            </a:extLst>
          </p:cNvPr>
          <p:cNvSpPr>
            <a:spLocks noGrp="1"/>
          </p:cNvSpPr>
          <p:nvPr>
            <p:ph type="title"/>
          </p:nvPr>
        </p:nvSpPr>
        <p:spPr>
          <a:xfrm>
            <a:off x="0" y="0"/>
            <a:ext cx="8596668" cy="1320800"/>
          </a:xfrm>
        </p:spPr>
        <p:txBody>
          <a:bodyPr/>
          <a:lstStyle/>
          <a:p>
            <a:r>
              <a:rPr lang="en-US"/>
              <a:t>GIAO DIỆN GIỚI THIỆU</a:t>
            </a:r>
          </a:p>
        </p:txBody>
      </p:sp>
      <p:pic>
        <p:nvPicPr>
          <p:cNvPr id="4" name="Picture 3">
            <a:extLst>
              <a:ext uri="{FF2B5EF4-FFF2-40B4-BE49-F238E27FC236}">
                <a16:creationId xmlns:a16="http://schemas.microsoft.com/office/drawing/2014/main" id="{4CBD6810-6448-4F55-B178-107624D47293}"/>
              </a:ext>
            </a:extLst>
          </p:cNvPr>
          <p:cNvPicPr>
            <a:picLocks noChangeAspect="1"/>
          </p:cNvPicPr>
          <p:nvPr/>
        </p:nvPicPr>
        <p:blipFill>
          <a:blip r:embed="rId2"/>
          <a:stretch>
            <a:fillRect/>
          </a:stretch>
        </p:blipFill>
        <p:spPr>
          <a:xfrm>
            <a:off x="0" y="963827"/>
            <a:ext cx="12192000" cy="5894173"/>
          </a:xfrm>
          <a:prstGeom prst="rect">
            <a:avLst/>
          </a:prstGeom>
        </p:spPr>
      </p:pic>
    </p:spTree>
    <p:extLst>
      <p:ext uri="{BB962C8B-B14F-4D97-AF65-F5344CB8AC3E}">
        <p14:creationId xmlns:p14="http://schemas.microsoft.com/office/powerpoint/2010/main" val="257631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4F2E-9379-465B-9DCC-8FCA5C357515}"/>
              </a:ext>
            </a:extLst>
          </p:cNvPr>
          <p:cNvSpPr>
            <a:spLocks noGrp="1"/>
          </p:cNvSpPr>
          <p:nvPr>
            <p:ph type="title"/>
          </p:nvPr>
        </p:nvSpPr>
        <p:spPr>
          <a:xfrm>
            <a:off x="0" y="0"/>
            <a:ext cx="8596668" cy="1320800"/>
          </a:xfrm>
        </p:spPr>
        <p:txBody>
          <a:bodyPr/>
          <a:lstStyle/>
          <a:p>
            <a:r>
              <a:rPr lang="en-US"/>
              <a:t>GIAO DIỆN DỊCH VỤ</a:t>
            </a:r>
          </a:p>
        </p:txBody>
      </p:sp>
      <p:pic>
        <p:nvPicPr>
          <p:cNvPr id="4" name="Picture 3">
            <a:extLst>
              <a:ext uri="{FF2B5EF4-FFF2-40B4-BE49-F238E27FC236}">
                <a16:creationId xmlns:a16="http://schemas.microsoft.com/office/drawing/2014/main" id="{DBDBB8F6-0BF8-4BCC-BB14-1E0FC46BF41A}"/>
              </a:ext>
            </a:extLst>
          </p:cNvPr>
          <p:cNvPicPr>
            <a:picLocks noChangeAspect="1"/>
          </p:cNvPicPr>
          <p:nvPr/>
        </p:nvPicPr>
        <p:blipFill>
          <a:blip r:embed="rId2"/>
          <a:stretch>
            <a:fillRect/>
          </a:stretch>
        </p:blipFill>
        <p:spPr>
          <a:xfrm>
            <a:off x="0" y="1054764"/>
            <a:ext cx="12192000" cy="5803236"/>
          </a:xfrm>
          <a:prstGeom prst="rect">
            <a:avLst/>
          </a:prstGeom>
        </p:spPr>
      </p:pic>
    </p:spTree>
    <p:extLst>
      <p:ext uri="{BB962C8B-B14F-4D97-AF65-F5344CB8AC3E}">
        <p14:creationId xmlns:p14="http://schemas.microsoft.com/office/powerpoint/2010/main" val="3996102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A1E89-9ED6-4A8D-89C9-78962152A4E3}"/>
              </a:ext>
            </a:extLst>
          </p:cNvPr>
          <p:cNvSpPr>
            <a:spLocks noGrp="1"/>
          </p:cNvSpPr>
          <p:nvPr>
            <p:ph type="title"/>
          </p:nvPr>
        </p:nvSpPr>
        <p:spPr>
          <a:xfrm>
            <a:off x="0" y="0"/>
            <a:ext cx="8596668" cy="1320800"/>
          </a:xfrm>
        </p:spPr>
        <p:txBody>
          <a:bodyPr/>
          <a:lstStyle/>
          <a:p>
            <a:r>
              <a:rPr lang="en-US"/>
              <a:t>GIAO DIỆN VỀ CHÚNG TÔI</a:t>
            </a:r>
          </a:p>
        </p:txBody>
      </p:sp>
      <p:pic>
        <p:nvPicPr>
          <p:cNvPr id="4" name="Picture 3">
            <a:extLst>
              <a:ext uri="{FF2B5EF4-FFF2-40B4-BE49-F238E27FC236}">
                <a16:creationId xmlns:a16="http://schemas.microsoft.com/office/drawing/2014/main" id="{C6E1895B-3740-4C42-9ADF-CA9454E8DB46}"/>
              </a:ext>
            </a:extLst>
          </p:cNvPr>
          <p:cNvPicPr>
            <a:picLocks noChangeAspect="1"/>
          </p:cNvPicPr>
          <p:nvPr/>
        </p:nvPicPr>
        <p:blipFill>
          <a:blip r:embed="rId2"/>
          <a:stretch>
            <a:fillRect/>
          </a:stretch>
        </p:blipFill>
        <p:spPr>
          <a:xfrm>
            <a:off x="0" y="1320800"/>
            <a:ext cx="12192000" cy="5537200"/>
          </a:xfrm>
          <a:prstGeom prst="rect">
            <a:avLst/>
          </a:prstGeom>
        </p:spPr>
      </p:pic>
    </p:spTree>
    <p:extLst>
      <p:ext uri="{BB962C8B-B14F-4D97-AF65-F5344CB8AC3E}">
        <p14:creationId xmlns:p14="http://schemas.microsoft.com/office/powerpoint/2010/main" val="752378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08291-588A-43A8-B25A-E3C3B200BC50}"/>
              </a:ext>
            </a:extLst>
          </p:cNvPr>
          <p:cNvSpPr>
            <a:spLocks noGrp="1"/>
          </p:cNvSpPr>
          <p:nvPr>
            <p:ph type="title"/>
          </p:nvPr>
        </p:nvSpPr>
        <p:spPr>
          <a:xfrm>
            <a:off x="-1" y="0"/>
            <a:ext cx="8612659" cy="1028131"/>
          </a:xfrm>
        </p:spPr>
        <p:txBody>
          <a:bodyPr/>
          <a:lstStyle/>
          <a:p>
            <a:r>
              <a:rPr lang="en-US"/>
              <a:t>GIAO DIỆN TÀI KHOẢN</a:t>
            </a:r>
          </a:p>
        </p:txBody>
      </p:sp>
      <p:pic>
        <p:nvPicPr>
          <p:cNvPr id="4" name="Picture 3">
            <a:extLst>
              <a:ext uri="{FF2B5EF4-FFF2-40B4-BE49-F238E27FC236}">
                <a16:creationId xmlns:a16="http://schemas.microsoft.com/office/drawing/2014/main" id="{A8788A44-3191-44E3-9064-0D9AE11BAAC1}"/>
              </a:ext>
            </a:extLst>
          </p:cNvPr>
          <p:cNvPicPr>
            <a:picLocks noChangeAspect="1"/>
          </p:cNvPicPr>
          <p:nvPr/>
        </p:nvPicPr>
        <p:blipFill>
          <a:blip r:embed="rId2"/>
          <a:stretch>
            <a:fillRect/>
          </a:stretch>
        </p:blipFill>
        <p:spPr>
          <a:xfrm>
            <a:off x="0" y="1028131"/>
            <a:ext cx="12192000" cy="5865236"/>
          </a:xfrm>
          <a:prstGeom prst="rect">
            <a:avLst/>
          </a:prstGeom>
        </p:spPr>
      </p:pic>
    </p:spTree>
    <p:extLst>
      <p:ext uri="{BB962C8B-B14F-4D97-AF65-F5344CB8AC3E}">
        <p14:creationId xmlns:p14="http://schemas.microsoft.com/office/powerpoint/2010/main" val="128579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A4F8-720A-4BF3-9B9B-03048EE12A3C}"/>
              </a:ext>
            </a:extLst>
          </p:cNvPr>
          <p:cNvSpPr>
            <a:spLocks noGrp="1"/>
          </p:cNvSpPr>
          <p:nvPr>
            <p:ph type="title"/>
          </p:nvPr>
        </p:nvSpPr>
        <p:spPr>
          <a:xfrm>
            <a:off x="-1" y="0"/>
            <a:ext cx="10886303" cy="1320800"/>
          </a:xfrm>
        </p:spPr>
        <p:txBody>
          <a:bodyPr/>
          <a:lstStyle/>
          <a:p>
            <a:r>
              <a:rPr lang="en-GB"/>
              <a:t>GIAO DIỆN BÁO CHI TIÊU THEO CÁC TÙY CHỌN</a:t>
            </a:r>
            <a:endParaRPr lang="en-US"/>
          </a:p>
        </p:txBody>
      </p:sp>
      <p:pic>
        <p:nvPicPr>
          <p:cNvPr id="5" name="Content Placeholder 4">
            <a:extLst>
              <a:ext uri="{FF2B5EF4-FFF2-40B4-BE49-F238E27FC236}">
                <a16:creationId xmlns:a16="http://schemas.microsoft.com/office/drawing/2014/main" id="{70FA64B3-2824-4117-9DE0-13EE037613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60588"/>
            <a:ext cx="12192000" cy="4697412"/>
          </a:xfrm>
        </p:spPr>
      </p:pic>
    </p:spTree>
    <p:extLst>
      <p:ext uri="{BB962C8B-B14F-4D97-AF65-F5344CB8AC3E}">
        <p14:creationId xmlns:p14="http://schemas.microsoft.com/office/powerpoint/2010/main" val="1165862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C781-F791-4B7C-AF42-0C775795A555}"/>
              </a:ext>
            </a:extLst>
          </p:cNvPr>
          <p:cNvSpPr>
            <a:spLocks noGrp="1"/>
          </p:cNvSpPr>
          <p:nvPr>
            <p:ph type="title"/>
          </p:nvPr>
        </p:nvSpPr>
        <p:spPr>
          <a:xfrm>
            <a:off x="0" y="0"/>
            <a:ext cx="8596668" cy="1320800"/>
          </a:xfrm>
        </p:spPr>
        <p:txBody>
          <a:bodyPr/>
          <a:lstStyle/>
          <a:p>
            <a:r>
              <a:rPr lang="en-US"/>
              <a:t>GIAO DIỆN ADMIN</a:t>
            </a:r>
          </a:p>
        </p:txBody>
      </p:sp>
      <p:pic>
        <p:nvPicPr>
          <p:cNvPr id="4" name="Picture 3">
            <a:extLst>
              <a:ext uri="{FF2B5EF4-FFF2-40B4-BE49-F238E27FC236}">
                <a16:creationId xmlns:a16="http://schemas.microsoft.com/office/drawing/2014/main" id="{EBFA4962-3492-48F4-9111-B248EDA73121}"/>
              </a:ext>
            </a:extLst>
          </p:cNvPr>
          <p:cNvPicPr>
            <a:picLocks noChangeAspect="1"/>
          </p:cNvPicPr>
          <p:nvPr/>
        </p:nvPicPr>
        <p:blipFill>
          <a:blip r:embed="rId2"/>
          <a:stretch>
            <a:fillRect/>
          </a:stretch>
        </p:blipFill>
        <p:spPr>
          <a:xfrm>
            <a:off x="0" y="1497754"/>
            <a:ext cx="12192000" cy="5360246"/>
          </a:xfrm>
          <a:prstGeom prst="rect">
            <a:avLst/>
          </a:prstGeom>
        </p:spPr>
      </p:pic>
    </p:spTree>
    <p:extLst>
      <p:ext uri="{BB962C8B-B14F-4D97-AF65-F5344CB8AC3E}">
        <p14:creationId xmlns:p14="http://schemas.microsoft.com/office/powerpoint/2010/main" val="3989058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NỘI DUNG</a:t>
            </a:r>
          </a:p>
        </p:txBody>
      </p:sp>
      <p:sp>
        <p:nvSpPr>
          <p:cNvPr id="3" name="Content Placeholder 2"/>
          <p:cNvSpPr>
            <a:spLocks noGrp="1"/>
          </p:cNvSpPr>
          <p:nvPr>
            <p:ph idx="1"/>
          </p:nvPr>
        </p:nvSpPr>
        <p:spPr/>
        <p:txBody>
          <a:bodyPr/>
          <a:lstStyle/>
          <a:p>
            <a:pPr marL="514350" indent="-514350">
              <a:buFont typeface="+mj-lt"/>
              <a:buAutoNum type="arabicPeriod"/>
            </a:pPr>
            <a:r>
              <a:rPr lang="en-US" dirty="0" err="1"/>
              <a:t>Mô</a:t>
            </a:r>
            <a:r>
              <a:rPr lang="en-US" dirty="0"/>
              <a:t> </a:t>
            </a:r>
            <a:r>
              <a:rPr lang="en-US" dirty="0" err="1"/>
              <a:t>tả</a:t>
            </a:r>
            <a:r>
              <a:rPr lang="en-US" dirty="0"/>
              <a:t> - </a:t>
            </a:r>
            <a:r>
              <a:rPr lang="en-US" dirty="0" err="1"/>
              <a:t>Định</a:t>
            </a:r>
            <a:r>
              <a:rPr lang="en-US" dirty="0"/>
              <a:t> </a:t>
            </a:r>
            <a:r>
              <a:rPr lang="en-US" dirty="0" err="1"/>
              <a:t>nghĩa</a:t>
            </a:r>
            <a:r>
              <a:rPr lang="en-US" dirty="0"/>
              <a:t> </a:t>
            </a:r>
            <a:r>
              <a:rPr lang="en-US" dirty="0" err="1"/>
              <a:t>bài</a:t>
            </a:r>
            <a:r>
              <a:rPr lang="en-US" dirty="0"/>
              <a:t> </a:t>
            </a:r>
            <a:r>
              <a:rPr lang="en-US" dirty="0" err="1"/>
              <a:t>toán</a:t>
            </a:r>
            <a:endParaRPr lang="en-US" dirty="0"/>
          </a:p>
          <a:p>
            <a:pPr marL="514350" indent="-514350">
              <a:buFont typeface="+mj-lt"/>
              <a:buAutoNum type="arabicPeriod"/>
            </a:pPr>
            <a:r>
              <a:rPr lang="en-US" dirty="0" err="1"/>
              <a:t>Vai</a:t>
            </a:r>
            <a:r>
              <a:rPr lang="en-US" dirty="0"/>
              <a:t> </a:t>
            </a:r>
            <a:r>
              <a:rPr lang="en-US" dirty="0" err="1"/>
              <a:t>trò</a:t>
            </a:r>
            <a:r>
              <a:rPr lang="en-US" dirty="0"/>
              <a:t> </a:t>
            </a:r>
            <a:r>
              <a:rPr lang="en-US" dirty="0" err="1"/>
              <a:t>các</a:t>
            </a:r>
            <a:r>
              <a:rPr lang="en-US" dirty="0"/>
              <a:t> </a:t>
            </a:r>
            <a:r>
              <a:rPr lang="en-US" dirty="0" err="1"/>
              <a:t>thành</a:t>
            </a:r>
            <a:r>
              <a:rPr lang="en-US" dirty="0"/>
              <a:t> </a:t>
            </a:r>
            <a:r>
              <a:rPr lang="en-US" dirty="0" err="1"/>
              <a:t>viên</a:t>
            </a:r>
            <a:endParaRPr lang="en-US" dirty="0"/>
          </a:p>
          <a:p>
            <a:pPr marL="514350" indent="-514350">
              <a:buFont typeface="+mj-lt"/>
              <a:buAutoNum type="arabicPeriod"/>
            </a:pPr>
            <a:r>
              <a:rPr lang="en-US" dirty="0" err="1"/>
              <a:t>Tổng</a:t>
            </a:r>
            <a:r>
              <a:rPr lang="en-US" dirty="0"/>
              <a:t> </a:t>
            </a:r>
            <a:r>
              <a:rPr lang="en-US" dirty="0" err="1"/>
              <a:t>quan</a:t>
            </a:r>
            <a:r>
              <a:rPr lang="en-US" dirty="0"/>
              <a:t> </a:t>
            </a:r>
            <a:r>
              <a:rPr lang="en-US" dirty="0" err="1"/>
              <a:t>lý</a:t>
            </a:r>
            <a:r>
              <a:rPr lang="en-US" dirty="0"/>
              <a:t> </a:t>
            </a:r>
            <a:r>
              <a:rPr lang="en-US" dirty="0" err="1"/>
              <a:t>thuyết</a:t>
            </a:r>
            <a:endParaRPr lang="en-US" dirty="0"/>
          </a:p>
          <a:p>
            <a:pPr marL="514350" indent="-514350">
              <a:buFont typeface="+mj-lt"/>
              <a:buAutoNum type="arabicPeriod"/>
            </a:pPr>
            <a:r>
              <a:rPr lang="en-US" dirty="0" err="1"/>
              <a:t>Phân</a:t>
            </a:r>
            <a:r>
              <a:rPr lang="en-US" dirty="0"/>
              <a:t> </a:t>
            </a:r>
            <a:r>
              <a:rPr lang="en-US" dirty="0" err="1"/>
              <a:t>tích</a:t>
            </a:r>
            <a:r>
              <a:rPr lang="en-US" dirty="0"/>
              <a:t> </a:t>
            </a:r>
            <a:r>
              <a:rPr lang="en-US" dirty="0" err="1"/>
              <a:t>bài</a:t>
            </a:r>
            <a:r>
              <a:rPr lang="en-US" dirty="0"/>
              <a:t> </a:t>
            </a:r>
            <a:r>
              <a:rPr lang="en-US" dirty="0" err="1"/>
              <a:t>toán</a:t>
            </a:r>
            <a:endParaRPr lang="en-US" dirty="0"/>
          </a:p>
          <a:p>
            <a:pPr marL="514350" indent="-514350">
              <a:buFont typeface="+mj-lt"/>
              <a:buAutoNum type="arabicPeriod"/>
            </a:pPr>
            <a:r>
              <a:rPr lang="en-US" dirty="0" err="1"/>
              <a:t>Hiện</a:t>
            </a:r>
            <a:r>
              <a:rPr lang="en-US" dirty="0"/>
              <a:t> </a:t>
            </a:r>
            <a:r>
              <a:rPr lang="en-US" dirty="0" err="1"/>
              <a:t>thực</a:t>
            </a:r>
            <a:r>
              <a:rPr lang="en-US" dirty="0"/>
              <a:t> </a:t>
            </a:r>
            <a:r>
              <a:rPr lang="en-US" dirty="0" err="1"/>
              <a:t>bài</a:t>
            </a:r>
            <a:r>
              <a:rPr lang="en-US" dirty="0"/>
              <a:t> </a:t>
            </a:r>
            <a:r>
              <a:rPr lang="en-US" dirty="0" err="1"/>
              <a:t>toán</a:t>
            </a:r>
            <a:endParaRPr lang="en-US" dirty="0"/>
          </a:p>
          <a:p>
            <a:pPr marL="514350" indent="-514350">
              <a:buFont typeface="+mj-lt"/>
              <a:buAutoNum type="arabicPeriod"/>
            </a:pPr>
            <a:r>
              <a:rPr lang="en-US" dirty="0" err="1"/>
              <a:t>Kết</a:t>
            </a:r>
            <a:r>
              <a:rPr lang="en-US" dirty="0"/>
              <a:t> </a:t>
            </a:r>
            <a:r>
              <a:rPr lang="en-US" dirty="0" err="1"/>
              <a:t>luận</a:t>
            </a:r>
            <a:endParaRPr lang="en-US" dirty="0"/>
          </a:p>
          <a:p>
            <a:pPr marL="514350" indent="-514350">
              <a:buFont typeface="+mj-lt"/>
              <a:buAutoNum type="arabicPeriod"/>
            </a:pPr>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a:p>
            <a:pPr marL="514350" indent="-514350">
              <a:buFont typeface="+mj-lt"/>
              <a:buAutoNum type="arabicPeriod"/>
            </a:pPr>
            <a:r>
              <a:rPr lang="en-US" dirty="0"/>
              <a:t>Demo </a:t>
            </a:r>
            <a:r>
              <a:rPr lang="en-US" dirty="0" err="1"/>
              <a:t>ứng</a:t>
            </a:r>
            <a:r>
              <a:rPr lang="en-US" dirty="0"/>
              <a:t> </a:t>
            </a:r>
            <a:r>
              <a:rPr lang="en-US" dirty="0" err="1"/>
              <a:t>dụng</a:t>
            </a:r>
            <a:endParaRPr lang="en-US" dirty="0"/>
          </a:p>
        </p:txBody>
      </p:sp>
    </p:spTree>
    <p:extLst>
      <p:ext uri="{BB962C8B-B14F-4D97-AF65-F5344CB8AC3E}">
        <p14:creationId xmlns:p14="http://schemas.microsoft.com/office/powerpoint/2010/main" val="1405866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2A55CE-D16F-47F2-BA5B-C67C99E08F8A}"/>
              </a:ext>
            </a:extLst>
          </p:cNvPr>
          <p:cNvSpPr txBox="1"/>
          <p:nvPr/>
        </p:nvSpPr>
        <p:spPr>
          <a:xfrm>
            <a:off x="794084" y="1219562"/>
            <a:ext cx="10603831" cy="646331"/>
          </a:xfrm>
          <a:prstGeom prst="rect">
            <a:avLst/>
          </a:prstGeom>
          <a:noFill/>
        </p:spPr>
        <p:txBody>
          <a:bodyPr wrap="square" rtlCol="0">
            <a:spAutoFit/>
          </a:bodyPr>
          <a:lstStyle/>
          <a:p>
            <a:r>
              <a:rPr lang="en-US" sz="3600"/>
              <a:t>ĐỀ TÀI : WEBSITE QUẢN LÝ CHI TIÊU AMAZING</a:t>
            </a:r>
          </a:p>
        </p:txBody>
      </p:sp>
      <p:sp>
        <p:nvSpPr>
          <p:cNvPr id="5" name="TextBox 4">
            <a:extLst>
              <a:ext uri="{FF2B5EF4-FFF2-40B4-BE49-F238E27FC236}">
                <a16:creationId xmlns:a16="http://schemas.microsoft.com/office/drawing/2014/main" id="{528DB0B7-CACF-49CD-A51F-0FAC4F2F421B}"/>
              </a:ext>
            </a:extLst>
          </p:cNvPr>
          <p:cNvSpPr txBox="1"/>
          <p:nvPr/>
        </p:nvSpPr>
        <p:spPr>
          <a:xfrm>
            <a:off x="7860632" y="6240379"/>
            <a:ext cx="4122821" cy="369332"/>
          </a:xfrm>
          <a:prstGeom prst="rect">
            <a:avLst/>
          </a:prstGeom>
          <a:noFill/>
        </p:spPr>
        <p:txBody>
          <a:bodyPr wrap="square" rtlCol="0">
            <a:spAutoFit/>
          </a:bodyPr>
          <a:lstStyle/>
          <a:p>
            <a:r>
              <a:rPr lang="en-US"/>
              <a:t>Sinh viên thực hiện :LÊ THANH HIỆP</a:t>
            </a:r>
          </a:p>
        </p:txBody>
      </p:sp>
      <p:pic>
        <p:nvPicPr>
          <p:cNvPr id="7" name="Picture 6">
            <a:extLst>
              <a:ext uri="{FF2B5EF4-FFF2-40B4-BE49-F238E27FC236}">
                <a16:creationId xmlns:a16="http://schemas.microsoft.com/office/drawing/2014/main" id="{3E7DCF47-C4ED-4D9A-936E-70637D8299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150" y="2887579"/>
            <a:ext cx="2416093" cy="3970421"/>
          </a:xfrm>
          <a:prstGeom prst="rect">
            <a:avLst/>
          </a:prstGeom>
        </p:spPr>
      </p:pic>
      <p:sp>
        <p:nvSpPr>
          <p:cNvPr id="8" name="TextBox 7">
            <a:extLst>
              <a:ext uri="{FF2B5EF4-FFF2-40B4-BE49-F238E27FC236}">
                <a16:creationId xmlns:a16="http://schemas.microsoft.com/office/drawing/2014/main" id="{FD7AC342-040B-4948-86FE-0E2DAB6C69E7}"/>
              </a:ext>
            </a:extLst>
          </p:cNvPr>
          <p:cNvSpPr txBox="1"/>
          <p:nvPr/>
        </p:nvSpPr>
        <p:spPr>
          <a:xfrm>
            <a:off x="3721767" y="3101058"/>
            <a:ext cx="4748464" cy="3323987"/>
          </a:xfrm>
          <a:prstGeom prst="rect">
            <a:avLst/>
          </a:prstGeom>
          <a:noFill/>
        </p:spPr>
        <p:txBody>
          <a:bodyPr wrap="square" rtlCol="0">
            <a:spAutoFit/>
          </a:bodyPr>
          <a:lstStyle/>
          <a:p>
            <a:pPr marL="342900" indent="-342900">
              <a:buFont typeface="Arial" panose="020B0604020202020204" pitchFamily="34" charset="0"/>
              <a:buChar char="•"/>
            </a:pPr>
            <a:r>
              <a:rPr lang="en-US" sz="2400"/>
              <a:t>NỘI DUNG</a:t>
            </a:r>
          </a:p>
          <a:p>
            <a:pPr marL="342900" indent="-342900">
              <a:buFont typeface="+mj-lt"/>
              <a:buAutoNum type="arabicPeriod"/>
            </a:pPr>
            <a:r>
              <a:rPr lang="en-US" sz="2400"/>
              <a:t>Mô tả và định nghĩa bài toán</a:t>
            </a:r>
          </a:p>
          <a:p>
            <a:pPr marL="342900" indent="-342900">
              <a:buFont typeface="+mj-lt"/>
              <a:buAutoNum type="arabicPeriod"/>
            </a:pPr>
            <a:r>
              <a:rPr lang="en-US" sz="2400"/>
              <a:t>Tổng quan lý thuyết</a:t>
            </a:r>
          </a:p>
          <a:p>
            <a:pPr marL="342900" indent="-342900">
              <a:buFont typeface="+mj-lt"/>
              <a:buAutoNum type="arabicPeriod"/>
            </a:pPr>
            <a:r>
              <a:rPr lang="en-US" sz="2400"/>
              <a:t>Phân tích bài toán</a:t>
            </a:r>
          </a:p>
          <a:p>
            <a:pPr marL="342900" indent="-342900">
              <a:buFont typeface="+mj-lt"/>
              <a:buAutoNum type="arabicPeriod"/>
            </a:pPr>
            <a:r>
              <a:rPr lang="en-US" sz="2400"/>
              <a:t>Hiện thực bài toán</a:t>
            </a:r>
          </a:p>
          <a:p>
            <a:pPr marL="342900" indent="-342900">
              <a:buFont typeface="+mj-lt"/>
              <a:buAutoNum type="arabicPeriod"/>
            </a:pPr>
            <a:r>
              <a:rPr lang="en-US" sz="2400"/>
              <a:t>Kết luận</a:t>
            </a:r>
          </a:p>
          <a:p>
            <a:pPr marL="342900" indent="-342900">
              <a:buFont typeface="+mj-lt"/>
              <a:buAutoNum type="arabicPeriod"/>
            </a:pPr>
            <a:r>
              <a:rPr lang="en-US" sz="2400"/>
              <a:t>Tài liệu tham khảo</a:t>
            </a:r>
          </a:p>
          <a:p>
            <a:pPr marL="342900" indent="-342900">
              <a:buFont typeface="+mj-lt"/>
              <a:buAutoNum type="arabicPeriod"/>
            </a:pPr>
            <a:r>
              <a:rPr lang="en-US" sz="2400"/>
              <a:t>Demo ứng dụng</a:t>
            </a:r>
          </a:p>
          <a:p>
            <a:endParaRPr lang="en-US"/>
          </a:p>
        </p:txBody>
      </p:sp>
    </p:spTree>
    <p:extLst>
      <p:ext uri="{BB962C8B-B14F-4D97-AF65-F5344CB8AC3E}">
        <p14:creationId xmlns:p14="http://schemas.microsoft.com/office/powerpoint/2010/main" val="963854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9B725A-17ED-49A3-836A-5669B7741F14}"/>
              </a:ext>
            </a:extLst>
          </p:cNvPr>
          <p:cNvSpPr txBox="1"/>
          <p:nvPr/>
        </p:nvSpPr>
        <p:spPr>
          <a:xfrm>
            <a:off x="433137" y="368968"/>
            <a:ext cx="7603958" cy="646331"/>
          </a:xfrm>
          <a:prstGeom prst="rect">
            <a:avLst/>
          </a:prstGeom>
          <a:noFill/>
        </p:spPr>
        <p:txBody>
          <a:bodyPr wrap="square" rtlCol="0">
            <a:spAutoFit/>
          </a:bodyPr>
          <a:lstStyle/>
          <a:p>
            <a:r>
              <a:rPr lang="en-US" sz="3600"/>
              <a:t>1 Mô tả và định nghĩa bài toán</a:t>
            </a:r>
          </a:p>
        </p:txBody>
      </p:sp>
      <p:sp>
        <p:nvSpPr>
          <p:cNvPr id="5" name="TextBox 4">
            <a:extLst>
              <a:ext uri="{FF2B5EF4-FFF2-40B4-BE49-F238E27FC236}">
                <a16:creationId xmlns:a16="http://schemas.microsoft.com/office/drawing/2014/main" id="{62DA0BEE-6741-4DF0-AE51-3DD9980F5CEB}"/>
              </a:ext>
            </a:extLst>
          </p:cNvPr>
          <p:cNvSpPr txBox="1"/>
          <p:nvPr/>
        </p:nvSpPr>
        <p:spPr>
          <a:xfrm>
            <a:off x="1010653" y="1226053"/>
            <a:ext cx="8967537" cy="5262979"/>
          </a:xfrm>
          <a:prstGeom prst="rect">
            <a:avLst/>
          </a:prstGeom>
          <a:noFill/>
        </p:spPr>
        <p:txBody>
          <a:bodyPr wrap="square" rtlCol="0">
            <a:spAutoFit/>
          </a:bodyPr>
          <a:lstStyle/>
          <a:p>
            <a:r>
              <a:rPr lang="en-US" sz="2000"/>
              <a:t>Qua nhiều đợt thu thập yêu cầu thì em đã tổng hợp ra mô tả và định nghĩa bài toán</a:t>
            </a:r>
          </a:p>
          <a:p>
            <a:pPr marL="285750" indent="-285750">
              <a:buFont typeface="Arial" panose="020B0604020202020204" pitchFamily="34" charset="0"/>
              <a:buChar char="•"/>
            </a:pPr>
            <a:r>
              <a:rPr lang="en-US" sz="2000"/>
              <a:t>Website Quản lý tài chính cho từng cá nhân Amazing bao gồm:</a:t>
            </a:r>
          </a:p>
          <a:p>
            <a:pPr marL="742950" lvl="1" indent="-285750">
              <a:buFont typeface="Arial" panose="020B0604020202020204" pitchFamily="34" charset="0"/>
              <a:buChar char="•"/>
            </a:pPr>
            <a:r>
              <a:rPr lang="en-US" sz="2000"/>
              <a:t>Quản lý hoạt động chi và sẽ được thống kê theo tuần,tháng,quý,năm.</a:t>
            </a:r>
          </a:p>
          <a:p>
            <a:pPr marL="742950" lvl="1" indent="-285750">
              <a:buFont typeface="Arial" panose="020B0604020202020204" pitchFamily="34" charset="0"/>
              <a:buChar char="•"/>
            </a:pPr>
            <a:r>
              <a:rPr lang="en-US" sz="2000"/>
              <a:t>Quản lý hoạt động thu và sẽ được thống kê theo tuần,tháng,quý,năm.</a:t>
            </a:r>
          </a:p>
          <a:p>
            <a:pPr marL="285750" indent="-285750">
              <a:buFont typeface="Arial" panose="020B0604020202020204" pitchFamily="34" charset="0"/>
              <a:buChar char="•"/>
            </a:pPr>
            <a:r>
              <a:rPr lang="en-US" sz="2000"/>
              <a:t>Amazing cho phép phân loại các khoản chi tiêu giúp người dung có thể dễ dàng thống kê.</a:t>
            </a:r>
          </a:p>
          <a:p>
            <a:pPr marL="285750" indent="-285750">
              <a:buFont typeface="Arial" panose="020B0604020202020204" pitchFamily="34" charset="0"/>
              <a:buChar char="•"/>
            </a:pPr>
            <a:r>
              <a:rPr lang="en-US" sz="2000"/>
              <a:t>Amazing cho phép người dung lập ra các kế hoạch chi tiêu theo các đợt ngắn hạn hay dài hạn.</a:t>
            </a:r>
          </a:p>
          <a:p>
            <a:pPr marL="285750" indent="-285750">
              <a:buFont typeface="Arial" panose="020B0604020202020204" pitchFamily="34" charset="0"/>
              <a:buChar char="•"/>
            </a:pPr>
            <a:r>
              <a:rPr lang="en-US" sz="2000"/>
              <a:t>Amazing cho phép người dung đăng nhập vào hệ thống bằn bên thứ ba như Facebook,Google,Yahoo.</a:t>
            </a:r>
          </a:p>
          <a:p>
            <a:pPr marL="285750" indent="-285750">
              <a:buFont typeface="Arial" panose="020B0604020202020204" pitchFamily="34" charset="0"/>
              <a:buChar char="•"/>
            </a:pPr>
            <a:r>
              <a:rPr lang="en-US" sz="2000"/>
              <a:t>Amazing cho phép người dùng ghi chú vào các khoản chi tiêu.</a:t>
            </a:r>
          </a:p>
          <a:p>
            <a:pPr marL="285750" indent="-285750">
              <a:buFont typeface="Arial" panose="020B0604020202020204" pitchFamily="34" charset="0"/>
              <a:buChar char="•"/>
            </a:pPr>
            <a:r>
              <a:rPr lang="en-US" sz="2000"/>
              <a:t>Amazing có tích hợp các tiện ích như tính lãi suất tiết kiệm,chia tiền theo phần trăm,tính lãi suất vay,……</a:t>
            </a:r>
          </a:p>
          <a:p>
            <a:pPr marL="285750" indent="-285750">
              <a:buFont typeface="Arial" panose="020B0604020202020204" pitchFamily="34" charset="0"/>
              <a:buChar char="•"/>
            </a:pPr>
            <a:r>
              <a:rPr lang="en-US" sz="2000"/>
              <a:t>Amazing cho phép người dung liên kết tài khoản ngân hang.</a:t>
            </a:r>
          </a:p>
          <a:p>
            <a:endParaRPr lang="en-US"/>
          </a:p>
          <a:p>
            <a:pPr marL="1200150" lvl="2" indent="-285750">
              <a:buFont typeface="Arial" panose="020B0604020202020204" pitchFamily="34" charset="0"/>
              <a:buChar char="•"/>
            </a:pPr>
            <a:endParaRPr lang="en-US"/>
          </a:p>
        </p:txBody>
      </p:sp>
    </p:spTree>
    <p:extLst>
      <p:ext uri="{BB962C8B-B14F-4D97-AF65-F5344CB8AC3E}">
        <p14:creationId xmlns:p14="http://schemas.microsoft.com/office/powerpoint/2010/main" val="4195497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21B19-F1E3-4E0D-A207-5EF58733B2C8}"/>
              </a:ext>
            </a:extLst>
          </p:cNvPr>
          <p:cNvSpPr>
            <a:spLocks noGrp="1"/>
          </p:cNvSpPr>
          <p:nvPr>
            <p:ph type="title"/>
          </p:nvPr>
        </p:nvSpPr>
        <p:spPr/>
        <p:txBody>
          <a:bodyPr/>
          <a:lstStyle/>
          <a:p>
            <a:r>
              <a:rPr lang="en-US">
                <a:solidFill>
                  <a:schemeClr val="tx1"/>
                </a:solidFill>
              </a:rPr>
              <a:t>2 Tổng quan lý thuyết</a:t>
            </a:r>
          </a:p>
        </p:txBody>
      </p:sp>
      <p:sp>
        <p:nvSpPr>
          <p:cNvPr id="3" name="Content Placeholder 2">
            <a:extLst>
              <a:ext uri="{FF2B5EF4-FFF2-40B4-BE49-F238E27FC236}">
                <a16:creationId xmlns:a16="http://schemas.microsoft.com/office/drawing/2014/main" id="{BF504542-9C53-4D14-9D4C-B7042A76CB04}"/>
              </a:ext>
            </a:extLst>
          </p:cNvPr>
          <p:cNvSpPr>
            <a:spLocks noGrp="1"/>
          </p:cNvSpPr>
          <p:nvPr>
            <p:ph idx="1"/>
          </p:nvPr>
        </p:nvSpPr>
        <p:spPr>
          <a:xfrm>
            <a:off x="661292" y="1251285"/>
            <a:ext cx="8596668" cy="4790078"/>
          </a:xfrm>
        </p:spPr>
        <p:txBody>
          <a:bodyPr>
            <a:normAutofit fontScale="92500" lnSpcReduction="10000"/>
          </a:bodyPr>
          <a:lstStyle/>
          <a:p>
            <a:pPr marL="0" indent="0">
              <a:buNone/>
            </a:pPr>
            <a:endParaRPr lang="en-US"/>
          </a:p>
          <a:p>
            <a:pPr>
              <a:buFont typeface="+mj-lt"/>
              <a:buAutoNum type="arabicPeriod"/>
            </a:pPr>
            <a:r>
              <a:rPr lang="en-US"/>
              <a:t>Mục đích nghiên cứu</a:t>
            </a:r>
          </a:p>
          <a:p>
            <a:pPr lvl="1"/>
            <a:r>
              <a:rPr lang="en-US"/>
              <a:t>Xây dựng website “Quản lý chi tiêu Amazing”</a:t>
            </a:r>
          </a:p>
          <a:p>
            <a:pPr>
              <a:buFont typeface="+mj-lt"/>
              <a:buAutoNum type="arabicPeriod"/>
            </a:pPr>
            <a:r>
              <a:rPr lang="en-US"/>
              <a:t>Nhiệm vụ nghiên cứu</a:t>
            </a:r>
          </a:p>
          <a:p>
            <a:pPr lvl="1"/>
            <a:r>
              <a:rPr lang="en-US"/>
              <a:t>Tìm hiểu nghiệp vụ quản lý chi tiêu</a:t>
            </a:r>
          </a:p>
          <a:p>
            <a:pPr lvl="1"/>
            <a:r>
              <a:rPr lang="en-US"/>
              <a:t>Tìm hiểu các công cụ hỗ trợ</a:t>
            </a:r>
          </a:p>
          <a:p>
            <a:pPr>
              <a:buFont typeface="+mj-lt"/>
              <a:buAutoNum type="arabicPeriod"/>
            </a:pPr>
            <a:r>
              <a:rPr lang="en-US"/>
              <a:t>Các phương pháp nghiên cứu</a:t>
            </a:r>
          </a:p>
          <a:p>
            <a:pPr lvl="1"/>
            <a:r>
              <a:rPr lang="vi-VN" sz="1800">
                <a:effectLst/>
                <a:latin typeface="Times New Roman" panose="02020603050405020304" pitchFamily="18" charset="0"/>
                <a:ea typeface="DengXian" panose="02010600030101010101" pitchFamily="2" charset="-122"/>
              </a:rPr>
              <a:t>Phương pháp nghiên cứu lý luận</a:t>
            </a:r>
            <a:endParaRPr lang="en-US" sz="1800">
              <a:effectLst/>
              <a:latin typeface="Times New Roman" panose="02020603050405020304" pitchFamily="18" charset="0"/>
              <a:ea typeface="DengXian" panose="02010600030101010101" pitchFamily="2" charset="-122"/>
            </a:endParaRPr>
          </a:p>
          <a:p>
            <a:pPr lvl="1">
              <a:lnSpc>
                <a:spcPct val="107000"/>
              </a:lnSpc>
              <a:spcAft>
                <a:spcPts val="800"/>
              </a:spcAft>
            </a:pPr>
            <a:r>
              <a:rPr lang="vi-VN">
                <a:effectLst/>
                <a:latin typeface="Times New Roman" panose="02020603050405020304" pitchFamily="18" charset="0"/>
                <a:ea typeface="DengXian" panose="02010600030101010101" pitchFamily="2" charset="-122"/>
                <a:cs typeface="Times New Roman" panose="02020603050405020304" pitchFamily="18" charset="0"/>
              </a:rPr>
              <a:t>Phương pháp nghiên cứu thực tiễn</a:t>
            </a:r>
            <a:endParaRPr lang="en-US">
              <a:effectLst/>
              <a:latin typeface="Calibri" panose="020F0502020204030204" pitchFamily="34" charset="0"/>
              <a:ea typeface="DengXian" panose="02010600030101010101" pitchFamily="2" charset="-122"/>
              <a:cs typeface="Times New Roman" panose="02020603050405020304" pitchFamily="18" charset="0"/>
            </a:endParaRPr>
          </a:p>
          <a:p>
            <a:pPr lvl="1">
              <a:lnSpc>
                <a:spcPct val="107000"/>
              </a:lnSpc>
              <a:spcAft>
                <a:spcPts val="800"/>
              </a:spcAft>
            </a:pPr>
            <a:r>
              <a:rPr lang="vi-VN">
                <a:effectLst/>
                <a:latin typeface="Times New Roman" panose="02020603050405020304" pitchFamily="18" charset="0"/>
                <a:ea typeface="DengXian" panose="02010600030101010101" pitchFamily="2" charset="-122"/>
                <a:cs typeface="Times New Roman" panose="02020603050405020304" pitchFamily="18" charset="0"/>
              </a:rPr>
              <a:t>Phương pháp lấy ý kiến chuyên gia</a:t>
            </a:r>
            <a:endParaRPr lang="en-US">
              <a:effectLst/>
              <a:latin typeface="Times New Roman" panose="02020603050405020304" pitchFamily="18" charset="0"/>
              <a:ea typeface="DengXian" panose="02010600030101010101" pitchFamily="2" charset="-122"/>
              <a:cs typeface="Times New Roman" panose="02020603050405020304" pitchFamily="18" charset="0"/>
            </a:endParaRPr>
          </a:p>
          <a:p>
            <a:pPr>
              <a:buFont typeface="+mj-lt"/>
              <a:buAutoNum type="arabicPeriod"/>
            </a:pPr>
            <a:r>
              <a:rPr lang="en-US"/>
              <a:t>Phạm vi nghiên cứu</a:t>
            </a:r>
          </a:p>
          <a:p>
            <a:pPr lvl="1"/>
            <a:r>
              <a:rPr lang="en-US"/>
              <a:t>Sinh viên trường đại học Thủ Dầu Một  và một số tiểu thương tại chợ An bình, chợ  Dĩ An 1 ,chợ Dĩ An 2.</a:t>
            </a:r>
          </a:p>
          <a:p>
            <a:pPr marL="457200" lvl="1" indent="0">
              <a:lnSpc>
                <a:spcPct val="107000"/>
              </a:lnSpc>
              <a:spcAft>
                <a:spcPts val="800"/>
              </a:spcAft>
              <a:buNone/>
            </a:pPr>
            <a:endParaRPr lang="en-US">
              <a:effectLst/>
              <a:latin typeface="Calibri" panose="020F0502020204030204" pitchFamily="34" charset="0"/>
              <a:ea typeface="DengXian" panose="02010600030101010101" pitchFamily="2" charset="-122"/>
              <a:cs typeface="Times New Roman" panose="02020603050405020304" pitchFamily="18" charset="0"/>
            </a:endParaRPr>
          </a:p>
          <a:p>
            <a:pPr lvl="1"/>
            <a:endParaRPr lang="en-US"/>
          </a:p>
          <a:p>
            <a:pPr lvl="1"/>
            <a:endParaRPr lang="en-US"/>
          </a:p>
          <a:p>
            <a:pPr marL="457200" lvl="1" indent="0">
              <a:buNone/>
            </a:pPr>
            <a:endParaRPr lang="en-US"/>
          </a:p>
        </p:txBody>
      </p:sp>
    </p:spTree>
    <p:extLst>
      <p:ext uri="{BB962C8B-B14F-4D97-AF65-F5344CB8AC3E}">
        <p14:creationId xmlns:p14="http://schemas.microsoft.com/office/powerpoint/2010/main" val="1786043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8B29-B359-468D-86D8-7B4AA37BAB1F}"/>
              </a:ext>
            </a:extLst>
          </p:cNvPr>
          <p:cNvSpPr>
            <a:spLocks noGrp="1"/>
          </p:cNvSpPr>
          <p:nvPr>
            <p:ph type="title"/>
          </p:nvPr>
        </p:nvSpPr>
        <p:spPr>
          <a:xfrm>
            <a:off x="677334" y="609600"/>
            <a:ext cx="8596668" cy="802105"/>
          </a:xfrm>
        </p:spPr>
        <p:txBody>
          <a:bodyPr/>
          <a:lstStyle/>
          <a:p>
            <a:r>
              <a:rPr lang="en-US"/>
              <a:t>Kết quả thu được</a:t>
            </a:r>
          </a:p>
        </p:txBody>
      </p:sp>
      <p:pic>
        <p:nvPicPr>
          <p:cNvPr id="5" name="Content Placeholder 4">
            <a:extLst>
              <a:ext uri="{FF2B5EF4-FFF2-40B4-BE49-F238E27FC236}">
                <a16:creationId xmlns:a16="http://schemas.microsoft.com/office/drawing/2014/main" id="{E645BF91-A0B6-4B6E-8547-F015CA18CA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768" y="1411705"/>
            <a:ext cx="11611232" cy="5569863"/>
          </a:xfrm>
        </p:spPr>
      </p:pic>
    </p:spTree>
    <p:extLst>
      <p:ext uri="{BB962C8B-B14F-4D97-AF65-F5344CB8AC3E}">
        <p14:creationId xmlns:p14="http://schemas.microsoft.com/office/powerpoint/2010/main" val="3680249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4ACEE-ACBA-4E77-ADFC-3B9C74C1B253}"/>
              </a:ext>
            </a:extLst>
          </p:cNvPr>
          <p:cNvSpPr>
            <a:spLocks noGrp="1"/>
          </p:cNvSpPr>
          <p:nvPr>
            <p:ph type="title"/>
          </p:nvPr>
        </p:nvSpPr>
        <p:spPr>
          <a:xfrm>
            <a:off x="0" y="0"/>
            <a:ext cx="8596668" cy="1320800"/>
          </a:xfrm>
        </p:spPr>
        <p:txBody>
          <a:bodyPr/>
          <a:lstStyle/>
          <a:p>
            <a:r>
              <a:rPr lang="en-US"/>
              <a:t>PHÂN TÍCH BÀI TOÁN</a:t>
            </a:r>
          </a:p>
        </p:txBody>
      </p:sp>
      <p:sp>
        <p:nvSpPr>
          <p:cNvPr id="5" name="TextBox 4">
            <a:extLst>
              <a:ext uri="{FF2B5EF4-FFF2-40B4-BE49-F238E27FC236}">
                <a16:creationId xmlns:a16="http://schemas.microsoft.com/office/drawing/2014/main" id="{A93A3E9C-45FA-461E-B96C-B19C17355132}"/>
              </a:ext>
            </a:extLst>
          </p:cNvPr>
          <p:cNvSpPr txBox="1"/>
          <p:nvPr/>
        </p:nvSpPr>
        <p:spPr>
          <a:xfrm>
            <a:off x="345989" y="1062681"/>
            <a:ext cx="5750011" cy="5355312"/>
          </a:xfrm>
          <a:prstGeom prst="rect">
            <a:avLst/>
          </a:prstGeom>
          <a:noFill/>
        </p:spPr>
        <p:txBody>
          <a:bodyPr wrap="square" rtlCol="0">
            <a:spAutoFit/>
          </a:bodyPr>
          <a:lstStyle/>
          <a:p>
            <a:endParaRPr lang="en-US"/>
          </a:p>
          <a:p>
            <a:r>
              <a:rPr lang="en-US"/>
              <a:t>Tác nhân người dung</a:t>
            </a:r>
          </a:p>
          <a:p>
            <a:pPr marL="285750" indent="-285750">
              <a:buFont typeface="Arial" panose="020B0604020202020204" pitchFamily="34" charset="0"/>
              <a:buChar char="•"/>
            </a:pPr>
            <a:r>
              <a:rPr lang="en-US"/>
              <a:t>đăng nhập</a:t>
            </a:r>
          </a:p>
          <a:p>
            <a:pPr marL="285750" indent="-285750">
              <a:buFont typeface="Arial" panose="020B0604020202020204" pitchFamily="34" charset="0"/>
              <a:buChar char="•"/>
            </a:pPr>
            <a:r>
              <a:rPr lang="en-US"/>
              <a:t>xem thông tin cá nhân</a:t>
            </a:r>
          </a:p>
          <a:p>
            <a:pPr marL="285750" indent="-285750">
              <a:buFont typeface="Arial" panose="020B0604020202020204" pitchFamily="34" charset="0"/>
              <a:buChar char="•"/>
            </a:pPr>
            <a:r>
              <a:rPr lang="en-US"/>
              <a:t>Đăng ký tài khoản</a:t>
            </a:r>
          </a:p>
          <a:p>
            <a:pPr marL="285750" indent="-285750">
              <a:buFont typeface="Arial" panose="020B0604020202020204" pitchFamily="34" charset="0"/>
              <a:buChar char="•"/>
            </a:pPr>
            <a:r>
              <a:rPr lang="en-US"/>
              <a:t>Đăng ký them thành viên</a:t>
            </a:r>
          </a:p>
          <a:p>
            <a:pPr marL="285750" indent="-285750">
              <a:buFont typeface="Arial" panose="020B0604020202020204" pitchFamily="34" charset="0"/>
              <a:buChar char="•"/>
            </a:pPr>
            <a:r>
              <a:rPr lang="en-US"/>
              <a:t>Xem báo cáo chi tiêu theo tuần,tháng,quý,năm</a:t>
            </a:r>
          </a:p>
          <a:p>
            <a:pPr marL="285750" indent="-285750">
              <a:buFont typeface="Arial" panose="020B0604020202020204" pitchFamily="34" charset="0"/>
              <a:buChar char="•"/>
            </a:pPr>
            <a:r>
              <a:rPr lang="en-US"/>
              <a:t>Nhập khoản nguồn thu</a:t>
            </a:r>
          </a:p>
          <a:p>
            <a:pPr marL="285750" indent="-285750">
              <a:buFont typeface="Arial" panose="020B0604020202020204" pitchFamily="34" charset="0"/>
              <a:buChar char="•"/>
            </a:pPr>
            <a:r>
              <a:rPr lang="en-US"/>
              <a:t>Nhập khoản nguồn chi</a:t>
            </a:r>
          </a:p>
          <a:p>
            <a:pPr marL="285750" indent="-285750">
              <a:buFont typeface="Arial" panose="020B0604020202020204" pitchFamily="34" charset="0"/>
              <a:buChar char="•"/>
            </a:pPr>
            <a:r>
              <a:rPr lang="en-US"/>
              <a:t>Phân loại các khoản chi</a:t>
            </a:r>
          </a:p>
          <a:p>
            <a:pPr marL="285750" indent="-285750">
              <a:buFont typeface="Arial" panose="020B0604020202020204" pitchFamily="34" charset="0"/>
              <a:buChar char="•"/>
            </a:pPr>
            <a:r>
              <a:rPr lang="en-US"/>
              <a:t>Xem thông báo</a:t>
            </a:r>
          </a:p>
          <a:p>
            <a:pPr marL="285750" indent="-285750">
              <a:buFont typeface="Arial" panose="020B0604020202020204" pitchFamily="34" charset="0"/>
              <a:buChar char="•"/>
            </a:pPr>
            <a:r>
              <a:rPr lang="en-US"/>
              <a:t>Tạo ví</a:t>
            </a:r>
          </a:p>
          <a:p>
            <a:pPr marL="285750" indent="-285750">
              <a:buFont typeface="Arial" panose="020B0604020202020204" pitchFamily="34" charset="0"/>
              <a:buChar char="•"/>
            </a:pPr>
            <a:r>
              <a:rPr lang="en-US"/>
              <a:t>Sử dụng các tiện ích khác của Amazing chia tiền,tính lãi xuất,….(Tiện ích giúp cho người dung quản lý tiền tốt hơn)</a:t>
            </a:r>
          </a:p>
          <a:p>
            <a:pPr marL="285750" indent="-285750">
              <a:buFont typeface="Arial" panose="020B0604020202020204" pitchFamily="34" charset="0"/>
              <a:buChar char="•"/>
            </a:pPr>
            <a:r>
              <a:rPr lang="en-US"/>
              <a:t>Chuyển đổi ngôn ngữ</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r>
              <a:rPr lang="en-US"/>
              <a:t>	-</a:t>
            </a:r>
          </a:p>
        </p:txBody>
      </p:sp>
      <p:sp>
        <p:nvSpPr>
          <p:cNvPr id="6" name="TextBox 5">
            <a:extLst>
              <a:ext uri="{FF2B5EF4-FFF2-40B4-BE49-F238E27FC236}">
                <a16:creationId xmlns:a16="http://schemas.microsoft.com/office/drawing/2014/main" id="{0823A677-FDCE-4EC2-A59C-5980D810C0ED}"/>
              </a:ext>
            </a:extLst>
          </p:cNvPr>
          <p:cNvSpPr txBox="1"/>
          <p:nvPr/>
        </p:nvSpPr>
        <p:spPr>
          <a:xfrm>
            <a:off x="6257505" y="1106688"/>
            <a:ext cx="5750011" cy="5909310"/>
          </a:xfrm>
          <a:prstGeom prst="rect">
            <a:avLst/>
          </a:prstGeom>
          <a:noFill/>
        </p:spPr>
        <p:txBody>
          <a:bodyPr wrap="square" rtlCol="0">
            <a:spAutoFit/>
          </a:bodyPr>
          <a:lstStyle/>
          <a:p>
            <a:endParaRPr lang="en-US"/>
          </a:p>
          <a:p>
            <a:r>
              <a:rPr lang="en-US"/>
              <a:t>Tác nhân Admin</a:t>
            </a:r>
          </a:p>
          <a:p>
            <a:pPr marL="285750" indent="-285750">
              <a:buFont typeface="Arial" panose="020B0604020202020204" pitchFamily="34" charset="0"/>
              <a:buChar char="•"/>
            </a:pPr>
            <a:r>
              <a:rPr lang="en-US"/>
              <a:t>đăng nhập</a:t>
            </a:r>
          </a:p>
          <a:p>
            <a:pPr marL="285750" indent="-285750">
              <a:buFont typeface="Arial" panose="020B0604020202020204" pitchFamily="34" charset="0"/>
              <a:buChar char="•"/>
            </a:pPr>
            <a:r>
              <a:rPr lang="en-US"/>
              <a:t>xem thông tin cá nhâncủa từng người dung</a:t>
            </a:r>
          </a:p>
          <a:p>
            <a:pPr marL="285750" indent="-285750">
              <a:buFont typeface="Arial" panose="020B0604020202020204" pitchFamily="34" charset="0"/>
              <a:buChar char="•"/>
            </a:pPr>
            <a:r>
              <a:rPr lang="en-US"/>
              <a:t>Quản lý thông tin tài khoản người dung</a:t>
            </a:r>
          </a:p>
          <a:p>
            <a:pPr marL="285750" indent="-285750">
              <a:buFont typeface="Arial" panose="020B0604020202020204" pitchFamily="34" charset="0"/>
              <a:buChar char="•"/>
            </a:pPr>
            <a:r>
              <a:rPr lang="en-US"/>
              <a:t>Đăng thông báo </a:t>
            </a:r>
          </a:p>
          <a:p>
            <a:pPr marL="285750" indent="-285750">
              <a:buFont typeface="Arial" panose="020B0604020202020204" pitchFamily="34" charset="0"/>
              <a:buChar char="•"/>
            </a:pPr>
            <a:r>
              <a:rPr lang="en-US"/>
              <a:t>Quản lý dịch vụ</a:t>
            </a:r>
          </a:p>
          <a:p>
            <a:pPr marL="285750" indent="-285750">
              <a:buFont typeface="Arial" panose="020B0604020202020204" pitchFamily="34" charset="0"/>
              <a:buChar char="•"/>
            </a:pPr>
            <a:r>
              <a:rPr lang="en-US"/>
              <a:t>Truy tìm thông tin người dung</a:t>
            </a:r>
          </a:p>
          <a:p>
            <a:pPr marL="285750" indent="-285750">
              <a:buFont typeface="Arial" panose="020B0604020202020204" pitchFamily="34" charset="0"/>
              <a:buChar char="•"/>
            </a:pPr>
            <a:r>
              <a:rPr lang="en-US"/>
              <a:t>Cấp quyền người dung</a:t>
            </a:r>
          </a:p>
          <a:p>
            <a:pPr marL="285750" indent="-285750">
              <a:buFont typeface="Arial" panose="020B0604020202020204" pitchFamily="34" charset="0"/>
              <a:buChar char="•"/>
            </a:pPr>
            <a:r>
              <a:rPr lang="en-US"/>
              <a:t>Thu hồi quyền người dung</a:t>
            </a:r>
          </a:p>
          <a:p>
            <a:pPr marL="285750" indent="-285750">
              <a:buFont typeface="Arial" panose="020B0604020202020204" pitchFamily="34" charset="0"/>
              <a:buChar char="•"/>
            </a:pPr>
            <a:r>
              <a:rPr lang="en-US"/>
              <a:t>Vô hiệu hóa tài khoản người dùng</a:t>
            </a:r>
          </a:p>
          <a:p>
            <a:pPr marL="285750" indent="-285750">
              <a:buFont typeface="Arial" panose="020B0604020202020204" pitchFamily="34" charset="0"/>
              <a:buChar char="•"/>
            </a:pPr>
            <a:r>
              <a:rPr lang="en-US"/>
              <a:t>Cập nhập các gói dịch vụ</a:t>
            </a:r>
          </a:p>
          <a:p>
            <a:pPr marL="285750" indent="-285750">
              <a:buFont typeface="Arial" panose="020B0604020202020204" pitchFamily="34" charset="0"/>
              <a:buChar char="•"/>
            </a:pPr>
            <a:r>
              <a:rPr lang="en-US"/>
              <a:t>Thống kê doanh thu của website</a:t>
            </a:r>
          </a:p>
          <a:p>
            <a:pPr marL="285750" indent="-285750">
              <a:buFont typeface="Arial" panose="020B0604020202020204" pitchFamily="34" charset="0"/>
              <a:buChar char="•"/>
            </a:pPr>
            <a:r>
              <a:rPr lang="en-US"/>
              <a:t>Cập nhật ngôn ngữ website</a:t>
            </a:r>
          </a:p>
          <a:p>
            <a:pPr marL="285750" indent="-285750">
              <a:buFont typeface="Arial" panose="020B0604020202020204" pitchFamily="34" charset="0"/>
              <a:buChar char="•"/>
            </a:pPr>
            <a:r>
              <a:rPr lang="en-US"/>
              <a:t>Đăng ký tài khoản</a:t>
            </a:r>
          </a:p>
          <a:p>
            <a:pPr marL="285750" indent="-285750">
              <a:buFont typeface="Arial" panose="020B0604020202020204" pitchFamily="34" charset="0"/>
              <a:buChar char="•"/>
            </a:pPr>
            <a:r>
              <a:rPr lang="en-US"/>
              <a:t>Đăng ký tài khoản cho người dùng</a:t>
            </a:r>
          </a:p>
          <a:p>
            <a:pPr marL="285750" indent="-285750">
              <a:buFont typeface="Arial" panose="020B0604020202020204" pitchFamily="34" charset="0"/>
              <a:buChar char="•"/>
            </a:pPr>
            <a:endParaRPr lang="en-US"/>
          </a:p>
          <a:p>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r>
              <a:rPr lang="en-US"/>
              <a:t>	-</a:t>
            </a:r>
          </a:p>
        </p:txBody>
      </p:sp>
    </p:spTree>
    <p:extLst>
      <p:ext uri="{BB962C8B-B14F-4D97-AF65-F5344CB8AC3E}">
        <p14:creationId xmlns:p14="http://schemas.microsoft.com/office/powerpoint/2010/main" val="2191137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6ADC6-1299-4377-921B-D6969321FC1C}"/>
              </a:ext>
            </a:extLst>
          </p:cNvPr>
          <p:cNvSpPr>
            <a:spLocks noGrp="1"/>
          </p:cNvSpPr>
          <p:nvPr>
            <p:ph type="title"/>
          </p:nvPr>
        </p:nvSpPr>
        <p:spPr>
          <a:xfrm>
            <a:off x="22426" y="-32951"/>
            <a:ext cx="8596668" cy="823783"/>
          </a:xfrm>
        </p:spPr>
        <p:txBody>
          <a:bodyPr/>
          <a:lstStyle/>
          <a:p>
            <a:r>
              <a:rPr lang="en-US"/>
              <a:t>USE CASE NGƯỜI DÙNG </a:t>
            </a:r>
          </a:p>
        </p:txBody>
      </p:sp>
      <p:pic>
        <p:nvPicPr>
          <p:cNvPr id="5" name="Picture 4">
            <a:extLst>
              <a:ext uri="{FF2B5EF4-FFF2-40B4-BE49-F238E27FC236}">
                <a16:creationId xmlns:a16="http://schemas.microsoft.com/office/drawing/2014/main" id="{3A427B4F-E055-4CB5-AD06-011683CFF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52" y="556055"/>
            <a:ext cx="12147148" cy="6301946"/>
          </a:xfrm>
          <a:prstGeom prst="rect">
            <a:avLst/>
          </a:prstGeom>
        </p:spPr>
      </p:pic>
    </p:spTree>
    <p:extLst>
      <p:ext uri="{BB962C8B-B14F-4D97-AF65-F5344CB8AC3E}">
        <p14:creationId xmlns:p14="http://schemas.microsoft.com/office/powerpoint/2010/main" val="1729729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42A4-E4C5-42D3-9044-0EB5BB4DCD13}"/>
              </a:ext>
            </a:extLst>
          </p:cNvPr>
          <p:cNvSpPr>
            <a:spLocks noGrp="1"/>
          </p:cNvSpPr>
          <p:nvPr>
            <p:ph type="title"/>
          </p:nvPr>
        </p:nvSpPr>
        <p:spPr>
          <a:xfrm>
            <a:off x="0" y="0"/>
            <a:ext cx="8596668" cy="1037968"/>
          </a:xfrm>
        </p:spPr>
        <p:txBody>
          <a:bodyPr/>
          <a:lstStyle/>
          <a:p>
            <a:r>
              <a:rPr lang="en-US"/>
              <a:t>USE CASE Admin quản lý hệ thống</a:t>
            </a:r>
          </a:p>
        </p:txBody>
      </p:sp>
      <p:pic>
        <p:nvPicPr>
          <p:cNvPr id="5" name="Content Placeholder 4">
            <a:extLst>
              <a:ext uri="{FF2B5EF4-FFF2-40B4-BE49-F238E27FC236}">
                <a16:creationId xmlns:a16="http://schemas.microsoft.com/office/drawing/2014/main" id="{17B7A7E5-003F-4F65-8F15-C0CED2A07D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632" y="1037968"/>
            <a:ext cx="11858367" cy="5931243"/>
          </a:xfrm>
        </p:spPr>
      </p:pic>
    </p:spTree>
    <p:extLst>
      <p:ext uri="{BB962C8B-B14F-4D97-AF65-F5344CB8AC3E}">
        <p14:creationId xmlns:p14="http://schemas.microsoft.com/office/powerpoint/2010/main" val="3489031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76D33-9DB8-4FC0-BFDE-8E4657F2A595}"/>
              </a:ext>
            </a:extLst>
          </p:cNvPr>
          <p:cNvSpPr>
            <a:spLocks noGrp="1"/>
          </p:cNvSpPr>
          <p:nvPr>
            <p:ph type="title"/>
          </p:nvPr>
        </p:nvSpPr>
        <p:spPr>
          <a:xfrm>
            <a:off x="0" y="0"/>
            <a:ext cx="8596668" cy="667265"/>
          </a:xfrm>
        </p:spPr>
        <p:txBody>
          <a:bodyPr>
            <a:normAutofit fontScale="90000"/>
          </a:bodyPr>
          <a:lstStyle/>
          <a:p>
            <a:r>
              <a:rPr lang="en-US" sz="3600"/>
              <a:t>HIỆN THỰC BÀI TOÁN</a:t>
            </a:r>
            <a:br>
              <a:rPr lang="en-US" sz="3600"/>
            </a:br>
            <a:endParaRPr lang="en-US"/>
          </a:p>
        </p:txBody>
      </p:sp>
      <p:pic>
        <p:nvPicPr>
          <p:cNvPr id="5" name="Picture 4">
            <a:extLst>
              <a:ext uri="{FF2B5EF4-FFF2-40B4-BE49-F238E27FC236}">
                <a16:creationId xmlns:a16="http://schemas.microsoft.com/office/drawing/2014/main" id="{A9A58BED-BBDE-4A09-8DC1-C5B75E1E9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0540"/>
            <a:ext cx="12116850" cy="5997460"/>
          </a:xfrm>
          <a:prstGeom prst="rect">
            <a:avLst/>
          </a:prstGeom>
        </p:spPr>
      </p:pic>
    </p:spTree>
    <p:extLst>
      <p:ext uri="{BB962C8B-B14F-4D97-AF65-F5344CB8AC3E}">
        <p14:creationId xmlns:p14="http://schemas.microsoft.com/office/powerpoint/2010/main" val="141930430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518</TotalTime>
  <Words>1043</Words>
  <Application>Microsoft Office PowerPoint</Application>
  <PresentationFormat>Widescreen</PresentationFormat>
  <Paragraphs>137</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 3</vt:lpstr>
      <vt:lpstr>Facet</vt:lpstr>
      <vt:lpstr>GVHD: Ts.NGUYỄN KIM DUY</vt:lpstr>
      <vt:lpstr>PowerPoint Presentation</vt:lpstr>
      <vt:lpstr>PowerPoint Presentation</vt:lpstr>
      <vt:lpstr>2 Tổng quan lý thuyết</vt:lpstr>
      <vt:lpstr>Kết quả thu được</vt:lpstr>
      <vt:lpstr>PHÂN TÍCH BÀI TOÁN</vt:lpstr>
      <vt:lpstr>USE CASE NGƯỜI DÙNG </vt:lpstr>
      <vt:lpstr>USE CASE Admin quản lý hệ thống</vt:lpstr>
      <vt:lpstr>HIỆN THỰC BÀI TOÁN </vt:lpstr>
      <vt:lpstr>TÀI LIỆU THAM KHẢO</vt:lpstr>
      <vt:lpstr>DEMO SẢN PHẪM</vt:lpstr>
      <vt:lpstr>GIAO DIỆN GIỚI THIỆU</vt:lpstr>
      <vt:lpstr>GIAO DIỆN DỊCH VỤ</vt:lpstr>
      <vt:lpstr>GIAO DIỆN VỀ CHÚNG TÔI</vt:lpstr>
      <vt:lpstr>GIAO DIỆN TÀI KHOẢN</vt:lpstr>
      <vt:lpstr>GIAO DIỆN BÁO CHI TIÊU THEO CÁC TÙY CHỌN</vt:lpstr>
      <vt:lpstr>GIAO DIỆN ADMIN</vt:lpstr>
      <vt:lpstr>NỘI DUNG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TÊN ĐỀ TÀI</dc:title>
  <dc:creator>Windows User</dc:creator>
  <cp:lastModifiedBy>Lê Thanh Hiệp</cp:lastModifiedBy>
  <cp:revision>41</cp:revision>
  <dcterms:created xsi:type="dcterms:W3CDTF">2020-11-09T01:02:38Z</dcterms:created>
  <dcterms:modified xsi:type="dcterms:W3CDTF">2020-11-23T06:03:48Z</dcterms:modified>
</cp:coreProperties>
</file>