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13"/>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ũ Phàm" userId="800fca1195bb81f7" providerId="LiveId" clId="{8F43404D-0D97-FC4C-B98E-D3173F79D1C2}"/>
    <pc:docChg chg="undo custSel modSld">
      <pc:chgData name="Vũ Phàm" userId="800fca1195bb81f7" providerId="LiveId" clId="{8F43404D-0D97-FC4C-B98E-D3173F79D1C2}" dt="2020-11-10T15:33:09.122" v="2" actId="14734"/>
      <pc:docMkLst>
        <pc:docMk/>
      </pc:docMkLst>
      <pc:sldChg chg="addSp delSp modSp mod">
        <pc:chgData name="Vũ Phàm" userId="800fca1195bb81f7" providerId="LiveId" clId="{8F43404D-0D97-FC4C-B98E-D3173F79D1C2}" dt="2020-11-10T15:33:09.122" v="2" actId="14734"/>
        <pc:sldMkLst>
          <pc:docMk/>
          <pc:sldMk cId="1248382365" sldId="258"/>
        </pc:sldMkLst>
        <pc:spChg chg="del">
          <ac:chgData name="Vũ Phàm" userId="800fca1195bb81f7" providerId="LiveId" clId="{8F43404D-0D97-FC4C-B98E-D3173F79D1C2}" dt="2020-11-10T15:33:03.520" v="0"/>
          <ac:spMkLst>
            <pc:docMk/>
            <pc:sldMk cId="1248382365" sldId="258"/>
            <ac:spMk id="3" creationId="{2438CDFF-3F43-9E41-A900-7B6288019028}"/>
          </ac:spMkLst>
        </pc:spChg>
        <pc:graphicFrameChg chg="add mod modGraphic">
          <ac:chgData name="Vũ Phàm" userId="800fca1195bb81f7" providerId="LiveId" clId="{8F43404D-0D97-FC4C-B98E-D3173F79D1C2}" dt="2020-11-10T15:33:09.122" v="2" actId="14734"/>
          <ac:graphicFrameMkLst>
            <pc:docMk/>
            <pc:sldMk cId="1248382365" sldId="258"/>
            <ac:graphicFrameMk id="4" creationId="{1500DB03-C278-2648-9306-150A0B1A5FEC}"/>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3846-8A04-AD43-A919-B9DF7CA57206}"/>
              </a:ext>
            </a:extLst>
          </p:cNvPr>
          <p:cNvSpPr>
            <a:spLocks noGrp="1"/>
          </p:cNvSpPr>
          <p:nvPr>
            <p:ph type="ctr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a:t>
            </a:r>
            <a:r>
              <a:rPr lang="en-VN" sz="3200" dirty="0">
                <a:latin typeface="Times New Roman" panose="02020603050405020304" pitchFamily="18" charset="0"/>
                <a:cs typeface="Times New Roman" panose="02020603050405020304" pitchFamily="18" charset="0"/>
              </a:rPr>
              <a:t>hào mừng các bạn đến với buổi thuyết trình của nhóm amazing</a:t>
            </a:r>
            <a:br>
              <a:rPr lang="en-VN" sz="3200" dirty="0">
                <a:latin typeface="Times New Roman" panose="02020603050405020304" pitchFamily="18" charset="0"/>
                <a:cs typeface="Times New Roman" panose="02020603050405020304" pitchFamily="18" charset="0"/>
              </a:rPr>
            </a:br>
            <a:br>
              <a:rPr lang="en-VN" sz="3200" dirty="0">
                <a:latin typeface="Times New Roman" panose="02020603050405020304" pitchFamily="18" charset="0"/>
                <a:cs typeface="Times New Roman" panose="02020603050405020304" pitchFamily="18" charset="0"/>
              </a:rPr>
            </a:br>
            <a:br>
              <a:rPr lang="en-VN" sz="3200" dirty="0">
                <a:latin typeface="Times New Roman" panose="02020603050405020304" pitchFamily="18" charset="0"/>
                <a:cs typeface="Times New Roman" panose="02020603050405020304" pitchFamily="18" charset="0"/>
              </a:rPr>
            </a:br>
            <a:endParaRPr lang="en-V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AB5406-0B91-B543-9BB2-1A91199B571F}"/>
              </a:ext>
            </a:extLst>
          </p:cNvPr>
          <p:cNvSpPr>
            <a:spLocks noGrp="1"/>
          </p:cNvSpPr>
          <p:nvPr>
            <p:ph type="subTitle" idx="1"/>
          </p:nvPr>
        </p:nvSpPr>
        <p:spPr/>
        <p:txBody>
          <a:bodyPr>
            <a:normAutofit/>
          </a:bodyPr>
          <a:lstStyle/>
          <a:p>
            <a:r>
              <a:rPr lang="en-VN" sz="1300" dirty="0">
                <a:latin typeface="Times New Roman" panose="02020603050405020304" pitchFamily="18" charset="0"/>
                <a:cs typeface="Times New Roman" panose="02020603050405020304" pitchFamily="18" charset="0"/>
              </a:rPr>
              <a:t>1.Lê thanh hiệp</a:t>
            </a:r>
          </a:p>
          <a:p>
            <a:r>
              <a:rPr lang="en-VN" sz="1300" dirty="0">
                <a:latin typeface="Times New Roman" panose="02020603050405020304" pitchFamily="18" charset="0"/>
                <a:cs typeface="Times New Roman" panose="02020603050405020304" pitchFamily="18" charset="0"/>
              </a:rPr>
              <a:t>2.Phạm THỊ NGỌC HÂN</a:t>
            </a:r>
          </a:p>
        </p:txBody>
      </p:sp>
    </p:spTree>
    <p:extLst>
      <p:ext uri="{BB962C8B-B14F-4D97-AF65-F5344CB8AC3E}">
        <p14:creationId xmlns:p14="http://schemas.microsoft.com/office/powerpoint/2010/main" val="1539722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6A91-9D58-A34B-9F0A-9EF04E9B2041}"/>
              </a:ext>
            </a:extLst>
          </p:cNvPr>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C</a:t>
            </a:r>
            <a:r>
              <a:rPr lang="en-VN" sz="2800" dirty="0">
                <a:latin typeface="Times New Roman" panose="02020603050405020304" pitchFamily="18" charset="0"/>
                <a:cs typeface="Times New Roman" panose="02020603050405020304" pitchFamily="18" charset="0"/>
              </a:rPr>
              <a:t>ảm ơn thầy cô và các bạn đã cùng lắng nghe</a:t>
            </a:r>
          </a:p>
        </p:txBody>
      </p:sp>
      <p:sp>
        <p:nvSpPr>
          <p:cNvPr id="3" name="Content Placeholder 2">
            <a:extLst>
              <a:ext uri="{FF2B5EF4-FFF2-40B4-BE49-F238E27FC236}">
                <a16:creationId xmlns:a16="http://schemas.microsoft.com/office/drawing/2014/main" id="{F80A59C0-4C5D-3741-B2D7-D17345A8DFA6}"/>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187095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EBEA-4068-314D-8FB7-41A9ECCCCB6F}"/>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 Mục lục</a:t>
            </a:r>
          </a:p>
        </p:txBody>
      </p:sp>
      <p:sp>
        <p:nvSpPr>
          <p:cNvPr id="3" name="Content Placeholder 2">
            <a:extLst>
              <a:ext uri="{FF2B5EF4-FFF2-40B4-BE49-F238E27FC236}">
                <a16:creationId xmlns:a16="http://schemas.microsoft.com/office/drawing/2014/main" id="{3F3F3B49-F295-DC4D-8C7E-27222387260E}"/>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1.1 Bảng phân công công việc</a:t>
            </a:r>
          </a:p>
          <a:p>
            <a:r>
              <a:rPr lang="en-VN" sz="1300" dirty="0">
                <a:latin typeface="Times New Roman" panose="02020603050405020304" pitchFamily="18" charset="0"/>
                <a:cs typeface="Times New Roman" panose="02020603050405020304" pitchFamily="18" charset="0"/>
              </a:rPr>
              <a:t>1.2  Bảng mô tả chức năng của project</a:t>
            </a:r>
          </a:p>
          <a:p>
            <a:r>
              <a:rPr lang="en-VN" sz="1300" dirty="0">
                <a:latin typeface="Times New Roman" panose="02020603050405020304" pitchFamily="18" charset="0"/>
                <a:cs typeface="Times New Roman" panose="02020603050405020304" pitchFamily="18" charset="0"/>
              </a:rPr>
              <a:t>1.3  Công nghệ sử dụng</a:t>
            </a:r>
          </a:p>
          <a:p>
            <a:r>
              <a:rPr lang="en-VN" sz="1300" dirty="0">
                <a:latin typeface="Times New Roman" panose="02020603050405020304" pitchFamily="18" charset="0"/>
                <a:cs typeface="Times New Roman" panose="02020603050405020304" pitchFamily="18" charset="0"/>
              </a:rPr>
              <a:t>1.4  Bảng phân tích dữ liệu của project</a:t>
            </a:r>
          </a:p>
          <a:p>
            <a:r>
              <a:rPr lang="en-VN" sz="1300" dirty="0">
                <a:latin typeface="Times New Roman" panose="02020603050405020304" pitchFamily="18" charset="0"/>
                <a:cs typeface="Times New Roman" panose="02020603050405020304" pitchFamily="18" charset="0"/>
              </a:rPr>
              <a:t>1.5  Các giao diện đã xây dựng</a:t>
            </a:r>
          </a:p>
          <a:p>
            <a:r>
              <a:rPr lang="en-VN" sz="1300" dirty="0">
                <a:latin typeface="Times New Roman" panose="02020603050405020304" pitchFamily="18" charset="0"/>
                <a:cs typeface="Times New Roman" panose="02020603050405020304" pitchFamily="18" charset="0"/>
              </a:rPr>
              <a:t>1.6.  Các bước tiếp theo trong quá trình xây dựng project</a:t>
            </a:r>
          </a:p>
        </p:txBody>
      </p:sp>
    </p:spTree>
    <p:extLst>
      <p:ext uri="{BB962C8B-B14F-4D97-AF65-F5344CB8AC3E}">
        <p14:creationId xmlns:p14="http://schemas.microsoft.com/office/powerpoint/2010/main" val="295601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0" end="0"/>
                                            </p:txEl>
                                          </p:spTgt>
                                        </p:tgtEl>
                                        <p:attrNameLst>
                                          <p:attrName>style.color</p:attrName>
                                        </p:attrNameLst>
                                      </p:cBhvr>
                                      <p:to>
                                        <p:clrVal>
                                          <a:schemeClr val="accent2"/>
                                        </p:clrVal>
                                      </p:to>
                                    </p:set>
                                    <p:set>
                                      <p:cBhvr>
                                        <p:cTn id="13" dur="500" fill="hold"/>
                                        <p:tgtEl>
                                          <p:spTgt spid="3">
                                            <p:txEl>
                                              <p:pRg st="0" end="0"/>
                                            </p:txEl>
                                          </p:spTgt>
                                        </p:tgtEl>
                                        <p:attrNameLst>
                                          <p:attrName>fillcolor</p:attrName>
                                        </p:attrNameLst>
                                      </p:cBhvr>
                                      <p:to>
                                        <p:clrVal>
                                          <a:schemeClr val="accent2"/>
                                        </p:clrVal>
                                      </p:to>
                                    </p:set>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nodeType="clickEffect">
                                  <p:stCondLst>
                                    <p:cond delay="0"/>
                                  </p:stCondLst>
                                  <p:childTnLst>
                                    <p:animClr clrSpc="hsl" dir="cw">
                                      <p:cBhvr override="childStyle">
                                        <p:cTn id="18" dur="500" fill="hold"/>
                                        <p:tgtEl>
                                          <p:spTgt spid="3">
                                            <p:txEl>
                                              <p:pRg st="1" end="1"/>
                                            </p:txEl>
                                          </p:spTgt>
                                        </p:tgtEl>
                                        <p:attrNameLst>
                                          <p:attrName>style.color</p:attrName>
                                        </p:attrNameLst>
                                      </p:cBhvr>
                                      <p:by>
                                        <p:hsl h="7200000" s="0" l="0"/>
                                      </p:by>
                                    </p:animClr>
                                    <p:animClr clrSpc="hsl" dir="cw">
                                      <p:cBhvr>
                                        <p:cTn id="19" dur="500" fill="hold"/>
                                        <p:tgtEl>
                                          <p:spTgt spid="3">
                                            <p:txEl>
                                              <p:pRg st="1" end="1"/>
                                            </p:txEl>
                                          </p:spTgt>
                                        </p:tgtEl>
                                        <p:attrNameLst>
                                          <p:attrName>fillcolor</p:attrName>
                                        </p:attrNameLst>
                                      </p:cBhvr>
                                      <p:by>
                                        <p:hsl h="7200000" s="0" l="0"/>
                                      </p:by>
                                    </p:animClr>
                                    <p:animClr clrSpc="hsl" dir="cw">
                                      <p:cBhvr>
                                        <p:cTn id="20" dur="500" fill="hold"/>
                                        <p:tgtEl>
                                          <p:spTgt spid="3">
                                            <p:txEl>
                                              <p:pRg st="1" end="1"/>
                                            </p:txEl>
                                          </p:spTgt>
                                        </p:tgtEl>
                                        <p:attrNameLst>
                                          <p:attrName>stroke.color</p:attrName>
                                        </p:attrNameLst>
                                      </p:cBhvr>
                                      <p:by>
                                        <p:hsl h="7200000" s="0" l="0"/>
                                      </p:by>
                                    </p:animClr>
                                    <p:set>
                                      <p:cBhvr>
                                        <p:cTn id="21" dur="500" fill="hold"/>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p:cTn id="25" dur="indefinite"/>
                                        <p:tgtEl>
                                          <p:spTgt spid="3">
                                            <p:txEl>
                                              <p:pRg st="2" end="2"/>
                                            </p:txEl>
                                          </p:spTgt>
                                        </p:tgtEl>
                                        <p:attrNameLst>
                                          <p:attrName>style.opacity</p:attrName>
                                        </p:attrNameLst>
                                      </p:cBhvr>
                                      <p:to>
                                        <p:strVal val="0.5"/>
                                      </p:to>
                                    </p:set>
                                    <p:animEffect filter="image" prLst="opacity: 0.5">
                                      <p:cBhvr rctx="IE">
                                        <p:cTn id="26" dur="indefinite"/>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checkerboard(across)">
                                      <p:cBhvr>
                                        <p:cTn id="31" dur="500"/>
                                        <p:tgtEl>
                                          <p:spTgt spid="3">
                                            <p:txEl>
                                              <p:pRg st="3" end="3"/>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checkerboard(across)">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linds(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59C7-17BF-DC42-99A9-65448B8FA0ED}"/>
              </a:ext>
            </a:extLst>
          </p:cNvPr>
          <p:cNvSpPr>
            <a:spLocks noGrp="1"/>
          </p:cNvSpPr>
          <p:nvPr>
            <p:ph type="title"/>
          </p:nvPr>
        </p:nvSpPr>
        <p:spPr>
          <a:xfrm>
            <a:off x="0" y="0"/>
            <a:ext cx="9603275" cy="1049235"/>
          </a:xfrm>
        </p:spPr>
        <p:txBody>
          <a:bodyPr>
            <a:normAutofit/>
          </a:bodyPr>
          <a:lstStyle/>
          <a:p>
            <a:r>
              <a:rPr lang="en-VN" sz="1300" dirty="0">
                <a:latin typeface="Times New Roman" panose="02020603050405020304" pitchFamily="18" charset="0"/>
                <a:cs typeface="Times New Roman" panose="02020603050405020304" pitchFamily="18" charset="0"/>
              </a:rPr>
              <a:t>1.1 Bảng phân công công việc</a:t>
            </a:r>
          </a:p>
        </p:txBody>
      </p:sp>
      <p:graphicFrame>
        <p:nvGraphicFramePr>
          <p:cNvPr id="6" name="Table 5">
            <a:extLst>
              <a:ext uri="{FF2B5EF4-FFF2-40B4-BE49-F238E27FC236}">
                <a16:creationId xmlns:a16="http://schemas.microsoft.com/office/drawing/2014/main" id="{5B9A9727-087B-47E6-9BAA-EA1D54B029F6}"/>
              </a:ext>
            </a:extLst>
          </p:cNvPr>
          <p:cNvGraphicFramePr>
            <a:graphicFrameLocks noGrp="1"/>
          </p:cNvGraphicFramePr>
          <p:nvPr>
            <p:extLst>
              <p:ext uri="{D42A27DB-BD31-4B8C-83A1-F6EECF244321}">
                <p14:modId xmlns:p14="http://schemas.microsoft.com/office/powerpoint/2010/main" val="3973059615"/>
              </p:ext>
            </p:extLst>
          </p:nvPr>
        </p:nvGraphicFramePr>
        <p:xfrm>
          <a:off x="0" y="301842"/>
          <a:ext cx="12191999" cy="4533980"/>
        </p:xfrm>
        <a:graphic>
          <a:graphicData uri="http://schemas.openxmlformats.org/drawingml/2006/table">
            <a:tbl>
              <a:tblPr firstRow="1" firstCol="1" lastRow="1" lastCol="1" bandRow="1" bandCol="1">
                <a:tableStyleId>{5C22544A-7EE6-4342-B048-85BDC9FD1C3A}</a:tableStyleId>
              </a:tblPr>
              <a:tblGrid>
                <a:gridCol w="634111">
                  <a:extLst>
                    <a:ext uri="{9D8B030D-6E8A-4147-A177-3AD203B41FA5}">
                      <a16:colId xmlns:a16="http://schemas.microsoft.com/office/drawing/2014/main" val="16911919"/>
                    </a:ext>
                  </a:extLst>
                </a:gridCol>
                <a:gridCol w="2763826">
                  <a:extLst>
                    <a:ext uri="{9D8B030D-6E8A-4147-A177-3AD203B41FA5}">
                      <a16:colId xmlns:a16="http://schemas.microsoft.com/office/drawing/2014/main" val="599317737"/>
                    </a:ext>
                  </a:extLst>
                </a:gridCol>
                <a:gridCol w="4522599">
                  <a:extLst>
                    <a:ext uri="{9D8B030D-6E8A-4147-A177-3AD203B41FA5}">
                      <a16:colId xmlns:a16="http://schemas.microsoft.com/office/drawing/2014/main" val="2776302957"/>
                    </a:ext>
                  </a:extLst>
                </a:gridCol>
                <a:gridCol w="1631288">
                  <a:extLst>
                    <a:ext uri="{9D8B030D-6E8A-4147-A177-3AD203B41FA5}">
                      <a16:colId xmlns:a16="http://schemas.microsoft.com/office/drawing/2014/main" val="1767258492"/>
                    </a:ext>
                  </a:extLst>
                </a:gridCol>
                <a:gridCol w="1305028">
                  <a:extLst>
                    <a:ext uri="{9D8B030D-6E8A-4147-A177-3AD203B41FA5}">
                      <a16:colId xmlns:a16="http://schemas.microsoft.com/office/drawing/2014/main" val="869331452"/>
                    </a:ext>
                  </a:extLst>
                </a:gridCol>
                <a:gridCol w="1335147">
                  <a:extLst>
                    <a:ext uri="{9D8B030D-6E8A-4147-A177-3AD203B41FA5}">
                      <a16:colId xmlns:a16="http://schemas.microsoft.com/office/drawing/2014/main" val="2570385017"/>
                    </a:ext>
                  </a:extLst>
                </a:gridCol>
              </a:tblGrid>
              <a:tr h="786473">
                <a:tc>
                  <a:txBody>
                    <a:bodyPr/>
                    <a:lstStyle/>
                    <a:p>
                      <a:pPr algn="ctr"/>
                      <a:r>
                        <a:rPr lang="en-US" sz="1000">
                          <a:effectLst/>
                        </a:rPr>
                        <a:t>STT</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Họ và tên</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Nội dung công việc</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Ngày bắt đầu</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Ngày kết thúc</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Ghi chú</a:t>
                      </a:r>
                      <a:endParaRPr lang="en-US" sz="800">
                        <a:effectLst/>
                        <a:latin typeface="Times New Roman" panose="02020603050405020304" pitchFamily="18" charset="0"/>
                        <a:ea typeface="Times New Roman" panose="02020603050405020304" pitchFamily="18" charset="0"/>
                      </a:endParaRPr>
                    </a:p>
                  </a:txBody>
                  <a:tcPr marL="48209" marR="48209" marT="0" marB="0"/>
                </a:tc>
                <a:extLst>
                  <a:ext uri="{0D108BD9-81ED-4DB2-BD59-A6C34878D82A}">
                    <a16:rowId xmlns:a16="http://schemas.microsoft.com/office/drawing/2014/main" val="591804338"/>
                  </a:ext>
                </a:extLst>
              </a:tr>
              <a:tr h="595638">
                <a:tc>
                  <a:txBody>
                    <a:bodyPr/>
                    <a:lstStyle/>
                    <a:p>
                      <a:r>
                        <a:rPr lang="en-US" sz="1000">
                          <a:effectLst/>
                        </a:rPr>
                        <a:t>1</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LÊ THANH HIỆP</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Khảo sát hiện trạng</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9/9/2020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9/9/2020</a:t>
                      </a:r>
                      <a:endParaRPr lang="en-US" sz="800">
                        <a:effectLst/>
                        <a:latin typeface="Times New Roman" panose="02020603050405020304" pitchFamily="18" charset="0"/>
                        <a:ea typeface="Times New Roman" panose="02020603050405020304" pitchFamily="18" charset="0"/>
                      </a:endParaRPr>
                    </a:p>
                  </a:txBody>
                  <a:tcPr marL="48209" marR="48209" marT="0" marB="0"/>
                </a:tc>
                <a:tc rowSpan="3">
                  <a:txBody>
                    <a:bodyPr/>
                    <a:lstStyle/>
                    <a:p>
                      <a:r>
                        <a:rPr lang="en-US" sz="1400">
                          <a:effectLst/>
                        </a:rPr>
                        <a:t> Chi tiết trong biên bản họp nhóm lần 1</a:t>
                      </a:r>
                    </a:p>
                    <a:p>
                      <a:r>
                        <a:rPr lang="en-US" sz="1000">
                          <a:effectLst/>
                        </a:rPr>
                        <a:t> </a:t>
                      </a:r>
                    </a:p>
                    <a:p>
                      <a:r>
                        <a:rPr lang="en-US" sz="1000">
                          <a:effectLst/>
                        </a:rPr>
                        <a:t> </a:t>
                      </a:r>
                      <a:endParaRPr lang="en-US" sz="800">
                        <a:effectLst/>
                        <a:latin typeface="Times New Roman" panose="02020603050405020304" pitchFamily="18" charset="0"/>
                      </a:endParaRPr>
                    </a:p>
                  </a:txBody>
                  <a:tcPr marL="48209" marR="48209" marT="0" marB="0"/>
                </a:tc>
                <a:extLst>
                  <a:ext uri="{0D108BD9-81ED-4DB2-BD59-A6C34878D82A}">
                    <a16:rowId xmlns:a16="http://schemas.microsoft.com/office/drawing/2014/main" val="1423991233"/>
                  </a:ext>
                </a:extLst>
              </a:tr>
              <a:tr h="217299">
                <a:tc>
                  <a:txBody>
                    <a:bodyPr/>
                    <a:lstStyle/>
                    <a:p>
                      <a:r>
                        <a:rPr lang="en-US" sz="1000">
                          <a:effectLst/>
                        </a:rPr>
                        <a:t>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LÊ THANH HIỆP</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Phân tích dự án</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9/9/2020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9/9/2020</a:t>
                      </a:r>
                      <a:endParaRPr lang="en-US" sz="800">
                        <a:effectLst/>
                        <a:latin typeface="Times New Roman" panose="02020603050405020304" pitchFamily="18" charset="0"/>
                        <a:ea typeface="Times New Roman" panose="02020603050405020304" pitchFamily="18" charset="0"/>
                      </a:endParaRPr>
                    </a:p>
                  </a:txBody>
                  <a:tcPr marL="48209" marR="48209" marT="0" marB="0"/>
                </a:tc>
                <a:tc vMerge="1">
                  <a:txBody>
                    <a:bodyPr/>
                    <a:lstStyle/>
                    <a:p>
                      <a:r>
                        <a:rPr lang="en-US" sz="1000">
                          <a:effectLst/>
                        </a:rPr>
                        <a:t> </a:t>
                      </a:r>
                      <a:endParaRPr lang="en-US" sz="800">
                        <a:effectLst/>
                        <a:latin typeface="Times New Roman" panose="02020603050405020304" pitchFamily="18" charset="0"/>
                        <a:ea typeface="Times New Roman" panose="02020603050405020304" pitchFamily="18" charset="0"/>
                      </a:endParaRPr>
                    </a:p>
                  </a:txBody>
                  <a:tcPr marL="48209" marR="48209" marT="0" marB="0"/>
                </a:tc>
                <a:extLst>
                  <a:ext uri="{0D108BD9-81ED-4DB2-BD59-A6C34878D82A}">
                    <a16:rowId xmlns:a16="http://schemas.microsoft.com/office/drawing/2014/main" val="3498933013"/>
                  </a:ext>
                </a:extLst>
              </a:tr>
              <a:tr h="404116">
                <a:tc>
                  <a:txBody>
                    <a:bodyPr/>
                    <a:lstStyle/>
                    <a:p>
                      <a:r>
                        <a:rPr lang="en-US" sz="1000">
                          <a:effectLst/>
                        </a:rPr>
                        <a:t>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LÊ THANH HIỆP,PHẠM THỊ NGỌC HÂN</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Phát thảo mô hình cơ sở dữ liệu</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 9/9/2020</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14/9/2020</a:t>
                      </a:r>
                      <a:endParaRPr lang="en-US" sz="800">
                        <a:effectLst/>
                        <a:latin typeface="Times New Roman" panose="02020603050405020304" pitchFamily="18" charset="0"/>
                        <a:ea typeface="Times New Roman" panose="02020603050405020304" pitchFamily="18" charset="0"/>
                      </a:endParaRPr>
                    </a:p>
                  </a:txBody>
                  <a:tcPr marL="48209" marR="48209" marT="0" marB="0"/>
                </a:tc>
                <a:tc vMerge="1">
                  <a:txBody>
                    <a:bodyPr/>
                    <a:lstStyle/>
                    <a:p>
                      <a:r>
                        <a:rPr lang="en-US" sz="1000">
                          <a:effectLst/>
                        </a:rPr>
                        <a:t> </a:t>
                      </a:r>
                      <a:endParaRPr lang="en-US" sz="800">
                        <a:effectLst/>
                        <a:latin typeface="Times New Roman" panose="02020603050405020304" pitchFamily="18" charset="0"/>
                        <a:ea typeface="Times New Roman" panose="02020603050405020304" pitchFamily="18" charset="0"/>
                      </a:endParaRPr>
                    </a:p>
                  </a:txBody>
                  <a:tcPr marL="48209" marR="48209" marT="0" marB="0"/>
                </a:tc>
                <a:extLst>
                  <a:ext uri="{0D108BD9-81ED-4DB2-BD59-A6C34878D82A}">
                    <a16:rowId xmlns:a16="http://schemas.microsoft.com/office/drawing/2014/main" val="1466024891"/>
                  </a:ext>
                </a:extLst>
              </a:tr>
              <a:tr h="332761">
                <a:tc>
                  <a:txBody>
                    <a:bodyPr/>
                    <a:lstStyle/>
                    <a:p>
                      <a:r>
                        <a:rPr lang="en-US" sz="1000">
                          <a:effectLst/>
                        </a:rPr>
                        <a:t>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a:t>
                      </a:r>
                      <a:r>
                        <a:rPr lang="en-US" sz="800">
                          <a:effectLst/>
                        </a:rPr>
                        <a:t>LÊ THANH HIỆP</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Thiết kế CSDL lần 1</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15/9/2020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10/10/2020</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a:t>
                      </a:r>
                      <a:r>
                        <a:rPr lang="en-US" sz="800">
                          <a:effectLst/>
                        </a:rPr>
                        <a:t> Chi tiết trong biên bản họp nhóm lần 2</a:t>
                      </a:r>
                    </a:p>
                    <a:p>
                      <a:r>
                        <a:rPr lang="en-US" sz="800">
                          <a:effectLst/>
                        </a:rPr>
                        <a:t> </a:t>
                      </a:r>
                    </a:p>
                    <a:p>
                      <a:r>
                        <a:rPr lang="en-US" sz="800">
                          <a:effectLst/>
                        </a:rPr>
                        <a:t> </a:t>
                      </a:r>
                      <a:endParaRPr lang="en-US" sz="200">
                        <a:effectLst/>
                        <a:latin typeface="Times New Roman" panose="02020603050405020304" pitchFamily="18" charset="0"/>
                      </a:endParaRPr>
                    </a:p>
                    <a:p>
                      <a:endParaRPr lang="en-US" sz="800">
                        <a:effectLst/>
                        <a:latin typeface="Times New Roman" panose="02020603050405020304" pitchFamily="18" charset="0"/>
                        <a:ea typeface="Times New Roman" panose="02020603050405020304" pitchFamily="18" charset="0"/>
                      </a:endParaRPr>
                    </a:p>
                  </a:txBody>
                  <a:tcPr marL="48209" marR="48209" marT="0" marB="0"/>
                </a:tc>
                <a:extLst>
                  <a:ext uri="{0D108BD9-81ED-4DB2-BD59-A6C34878D82A}">
                    <a16:rowId xmlns:a16="http://schemas.microsoft.com/office/drawing/2014/main" val="3580104563"/>
                  </a:ext>
                </a:extLst>
              </a:tr>
              <a:tr h="262738">
                <a:tc>
                  <a:txBody>
                    <a:bodyPr/>
                    <a:lstStyle/>
                    <a:p>
                      <a:r>
                        <a:rPr lang="en-US" sz="1000">
                          <a:effectLst/>
                        </a:rPr>
                        <a:t>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a:t>
                      </a:r>
                      <a:r>
                        <a:rPr lang="en-US" sz="800">
                          <a:effectLst/>
                        </a:rPr>
                        <a:t>LÊ THANH HIỆP</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a:t>
                      </a:r>
                      <a:r>
                        <a:rPr lang="en-US" sz="800">
                          <a:effectLst/>
                        </a:rPr>
                        <a:t>Thiết kế CSDL lần 1I</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10/10/2020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19/10/2020</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a:t>
                      </a:r>
                      <a:r>
                        <a:rPr lang="en-US" sz="800">
                          <a:effectLst/>
                        </a:rPr>
                        <a:t> Chi tiết trong biên bản họp nhóm lần 3</a:t>
                      </a:r>
                    </a:p>
                    <a:p>
                      <a:r>
                        <a:rPr lang="en-US" sz="800">
                          <a:effectLst/>
                        </a:rPr>
                        <a:t> </a:t>
                      </a:r>
                    </a:p>
                    <a:p>
                      <a:r>
                        <a:rPr lang="en-US" sz="800">
                          <a:effectLst/>
                        </a:rPr>
                        <a:t> </a:t>
                      </a:r>
                      <a:endParaRPr lang="en-US" sz="200">
                        <a:effectLst/>
                        <a:latin typeface="Times New Roman" panose="02020603050405020304" pitchFamily="18" charset="0"/>
                      </a:endParaRPr>
                    </a:p>
                    <a:p>
                      <a:endParaRPr lang="en-US" sz="800">
                        <a:effectLst/>
                        <a:latin typeface="Times New Roman" panose="02020603050405020304" pitchFamily="18" charset="0"/>
                        <a:ea typeface="Times New Roman" panose="02020603050405020304" pitchFamily="18" charset="0"/>
                      </a:endParaRPr>
                    </a:p>
                  </a:txBody>
                  <a:tcPr marL="48209" marR="48209" marT="0" marB="0"/>
                </a:tc>
                <a:extLst>
                  <a:ext uri="{0D108BD9-81ED-4DB2-BD59-A6C34878D82A}">
                    <a16:rowId xmlns:a16="http://schemas.microsoft.com/office/drawing/2014/main" val="3519439616"/>
                  </a:ext>
                </a:extLst>
              </a:tr>
              <a:tr h="305107">
                <a:tc>
                  <a:txBody>
                    <a:bodyPr/>
                    <a:lstStyle/>
                    <a:p>
                      <a:r>
                        <a:rPr lang="en-US" sz="1000">
                          <a:effectLst/>
                        </a:rPr>
                        <a:t>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LÊ THANH HIỆP</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thiết kế giao diện lần I</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US" sz="1000">
                          <a:effectLst/>
                        </a:rPr>
                        <a:t>2/11/2020 </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12/11/2020</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1000">
                          <a:effectLst/>
                        </a:rPr>
                        <a:t> </a:t>
                      </a:r>
                      <a:r>
                        <a:rPr lang="en-US" sz="800">
                          <a:effectLst/>
                        </a:rPr>
                        <a:t> Chi tiết trong biên bản họp nhóm lần 5</a:t>
                      </a:r>
                    </a:p>
                    <a:p>
                      <a:r>
                        <a:rPr lang="en-US" sz="800">
                          <a:effectLst/>
                        </a:rPr>
                        <a:t> </a:t>
                      </a:r>
                    </a:p>
                    <a:p>
                      <a:r>
                        <a:rPr lang="en-US" sz="800">
                          <a:effectLst/>
                        </a:rPr>
                        <a:t> </a:t>
                      </a:r>
                      <a:endParaRPr lang="en-US" sz="200">
                        <a:effectLst/>
                        <a:latin typeface="Times New Roman" panose="02020603050405020304" pitchFamily="18" charset="0"/>
                      </a:endParaRPr>
                    </a:p>
                    <a:p>
                      <a:endParaRPr lang="en-US" sz="800">
                        <a:effectLst/>
                        <a:latin typeface="Times New Roman" panose="02020603050405020304" pitchFamily="18" charset="0"/>
                        <a:ea typeface="Times New Roman" panose="02020603050405020304" pitchFamily="18" charset="0"/>
                      </a:endParaRPr>
                    </a:p>
                  </a:txBody>
                  <a:tcPr marL="48209" marR="48209" marT="0" marB="0"/>
                </a:tc>
                <a:extLst>
                  <a:ext uri="{0D108BD9-81ED-4DB2-BD59-A6C34878D82A}">
                    <a16:rowId xmlns:a16="http://schemas.microsoft.com/office/drawing/2014/main" val="2430071163"/>
                  </a:ext>
                </a:extLst>
              </a:tr>
              <a:tr h="305107">
                <a:tc>
                  <a:txBody>
                    <a:bodyPr/>
                    <a:lstStyle/>
                    <a:p>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GB" sz="800">
                          <a:effectLst/>
                          <a:latin typeface="Times New Roman" panose="02020603050405020304" pitchFamily="18" charset="0"/>
                          <a:ea typeface="Times New Roman" panose="02020603050405020304" pitchFamily="18" charset="0"/>
                        </a:rPr>
                        <a:t>LÊ THANH HIỆP</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800">
                          <a:effectLst/>
                        </a:rPr>
                        <a:t>thiết kế giao diện lần II</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GB" sz="800">
                          <a:effectLst/>
                          <a:latin typeface="Times New Roman" panose="02020603050405020304" pitchFamily="18" charset="0"/>
                          <a:ea typeface="Times New Roman" panose="02020603050405020304" pitchFamily="18" charset="0"/>
                        </a:rPr>
                        <a:t>13/11/2020</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GB" sz="800">
                          <a:effectLst/>
                          <a:latin typeface="Times New Roman" panose="02020603050405020304" pitchFamily="18" charset="0"/>
                          <a:ea typeface="Times New Roman" panose="02020603050405020304" pitchFamily="18" charset="0"/>
                        </a:rPr>
                        <a:t>15/11/2020</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endParaRPr lang="en-US" sz="800">
                        <a:effectLst/>
                        <a:latin typeface="Times New Roman" panose="02020603050405020304" pitchFamily="18" charset="0"/>
                        <a:ea typeface="Times New Roman" panose="02020603050405020304" pitchFamily="18" charset="0"/>
                      </a:endParaRPr>
                    </a:p>
                  </a:txBody>
                  <a:tcPr marL="48209" marR="48209" marT="0" marB="0"/>
                </a:tc>
                <a:extLst>
                  <a:ext uri="{0D108BD9-81ED-4DB2-BD59-A6C34878D82A}">
                    <a16:rowId xmlns:a16="http://schemas.microsoft.com/office/drawing/2014/main" val="2187051210"/>
                  </a:ext>
                </a:extLst>
              </a:tr>
              <a:tr h="305107">
                <a:tc>
                  <a:txBody>
                    <a:bodyPr/>
                    <a:lstStyle/>
                    <a:p>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GB" sz="800">
                          <a:effectLst/>
                          <a:latin typeface="Times New Roman" panose="02020603050405020304" pitchFamily="18" charset="0"/>
                          <a:ea typeface="Times New Roman" panose="02020603050405020304" pitchFamily="18" charset="0"/>
                        </a:rPr>
                        <a:t>LÊ THANH HIỆP</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US" sz="800">
                          <a:effectLst/>
                        </a:rPr>
                        <a:t>thiết kế giao diện lần III</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pPr algn="ctr"/>
                      <a:r>
                        <a:rPr lang="en-GB" sz="800">
                          <a:effectLst/>
                          <a:latin typeface="Times New Roman" panose="02020603050405020304" pitchFamily="18" charset="0"/>
                          <a:ea typeface="Times New Roman" panose="02020603050405020304" pitchFamily="18" charset="0"/>
                        </a:rPr>
                        <a:t>16/11/2020</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r>
                        <a:rPr lang="en-GB" sz="800">
                          <a:effectLst/>
                          <a:latin typeface="Times New Roman" panose="02020603050405020304" pitchFamily="18" charset="0"/>
                          <a:ea typeface="Times New Roman" panose="02020603050405020304" pitchFamily="18" charset="0"/>
                        </a:rPr>
                        <a:t>30/11/2020</a:t>
                      </a:r>
                      <a:endParaRPr lang="en-US" sz="800">
                        <a:effectLst/>
                        <a:latin typeface="Times New Roman" panose="02020603050405020304" pitchFamily="18" charset="0"/>
                        <a:ea typeface="Times New Roman" panose="02020603050405020304" pitchFamily="18" charset="0"/>
                      </a:endParaRPr>
                    </a:p>
                  </a:txBody>
                  <a:tcPr marL="48209" marR="48209" marT="0" marB="0"/>
                </a:tc>
                <a:tc>
                  <a:txBody>
                    <a:bodyPr/>
                    <a:lstStyle/>
                    <a:p>
                      <a:endParaRPr lang="en-US" sz="800">
                        <a:effectLst/>
                        <a:latin typeface="Times New Roman" panose="02020603050405020304" pitchFamily="18" charset="0"/>
                        <a:ea typeface="Times New Roman" panose="02020603050405020304" pitchFamily="18" charset="0"/>
                      </a:endParaRPr>
                    </a:p>
                  </a:txBody>
                  <a:tcPr marL="48209" marR="48209" marT="0" marB="0"/>
                </a:tc>
                <a:extLst>
                  <a:ext uri="{0D108BD9-81ED-4DB2-BD59-A6C34878D82A}">
                    <a16:rowId xmlns:a16="http://schemas.microsoft.com/office/drawing/2014/main" val="2283217835"/>
                  </a:ext>
                </a:extLst>
              </a:tr>
            </a:tbl>
          </a:graphicData>
        </a:graphic>
      </p:graphicFrame>
    </p:spTree>
    <p:extLst>
      <p:ext uri="{BB962C8B-B14F-4D97-AF65-F5344CB8AC3E}">
        <p14:creationId xmlns:p14="http://schemas.microsoft.com/office/powerpoint/2010/main" val="1248382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DF91-E860-094A-A05B-63289B31C5C1}"/>
              </a:ext>
            </a:extLst>
          </p:cNvPr>
          <p:cNvSpPr>
            <a:spLocks noGrp="1"/>
          </p:cNvSpPr>
          <p:nvPr>
            <p:ph type="title"/>
          </p:nvPr>
        </p:nvSpPr>
        <p:spPr>
          <a:xfrm>
            <a:off x="1442348" y="704158"/>
            <a:ext cx="9603275" cy="1049235"/>
          </a:xfrm>
        </p:spPr>
        <p:txBody>
          <a:bodyPr>
            <a:normAutofit/>
          </a:bodyPr>
          <a:lstStyle/>
          <a:p>
            <a:r>
              <a:rPr lang="en-VN" sz="1300" dirty="0">
                <a:latin typeface="Times New Roman" panose="02020603050405020304" pitchFamily="18" charset="0"/>
                <a:cs typeface="Times New Roman" panose="02020603050405020304" pitchFamily="18" charset="0"/>
              </a:rPr>
              <a:t>1.2 Bảng mô tả chức năng của project</a:t>
            </a:r>
          </a:p>
        </p:txBody>
      </p:sp>
      <p:sp>
        <p:nvSpPr>
          <p:cNvPr id="3" name="Content Placeholder 2">
            <a:extLst>
              <a:ext uri="{FF2B5EF4-FFF2-40B4-BE49-F238E27FC236}">
                <a16:creationId xmlns:a16="http://schemas.microsoft.com/office/drawing/2014/main" id="{24B4D632-0D74-9E4F-97AF-76FFD981E33F}"/>
              </a:ext>
            </a:extLst>
          </p:cNvPr>
          <p:cNvSpPr>
            <a:spLocks noGrp="1"/>
          </p:cNvSpPr>
          <p:nvPr>
            <p:ph idx="1"/>
          </p:nvPr>
        </p:nvSpPr>
        <p:spPr/>
        <p:txBody>
          <a:bodyPr>
            <a:normAutofit fontScale="92500" lnSpcReduction="20000"/>
          </a:bodyPr>
          <a:lstStyle/>
          <a:p>
            <a:r>
              <a:rPr lang="en-US" sz="1300" dirty="0">
                <a:latin typeface="Times New Roman" panose="02020603050405020304" pitchFamily="18" charset="0"/>
                <a:cs typeface="Times New Roman" panose="02020603050405020304" pitchFamily="18" charset="0"/>
              </a:rPr>
              <a:t>A</a:t>
            </a:r>
            <a:r>
              <a:rPr lang="en-VN" sz="1300" dirty="0">
                <a:latin typeface="Times New Roman" panose="02020603050405020304" pitchFamily="18" charset="0"/>
                <a:cs typeface="Times New Roman" panose="02020603050405020304" pitchFamily="18" charset="0"/>
              </a:rPr>
              <a:t>. Chức năng của Admin</a:t>
            </a:r>
          </a:p>
          <a:p>
            <a:r>
              <a:rPr lang="en-VN" sz="1300" dirty="0">
                <a:latin typeface="Times New Roman" panose="02020603050405020304" pitchFamily="18" charset="0"/>
                <a:cs typeface="Times New Roman" panose="02020603050405020304" pitchFamily="18" charset="0"/>
              </a:rPr>
              <a:t>-  Tạo dữ liệu lưu trữ.</a:t>
            </a:r>
          </a:p>
          <a:p>
            <a:r>
              <a:rPr lang="en-VN" sz="1300" dirty="0">
                <a:latin typeface="Times New Roman" panose="02020603050405020304" pitchFamily="18" charset="0"/>
                <a:cs typeface="Times New Roman" panose="02020603050405020304" pitchFamily="18" charset="0"/>
              </a:rPr>
              <a:t>-  Tạo đăng nhập </a:t>
            </a:r>
            <a:r>
              <a:rPr lang="en-US" sz="1300" dirty="0" err="1">
                <a:latin typeface="Times New Roman" panose="02020603050405020304" pitchFamily="18" charset="0"/>
                <a:cs typeface="Times New Roman" panose="02020603050405020304" pitchFamily="18" charset="0"/>
              </a:rPr>
              <a:t>đ</a:t>
            </a:r>
            <a:r>
              <a:rPr lang="en-VN" sz="1300" dirty="0">
                <a:latin typeface="Times New Roman" panose="02020603050405020304" pitchFamily="18" charset="0"/>
                <a:cs typeface="Times New Roman" panose="02020603050405020304" pitchFamily="18" charset="0"/>
              </a:rPr>
              <a:t>ăng ký cho user.</a:t>
            </a:r>
          </a:p>
          <a:p>
            <a:r>
              <a:rPr lang="en-VN" sz="1300" dirty="0">
                <a:latin typeface="Times New Roman" panose="02020603050405020304" pitchFamily="18" charset="0"/>
                <a:cs typeface="Times New Roman" panose="02020603050405020304" pitchFamily="18" charset="0"/>
              </a:rPr>
              <a:t>-  Cho phép user đăng nhập tài khoản bằng facebook, google</a:t>
            </a:r>
          </a:p>
          <a:p>
            <a:r>
              <a:rPr lang="en-VN" sz="1300" dirty="0">
                <a:latin typeface="Times New Roman" panose="02020603050405020304" pitchFamily="18" charset="0"/>
                <a:cs typeface="Times New Roman" panose="02020603050405020304" pitchFamily="18" charset="0"/>
              </a:rPr>
              <a:t>-  Cài đặt ngôn ngữ Việt Nam, English</a:t>
            </a:r>
          </a:p>
          <a:p>
            <a:r>
              <a:rPr lang="en-VN" sz="1300" dirty="0">
                <a:latin typeface="Times New Roman" panose="02020603050405020304" pitchFamily="18" charset="0"/>
                <a:cs typeface="Times New Roman" panose="02020603050405020304" pitchFamily="18" charset="0"/>
              </a:rPr>
              <a:t>-  Tạo ví ghi chép.</a:t>
            </a:r>
          </a:p>
          <a:p>
            <a:r>
              <a:rPr lang="en-VN" sz="1300" dirty="0">
                <a:latin typeface="Times New Roman" panose="02020603050405020304" pitchFamily="18" charset="0"/>
                <a:cs typeface="Times New Roman" panose="02020603050405020304" pitchFamily="18" charset="0"/>
              </a:rPr>
              <a:t>- Sổ nợ</a:t>
            </a:r>
          </a:p>
          <a:p>
            <a:r>
              <a:rPr lang="en-VN" sz="1300" dirty="0">
                <a:latin typeface="Times New Roman" panose="02020603050405020304" pitchFamily="18" charset="0"/>
                <a:cs typeface="Times New Roman" panose="02020603050405020304" pitchFamily="18" charset="0"/>
              </a:rPr>
              <a:t>-  Sổ chi tiêu</a:t>
            </a:r>
          </a:p>
          <a:p>
            <a:r>
              <a:rPr lang="en-VN" sz="1300" dirty="0">
                <a:latin typeface="Times New Roman" panose="02020603050405020304" pitchFamily="18" charset="0"/>
                <a:cs typeface="Times New Roman" panose="02020603050405020304" pitchFamily="18" charset="0"/>
              </a:rPr>
              <a:t>- Thống kê</a:t>
            </a:r>
          </a:p>
          <a:p>
            <a:r>
              <a:rPr lang="en-VN" sz="1300" dirty="0">
                <a:latin typeface="Times New Roman" panose="02020603050405020304" pitchFamily="18" charset="0"/>
                <a:cs typeface="Times New Roman" panose="02020603050405020304" pitchFamily="18" charset="0"/>
              </a:rPr>
              <a:t>- Theo dõi các khoản chi tiêu</a:t>
            </a:r>
          </a:p>
          <a:p>
            <a:r>
              <a:rPr lang="en-VN" sz="1300" dirty="0">
                <a:latin typeface="Times New Roman" panose="02020603050405020304" pitchFamily="18" charset="0"/>
                <a:cs typeface="Times New Roman" panose="02020603050405020304" pitchFamily="18" charset="0"/>
              </a:rPr>
              <a:t>- Báo cáo</a:t>
            </a:r>
          </a:p>
        </p:txBody>
      </p:sp>
    </p:spTree>
    <p:extLst>
      <p:ext uri="{BB962C8B-B14F-4D97-AF65-F5344CB8AC3E}">
        <p14:creationId xmlns:p14="http://schemas.microsoft.com/office/powerpoint/2010/main" val="14002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B93C-5E60-AE49-897E-CAABD84ACB87}"/>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1.2 bảng mô tả chức năng của project (tt)</a:t>
            </a:r>
          </a:p>
        </p:txBody>
      </p:sp>
      <p:sp>
        <p:nvSpPr>
          <p:cNvPr id="3" name="Content Placeholder 2">
            <a:extLst>
              <a:ext uri="{FF2B5EF4-FFF2-40B4-BE49-F238E27FC236}">
                <a16:creationId xmlns:a16="http://schemas.microsoft.com/office/drawing/2014/main" id="{2275253C-9B5D-544C-A7C4-1276A14B7E08}"/>
              </a:ext>
            </a:extLst>
          </p:cNvPr>
          <p:cNvSpPr>
            <a:spLocks noGrp="1"/>
          </p:cNvSpPr>
          <p:nvPr>
            <p:ph idx="1"/>
          </p:nvPr>
        </p:nvSpPr>
        <p:spPr/>
        <p:txBody>
          <a:bodyPr>
            <a:normAutofit fontScale="92500" lnSpcReduction="20000"/>
          </a:bodyPr>
          <a:lstStyle/>
          <a:p>
            <a:r>
              <a:rPr lang="en-VN" sz="1300" dirty="0">
                <a:latin typeface="Times New Roman" panose="02020603050405020304" pitchFamily="18" charset="0"/>
                <a:cs typeface="Times New Roman" panose="02020603050405020304" pitchFamily="18" charset="0"/>
              </a:rPr>
              <a:t>B. User</a:t>
            </a:r>
          </a:p>
          <a:p>
            <a:r>
              <a:rPr lang="en-VN"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Đăng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đăng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nhập</a:t>
            </a:r>
            <a:endParaRPr lang="en-VN" sz="1300" dirty="0">
              <a:latin typeface="Times New Roman" panose="02020603050405020304" pitchFamily="18" charset="0"/>
              <a:cs typeface="Times New Roman" panose="02020603050405020304" pitchFamily="18" charset="0"/>
            </a:endParaRPr>
          </a:p>
          <a:p>
            <a:r>
              <a:rPr lang="en-VN" sz="1300" dirty="0">
                <a:latin typeface="Times New Roman" panose="02020603050405020304" pitchFamily="18" charset="0"/>
                <a:cs typeface="Times New Roman" panose="02020603050405020304" pitchFamily="18" charset="0"/>
              </a:rPr>
              <a:t>-  Đăng nhập vào website bằng tài khoản của mình  facebook hoặc google</a:t>
            </a:r>
          </a:p>
          <a:p>
            <a:r>
              <a:rPr lang="en-VN" sz="1300" dirty="0">
                <a:latin typeface="Times New Roman" panose="02020603050405020304" pitchFamily="18" charset="0"/>
                <a:cs typeface="Times New Roman" panose="02020603050405020304" pitchFamily="18" charset="0"/>
              </a:rPr>
              <a:t>-  Chọn ngôn ngữ phù hợp với mình</a:t>
            </a:r>
          </a:p>
          <a:p>
            <a:r>
              <a:rPr lang="en-VN" sz="1300" dirty="0">
                <a:latin typeface="Times New Roman" panose="02020603050405020304" pitchFamily="18" charset="0"/>
                <a:cs typeface="Times New Roman" panose="02020603050405020304" pitchFamily="18" charset="0"/>
              </a:rPr>
              <a:t>-  Tạo ví và nhập số tiền hiện tại của mình vào</a:t>
            </a:r>
          </a:p>
          <a:p>
            <a:r>
              <a:rPr lang="en-VN"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chính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chương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trình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chọn</a:t>
            </a:r>
            <a:r>
              <a:rPr lang="en-US" sz="1300" dirty="0">
                <a:latin typeface="Times New Roman" panose="02020603050405020304" pitchFamily="18" charset="0"/>
                <a:cs typeface="Times New Roman" panose="02020603050405020304" pitchFamily="18" charset="0"/>
              </a:rPr>
              <a:t> 2 </a:t>
            </a:r>
            <a:r>
              <a:rPr lang="en-US" sz="1300" dirty="0" err="1">
                <a:latin typeface="Times New Roman" panose="02020603050405020304" pitchFamily="18" charset="0"/>
                <a:cs typeface="Times New Roman" panose="02020603050405020304" pitchFamily="18" charset="0"/>
              </a:rPr>
              <a:t>chức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năng</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ghi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chú</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tiêu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ngày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xem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lại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thống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kê</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về</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thói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quen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tiêu</a:t>
            </a:r>
            <a:r>
              <a:rPr lang="en-US" sz="1300" dirty="0">
                <a:latin typeface="Times New Roman" panose="02020603050405020304" pitchFamily="18" charset="0"/>
                <a:cs typeface="Times New Roman" panose="02020603050405020304" pitchFamily="18" charset="0"/>
              </a:rPr>
              <a:t> dung</a:t>
            </a:r>
          </a:p>
          <a:p>
            <a:r>
              <a:rPr lang="en-US" sz="1300" dirty="0">
                <a:latin typeface="Times New Roman" panose="02020603050405020304" pitchFamily="18" charset="0"/>
                <a:cs typeface="Times New Roman" panose="02020603050405020304" pitchFamily="18" charset="0"/>
              </a:rPr>
              <a:t>- Khi </a:t>
            </a:r>
            <a:r>
              <a:rPr lang="en-US" sz="1300" dirty="0" err="1">
                <a:latin typeface="Times New Roman" panose="02020603050405020304" pitchFamily="18" charset="0"/>
                <a:cs typeface="Times New Roman" panose="02020603050405020304" pitchFamily="18" charset="0"/>
              </a:rPr>
              <a:t>nhận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một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khoảng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tiền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nào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hoặc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dụng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tiền</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vào</a:t>
            </a:r>
            <a:r>
              <a:rPr lang="en-US" sz="1300" dirty="0">
                <a:latin typeface="Times New Roman" panose="02020603050405020304" pitchFamily="18" charset="0"/>
                <a:cs typeface="Times New Roman" panose="02020603050405020304" pitchFamily="18" charset="0"/>
              </a:rPr>
              <a:t> website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chú</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lại</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tiết</a:t>
            </a:r>
            <a:r>
              <a:rPr lang="en-US" sz="1300" dirty="0">
                <a:latin typeface="Times New Roman" panose="02020603050405020304" pitchFamily="18" charset="0"/>
                <a:cs typeface="Times New Roman" panose="02020603050405020304" pitchFamily="18" charset="0"/>
              </a:rPr>
              <a:t>, website </a:t>
            </a:r>
            <a:r>
              <a:rPr lang="en-US" sz="1300" dirty="0" err="1">
                <a:latin typeface="Times New Roman" panose="02020603050405020304" pitchFamily="18" charset="0"/>
                <a:cs typeface="Times New Roman" panose="02020603050405020304" pitchFamily="18" charset="0"/>
              </a:rPr>
              <a:t>sẽ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tự</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tính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tiền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còn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lại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thể</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dễ</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theo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dõi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những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khoản</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tiêu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cứ</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lúc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nào</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Bấm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thêm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dịch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để</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chú</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một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khoảng</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tiêu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hoặc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huỷ</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bỏ</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nó</a:t>
            </a:r>
            <a:r>
              <a:rPr lang="en-US" sz="13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tin chi </a:t>
            </a:r>
            <a:r>
              <a:rPr lang="en-US" sz="1400" dirty="0" err="1">
                <a:latin typeface="Times New Roman" panose="02020603050405020304" pitchFamily="18" charset="0"/>
                <a:cs typeface="Times New Roman" panose="02020603050405020304" pitchFamily="18" charset="0"/>
              </a:rPr>
              <a:t>tiết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về</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khoản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tiêu</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Theo </a:t>
            </a:r>
            <a:r>
              <a:rPr lang="en-US" sz="1400" dirty="0" err="1">
                <a:latin typeface="Times New Roman" panose="02020603050405020304" pitchFamily="18" charset="0"/>
                <a:cs typeface="Times New Roman" panose="02020603050405020304" pitchFamily="18" charset="0"/>
              </a:rPr>
              <a:t>dõi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khoản</a:t>
            </a:r>
            <a:r>
              <a:rPr lang="en-US" sz="1400" dirty="0">
                <a:latin typeface="Times New Roman" panose="02020603050405020304" pitchFamily="18" charset="0"/>
                <a:cs typeface="Times New Roman" panose="02020603050405020304" pitchFamily="18" charset="0"/>
              </a:rPr>
              <a:t> chi </a:t>
            </a:r>
            <a:r>
              <a:rPr lang="en-US" sz="1400" dirty="0" err="1">
                <a:latin typeface="Times New Roman" panose="02020603050405020304" pitchFamily="18" charset="0"/>
                <a:cs typeface="Times New Roman" panose="02020603050405020304" pitchFamily="18" charset="0"/>
              </a:rPr>
              <a:t>tiêu</a:t>
            </a:r>
            <a:endParaRPr lang="en-VN" sz="1400" dirty="0">
              <a:latin typeface="Times New Roman" panose="02020603050405020304" pitchFamily="18" charset="0"/>
              <a:cs typeface="Times New Roman" panose="02020603050405020304" pitchFamily="18" charset="0"/>
            </a:endParaRPr>
          </a:p>
          <a:p>
            <a:endParaRPr lang="en-VN" sz="14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312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xEl>
                                              <p:pRg st="1" end="1"/>
                                            </p:txEl>
                                          </p:spTgt>
                                        </p:tgtEl>
                                        <p:attrNameLst>
                                          <p:attrName>r</p:attrName>
                                        </p:attrNameLst>
                                      </p:cBhvr>
                                    </p:animRot>
                                    <p:animRot by="-240000">
                                      <p:cBhvr>
                                        <p:cTn id="13" dur="200" fill="hold">
                                          <p:stCondLst>
                                            <p:cond delay="200"/>
                                          </p:stCondLst>
                                        </p:cTn>
                                        <p:tgtEl>
                                          <p:spTgt spid="3">
                                            <p:txEl>
                                              <p:pRg st="1" end="1"/>
                                            </p:txEl>
                                          </p:spTgt>
                                        </p:tgtEl>
                                        <p:attrNameLst>
                                          <p:attrName>r</p:attrName>
                                        </p:attrNameLst>
                                      </p:cBhvr>
                                    </p:animRot>
                                    <p:animRot by="240000">
                                      <p:cBhvr>
                                        <p:cTn id="14" dur="200" fill="hold">
                                          <p:stCondLst>
                                            <p:cond delay="400"/>
                                          </p:stCondLst>
                                        </p:cTn>
                                        <p:tgtEl>
                                          <p:spTgt spid="3">
                                            <p:txEl>
                                              <p:pRg st="1" end="1"/>
                                            </p:txEl>
                                          </p:spTgt>
                                        </p:tgtEl>
                                        <p:attrNameLst>
                                          <p:attrName>r</p:attrName>
                                        </p:attrNameLst>
                                      </p:cBhvr>
                                    </p:animRot>
                                    <p:animRot by="-240000">
                                      <p:cBhvr>
                                        <p:cTn id="15" dur="200" fill="hold">
                                          <p:stCondLst>
                                            <p:cond delay="600"/>
                                          </p:stCondLst>
                                        </p:cTn>
                                        <p:tgtEl>
                                          <p:spTgt spid="3">
                                            <p:txEl>
                                              <p:pRg st="1" end="1"/>
                                            </p:txEl>
                                          </p:spTgt>
                                        </p:tgtEl>
                                        <p:attrNameLst>
                                          <p:attrName>r</p:attrName>
                                        </p:attrNameLst>
                                      </p:cBhvr>
                                    </p:animRot>
                                    <p:animRot by="120000">
                                      <p:cBhvr>
                                        <p:cTn id="16" dur="200" fill="hold">
                                          <p:stCondLst>
                                            <p:cond delay="800"/>
                                          </p:stCondLst>
                                        </p:cTn>
                                        <p:tgtEl>
                                          <p:spTgt spid="3">
                                            <p:txEl>
                                              <p:pRg st="1" end="1"/>
                                            </p:txEl>
                                          </p:spTgt>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xEl>
                                              <p:pRg st="2" end="2"/>
                                            </p:txEl>
                                          </p:spTgt>
                                        </p:tgtEl>
                                        <p:attrNameLst>
                                          <p:attrName>r</p:attrName>
                                        </p:attrNameLst>
                                      </p:cBhvr>
                                    </p:animRot>
                                    <p:animRot by="-240000">
                                      <p:cBhvr>
                                        <p:cTn id="19" dur="200" fill="hold">
                                          <p:stCondLst>
                                            <p:cond delay="200"/>
                                          </p:stCondLst>
                                        </p:cTn>
                                        <p:tgtEl>
                                          <p:spTgt spid="3">
                                            <p:txEl>
                                              <p:pRg st="2" end="2"/>
                                            </p:txEl>
                                          </p:spTgt>
                                        </p:tgtEl>
                                        <p:attrNameLst>
                                          <p:attrName>r</p:attrName>
                                        </p:attrNameLst>
                                      </p:cBhvr>
                                    </p:animRot>
                                    <p:animRot by="240000">
                                      <p:cBhvr>
                                        <p:cTn id="20" dur="200" fill="hold">
                                          <p:stCondLst>
                                            <p:cond delay="400"/>
                                          </p:stCondLst>
                                        </p:cTn>
                                        <p:tgtEl>
                                          <p:spTgt spid="3">
                                            <p:txEl>
                                              <p:pRg st="2" end="2"/>
                                            </p:txEl>
                                          </p:spTgt>
                                        </p:tgtEl>
                                        <p:attrNameLst>
                                          <p:attrName>r</p:attrName>
                                        </p:attrNameLst>
                                      </p:cBhvr>
                                    </p:animRot>
                                    <p:animRot by="-240000">
                                      <p:cBhvr>
                                        <p:cTn id="21" dur="200" fill="hold">
                                          <p:stCondLst>
                                            <p:cond delay="600"/>
                                          </p:stCondLst>
                                        </p:cTn>
                                        <p:tgtEl>
                                          <p:spTgt spid="3">
                                            <p:txEl>
                                              <p:pRg st="2" end="2"/>
                                            </p:txEl>
                                          </p:spTgt>
                                        </p:tgtEl>
                                        <p:attrNameLst>
                                          <p:attrName>r</p:attrName>
                                        </p:attrNameLst>
                                      </p:cBhvr>
                                    </p:animRot>
                                    <p:animRot by="120000">
                                      <p:cBhvr>
                                        <p:cTn id="22" dur="200" fill="hold">
                                          <p:stCondLst>
                                            <p:cond delay="800"/>
                                          </p:stCondLst>
                                        </p:cTn>
                                        <p:tgtEl>
                                          <p:spTgt spid="3">
                                            <p:txEl>
                                              <p:pRg st="2" end="2"/>
                                            </p:txEl>
                                          </p:spTgt>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3">
                                            <p:txEl>
                                              <p:pRg st="3" end="3"/>
                                            </p:txEl>
                                          </p:spTgt>
                                        </p:tgtEl>
                                        <p:attrNameLst>
                                          <p:attrName>r</p:attrName>
                                        </p:attrNameLst>
                                      </p:cBhvr>
                                    </p:animRot>
                                    <p:animRot by="-240000">
                                      <p:cBhvr>
                                        <p:cTn id="25" dur="200" fill="hold">
                                          <p:stCondLst>
                                            <p:cond delay="200"/>
                                          </p:stCondLst>
                                        </p:cTn>
                                        <p:tgtEl>
                                          <p:spTgt spid="3">
                                            <p:txEl>
                                              <p:pRg st="3" end="3"/>
                                            </p:txEl>
                                          </p:spTgt>
                                        </p:tgtEl>
                                        <p:attrNameLst>
                                          <p:attrName>r</p:attrName>
                                        </p:attrNameLst>
                                      </p:cBhvr>
                                    </p:animRot>
                                    <p:animRot by="240000">
                                      <p:cBhvr>
                                        <p:cTn id="26" dur="200" fill="hold">
                                          <p:stCondLst>
                                            <p:cond delay="400"/>
                                          </p:stCondLst>
                                        </p:cTn>
                                        <p:tgtEl>
                                          <p:spTgt spid="3">
                                            <p:txEl>
                                              <p:pRg st="3" end="3"/>
                                            </p:txEl>
                                          </p:spTgt>
                                        </p:tgtEl>
                                        <p:attrNameLst>
                                          <p:attrName>r</p:attrName>
                                        </p:attrNameLst>
                                      </p:cBhvr>
                                    </p:animRot>
                                    <p:animRot by="-240000">
                                      <p:cBhvr>
                                        <p:cTn id="27" dur="200" fill="hold">
                                          <p:stCondLst>
                                            <p:cond delay="600"/>
                                          </p:stCondLst>
                                        </p:cTn>
                                        <p:tgtEl>
                                          <p:spTgt spid="3">
                                            <p:txEl>
                                              <p:pRg st="3" end="3"/>
                                            </p:txEl>
                                          </p:spTgt>
                                        </p:tgtEl>
                                        <p:attrNameLst>
                                          <p:attrName>r</p:attrName>
                                        </p:attrNameLst>
                                      </p:cBhvr>
                                    </p:animRot>
                                    <p:animRot by="120000">
                                      <p:cBhvr>
                                        <p:cTn id="28" dur="200" fill="hold">
                                          <p:stCondLst>
                                            <p:cond delay="800"/>
                                          </p:stCondLst>
                                        </p:cTn>
                                        <p:tgtEl>
                                          <p:spTgt spid="3">
                                            <p:txEl>
                                              <p:pRg st="3" end="3"/>
                                            </p:txEl>
                                          </p:spTgt>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3">
                                            <p:txEl>
                                              <p:pRg st="4" end="4"/>
                                            </p:txEl>
                                          </p:spTgt>
                                        </p:tgtEl>
                                        <p:attrNameLst>
                                          <p:attrName>r</p:attrName>
                                        </p:attrNameLst>
                                      </p:cBhvr>
                                    </p:animRot>
                                    <p:animRot by="-240000">
                                      <p:cBhvr>
                                        <p:cTn id="31" dur="200" fill="hold">
                                          <p:stCondLst>
                                            <p:cond delay="200"/>
                                          </p:stCondLst>
                                        </p:cTn>
                                        <p:tgtEl>
                                          <p:spTgt spid="3">
                                            <p:txEl>
                                              <p:pRg st="4" end="4"/>
                                            </p:txEl>
                                          </p:spTgt>
                                        </p:tgtEl>
                                        <p:attrNameLst>
                                          <p:attrName>r</p:attrName>
                                        </p:attrNameLst>
                                      </p:cBhvr>
                                    </p:animRot>
                                    <p:animRot by="240000">
                                      <p:cBhvr>
                                        <p:cTn id="32" dur="200" fill="hold">
                                          <p:stCondLst>
                                            <p:cond delay="400"/>
                                          </p:stCondLst>
                                        </p:cTn>
                                        <p:tgtEl>
                                          <p:spTgt spid="3">
                                            <p:txEl>
                                              <p:pRg st="4" end="4"/>
                                            </p:txEl>
                                          </p:spTgt>
                                        </p:tgtEl>
                                        <p:attrNameLst>
                                          <p:attrName>r</p:attrName>
                                        </p:attrNameLst>
                                      </p:cBhvr>
                                    </p:animRot>
                                    <p:animRot by="-240000">
                                      <p:cBhvr>
                                        <p:cTn id="33" dur="200" fill="hold">
                                          <p:stCondLst>
                                            <p:cond delay="600"/>
                                          </p:stCondLst>
                                        </p:cTn>
                                        <p:tgtEl>
                                          <p:spTgt spid="3">
                                            <p:txEl>
                                              <p:pRg st="4" end="4"/>
                                            </p:txEl>
                                          </p:spTgt>
                                        </p:tgtEl>
                                        <p:attrNameLst>
                                          <p:attrName>r</p:attrName>
                                        </p:attrNameLst>
                                      </p:cBhvr>
                                    </p:animRot>
                                    <p:animRot by="120000">
                                      <p:cBhvr>
                                        <p:cTn id="34" dur="200" fill="hold">
                                          <p:stCondLst>
                                            <p:cond delay="800"/>
                                          </p:stCondLst>
                                        </p:cTn>
                                        <p:tgtEl>
                                          <p:spTgt spid="3">
                                            <p:txEl>
                                              <p:pRg st="4" end="4"/>
                                            </p:txEl>
                                          </p:spTgt>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3">
                                            <p:txEl>
                                              <p:pRg st="5" end="5"/>
                                            </p:txEl>
                                          </p:spTgt>
                                        </p:tgtEl>
                                        <p:attrNameLst>
                                          <p:attrName>r</p:attrName>
                                        </p:attrNameLst>
                                      </p:cBhvr>
                                    </p:animRot>
                                    <p:animRot by="-240000">
                                      <p:cBhvr>
                                        <p:cTn id="37" dur="200" fill="hold">
                                          <p:stCondLst>
                                            <p:cond delay="200"/>
                                          </p:stCondLst>
                                        </p:cTn>
                                        <p:tgtEl>
                                          <p:spTgt spid="3">
                                            <p:txEl>
                                              <p:pRg st="5" end="5"/>
                                            </p:txEl>
                                          </p:spTgt>
                                        </p:tgtEl>
                                        <p:attrNameLst>
                                          <p:attrName>r</p:attrName>
                                        </p:attrNameLst>
                                      </p:cBhvr>
                                    </p:animRot>
                                    <p:animRot by="240000">
                                      <p:cBhvr>
                                        <p:cTn id="38" dur="200" fill="hold">
                                          <p:stCondLst>
                                            <p:cond delay="400"/>
                                          </p:stCondLst>
                                        </p:cTn>
                                        <p:tgtEl>
                                          <p:spTgt spid="3">
                                            <p:txEl>
                                              <p:pRg st="5" end="5"/>
                                            </p:txEl>
                                          </p:spTgt>
                                        </p:tgtEl>
                                        <p:attrNameLst>
                                          <p:attrName>r</p:attrName>
                                        </p:attrNameLst>
                                      </p:cBhvr>
                                    </p:animRot>
                                    <p:animRot by="-240000">
                                      <p:cBhvr>
                                        <p:cTn id="39" dur="200" fill="hold">
                                          <p:stCondLst>
                                            <p:cond delay="600"/>
                                          </p:stCondLst>
                                        </p:cTn>
                                        <p:tgtEl>
                                          <p:spTgt spid="3">
                                            <p:txEl>
                                              <p:pRg st="5" end="5"/>
                                            </p:txEl>
                                          </p:spTgt>
                                        </p:tgtEl>
                                        <p:attrNameLst>
                                          <p:attrName>r</p:attrName>
                                        </p:attrNameLst>
                                      </p:cBhvr>
                                    </p:animRot>
                                    <p:animRot by="120000">
                                      <p:cBhvr>
                                        <p:cTn id="40" dur="200" fill="hold">
                                          <p:stCondLst>
                                            <p:cond delay="800"/>
                                          </p:stCondLst>
                                        </p:cTn>
                                        <p:tgtEl>
                                          <p:spTgt spid="3">
                                            <p:txEl>
                                              <p:pRg st="5" end="5"/>
                                            </p:txEl>
                                          </p:spTgt>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3">
                                            <p:txEl>
                                              <p:pRg st="6" end="6"/>
                                            </p:txEl>
                                          </p:spTgt>
                                        </p:tgtEl>
                                        <p:attrNameLst>
                                          <p:attrName>r</p:attrName>
                                        </p:attrNameLst>
                                      </p:cBhvr>
                                    </p:animRot>
                                    <p:animRot by="-240000">
                                      <p:cBhvr>
                                        <p:cTn id="43" dur="200" fill="hold">
                                          <p:stCondLst>
                                            <p:cond delay="200"/>
                                          </p:stCondLst>
                                        </p:cTn>
                                        <p:tgtEl>
                                          <p:spTgt spid="3">
                                            <p:txEl>
                                              <p:pRg st="6" end="6"/>
                                            </p:txEl>
                                          </p:spTgt>
                                        </p:tgtEl>
                                        <p:attrNameLst>
                                          <p:attrName>r</p:attrName>
                                        </p:attrNameLst>
                                      </p:cBhvr>
                                    </p:animRot>
                                    <p:animRot by="240000">
                                      <p:cBhvr>
                                        <p:cTn id="44" dur="200" fill="hold">
                                          <p:stCondLst>
                                            <p:cond delay="400"/>
                                          </p:stCondLst>
                                        </p:cTn>
                                        <p:tgtEl>
                                          <p:spTgt spid="3">
                                            <p:txEl>
                                              <p:pRg st="6" end="6"/>
                                            </p:txEl>
                                          </p:spTgt>
                                        </p:tgtEl>
                                        <p:attrNameLst>
                                          <p:attrName>r</p:attrName>
                                        </p:attrNameLst>
                                      </p:cBhvr>
                                    </p:animRot>
                                    <p:animRot by="-240000">
                                      <p:cBhvr>
                                        <p:cTn id="45" dur="200" fill="hold">
                                          <p:stCondLst>
                                            <p:cond delay="600"/>
                                          </p:stCondLst>
                                        </p:cTn>
                                        <p:tgtEl>
                                          <p:spTgt spid="3">
                                            <p:txEl>
                                              <p:pRg st="6" end="6"/>
                                            </p:txEl>
                                          </p:spTgt>
                                        </p:tgtEl>
                                        <p:attrNameLst>
                                          <p:attrName>r</p:attrName>
                                        </p:attrNameLst>
                                      </p:cBhvr>
                                    </p:animRot>
                                    <p:animRot by="120000">
                                      <p:cBhvr>
                                        <p:cTn id="46" dur="200" fill="hold">
                                          <p:stCondLst>
                                            <p:cond delay="800"/>
                                          </p:stCondLst>
                                        </p:cTn>
                                        <p:tgtEl>
                                          <p:spTgt spid="3">
                                            <p:txEl>
                                              <p:pRg st="6" end="6"/>
                                            </p:txEl>
                                          </p:spTgt>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3">
                                            <p:txEl>
                                              <p:pRg st="7" end="7"/>
                                            </p:txEl>
                                          </p:spTgt>
                                        </p:tgtEl>
                                        <p:attrNameLst>
                                          <p:attrName>r</p:attrName>
                                        </p:attrNameLst>
                                      </p:cBhvr>
                                    </p:animRot>
                                    <p:animRot by="-240000">
                                      <p:cBhvr>
                                        <p:cTn id="49" dur="200" fill="hold">
                                          <p:stCondLst>
                                            <p:cond delay="200"/>
                                          </p:stCondLst>
                                        </p:cTn>
                                        <p:tgtEl>
                                          <p:spTgt spid="3">
                                            <p:txEl>
                                              <p:pRg st="7" end="7"/>
                                            </p:txEl>
                                          </p:spTgt>
                                        </p:tgtEl>
                                        <p:attrNameLst>
                                          <p:attrName>r</p:attrName>
                                        </p:attrNameLst>
                                      </p:cBhvr>
                                    </p:animRot>
                                    <p:animRot by="240000">
                                      <p:cBhvr>
                                        <p:cTn id="50" dur="200" fill="hold">
                                          <p:stCondLst>
                                            <p:cond delay="400"/>
                                          </p:stCondLst>
                                        </p:cTn>
                                        <p:tgtEl>
                                          <p:spTgt spid="3">
                                            <p:txEl>
                                              <p:pRg st="7" end="7"/>
                                            </p:txEl>
                                          </p:spTgt>
                                        </p:tgtEl>
                                        <p:attrNameLst>
                                          <p:attrName>r</p:attrName>
                                        </p:attrNameLst>
                                      </p:cBhvr>
                                    </p:animRot>
                                    <p:animRot by="-240000">
                                      <p:cBhvr>
                                        <p:cTn id="51" dur="200" fill="hold">
                                          <p:stCondLst>
                                            <p:cond delay="600"/>
                                          </p:stCondLst>
                                        </p:cTn>
                                        <p:tgtEl>
                                          <p:spTgt spid="3">
                                            <p:txEl>
                                              <p:pRg st="7" end="7"/>
                                            </p:txEl>
                                          </p:spTgt>
                                        </p:tgtEl>
                                        <p:attrNameLst>
                                          <p:attrName>r</p:attrName>
                                        </p:attrNameLst>
                                      </p:cBhvr>
                                    </p:animRot>
                                    <p:animRot by="120000">
                                      <p:cBhvr>
                                        <p:cTn id="52" dur="200" fill="hold">
                                          <p:stCondLst>
                                            <p:cond delay="800"/>
                                          </p:stCondLst>
                                        </p:cTn>
                                        <p:tgtEl>
                                          <p:spTgt spid="3">
                                            <p:txEl>
                                              <p:pRg st="7" end="7"/>
                                            </p:txEl>
                                          </p:spTgt>
                                        </p:tgtEl>
                                        <p:attrNameLst>
                                          <p:attrName>r</p:attrName>
                                        </p:attrNameLst>
                                      </p:cBhvr>
                                    </p:animRot>
                                  </p:childTnLst>
                                </p:cTn>
                              </p:par>
                              <p:par>
                                <p:cTn id="53" presetID="32" presetClass="emph" presetSubtype="0" fill="hold" nodeType="withEffect">
                                  <p:stCondLst>
                                    <p:cond delay="0"/>
                                  </p:stCondLst>
                                  <p:childTnLst>
                                    <p:animRot by="120000">
                                      <p:cBhvr>
                                        <p:cTn id="54" dur="100" fill="hold">
                                          <p:stCondLst>
                                            <p:cond delay="0"/>
                                          </p:stCondLst>
                                        </p:cTn>
                                        <p:tgtEl>
                                          <p:spTgt spid="3">
                                            <p:txEl>
                                              <p:pRg st="8" end="8"/>
                                            </p:txEl>
                                          </p:spTgt>
                                        </p:tgtEl>
                                        <p:attrNameLst>
                                          <p:attrName>r</p:attrName>
                                        </p:attrNameLst>
                                      </p:cBhvr>
                                    </p:animRot>
                                    <p:animRot by="-240000">
                                      <p:cBhvr>
                                        <p:cTn id="55" dur="200" fill="hold">
                                          <p:stCondLst>
                                            <p:cond delay="200"/>
                                          </p:stCondLst>
                                        </p:cTn>
                                        <p:tgtEl>
                                          <p:spTgt spid="3">
                                            <p:txEl>
                                              <p:pRg st="8" end="8"/>
                                            </p:txEl>
                                          </p:spTgt>
                                        </p:tgtEl>
                                        <p:attrNameLst>
                                          <p:attrName>r</p:attrName>
                                        </p:attrNameLst>
                                      </p:cBhvr>
                                    </p:animRot>
                                    <p:animRot by="240000">
                                      <p:cBhvr>
                                        <p:cTn id="56" dur="200" fill="hold">
                                          <p:stCondLst>
                                            <p:cond delay="400"/>
                                          </p:stCondLst>
                                        </p:cTn>
                                        <p:tgtEl>
                                          <p:spTgt spid="3">
                                            <p:txEl>
                                              <p:pRg st="8" end="8"/>
                                            </p:txEl>
                                          </p:spTgt>
                                        </p:tgtEl>
                                        <p:attrNameLst>
                                          <p:attrName>r</p:attrName>
                                        </p:attrNameLst>
                                      </p:cBhvr>
                                    </p:animRot>
                                    <p:animRot by="-240000">
                                      <p:cBhvr>
                                        <p:cTn id="57" dur="200" fill="hold">
                                          <p:stCondLst>
                                            <p:cond delay="600"/>
                                          </p:stCondLst>
                                        </p:cTn>
                                        <p:tgtEl>
                                          <p:spTgt spid="3">
                                            <p:txEl>
                                              <p:pRg st="8" end="8"/>
                                            </p:txEl>
                                          </p:spTgt>
                                        </p:tgtEl>
                                        <p:attrNameLst>
                                          <p:attrName>r</p:attrName>
                                        </p:attrNameLst>
                                      </p:cBhvr>
                                    </p:animRot>
                                    <p:animRot by="120000">
                                      <p:cBhvr>
                                        <p:cTn id="58" dur="200" fill="hold">
                                          <p:stCondLst>
                                            <p:cond delay="800"/>
                                          </p:stCondLst>
                                        </p:cTn>
                                        <p:tgtEl>
                                          <p:spTgt spid="3">
                                            <p:txEl>
                                              <p:pRg st="8" end="8"/>
                                            </p:txEl>
                                          </p:spTgt>
                                        </p:tgtEl>
                                        <p:attrNameLst>
                                          <p:attrName>r</p:attrName>
                                        </p:attrNameLst>
                                      </p:cBhvr>
                                    </p:animRot>
                                  </p:childTnLst>
                                </p:cTn>
                              </p:par>
                              <p:par>
                                <p:cTn id="59" presetID="32" presetClass="emph" presetSubtype="0" fill="hold" nodeType="withEffect">
                                  <p:stCondLst>
                                    <p:cond delay="0"/>
                                  </p:stCondLst>
                                  <p:childTnLst>
                                    <p:animRot by="120000">
                                      <p:cBhvr>
                                        <p:cTn id="60" dur="100" fill="hold">
                                          <p:stCondLst>
                                            <p:cond delay="0"/>
                                          </p:stCondLst>
                                        </p:cTn>
                                        <p:tgtEl>
                                          <p:spTgt spid="3">
                                            <p:txEl>
                                              <p:pRg st="9" end="9"/>
                                            </p:txEl>
                                          </p:spTgt>
                                        </p:tgtEl>
                                        <p:attrNameLst>
                                          <p:attrName>r</p:attrName>
                                        </p:attrNameLst>
                                      </p:cBhvr>
                                    </p:animRot>
                                    <p:animRot by="-240000">
                                      <p:cBhvr>
                                        <p:cTn id="61" dur="200" fill="hold">
                                          <p:stCondLst>
                                            <p:cond delay="200"/>
                                          </p:stCondLst>
                                        </p:cTn>
                                        <p:tgtEl>
                                          <p:spTgt spid="3">
                                            <p:txEl>
                                              <p:pRg st="9" end="9"/>
                                            </p:txEl>
                                          </p:spTgt>
                                        </p:tgtEl>
                                        <p:attrNameLst>
                                          <p:attrName>r</p:attrName>
                                        </p:attrNameLst>
                                      </p:cBhvr>
                                    </p:animRot>
                                    <p:animRot by="240000">
                                      <p:cBhvr>
                                        <p:cTn id="62" dur="200" fill="hold">
                                          <p:stCondLst>
                                            <p:cond delay="400"/>
                                          </p:stCondLst>
                                        </p:cTn>
                                        <p:tgtEl>
                                          <p:spTgt spid="3">
                                            <p:txEl>
                                              <p:pRg st="9" end="9"/>
                                            </p:txEl>
                                          </p:spTgt>
                                        </p:tgtEl>
                                        <p:attrNameLst>
                                          <p:attrName>r</p:attrName>
                                        </p:attrNameLst>
                                      </p:cBhvr>
                                    </p:animRot>
                                    <p:animRot by="-240000">
                                      <p:cBhvr>
                                        <p:cTn id="63" dur="200" fill="hold">
                                          <p:stCondLst>
                                            <p:cond delay="600"/>
                                          </p:stCondLst>
                                        </p:cTn>
                                        <p:tgtEl>
                                          <p:spTgt spid="3">
                                            <p:txEl>
                                              <p:pRg st="9" end="9"/>
                                            </p:txEl>
                                          </p:spTgt>
                                        </p:tgtEl>
                                        <p:attrNameLst>
                                          <p:attrName>r</p:attrName>
                                        </p:attrNameLst>
                                      </p:cBhvr>
                                    </p:animRot>
                                    <p:animRot by="120000">
                                      <p:cBhvr>
                                        <p:cTn id="64" dur="200" fill="hold">
                                          <p:stCondLst>
                                            <p:cond delay="80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3BD5-963A-BB4B-86E3-56C8E3BE7677}"/>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1.3 công nghệ sử dụng</a:t>
            </a:r>
          </a:p>
        </p:txBody>
      </p:sp>
      <p:sp>
        <p:nvSpPr>
          <p:cNvPr id="3" name="Content Placeholder 2">
            <a:extLst>
              <a:ext uri="{FF2B5EF4-FFF2-40B4-BE49-F238E27FC236}">
                <a16:creationId xmlns:a16="http://schemas.microsoft.com/office/drawing/2014/main" id="{3E7D86B8-FB4F-5440-B6B8-B0166B3BB0C3}"/>
              </a:ext>
            </a:extLst>
          </p:cNvPr>
          <p:cNvSpPr>
            <a:spLocks noGrp="1"/>
          </p:cNvSpPr>
          <p:nvPr>
            <p:ph idx="1"/>
          </p:nvPr>
        </p:nvSpPr>
        <p:spPr/>
        <p:txBody>
          <a:bodyPr>
            <a:normAutofit/>
          </a:bodyPr>
          <a:lstStyle/>
          <a:p>
            <a:pPr marL="342900" indent="-342900">
              <a:buAutoNum type="alphaUcPeriod"/>
            </a:pPr>
            <a:r>
              <a:rPr lang="en-US" sz="1300" dirty="0">
                <a:latin typeface="Times New Roman" panose="02020603050405020304" pitchFamily="18" charset="0"/>
                <a:cs typeface="Times New Roman" panose="02020603050405020304" pitchFamily="18" charset="0"/>
              </a:rPr>
              <a:t>C</a:t>
            </a:r>
            <a:r>
              <a:rPr lang="en-VN" sz="1300" dirty="0">
                <a:latin typeface="Times New Roman" panose="02020603050405020304" pitchFamily="18" charset="0"/>
                <a:cs typeface="Times New Roman" panose="02020603050405020304" pitchFamily="18" charset="0"/>
              </a:rPr>
              <a:t>ông nghệ bootrap</a:t>
            </a:r>
          </a:p>
          <a:p>
            <a:r>
              <a:rPr lang="en-VN" sz="1300" dirty="0">
                <a:latin typeface="Times New Roman" panose="02020603050405020304" pitchFamily="18" charset="0"/>
                <a:cs typeface="Times New Roman" panose="02020603050405020304" pitchFamily="18" charset="0"/>
              </a:rPr>
              <a:t>    </a:t>
            </a:r>
            <a:r>
              <a:rPr lang="en-VN" sz="1400" dirty="0">
                <a:latin typeface="Times New Roman" panose="02020603050405020304" pitchFamily="18" charset="0"/>
                <a:cs typeface="Times New Roman" panose="02020603050405020304" pitchFamily="18" charset="0"/>
              </a:rPr>
              <a:t>- </a:t>
            </a:r>
            <a:r>
              <a:rPr lang="vi-VN" sz="1400" b="1" dirty="0">
                <a:latin typeface="Times New Roman" panose="02020603050405020304" pitchFamily="18" charset="0"/>
                <a:cs typeface="Times New Roman" panose="02020603050405020304" pitchFamily="18" charset="0"/>
              </a:rPr>
              <a:t>Bootstrap</a:t>
            </a:r>
            <a:r>
              <a:rPr lang="vi-VN" sz="1400" dirty="0">
                <a:latin typeface="Times New Roman" panose="02020603050405020304" pitchFamily="18" charset="0"/>
                <a:cs typeface="Times New Roman" panose="02020603050405020304" pitchFamily="18" charset="0"/>
              </a:rPr>
              <a:t> cho phép quá trình thiết kế website diễn ra nhanh chóng và dễ dàng hơn dựa trên những thành tố cơ bản sẵn có như typography, forms, buttons, tables, grids, navigation, image carousels… Cùng </a:t>
            </a:r>
            <a:r>
              <a:rPr lang="vi-VN" sz="1400" b="1" dirty="0">
                <a:latin typeface="Times New Roman" panose="02020603050405020304" pitchFamily="18" charset="0"/>
                <a:cs typeface="Times New Roman" panose="02020603050405020304" pitchFamily="18" charset="0"/>
              </a:rPr>
              <a:t>Mắt Bão</a:t>
            </a:r>
            <a:r>
              <a:rPr lang="vi-VN" sz="1400" dirty="0">
                <a:latin typeface="Times New Roman" panose="02020603050405020304" pitchFamily="18" charset="0"/>
                <a:cs typeface="Times New Roman" panose="02020603050405020304" pitchFamily="18" charset="0"/>
              </a:rPr>
              <a:t> tìm hiểu tính năng và lợi ích mang lại cho lập trình viên của </a:t>
            </a:r>
            <a:r>
              <a:rPr lang="vi-VN" sz="1400" b="1" i="1" dirty="0">
                <a:latin typeface="Times New Roman" panose="02020603050405020304" pitchFamily="18" charset="0"/>
                <a:cs typeface="Times New Roman" panose="02020603050405020304" pitchFamily="18" charset="0"/>
              </a:rPr>
              <a:t>Bootstrap là gì</a:t>
            </a:r>
            <a:r>
              <a:rPr lang="vi-VN" sz="1400" dirty="0">
                <a:latin typeface="Times New Roman" panose="02020603050405020304" pitchFamily="18" charset="0"/>
                <a:cs typeface="Times New Roman" panose="02020603050405020304" pitchFamily="18" charset="0"/>
              </a:rPr>
              <a:t> nhé!</a:t>
            </a:r>
          </a:p>
          <a:p>
            <a:r>
              <a:rPr lang="vi-VN" sz="1400" b="1" i="1" dirty="0">
                <a:latin typeface="Times New Roman" panose="02020603050405020304" pitchFamily="18" charset="0"/>
                <a:cs typeface="Times New Roman" panose="02020603050405020304" pitchFamily="18" charset="0"/>
              </a:rPr>
              <a:t>Bootstrap</a:t>
            </a:r>
            <a:r>
              <a:rPr lang="vi-VN" sz="1400" dirty="0">
                <a:latin typeface="Times New Roman" panose="02020603050405020304" pitchFamily="18" charset="0"/>
                <a:cs typeface="Times New Roman" panose="02020603050405020304" pitchFamily="18" charset="0"/>
              </a:rPr>
              <a:t> là một bộ sưu tập miễn phí của các </a:t>
            </a:r>
            <a:r>
              <a:rPr lang="vi-VN" sz="1400" b="1" i="1" dirty="0">
                <a:latin typeface="Times New Roman" panose="02020603050405020304" pitchFamily="18" charset="0"/>
                <a:cs typeface="Times New Roman" panose="02020603050405020304" pitchFamily="18" charset="0"/>
              </a:rPr>
              <a:t>mã nguồn mở</a:t>
            </a:r>
            <a:r>
              <a:rPr lang="vi-VN" sz="1400" dirty="0">
                <a:latin typeface="Times New Roman" panose="02020603050405020304" pitchFamily="18" charset="0"/>
                <a:cs typeface="Times New Roman" panose="02020603050405020304" pitchFamily="18" charset="0"/>
              </a:rPr>
              <a:t> và công cụ dùng để tạo ra một mẫu webiste hoàn chỉnh. Với các thuộc tính về giao diện được quy định sẵn như kích thước, màu sắc, độ cao, độ rộng…, các </a:t>
            </a:r>
            <a:r>
              <a:rPr lang="vi-VN" sz="1400" b="1" dirty="0">
                <a:latin typeface="Times New Roman" panose="02020603050405020304" pitchFamily="18" charset="0"/>
                <a:cs typeface="Times New Roman" panose="02020603050405020304" pitchFamily="18" charset="0"/>
              </a:rPr>
              <a:t>designer</a:t>
            </a:r>
            <a:r>
              <a:rPr lang="vi-VN" sz="1400" dirty="0">
                <a:latin typeface="Times New Roman" panose="02020603050405020304" pitchFamily="18" charset="0"/>
                <a:cs typeface="Times New Roman" panose="02020603050405020304" pitchFamily="18" charset="0"/>
              </a:rPr>
              <a:t> có thể sáng tạo nhiều sản phẩm mới mẻ nhưng vẫn tiết kiệm thời gian khi làm việc với </a:t>
            </a:r>
            <a:r>
              <a:rPr lang="vi-VN" sz="1400" b="1" dirty="0">
                <a:latin typeface="Times New Roman" panose="02020603050405020304" pitchFamily="18" charset="0"/>
                <a:cs typeface="Times New Roman" panose="02020603050405020304" pitchFamily="18" charset="0"/>
              </a:rPr>
              <a:t>framework</a:t>
            </a:r>
            <a:r>
              <a:rPr lang="vi-VN" sz="1400" dirty="0">
                <a:latin typeface="Times New Roman" panose="02020603050405020304" pitchFamily="18" charset="0"/>
                <a:cs typeface="Times New Roman" panose="02020603050405020304" pitchFamily="18" charset="0"/>
              </a:rPr>
              <a:t> này trong quá trình </a:t>
            </a:r>
            <a:r>
              <a:rPr lang="vi-VN" sz="1400" b="1" i="1" dirty="0">
                <a:latin typeface="Times New Roman" panose="02020603050405020304" pitchFamily="18" charset="0"/>
                <a:cs typeface="Times New Roman" panose="02020603050405020304" pitchFamily="18" charset="0"/>
              </a:rPr>
              <a:t>thiết kế giao diện website</a:t>
            </a:r>
            <a:r>
              <a:rPr lang="vi-VN" sz="1400" dirty="0">
                <a:latin typeface="Times New Roman" panose="02020603050405020304" pitchFamily="18" charset="0"/>
                <a:cs typeface="Times New Roman" panose="02020603050405020304" pitchFamily="18" charset="0"/>
              </a:rPr>
              <a:t>.</a:t>
            </a:r>
          </a:p>
          <a:p>
            <a:pPr marL="0" indent="0">
              <a:buNone/>
            </a:pPr>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096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E57C-CBB5-734A-AEF8-CA41D68E1129}"/>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1.4 bảng phân tích dữ liệu</a:t>
            </a:r>
          </a:p>
        </p:txBody>
      </p:sp>
      <p:pic>
        <p:nvPicPr>
          <p:cNvPr id="5" name="Picture 4">
            <a:extLst>
              <a:ext uri="{FF2B5EF4-FFF2-40B4-BE49-F238E27FC236}">
                <a16:creationId xmlns:a16="http://schemas.microsoft.com/office/drawing/2014/main" id="{0B86139D-DE08-4272-BC90-0D75FA56E803}"/>
              </a:ext>
            </a:extLst>
          </p:cNvPr>
          <p:cNvPicPr>
            <a:picLocks noChangeAspect="1"/>
          </p:cNvPicPr>
          <p:nvPr/>
        </p:nvPicPr>
        <p:blipFill>
          <a:blip r:embed="rId2"/>
          <a:stretch>
            <a:fillRect/>
          </a:stretch>
        </p:blipFill>
        <p:spPr>
          <a:xfrm>
            <a:off x="2068497" y="2015231"/>
            <a:ext cx="8397284" cy="4038250"/>
          </a:xfrm>
          <a:prstGeom prst="rect">
            <a:avLst/>
          </a:prstGeom>
        </p:spPr>
      </p:pic>
    </p:spTree>
    <p:extLst>
      <p:ext uri="{BB962C8B-B14F-4D97-AF65-F5344CB8AC3E}">
        <p14:creationId xmlns:p14="http://schemas.microsoft.com/office/powerpoint/2010/main" val="22692297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EBF3-15A0-6F4E-92A8-626EF6D7B131}"/>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1.5 các giao diện đã xây dựng</a:t>
            </a:r>
          </a:p>
        </p:txBody>
      </p:sp>
      <p:sp>
        <p:nvSpPr>
          <p:cNvPr id="3" name="Content Placeholder 2">
            <a:extLst>
              <a:ext uri="{FF2B5EF4-FFF2-40B4-BE49-F238E27FC236}">
                <a16:creationId xmlns:a16="http://schemas.microsoft.com/office/drawing/2014/main" id="{E21B954A-9FCC-424A-9AB1-5CDCC2847366}"/>
              </a:ext>
            </a:extLst>
          </p:cNvPr>
          <p:cNvSpPr>
            <a:spLocks noGrp="1"/>
          </p:cNvSpPr>
          <p:nvPr>
            <p:ph idx="1"/>
          </p:nvPr>
        </p:nvSpPr>
        <p:spPr/>
        <p:txBody>
          <a:bodyPr>
            <a:normAutofit/>
          </a:bodyPr>
          <a:lstStyle/>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1005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8672-91AC-2D49-8B8B-D1C758C79B83}"/>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1.6 Các bước tiếp theo xây dựng project</a:t>
            </a:r>
          </a:p>
        </p:txBody>
      </p:sp>
      <p:sp>
        <p:nvSpPr>
          <p:cNvPr id="3" name="Content Placeholder 2">
            <a:extLst>
              <a:ext uri="{FF2B5EF4-FFF2-40B4-BE49-F238E27FC236}">
                <a16:creationId xmlns:a16="http://schemas.microsoft.com/office/drawing/2014/main" id="{41C69767-2EF1-DB4B-A1D4-E9A6F08D214F}"/>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1. Xây dựng giao diện hoàn chỉnh</a:t>
            </a:r>
          </a:p>
          <a:p>
            <a:r>
              <a:rPr lang="en-VN" sz="1300" dirty="0">
                <a:latin typeface="Times New Roman" panose="02020603050405020304" pitchFamily="18" charset="0"/>
                <a:cs typeface="Times New Roman" panose="02020603050405020304" pitchFamily="18" charset="0"/>
              </a:rPr>
              <a:t>2. Database hoàn thiện </a:t>
            </a:r>
          </a:p>
          <a:p>
            <a:r>
              <a:rPr lang="en-VN" sz="1300" dirty="0">
                <a:latin typeface="Times New Roman" panose="02020603050405020304" pitchFamily="18" charset="0"/>
                <a:cs typeface="Times New Roman" panose="02020603050405020304" pitchFamily="18" charset="0"/>
              </a:rPr>
              <a:t>3. Chạy được các chức năng</a:t>
            </a:r>
          </a:p>
          <a:p>
            <a:r>
              <a:rPr lang="en-VN" sz="1300" dirty="0">
                <a:latin typeface="Times New Roman" panose="02020603050405020304" pitchFamily="18" charset="0"/>
                <a:cs typeface="Times New Roman" panose="02020603050405020304" pitchFamily="18" charset="0"/>
              </a:rPr>
              <a:t>4. hoàn thành</a:t>
            </a:r>
          </a:p>
        </p:txBody>
      </p:sp>
    </p:spTree>
    <p:extLst>
      <p:ext uri="{BB962C8B-B14F-4D97-AF65-F5344CB8AC3E}">
        <p14:creationId xmlns:p14="http://schemas.microsoft.com/office/powerpoint/2010/main" val="1285705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484</TotalTime>
  <Words>728</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Times New Roman</vt:lpstr>
      <vt:lpstr>Gallery</vt:lpstr>
      <vt:lpstr>Chào mừng các bạn đến với buổi thuyết trình của nhóm amazing   </vt:lpstr>
      <vt:lpstr>1. Mục lục</vt:lpstr>
      <vt:lpstr>1.1 Bảng phân công công việc</vt:lpstr>
      <vt:lpstr>1.2 Bảng mô tả chức năng của project</vt:lpstr>
      <vt:lpstr>1.2 bảng mô tả chức năng của project (tt)</vt:lpstr>
      <vt:lpstr>1.3 công nghệ sử dụng</vt:lpstr>
      <vt:lpstr>1.4 bảng phân tích dữ liệu</vt:lpstr>
      <vt:lpstr>1.5 các giao diện đã xây dựng</vt:lpstr>
      <vt:lpstr>1.6 Các bước tiếp theo xây dựng project</vt:lpstr>
      <vt:lpstr>Cảm ơn thầy cô và các bạn đã cùng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các bạn đến với buổi thuyết trình của nhóm amazing   </dc:title>
  <dc:creator>Vũ Phàm</dc:creator>
  <cp:lastModifiedBy>Lê Thanh Hiệp</cp:lastModifiedBy>
  <cp:revision>10</cp:revision>
  <dcterms:created xsi:type="dcterms:W3CDTF">2020-11-10T08:15:39Z</dcterms:created>
  <dcterms:modified xsi:type="dcterms:W3CDTF">2020-11-12T20:30:04Z</dcterms:modified>
</cp:coreProperties>
</file>