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6" r:id="rId11"/>
    <p:sldId id="267" r:id="rId12"/>
    <p:sldId id="274" r:id="rId13"/>
    <p:sldId id="276" r:id="rId14"/>
    <p:sldId id="277" r:id="rId15"/>
    <p:sldId id="273" r:id="rId16"/>
    <p:sldId id="275" r:id="rId17"/>
    <p:sldId id="268" r:id="rId18"/>
    <p:sldId id="270" r:id="rId19"/>
    <p:sldId id="269" r:id="rId20"/>
    <p:sldId id="320" r:id="rId21"/>
    <p:sldId id="321" r:id="rId22"/>
    <p:sldId id="265" r:id="rId23"/>
    <p:sldId id="278" r:id="rId24"/>
    <p:sldId id="271" r:id="rId25"/>
    <p:sldId id="279" r:id="rId26"/>
    <p:sldId id="286" r:id="rId27"/>
    <p:sldId id="280" r:id="rId28"/>
    <p:sldId id="272" r:id="rId29"/>
    <p:sldId id="281" r:id="rId30"/>
    <p:sldId id="283" r:id="rId31"/>
    <p:sldId id="284" r:id="rId32"/>
    <p:sldId id="282" r:id="rId33"/>
    <p:sldId id="287" r:id="rId34"/>
    <p:sldId id="291" r:id="rId35"/>
    <p:sldId id="292" r:id="rId36"/>
    <p:sldId id="293" r:id="rId37"/>
    <p:sldId id="294" r:id="rId38"/>
    <p:sldId id="295"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10" r:id="rId52"/>
    <p:sldId id="311" r:id="rId53"/>
    <p:sldId id="285" r:id="rId54"/>
    <p:sldId id="288" r:id="rId55"/>
    <p:sldId id="289" r:id="rId56"/>
    <p:sldId id="312" r:id="rId57"/>
    <p:sldId id="313" r:id="rId58"/>
    <p:sldId id="314" r:id="rId59"/>
    <p:sldId id="315" r:id="rId60"/>
    <p:sldId id="316" r:id="rId61"/>
    <p:sldId id="317" r:id="rId62"/>
    <p:sldId id="319" r:id="rId63"/>
    <p:sldId id="322" r:id="rId64"/>
    <p:sldId id="318" r:id="rId65"/>
    <p:sldId id="323" r:id="rId6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Tahom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Tahom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Tahom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Tahoma" pitchFamily="34" charset="0"/>
        <a:ea typeface="MS PGothic" pitchFamily="34" charset="-128"/>
        <a:cs typeface="+mn-cs"/>
      </a:defRPr>
    </a:lvl5pPr>
    <a:lvl6pPr marL="2286000" algn="l" defTabSz="914400" rtl="0" eaLnBrk="1" latinLnBrk="0" hangingPunct="1">
      <a:defRPr kern="1200">
        <a:solidFill>
          <a:schemeClr val="tx1"/>
        </a:solidFill>
        <a:latin typeface="Tahoma" pitchFamily="34" charset="0"/>
        <a:ea typeface="MS PGothic" pitchFamily="34" charset="-128"/>
        <a:cs typeface="+mn-cs"/>
      </a:defRPr>
    </a:lvl6pPr>
    <a:lvl7pPr marL="2743200" algn="l" defTabSz="914400" rtl="0" eaLnBrk="1" latinLnBrk="0" hangingPunct="1">
      <a:defRPr kern="1200">
        <a:solidFill>
          <a:schemeClr val="tx1"/>
        </a:solidFill>
        <a:latin typeface="Tahoma" pitchFamily="34" charset="0"/>
        <a:ea typeface="MS PGothic" pitchFamily="34" charset="-128"/>
        <a:cs typeface="+mn-cs"/>
      </a:defRPr>
    </a:lvl7pPr>
    <a:lvl8pPr marL="3200400" algn="l" defTabSz="914400" rtl="0" eaLnBrk="1" latinLnBrk="0" hangingPunct="1">
      <a:defRPr kern="1200">
        <a:solidFill>
          <a:schemeClr val="tx1"/>
        </a:solidFill>
        <a:latin typeface="Tahoma" pitchFamily="34" charset="0"/>
        <a:ea typeface="MS PGothic" pitchFamily="34" charset="-128"/>
        <a:cs typeface="+mn-cs"/>
      </a:defRPr>
    </a:lvl8pPr>
    <a:lvl9pPr marL="3657600" algn="l" defTabSz="914400" rtl="0" eaLnBrk="1" latinLnBrk="0" hangingPunct="1">
      <a:defRPr kern="1200">
        <a:solidFill>
          <a:schemeClr val="tx1"/>
        </a:solidFill>
        <a:latin typeface="Tahom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002" y="-4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E6738FF7-D561-4F87-B6BE-3DEC296F47AB}" type="datetimeFigureOut">
              <a:rPr lang="en-US" smtClean="0"/>
              <a:t>28/05/2020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42B7403B-E27A-4399-9A19-03905BA0C84D}" type="slidenum">
              <a:rPr lang="en-US" smtClean="0"/>
              <a:t>‹#›</a:t>
            </a:fld>
            <a:endParaRPr lang="en-US"/>
          </a:p>
        </p:txBody>
      </p:sp>
    </p:spTree>
    <p:extLst>
      <p:ext uri="{BB962C8B-B14F-4D97-AF65-F5344CB8AC3E}">
        <p14:creationId xmlns:p14="http://schemas.microsoft.com/office/powerpoint/2010/main" val="177251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37900"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379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74DEFE6-BDE8-4646-BC5E-D812C0C8ECF1}" type="slidenum">
              <a:rPr lang="en-US"/>
              <a:pPr/>
              <a:t>‹#›</a:t>
            </a:fld>
            <a:endParaRPr lang="en-US"/>
          </a:p>
        </p:txBody>
      </p:sp>
    </p:spTree>
    <p:extLst>
      <p:ext uri="{BB962C8B-B14F-4D97-AF65-F5344CB8AC3E}">
        <p14:creationId xmlns:p14="http://schemas.microsoft.com/office/powerpoint/2010/main" val="382789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A0421927-4879-4C16-842D-BD24077DDCED}" type="slidenum">
              <a:rPr lang="en-US"/>
              <a:pPr/>
              <a:t>‹#›</a:t>
            </a:fld>
            <a:endParaRPr lang="en-US"/>
          </a:p>
        </p:txBody>
      </p:sp>
    </p:spTree>
    <p:extLst>
      <p:ext uri="{BB962C8B-B14F-4D97-AF65-F5344CB8AC3E}">
        <p14:creationId xmlns:p14="http://schemas.microsoft.com/office/powerpoint/2010/main" val="128238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CBC8458B-7613-46DD-B2B7-D287632D80F4}" type="slidenum">
              <a:rPr lang="en-US"/>
              <a:pPr/>
              <a:t>‹#›</a:t>
            </a:fld>
            <a:endParaRPr lang="en-US"/>
          </a:p>
        </p:txBody>
      </p:sp>
    </p:spTree>
    <p:extLst>
      <p:ext uri="{BB962C8B-B14F-4D97-AF65-F5344CB8AC3E}">
        <p14:creationId xmlns:p14="http://schemas.microsoft.com/office/powerpoint/2010/main" val="304329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3F7B2DB0-9B6F-434F-B7C7-18449124E02A}" type="slidenum">
              <a:rPr lang="en-US"/>
              <a:pPr/>
              <a:t>‹#›</a:t>
            </a:fld>
            <a:endParaRPr lang="en-US"/>
          </a:p>
        </p:txBody>
      </p:sp>
    </p:spTree>
    <p:extLst>
      <p:ext uri="{BB962C8B-B14F-4D97-AF65-F5344CB8AC3E}">
        <p14:creationId xmlns:p14="http://schemas.microsoft.com/office/powerpoint/2010/main" val="180293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AFC916A2-8B2B-4631-918A-EEA1680535F8}" type="slidenum">
              <a:rPr lang="en-US"/>
              <a:pPr/>
              <a:t>‹#›</a:t>
            </a:fld>
            <a:endParaRPr lang="en-US"/>
          </a:p>
        </p:txBody>
      </p:sp>
    </p:spTree>
    <p:extLst>
      <p:ext uri="{BB962C8B-B14F-4D97-AF65-F5344CB8AC3E}">
        <p14:creationId xmlns:p14="http://schemas.microsoft.com/office/powerpoint/2010/main" val="65662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DDD5FC25-E258-421C-9ACD-BC00049BEAFA}" type="slidenum">
              <a:rPr lang="en-US"/>
              <a:pPr/>
              <a:t>‹#›</a:t>
            </a:fld>
            <a:endParaRPr lang="en-US"/>
          </a:p>
        </p:txBody>
      </p:sp>
    </p:spTree>
    <p:extLst>
      <p:ext uri="{BB962C8B-B14F-4D97-AF65-F5344CB8AC3E}">
        <p14:creationId xmlns:p14="http://schemas.microsoft.com/office/powerpoint/2010/main" val="87807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endParaRPr lang="en-US"/>
          </a:p>
        </p:txBody>
      </p:sp>
      <p:sp>
        <p:nvSpPr>
          <p:cNvPr id="8" name="Rectangle 12"/>
          <p:cNvSpPr>
            <a:spLocks noGrp="1" noChangeArrowheads="1"/>
          </p:cNvSpPr>
          <p:nvPr>
            <p:ph type="ftr" sz="quarter" idx="11"/>
          </p:nvPr>
        </p:nvSpPr>
        <p:spPr>
          <a:ln/>
        </p:spPr>
        <p:txBody>
          <a:bodyPr/>
          <a:lstStyle>
            <a:lvl1pPr>
              <a:defRPr/>
            </a:lvl1pPr>
          </a:lstStyle>
          <a:p>
            <a:endParaRPr lang="en-US"/>
          </a:p>
        </p:txBody>
      </p:sp>
      <p:sp>
        <p:nvSpPr>
          <p:cNvPr id="9" name="Rectangle 13"/>
          <p:cNvSpPr>
            <a:spLocks noGrp="1" noChangeArrowheads="1"/>
          </p:cNvSpPr>
          <p:nvPr>
            <p:ph type="sldNum" sz="quarter" idx="12"/>
          </p:nvPr>
        </p:nvSpPr>
        <p:spPr>
          <a:ln/>
        </p:spPr>
        <p:txBody>
          <a:bodyPr/>
          <a:lstStyle>
            <a:lvl1pPr>
              <a:defRPr/>
            </a:lvl1pPr>
          </a:lstStyle>
          <a:p>
            <a:fld id="{67ED360C-F265-488E-883C-BE4F6E884265}" type="slidenum">
              <a:rPr lang="en-US"/>
              <a:pPr/>
              <a:t>‹#›</a:t>
            </a:fld>
            <a:endParaRPr lang="en-US"/>
          </a:p>
        </p:txBody>
      </p:sp>
    </p:spTree>
    <p:extLst>
      <p:ext uri="{BB962C8B-B14F-4D97-AF65-F5344CB8AC3E}">
        <p14:creationId xmlns:p14="http://schemas.microsoft.com/office/powerpoint/2010/main" val="358069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endParaRPr lang="en-US"/>
          </a:p>
        </p:txBody>
      </p:sp>
      <p:sp>
        <p:nvSpPr>
          <p:cNvPr id="4" name="Rectangle 12"/>
          <p:cNvSpPr>
            <a:spLocks noGrp="1" noChangeArrowheads="1"/>
          </p:cNvSpPr>
          <p:nvPr>
            <p:ph type="ftr" sz="quarter" idx="11"/>
          </p:nvPr>
        </p:nvSpPr>
        <p:spPr>
          <a:ln/>
        </p:spPr>
        <p:txBody>
          <a:bodyPr/>
          <a:lstStyle>
            <a:lvl1pPr>
              <a:defRPr/>
            </a:lvl1pPr>
          </a:lstStyle>
          <a:p>
            <a:endParaRPr lang="en-US"/>
          </a:p>
        </p:txBody>
      </p:sp>
      <p:sp>
        <p:nvSpPr>
          <p:cNvPr id="5" name="Rectangle 13"/>
          <p:cNvSpPr>
            <a:spLocks noGrp="1" noChangeArrowheads="1"/>
          </p:cNvSpPr>
          <p:nvPr>
            <p:ph type="sldNum" sz="quarter" idx="12"/>
          </p:nvPr>
        </p:nvSpPr>
        <p:spPr>
          <a:ln/>
        </p:spPr>
        <p:txBody>
          <a:bodyPr/>
          <a:lstStyle>
            <a:lvl1pPr>
              <a:defRPr/>
            </a:lvl1pPr>
          </a:lstStyle>
          <a:p>
            <a:fld id="{93FE86A8-43D1-4F61-AA1E-8ECCAC902975}" type="slidenum">
              <a:rPr lang="en-US"/>
              <a:pPr/>
              <a:t>‹#›</a:t>
            </a:fld>
            <a:endParaRPr lang="en-US"/>
          </a:p>
        </p:txBody>
      </p:sp>
    </p:spTree>
    <p:extLst>
      <p:ext uri="{BB962C8B-B14F-4D97-AF65-F5344CB8AC3E}">
        <p14:creationId xmlns:p14="http://schemas.microsoft.com/office/powerpoint/2010/main" val="118390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endParaRPr lang="en-US"/>
          </a:p>
        </p:txBody>
      </p:sp>
      <p:sp>
        <p:nvSpPr>
          <p:cNvPr id="3" name="Rectangle 12"/>
          <p:cNvSpPr>
            <a:spLocks noGrp="1" noChangeArrowheads="1"/>
          </p:cNvSpPr>
          <p:nvPr>
            <p:ph type="ftr" sz="quarter" idx="11"/>
          </p:nvPr>
        </p:nvSpPr>
        <p:spPr>
          <a:ln/>
        </p:spPr>
        <p:txBody>
          <a:bodyPr/>
          <a:lstStyle>
            <a:lvl1pPr>
              <a:defRPr/>
            </a:lvl1pPr>
          </a:lstStyle>
          <a:p>
            <a:endParaRPr lang="en-US"/>
          </a:p>
        </p:txBody>
      </p:sp>
      <p:sp>
        <p:nvSpPr>
          <p:cNvPr id="4" name="Rectangle 13"/>
          <p:cNvSpPr>
            <a:spLocks noGrp="1" noChangeArrowheads="1"/>
          </p:cNvSpPr>
          <p:nvPr>
            <p:ph type="sldNum" sz="quarter" idx="12"/>
          </p:nvPr>
        </p:nvSpPr>
        <p:spPr>
          <a:ln/>
        </p:spPr>
        <p:txBody>
          <a:bodyPr/>
          <a:lstStyle>
            <a:lvl1pPr>
              <a:defRPr/>
            </a:lvl1pPr>
          </a:lstStyle>
          <a:p>
            <a:fld id="{EB832A13-D6D3-4499-975C-DCD8DF9292C0}" type="slidenum">
              <a:rPr lang="en-US"/>
              <a:pPr/>
              <a:t>‹#›</a:t>
            </a:fld>
            <a:endParaRPr lang="en-US"/>
          </a:p>
        </p:txBody>
      </p:sp>
    </p:spTree>
    <p:extLst>
      <p:ext uri="{BB962C8B-B14F-4D97-AF65-F5344CB8AC3E}">
        <p14:creationId xmlns:p14="http://schemas.microsoft.com/office/powerpoint/2010/main" val="114998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D30B7DCF-0062-443C-A14D-C3005C5BFCAC}" type="slidenum">
              <a:rPr lang="en-US"/>
              <a:pPr/>
              <a:t>‹#›</a:t>
            </a:fld>
            <a:endParaRPr lang="en-US"/>
          </a:p>
        </p:txBody>
      </p:sp>
    </p:spTree>
    <p:extLst>
      <p:ext uri="{BB962C8B-B14F-4D97-AF65-F5344CB8AC3E}">
        <p14:creationId xmlns:p14="http://schemas.microsoft.com/office/powerpoint/2010/main" val="347035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666A1930-B1E1-45A6-B36C-129CACD7EEF3}" type="slidenum">
              <a:rPr lang="en-US"/>
              <a:pPr/>
              <a:t>‹#›</a:t>
            </a:fld>
            <a:endParaRPr lang="en-US"/>
          </a:p>
        </p:txBody>
      </p:sp>
    </p:spTree>
    <p:extLst>
      <p:ext uri="{BB962C8B-B14F-4D97-AF65-F5344CB8AC3E}">
        <p14:creationId xmlns:p14="http://schemas.microsoft.com/office/powerpoint/2010/main" val="264942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3686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3686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3686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3687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3687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3687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2057"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87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
        <p:nvSpPr>
          <p:cNvPr id="3687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3687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3C8A01C-1D15-4972-80F3-0F9410FF456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spcBef>
          <a:spcPct val="0"/>
        </a:spcBef>
        <a:spcAft>
          <a:spcPct val="0"/>
        </a:spcAft>
        <a:defRPr sz="4400">
          <a:solidFill>
            <a:schemeClr val="tx2"/>
          </a:solidFill>
          <a:latin typeface="+mj-lt"/>
          <a:ea typeface="MS PGothic" pitchFamily="34" charset="-128"/>
          <a:cs typeface="+mj-cs"/>
        </a:defRPr>
      </a:lvl1pPr>
      <a:lvl2pPr algn="l" rtl="0" eaLnBrk="0" fontAlgn="base" hangingPunct="0">
        <a:spcBef>
          <a:spcPct val="0"/>
        </a:spcBef>
        <a:spcAft>
          <a:spcPct val="0"/>
        </a:spcAft>
        <a:defRPr sz="4400">
          <a:solidFill>
            <a:schemeClr val="tx2"/>
          </a:solidFill>
          <a:latin typeface="Tahoma" pitchFamily="34" charset="0"/>
          <a:ea typeface="MS PGothic" pitchFamily="34" charset="-128"/>
        </a:defRPr>
      </a:lvl2pPr>
      <a:lvl3pPr algn="l" rtl="0" eaLnBrk="0" fontAlgn="base" hangingPunct="0">
        <a:spcBef>
          <a:spcPct val="0"/>
        </a:spcBef>
        <a:spcAft>
          <a:spcPct val="0"/>
        </a:spcAft>
        <a:defRPr sz="4400">
          <a:solidFill>
            <a:schemeClr val="tx2"/>
          </a:solidFill>
          <a:latin typeface="Tahoma" pitchFamily="34" charset="0"/>
          <a:ea typeface="MS PGothic" pitchFamily="34" charset="-128"/>
        </a:defRPr>
      </a:lvl3pPr>
      <a:lvl4pPr algn="l" rtl="0" eaLnBrk="0" fontAlgn="base" hangingPunct="0">
        <a:spcBef>
          <a:spcPct val="0"/>
        </a:spcBef>
        <a:spcAft>
          <a:spcPct val="0"/>
        </a:spcAft>
        <a:defRPr sz="4400">
          <a:solidFill>
            <a:schemeClr val="tx2"/>
          </a:solidFill>
          <a:latin typeface="Tahoma" pitchFamily="34" charset="0"/>
          <a:ea typeface="MS PGothic" pitchFamily="34" charset="-128"/>
        </a:defRPr>
      </a:lvl4pPr>
      <a:lvl5pPr algn="l" rtl="0" eaLnBrk="0" fontAlgn="base" hangingPunct="0">
        <a:spcBef>
          <a:spcPct val="0"/>
        </a:spcBef>
        <a:spcAft>
          <a:spcPct val="0"/>
        </a:spcAft>
        <a:defRPr sz="4400">
          <a:solidFill>
            <a:schemeClr val="tx2"/>
          </a:solidFill>
          <a:latin typeface="Tahoma" pitchFamily="34" charset="0"/>
          <a:ea typeface="MS PGothic" pitchFamily="34" charset="-128"/>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S PGothic" pitchFamily="34" charset="-128"/>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nl-NL" sz="2400" b="1" dirty="0" smtClean="0">
                <a:effectLst>
                  <a:outerShdw blurRad="38100" dist="38100" dir="2700000" algn="tl">
                    <a:srgbClr val="000000">
                      <a:alpha val="43137"/>
                    </a:srgbClr>
                  </a:outerShdw>
                </a:effectLst>
              </a:rPr>
              <a:t>THIẾT KẾ HỆ THỐNG PHẦN MỀM</a:t>
            </a:r>
            <a:endParaRPr lang="en-US" sz="2400" b="1" dirty="0" smtClean="0">
              <a:effectLst>
                <a:outerShdw blurRad="38100" dist="38100" dir="2700000" algn="tl">
                  <a:srgbClr val="000000">
                    <a:alpha val="43137"/>
                  </a:srgbClr>
                </a:outerShdw>
              </a:effectLst>
            </a:endParaRPr>
          </a:p>
        </p:txBody>
      </p:sp>
      <p:sp>
        <p:nvSpPr>
          <p:cNvPr id="5" name="Rectangle 5"/>
          <p:cNvSpPr>
            <a:spLocks noGrp="1" noChangeArrowheads="1"/>
          </p:cNvSpPr>
          <p:nvPr>
            <p:ph type="subTitle" idx="1"/>
          </p:nvPr>
        </p:nvSpPr>
        <p:spPr bwMode="gray">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Wingdings" pitchFamily="2" charset="2"/>
              <a:buNone/>
            </a:pPr>
            <a:r>
              <a:rPr lang="en-US" altLang="vi-VN" sz="2000" b="1" dirty="0" err="1" smtClean="0">
                <a:solidFill>
                  <a:srgbClr val="000000"/>
                </a:solidFill>
              </a:rPr>
              <a:t>Khoa</a:t>
            </a:r>
            <a:r>
              <a:rPr lang="en-US" altLang="vi-VN" sz="2000" b="1" dirty="0" smtClean="0">
                <a:solidFill>
                  <a:srgbClr val="000000"/>
                </a:solidFill>
              </a:rPr>
              <a:t> KTCN – ĐH TDM</a:t>
            </a:r>
          </a:p>
          <a:p>
            <a:pPr algn="ctr" eaLnBrk="1" hangingPunct="1">
              <a:spcBef>
                <a:spcPct val="20000"/>
              </a:spcBef>
              <a:buFont typeface="Wingdings" pitchFamily="2" charset="2"/>
              <a:buNone/>
            </a:pPr>
            <a:r>
              <a:rPr lang="en-US" altLang="vi-VN" sz="2000" b="1" dirty="0" err="1" smtClean="0">
                <a:solidFill>
                  <a:srgbClr val="000000"/>
                </a:solidFill>
              </a:rPr>
              <a:t>Ngành</a:t>
            </a:r>
            <a:r>
              <a:rPr lang="en-US" altLang="vi-VN" sz="2000" b="1" dirty="0" smtClean="0">
                <a:solidFill>
                  <a:srgbClr val="000000"/>
                </a:solidFill>
              </a:rPr>
              <a:t> : KỸ THUẬT PHÀN MỀM</a:t>
            </a:r>
            <a:endParaRPr lang="en-US" altLang="vi-VN" sz="20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b="1" smtClean="0"/>
              <a:t>Cách tiếp cận chung của các p/pháp t/kế</a:t>
            </a:r>
            <a:endParaRPr lang="en-US" b="1" smtClean="0"/>
          </a:p>
        </p:txBody>
      </p:sp>
      <p:sp>
        <p:nvSpPr>
          <p:cNvPr id="13315" name="Rectangle 3"/>
          <p:cNvSpPr>
            <a:spLocks noGrp="1" noChangeArrowheads="1"/>
          </p:cNvSpPr>
          <p:nvPr>
            <p:ph type="body" idx="1"/>
          </p:nvPr>
        </p:nvSpPr>
        <p:spPr/>
        <p:txBody>
          <a:bodyPr/>
          <a:lstStyle/>
          <a:p>
            <a:pPr algn="just">
              <a:lnSpc>
                <a:spcPct val="90000"/>
              </a:lnSpc>
            </a:pPr>
            <a:r>
              <a:rPr lang="en-US" altLang="ko-KR" sz="2800" smtClean="0"/>
              <a:t>Cách nhìn cấu trúc – thông qua lược đồ cấu trúc</a:t>
            </a:r>
          </a:p>
          <a:p>
            <a:pPr algn="just">
              <a:lnSpc>
                <a:spcPct val="90000"/>
              </a:lnSpc>
            </a:pPr>
            <a:r>
              <a:rPr lang="en-US" altLang="ko-KR" sz="2800" smtClean="0"/>
              <a:t>Cách nhìn quan hệ thực thể - mô tả cấu trúc dữ liệu logic được dùng</a:t>
            </a:r>
          </a:p>
          <a:p>
            <a:pPr algn="just">
              <a:lnSpc>
                <a:spcPct val="90000"/>
              </a:lnSpc>
            </a:pPr>
            <a:r>
              <a:rPr lang="en-US" altLang="ko-KR" sz="2800" smtClean="0"/>
              <a:t>Cách nhìn luồng dữ liệu – thể hiện quá trình vận động của dữ liệu </a:t>
            </a:r>
          </a:p>
          <a:p>
            <a:pPr algn="just">
              <a:lnSpc>
                <a:spcPct val="90000"/>
              </a:lnSpc>
            </a:pPr>
            <a:r>
              <a:rPr lang="en-US" altLang="ko-KR" sz="2800" smtClean="0"/>
              <a:t>Cách nhìn vận động – Lược đồ chuyển sang trạng thái để bổ sung cho các phương pháp trên</a:t>
            </a:r>
            <a:endParaRPr lang="en-US" sz="2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Tiêu chí đánh giá</a:t>
            </a:r>
          </a:p>
        </p:txBody>
      </p:sp>
      <p:sp>
        <p:nvSpPr>
          <p:cNvPr id="14339" name="Rectangle 3"/>
          <p:cNvSpPr>
            <a:spLocks noGrp="1" noChangeArrowheads="1"/>
          </p:cNvSpPr>
          <p:nvPr>
            <p:ph type="body" idx="1"/>
          </p:nvPr>
        </p:nvSpPr>
        <p:spPr/>
        <p:txBody>
          <a:bodyPr/>
          <a:lstStyle/>
          <a:p>
            <a:pPr algn="just">
              <a:lnSpc>
                <a:spcPct val="80000"/>
              </a:lnSpc>
            </a:pPr>
            <a:r>
              <a:rPr lang="en-US" altLang="ko-KR" sz="2400" smtClean="0"/>
              <a:t>Sự ghép nối: chỉ ra mức độ độc lập giữa các đơn vị thành phần của một chương trình. Có 5 loại kết nối được xếp theo thứ tự từ tốt đến xấu: Ghép nối dữ liệu, ghép nối nhãn, ghép nối điều khiển, ghép nối chung, ghép nối nội dung</a:t>
            </a:r>
          </a:p>
          <a:p>
            <a:pPr algn="just">
              <a:lnSpc>
                <a:spcPct val="80000"/>
              </a:lnSpc>
            </a:pPr>
            <a:r>
              <a:rPr lang="en-US" altLang="ko-KR" sz="2400" smtClean="0"/>
              <a:t>Sự kết dính của các thành phần, được chia ra các mức theo thứ tự tăng dần: kết dính gom góp, kết dính hội hợp logic, theo thời điểm, thủ tục, truyền thông, tuần tự, chức năng, đối tượng</a:t>
            </a:r>
          </a:p>
          <a:p>
            <a:pPr algn="just">
              <a:lnSpc>
                <a:spcPct val="80000"/>
              </a:lnSpc>
            </a:pPr>
            <a:r>
              <a:rPr lang="en-US" altLang="ko-KR" sz="2400" smtClean="0"/>
              <a:t>Tính hiểu được - liên quan đến các đặc trưng: Tính kết dính, đặt tên, soạn tư liệu, độ phức tạp</a:t>
            </a:r>
          </a:p>
          <a:p>
            <a:pPr algn="just">
              <a:lnSpc>
                <a:spcPct val="80000"/>
              </a:lnSpc>
            </a:pPr>
            <a:r>
              <a:rPr lang="en-US" altLang="ko-KR" sz="2400" smtClean="0"/>
              <a:t>Tính thích nghi được cho quá trình bảo trì – được ghép nối lỏng lẻo</a:t>
            </a:r>
            <a:endParaRPr lang="en-US"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Sự ghép nối (Coupling)</a:t>
            </a:r>
          </a:p>
        </p:txBody>
      </p:sp>
      <p:sp>
        <p:nvSpPr>
          <p:cNvPr id="15363" name="Rectangle 3"/>
          <p:cNvSpPr>
            <a:spLocks noGrp="1" noChangeArrowheads="1"/>
          </p:cNvSpPr>
          <p:nvPr>
            <p:ph type="body" idx="1"/>
          </p:nvPr>
        </p:nvSpPr>
        <p:spPr/>
        <p:txBody>
          <a:bodyPr/>
          <a:lstStyle/>
          <a:p>
            <a:pPr algn="just"/>
            <a:r>
              <a:rPr lang="en-US" smtClean="0"/>
              <a:t>Thông thường chúng ta nói đến các hệ thống được module hóa</a:t>
            </a:r>
          </a:p>
          <a:p>
            <a:pPr algn="just"/>
            <a:r>
              <a:rPr lang="en-US" smtClean="0"/>
              <a:t>Sự ghép nối chính là một trong những tiêu chí đánh giá module hóa</a:t>
            </a:r>
          </a:p>
          <a:p>
            <a:pPr algn="just"/>
            <a:r>
              <a:rPr lang="en-US" smtClean="0"/>
              <a:t>Thể hiện mức độ liên kết giữa các module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3600" smtClean="0"/>
              <a:t>Các tiêu chính đánh giá sự kết nối</a:t>
            </a:r>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62200"/>
            <a:ext cx="65786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Kiểu ghép nối trong các hệ thống HĐT</a:t>
            </a:r>
          </a:p>
        </p:txBody>
      </p:sp>
      <p:sp>
        <p:nvSpPr>
          <p:cNvPr id="17411" name="Rectangle 3"/>
          <p:cNvSpPr>
            <a:spLocks noGrp="1" noChangeArrowheads="1"/>
          </p:cNvSpPr>
          <p:nvPr>
            <p:ph type="body" idx="1"/>
          </p:nvPr>
        </p:nvSpPr>
        <p:spPr/>
        <p:txBody>
          <a:bodyPr/>
          <a:lstStyle/>
          <a:p>
            <a:pPr algn="just">
              <a:lnSpc>
                <a:spcPct val="90000"/>
              </a:lnSpc>
            </a:pPr>
            <a:r>
              <a:rPr lang="en-US" smtClean="0"/>
              <a:t>Ghép nối tương tác: Phương thức của lớp này kích hoạt phương thức của lớp khác</a:t>
            </a:r>
          </a:p>
          <a:p>
            <a:pPr algn="just">
              <a:lnSpc>
                <a:spcPct val="90000"/>
              </a:lnSpc>
            </a:pPr>
            <a:r>
              <a:rPr lang="en-US" smtClean="0"/>
              <a:t>Ghép nối thành phần: Các lớp chia sẻ biến hoặc lớp này là tham số phương thức của lớp kia</a:t>
            </a:r>
          </a:p>
          <a:p>
            <a:pPr algn="just">
              <a:lnSpc>
                <a:spcPct val="90000"/>
              </a:lnSpc>
            </a:pPr>
            <a:r>
              <a:rPr lang="en-US" smtClean="0"/>
              <a:t>Ghép nối thừa kế: Lớp này là lớp con của lớp kia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Sự kết dính</a:t>
            </a:r>
          </a:p>
        </p:txBody>
      </p:sp>
      <p:sp>
        <p:nvSpPr>
          <p:cNvPr id="18435" name="Rectangle 3"/>
          <p:cNvSpPr>
            <a:spLocks noGrp="1" noChangeArrowheads="1"/>
          </p:cNvSpPr>
          <p:nvPr>
            <p:ph type="body" idx="1"/>
          </p:nvPr>
        </p:nvSpPr>
        <p:spPr/>
        <p:txBody>
          <a:bodyPr/>
          <a:lstStyle/>
          <a:p>
            <a:pPr algn="just">
              <a:lnSpc>
                <a:spcPct val="80000"/>
              </a:lnSpc>
            </a:pPr>
            <a:r>
              <a:rPr lang="en-US" sz="2400" smtClean="0"/>
              <a:t>Mức độ liên quan giữa các thành phần của một module</a:t>
            </a:r>
          </a:p>
          <a:p>
            <a:pPr algn="just">
              <a:lnSpc>
                <a:spcPct val="80000"/>
              </a:lnSpc>
            </a:pPr>
            <a:r>
              <a:rPr lang="en-US" sz="2400" smtClean="0"/>
              <a:t>Các mức:</a:t>
            </a:r>
          </a:p>
          <a:p>
            <a:pPr lvl="1" algn="just">
              <a:lnSpc>
                <a:spcPct val="80000"/>
              </a:lnSpc>
            </a:pPr>
            <a:r>
              <a:rPr lang="en-US" sz="2000" smtClean="0"/>
              <a:t>Ngẫu nhiên (Coincidental): Không có mối quan hệ ý nghĩa giữa các thành phần </a:t>
            </a:r>
          </a:p>
          <a:p>
            <a:pPr lvl="1" algn="just">
              <a:lnSpc>
                <a:spcPct val="80000"/>
              </a:lnSpc>
            </a:pPr>
            <a:r>
              <a:rPr lang="en-US" sz="2000" smtClean="0"/>
              <a:t>Logic: Tồn tại các mối quan hệ logic giữa các thành phần</a:t>
            </a:r>
          </a:p>
          <a:p>
            <a:pPr lvl="1" algn="just">
              <a:lnSpc>
                <a:spcPct val="80000"/>
              </a:lnSpc>
            </a:pPr>
            <a:r>
              <a:rPr lang="en-US" sz="2000" smtClean="0"/>
              <a:t>Theo thời gian: mối quan hệ logic trong thời gian chạy</a:t>
            </a:r>
          </a:p>
          <a:p>
            <a:pPr lvl="1" algn="just">
              <a:lnSpc>
                <a:spcPct val="80000"/>
              </a:lnSpc>
            </a:pPr>
            <a:r>
              <a:rPr lang="en-US" sz="2000" smtClean="0"/>
              <a:t>Thủ tục: </a:t>
            </a:r>
          </a:p>
          <a:p>
            <a:pPr lvl="1" algn="just">
              <a:lnSpc>
                <a:spcPct val="80000"/>
              </a:lnSpc>
            </a:pPr>
            <a:r>
              <a:rPr lang="en-US" sz="2000" smtClean="0"/>
              <a:t>Giao tiếp</a:t>
            </a:r>
          </a:p>
          <a:p>
            <a:pPr lvl="1" algn="just">
              <a:lnSpc>
                <a:spcPct val="80000"/>
              </a:lnSpc>
            </a:pPr>
            <a:r>
              <a:rPr lang="en-US" sz="2000" smtClean="0"/>
              <a:t>Tuần tự</a:t>
            </a:r>
          </a:p>
          <a:p>
            <a:pPr lvl="1" algn="just">
              <a:lnSpc>
                <a:spcPct val="80000"/>
              </a:lnSpc>
            </a:pPr>
            <a:r>
              <a:rPr lang="en-US" sz="2000" smtClean="0"/>
              <a:t>Chức năng</a:t>
            </a:r>
          </a:p>
          <a:p>
            <a:pPr algn="just">
              <a:lnSpc>
                <a:spcPct val="80000"/>
              </a:lnSpc>
            </a:pPr>
            <a:r>
              <a:rPr lang="en-US" sz="2400" smtClean="0"/>
              <a:t>In OO: Kết dính Method, Class, và Inheritance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Nguyên lý Open-Closed</a:t>
            </a:r>
          </a:p>
        </p:txBody>
      </p:sp>
      <p:sp>
        <p:nvSpPr>
          <p:cNvPr id="19459" name="Rectangle 3"/>
          <p:cNvSpPr>
            <a:spLocks noGrp="1" noChangeArrowheads="1"/>
          </p:cNvSpPr>
          <p:nvPr>
            <p:ph type="body" idx="1"/>
          </p:nvPr>
        </p:nvSpPr>
        <p:spPr/>
        <p:txBody>
          <a:bodyPr/>
          <a:lstStyle/>
          <a:p>
            <a:pPr algn="just"/>
            <a:r>
              <a:rPr lang="en-US" smtClean="0"/>
              <a:t>Các thực thể phần mềm nên được thiết kế mở đáp ứng nhu cầu mở rộng để đáp ứng nhu cầu, nhưng tránh thay đổi (vào code đang có)</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Đánh giá thiết kế tốt</a:t>
            </a:r>
          </a:p>
        </p:txBody>
      </p:sp>
      <p:sp>
        <p:nvSpPr>
          <p:cNvPr id="20483" name="Rectangle 3"/>
          <p:cNvSpPr>
            <a:spLocks noGrp="1" noChangeArrowheads="1"/>
          </p:cNvSpPr>
          <p:nvPr>
            <p:ph type="body" idx="1"/>
          </p:nvPr>
        </p:nvSpPr>
        <p:spPr/>
        <p:txBody>
          <a:bodyPr/>
          <a:lstStyle/>
          <a:p>
            <a:pPr algn="just"/>
            <a:r>
              <a:rPr lang="en-US" sz="2800" smtClean="0"/>
              <a:t>Thiết kế phần mềm được gọi là tốt nếu nó sản sinh ra một chương trình tối ưu. Càng chặt chẽ, gọn ngàng và nhẹ càng tốt, đồng thời thiết kế dễ bảo dưỡng thích nghi, bổ sung cải tiến. Dễ đọc, dễ hiểu, các thành phần của thiết kế phải gắn kết với nhau theo một quan hệ logic chặt chẽ.</a:t>
            </a:r>
          </a:p>
          <a:p>
            <a:pPr algn="just"/>
            <a:r>
              <a:rPr lang="en-US" sz="2800" smtClean="0"/>
              <a:t>Giữa các thành phần của thiết kế được ghép nối một cách dễ dàng.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b="1" smtClean="0"/>
              <a:t>Các giải pháp cho một thiết kế tốt</a:t>
            </a:r>
            <a:endParaRPr lang="en-US" b="1" smtClean="0"/>
          </a:p>
        </p:txBody>
      </p:sp>
      <p:sp>
        <p:nvSpPr>
          <p:cNvPr id="21507" name="Rectangle 3"/>
          <p:cNvSpPr>
            <a:spLocks noGrp="1" noChangeArrowheads="1"/>
          </p:cNvSpPr>
          <p:nvPr>
            <p:ph type="body" idx="1"/>
          </p:nvPr>
        </p:nvSpPr>
        <p:spPr/>
        <p:txBody>
          <a:bodyPr/>
          <a:lstStyle/>
          <a:p>
            <a:pPr algn="just"/>
            <a:r>
              <a:rPr lang="en-US" altLang="ko-KR" smtClean="0"/>
              <a:t>Một thiết kế sẽ tốt nếu thực hiện đúng tiến trình t/kế PM thông qua việc áp dụng các nguyên lý thiết kế cơ bản, các phương pháp luận hệ thống, các công cụ trợ giúp và việc xét duyệt nghiêm túc</a:t>
            </a: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b="1" smtClean="0"/>
              <a:t>Những nguyên lý thiết kế</a:t>
            </a:r>
            <a:endParaRPr lang="en-US" b="1" smtClean="0"/>
          </a:p>
        </p:txBody>
      </p:sp>
      <p:sp>
        <p:nvSpPr>
          <p:cNvPr id="22531" name="Rectangle 3"/>
          <p:cNvSpPr>
            <a:spLocks noGrp="1" noChangeArrowheads="1"/>
          </p:cNvSpPr>
          <p:nvPr>
            <p:ph type="body" idx="1"/>
          </p:nvPr>
        </p:nvSpPr>
        <p:spPr/>
        <p:txBody>
          <a:bodyPr/>
          <a:lstStyle/>
          <a:p>
            <a:pPr>
              <a:lnSpc>
                <a:spcPct val="80000"/>
              </a:lnSpc>
            </a:pPr>
            <a:r>
              <a:rPr lang="en-US" altLang="ko-KR" sz="2000" smtClean="0"/>
              <a:t>Cần tính đến mọi cách tiếp cận khác nhau thay vì 1 cách</a:t>
            </a:r>
          </a:p>
          <a:p>
            <a:pPr>
              <a:lnSpc>
                <a:spcPct val="80000"/>
              </a:lnSpc>
            </a:pPr>
            <a:r>
              <a:rPr lang="en-US" altLang="ko-KR" sz="2000" smtClean="0"/>
              <a:t>Có thể lần vết trở lại mô hình hay bước trước đó</a:t>
            </a:r>
          </a:p>
          <a:p>
            <a:pPr>
              <a:lnSpc>
                <a:spcPct val="80000"/>
              </a:lnSpc>
            </a:pPr>
            <a:r>
              <a:rPr lang="en-US" altLang="ko-KR" sz="2000" smtClean="0"/>
              <a:t>Không nên giải quyết vấn đề đã được giải quyết mà nên sử dụng lại</a:t>
            </a:r>
          </a:p>
          <a:p>
            <a:pPr>
              <a:lnSpc>
                <a:spcPct val="80000"/>
              </a:lnSpc>
            </a:pPr>
            <a:r>
              <a:rPr lang="en-US" altLang="ko-KR" sz="2000" smtClean="0"/>
              <a:t>Phải rút ngắn khoảng cách phần mềm và vấn đề tồn tại hệ thực</a:t>
            </a:r>
          </a:p>
          <a:p>
            <a:pPr>
              <a:lnSpc>
                <a:spcPct val="80000"/>
              </a:lnSpc>
            </a:pPr>
            <a:r>
              <a:rPr lang="en-US" altLang="ko-KR" sz="2000" smtClean="0"/>
              <a:t>Thể hiện được tính nhất quán và tích hợp</a:t>
            </a:r>
          </a:p>
          <a:p>
            <a:pPr>
              <a:lnSpc>
                <a:spcPct val="80000"/>
              </a:lnSpc>
            </a:pPr>
            <a:r>
              <a:rPr lang="en-US" altLang="ko-KR" sz="2000" smtClean="0"/>
              <a:t>Cần được cấu trúc để dễ thay đổi</a:t>
            </a:r>
          </a:p>
          <a:p>
            <a:pPr>
              <a:lnSpc>
                <a:spcPct val="80000"/>
              </a:lnSpc>
            </a:pPr>
            <a:r>
              <a:rPr lang="en-US" altLang="ko-KR" sz="2000" smtClean="0"/>
              <a:t>Thiết kế không phải là mã hóa và ngược lại</a:t>
            </a:r>
          </a:p>
          <a:p>
            <a:pPr>
              <a:lnSpc>
                <a:spcPct val="80000"/>
              </a:lnSpc>
            </a:pPr>
            <a:r>
              <a:rPr lang="en-US" altLang="ko-KR" sz="2000" smtClean="0"/>
              <a:t>Cần được theo dõi ngay từ đầu để tránh lỗi</a:t>
            </a:r>
          </a:p>
          <a:p>
            <a:pPr>
              <a:lnSpc>
                <a:spcPct val="80000"/>
              </a:lnSpc>
            </a:pPr>
            <a:r>
              <a:rPr lang="en-US" altLang="ko-KR" sz="2000" smtClean="0"/>
              <a:t>Cần được đánh giá và rà soát chất lượng</a:t>
            </a:r>
            <a:endParaRPr lang="en-US"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Giới thiệu chung</a:t>
            </a:r>
          </a:p>
        </p:txBody>
      </p:sp>
      <p:sp>
        <p:nvSpPr>
          <p:cNvPr id="5123" name="Content Placeholder 2"/>
          <p:cNvSpPr>
            <a:spLocks noGrp="1"/>
          </p:cNvSpPr>
          <p:nvPr>
            <p:ph idx="1"/>
          </p:nvPr>
        </p:nvSpPr>
        <p:spPr/>
        <p:txBody>
          <a:bodyPr/>
          <a:lstStyle/>
          <a:p>
            <a:r>
              <a:rPr lang="nl-NL" smtClean="0"/>
              <a:t>Thiết kế phần mềm</a:t>
            </a:r>
          </a:p>
          <a:p>
            <a:r>
              <a:rPr lang="nl-NL" smtClean="0"/>
              <a:t>Thiết kế phần mềm - Phương pháp cấu trúc</a:t>
            </a:r>
          </a:p>
          <a:p>
            <a:r>
              <a:rPr lang="nl-NL" smtClean="0"/>
              <a:t>Thiết kế phần mềm – Phương pháp hướng đối tượng</a:t>
            </a:r>
          </a:p>
          <a:p>
            <a:r>
              <a:rPr lang="nl-NL" smtClean="0"/>
              <a:t>Thiết kế hệ thống thời gian thực</a:t>
            </a: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350963" y="914400"/>
            <a:ext cx="7793037" cy="623888"/>
          </a:xfrm>
        </p:spPr>
        <p:txBody>
          <a:bodyPr/>
          <a:lstStyle/>
          <a:p>
            <a:r>
              <a:rPr lang="en-US" b="1" smtClean="0"/>
              <a:t>Mẫu thiết kế</a:t>
            </a:r>
          </a:p>
        </p:txBody>
      </p:sp>
      <p:sp>
        <p:nvSpPr>
          <p:cNvPr id="23555" name="Content Placeholder 2"/>
          <p:cNvSpPr>
            <a:spLocks noGrp="1"/>
          </p:cNvSpPr>
          <p:nvPr>
            <p:ph idx="1"/>
          </p:nvPr>
        </p:nvSpPr>
        <p:spPr/>
        <p:txBody>
          <a:bodyPr/>
          <a:lstStyle/>
          <a:p>
            <a:pPr algn="just"/>
            <a:r>
              <a:rPr lang="vi-VN" sz="1600" smtClean="0"/>
              <a:t>Trong công nghệ phần mềm, một </a:t>
            </a:r>
            <a:r>
              <a:rPr lang="vi-VN" sz="1600" b="1" smtClean="0"/>
              <a:t>mẫu thiết kế</a:t>
            </a:r>
            <a:r>
              <a:rPr lang="vi-VN" sz="1600" smtClean="0"/>
              <a:t> là một giải pháp tổng thể cho các vấn đề chung trong thiết kế phần mềm. Một mẫu thiết kế không phải là một thiết kế hoàn thiện để mà có thể được chuyển đổi trực tiếp thành mã; nó chỉ là một mô tả hay là sườn (</a:t>
            </a:r>
            <a:r>
              <a:rPr lang="vi-VN" sz="1600" i="1" smtClean="0"/>
              <a:t>template</a:t>
            </a:r>
            <a:r>
              <a:rPr lang="vi-VN" sz="1600" smtClean="0"/>
              <a:t>) mô tả cách giải quyết một vấn đề mà có thể được dùng trong nhiều tình huống khác nhau. Các mẫu thiết kế hướng đối tượng thường cho thấy mối quan hệ và sự tương tác giữa các lớp hay các đối tượng, mà không cần chỉ rõ các lớp hay đối tượng của từng ứng dụng cụ thể. Các giải thuật không được xem là các mẫu thiết kế, vì chúng giải quyết các vấn đề về tính toán hơn là các vấn đề về thiết kế.</a:t>
            </a:r>
            <a:endParaRPr lang="en-US" sz="1600" smtClean="0"/>
          </a:p>
          <a:p>
            <a:pPr algn="just"/>
            <a:r>
              <a:rPr lang="vi-VN" sz="1600" smtClean="0"/>
              <a:t>Các mẫu thiết kế có thể giúp tăng tốc quá trình phát triển phần mềm bằng cách cung cấp các mẫu hình (</a:t>
            </a:r>
            <a:r>
              <a:rPr lang="vi-VN" sz="1600" i="1" smtClean="0"/>
              <a:t>paradigms</a:t>
            </a:r>
            <a:r>
              <a:rPr lang="vi-VN" sz="1600" smtClean="0"/>
              <a:t>) phát triển đã được chứng thực và kiểm chứng. Để thiết kế phần mềm hiệu quả đòi hỏi phải xem xét các yếu tố mà chỉ trở nên rõ ràng sau khi hiện thực. Xác định được chúng, thông qua các mẫu thiết kế, chúng ta sẽ thoát khỏi chúng vì chúng có thể dẫn đến những rắc rối lớn và cải tiến khả năng dễ đọc của mã cho người viết mã và các nhà kiến trúc sẽ cảm thấy quen thuộc với các mẫu.</a:t>
            </a:r>
            <a:endParaRPr lang="en-US" sz="16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Phân loại mẫu thiết kế</a:t>
            </a:r>
          </a:p>
        </p:txBody>
      </p:sp>
      <p:sp>
        <p:nvSpPr>
          <p:cNvPr id="24579" name="Content Placeholder 2"/>
          <p:cNvSpPr>
            <a:spLocks noGrp="1"/>
          </p:cNvSpPr>
          <p:nvPr>
            <p:ph idx="1"/>
          </p:nvPr>
        </p:nvSpPr>
        <p:spPr/>
        <p:txBody>
          <a:bodyPr/>
          <a:lstStyle/>
          <a:p>
            <a:r>
              <a:rPr lang="vi-VN" sz="2000" smtClean="0"/>
              <a:t>Các mẫu thiết kế có thể được phân loại dựa vào nhiều tiêu chí, chung nhất là dựa vào vấn đề cơ bản mà chúng giải quyết. Theo tiêu chuẩn này, các mẫu thiết kế có thể được phân loại thành nhiều lớp, một số trong chúng là:</a:t>
            </a:r>
          </a:p>
          <a:p>
            <a:r>
              <a:rPr lang="vi-VN" sz="2000" smtClean="0"/>
              <a:t>Các mẫu Cơ Sở (Fundamental pattern)</a:t>
            </a:r>
          </a:p>
          <a:p>
            <a:r>
              <a:rPr lang="vi-VN" sz="2000" smtClean="0"/>
              <a:t>Các mẫu Tạo Lập (Creational pattern)</a:t>
            </a:r>
          </a:p>
          <a:p>
            <a:r>
              <a:rPr lang="vi-VN" sz="2000" smtClean="0"/>
              <a:t>Các mẫu Cấu Trúc (Structural pattern)</a:t>
            </a:r>
          </a:p>
          <a:p>
            <a:r>
              <a:rPr lang="vi-VN" sz="2000" smtClean="0"/>
              <a:t>Các mẫu Ứng Xử (Behavioral pattern)</a:t>
            </a:r>
          </a:p>
          <a:p>
            <a:r>
              <a:rPr lang="vi-VN" sz="2000" smtClean="0"/>
              <a:t>Các mẫu Đồng Thời (Concurrency pattern)</a:t>
            </a:r>
          </a:p>
          <a:p>
            <a:r>
              <a:rPr lang="vi-VN" sz="2000" smtClean="0"/>
              <a:t>Các mẫu xử lí Sự Kiện (Event handling pattern)</a:t>
            </a:r>
          </a:p>
          <a:p>
            <a:r>
              <a:rPr lang="vi-VN" sz="2000" smtClean="0"/>
              <a:t>Các mẫu Kiến Trúc (Architectural pattern)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4000" smtClean="0"/>
              <a:t>Phương pháp thiết kế phần mềm</a:t>
            </a:r>
          </a:p>
        </p:txBody>
      </p:sp>
      <p:sp>
        <p:nvSpPr>
          <p:cNvPr id="25603" name="Rectangle 3"/>
          <p:cNvSpPr>
            <a:spLocks noGrp="1" noChangeArrowheads="1"/>
          </p:cNvSpPr>
          <p:nvPr>
            <p:ph type="body" idx="1"/>
          </p:nvPr>
        </p:nvSpPr>
        <p:spPr/>
        <p:txBody>
          <a:bodyPr/>
          <a:lstStyle/>
          <a:p>
            <a:pPr algn="just"/>
            <a:r>
              <a:rPr lang="en-US" smtClean="0"/>
              <a:t>Phương pháp hướng cấu trúc</a:t>
            </a:r>
          </a:p>
          <a:p>
            <a:pPr algn="just"/>
            <a:r>
              <a:rPr lang="en-US" smtClean="0"/>
              <a:t>Phương pháp hướng đối tượng</a:t>
            </a:r>
          </a:p>
          <a:p>
            <a:pPr algn="just"/>
            <a:r>
              <a:rPr lang="en-US" smtClean="0"/>
              <a:t>Phương pháp thiết kế theo thời gian thực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Phương pháp hướng cấu trúc (chức năng)</a:t>
            </a:r>
          </a:p>
        </p:txBody>
      </p:sp>
      <p:sp>
        <p:nvSpPr>
          <p:cNvPr id="26627" name="Rectangle 3"/>
          <p:cNvSpPr>
            <a:spLocks noGrp="1" noChangeArrowheads="1"/>
          </p:cNvSpPr>
          <p:nvPr>
            <p:ph type="body" idx="1"/>
          </p:nvPr>
        </p:nvSpPr>
        <p:spPr/>
        <p:txBody>
          <a:bodyPr/>
          <a:lstStyle/>
          <a:p>
            <a:pPr algn="just"/>
            <a:r>
              <a:rPr lang="en-US" altLang="ko-KR" smtClean="0"/>
              <a:t>Hệ thống được phân chia thành các chức năng, bắt đầu ở mức cao nhất, và được làm mịn dần </a:t>
            </a:r>
          </a:p>
          <a:p>
            <a:pPr algn="just"/>
            <a:r>
              <a:rPr lang="en-US" altLang="ko-KR" smtClean="0"/>
              <a:t>Thường có 2 hoạt động độc lập: thiết kế dữ liệu và thiết kế xử lý</a:t>
            </a:r>
          </a:p>
          <a:p>
            <a:pPr algn="just"/>
            <a:r>
              <a:rPr lang="en-US" altLang="ko-KR" smtClean="0"/>
              <a:t>3 cấu trúc chuẩn là Tuần tự, chọn và lặp</a:t>
            </a:r>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Thiết kế dữ liệu</a:t>
            </a:r>
          </a:p>
        </p:txBody>
      </p:sp>
      <p:sp>
        <p:nvSpPr>
          <p:cNvPr id="27651" name="Rectangle 3"/>
          <p:cNvSpPr>
            <a:spLocks noGrp="1" noChangeArrowheads="1"/>
          </p:cNvSpPr>
          <p:nvPr>
            <p:ph type="body" idx="1"/>
          </p:nvPr>
        </p:nvSpPr>
        <p:spPr/>
        <p:txBody>
          <a:bodyPr/>
          <a:lstStyle/>
          <a:p>
            <a:pPr>
              <a:lnSpc>
                <a:spcPct val="80000"/>
              </a:lnSpc>
            </a:pPr>
            <a:r>
              <a:rPr lang="en-US" altLang="ko-KR" sz="1400" b="1" smtClean="0"/>
              <a:t>Thiết kế dữ liệu</a:t>
            </a:r>
            <a:endParaRPr lang="en-US" altLang="ko-KR" sz="1400" smtClean="0"/>
          </a:p>
          <a:p>
            <a:pPr>
              <a:lnSpc>
                <a:spcPct val="80000"/>
              </a:lnSpc>
            </a:pPr>
            <a:r>
              <a:rPr lang="en-US" altLang="ko-KR" sz="1400" smtClean="0"/>
              <a:t>-Gồm 2 bước: Thiết kế DL logic và TK CSDL vật lý</a:t>
            </a:r>
          </a:p>
          <a:p>
            <a:pPr>
              <a:lnSpc>
                <a:spcPct val="80000"/>
              </a:lnSpc>
            </a:pPr>
            <a:r>
              <a:rPr lang="en-US" altLang="ko-KR" sz="1400" smtClean="0"/>
              <a:t>-Thiết kế DL logic: Đầu vào của bước này là mô hình thực thể quan hệ, được mô tả</a:t>
            </a:r>
          </a:p>
          <a:p>
            <a:pPr>
              <a:lnSpc>
                <a:spcPct val="80000"/>
              </a:lnSpc>
            </a:pPr>
            <a:r>
              <a:rPr lang="en-US" altLang="ko-KR" sz="1400" smtClean="0"/>
              <a:t>-Thiết kế CSDL vật lý: Thực hiện trên CS mô hình quan hệ nhận được, lựa chọn hệ quản trị CSDl tiến hành phi chuẩn hóa, thiết kế tệp</a:t>
            </a:r>
          </a:p>
          <a:p>
            <a:pPr>
              <a:lnSpc>
                <a:spcPct val="80000"/>
              </a:lnSpc>
            </a:pPr>
            <a:r>
              <a:rPr lang="en-US" altLang="ko-KR" sz="1400" b="1" smtClean="0"/>
              <a:t>Thiết kế xử lý</a:t>
            </a:r>
            <a:endParaRPr lang="en-US" altLang="ko-KR" sz="1400" smtClean="0"/>
          </a:p>
          <a:p>
            <a:pPr>
              <a:lnSpc>
                <a:spcPct val="80000"/>
              </a:lnSpc>
            </a:pPr>
            <a:r>
              <a:rPr lang="en-US" altLang="ko-KR" sz="1400" smtClean="0"/>
              <a:t>- Gồm 2 bước: TK xử lý logic &amp; TK kiến trúc modul</a:t>
            </a:r>
          </a:p>
          <a:p>
            <a:pPr>
              <a:lnSpc>
                <a:spcPct val="80000"/>
              </a:lnSpc>
            </a:pPr>
            <a:r>
              <a:rPr lang="en-US" altLang="ko-KR" sz="1400" smtClean="0"/>
              <a:t>- Thiết kế xử lý logic:  Xuất phát từ luồng DL vật lý , bỏ đi các y/tố vật lý và cấu trúc lại để mô hình vẫn đảm bảo thực hiện đúng các chức năng</a:t>
            </a:r>
          </a:p>
          <a:p>
            <a:pPr>
              <a:lnSpc>
                <a:spcPct val="80000"/>
              </a:lnSpc>
            </a:pPr>
            <a:r>
              <a:rPr lang="en-US" altLang="ko-KR" sz="1400" smtClean="0"/>
              <a:t>- Thiết kế kiến trúc modul: Trước hết cần xác định luồng hệ thống từ biểu đồ luồng DL bằng cách chọn các tiến trình máy thực hiện và phương thức thực hiện</a:t>
            </a:r>
          </a:p>
          <a:p>
            <a:pPr>
              <a:lnSpc>
                <a:spcPct val="80000"/>
              </a:lnSpc>
            </a:pPr>
            <a:r>
              <a:rPr lang="en-US" altLang="ko-KR" sz="1400" b="1" smtClean="0"/>
              <a:t>Ưu và nhược điểm</a:t>
            </a:r>
            <a:endParaRPr lang="en-US" altLang="ko-KR" sz="1400" smtClean="0"/>
          </a:p>
          <a:p>
            <a:pPr>
              <a:lnSpc>
                <a:spcPct val="80000"/>
              </a:lnSpc>
            </a:pPr>
            <a:r>
              <a:rPr lang="en-US" altLang="ko-KR" sz="1400" smtClean="0"/>
              <a:t>- Đã có thời gian phát triển lâu dài nên các phương pháp và các công cụ cũng đã hoàn thiện </a:t>
            </a:r>
          </a:p>
          <a:p>
            <a:pPr>
              <a:lnSpc>
                <a:spcPct val="80000"/>
              </a:lnSpc>
            </a:pPr>
            <a:r>
              <a:rPr lang="en-US" altLang="ko-KR" sz="1400" smtClean="0"/>
              <a:t>- Có các hệ q/trị CSDL mạnh: SQLServer, Oracle trợ giúp việc lưu trữ và tự động hóa cao</a:t>
            </a:r>
          </a:p>
          <a:p>
            <a:pPr>
              <a:lnSpc>
                <a:spcPct val="80000"/>
              </a:lnSpc>
            </a:pPr>
            <a:r>
              <a:rPr lang="en-US" altLang="ko-KR" sz="1400" smtClean="0"/>
              <a:t>- Thích hợp với các bài toán xử lý trên các DL có thể mô tả ở dạng bảng</a:t>
            </a:r>
          </a:p>
          <a:p>
            <a:pPr>
              <a:lnSpc>
                <a:spcPct val="80000"/>
              </a:lnSpc>
            </a:pPr>
            <a:r>
              <a:rPr lang="en-US" altLang="ko-KR" sz="1400" smtClean="0"/>
              <a:t>- Tuy nhiên hạn chế với các bài toán DL đa dạng và đòi hỏi nhiều đối tượng tương tác với nhau</a:t>
            </a:r>
          </a:p>
          <a:p>
            <a:pPr>
              <a:lnSpc>
                <a:spcPct val="80000"/>
              </a:lnSpc>
            </a:pPr>
            <a:r>
              <a:rPr lang="en-US" altLang="ko-KR" sz="1400" smtClean="0"/>
              <a:t>- Nếu HT sử dụng CSDL dùng chung nên khó SD lại và sai sót ở một số bộ phận thì ảnh hưởng đến toàn hệ thống</a:t>
            </a:r>
            <a:endParaRPr lang="en-US" sz="1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Các bước trong thiết kế hướng cấu trúc</a:t>
            </a:r>
          </a:p>
        </p:txBody>
      </p:sp>
      <p:sp>
        <p:nvSpPr>
          <p:cNvPr id="28675" name="Rectangle 3"/>
          <p:cNvSpPr>
            <a:spLocks noGrp="1" noChangeArrowheads="1"/>
          </p:cNvSpPr>
          <p:nvPr>
            <p:ph type="body" idx="1"/>
          </p:nvPr>
        </p:nvSpPr>
        <p:spPr/>
        <p:txBody>
          <a:bodyPr/>
          <a:lstStyle/>
          <a:p>
            <a:r>
              <a:rPr lang="en-US" smtClean="0"/>
              <a:t>Phát biểu lại bài toán như một DFD</a:t>
            </a:r>
          </a:p>
          <a:p>
            <a:r>
              <a:rPr lang="en-US" smtClean="0"/>
              <a:t>Chỉ ra các thành phần dữ liệu vào/ra</a:t>
            </a:r>
          </a:p>
          <a:p>
            <a:r>
              <a:rPr lang="en-US" smtClean="0"/>
              <a:t>Phân chia mức cao</a:t>
            </a:r>
          </a:p>
          <a:p>
            <a:r>
              <a:rPr lang="en-US" smtClean="0"/>
              <a:t>Phân chia ở mức chi tiết</a:t>
            </a:r>
          </a:p>
          <a:p>
            <a:pPr>
              <a:buFont typeface="Wingdings" pitchFamily="2" charset="2"/>
              <a:buNone/>
            </a:pPr>
            <a:endParaRPr lang="en-US" smtClean="0"/>
          </a:p>
          <a:p>
            <a:pPr>
              <a:buFont typeface="Wingdings" pitchFamily="2" charset="2"/>
              <a:buNone/>
            </a:pPr>
            <a:r>
              <a:rPr lang="en-US" smtClean="0"/>
              <a:t>=&gt; Lược độ cấu trúc (structural charts)</a:t>
            </a:r>
          </a:p>
          <a:p>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Đánh giá</a:t>
            </a:r>
          </a:p>
        </p:txBody>
      </p:sp>
      <p:sp>
        <p:nvSpPr>
          <p:cNvPr id="29699" name="Rectangle 3"/>
          <p:cNvSpPr>
            <a:spLocks noGrp="1" noChangeArrowheads="1"/>
          </p:cNvSpPr>
          <p:nvPr>
            <p:ph type="body" idx="1"/>
          </p:nvPr>
        </p:nvSpPr>
        <p:spPr/>
        <p:txBody>
          <a:bodyPr/>
          <a:lstStyle/>
          <a:p>
            <a:pPr algn="just">
              <a:lnSpc>
                <a:spcPct val="80000"/>
              </a:lnSpc>
            </a:pPr>
            <a:r>
              <a:rPr lang="en-US" sz="2000" b="1" i="1" smtClean="0"/>
              <a:t>Ưu điểm:</a:t>
            </a:r>
            <a:endParaRPr lang="en-US" sz="2000" smtClean="0"/>
          </a:p>
          <a:p>
            <a:pPr algn="just">
              <a:lnSpc>
                <a:spcPct val="80000"/>
              </a:lnSpc>
              <a:buFont typeface="Wingdings" pitchFamily="2" charset="2"/>
              <a:buNone/>
            </a:pPr>
            <a:r>
              <a:rPr lang="en-US" sz="2000" smtClean="0"/>
              <a:t>	- Quen thuộc.</a:t>
            </a:r>
          </a:p>
          <a:p>
            <a:pPr algn="just">
              <a:lnSpc>
                <a:spcPct val="80000"/>
              </a:lnSpc>
              <a:buFont typeface="Wingdings" pitchFamily="2" charset="2"/>
              <a:buNone/>
            </a:pPr>
            <a:r>
              <a:rPr lang="en-US" sz="2000" smtClean="0"/>
              <a:t>	- Xây dựng hệ thống thông qua biểu đồ luồn dữ liệu, mô tả việc biến đổi dữ liệu một cách logic. Đây là kết quả hợp nhất của nhiều phương pháp diễn tả dữ liệu vào ra qua một dãy biến đổi. Ngoài ra người ta còn phải xây dựng các bảng biểu dữ liệu, các mỗi liên kết cũng như lược đồ cấu trúc để thể hiện cấu trúc của hệ thống.</a:t>
            </a:r>
            <a:endParaRPr lang="en-US" sz="2000" b="1" i="1" smtClean="0"/>
          </a:p>
          <a:p>
            <a:pPr algn="just">
              <a:lnSpc>
                <a:spcPct val="80000"/>
              </a:lnSpc>
            </a:pPr>
            <a:r>
              <a:rPr lang="en-US" sz="2000" b="1" i="1" smtClean="0"/>
              <a:t>Nhược điểm:</a:t>
            </a:r>
            <a:endParaRPr lang="en-US" sz="2000" smtClean="0"/>
          </a:p>
          <a:p>
            <a:pPr algn="just">
              <a:lnSpc>
                <a:spcPct val="80000"/>
              </a:lnSpc>
              <a:buFont typeface="Wingdings" pitchFamily="2" charset="2"/>
              <a:buNone/>
            </a:pPr>
            <a:r>
              <a:rPr lang="en-US" sz="2000" smtClean="0"/>
              <a:t>	- Do chung nhau trạng thái hệ thống nên việc thay đổi một chức năng nào đó thì sẽ ảnh hưởng đến các chức năng khác.</a:t>
            </a:r>
          </a:p>
          <a:p>
            <a:pPr algn="just">
              <a:lnSpc>
                <a:spcPct val="80000"/>
              </a:lnSpc>
              <a:buFont typeface="Wingdings" pitchFamily="2" charset="2"/>
              <a:buNone/>
            </a:pPr>
            <a:r>
              <a:rPr lang="en-US" sz="2000" smtClean="0"/>
              <a:t>=&gt; Phương pháp này chỉ được sử dụng tốt khi các biến dùng chung, các trạng thái chung ít và phải được xác định một cách rõ ràng.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Ví dụ: Chương trình đếm số từ</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495800"/>
            <a:ext cx="36576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527550"/>
            <a:ext cx="304800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86000"/>
            <a:ext cx="64770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4000" smtClean="0"/>
              <a:t>Phương pháp hướng đối tượng</a:t>
            </a:r>
          </a:p>
        </p:txBody>
      </p:sp>
      <p:sp>
        <p:nvSpPr>
          <p:cNvPr id="31747" name="Rectangle 3"/>
          <p:cNvSpPr>
            <a:spLocks noGrp="1" noChangeArrowheads="1"/>
          </p:cNvSpPr>
          <p:nvPr>
            <p:ph type="body" idx="1"/>
          </p:nvPr>
        </p:nvSpPr>
        <p:spPr/>
        <p:txBody>
          <a:bodyPr/>
          <a:lstStyle/>
          <a:p>
            <a:pPr algn="just"/>
            <a:r>
              <a:rPr lang="en-US" altLang="ko-KR" sz="2800" smtClean="0"/>
              <a:t>Hệ thống được nhìn nhận như một bộ các đối tượng tương tác với nhau, đ/tượng gồm dữ liệu + thao tác</a:t>
            </a:r>
          </a:p>
          <a:p>
            <a:pPr algn="just"/>
            <a:r>
              <a:rPr lang="en-US" altLang="ko-KR" sz="2800" smtClean="0"/>
              <a:t>Một lớp được xác định = thuộc tính+phương thức, có tính kế thừa cao</a:t>
            </a:r>
          </a:p>
          <a:p>
            <a:pPr algn="just"/>
            <a:r>
              <a:rPr lang="en-US" altLang="ko-KR" sz="2800" smtClean="0"/>
              <a:t>Các đối tượng liên lạc với nhau bằng các thông điệp</a:t>
            </a:r>
          </a:p>
          <a:p>
            <a:pPr algn="just"/>
            <a:r>
              <a:rPr lang="en-US" altLang="ko-KR" sz="2800" smtClean="0"/>
              <a:t>Một số công cụ hỗ trợ mạnh như: Jbuilder</a:t>
            </a:r>
            <a:endParaRPr lang="en-US" sz="28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Thừa kế</a:t>
            </a:r>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57200"/>
            <a:ext cx="3627438" cy="594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Khái niệm</a:t>
            </a:r>
          </a:p>
        </p:txBody>
      </p:sp>
      <p:sp>
        <p:nvSpPr>
          <p:cNvPr id="6147" name="Rectangle 3"/>
          <p:cNvSpPr>
            <a:spLocks noGrp="1" noChangeArrowheads="1"/>
          </p:cNvSpPr>
          <p:nvPr>
            <p:ph type="body" idx="1"/>
          </p:nvPr>
        </p:nvSpPr>
        <p:spPr/>
        <p:txBody>
          <a:bodyPr/>
          <a:lstStyle/>
          <a:p>
            <a:pPr algn="just"/>
            <a:r>
              <a:rPr lang="en-US" altLang="ko-KR" sz="2800" smtClean="0"/>
              <a:t>Hoạt động thiết kế sẽ được thực hiện sau khi tài liệu yêu cầu được xác định</a:t>
            </a:r>
          </a:p>
          <a:p>
            <a:pPr algn="just"/>
            <a:r>
              <a:rPr lang="en-US" altLang="ko-KR" sz="2800" smtClean="0"/>
              <a:t>Là quá trình chuyển hóa các đặc tả yêu cầu phần mềm thành một biểu diễn thiết kế của hệ thống PM cần xây dựng, sao cho người lập trình có thể ánh xạ nó thành một chương trình.</a:t>
            </a:r>
          </a:p>
          <a:p>
            <a:pPr algn="just"/>
            <a:r>
              <a:rPr lang="en-US" altLang="ko-KR" sz="2800" smtClean="0"/>
              <a:t>Mục đích: Tạo ra bản thiết kế </a:t>
            </a:r>
            <a:r>
              <a:rPr lang="en-US" altLang="ko-KR" sz="2800" i="1" smtClean="0"/>
              <a:t>đúng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b="1" smtClean="0"/>
              <a:t>Khái niệm về Thiết kế hướng đối tượng</a:t>
            </a:r>
            <a:endParaRPr lang="en-US" b="1" smtClean="0"/>
          </a:p>
        </p:txBody>
      </p:sp>
      <p:sp>
        <p:nvSpPr>
          <p:cNvPr id="33795" name="Rectangle 3"/>
          <p:cNvSpPr>
            <a:spLocks noGrp="1" noChangeArrowheads="1"/>
          </p:cNvSpPr>
          <p:nvPr>
            <p:ph type="body" idx="1"/>
          </p:nvPr>
        </p:nvSpPr>
        <p:spPr/>
        <p:txBody>
          <a:bodyPr/>
          <a:lstStyle/>
          <a:p>
            <a:pPr>
              <a:lnSpc>
                <a:spcPct val="80000"/>
              </a:lnSpc>
            </a:pPr>
            <a:r>
              <a:rPr lang="en-US" altLang="ko-KR" sz="2000" smtClean="0"/>
              <a:t>Là một phần của của chiến lược phát triển định hướng đối tượng</a:t>
            </a:r>
          </a:p>
          <a:p>
            <a:pPr>
              <a:lnSpc>
                <a:spcPct val="80000"/>
              </a:lnSpc>
            </a:pPr>
            <a:r>
              <a:rPr lang="en-US" altLang="ko-KR" sz="2000" smtClean="0"/>
              <a:t>Đầu vào là các mô hình nhận được ở giai đoạn phân tích</a:t>
            </a:r>
          </a:p>
          <a:p>
            <a:pPr>
              <a:lnSpc>
                <a:spcPct val="80000"/>
              </a:lnSpc>
            </a:pPr>
            <a:r>
              <a:rPr lang="en-US" altLang="ko-KR" sz="2000" smtClean="0"/>
              <a:t>Gồm các bước:</a:t>
            </a:r>
          </a:p>
          <a:p>
            <a:pPr>
              <a:lnSpc>
                <a:spcPct val="80000"/>
              </a:lnSpc>
              <a:buFont typeface="Wingdings" pitchFamily="2" charset="2"/>
              <a:buNone/>
            </a:pPr>
            <a:r>
              <a:rPr lang="en-US" altLang="ko-KR" sz="2000" smtClean="0"/>
              <a:t>	+ Xác định kiến trúc của hệ thống</a:t>
            </a:r>
          </a:p>
          <a:p>
            <a:pPr>
              <a:lnSpc>
                <a:spcPct val="80000"/>
              </a:lnSpc>
              <a:buFont typeface="Wingdings" pitchFamily="2" charset="2"/>
              <a:buNone/>
            </a:pPr>
            <a:r>
              <a:rPr lang="en-US" altLang="ko-KR" sz="2000" smtClean="0"/>
              <a:t>	+ Sắp thứ tự ưu tiên các gói</a:t>
            </a:r>
          </a:p>
          <a:p>
            <a:pPr>
              <a:lnSpc>
                <a:spcPct val="80000"/>
              </a:lnSpc>
              <a:buFont typeface="Wingdings" pitchFamily="2" charset="2"/>
              <a:buNone/>
            </a:pPr>
            <a:r>
              <a:rPr lang="en-US" altLang="ko-KR" sz="2000" smtClean="0"/>
              <a:t>	+ Với mỗi gói thiết kế ca sử dụng tương ứng</a:t>
            </a:r>
          </a:p>
          <a:p>
            <a:pPr>
              <a:lnSpc>
                <a:spcPct val="80000"/>
              </a:lnSpc>
              <a:buFont typeface="Wingdings" pitchFamily="2" charset="2"/>
              <a:buNone/>
            </a:pPr>
            <a:r>
              <a:rPr lang="en-US" altLang="ko-KR" sz="2000" smtClean="0"/>
              <a:t>	+ Xây dựng biểu đồ tương tác</a:t>
            </a:r>
          </a:p>
          <a:p>
            <a:pPr>
              <a:lnSpc>
                <a:spcPct val="80000"/>
              </a:lnSpc>
              <a:buFont typeface="Wingdings" pitchFamily="2" charset="2"/>
              <a:buNone/>
            </a:pPr>
            <a:r>
              <a:rPr lang="en-US" altLang="ko-KR" sz="2000" smtClean="0"/>
              <a:t>	+ Thiết kế chi tiết các lớp</a:t>
            </a:r>
          </a:p>
          <a:p>
            <a:pPr>
              <a:lnSpc>
                <a:spcPct val="80000"/>
              </a:lnSpc>
              <a:buFont typeface="Wingdings" pitchFamily="2" charset="2"/>
              <a:buNone/>
            </a:pPr>
            <a:r>
              <a:rPr lang="en-US" altLang="ko-KR" sz="2000" smtClean="0"/>
              <a:t>	+ Phân tích và hoàn thiện biểu đồ lớp dựa trên mẫu thiết kế</a:t>
            </a:r>
            <a:endParaRPr lang="en-US" sz="20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b="1" smtClean="0"/>
              <a:t>Ưu và nhược điểm</a:t>
            </a:r>
            <a:endParaRPr lang="en-US" b="1" smtClean="0"/>
          </a:p>
        </p:txBody>
      </p:sp>
      <p:sp>
        <p:nvSpPr>
          <p:cNvPr id="34819" name="Rectangle 3"/>
          <p:cNvSpPr>
            <a:spLocks noGrp="1" noChangeArrowheads="1"/>
          </p:cNvSpPr>
          <p:nvPr>
            <p:ph type="body" idx="1"/>
          </p:nvPr>
        </p:nvSpPr>
        <p:spPr/>
        <p:txBody>
          <a:bodyPr/>
          <a:lstStyle/>
          <a:p>
            <a:r>
              <a:rPr lang="en-US" altLang="ko-KR" sz="2800" smtClean="0"/>
              <a:t>Dễ bảo trì, mọi thay đổi của đối tượng không làm ảnh hưởng đến các đối tượng khác</a:t>
            </a:r>
          </a:p>
          <a:p>
            <a:r>
              <a:rPr lang="en-US" altLang="ko-KR" sz="2800" smtClean="0"/>
              <a:t>Các đối tượng có thể sử dụng lại được</a:t>
            </a:r>
          </a:p>
          <a:p>
            <a:r>
              <a:rPr lang="en-US" altLang="ko-KR" sz="2800" smtClean="0"/>
              <a:t>Có thể phản ánh được thế giới thực một cách cụ thể</a:t>
            </a:r>
          </a:p>
          <a:p>
            <a:r>
              <a:rPr lang="en-US" altLang="ko-KR" sz="2800" smtClean="0"/>
              <a:t>Tuy nhiên có nhược điểm như: khó thực hiện vì khó xác định đối tượng của hệ thống. Thường cách nhìn tự nhiên là nhìn chức năng </a:t>
            </a:r>
            <a:endParaRPr lang="en-US" sz="2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UML</a:t>
            </a:r>
          </a:p>
        </p:txBody>
      </p:sp>
      <p:sp>
        <p:nvSpPr>
          <p:cNvPr id="35843" name="Rectangle 3"/>
          <p:cNvSpPr>
            <a:spLocks noGrp="1" noChangeArrowheads="1"/>
          </p:cNvSpPr>
          <p:nvPr>
            <p:ph type="body" idx="1"/>
          </p:nvPr>
        </p:nvSpPr>
        <p:spPr/>
        <p:txBody>
          <a:bodyPr/>
          <a:lstStyle/>
          <a:p>
            <a:pPr algn="just">
              <a:lnSpc>
                <a:spcPct val="80000"/>
              </a:lnSpc>
            </a:pPr>
            <a:r>
              <a:rPr lang="en-US" altLang="ko-KR" sz="2800" smtClean="0"/>
              <a:t>UML là ngôn ngữ mô hình hóa thống nhất, là ngôn ngữ chuẩn cho phát triển phần mềm hướng đối tượng</a:t>
            </a:r>
          </a:p>
          <a:p>
            <a:pPr algn="just">
              <a:lnSpc>
                <a:spcPct val="80000"/>
              </a:lnSpc>
            </a:pPr>
            <a:r>
              <a:rPr lang="en-US" altLang="ko-KR" sz="2800" smtClean="0"/>
              <a:t>Lớp (class) để đặc tả các đối tượng được biểu diên bằng hình vuông có tên và các thuộc tính cũng như phương thức</a:t>
            </a:r>
          </a:p>
          <a:p>
            <a:pPr algn="just">
              <a:lnSpc>
                <a:spcPct val="80000"/>
              </a:lnSpc>
            </a:pPr>
            <a:r>
              <a:rPr lang="en-US" altLang="ko-KR" sz="2800" smtClean="0"/>
              <a:t>Các lớp có mối quan hệ với nhau: quan hệ phục thuộc, quan hệ kế thừa, quan hệ kết hợp (giữa toàn thể và bộ phận), quan hệ kết tập (đối tượng và thành phần cấu thành của nó)</a:t>
            </a:r>
            <a:endParaRPr lang="en-US" sz="2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Ví dụ</a:t>
            </a:r>
          </a:p>
        </p:txBody>
      </p:sp>
      <p:pic>
        <p:nvPicPr>
          <p:cNvPr id="368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746760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2346325" y="117475"/>
            <a:ext cx="48482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4400" b="1">
                <a:solidFill>
                  <a:srgbClr val="FFFFFF"/>
                </a:solidFill>
                <a:latin typeface="Verdana" pitchFamily="34" charset="0"/>
              </a:rPr>
              <a:t>Defining Class</a:t>
            </a:r>
          </a:p>
        </p:txBody>
      </p:sp>
      <p:sp>
        <p:nvSpPr>
          <p:cNvPr id="1028" name="Rectangle 3"/>
          <p:cNvSpPr>
            <a:spLocks noChangeArrowheads="1"/>
          </p:cNvSpPr>
          <p:nvPr/>
        </p:nvSpPr>
        <p:spPr bwMode="auto">
          <a:xfrm>
            <a:off x="990600" y="1981200"/>
            <a:ext cx="62833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i="1">
                <a:latin typeface="Verdana" pitchFamily="34" charset="0"/>
              </a:rPr>
              <a:t>A CLASS is a template (specification, blueprint)</a:t>
            </a:r>
          </a:p>
          <a:p>
            <a:r>
              <a:rPr lang="en-US" b="1" i="1">
                <a:latin typeface="Verdana" pitchFamily="34" charset="0"/>
              </a:rPr>
              <a:t>for a collection of objects that share a common</a:t>
            </a:r>
          </a:p>
          <a:p>
            <a:r>
              <a:rPr lang="en-US" b="1" i="1">
                <a:latin typeface="Verdana" pitchFamily="34" charset="0"/>
              </a:rPr>
              <a:t>set of attributes and operations.</a:t>
            </a:r>
          </a:p>
        </p:txBody>
      </p:sp>
      <p:sp>
        <p:nvSpPr>
          <p:cNvPr id="1029" name="Rectangle 4"/>
          <p:cNvSpPr>
            <a:spLocks noChangeArrowheads="1"/>
          </p:cNvSpPr>
          <p:nvPr/>
        </p:nvSpPr>
        <p:spPr bwMode="auto">
          <a:xfrm>
            <a:off x="5014913" y="2882900"/>
            <a:ext cx="3076575" cy="1120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Verdana" pitchFamily="34" charset="0"/>
            </a:endParaRPr>
          </a:p>
        </p:txBody>
      </p:sp>
      <p:graphicFrame>
        <p:nvGraphicFramePr>
          <p:cNvPr id="1026" name="Object 5"/>
          <p:cNvGraphicFramePr>
            <a:graphicFrameLocks/>
          </p:cNvGraphicFramePr>
          <p:nvPr/>
        </p:nvGraphicFramePr>
        <p:xfrm>
          <a:off x="4719638" y="4406900"/>
          <a:ext cx="4043362" cy="2527300"/>
        </p:xfrm>
        <a:graphic>
          <a:graphicData uri="http://schemas.openxmlformats.org/presentationml/2006/ole">
            <mc:AlternateContent xmlns:mc="http://schemas.openxmlformats.org/markup-compatibility/2006">
              <mc:Choice xmlns:v="urn:schemas-microsoft-com:vml" Requires="v">
                <p:oleObj spid="_x0000_s1040" name="Clip" r:id="rId3" imgW="4052880" imgH="2536560" progId="MS_ClipArt_Gallery.2">
                  <p:embed/>
                </p:oleObj>
              </mc:Choice>
              <mc:Fallback>
                <p:oleObj name="Clip" r:id="rId3" imgW="4052880" imgH="2536560" progId="MS_ClipArt_Gallery.2">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9638" y="4406900"/>
                        <a:ext cx="4043362"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6"/>
          <p:cNvSpPr>
            <a:spLocks noChangeArrowheads="1"/>
          </p:cNvSpPr>
          <p:nvPr/>
        </p:nvSpPr>
        <p:spPr bwMode="auto">
          <a:xfrm>
            <a:off x="5051425" y="2881313"/>
            <a:ext cx="2630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i="1">
                <a:latin typeface="Verdana" pitchFamily="34" charset="0"/>
              </a:rPr>
              <a:t>HealthClubMember</a:t>
            </a:r>
          </a:p>
        </p:txBody>
      </p:sp>
      <p:sp>
        <p:nvSpPr>
          <p:cNvPr id="1031" name="Rectangle 7"/>
          <p:cNvSpPr>
            <a:spLocks noChangeArrowheads="1"/>
          </p:cNvSpPr>
          <p:nvPr/>
        </p:nvSpPr>
        <p:spPr bwMode="auto">
          <a:xfrm>
            <a:off x="1271588" y="3246438"/>
            <a:ext cx="1697037"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i="1">
                <a:latin typeface="Verdana" pitchFamily="34" charset="0"/>
              </a:rPr>
              <a:t>Class</a:t>
            </a:r>
          </a:p>
          <a:p>
            <a:endParaRPr lang="en-US" sz="2800" b="1" i="1">
              <a:latin typeface="Verdana" pitchFamily="34" charset="0"/>
            </a:endParaRPr>
          </a:p>
          <a:p>
            <a:pPr>
              <a:lnSpc>
                <a:spcPct val="130000"/>
              </a:lnSpc>
            </a:pPr>
            <a:endParaRPr lang="en-US" sz="2800" b="1" i="1">
              <a:latin typeface="Verdana" pitchFamily="34" charset="0"/>
            </a:endParaRPr>
          </a:p>
          <a:p>
            <a:endParaRPr lang="en-US" sz="2800" b="1" i="1">
              <a:latin typeface="Verdana" pitchFamily="34" charset="0"/>
            </a:endParaRPr>
          </a:p>
          <a:p>
            <a:r>
              <a:rPr lang="en-US" sz="2800" b="1" i="1">
                <a:latin typeface="Verdana" pitchFamily="34" charset="0"/>
              </a:rPr>
              <a:t>Objects</a:t>
            </a:r>
          </a:p>
        </p:txBody>
      </p:sp>
      <p:sp>
        <p:nvSpPr>
          <p:cNvPr id="1032" name="AutoShape 8"/>
          <p:cNvSpPr>
            <a:spLocks noChangeArrowheads="1"/>
          </p:cNvSpPr>
          <p:nvPr/>
        </p:nvSpPr>
        <p:spPr bwMode="auto">
          <a:xfrm>
            <a:off x="2470150" y="3359150"/>
            <a:ext cx="1990725" cy="233363"/>
          </a:xfrm>
          <a:prstGeom prst="rightArrow">
            <a:avLst>
              <a:gd name="adj1" fmla="val 50000"/>
              <a:gd name="adj2" fmla="val 426569"/>
            </a:avLst>
          </a:prstGeom>
          <a:solidFill>
            <a:schemeClr val="bg1"/>
          </a:solidFill>
          <a:ln w="12700">
            <a:solidFill>
              <a:schemeClr val="tx1"/>
            </a:solidFill>
            <a:miter lim="800000"/>
            <a:headEnd/>
            <a:tailEnd/>
          </a:ln>
        </p:spPr>
        <p:txBody>
          <a:bodyPr wrap="none" anchor="ctr"/>
          <a:lstStyle/>
          <a:p>
            <a:endParaRPr lang="en-US">
              <a:latin typeface="Verdana" pitchFamily="34" charset="0"/>
            </a:endParaRPr>
          </a:p>
        </p:txBody>
      </p:sp>
      <p:sp>
        <p:nvSpPr>
          <p:cNvPr id="1033" name="AutoShape 9"/>
          <p:cNvSpPr>
            <a:spLocks noChangeArrowheads="1"/>
          </p:cNvSpPr>
          <p:nvPr/>
        </p:nvSpPr>
        <p:spPr bwMode="auto">
          <a:xfrm>
            <a:off x="2922588" y="5297488"/>
            <a:ext cx="1838325" cy="212725"/>
          </a:xfrm>
          <a:prstGeom prst="rightArrow">
            <a:avLst>
              <a:gd name="adj1" fmla="val 50000"/>
              <a:gd name="adj2" fmla="val 432130"/>
            </a:avLst>
          </a:prstGeom>
          <a:solidFill>
            <a:schemeClr val="bg1"/>
          </a:solidFill>
          <a:ln w="12700">
            <a:solidFill>
              <a:schemeClr val="tx1"/>
            </a:solidFill>
            <a:miter lim="800000"/>
            <a:headEnd/>
            <a:tailEnd/>
          </a:ln>
        </p:spPr>
        <p:txBody>
          <a:bodyPr wrap="none" anchor="ctr"/>
          <a:lstStyle/>
          <a:p>
            <a:endParaRPr lang="en-US">
              <a:latin typeface="Verdana" pitchFamily="34" charset="0"/>
            </a:endParaRPr>
          </a:p>
        </p:txBody>
      </p:sp>
      <p:sp>
        <p:nvSpPr>
          <p:cNvPr id="1034" name="Rectangle 10"/>
          <p:cNvSpPr>
            <a:spLocks noChangeArrowheads="1"/>
          </p:cNvSpPr>
          <p:nvPr/>
        </p:nvSpPr>
        <p:spPr bwMode="auto">
          <a:xfrm>
            <a:off x="5614988" y="3230563"/>
            <a:ext cx="1558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i="1">
                <a:latin typeface="Verdana" pitchFamily="34" charset="0"/>
              </a:rPr>
              <a:t>attributes</a:t>
            </a:r>
          </a:p>
          <a:p>
            <a:r>
              <a:rPr lang="en-US" b="1" i="1">
                <a:latin typeface="Verdana" pitchFamily="34" charset="0"/>
              </a:rPr>
              <a:t>operations</a:t>
            </a:r>
          </a:p>
        </p:txBody>
      </p:sp>
      <p:sp>
        <p:nvSpPr>
          <p:cNvPr id="1035" name="Line 12"/>
          <p:cNvSpPr>
            <a:spLocks noChangeShapeType="1"/>
          </p:cNvSpPr>
          <p:nvPr/>
        </p:nvSpPr>
        <p:spPr bwMode="auto">
          <a:xfrm>
            <a:off x="5014913" y="3621088"/>
            <a:ext cx="306863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6" name="Line 13"/>
          <p:cNvSpPr>
            <a:spLocks noChangeShapeType="1"/>
          </p:cNvSpPr>
          <p:nvPr/>
        </p:nvSpPr>
        <p:spPr bwMode="auto">
          <a:xfrm>
            <a:off x="5026025" y="3314700"/>
            <a:ext cx="30686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7" name="Rectangle 13"/>
          <p:cNvSpPr>
            <a:spLocks noChangeArrowheads="1"/>
          </p:cNvSpPr>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sz="4400">
                <a:solidFill>
                  <a:schemeClr val="tx2"/>
                </a:solidFill>
              </a:rPr>
              <a:t>Lớp/đối tượng</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1026"/>
          <p:cNvSpPr>
            <a:spLocks noChangeArrowheads="1"/>
          </p:cNvSpPr>
          <p:nvPr/>
        </p:nvSpPr>
        <p:spPr bwMode="auto">
          <a:xfrm>
            <a:off x="1017588" y="234950"/>
            <a:ext cx="7423150" cy="1574800"/>
          </a:xfrm>
          <a:prstGeom prst="roundRect">
            <a:avLst>
              <a:gd name="adj" fmla="val 12495"/>
            </a:avLst>
          </a:prstGeom>
          <a:solidFill>
            <a:srgbClr val="DDDDDD"/>
          </a:solidFill>
          <a:ln w="50800">
            <a:solidFill>
              <a:schemeClr val="tx1"/>
            </a:solidFill>
            <a:round/>
            <a:headEnd/>
            <a:tailEnd/>
          </a:ln>
          <a:effectLst>
            <a:outerShdw blurRad="63500" dist="107763" dir="2700000" algn="ctr" rotWithShape="0">
              <a:schemeClr val="bg2">
                <a:alpha val="74998"/>
              </a:schemeClr>
            </a:outerShdw>
          </a:effectLst>
        </p:spPr>
        <p:txBody>
          <a:bodyPr wrap="none" anchor="ctr"/>
          <a:lstStyle/>
          <a:p>
            <a:endParaRPr lang="en-US">
              <a:latin typeface="Verdana" pitchFamily="34" charset="0"/>
            </a:endParaRPr>
          </a:p>
        </p:txBody>
      </p:sp>
      <p:sp>
        <p:nvSpPr>
          <p:cNvPr id="37891" name="Rectangle 1027"/>
          <p:cNvSpPr>
            <a:spLocks noChangeArrowheads="1"/>
          </p:cNvSpPr>
          <p:nvPr/>
        </p:nvSpPr>
        <p:spPr bwMode="auto">
          <a:xfrm>
            <a:off x="3019425" y="288925"/>
            <a:ext cx="3690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3600" b="1">
                <a:latin typeface="Verdana" pitchFamily="34" charset="0"/>
              </a:rPr>
              <a:t>Relationships</a:t>
            </a:r>
          </a:p>
        </p:txBody>
      </p:sp>
      <p:sp>
        <p:nvSpPr>
          <p:cNvPr id="37892" name="Rectangle 1028"/>
          <p:cNvSpPr>
            <a:spLocks noChangeArrowheads="1"/>
          </p:cNvSpPr>
          <p:nvPr/>
        </p:nvSpPr>
        <p:spPr bwMode="auto">
          <a:xfrm>
            <a:off x="1400175" y="965200"/>
            <a:ext cx="6800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en-US" b="1" i="1">
                <a:latin typeface="Verdana" pitchFamily="34" charset="0"/>
              </a:rPr>
              <a:t>A RELATIONSHIP is what a class or an object knows about another class or object.</a:t>
            </a:r>
          </a:p>
        </p:txBody>
      </p:sp>
      <p:sp>
        <p:nvSpPr>
          <p:cNvPr id="15367" name="Rectangle 1031"/>
          <p:cNvSpPr>
            <a:spLocks noChangeArrowheads="1"/>
          </p:cNvSpPr>
          <p:nvPr/>
        </p:nvSpPr>
        <p:spPr bwMode="auto">
          <a:xfrm>
            <a:off x="685800" y="2514600"/>
            <a:ext cx="7974013"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lstStyle/>
          <a:p>
            <a:pPr>
              <a:lnSpc>
                <a:spcPct val="110000"/>
              </a:lnSpc>
              <a:buClr>
                <a:schemeClr val="tx2"/>
              </a:buClr>
              <a:buFont typeface="Monotype Sorts" pitchFamily="-105" charset="2"/>
              <a:buChar char="4"/>
            </a:pPr>
            <a:r>
              <a:rPr lang="en-US" sz="2000" b="1" i="1">
                <a:latin typeface="Verdana" pitchFamily="34" charset="0"/>
              </a:rPr>
              <a:t> Khái quát hóa (Class-to-Class) </a:t>
            </a:r>
            <a:r>
              <a:rPr lang="en-US" sz="1400" b="1" i="1">
                <a:latin typeface="Verdana" pitchFamily="34" charset="0"/>
              </a:rPr>
              <a:t>(Superclass/Subclass)</a:t>
            </a:r>
          </a:p>
          <a:p>
            <a:pPr lvl="1">
              <a:lnSpc>
                <a:spcPct val="110000"/>
              </a:lnSpc>
              <a:buClr>
                <a:schemeClr val="tx1"/>
              </a:buClr>
              <a:buFontTx/>
              <a:buChar char="•"/>
            </a:pPr>
            <a:r>
              <a:rPr lang="en-US" sz="1400" b="1" i="1">
                <a:latin typeface="Verdana" pitchFamily="34" charset="0"/>
              </a:rPr>
              <a:t> Thừa kế</a:t>
            </a:r>
          </a:p>
          <a:p>
            <a:pPr lvl="1">
              <a:lnSpc>
                <a:spcPct val="110000"/>
              </a:lnSpc>
              <a:buFontTx/>
              <a:buChar char="•"/>
            </a:pPr>
            <a:r>
              <a:rPr lang="en-US" sz="1400" b="1" i="1">
                <a:latin typeface="Verdana" pitchFamily="34" charset="0"/>
              </a:rPr>
              <a:t> </a:t>
            </a:r>
            <a:r>
              <a:rPr lang="en-US" sz="1600" b="1" i="1">
                <a:latin typeface="Verdana" pitchFamily="34" charset="0"/>
              </a:rPr>
              <a:t>Ex: Person - FacultyPerson, StudentPerson, Staff...</a:t>
            </a:r>
          </a:p>
          <a:p>
            <a:pPr lvl="1">
              <a:lnSpc>
                <a:spcPct val="110000"/>
              </a:lnSpc>
              <a:buFontTx/>
              <a:buChar char="•"/>
            </a:pPr>
            <a:r>
              <a:rPr lang="en-US" sz="1400" b="1" i="1">
                <a:latin typeface="Verdana" pitchFamily="34" charset="0"/>
              </a:rPr>
              <a:t> </a:t>
            </a:r>
            <a:r>
              <a:rPr lang="en-US" sz="1600" b="1" i="1">
                <a:latin typeface="Verdana" pitchFamily="34" charset="0"/>
              </a:rPr>
              <a:t>Ex: ModesOfTravel - Airplane, Train, Auto, Cycle, Boat...</a:t>
            </a:r>
            <a:endParaRPr lang="en-US" sz="1400" b="1" i="1">
              <a:latin typeface="Verdana" pitchFamily="34" charset="0"/>
            </a:endParaRPr>
          </a:p>
          <a:p>
            <a:pPr>
              <a:lnSpc>
                <a:spcPct val="110000"/>
              </a:lnSpc>
              <a:buClr>
                <a:schemeClr val="tx2"/>
              </a:buClr>
              <a:buFont typeface="Monotype Sorts" pitchFamily="-105" charset="2"/>
              <a:buChar char="4"/>
            </a:pPr>
            <a:r>
              <a:rPr lang="en-US" sz="2000" b="1" i="1">
                <a:latin typeface="Verdana" pitchFamily="34" charset="0"/>
              </a:rPr>
              <a:t> [Object] Associations</a:t>
            </a:r>
            <a:endParaRPr lang="en-US" sz="1400" b="1" i="1">
              <a:latin typeface="Verdana" pitchFamily="34" charset="0"/>
            </a:endParaRPr>
          </a:p>
          <a:p>
            <a:pPr lvl="1">
              <a:lnSpc>
                <a:spcPct val="110000"/>
              </a:lnSpc>
              <a:buFontTx/>
              <a:buChar char="•"/>
            </a:pPr>
            <a:r>
              <a:rPr lang="en-US" sz="1400" b="1" i="1">
                <a:latin typeface="Verdana" pitchFamily="34" charset="0"/>
              </a:rPr>
              <a:t> FacultyInformation - CourseInformation</a:t>
            </a:r>
          </a:p>
          <a:p>
            <a:pPr lvl="1">
              <a:lnSpc>
                <a:spcPct val="110000"/>
              </a:lnSpc>
              <a:buFontTx/>
              <a:buChar char="•"/>
            </a:pPr>
            <a:r>
              <a:rPr lang="en-US" sz="1400" b="1" i="1">
                <a:latin typeface="Verdana" pitchFamily="34" charset="0"/>
              </a:rPr>
              <a:t> StudentInformation - CourseInformation</a:t>
            </a:r>
          </a:p>
          <a:p>
            <a:pPr>
              <a:lnSpc>
                <a:spcPct val="110000"/>
              </a:lnSpc>
              <a:buClr>
                <a:schemeClr val="tx2"/>
              </a:buClr>
              <a:buFont typeface="Monotype Sorts" pitchFamily="-105" charset="2"/>
              <a:buChar char="4"/>
            </a:pPr>
            <a:r>
              <a:rPr lang="en-US" sz="2000" b="1" i="1">
                <a:latin typeface="Verdana" pitchFamily="34" charset="0"/>
              </a:rPr>
              <a:t> [Object] Aggregations &amp; Composition</a:t>
            </a:r>
            <a:r>
              <a:rPr lang="en-US" sz="1400" b="1" i="1">
                <a:latin typeface="Verdana" pitchFamily="34" charset="0"/>
              </a:rPr>
              <a:t> </a:t>
            </a:r>
            <a:r>
              <a:rPr lang="en-US" sz="1600" b="1" i="1">
                <a:latin typeface="Verdana" pitchFamily="34" charset="0"/>
              </a:rPr>
              <a:t>(Whole-Part)</a:t>
            </a:r>
          </a:p>
          <a:p>
            <a:pPr lvl="1">
              <a:lnSpc>
                <a:spcPct val="110000"/>
              </a:lnSpc>
              <a:buFontTx/>
              <a:buChar char="•"/>
            </a:pPr>
            <a:r>
              <a:rPr lang="en-US" sz="1400" b="1" i="1">
                <a:latin typeface="Verdana" pitchFamily="34" charset="0"/>
              </a:rPr>
              <a:t> Assembly - Parts</a:t>
            </a:r>
          </a:p>
          <a:p>
            <a:pPr lvl="1">
              <a:lnSpc>
                <a:spcPct val="110000"/>
              </a:lnSpc>
              <a:buFontTx/>
              <a:buChar char="•"/>
            </a:pPr>
            <a:r>
              <a:rPr lang="en-US" sz="1400" b="1" i="1">
                <a:latin typeface="Verdana" pitchFamily="34" charset="0"/>
              </a:rPr>
              <a:t> Group - Members</a:t>
            </a:r>
          </a:p>
          <a:p>
            <a:pPr lvl="1">
              <a:lnSpc>
                <a:spcPct val="110000"/>
              </a:lnSpc>
              <a:buFontTx/>
              <a:buChar char="•"/>
            </a:pPr>
            <a:r>
              <a:rPr lang="en-US" sz="1400" b="1" i="1">
                <a:latin typeface="Verdana" pitchFamily="34" charset="0"/>
              </a:rPr>
              <a:t> Container - Contents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3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3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3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3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3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36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3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3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53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53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704975" y="227013"/>
            <a:ext cx="5070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i="1">
                <a:latin typeface="Verdana" pitchFamily="34" charset="0"/>
              </a:rPr>
              <a:t>UML Class Diagram Notation</a:t>
            </a:r>
          </a:p>
        </p:txBody>
      </p:sp>
      <p:grpSp>
        <p:nvGrpSpPr>
          <p:cNvPr id="38915" name="Group 61"/>
          <p:cNvGrpSpPr>
            <a:grpSpLocks/>
          </p:cNvGrpSpPr>
          <p:nvPr/>
        </p:nvGrpSpPr>
        <p:grpSpPr bwMode="auto">
          <a:xfrm>
            <a:off x="1220788" y="2235200"/>
            <a:ext cx="6756400" cy="3892550"/>
            <a:chOff x="769" y="1220"/>
            <a:chExt cx="4256" cy="2452"/>
          </a:xfrm>
        </p:grpSpPr>
        <p:sp>
          <p:nvSpPr>
            <p:cNvPr id="38921" name="Rectangle 25"/>
            <p:cNvSpPr>
              <a:spLocks noChangeArrowheads="1"/>
            </p:cNvSpPr>
            <p:nvPr/>
          </p:nvSpPr>
          <p:spPr bwMode="auto">
            <a:xfrm>
              <a:off x="769" y="1220"/>
              <a:ext cx="4256" cy="2452"/>
            </a:xfrm>
            <a:prstGeom prst="rect">
              <a:avLst/>
            </a:prstGeom>
            <a:solidFill>
              <a:schemeClr val="bg1"/>
            </a:solidFill>
            <a:ln w="25400">
              <a:solidFill>
                <a:schemeClr val="tx1"/>
              </a:solidFill>
              <a:prstDash val="dash"/>
              <a:miter lim="800000"/>
              <a:headEnd/>
              <a:tailEnd/>
            </a:ln>
          </p:spPr>
          <p:txBody>
            <a:bodyPr wrap="none" anchor="ctr"/>
            <a:lstStyle/>
            <a:p>
              <a:endParaRPr lang="en-US">
                <a:latin typeface="Verdana" pitchFamily="34" charset="0"/>
              </a:endParaRPr>
            </a:p>
          </p:txBody>
        </p:sp>
        <p:sp>
          <p:nvSpPr>
            <p:cNvPr id="38922" name="Rectangle 26"/>
            <p:cNvSpPr>
              <a:spLocks noChangeArrowheads="1"/>
            </p:cNvSpPr>
            <p:nvPr/>
          </p:nvSpPr>
          <p:spPr bwMode="auto">
            <a:xfrm>
              <a:off x="2134" y="1366"/>
              <a:ext cx="1200" cy="2160"/>
            </a:xfrm>
            <a:prstGeom prst="rect">
              <a:avLst/>
            </a:prstGeom>
            <a:solidFill>
              <a:schemeClr val="bg1"/>
            </a:solidFill>
            <a:ln w="50800">
              <a:solidFill>
                <a:schemeClr val="tx1"/>
              </a:solidFill>
              <a:miter lim="800000"/>
              <a:headEnd/>
              <a:tailEnd/>
            </a:ln>
          </p:spPr>
          <p:txBody>
            <a:bodyPr wrap="none" anchor="ctr"/>
            <a:lstStyle/>
            <a:p>
              <a:endParaRPr lang="en-US">
                <a:latin typeface="Verdana" pitchFamily="34" charset="0"/>
              </a:endParaRPr>
            </a:p>
          </p:txBody>
        </p:sp>
        <p:sp>
          <p:nvSpPr>
            <p:cNvPr id="38923" name="Rectangle 27"/>
            <p:cNvSpPr>
              <a:spLocks noChangeArrowheads="1"/>
            </p:cNvSpPr>
            <p:nvPr/>
          </p:nvSpPr>
          <p:spPr bwMode="auto">
            <a:xfrm>
              <a:off x="2429" y="1432"/>
              <a:ext cx="6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latin typeface="Verdana" pitchFamily="34" charset="0"/>
                </a:rPr>
                <a:t>Member</a:t>
              </a:r>
            </a:p>
          </p:txBody>
        </p:sp>
        <p:sp>
          <p:nvSpPr>
            <p:cNvPr id="38924" name="Line 28"/>
            <p:cNvSpPr>
              <a:spLocks noChangeShapeType="1"/>
            </p:cNvSpPr>
            <p:nvPr/>
          </p:nvSpPr>
          <p:spPr bwMode="auto">
            <a:xfrm>
              <a:off x="2147" y="1626"/>
              <a:ext cx="11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5" name="Rectangle 29"/>
            <p:cNvSpPr>
              <a:spLocks noChangeArrowheads="1"/>
            </p:cNvSpPr>
            <p:nvPr/>
          </p:nvSpPr>
          <p:spPr bwMode="auto">
            <a:xfrm>
              <a:off x="2240" y="1615"/>
              <a:ext cx="1039"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Verdana" pitchFamily="34" charset="0"/>
                </a:rPr>
                <a:t>memberNumber</a:t>
              </a:r>
            </a:p>
            <a:p>
              <a:r>
                <a:rPr lang="en-US" sz="1600">
                  <a:latin typeface="Verdana" pitchFamily="34" charset="0"/>
                </a:rPr>
                <a:t>firstName</a:t>
              </a:r>
            </a:p>
            <a:p>
              <a:r>
                <a:rPr lang="en-US" sz="1600">
                  <a:latin typeface="Verdana" pitchFamily="34" charset="0"/>
                </a:rPr>
                <a:t>lastName</a:t>
              </a:r>
            </a:p>
            <a:p>
              <a:r>
                <a:rPr lang="en-US" sz="1600">
                  <a:latin typeface="Verdana" pitchFamily="34" charset="0"/>
                </a:rPr>
                <a:t>telephone</a:t>
              </a:r>
            </a:p>
            <a:p>
              <a:r>
                <a:rPr lang="en-US" sz="1600">
                  <a:latin typeface="Verdana" pitchFamily="34" charset="0"/>
                </a:rPr>
                <a:t>address</a:t>
              </a:r>
            </a:p>
            <a:p>
              <a:r>
                <a:rPr lang="en-US" sz="1600">
                  <a:latin typeface="Verdana" pitchFamily="34" charset="0"/>
                </a:rPr>
                <a:t>city</a:t>
              </a:r>
            </a:p>
            <a:p>
              <a:r>
                <a:rPr lang="en-US" sz="1600">
                  <a:latin typeface="Verdana" pitchFamily="34" charset="0"/>
                </a:rPr>
                <a:t>etc...</a:t>
              </a:r>
            </a:p>
          </p:txBody>
        </p:sp>
        <p:sp>
          <p:nvSpPr>
            <p:cNvPr id="38926" name="Line 30"/>
            <p:cNvSpPr>
              <a:spLocks noChangeShapeType="1"/>
            </p:cNvSpPr>
            <p:nvPr/>
          </p:nvSpPr>
          <p:spPr bwMode="auto">
            <a:xfrm>
              <a:off x="2153" y="2745"/>
              <a:ext cx="11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7" name="Rectangle 31"/>
            <p:cNvSpPr>
              <a:spLocks noChangeArrowheads="1"/>
            </p:cNvSpPr>
            <p:nvPr/>
          </p:nvSpPr>
          <p:spPr bwMode="auto">
            <a:xfrm>
              <a:off x="2204" y="2758"/>
              <a:ext cx="98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a:latin typeface="Verdana" pitchFamily="34" charset="0"/>
                </a:rPr>
                <a:t>checkOutVideo</a:t>
              </a:r>
            </a:p>
            <a:p>
              <a:r>
                <a:rPr lang="en-US" sz="1600">
                  <a:latin typeface="Verdana" pitchFamily="34" charset="0"/>
                </a:rPr>
                <a:t>checkInVideo</a:t>
              </a:r>
            </a:p>
            <a:p>
              <a:r>
                <a:rPr lang="en-US" sz="1600">
                  <a:latin typeface="Verdana" pitchFamily="34" charset="0"/>
                </a:rPr>
                <a:t>buyItem</a:t>
              </a:r>
            </a:p>
            <a:p>
              <a:r>
                <a:rPr lang="en-US" sz="1600">
                  <a:latin typeface="Verdana" pitchFamily="34" charset="0"/>
                </a:rPr>
                <a:t>etc...</a:t>
              </a:r>
            </a:p>
          </p:txBody>
        </p:sp>
        <p:sp>
          <p:nvSpPr>
            <p:cNvPr id="38928" name="Rectangle 32"/>
            <p:cNvSpPr>
              <a:spLocks noChangeArrowheads="1"/>
            </p:cNvSpPr>
            <p:nvPr/>
          </p:nvSpPr>
          <p:spPr bwMode="auto">
            <a:xfrm>
              <a:off x="853" y="2073"/>
              <a:ext cx="77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b="1">
                  <a:latin typeface="Verdana" pitchFamily="34" charset="0"/>
                </a:rPr>
                <a:t>attributes</a:t>
              </a:r>
            </a:p>
          </p:txBody>
        </p:sp>
        <p:sp>
          <p:nvSpPr>
            <p:cNvPr id="38929" name="Rectangle 33"/>
            <p:cNvSpPr>
              <a:spLocks noChangeArrowheads="1"/>
            </p:cNvSpPr>
            <p:nvPr/>
          </p:nvSpPr>
          <p:spPr bwMode="auto">
            <a:xfrm>
              <a:off x="930" y="2928"/>
              <a:ext cx="8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b="1">
                  <a:latin typeface="Verdana" pitchFamily="34" charset="0"/>
                </a:rPr>
                <a:t>operations</a:t>
              </a:r>
            </a:p>
          </p:txBody>
        </p:sp>
        <p:sp>
          <p:nvSpPr>
            <p:cNvPr id="38930" name="Rectangle 34"/>
            <p:cNvSpPr>
              <a:spLocks noChangeArrowheads="1"/>
            </p:cNvSpPr>
            <p:nvPr/>
          </p:nvSpPr>
          <p:spPr bwMode="auto">
            <a:xfrm>
              <a:off x="1569" y="1427"/>
              <a:ext cx="516" cy="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900" b="1">
                  <a:latin typeface="Verdana" pitchFamily="34" charset="0"/>
                </a:rPr>
                <a:t>{</a:t>
              </a:r>
            </a:p>
          </p:txBody>
        </p:sp>
        <p:sp>
          <p:nvSpPr>
            <p:cNvPr id="38931" name="Rectangle 35"/>
            <p:cNvSpPr>
              <a:spLocks noChangeArrowheads="1"/>
            </p:cNvSpPr>
            <p:nvPr/>
          </p:nvSpPr>
          <p:spPr bwMode="auto">
            <a:xfrm>
              <a:off x="1714" y="2672"/>
              <a:ext cx="319"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6600" b="1">
                  <a:latin typeface="Verdana" pitchFamily="34" charset="0"/>
                </a:rPr>
                <a:t>{</a:t>
              </a:r>
            </a:p>
          </p:txBody>
        </p:sp>
        <p:sp>
          <p:nvSpPr>
            <p:cNvPr id="38932" name="Rectangle 36"/>
            <p:cNvSpPr>
              <a:spLocks noChangeArrowheads="1"/>
            </p:cNvSpPr>
            <p:nvPr/>
          </p:nvSpPr>
          <p:spPr bwMode="auto">
            <a:xfrm>
              <a:off x="3633" y="1621"/>
              <a:ext cx="1367" cy="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nSpc>
                  <a:spcPct val="160000"/>
                </a:lnSpc>
              </a:pPr>
              <a:r>
                <a:rPr lang="en-US" sz="1600" b="1">
                  <a:latin typeface="Verdana" pitchFamily="34" charset="0"/>
                </a:rPr>
                <a:t>Expanded view of a</a:t>
              </a:r>
            </a:p>
            <a:p>
              <a:pPr>
                <a:lnSpc>
                  <a:spcPct val="160000"/>
                </a:lnSpc>
              </a:pPr>
              <a:r>
                <a:rPr lang="en-US" sz="1600" b="1">
                  <a:latin typeface="Verdana" pitchFamily="34" charset="0"/>
                </a:rPr>
                <a:t>Class into its three</a:t>
              </a:r>
            </a:p>
            <a:p>
              <a:pPr>
                <a:lnSpc>
                  <a:spcPct val="160000"/>
                </a:lnSpc>
              </a:pPr>
              <a:r>
                <a:rPr lang="en-US" sz="1600" b="1">
                  <a:latin typeface="Verdana" pitchFamily="34" charset="0"/>
                </a:rPr>
                <a:t>sections:</a:t>
              </a:r>
            </a:p>
            <a:p>
              <a:pPr>
                <a:lnSpc>
                  <a:spcPct val="160000"/>
                </a:lnSpc>
              </a:pPr>
              <a:r>
                <a:rPr lang="en-US" sz="1600" b="1">
                  <a:latin typeface="Verdana" pitchFamily="34" charset="0"/>
                </a:rPr>
                <a:t>  Top: Class Name</a:t>
              </a:r>
            </a:p>
            <a:p>
              <a:pPr>
                <a:lnSpc>
                  <a:spcPct val="160000"/>
                </a:lnSpc>
              </a:pPr>
              <a:r>
                <a:rPr lang="en-US" sz="1600" b="1">
                  <a:latin typeface="Verdana" pitchFamily="34" charset="0"/>
                </a:rPr>
                <a:t>  Middle: attributes</a:t>
              </a:r>
            </a:p>
            <a:p>
              <a:pPr>
                <a:lnSpc>
                  <a:spcPct val="160000"/>
                </a:lnSpc>
              </a:pPr>
              <a:r>
                <a:rPr lang="en-US" sz="1600" b="1">
                  <a:latin typeface="Verdana" pitchFamily="34" charset="0"/>
                </a:rPr>
                <a:t>  Bottom: operations</a:t>
              </a:r>
            </a:p>
          </p:txBody>
        </p:sp>
      </p:grpSp>
      <p:sp>
        <p:nvSpPr>
          <p:cNvPr id="38916" name="Rectangle 37"/>
          <p:cNvSpPr>
            <a:spLocks noChangeArrowheads="1"/>
          </p:cNvSpPr>
          <p:nvPr/>
        </p:nvSpPr>
        <p:spPr bwMode="auto">
          <a:xfrm>
            <a:off x="2460625" y="1333500"/>
            <a:ext cx="9953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p>
            <a:r>
              <a:rPr lang="en-US" b="1">
                <a:latin typeface="Verdana" pitchFamily="34" charset="0"/>
              </a:rPr>
              <a:t>Class</a:t>
            </a:r>
          </a:p>
        </p:txBody>
      </p:sp>
      <p:grpSp>
        <p:nvGrpSpPr>
          <p:cNvPr id="38917" name="Group 38"/>
          <p:cNvGrpSpPr>
            <a:grpSpLocks/>
          </p:cNvGrpSpPr>
          <p:nvPr/>
        </p:nvGrpSpPr>
        <p:grpSpPr bwMode="auto">
          <a:xfrm>
            <a:off x="3482975" y="1284288"/>
            <a:ext cx="1624013" cy="685800"/>
            <a:chOff x="2880" y="240"/>
            <a:chExt cx="1023" cy="432"/>
          </a:xfrm>
        </p:grpSpPr>
        <p:sp>
          <p:nvSpPr>
            <p:cNvPr id="38918" name="Rectangle 39"/>
            <p:cNvSpPr>
              <a:spLocks noChangeArrowheads="1"/>
            </p:cNvSpPr>
            <p:nvPr/>
          </p:nvSpPr>
          <p:spPr bwMode="auto">
            <a:xfrm>
              <a:off x="2880" y="240"/>
              <a:ext cx="1008" cy="432"/>
            </a:xfrm>
            <a:prstGeom prst="rect">
              <a:avLst/>
            </a:prstGeom>
            <a:solidFill>
              <a:schemeClr val="bg1"/>
            </a:solidFill>
            <a:ln w="50800">
              <a:solidFill>
                <a:schemeClr val="tx1"/>
              </a:solidFill>
              <a:miter lim="800000"/>
              <a:headEnd/>
              <a:tailEnd/>
            </a:ln>
          </p:spPr>
          <p:txBody>
            <a:bodyPr wrap="none" anchor="ctr"/>
            <a:lstStyle/>
            <a:p>
              <a:endParaRPr lang="en-US">
                <a:latin typeface="Verdana" pitchFamily="34" charset="0"/>
              </a:endParaRPr>
            </a:p>
          </p:txBody>
        </p:sp>
        <p:sp>
          <p:nvSpPr>
            <p:cNvPr id="38919" name="Line 40"/>
            <p:cNvSpPr>
              <a:spLocks noChangeShapeType="1"/>
            </p:cNvSpPr>
            <p:nvPr/>
          </p:nvSpPr>
          <p:spPr bwMode="auto">
            <a:xfrm>
              <a:off x="2894" y="384"/>
              <a:ext cx="100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0" name="Line 41"/>
            <p:cNvSpPr>
              <a:spLocks noChangeShapeType="1"/>
            </p:cNvSpPr>
            <p:nvPr/>
          </p:nvSpPr>
          <p:spPr bwMode="auto">
            <a:xfrm>
              <a:off x="2894" y="528"/>
              <a:ext cx="100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85800" y="381000"/>
            <a:ext cx="7848600" cy="533400"/>
          </a:xfrm>
        </p:spPr>
        <p:txBody>
          <a:bodyPr/>
          <a:lstStyle/>
          <a:p>
            <a:r>
              <a:rPr lang="en-US" smtClean="0"/>
              <a:t>Generalization Relationships</a:t>
            </a:r>
          </a:p>
        </p:txBody>
      </p:sp>
      <p:sp>
        <p:nvSpPr>
          <p:cNvPr id="39939" name="Rectangle 3"/>
          <p:cNvSpPr>
            <a:spLocks noChangeArrowheads="1"/>
          </p:cNvSpPr>
          <p:nvPr/>
        </p:nvSpPr>
        <p:spPr bwMode="auto">
          <a:xfrm>
            <a:off x="736600" y="2336800"/>
            <a:ext cx="2438400" cy="7620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Person</a:t>
            </a:r>
          </a:p>
        </p:txBody>
      </p:sp>
      <p:sp>
        <p:nvSpPr>
          <p:cNvPr id="39940" name="Text Box 4"/>
          <p:cNvSpPr txBox="1">
            <a:spLocks noChangeArrowheads="1"/>
          </p:cNvSpPr>
          <p:nvPr/>
        </p:nvSpPr>
        <p:spPr bwMode="auto">
          <a:xfrm>
            <a:off x="3810000" y="2209800"/>
            <a:ext cx="48228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lgn="just"/>
            <a:r>
              <a:rPr lang="en-US">
                <a:latin typeface="Verdana" pitchFamily="34" charset="0"/>
              </a:rPr>
              <a:t>A </a:t>
            </a:r>
            <a:r>
              <a:rPr lang="en-US" i="1">
                <a:latin typeface="Verdana" pitchFamily="34" charset="0"/>
              </a:rPr>
              <a:t>generalization</a:t>
            </a:r>
            <a:r>
              <a:rPr lang="en-US">
                <a:latin typeface="Verdana" pitchFamily="34" charset="0"/>
              </a:rPr>
              <a:t> connects a subclass</a:t>
            </a:r>
          </a:p>
          <a:p>
            <a:pPr algn="just"/>
            <a:r>
              <a:rPr lang="en-US">
                <a:latin typeface="Verdana" pitchFamily="34" charset="0"/>
              </a:rPr>
              <a:t>to its superclass. It denotes an </a:t>
            </a:r>
          </a:p>
          <a:p>
            <a:pPr algn="just"/>
            <a:r>
              <a:rPr lang="en-US">
                <a:latin typeface="Verdana" pitchFamily="34" charset="0"/>
              </a:rPr>
              <a:t>inheritance of attributes and behavior</a:t>
            </a:r>
          </a:p>
          <a:p>
            <a:pPr algn="just"/>
            <a:r>
              <a:rPr lang="en-US">
                <a:latin typeface="Verdana" pitchFamily="34" charset="0"/>
              </a:rPr>
              <a:t>from the superclass to the subclass and</a:t>
            </a:r>
          </a:p>
          <a:p>
            <a:pPr algn="just"/>
            <a:r>
              <a:rPr lang="en-US">
                <a:latin typeface="Verdana" pitchFamily="34" charset="0"/>
              </a:rPr>
              <a:t>indicates a specialization in the subclass</a:t>
            </a:r>
          </a:p>
          <a:p>
            <a:pPr algn="just"/>
            <a:r>
              <a:rPr lang="en-US">
                <a:latin typeface="Verdana" pitchFamily="34" charset="0"/>
              </a:rPr>
              <a:t>of the more general superclass.</a:t>
            </a:r>
          </a:p>
        </p:txBody>
      </p:sp>
      <p:sp>
        <p:nvSpPr>
          <p:cNvPr id="39941" name="Rectangle 5"/>
          <p:cNvSpPr>
            <a:spLocks noChangeArrowheads="1"/>
          </p:cNvSpPr>
          <p:nvPr/>
        </p:nvSpPr>
        <p:spPr bwMode="auto">
          <a:xfrm>
            <a:off x="762000" y="4800600"/>
            <a:ext cx="2438400" cy="7620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Student</a:t>
            </a:r>
          </a:p>
        </p:txBody>
      </p:sp>
      <p:grpSp>
        <p:nvGrpSpPr>
          <p:cNvPr id="39942" name="Group 6"/>
          <p:cNvGrpSpPr>
            <a:grpSpLocks/>
          </p:cNvGrpSpPr>
          <p:nvPr/>
        </p:nvGrpSpPr>
        <p:grpSpPr bwMode="auto">
          <a:xfrm>
            <a:off x="1752600" y="3124200"/>
            <a:ext cx="419100" cy="1676400"/>
            <a:chOff x="968" y="1584"/>
            <a:chExt cx="264" cy="1056"/>
          </a:xfrm>
        </p:grpSpPr>
        <p:sp>
          <p:nvSpPr>
            <p:cNvPr id="39943" name="Line 7"/>
            <p:cNvSpPr>
              <a:spLocks noChangeShapeType="1"/>
            </p:cNvSpPr>
            <p:nvPr/>
          </p:nvSpPr>
          <p:spPr bwMode="auto">
            <a:xfrm>
              <a:off x="1104" y="1824"/>
              <a:ext cx="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4" name="Freeform 8"/>
            <p:cNvSpPr>
              <a:spLocks/>
            </p:cNvSpPr>
            <p:nvPr/>
          </p:nvSpPr>
          <p:spPr bwMode="auto">
            <a:xfrm>
              <a:off x="968" y="1584"/>
              <a:ext cx="264" cy="240"/>
            </a:xfrm>
            <a:custGeom>
              <a:avLst/>
              <a:gdLst>
                <a:gd name="T0" fmla="*/ 27 w 336"/>
                <a:gd name="T1" fmla="*/ 0 h 240"/>
                <a:gd name="T2" fmla="*/ 0 w 336"/>
                <a:gd name="T3" fmla="*/ 240 h 240"/>
                <a:gd name="T4" fmla="*/ 62 w 336"/>
                <a:gd name="T5" fmla="*/ 240 h 240"/>
                <a:gd name="T6" fmla="*/ 27 w 336"/>
                <a:gd name="T7" fmla="*/ 0 h 240"/>
                <a:gd name="T8" fmla="*/ 0 60000 65536"/>
                <a:gd name="T9" fmla="*/ 0 60000 65536"/>
                <a:gd name="T10" fmla="*/ 0 60000 65536"/>
                <a:gd name="T11" fmla="*/ 0 60000 65536"/>
                <a:gd name="T12" fmla="*/ 0 w 336"/>
                <a:gd name="T13" fmla="*/ 0 h 240"/>
                <a:gd name="T14" fmla="*/ 336 w 336"/>
                <a:gd name="T15" fmla="*/ 240 h 240"/>
              </a:gdLst>
              <a:ahLst/>
              <a:cxnLst>
                <a:cxn ang="T8">
                  <a:pos x="T0" y="T1"/>
                </a:cxn>
                <a:cxn ang="T9">
                  <a:pos x="T2" y="T3"/>
                </a:cxn>
                <a:cxn ang="T10">
                  <a:pos x="T4" y="T5"/>
                </a:cxn>
                <a:cxn ang="T11">
                  <a:pos x="T6" y="T7"/>
                </a:cxn>
              </a:cxnLst>
              <a:rect l="T12" t="T13" r="T14" b="T15"/>
              <a:pathLst>
                <a:path w="336" h="240">
                  <a:moveTo>
                    <a:pt x="144" y="0"/>
                  </a:moveTo>
                  <a:lnTo>
                    <a:pt x="0" y="240"/>
                  </a:lnTo>
                  <a:lnTo>
                    <a:pt x="336" y="240"/>
                  </a:lnTo>
                  <a:lnTo>
                    <a:pt x="144" y="0"/>
                  </a:lnTo>
                  <a:close/>
                </a:path>
              </a:pathLst>
            </a:custGeom>
            <a:solidFill>
              <a:schemeClr val="bg1"/>
            </a:solidFill>
            <a:ln w="19050">
              <a:solidFill>
                <a:schemeClr val="tx1"/>
              </a:solidFill>
              <a:round/>
              <a:headEnd/>
              <a:tailEnd/>
            </a:ln>
          </p:spPr>
          <p:txBody>
            <a:bodyPr wrap="none" anchor="ctr"/>
            <a:lstStyle/>
            <a:p>
              <a:endParaRPr lang="en-US">
                <a:latin typeface="Verdana" pitchFamily="34" charset="0"/>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idx="4294967295"/>
          </p:nvPr>
        </p:nvSpPr>
        <p:spPr>
          <a:xfrm>
            <a:off x="228600" y="457200"/>
            <a:ext cx="8763000" cy="533400"/>
          </a:xfrm>
        </p:spPr>
        <p:txBody>
          <a:bodyPr/>
          <a:lstStyle/>
          <a:p>
            <a:r>
              <a:rPr lang="en-US" sz="4000" smtClean="0"/>
              <a:t>Generalization Relationships (Cont’d)</a:t>
            </a:r>
          </a:p>
        </p:txBody>
      </p:sp>
      <p:sp>
        <p:nvSpPr>
          <p:cNvPr id="40963" name="Rectangle 1027"/>
          <p:cNvSpPr>
            <a:spLocks noChangeArrowheads="1"/>
          </p:cNvSpPr>
          <p:nvPr/>
        </p:nvSpPr>
        <p:spPr bwMode="auto">
          <a:xfrm>
            <a:off x="1295400" y="2819400"/>
            <a:ext cx="2438400" cy="7620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Student</a:t>
            </a:r>
          </a:p>
        </p:txBody>
      </p:sp>
      <p:sp>
        <p:nvSpPr>
          <p:cNvPr id="40964" name="Text Box 1028"/>
          <p:cNvSpPr txBox="1">
            <a:spLocks noChangeArrowheads="1"/>
          </p:cNvSpPr>
          <p:nvPr/>
        </p:nvSpPr>
        <p:spPr bwMode="auto">
          <a:xfrm>
            <a:off x="457200" y="1295400"/>
            <a:ext cx="8153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n-US">
                <a:solidFill>
                  <a:srgbClr val="FFFFFF"/>
                </a:solidFill>
                <a:latin typeface="Verdana" pitchFamily="34" charset="0"/>
              </a:rPr>
              <a:t>UML permits a class to inherit from multiple superclasses, although some programming languages (</a:t>
            </a:r>
            <a:r>
              <a:rPr lang="en-US" i="1">
                <a:solidFill>
                  <a:srgbClr val="FFFFFF"/>
                </a:solidFill>
                <a:latin typeface="Verdana" pitchFamily="34" charset="0"/>
              </a:rPr>
              <a:t>e.g.,</a:t>
            </a:r>
            <a:r>
              <a:rPr lang="en-US">
                <a:solidFill>
                  <a:srgbClr val="FFFFFF"/>
                </a:solidFill>
                <a:latin typeface="Verdana" pitchFamily="34" charset="0"/>
              </a:rPr>
              <a:t> Java) do not permit multiple inheritance. </a:t>
            </a:r>
          </a:p>
        </p:txBody>
      </p:sp>
      <p:sp>
        <p:nvSpPr>
          <p:cNvPr id="40965" name="Rectangle 1029"/>
          <p:cNvSpPr>
            <a:spLocks noChangeArrowheads="1"/>
          </p:cNvSpPr>
          <p:nvPr/>
        </p:nvSpPr>
        <p:spPr bwMode="auto">
          <a:xfrm>
            <a:off x="2895600" y="5029200"/>
            <a:ext cx="3048000" cy="7620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TeachingAssistant</a:t>
            </a:r>
          </a:p>
        </p:txBody>
      </p:sp>
      <p:sp>
        <p:nvSpPr>
          <p:cNvPr id="40966" name="Line 1030"/>
          <p:cNvSpPr>
            <a:spLocks noChangeShapeType="1"/>
          </p:cNvSpPr>
          <p:nvPr/>
        </p:nvSpPr>
        <p:spPr bwMode="auto">
          <a:xfrm>
            <a:off x="4343400" y="44958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Freeform 1031"/>
          <p:cNvSpPr>
            <a:spLocks/>
          </p:cNvSpPr>
          <p:nvPr/>
        </p:nvSpPr>
        <p:spPr bwMode="auto">
          <a:xfrm>
            <a:off x="2755900" y="3619500"/>
            <a:ext cx="419100" cy="398463"/>
          </a:xfrm>
          <a:custGeom>
            <a:avLst/>
            <a:gdLst>
              <a:gd name="T0" fmla="*/ 2147483647 w 336"/>
              <a:gd name="T1" fmla="*/ 0 h 240"/>
              <a:gd name="T2" fmla="*/ 0 w 336"/>
              <a:gd name="T3" fmla="*/ 2147483647 h 240"/>
              <a:gd name="T4" fmla="*/ 2147483647 w 336"/>
              <a:gd name="T5" fmla="*/ 2147483647 h 240"/>
              <a:gd name="T6" fmla="*/ 2147483647 w 336"/>
              <a:gd name="T7" fmla="*/ 0 h 240"/>
              <a:gd name="T8" fmla="*/ 0 60000 65536"/>
              <a:gd name="T9" fmla="*/ 0 60000 65536"/>
              <a:gd name="T10" fmla="*/ 0 60000 65536"/>
              <a:gd name="T11" fmla="*/ 0 60000 65536"/>
              <a:gd name="T12" fmla="*/ 0 w 336"/>
              <a:gd name="T13" fmla="*/ 0 h 240"/>
              <a:gd name="T14" fmla="*/ 336 w 336"/>
              <a:gd name="T15" fmla="*/ 240 h 240"/>
            </a:gdLst>
            <a:ahLst/>
            <a:cxnLst>
              <a:cxn ang="T8">
                <a:pos x="T0" y="T1"/>
              </a:cxn>
              <a:cxn ang="T9">
                <a:pos x="T2" y="T3"/>
              </a:cxn>
              <a:cxn ang="T10">
                <a:pos x="T4" y="T5"/>
              </a:cxn>
              <a:cxn ang="T11">
                <a:pos x="T6" y="T7"/>
              </a:cxn>
            </a:cxnLst>
            <a:rect l="T12" t="T13" r="T14" b="T15"/>
            <a:pathLst>
              <a:path w="336" h="240">
                <a:moveTo>
                  <a:pt x="144" y="0"/>
                </a:moveTo>
                <a:lnTo>
                  <a:pt x="0" y="240"/>
                </a:lnTo>
                <a:lnTo>
                  <a:pt x="336" y="240"/>
                </a:lnTo>
                <a:lnTo>
                  <a:pt x="144" y="0"/>
                </a:lnTo>
                <a:close/>
              </a:path>
            </a:pathLst>
          </a:custGeom>
          <a:solidFill>
            <a:schemeClr val="bg1"/>
          </a:solidFill>
          <a:ln w="19050">
            <a:solidFill>
              <a:schemeClr val="tx1"/>
            </a:solidFill>
            <a:round/>
            <a:headEnd/>
            <a:tailEnd/>
          </a:ln>
        </p:spPr>
        <p:txBody>
          <a:bodyPr wrap="none" anchor="ctr"/>
          <a:lstStyle/>
          <a:p>
            <a:endParaRPr lang="en-US">
              <a:latin typeface="Verdana" pitchFamily="34" charset="0"/>
            </a:endParaRPr>
          </a:p>
        </p:txBody>
      </p:sp>
      <p:sp>
        <p:nvSpPr>
          <p:cNvPr id="40968" name="Rectangle 1032"/>
          <p:cNvSpPr>
            <a:spLocks noChangeArrowheads="1"/>
          </p:cNvSpPr>
          <p:nvPr/>
        </p:nvSpPr>
        <p:spPr bwMode="auto">
          <a:xfrm>
            <a:off x="4724400" y="2895600"/>
            <a:ext cx="2438400" cy="7620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Employee</a:t>
            </a:r>
          </a:p>
        </p:txBody>
      </p:sp>
      <p:sp>
        <p:nvSpPr>
          <p:cNvPr id="40969" name="Freeform 1033"/>
          <p:cNvSpPr>
            <a:spLocks/>
          </p:cNvSpPr>
          <p:nvPr/>
        </p:nvSpPr>
        <p:spPr bwMode="auto">
          <a:xfrm>
            <a:off x="5562600" y="3657600"/>
            <a:ext cx="419100" cy="398463"/>
          </a:xfrm>
          <a:custGeom>
            <a:avLst/>
            <a:gdLst>
              <a:gd name="T0" fmla="*/ 2147483647 w 336"/>
              <a:gd name="T1" fmla="*/ 0 h 240"/>
              <a:gd name="T2" fmla="*/ 0 w 336"/>
              <a:gd name="T3" fmla="*/ 2147483647 h 240"/>
              <a:gd name="T4" fmla="*/ 2147483647 w 336"/>
              <a:gd name="T5" fmla="*/ 2147483647 h 240"/>
              <a:gd name="T6" fmla="*/ 2147483647 w 336"/>
              <a:gd name="T7" fmla="*/ 0 h 240"/>
              <a:gd name="T8" fmla="*/ 0 60000 65536"/>
              <a:gd name="T9" fmla="*/ 0 60000 65536"/>
              <a:gd name="T10" fmla="*/ 0 60000 65536"/>
              <a:gd name="T11" fmla="*/ 0 60000 65536"/>
              <a:gd name="T12" fmla="*/ 0 w 336"/>
              <a:gd name="T13" fmla="*/ 0 h 240"/>
              <a:gd name="T14" fmla="*/ 336 w 336"/>
              <a:gd name="T15" fmla="*/ 240 h 240"/>
            </a:gdLst>
            <a:ahLst/>
            <a:cxnLst>
              <a:cxn ang="T8">
                <a:pos x="T0" y="T1"/>
              </a:cxn>
              <a:cxn ang="T9">
                <a:pos x="T2" y="T3"/>
              </a:cxn>
              <a:cxn ang="T10">
                <a:pos x="T4" y="T5"/>
              </a:cxn>
              <a:cxn ang="T11">
                <a:pos x="T6" y="T7"/>
              </a:cxn>
            </a:cxnLst>
            <a:rect l="T12" t="T13" r="T14" b="T15"/>
            <a:pathLst>
              <a:path w="336" h="240">
                <a:moveTo>
                  <a:pt x="144" y="0"/>
                </a:moveTo>
                <a:lnTo>
                  <a:pt x="0" y="240"/>
                </a:lnTo>
                <a:lnTo>
                  <a:pt x="336" y="240"/>
                </a:lnTo>
                <a:lnTo>
                  <a:pt x="144" y="0"/>
                </a:lnTo>
                <a:close/>
              </a:path>
            </a:pathLst>
          </a:custGeom>
          <a:solidFill>
            <a:schemeClr val="bg1"/>
          </a:solidFill>
          <a:ln w="19050">
            <a:solidFill>
              <a:schemeClr val="tx1"/>
            </a:solidFill>
            <a:round/>
            <a:headEnd/>
            <a:tailEnd/>
          </a:ln>
        </p:spPr>
        <p:txBody>
          <a:bodyPr wrap="none" anchor="ctr"/>
          <a:lstStyle/>
          <a:p>
            <a:endParaRPr lang="en-US">
              <a:latin typeface="Verdana" pitchFamily="34" charset="0"/>
            </a:endParaRPr>
          </a:p>
        </p:txBody>
      </p:sp>
      <p:sp>
        <p:nvSpPr>
          <p:cNvPr id="40970" name="Freeform 1034"/>
          <p:cNvSpPr>
            <a:spLocks/>
          </p:cNvSpPr>
          <p:nvPr/>
        </p:nvSpPr>
        <p:spPr bwMode="auto">
          <a:xfrm>
            <a:off x="2971800" y="4038600"/>
            <a:ext cx="2819400" cy="457200"/>
          </a:xfrm>
          <a:custGeom>
            <a:avLst/>
            <a:gdLst>
              <a:gd name="T0" fmla="*/ 0 w 1776"/>
              <a:gd name="T1" fmla="*/ 0 h 288"/>
              <a:gd name="T2" fmla="*/ 0 w 1776"/>
              <a:gd name="T3" fmla="*/ 2147483647 h 288"/>
              <a:gd name="T4" fmla="*/ 2147483647 w 1776"/>
              <a:gd name="T5" fmla="*/ 2147483647 h 288"/>
              <a:gd name="T6" fmla="*/ 2147483647 w 1776"/>
              <a:gd name="T7" fmla="*/ 0 h 288"/>
              <a:gd name="T8" fmla="*/ 0 60000 65536"/>
              <a:gd name="T9" fmla="*/ 0 60000 65536"/>
              <a:gd name="T10" fmla="*/ 0 60000 65536"/>
              <a:gd name="T11" fmla="*/ 0 60000 65536"/>
              <a:gd name="T12" fmla="*/ 0 w 1776"/>
              <a:gd name="T13" fmla="*/ 0 h 288"/>
              <a:gd name="T14" fmla="*/ 1776 w 1776"/>
              <a:gd name="T15" fmla="*/ 288 h 288"/>
            </a:gdLst>
            <a:ahLst/>
            <a:cxnLst>
              <a:cxn ang="T8">
                <a:pos x="T0" y="T1"/>
              </a:cxn>
              <a:cxn ang="T9">
                <a:pos x="T2" y="T3"/>
              </a:cxn>
              <a:cxn ang="T10">
                <a:pos x="T4" y="T5"/>
              </a:cxn>
              <a:cxn ang="T11">
                <a:pos x="T6" y="T7"/>
              </a:cxn>
            </a:cxnLst>
            <a:rect l="T12" t="T13" r="T14" b="T15"/>
            <a:pathLst>
              <a:path w="1776" h="288">
                <a:moveTo>
                  <a:pt x="0" y="0"/>
                </a:moveTo>
                <a:lnTo>
                  <a:pt x="0" y="288"/>
                </a:lnTo>
                <a:lnTo>
                  <a:pt x="1776" y="288"/>
                </a:lnTo>
                <a:lnTo>
                  <a:pt x="177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Verdan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271838" y="2144713"/>
            <a:ext cx="1244600" cy="1366837"/>
          </a:xfrm>
          <a:prstGeom prst="rect">
            <a:avLst/>
          </a:prstGeom>
          <a:solidFill>
            <a:srgbClr val="DDDDDD"/>
          </a:solidFill>
          <a:ln w="12700">
            <a:solidFill>
              <a:schemeClr val="tx1"/>
            </a:solidFill>
            <a:miter lim="800000"/>
            <a:headEnd type="none" w="sm" len="sm"/>
            <a:tailEnd type="none" w="sm" len="sm"/>
          </a:ln>
        </p:spPr>
        <p:txBody>
          <a:bodyPr wrap="none" anchor="ctr"/>
          <a:lstStyle/>
          <a:p>
            <a:endParaRPr lang="en-US">
              <a:latin typeface="Verdana" pitchFamily="34" charset="0"/>
            </a:endParaRPr>
          </a:p>
        </p:txBody>
      </p:sp>
      <p:sp>
        <p:nvSpPr>
          <p:cNvPr id="41987" name="Line 3"/>
          <p:cNvSpPr>
            <a:spLocks noChangeShapeType="1"/>
          </p:cNvSpPr>
          <p:nvPr/>
        </p:nvSpPr>
        <p:spPr bwMode="auto">
          <a:xfrm flipV="1">
            <a:off x="3887788" y="3802063"/>
            <a:ext cx="0" cy="614362"/>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1988" name="Line 4"/>
          <p:cNvSpPr>
            <a:spLocks noChangeShapeType="1"/>
          </p:cNvSpPr>
          <p:nvPr/>
        </p:nvSpPr>
        <p:spPr bwMode="auto">
          <a:xfrm flipV="1">
            <a:off x="1735138" y="4041775"/>
            <a:ext cx="0" cy="3873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89" name="Rectangle 5"/>
          <p:cNvSpPr>
            <a:spLocks noChangeArrowheads="1"/>
          </p:cNvSpPr>
          <p:nvPr/>
        </p:nvSpPr>
        <p:spPr bwMode="auto">
          <a:xfrm>
            <a:off x="3101975" y="2135188"/>
            <a:ext cx="1622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1400" b="1">
                <a:latin typeface="Verdana" pitchFamily="34" charset="0"/>
              </a:rPr>
              <a:t>&lt;&lt;abstract&gt;&gt;</a:t>
            </a:r>
          </a:p>
          <a:p>
            <a:pPr algn="ctr"/>
            <a:r>
              <a:rPr lang="en-US" b="1">
                <a:latin typeface="Verdana" pitchFamily="34" charset="0"/>
              </a:rPr>
              <a:t>Role</a:t>
            </a:r>
          </a:p>
        </p:txBody>
      </p:sp>
      <p:sp>
        <p:nvSpPr>
          <p:cNvPr id="41990" name="Line 6"/>
          <p:cNvSpPr>
            <a:spLocks noChangeShapeType="1"/>
          </p:cNvSpPr>
          <p:nvPr/>
        </p:nvSpPr>
        <p:spPr bwMode="auto">
          <a:xfrm flipH="1" flipV="1">
            <a:off x="6211888" y="4038600"/>
            <a:ext cx="1587" cy="3921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1" name="Rectangle 7"/>
          <p:cNvSpPr>
            <a:spLocks noChangeArrowheads="1"/>
          </p:cNvSpPr>
          <p:nvPr/>
        </p:nvSpPr>
        <p:spPr bwMode="auto">
          <a:xfrm>
            <a:off x="3454400" y="2827338"/>
            <a:ext cx="116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attributes</a:t>
            </a:r>
          </a:p>
        </p:txBody>
      </p:sp>
      <p:sp>
        <p:nvSpPr>
          <p:cNvPr id="41992" name="Rectangle 8"/>
          <p:cNvSpPr>
            <a:spLocks noChangeArrowheads="1"/>
          </p:cNvSpPr>
          <p:nvPr/>
        </p:nvSpPr>
        <p:spPr bwMode="auto">
          <a:xfrm>
            <a:off x="3390900" y="3162300"/>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operations</a:t>
            </a:r>
          </a:p>
        </p:txBody>
      </p:sp>
      <p:sp>
        <p:nvSpPr>
          <p:cNvPr id="41993" name="Line 9"/>
          <p:cNvSpPr>
            <a:spLocks noChangeShapeType="1"/>
          </p:cNvSpPr>
          <p:nvPr/>
        </p:nvSpPr>
        <p:spPr bwMode="auto">
          <a:xfrm>
            <a:off x="1736725" y="4037013"/>
            <a:ext cx="4479925" cy="4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4" name="Rectangle 10"/>
          <p:cNvSpPr>
            <a:spLocks noChangeArrowheads="1"/>
          </p:cNvSpPr>
          <p:nvPr/>
        </p:nvSpPr>
        <p:spPr bwMode="auto">
          <a:xfrm>
            <a:off x="1600200" y="838200"/>
            <a:ext cx="4918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b="1" i="1">
                <a:latin typeface="Verdana" pitchFamily="34" charset="0"/>
              </a:rPr>
              <a:t>Generalization Example</a:t>
            </a:r>
          </a:p>
        </p:txBody>
      </p:sp>
      <p:sp>
        <p:nvSpPr>
          <p:cNvPr id="41995" name="Line 11"/>
          <p:cNvSpPr>
            <a:spLocks noChangeShapeType="1"/>
          </p:cNvSpPr>
          <p:nvPr/>
        </p:nvSpPr>
        <p:spPr bwMode="auto">
          <a:xfrm flipV="1">
            <a:off x="3271838" y="2774950"/>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6" name="Line 12"/>
          <p:cNvSpPr>
            <a:spLocks noChangeShapeType="1"/>
          </p:cNvSpPr>
          <p:nvPr/>
        </p:nvSpPr>
        <p:spPr bwMode="auto">
          <a:xfrm>
            <a:off x="3271838" y="3155950"/>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7" name="Rectangle 13"/>
          <p:cNvSpPr>
            <a:spLocks noChangeArrowheads="1"/>
          </p:cNvSpPr>
          <p:nvPr/>
        </p:nvSpPr>
        <p:spPr bwMode="auto">
          <a:xfrm>
            <a:off x="1150938" y="4400550"/>
            <a:ext cx="1244600" cy="1155700"/>
          </a:xfrm>
          <a:prstGeom prst="rect">
            <a:avLst/>
          </a:prstGeom>
          <a:solidFill>
            <a:srgbClr val="DDDDDD"/>
          </a:solidFill>
          <a:ln w="12700">
            <a:solidFill>
              <a:schemeClr val="tx1"/>
            </a:solidFill>
            <a:miter lim="800000"/>
            <a:headEnd type="none" w="sm" len="sm"/>
            <a:tailEnd type="none" w="sm" len="sm"/>
          </a:ln>
        </p:spPr>
        <p:txBody>
          <a:bodyPr wrap="none" anchor="ctr"/>
          <a:lstStyle/>
          <a:p>
            <a:endParaRPr lang="en-US">
              <a:latin typeface="Verdana" pitchFamily="34" charset="0"/>
            </a:endParaRPr>
          </a:p>
        </p:txBody>
      </p:sp>
      <p:sp>
        <p:nvSpPr>
          <p:cNvPr id="41998" name="Rectangle 14"/>
          <p:cNvSpPr>
            <a:spLocks noChangeArrowheads="1"/>
          </p:cNvSpPr>
          <p:nvPr/>
        </p:nvSpPr>
        <p:spPr bwMode="auto">
          <a:xfrm>
            <a:off x="1322388" y="4495800"/>
            <a:ext cx="1116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latin typeface="Verdana" pitchFamily="34" charset="0"/>
              </a:rPr>
              <a:t>Faculty</a:t>
            </a:r>
          </a:p>
        </p:txBody>
      </p:sp>
      <p:sp>
        <p:nvSpPr>
          <p:cNvPr id="41999" name="Rectangle 15"/>
          <p:cNvSpPr>
            <a:spLocks noChangeArrowheads="1"/>
          </p:cNvSpPr>
          <p:nvPr/>
        </p:nvSpPr>
        <p:spPr bwMode="auto">
          <a:xfrm>
            <a:off x="1333500" y="4922838"/>
            <a:ext cx="116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attributes</a:t>
            </a:r>
          </a:p>
        </p:txBody>
      </p:sp>
      <p:sp>
        <p:nvSpPr>
          <p:cNvPr id="42000" name="Rectangle 16"/>
          <p:cNvSpPr>
            <a:spLocks noChangeArrowheads="1"/>
          </p:cNvSpPr>
          <p:nvPr/>
        </p:nvSpPr>
        <p:spPr bwMode="auto">
          <a:xfrm>
            <a:off x="1270000" y="5257800"/>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operations</a:t>
            </a:r>
          </a:p>
        </p:txBody>
      </p:sp>
      <p:sp>
        <p:nvSpPr>
          <p:cNvPr id="42001" name="Line 17"/>
          <p:cNvSpPr>
            <a:spLocks noChangeShapeType="1"/>
          </p:cNvSpPr>
          <p:nvPr/>
        </p:nvSpPr>
        <p:spPr bwMode="auto">
          <a:xfrm flipV="1">
            <a:off x="1150938" y="4870450"/>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02" name="Line 18"/>
          <p:cNvSpPr>
            <a:spLocks noChangeShapeType="1"/>
          </p:cNvSpPr>
          <p:nvPr/>
        </p:nvSpPr>
        <p:spPr bwMode="auto">
          <a:xfrm>
            <a:off x="1150938" y="5251450"/>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03" name="Rectangle 19"/>
          <p:cNvSpPr>
            <a:spLocks noChangeArrowheads="1"/>
          </p:cNvSpPr>
          <p:nvPr/>
        </p:nvSpPr>
        <p:spPr bwMode="auto">
          <a:xfrm>
            <a:off x="3259138" y="4400550"/>
            <a:ext cx="1244600" cy="1155700"/>
          </a:xfrm>
          <a:prstGeom prst="rect">
            <a:avLst/>
          </a:prstGeom>
          <a:solidFill>
            <a:srgbClr val="DDDDDD"/>
          </a:solidFill>
          <a:ln w="12700">
            <a:solidFill>
              <a:schemeClr val="tx1"/>
            </a:solidFill>
            <a:miter lim="800000"/>
            <a:headEnd type="none" w="sm" len="sm"/>
            <a:tailEnd type="none" w="sm" len="sm"/>
          </a:ln>
        </p:spPr>
        <p:txBody>
          <a:bodyPr wrap="none" anchor="ctr"/>
          <a:lstStyle/>
          <a:p>
            <a:endParaRPr lang="en-US">
              <a:latin typeface="Verdana" pitchFamily="34" charset="0"/>
            </a:endParaRPr>
          </a:p>
        </p:txBody>
      </p:sp>
      <p:sp>
        <p:nvSpPr>
          <p:cNvPr id="42004" name="Rectangle 20"/>
          <p:cNvSpPr>
            <a:spLocks noChangeArrowheads="1"/>
          </p:cNvSpPr>
          <p:nvPr/>
        </p:nvSpPr>
        <p:spPr bwMode="auto">
          <a:xfrm>
            <a:off x="3430588" y="4445000"/>
            <a:ext cx="1195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latin typeface="Verdana" pitchFamily="34" charset="0"/>
              </a:rPr>
              <a:t>Student</a:t>
            </a:r>
          </a:p>
        </p:txBody>
      </p:sp>
      <p:sp>
        <p:nvSpPr>
          <p:cNvPr id="42005" name="Rectangle 21"/>
          <p:cNvSpPr>
            <a:spLocks noChangeArrowheads="1"/>
          </p:cNvSpPr>
          <p:nvPr/>
        </p:nvSpPr>
        <p:spPr bwMode="auto">
          <a:xfrm>
            <a:off x="3441700" y="4872038"/>
            <a:ext cx="116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attributes</a:t>
            </a:r>
          </a:p>
        </p:txBody>
      </p:sp>
      <p:sp>
        <p:nvSpPr>
          <p:cNvPr id="42006" name="Rectangle 22"/>
          <p:cNvSpPr>
            <a:spLocks noChangeArrowheads="1"/>
          </p:cNvSpPr>
          <p:nvPr/>
        </p:nvSpPr>
        <p:spPr bwMode="auto">
          <a:xfrm>
            <a:off x="3378200" y="5207000"/>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operations</a:t>
            </a:r>
          </a:p>
        </p:txBody>
      </p:sp>
      <p:sp>
        <p:nvSpPr>
          <p:cNvPr id="42007" name="Line 23"/>
          <p:cNvSpPr>
            <a:spLocks noChangeShapeType="1"/>
          </p:cNvSpPr>
          <p:nvPr/>
        </p:nvSpPr>
        <p:spPr bwMode="auto">
          <a:xfrm flipV="1">
            <a:off x="3259138" y="4819650"/>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08" name="Line 24"/>
          <p:cNvSpPr>
            <a:spLocks noChangeShapeType="1"/>
          </p:cNvSpPr>
          <p:nvPr/>
        </p:nvSpPr>
        <p:spPr bwMode="auto">
          <a:xfrm>
            <a:off x="3259138" y="5200650"/>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09" name="Rectangle 25"/>
          <p:cNvSpPr>
            <a:spLocks noChangeArrowheads="1"/>
          </p:cNvSpPr>
          <p:nvPr/>
        </p:nvSpPr>
        <p:spPr bwMode="auto">
          <a:xfrm>
            <a:off x="5570538" y="4400550"/>
            <a:ext cx="1244600" cy="1155700"/>
          </a:xfrm>
          <a:prstGeom prst="rect">
            <a:avLst/>
          </a:prstGeom>
          <a:solidFill>
            <a:srgbClr val="DDDDDD"/>
          </a:solidFill>
          <a:ln w="12700">
            <a:solidFill>
              <a:schemeClr val="tx1"/>
            </a:solidFill>
            <a:miter lim="800000"/>
            <a:headEnd type="none" w="sm" len="sm"/>
            <a:tailEnd type="none" w="sm" len="sm"/>
          </a:ln>
        </p:spPr>
        <p:txBody>
          <a:bodyPr wrap="none" anchor="ctr"/>
          <a:lstStyle/>
          <a:p>
            <a:endParaRPr lang="en-US">
              <a:latin typeface="Verdana" pitchFamily="34" charset="0"/>
            </a:endParaRPr>
          </a:p>
        </p:txBody>
      </p:sp>
      <p:sp>
        <p:nvSpPr>
          <p:cNvPr id="42010" name="Rectangle 26"/>
          <p:cNvSpPr>
            <a:spLocks noChangeArrowheads="1"/>
          </p:cNvSpPr>
          <p:nvPr/>
        </p:nvSpPr>
        <p:spPr bwMode="auto">
          <a:xfrm>
            <a:off x="5843588" y="4432300"/>
            <a:ext cx="796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latin typeface="Verdana" pitchFamily="34" charset="0"/>
              </a:rPr>
              <a:t>Staff</a:t>
            </a:r>
          </a:p>
        </p:txBody>
      </p:sp>
      <p:sp>
        <p:nvSpPr>
          <p:cNvPr id="42011" name="Rectangle 27"/>
          <p:cNvSpPr>
            <a:spLocks noChangeArrowheads="1"/>
          </p:cNvSpPr>
          <p:nvPr/>
        </p:nvSpPr>
        <p:spPr bwMode="auto">
          <a:xfrm>
            <a:off x="5753100" y="4872038"/>
            <a:ext cx="116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attributes</a:t>
            </a:r>
          </a:p>
        </p:txBody>
      </p:sp>
      <p:sp>
        <p:nvSpPr>
          <p:cNvPr id="42012" name="Rectangle 28"/>
          <p:cNvSpPr>
            <a:spLocks noChangeArrowheads="1"/>
          </p:cNvSpPr>
          <p:nvPr/>
        </p:nvSpPr>
        <p:spPr bwMode="auto">
          <a:xfrm>
            <a:off x="5689600" y="5207000"/>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operations</a:t>
            </a:r>
          </a:p>
        </p:txBody>
      </p:sp>
      <p:sp>
        <p:nvSpPr>
          <p:cNvPr id="42013" name="Line 29"/>
          <p:cNvSpPr>
            <a:spLocks noChangeShapeType="1"/>
          </p:cNvSpPr>
          <p:nvPr/>
        </p:nvSpPr>
        <p:spPr bwMode="auto">
          <a:xfrm flipV="1">
            <a:off x="5570538" y="4819650"/>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14" name="Line 30"/>
          <p:cNvSpPr>
            <a:spLocks noChangeShapeType="1"/>
          </p:cNvSpPr>
          <p:nvPr/>
        </p:nvSpPr>
        <p:spPr bwMode="auto">
          <a:xfrm>
            <a:off x="5570538" y="5200650"/>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15" name="Rectangle 31"/>
          <p:cNvSpPr>
            <a:spLocks noChangeArrowheads="1"/>
          </p:cNvSpPr>
          <p:nvPr/>
        </p:nvSpPr>
        <p:spPr bwMode="auto">
          <a:xfrm>
            <a:off x="7172325" y="4400550"/>
            <a:ext cx="1244600" cy="1155700"/>
          </a:xfrm>
          <a:prstGeom prst="rect">
            <a:avLst/>
          </a:prstGeom>
          <a:solidFill>
            <a:srgbClr val="DDDDDD"/>
          </a:solidFill>
          <a:ln w="12700">
            <a:solidFill>
              <a:schemeClr val="tx1"/>
            </a:solidFill>
            <a:prstDash val="dash"/>
            <a:miter lim="800000"/>
            <a:headEnd type="none" w="sm" len="sm"/>
            <a:tailEnd type="none" w="sm" len="sm"/>
          </a:ln>
        </p:spPr>
        <p:txBody>
          <a:bodyPr wrap="none" anchor="ctr"/>
          <a:lstStyle/>
          <a:p>
            <a:endParaRPr lang="en-US">
              <a:latin typeface="Verdana" pitchFamily="34" charset="0"/>
            </a:endParaRPr>
          </a:p>
        </p:txBody>
      </p:sp>
      <p:sp>
        <p:nvSpPr>
          <p:cNvPr id="42016" name="Rectangle 32"/>
          <p:cNvSpPr>
            <a:spLocks noChangeArrowheads="1"/>
          </p:cNvSpPr>
          <p:nvPr/>
        </p:nvSpPr>
        <p:spPr bwMode="auto">
          <a:xfrm>
            <a:off x="7343775" y="4445000"/>
            <a:ext cx="102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2075" tIns="46038" rIns="92075" bIns="46038">
            <a:spAutoFit/>
          </a:bodyPr>
          <a:lstStyle/>
          <a:p>
            <a:r>
              <a:rPr lang="en-US" b="1">
                <a:latin typeface="Verdana" pitchFamily="34" charset="0"/>
              </a:rPr>
              <a:t>Visitor</a:t>
            </a:r>
          </a:p>
        </p:txBody>
      </p:sp>
      <p:sp>
        <p:nvSpPr>
          <p:cNvPr id="42017" name="Rectangle 33"/>
          <p:cNvSpPr>
            <a:spLocks noChangeArrowheads="1"/>
          </p:cNvSpPr>
          <p:nvPr/>
        </p:nvSpPr>
        <p:spPr bwMode="auto">
          <a:xfrm>
            <a:off x="7354888" y="4872038"/>
            <a:ext cx="116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2075" tIns="46038" rIns="92075" bIns="46038">
            <a:spAutoFit/>
          </a:bodyPr>
          <a:lstStyle/>
          <a:p>
            <a:r>
              <a:rPr lang="en-US" sz="1400" b="1">
                <a:latin typeface="Verdana" pitchFamily="34" charset="0"/>
              </a:rPr>
              <a:t>attributes</a:t>
            </a:r>
          </a:p>
        </p:txBody>
      </p:sp>
      <p:sp>
        <p:nvSpPr>
          <p:cNvPr id="42018" name="Rectangle 34"/>
          <p:cNvSpPr>
            <a:spLocks noChangeArrowheads="1"/>
          </p:cNvSpPr>
          <p:nvPr/>
        </p:nvSpPr>
        <p:spPr bwMode="auto">
          <a:xfrm>
            <a:off x="7291388" y="5207000"/>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wrap="none" lIns="92075" tIns="46038" rIns="92075" bIns="46038">
            <a:spAutoFit/>
          </a:bodyPr>
          <a:lstStyle/>
          <a:p>
            <a:r>
              <a:rPr lang="en-US" sz="1400" b="1">
                <a:latin typeface="Verdana" pitchFamily="34" charset="0"/>
              </a:rPr>
              <a:t>operations</a:t>
            </a:r>
          </a:p>
        </p:txBody>
      </p:sp>
      <p:sp>
        <p:nvSpPr>
          <p:cNvPr id="42019" name="Line 35"/>
          <p:cNvSpPr>
            <a:spLocks noChangeShapeType="1"/>
          </p:cNvSpPr>
          <p:nvPr/>
        </p:nvSpPr>
        <p:spPr bwMode="auto">
          <a:xfrm flipV="1">
            <a:off x="7172325" y="4819650"/>
            <a:ext cx="12446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0" name="Line 36"/>
          <p:cNvSpPr>
            <a:spLocks noChangeShapeType="1"/>
          </p:cNvSpPr>
          <p:nvPr/>
        </p:nvSpPr>
        <p:spPr bwMode="auto">
          <a:xfrm>
            <a:off x="7172325" y="5200650"/>
            <a:ext cx="12446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1" name="Line 37"/>
          <p:cNvSpPr>
            <a:spLocks noChangeShapeType="1"/>
          </p:cNvSpPr>
          <p:nvPr/>
        </p:nvSpPr>
        <p:spPr bwMode="auto">
          <a:xfrm>
            <a:off x="6351588" y="4044950"/>
            <a:ext cx="1481137"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2" name="Line 38"/>
          <p:cNvSpPr>
            <a:spLocks noChangeShapeType="1"/>
          </p:cNvSpPr>
          <p:nvPr/>
        </p:nvSpPr>
        <p:spPr bwMode="auto">
          <a:xfrm>
            <a:off x="7797800" y="4044950"/>
            <a:ext cx="0" cy="35401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3" name="AutoShape 39"/>
          <p:cNvSpPr>
            <a:spLocks noChangeArrowheads="1"/>
          </p:cNvSpPr>
          <p:nvPr/>
        </p:nvSpPr>
        <p:spPr bwMode="auto">
          <a:xfrm>
            <a:off x="3811588" y="3516313"/>
            <a:ext cx="176212" cy="300037"/>
          </a:xfrm>
          <a:prstGeom prst="triangle">
            <a:avLst>
              <a:gd name="adj" fmla="val 50000"/>
            </a:avLst>
          </a:prstGeom>
          <a:solidFill>
            <a:schemeClr val="folHlink"/>
          </a:solidFill>
          <a:ln w="12700">
            <a:solidFill>
              <a:schemeClr val="tx1"/>
            </a:solidFill>
            <a:miter lim="800000"/>
            <a:headEnd type="none" w="sm" len="sm"/>
            <a:tailEnd type="none" w="sm" len="sm"/>
          </a:ln>
        </p:spPr>
        <p:txBody>
          <a:bodyPr wrap="none" anchor="ctr"/>
          <a:lstStyle/>
          <a:p>
            <a:endParaRPr lang="en-US">
              <a:latin typeface="Verdana" pitchFamily="34" charset="0"/>
            </a:endParaRPr>
          </a:p>
        </p:txBody>
      </p:sp>
      <p:sp>
        <p:nvSpPr>
          <p:cNvPr id="42024" name="Text Box 40"/>
          <p:cNvSpPr txBox="1">
            <a:spLocks noChangeArrowheads="1"/>
          </p:cNvSpPr>
          <p:nvPr/>
        </p:nvSpPr>
        <p:spPr bwMode="auto">
          <a:xfrm>
            <a:off x="2563813" y="6110288"/>
            <a:ext cx="4605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n-US" b="1" i="1">
                <a:solidFill>
                  <a:srgbClr val="FFFFFF"/>
                </a:solidFill>
                <a:latin typeface="Verdana" pitchFamily="34" charset="0"/>
              </a:rPr>
              <a:t>Note: &lt;&lt;abstract&gt;&gt; = no objects</a:t>
            </a:r>
          </a:p>
        </p:txBody>
      </p:sp>
      <p:sp>
        <p:nvSpPr>
          <p:cNvPr id="42025" name="Text Box 41"/>
          <p:cNvSpPr txBox="1">
            <a:spLocks noChangeArrowheads="1"/>
          </p:cNvSpPr>
          <p:nvPr/>
        </p:nvSpPr>
        <p:spPr bwMode="auto">
          <a:xfrm>
            <a:off x="6096000" y="1676400"/>
            <a:ext cx="2413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ea typeface="MS PGothic" pitchFamily="34" charset="-128"/>
              </a:defRPr>
            </a:lvl1pPr>
            <a:lvl2pPr>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n-US" b="1">
                <a:latin typeface="Verdana" pitchFamily="34" charset="0"/>
              </a:rPr>
              <a:t>Others:</a:t>
            </a:r>
          </a:p>
          <a:p>
            <a:pPr lvl="1">
              <a:buFontTx/>
              <a:buChar char="•"/>
            </a:pPr>
            <a:r>
              <a:rPr lang="en-US" b="1">
                <a:latin typeface="Verdana" pitchFamily="34" charset="0"/>
              </a:rPr>
              <a:t>Transactions</a:t>
            </a:r>
          </a:p>
          <a:p>
            <a:pPr lvl="1">
              <a:buFontTx/>
              <a:buChar char="•"/>
            </a:pPr>
            <a:r>
              <a:rPr lang="en-US" b="1">
                <a:latin typeface="Verdana" pitchFamily="34" charset="0"/>
              </a:rPr>
              <a:t>Things</a:t>
            </a:r>
          </a:p>
          <a:p>
            <a:pPr lvl="1">
              <a:buFontTx/>
              <a:buChar char="•"/>
            </a:pPr>
            <a:r>
              <a:rPr lang="en-US" b="1">
                <a:latin typeface="Verdana" pitchFamily="34" charset="0"/>
              </a:rPr>
              <a:t> Places</a:t>
            </a:r>
          </a:p>
          <a:p>
            <a:pPr lvl="1">
              <a:buFontTx/>
              <a:buChar char="•"/>
            </a:pPr>
            <a:r>
              <a:rPr lang="en-US" b="1">
                <a:latin typeface="Verdana" pitchFamily="34" charset="0"/>
              </a:rPr>
              <a:t> Etc...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ko-KR" sz="4000" smtClean="0"/>
              <a:t>Một số hoạt động chính trong giai đoạn thiết kế</a:t>
            </a:r>
            <a:endParaRPr lang="en-US" sz="4000" smtClean="0"/>
          </a:p>
        </p:txBody>
      </p:sp>
      <p:sp>
        <p:nvSpPr>
          <p:cNvPr id="7171" name="Rectangle 3"/>
          <p:cNvSpPr>
            <a:spLocks noGrp="1" noChangeArrowheads="1"/>
          </p:cNvSpPr>
          <p:nvPr>
            <p:ph type="body" idx="1"/>
          </p:nvPr>
        </p:nvSpPr>
        <p:spPr/>
        <p:txBody>
          <a:bodyPr/>
          <a:lstStyle/>
          <a:p>
            <a:pPr lvl="1"/>
            <a:r>
              <a:rPr lang="en-US" altLang="ko-KR" smtClean="0"/>
              <a:t>Nghiên cứu để hiểu vấn đề</a:t>
            </a:r>
          </a:p>
          <a:p>
            <a:pPr lvl="1"/>
            <a:r>
              <a:rPr lang="en-US" altLang="ko-KR" smtClean="0"/>
              <a:t>Chọn một số giải pháp thiết kế và xác định các đặc điểm thô của nó</a:t>
            </a:r>
          </a:p>
          <a:p>
            <a:pPr lvl="1"/>
            <a:r>
              <a:rPr lang="en-US" altLang="ko-KR" smtClean="0"/>
              <a:t>Mô tả trừu tượng cho mỗi giải pháp thiết kế, các sai sót cần phát hiện và chỉnh sửa trước khi lập tài liệu TK chính thức</a:t>
            </a: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7788" y="1890713"/>
            <a:ext cx="1244600" cy="1155700"/>
          </a:xfrm>
          <a:prstGeom prst="rect">
            <a:avLst/>
          </a:prstGeom>
          <a:solidFill>
            <a:srgbClr val="DDDDDD"/>
          </a:solidFill>
          <a:ln w="12700">
            <a:solidFill>
              <a:schemeClr val="tx1"/>
            </a:solidFill>
            <a:miter lim="800000"/>
            <a:headEnd type="none" w="sm" len="sm"/>
            <a:tailEnd type="none" w="sm" len="sm"/>
          </a:ln>
        </p:spPr>
        <p:txBody>
          <a:bodyPr wrap="none" anchor="ctr"/>
          <a:lstStyle/>
          <a:p>
            <a:endParaRPr lang="en-US">
              <a:latin typeface="Verdana" pitchFamily="34" charset="0"/>
            </a:endParaRPr>
          </a:p>
        </p:txBody>
      </p:sp>
      <p:sp>
        <p:nvSpPr>
          <p:cNvPr id="43011" name="Line 3"/>
          <p:cNvSpPr>
            <a:spLocks noChangeShapeType="1"/>
          </p:cNvSpPr>
          <p:nvPr/>
        </p:nvSpPr>
        <p:spPr bwMode="auto">
          <a:xfrm flipV="1">
            <a:off x="4503738" y="3336925"/>
            <a:ext cx="0" cy="614363"/>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3012" name="Line 4"/>
          <p:cNvSpPr>
            <a:spLocks noChangeShapeType="1"/>
          </p:cNvSpPr>
          <p:nvPr/>
        </p:nvSpPr>
        <p:spPr bwMode="auto">
          <a:xfrm flipV="1">
            <a:off x="2351088" y="3576638"/>
            <a:ext cx="0" cy="404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13" name="Rectangle 5"/>
          <p:cNvSpPr>
            <a:spLocks noChangeArrowheads="1"/>
          </p:cNvSpPr>
          <p:nvPr/>
        </p:nvSpPr>
        <p:spPr bwMode="auto">
          <a:xfrm>
            <a:off x="4059238" y="1935163"/>
            <a:ext cx="95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latin typeface="Verdana" pitchFamily="34" charset="0"/>
              </a:rPr>
              <a:t>Person</a:t>
            </a:r>
          </a:p>
        </p:txBody>
      </p:sp>
      <p:sp>
        <p:nvSpPr>
          <p:cNvPr id="43014" name="Line 6"/>
          <p:cNvSpPr>
            <a:spLocks noChangeShapeType="1"/>
          </p:cNvSpPr>
          <p:nvPr/>
        </p:nvSpPr>
        <p:spPr bwMode="auto">
          <a:xfrm flipH="1" flipV="1">
            <a:off x="6827838" y="3573463"/>
            <a:ext cx="1587" cy="392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15" name="Rectangle 7"/>
          <p:cNvSpPr>
            <a:spLocks noChangeArrowheads="1"/>
          </p:cNvSpPr>
          <p:nvPr/>
        </p:nvSpPr>
        <p:spPr bwMode="auto">
          <a:xfrm>
            <a:off x="4070350" y="2362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attributes</a:t>
            </a:r>
          </a:p>
        </p:txBody>
      </p:sp>
      <p:sp>
        <p:nvSpPr>
          <p:cNvPr id="43016" name="Rectangle 8"/>
          <p:cNvSpPr>
            <a:spLocks noChangeArrowheads="1"/>
          </p:cNvSpPr>
          <p:nvPr/>
        </p:nvSpPr>
        <p:spPr bwMode="auto">
          <a:xfrm>
            <a:off x="4006850" y="2697163"/>
            <a:ext cx="1089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operations</a:t>
            </a:r>
          </a:p>
        </p:txBody>
      </p:sp>
      <p:sp>
        <p:nvSpPr>
          <p:cNvPr id="43017" name="Line 9"/>
          <p:cNvSpPr>
            <a:spLocks noChangeShapeType="1"/>
          </p:cNvSpPr>
          <p:nvPr/>
        </p:nvSpPr>
        <p:spPr bwMode="auto">
          <a:xfrm>
            <a:off x="2352675" y="3571875"/>
            <a:ext cx="4479925" cy="47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18" name="Rectangle 10"/>
          <p:cNvSpPr>
            <a:spLocks noChangeArrowheads="1"/>
          </p:cNvSpPr>
          <p:nvPr/>
        </p:nvSpPr>
        <p:spPr bwMode="auto">
          <a:xfrm>
            <a:off x="1431925" y="300038"/>
            <a:ext cx="6681788"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sz="2800" b="1" i="1">
                <a:latin typeface="Verdana" pitchFamily="34" charset="0"/>
              </a:rPr>
              <a:t>Poor Generalization Example</a:t>
            </a:r>
          </a:p>
          <a:p>
            <a:pPr algn="ctr"/>
            <a:r>
              <a:rPr lang="en-US" b="1" i="1">
                <a:latin typeface="Verdana" pitchFamily="34" charset="0"/>
              </a:rPr>
              <a:t>(violates the “is a” or “is a kind of” heuristic)</a:t>
            </a:r>
          </a:p>
        </p:txBody>
      </p:sp>
      <p:sp>
        <p:nvSpPr>
          <p:cNvPr id="43019" name="Line 11"/>
          <p:cNvSpPr>
            <a:spLocks noChangeShapeType="1"/>
          </p:cNvSpPr>
          <p:nvPr/>
        </p:nvSpPr>
        <p:spPr bwMode="auto">
          <a:xfrm flipV="1">
            <a:off x="3887788" y="2309813"/>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0" name="Line 12"/>
          <p:cNvSpPr>
            <a:spLocks noChangeShapeType="1"/>
          </p:cNvSpPr>
          <p:nvPr/>
        </p:nvSpPr>
        <p:spPr bwMode="auto">
          <a:xfrm>
            <a:off x="3887788" y="2690813"/>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1" name="Rectangle 13"/>
          <p:cNvSpPr>
            <a:spLocks noChangeArrowheads="1"/>
          </p:cNvSpPr>
          <p:nvPr/>
        </p:nvSpPr>
        <p:spPr bwMode="auto">
          <a:xfrm>
            <a:off x="1766888" y="3986213"/>
            <a:ext cx="1244600" cy="1155700"/>
          </a:xfrm>
          <a:prstGeom prst="rect">
            <a:avLst/>
          </a:prstGeom>
          <a:solidFill>
            <a:srgbClr val="DDDDDD"/>
          </a:solidFill>
          <a:ln w="12700">
            <a:solidFill>
              <a:schemeClr val="tx1"/>
            </a:solidFill>
            <a:miter lim="800000"/>
            <a:headEnd type="none" w="sm" len="sm"/>
            <a:tailEnd type="none" w="sm" len="sm"/>
          </a:ln>
        </p:spPr>
        <p:txBody>
          <a:bodyPr wrap="none" anchor="ctr"/>
          <a:lstStyle/>
          <a:p>
            <a:endParaRPr lang="en-US">
              <a:latin typeface="Verdana" pitchFamily="34" charset="0"/>
            </a:endParaRPr>
          </a:p>
        </p:txBody>
      </p:sp>
      <p:sp>
        <p:nvSpPr>
          <p:cNvPr id="43022" name="Rectangle 14"/>
          <p:cNvSpPr>
            <a:spLocks noChangeArrowheads="1"/>
          </p:cNvSpPr>
          <p:nvPr/>
        </p:nvSpPr>
        <p:spPr bwMode="auto">
          <a:xfrm>
            <a:off x="2025650" y="40306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latin typeface="Verdana" pitchFamily="34" charset="0"/>
              </a:rPr>
              <a:t>Arm</a:t>
            </a:r>
          </a:p>
        </p:txBody>
      </p:sp>
      <p:sp>
        <p:nvSpPr>
          <p:cNvPr id="43023" name="Rectangle 15"/>
          <p:cNvSpPr>
            <a:spLocks noChangeArrowheads="1"/>
          </p:cNvSpPr>
          <p:nvPr/>
        </p:nvSpPr>
        <p:spPr bwMode="auto">
          <a:xfrm>
            <a:off x="1949450" y="44577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attributes</a:t>
            </a:r>
          </a:p>
        </p:txBody>
      </p:sp>
      <p:sp>
        <p:nvSpPr>
          <p:cNvPr id="43024" name="Rectangle 16"/>
          <p:cNvSpPr>
            <a:spLocks noChangeArrowheads="1"/>
          </p:cNvSpPr>
          <p:nvPr/>
        </p:nvSpPr>
        <p:spPr bwMode="auto">
          <a:xfrm>
            <a:off x="1885950" y="4792663"/>
            <a:ext cx="1089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operations</a:t>
            </a:r>
          </a:p>
        </p:txBody>
      </p:sp>
      <p:sp>
        <p:nvSpPr>
          <p:cNvPr id="43025" name="Line 17"/>
          <p:cNvSpPr>
            <a:spLocks noChangeShapeType="1"/>
          </p:cNvSpPr>
          <p:nvPr/>
        </p:nvSpPr>
        <p:spPr bwMode="auto">
          <a:xfrm flipV="1">
            <a:off x="1766888" y="4405313"/>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6" name="Line 18"/>
          <p:cNvSpPr>
            <a:spLocks noChangeShapeType="1"/>
          </p:cNvSpPr>
          <p:nvPr/>
        </p:nvSpPr>
        <p:spPr bwMode="auto">
          <a:xfrm>
            <a:off x="1766888" y="4786313"/>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7" name="Rectangle 19"/>
          <p:cNvSpPr>
            <a:spLocks noChangeArrowheads="1"/>
          </p:cNvSpPr>
          <p:nvPr/>
        </p:nvSpPr>
        <p:spPr bwMode="auto">
          <a:xfrm>
            <a:off x="3875088" y="3935413"/>
            <a:ext cx="1244600" cy="1155700"/>
          </a:xfrm>
          <a:prstGeom prst="rect">
            <a:avLst/>
          </a:prstGeom>
          <a:solidFill>
            <a:srgbClr val="DDDDDD"/>
          </a:solidFill>
          <a:ln w="12700">
            <a:solidFill>
              <a:schemeClr val="tx1"/>
            </a:solidFill>
            <a:miter lim="800000"/>
            <a:headEnd type="none" w="sm" len="sm"/>
            <a:tailEnd type="none" w="sm" len="sm"/>
          </a:ln>
        </p:spPr>
        <p:txBody>
          <a:bodyPr wrap="none" anchor="ctr"/>
          <a:lstStyle/>
          <a:p>
            <a:endParaRPr lang="en-US">
              <a:latin typeface="Verdana" pitchFamily="34" charset="0"/>
            </a:endParaRPr>
          </a:p>
        </p:txBody>
      </p:sp>
      <p:sp>
        <p:nvSpPr>
          <p:cNvPr id="43028" name="Rectangle 20"/>
          <p:cNvSpPr>
            <a:spLocks noChangeArrowheads="1"/>
          </p:cNvSpPr>
          <p:nvPr/>
        </p:nvSpPr>
        <p:spPr bwMode="auto">
          <a:xfrm>
            <a:off x="4222750" y="3979863"/>
            <a:ext cx="59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latin typeface="Verdana" pitchFamily="34" charset="0"/>
              </a:rPr>
              <a:t>Leg</a:t>
            </a:r>
          </a:p>
        </p:txBody>
      </p:sp>
      <p:sp>
        <p:nvSpPr>
          <p:cNvPr id="43029" name="Rectangle 21"/>
          <p:cNvSpPr>
            <a:spLocks noChangeArrowheads="1"/>
          </p:cNvSpPr>
          <p:nvPr/>
        </p:nvSpPr>
        <p:spPr bwMode="auto">
          <a:xfrm>
            <a:off x="4057650" y="44069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attributes</a:t>
            </a:r>
          </a:p>
        </p:txBody>
      </p:sp>
      <p:sp>
        <p:nvSpPr>
          <p:cNvPr id="43030" name="Rectangle 22"/>
          <p:cNvSpPr>
            <a:spLocks noChangeArrowheads="1"/>
          </p:cNvSpPr>
          <p:nvPr/>
        </p:nvSpPr>
        <p:spPr bwMode="auto">
          <a:xfrm>
            <a:off x="3994150" y="4741863"/>
            <a:ext cx="1089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operations</a:t>
            </a:r>
          </a:p>
        </p:txBody>
      </p:sp>
      <p:sp>
        <p:nvSpPr>
          <p:cNvPr id="43031" name="Line 23"/>
          <p:cNvSpPr>
            <a:spLocks noChangeShapeType="1"/>
          </p:cNvSpPr>
          <p:nvPr/>
        </p:nvSpPr>
        <p:spPr bwMode="auto">
          <a:xfrm flipV="1">
            <a:off x="3875088" y="4354513"/>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2" name="Line 24"/>
          <p:cNvSpPr>
            <a:spLocks noChangeShapeType="1"/>
          </p:cNvSpPr>
          <p:nvPr/>
        </p:nvSpPr>
        <p:spPr bwMode="auto">
          <a:xfrm>
            <a:off x="3875088" y="4735513"/>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3" name="Rectangle 25"/>
          <p:cNvSpPr>
            <a:spLocks noChangeArrowheads="1"/>
          </p:cNvSpPr>
          <p:nvPr/>
        </p:nvSpPr>
        <p:spPr bwMode="auto">
          <a:xfrm>
            <a:off x="6186488" y="3935413"/>
            <a:ext cx="1244600" cy="1155700"/>
          </a:xfrm>
          <a:prstGeom prst="rect">
            <a:avLst/>
          </a:prstGeom>
          <a:solidFill>
            <a:srgbClr val="DDDDDD"/>
          </a:solidFill>
          <a:ln w="12700">
            <a:solidFill>
              <a:schemeClr val="tx1"/>
            </a:solidFill>
            <a:miter lim="800000"/>
            <a:headEnd type="none" w="sm" len="sm"/>
            <a:tailEnd type="none" w="sm" len="sm"/>
          </a:ln>
        </p:spPr>
        <p:txBody>
          <a:bodyPr wrap="none" anchor="ctr"/>
          <a:lstStyle/>
          <a:p>
            <a:endParaRPr lang="en-US">
              <a:latin typeface="Verdana" pitchFamily="34" charset="0"/>
            </a:endParaRPr>
          </a:p>
        </p:txBody>
      </p:sp>
      <p:sp>
        <p:nvSpPr>
          <p:cNvPr id="43034" name="Rectangle 26"/>
          <p:cNvSpPr>
            <a:spLocks noChangeArrowheads="1"/>
          </p:cNvSpPr>
          <p:nvPr/>
        </p:nvSpPr>
        <p:spPr bwMode="auto">
          <a:xfrm>
            <a:off x="6459538" y="3967163"/>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b="1">
                <a:latin typeface="Verdana" pitchFamily="34" charset="0"/>
              </a:rPr>
              <a:t>Head</a:t>
            </a:r>
          </a:p>
        </p:txBody>
      </p:sp>
      <p:sp>
        <p:nvSpPr>
          <p:cNvPr id="43035" name="Rectangle 27"/>
          <p:cNvSpPr>
            <a:spLocks noChangeArrowheads="1"/>
          </p:cNvSpPr>
          <p:nvPr/>
        </p:nvSpPr>
        <p:spPr bwMode="auto">
          <a:xfrm>
            <a:off x="6369050" y="44069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attributes</a:t>
            </a:r>
          </a:p>
        </p:txBody>
      </p:sp>
      <p:sp>
        <p:nvSpPr>
          <p:cNvPr id="43036" name="Rectangle 28"/>
          <p:cNvSpPr>
            <a:spLocks noChangeArrowheads="1"/>
          </p:cNvSpPr>
          <p:nvPr/>
        </p:nvSpPr>
        <p:spPr bwMode="auto">
          <a:xfrm>
            <a:off x="6305550" y="4741863"/>
            <a:ext cx="1089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400" b="1">
                <a:latin typeface="Verdana" pitchFamily="34" charset="0"/>
              </a:rPr>
              <a:t>operations</a:t>
            </a:r>
          </a:p>
        </p:txBody>
      </p:sp>
      <p:sp>
        <p:nvSpPr>
          <p:cNvPr id="43037" name="Line 29"/>
          <p:cNvSpPr>
            <a:spLocks noChangeShapeType="1"/>
          </p:cNvSpPr>
          <p:nvPr/>
        </p:nvSpPr>
        <p:spPr bwMode="auto">
          <a:xfrm flipV="1">
            <a:off x="6186488" y="4354513"/>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8" name="Line 30"/>
          <p:cNvSpPr>
            <a:spLocks noChangeShapeType="1"/>
          </p:cNvSpPr>
          <p:nvPr/>
        </p:nvSpPr>
        <p:spPr bwMode="auto">
          <a:xfrm>
            <a:off x="6186488" y="4735513"/>
            <a:ext cx="124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9" name="AutoShape 31"/>
          <p:cNvSpPr>
            <a:spLocks noChangeArrowheads="1"/>
          </p:cNvSpPr>
          <p:nvPr/>
        </p:nvSpPr>
        <p:spPr bwMode="auto">
          <a:xfrm>
            <a:off x="4427538" y="3051175"/>
            <a:ext cx="176212" cy="300038"/>
          </a:xfrm>
          <a:prstGeom prst="triangle">
            <a:avLst>
              <a:gd name="adj"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atin typeface="Verdana" pitchFamily="34" charset="0"/>
            </a:endParaRPr>
          </a:p>
        </p:txBody>
      </p:sp>
      <p:sp>
        <p:nvSpPr>
          <p:cNvPr id="43040" name="Oval 32"/>
          <p:cNvSpPr>
            <a:spLocks noChangeArrowheads="1"/>
          </p:cNvSpPr>
          <p:nvPr/>
        </p:nvSpPr>
        <p:spPr bwMode="auto">
          <a:xfrm>
            <a:off x="1322388" y="1517650"/>
            <a:ext cx="6545262" cy="5111750"/>
          </a:xfrm>
          <a:prstGeom prst="ellipse">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atin typeface="Verdana" pitchFamily="34" charset="0"/>
            </a:endParaRPr>
          </a:p>
        </p:txBody>
      </p:sp>
      <p:sp>
        <p:nvSpPr>
          <p:cNvPr id="43041" name="Line 33"/>
          <p:cNvSpPr>
            <a:spLocks noChangeShapeType="1"/>
          </p:cNvSpPr>
          <p:nvPr/>
        </p:nvSpPr>
        <p:spPr bwMode="auto">
          <a:xfrm flipH="1">
            <a:off x="2470150" y="1922463"/>
            <a:ext cx="3844925" cy="4110037"/>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219200" y="609600"/>
            <a:ext cx="55578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en-US" sz="3600" b="1" i="1">
                <a:latin typeface="Verdana" pitchFamily="34" charset="0"/>
              </a:rPr>
              <a:t>Associations</a:t>
            </a:r>
          </a:p>
        </p:txBody>
      </p:sp>
      <p:sp>
        <p:nvSpPr>
          <p:cNvPr id="44035" name="Rectangle 3"/>
          <p:cNvSpPr>
            <a:spLocks noChangeArrowheads="1"/>
          </p:cNvSpPr>
          <p:nvPr/>
        </p:nvSpPr>
        <p:spPr bwMode="auto">
          <a:xfrm>
            <a:off x="1219200" y="2133600"/>
            <a:ext cx="7366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Clr>
                <a:schemeClr val="tx1"/>
              </a:buClr>
              <a:buSzPct val="75000"/>
              <a:buFont typeface="Monotype Sorts" pitchFamily="-105" charset="2"/>
              <a:buChar char="n"/>
            </a:pPr>
            <a:r>
              <a:rPr lang="en-US" sz="2800">
                <a:latin typeface="Verdana" pitchFamily="34" charset="0"/>
              </a:rPr>
              <a:t>Relationships between instances (objects) of classes</a:t>
            </a:r>
          </a:p>
          <a:p>
            <a:pPr marL="342900" indent="-342900">
              <a:spcBef>
                <a:spcPct val="20000"/>
              </a:spcBef>
              <a:buClr>
                <a:schemeClr val="tx1"/>
              </a:buClr>
              <a:buSzPct val="75000"/>
              <a:buFont typeface="Monotype Sorts" pitchFamily="-105" charset="2"/>
              <a:buChar char="n"/>
            </a:pPr>
            <a:r>
              <a:rPr lang="en-US" sz="2800">
                <a:latin typeface="Verdana" pitchFamily="34" charset="0"/>
              </a:rPr>
              <a:t>Conceptual:</a:t>
            </a:r>
          </a:p>
          <a:p>
            <a:pPr marL="742950" lvl="1" indent="-285750">
              <a:spcBef>
                <a:spcPct val="20000"/>
              </a:spcBef>
              <a:buClr>
                <a:schemeClr val="tx1"/>
              </a:buClr>
              <a:buSzPct val="100000"/>
              <a:buFontTx/>
              <a:buChar char="•"/>
            </a:pPr>
            <a:r>
              <a:rPr lang="en-US">
                <a:latin typeface="Verdana" pitchFamily="34" charset="0"/>
              </a:rPr>
              <a:t>associations can have two roles (bi-directional):</a:t>
            </a:r>
          </a:p>
          <a:p>
            <a:pPr marL="1143000" lvl="2" indent="-228600">
              <a:spcBef>
                <a:spcPct val="20000"/>
              </a:spcBef>
              <a:buClr>
                <a:schemeClr val="tx1"/>
              </a:buClr>
              <a:buSzPct val="100000"/>
              <a:buFontTx/>
              <a:buChar char="–"/>
            </a:pPr>
            <a:r>
              <a:rPr lang="en-US">
                <a:latin typeface="Verdana" pitchFamily="34" charset="0"/>
              </a:rPr>
              <a:t>source --&gt; target</a:t>
            </a:r>
          </a:p>
          <a:p>
            <a:pPr marL="1143000" lvl="2" indent="-228600">
              <a:spcBef>
                <a:spcPct val="20000"/>
              </a:spcBef>
              <a:buClr>
                <a:schemeClr val="tx1"/>
              </a:buClr>
              <a:buSzPct val="100000"/>
              <a:buFontTx/>
              <a:buChar char="–"/>
            </a:pPr>
            <a:r>
              <a:rPr lang="en-US">
                <a:latin typeface="Verdana" pitchFamily="34" charset="0"/>
              </a:rPr>
              <a:t>target --&gt; source</a:t>
            </a:r>
          </a:p>
          <a:p>
            <a:pPr marL="742950" lvl="1" indent="-285750">
              <a:spcBef>
                <a:spcPct val="20000"/>
              </a:spcBef>
              <a:buClr>
                <a:schemeClr val="tx1"/>
              </a:buClr>
              <a:buSzPct val="100000"/>
              <a:buFontTx/>
              <a:buChar char="•"/>
            </a:pPr>
            <a:r>
              <a:rPr lang="en-US">
                <a:latin typeface="Verdana" pitchFamily="34" charset="0"/>
              </a:rPr>
              <a:t>roles have multiplicity (e.g., cardinality, constraints)</a:t>
            </a:r>
          </a:p>
          <a:p>
            <a:pPr marL="742950" lvl="1" indent="-285750">
              <a:spcBef>
                <a:spcPct val="20000"/>
              </a:spcBef>
              <a:buClr>
                <a:schemeClr val="tx1"/>
              </a:buClr>
              <a:buSzPct val="100000"/>
              <a:buFontTx/>
              <a:buChar char="•"/>
            </a:pPr>
            <a:r>
              <a:rPr lang="en-US">
                <a:latin typeface="Verdana" pitchFamily="34" charset="0"/>
              </a:rPr>
              <a:t>To restrict navigation to one direction only, an arrowhead is used to indicate the navigation direction</a:t>
            </a:r>
          </a:p>
          <a:p>
            <a:pPr marL="342900" indent="-342900">
              <a:spcBef>
                <a:spcPct val="20000"/>
              </a:spcBef>
              <a:buClr>
                <a:schemeClr val="tx1"/>
              </a:buClr>
              <a:buSzPct val="75000"/>
              <a:buFont typeface="Monotype Sorts" pitchFamily="-105" charset="2"/>
              <a:buChar char="n"/>
            </a:pPr>
            <a:r>
              <a:rPr lang="en-US" sz="2800">
                <a:latin typeface="Verdana" pitchFamily="34" charset="0"/>
              </a:rPr>
              <a:t>No inheritance as in generalizations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idx="4294967295"/>
          </p:nvPr>
        </p:nvSpPr>
        <p:spPr>
          <a:xfrm>
            <a:off x="685800" y="381000"/>
            <a:ext cx="7772400" cy="762000"/>
          </a:xfrm>
        </p:spPr>
        <p:txBody>
          <a:bodyPr/>
          <a:lstStyle/>
          <a:p>
            <a:r>
              <a:rPr lang="en-US" sz="4500" smtClean="0">
                <a:solidFill>
                  <a:schemeClr val="tx1"/>
                </a:solidFill>
              </a:rPr>
              <a:t>Multiplicity of Associations</a:t>
            </a:r>
          </a:p>
        </p:txBody>
      </p:sp>
      <p:sp>
        <p:nvSpPr>
          <p:cNvPr id="45059" name="Rectangle 1027"/>
          <p:cNvSpPr>
            <a:spLocks noGrp="1" noChangeArrowheads="1"/>
          </p:cNvSpPr>
          <p:nvPr>
            <p:ph type="body" idx="4294967295"/>
          </p:nvPr>
        </p:nvSpPr>
        <p:spPr>
          <a:xfrm>
            <a:off x="228600" y="1981200"/>
            <a:ext cx="8686800" cy="2209800"/>
          </a:xfrm>
        </p:spPr>
        <p:txBody>
          <a:bodyPr/>
          <a:lstStyle/>
          <a:p>
            <a:pPr marL="282575" indent="-282575"/>
            <a:r>
              <a:rPr lang="en-US" smtClean="0"/>
              <a:t>Multiplicity: refers to how many objects of one class can relate to each object of another class.</a:t>
            </a:r>
          </a:p>
          <a:p>
            <a:pPr marL="282575" indent="-282575"/>
            <a:endParaRPr lang="en-US" smtClean="0"/>
          </a:p>
          <a:p>
            <a:pPr marL="577850" lvl="1" indent="-295275">
              <a:buFontTx/>
              <a:buNone/>
            </a:pPr>
            <a:r>
              <a:rPr lang="en-US" smtClean="0"/>
              <a:t>Symbols used to indicate multiplicity in associations:</a:t>
            </a:r>
          </a:p>
        </p:txBody>
      </p:sp>
      <p:grpSp>
        <p:nvGrpSpPr>
          <p:cNvPr id="45060" name="Group 1036"/>
          <p:cNvGrpSpPr>
            <a:grpSpLocks/>
          </p:cNvGrpSpPr>
          <p:nvPr/>
        </p:nvGrpSpPr>
        <p:grpSpPr bwMode="auto">
          <a:xfrm>
            <a:off x="685800" y="4816475"/>
            <a:ext cx="1905000" cy="304800"/>
            <a:chOff x="432" y="2592"/>
            <a:chExt cx="1200" cy="192"/>
          </a:xfrm>
        </p:grpSpPr>
        <p:sp>
          <p:nvSpPr>
            <p:cNvPr id="45077" name="Rectangle 1028"/>
            <p:cNvSpPr>
              <a:spLocks noChangeArrowheads="1"/>
            </p:cNvSpPr>
            <p:nvPr/>
          </p:nvSpPr>
          <p:spPr bwMode="auto">
            <a:xfrm>
              <a:off x="432" y="2592"/>
              <a:ext cx="7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ES_tradnl" sz="2000">
                  <a:latin typeface="Arial" charset="0"/>
                </a:rPr>
                <a:t>Class</a:t>
              </a:r>
              <a:endParaRPr lang="es-ES" sz="2000">
                <a:latin typeface="Arial" charset="0"/>
              </a:endParaRPr>
            </a:p>
          </p:txBody>
        </p:sp>
        <p:sp>
          <p:nvSpPr>
            <p:cNvPr id="45078" name="Line 1035"/>
            <p:cNvSpPr>
              <a:spLocks noChangeShapeType="1"/>
            </p:cNvSpPr>
            <p:nvPr/>
          </p:nvSpPr>
          <p:spPr bwMode="auto">
            <a:xfrm>
              <a:off x="1152" y="26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5061" name="Group 1037"/>
          <p:cNvGrpSpPr>
            <a:grpSpLocks/>
          </p:cNvGrpSpPr>
          <p:nvPr/>
        </p:nvGrpSpPr>
        <p:grpSpPr bwMode="auto">
          <a:xfrm>
            <a:off x="685800" y="5456238"/>
            <a:ext cx="1905000" cy="304800"/>
            <a:chOff x="432" y="2592"/>
            <a:chExt cx="1200" cy="192"/>
          </a:xfrm>
        </p:grpSpPr>
        <p:sp>
          <p:nvSpPr>
            <p:cNvPr id="45075" name="Rectangle 1038"/>
            <p:cNvSpPr>
              <a:spLocks noChangeArrowheads="1"/>
            </p:cNvSpPr>
            <p:nvPr/>
          </p:nvSpPr>
          <p:spPr bwMode="auto">
            <a:xfrm>
              <a:off x="432" y="2592"/>
              <a:ext cx="7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ES_tradnl" sz="2000">
                  <a:latin typeface="Arial" charset="0"/>
                </a:rPr>
                <a:t>Class</a:t>
              </a:r>
              <a:endParaRPr lang="es-ES" sz="2000">
                <a:latin typeface="Arial" charset="0"/>
              </a:endParaRPr>
            </a:p>
          </p:txBody>
        </p:sp>
        <p:sp>
          <p:nvSpPr>
            <p:cNvPr id="45076" name="Line 1039"/>
            <p:cNvSpPr>
              <a:spLocks noChangeShapeType="1"/>
            </p:cNvSpPr>
            <p:nvPr/>
          </p:nvSpPr>
          <p:spPr bwMode="auto">
            <a:xfrm>
              <a:off x="1152" y="26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5062" name="Group 1043"/>
          <p:cNvGrpSpPr>
            <a:grpSpLocks/>
          </p:cNvGrpSpPr>
          <p:nvPr/>
        </p:nvGrpSpPr>
        <p:grpSpPr bwMode="auto">
          <a:xfrm>
            <a:off x="685800" y="6096000"/>
            <a:ext cx="1905000" cy="304800"/>
            <a:chOff x="432" y="2592"/>
            <a:chExt cx="1200" cy="192"/>
          </a:xfrm>
        </p:grpSpPr>
        <p:sp>
          <p:nvSpPr>
            <p:cNvPr id="45073" name="Rectangle 1044"/>
            <p:cNvSpPr>
              <a:spLocks noChangeArrowheads="1"/>
            </p:cNvSpPr>
            <p:nvPr/>
          </p:nvSpPr>
          <p:spPr bwMode="auto">
            <a:xfrm>
              <a:off x="432" y="2592"/>
              <a:ext cx="7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ES_tradnl" sz="2000">
                  <a:latin typeface="Arial" charset="0"/>
                </a:rPr>
                <a:t>Class</a:t>
              </a:r>
              <a:endParaRPr lang="es-ES" sz="2000">
                <a:latin typeface="Arial" charset="0"/>
              </a:endParaRPr>
            </a:p>
          </p:txBody>
        </p:sp>
        <p:sp>
          <p:nvSpPr>
            <p:cNvPr id="45074" name="Line 1045"/>
            <p:cNvSpPr>
              <a:spLocks noChangeShapeType="1"/>
            </p:cNvSpPr>
            <p:nvPr/>
          </p:nvSpPr>
          <p:spPr bwMode="auto">
            <a:xfrm>
              <a:off x="1152" y="26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5063" name="Group 1049"/>
          <p:cNvGrpSpPr>
            <a:grpSpLocks/>
          </p:cNvGrpSpPr>
          <p:nvPr/>
        </p:nvGrpSpPr>
        <p:grpSpPr bwMode="auto">
          <a:xfrm>
            <a:off x="4800600" y="5135563"/>
            <a:ext cx="1905000" cy="304800"/>
            <a:chOff x="432" y="2592"/>
            <a:chExt cx="1200" cy="192"/>
          </a:xfrm>
        </p:grpSpPr>
        <p:sp>
          <p:nvSpPr>
            <p:cNvPr id="45071" name="Rectangle 1050"/>
            <p:cNvSpPr>
              <a:spLocks noChangeArrowheads="1"/>
            </p:cNvSpPr>
            <p:nvPr/>
          </p:nvSpPr>
          <p:spPr bwMode="auto">
            <a:xfrm>
              <a:off x="432" y="2592"/>
              <a:ext cx="7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ES_tradnl" sz="2000">
                  <a:latin typeface="Arial" charset="0"/>
                </a:rPr>
                <a:t>Class</a:t>
              </a:r>
              <a:endParaRPr lang="es-ES" sz="2000">
                <a:latin typeface="Arial" charset="0"/>
              </a:endParaRPr>
            </a:p>
          </p:txBody>
        </p:sp>
        <p:sp>
          <p:nvSpPr>
            <p:cNvPr id="45072" name="Line 1051"/>
            <p:cNvSpPr>
              <a:spLocks noChangeShapeType="1"/>
            </p:cNvSpPr>
            <p:nvPr/>
          </p:nvSpPr>
          <p:spPr bwMode="auto">
            <a:xfrm>
              <a:off x="1152" y="268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064" name="Text Box 1052"/>
          <p:cNvSpPr txBox="1">
            <a:spLocks noChangeArrowheads="1"/>
          </p:cNvSpPr>
          <p:nvPr/>
        </p:nvSpPr>
        <p:spPr bwMode="auto">
          <a:xfrm>
            <a:off x="2514600" y="4664075"/>
            <a:ext cx="1365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s-ES_tradnl">
                <a:latin typeface="Arial" charset="0"/>
              </a:rPr>
              <a:t>Exactly one</a:t>
            </a:r>
            <a:endParaRPr lang="es-ES">
              <a:latin typeface="Arial" charset="0"/>
            </a:endParaRPr>
          </a:p>
        </p:txBody>
      </p:sp>
      <p:sp>
        <p:nvSpPr>
          <p:cNvPr id="45065" name="Text Box 1053"/>
          <p:cNvSpPr txBox="1">
            <a:spLocks noChangeArrowheads="1"/>
          </p:cNvSpPr>
          <p:nvPr/>
        </p:nvSpPr>
        <p:spPr bwMode="auto">
          <a:xfrm>
            <a:off x="2514600" y="5349875"/>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s-ES_tradnl">
                <a:latin typeface="Arial" charset="0"/>
              </a:rPr>
              <a:t>Zero or more</a:t>
            </a:r>
            <a:endParaRPr lang="es-ES">
              <a:latin typeface="Arial" charset="0"/>
            </a:endParaRPr>
          </a:p>
        </p:txBody>
      </p:sp>
      <p:sp>
        <p:nvSpPr>
          <p:cNvPr id="45066" name="Text Box 1054"/>
          <p:cNvSpPr txBox="1">
            <a:spLocks noChangeArrowheads="1"/>
          </p:cNvSpPr>
          <p:nvPr/>
        </p:nvSpPr>
        <p:spPr bwMode="auto">
          <a:xfrm>
            <a:off x="1828800" y="5349875"/>
            <a:ext cx="244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s-ES_tradnl" b="1">
                <a:latin typeface="Arial" charset="0"/>
              </a:rPr>
              <a:t>*</a:t>
            </a:r>
            <a:endParaRPr lang="es-ES" b="1">
              <a:latin typeface="Arial" charset="0"/>
            </a:endParaRPr>
          </a:p>
        </p:txBody>
      </p:sp>
      <p:sp>
        <p:nvSpPr>
          <p:cNvPr id="45067" name="Text Box 1055"/>
          <p:cNvSpPr txBox="1">
            <a:spLocks noChangeArrowheads="1"/>
          </p:cNvSpPr>
          <p:nvPr/>
        </p:nvSpPr>
        <p:spPr bwMode="auto">
          <a:xfrm>
            <a:off x="1828800" y="5959475"/>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s-ES_tradnl" sz="1400" b="1">
                <a:latin typeface="Arial" charset="0"/>
              </a:rPr>
              <a:t>0..1</a:t>
            </a:r>
            <a:endParaRPr lang="es-ES" sz="1400" b="1">
              <a:latin typeface="Arial" charset="0"/>
            </a:endParaRPr>
          </a:p>
        </p:txBody>
      </p:sp>
      <p:sp>
        <p:nvSpPr>
          <p:cNvPr id="45068" name="Text Box 1056"/>
          <p:cNvSpPr txBox="1">
            <a:spLocks noChangeArrowheads="1"/>
          </p:cNvSpPr>
          <p:nvPr/>
        </p:nvSpPr>
        <p:spPr bwMode="auto">
          <a:xfrm>
            <a:off x="2514600" y="5959475"/>
            <a:ext cx="183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s-ES_tradnl">
                <a:latin typeface="Arial" charset="0"/>
              </a:rPr>
              <a:t>Optional (0 or 1)</a:t>
            </a:r>
            <a:endParaRPr lang="es-ES">
              <a:latin typeface="Arial" charset="0"/>
            </a:endParaRPr>
          </a:p>
        </p:txBody>
      </p:sp>
      <p:sp>
        <p:nvSpPr>
          <p:cNvPr id="45069" name="Text Box 1057"/>
          <p:cNvSpPr txBox="1">
            <a:spLocks noChangeArrowheads="1"/>
          </p:cNvSpPr>
          <p:nvPr/>
        </p:nvSpPr>
        <p:spPr bwMode="auto">
          <a:xfrm>
            <a:off x="5943600" y="4968875"/>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s-ES_tradnl" sz="1400" b="1">
                <a:latin typeface="Arial" charset="0"/>
              </a:rPr>
              <a:t>1..*</a:t>
            </a:r>
            <a:endParaRPr lang="es-ES" sz="1400" b="1">
              <a:latin typeface="Arial" charset="0"/>
            </a:endParaRPr>
          </a:p>
        </p:txBody>
      </p:sp>
      <p:sp>
        <p:nvSpPr>
          <p:cNvPr id="45070" name="Text Box 1060"/>
          <p:cNvSpPr txBox="1">
            <a:spLocks noChangeArrowheads="1"/>
          </p:cNvSpPr>
          <p:nvPr/>
        </p:nvSpPr>
        <p:spPr bwMode="auto">
          <a:xfrm>
            <a:off x="6927850" y="4968875"/>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s-ES_tradnl">
                <a:latin typeface="Arial" charset="0"/>
              </a:rPr>
              <a:t>One or more</a:t>
            </a:r>
            <a:endParaRPr lang="es-ES">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txBox="1">
            <a:spLocks noGrp="1"/>
          </p:cNvSpPr>
          <p:nvPr/>
        </p:nvSpPr>
        <p:spPr bwMode="auto">
          <a:xfrm>
            <a:off x="2362200" y="6400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lgn="r"/>
            <a:r>
              <a:rPr lang="en-US" sz="1200">
                <a:solidFill>
                  <a:schemeClr val="bg2"/>
                </a:solidFill>
                <a:latin typeface="Verdana" pitchFamily="34" charset="0"/>
              </a:rPr>
              <a:t>Software Design (UML)</a:t>
            </a:r>
          </a:p>
        </p:txBody>
      </p:sp>
      <p:sp>
        <p:nvSpPr>
          <p:cNvPr id="46083" name="Rectangle 2"/>
          <p:cNvSpPr>
            <a:spLocks noGrp="1" noChangeArrowheads="1"/>
          </p:cNvSpPr>
          <p:nvPr>
            <p:ph type="title" idx="4294967295"/>
          </p:nvPr>
        </p:nvSpPr>
        <p:spPr>
          <a:xfrm>
            <a:off x="1295400" y="1066800"/>
            <a:ext cx="7848600" cy="533400"/>
          </a:xfrm>
        </p:spPr>
        <p:txBody>
          <a:bodyPr/>
          <a:lstStyle/>
          <a:p>
            <a:r>
              <a:rPr lang="en-US" smtClean="0">
                <a:solidFill>
                  <a:schemeClr val="tx1"/>
                </a:solidFill>
              </a:rPr>
              <a:t>Association Relationships</a:t>
            </a:r>
          </a:p>
        </p:txBody>
      </p:sp>
      <p:sp>
        <p:nvSpPr>
          <p:cNvPr id="46084" name="Text Box 3"/>
          <p:cNvSpPr txBox="1">
            <a:spLocks noChangeArrowheads="1"/>
          </p:cNvSpPr>
          <p:nvPr/>
        </p:nvSpPr>
        <p:spPr bwMode="auto">
          <a:xfrm>
            <a:off x="609600" y="1371600"/>
            <a:ext cx="81089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n-US" sz="2800">
                <a:solidFill>
                  <a:srgbClr val="FFFFFF"/>
                </a:solidFill>
                <a:latin typeface="Verdana" pitchFamily="34" charset="0"/>
              </a:rPr>
              <a:t>If two classes in a model need to communicate with each other, there must be link between them. </a:t>
            </a:r>
          </a:p>
          <a:p>
            <a:endParaRPr lang="en-US" sz="2800">
              <a:solidFill>
                <a:srgbClr val="FFFFFF"/>
              </a:solidFill>
              <a:latin typeface="Verdana" pitchFamily="34" charset="0"/>
            </a:endParaRPr>
          </a:p>
          <a:p>
            <a:r>
              <a:rPr lang="en-US" sz="2800">
                <a:solidFill>
                  <a:srgbClr val="FFFFFF"/>
                </a:solidFill>
                <a:latin typeface="Verdana" pitchFamily="34" charset="0"/>
              </a:rPr>
              <a:t>An </a:t>
            </a:r>
            <a:r>
              <a:rPr lang="en-US" sz="2800" i="1">
                <a:solidFill>
                  <a:srgbClr val="FFFFFF"/>
                </a:solidFill>
                <a:latin typeface="Verdana" pitchFamily="34" charset="0"/>
              </a:rPr>
              <a:t>association</a:t>
            </a:r>
            <a:r>
              <a:rPr lang="en-US" sz="2800">
                <a:solidFill>
                  <a:srgbClr val="FFFFFF"/>
                </a:solidFill>
                <a:latin typeface="Verdana" pitchFamily="34" charset="0"/>
              </a:rPr>
              <a:t> denotes that link. </a:t>
            </a:r>
          </a:p>
        </p:txBody>
      </p:sp>
      <p:sp>
        <p:nvSpPr>
          <p:cNvPr id="46085"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6086"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Instructor</a:t>
            </a:r>
          </a:p>
        </p:txBody>
      </p:sp>
      <p:sp>
        <p:nvSpPr>
          <p:cNvPr id="46087"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Student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txBox="1">
            <a:spLocks noGrp="1"/>
          </p:cNvSpPr>
          <p:nvPr/>
        </p:nvSpPr>
        <p:spPr bwMode="auto">
          <a:xfrm>
            <a:off x="2362200" y="6400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lgn="r"/>
            <a:r>
              <a:rPr lang="en-US" sz="1200">
                <a:solidFill>
                  <a:schemeClr val="bg2"/>
                </a:solidFill>
                <a:latin typeface="Verdana" pitchFamily="34" charset="0"/>
              </a:rPr>
              <a:t>Software Design (UML)</a:t>
            </a:r>
          </a:p>
        </p:txBody>
      </p:sp>
      <p:sp>
        <p:nvSpPr>
          <p:cNvPr id="47107" name="Rectangle 2"/>
          <p:cNvSpPr>
            <a:spLocks noGrp="1" noChangeArrowheads="1"/>
          </p:cNvSpPr>
          <p:nvPr>
            <p:ph type="title" idx="4294967295"/>
          </p:nvPr>
        </p:nvSpPr>
        <p:spPr>
          <a:xfrm>
            <a:off x="1295400" y="1066800"/>
            <a:ext cx="8153400" cy="533400"/>
          </a:xfrm>
        </p:spPr>
        <p:txBody>
          <a:bodyPr/>
          <a:lstStyle/>
          <a:p>
            <a:r>
              <a:rPr lang="en-US" smtClean="0">
                <a:solidFill>
                  <a:schemeClr val="tx1"/>
                </a:solidFill>
              </a:rPr>
              <a:t>Association Relationships (Cont’d)</a:t>
            </a:r>
          </a:p>
        </p:txBody>
      </p:sp>
      <p:sp>
        <p:nvSpPr>
          <p:cNvPr id="47108"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7109"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Instructor</a:t>
            </a:r>
          </a:p>
        </p:txBody>
      </p:sp>
      <p:sp>
        <p:nvSpPr>
          <p:cNvPr id="47110"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Student</a:t>
            </a:r>
          </a:p>
        </p:txBody>
      </p:sp>
      <p:sp>
        <p:nvSpPr>
          <p:cNvPr id="47111" name="Text Box 7"/>
          <p:cNvSpPr txBox="1">
            <a:spLocks noChangeArrowheads="1"/>
          </p:cNvSpPr>
          <p:nvPr/>
        </p:nvSpPr>
        <p:spPr bwMode="auto">
          <a:xfrm>
            <a:off x="5638800" y="4038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txBox="1">
            <a:spLocks noGrp="1"/>
          </p:cNvSpPr>
          <p:nvPr/>
        </p:nvSpPr>
        <p:spPr bwMode="auto">
          <a:xfrm>
            <a:off x="2362200" y="6400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lgn="r"/>
            <a:r>
              <a:rPr lang="en-US" sz="1200">
                <a:solidFill>
                  <a:schemeClr val="bg2"/>
                </a:solidFill>
                <a:latin typeface="Verdana" pitchFamily="34" charset="0"/>
              </a:rPr>
              <a:t>Software Design (UML)</a:t>
            </a:r>
          </a:p>
        </p:txBody>
      </p:sp>
      <p:sp>
        <p:nvSpPr>
          <p:cNvPr id="48131" name="Rectangle 2"/>
          <p:cNvSpPr>
            <a:spLocks noGrp="1" noChangeArrowheads="1"/>
          </p:cNvSpPr>
          <p:nvPr>
            <p:ph type="title" idx="4294967295"/>
          </p:nvPr>
        </p:nvSpPr>
        <p:spPr>
          <a:xfrm>
            <a:off x="1447800" y="1066800"/>
            <a:ext cx="8229600" cy="533400"/>
          </a:xfrm>
        </p:spPr>
        <p:txBody>
          <a:bodyPr/>
          <a:lstStyle/>
          <a:p>
            <a:r>
              <a:rPr lang="en-US" smtClean="0">
                <a:solidFill>
                  <a:schemeClr val="tx1"/>
                </a:solidFill>
              </a:rPr>
              <a:t>Association Relationships (Cont’d)</a:t>
            </a:r>
          </a:p>
        </p:txBody>
      </p:sp>
      <p:sp>
        <p:nvSpPr>
          <p:cNvPr id="48132" name="Text Box 3"/>
          <p:cNvSpPr txBox="1">
            <a:spLocks noChangeArrowheads="1"/>
          </p:cNvSpPr>
          <p:nvPr/>
        </p:nvSpPr>
        <p:spPr bwMode="auto">
          <a:xfrm>
            <a:off x="609600" y="1981200"/>
            <a:ext cx="8108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n-US">
                <a:solidFill>
                  <a:srgbClr val="FFFFFF"/>
                </a:solidFill>
                <a:latin typeface="Verdana" pitchFamily="34" charset="0"/>
              </a:rPr>
              <a:t>The example indicates that every </a:t>
            </a:r>
            <a:r>
              <a:rPr lang="en-US" i="1">
                <a:solidFill>
                  <a:srgbClr val="FFFFFF"/>
                </a:solidFill>
                <a:latin typeface="Verdana" pitchFamily="34" charset="0"/>
              </a:rPr>
              <a:t>Instructor</a:t>
            </a:r>
            <a:r>
              <a:rPr lang="en-US">
                <a:solidFill>
                  <a:srgbClr val="FFFFFF"/>
                </a:solidFill>
                <a:latin typeface="Verdana" pitchFamily="34" charset="0"/>
              </a:rPr>
              <a:t> has one or more </a:t>
            </a:r>
            <a:r>
              <a:rPr lang="en-US" i="1">
                <a:solidFill>
                  <a:srgbClr val="FFFFFF"/>
                </a:solidFill>
                <a:latin typeface="Verdana" pitchFamily="34" charset="0"/>
              </a:rPr>
              <a:t>Students</a:t>
            </a:r>
            <a:r>
              <a:rPr lang="en-US">
                <a:solidFill>
                  <a:srgbClr val="FFFFFF"/>
                </a:solidFill>
                <a:latin typeface="Verdana" pitchFamily="34" charset="0"/>
              </a:rPr>
              <a:t>:</a:t>
            </a:r>
          </a:p>
        </p:txBody>
      </p:sp>
      <p:sp>
        <p:nvSpPr>
          <p:cNvPr id="48133"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8134"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Instructor</a:t>
            </a:r>
          </a:p>
        </p:txBody>
      </p:sp>
      <p:sp>
        <p:nvSpPr>
          <p:cNvPr id="48135"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Student</a:t>
            </a:r>
          </a:p>
        </p:txBody>
      </p:sp>
      <p:sp>
        <p:nvSpPr>
          <p:cNvPr id="48136" name="Text Box 8"/>
          <p:cNvSpPr txBox="1">
            <a:spLocks noChangeArrowheads="1"/>
          </p:cNvSpPr>
          <p:nvPr/>
        </p:nvSpPr>
        <p:spPr bwMode="auto">
          <a:xfrm>
            <a:off x="2743200" y="4038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txBox="1">
            <a:spLocks noGrp="1"/>
          </p:cNvSpPr>
          <p:nvPr/>
        </p:nvSpPr>
        <p:spPr bwMode="auto">
          <a:xfrm>
            <a:off x="2362200" y="6400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lgn="r"/>
            <a:r>
              <a:rPr lang="en-US" sz="1200">
                <a:solidFill>
                  <a:schemeClr val="bg2"/>
                </a:solidFill>
                <a:latin typeface="Verdana" pitchFamily="34" charset="0"/>
              </a:rPr>
              <a:t>Software Design (UML)</a:t>
            </a:r>
          </a:p>
        </p:txBody>
      </p:sp>
      <p:sp>
        <p:nvSpPr>
          <p:cNvPr id="49155" name="Rectangle 2"/>
          <p:cNvSpPr>
            <a:spLocks noGrp="1" noChangeArrowheads="1"/>
          </p:cNvSpPr>
          <p:nvPr>
            <p:ph type="title" idx="4294967295"/>
          </p:nvPr>
        </p:nvSpPr>
        <p:spPr>
          <a:xfrm>
            <a:off x="1447800" y="990600"/>
            <a:ext cx="8229600" cy="533400"/>
          </a:xfrm>
        </p:spPr>
        <p:txBody>
          <a:bodyPr/>
          <a:lstStyle/>
          <a:p>
            <a:r>
              <a:rPr lang="en-US" smtClean="0">
                <a:solidFill>
                  <a:schemeClr val="tx1"/>
                </a:solidFill>
              </a:rPr>
              <a:t>Association Relationships (Cont’d)</a:t>
            </a:r>
          </a:p>
        </p:txBody>
      </p:sp>
      <p:sp>
        <p:nvSpPr>
          <p:cNvPr id="49156" name="Text Box 3"/>
          <p:cNvSpPr txBox="1">
            <a:spLocks noChangeArrowheads="1"/>
          </p:cNvSpPr>
          <p:nvPr/>
        </p:nvSpPr>
        <p:spPr bwMode="auto">
          <a:xfrm>
            <a:off x="762000" y="2362200"/>
            <a:ext cx="810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n-US">
                <a:latin typeface="Verdana" pitchFamily="34" charset="0"/>
              </a:rPr>
              <a:t>We can also indicate the behavior of an object in an association (</a:t>
            </a:r>
            <a:r>
              <a:rPr lang="en-US" i="1">
                <a:latin typeface="Verdana" pitchFamily="34" charset="0"/>
              </a:rPr>
              <a:t>i.e.,</a:t>
            </a:r>
            <a:r>
              <a:rPr lang="en-US">
                <a:latin typeface="Verdana" pitchFamily="34" charset="0"/>
              </a:rPr>
              <a:t> the </a:t>
            </a:r>
            <a:r>
              <a:rPr lang="en-US" i="1">
                <a:latin typeface="Verdana" pitchFamily="34" charset="0"/>
              </a:rPr>
              <a:t>role </a:t>
            </a:r>
            <a:r>
              <a:rPr lang="en-US">
                <a:latin typeface="Verdana" pitchFamily="34" charset="0"/>
              </a:rPr>
              <a:t>of an object) using </a:t>
            </a:r>
            <a:r>
              <a:rPr lang="en-US" i="1">
                <a:latin typeface="Verdana" pitchFamily="34" charset="0"/>
              </a:rPr>
              <a:t>rolenames.</a:t>
            </a:r>
            <a:endParaRPr lang="en-US">
              <a:latin typeface="Verdana" pitchFamily="34" charset="0"/>
            </a:endParaRPr>
          </a:p>
        </p:txBody>
      </p:sp>
      <p:sp>
        <p:nvSpPr>
          <p:cNvPr id="49157"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49158"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Instructor</a:t>
            </a:r>
          </a:p>
        </p:txBody>
      </p:sp>
      <p:sp>
        <p:nvSpPr>
          <p:cNvPr id="49159" name="Rectangle 6"/>
          <p:cNvSpPr>
            <a:spLocks noChangeArrowheads="1"/>
          </p:cNvSpPr>
          <p:nvPr/>
        </p:nvSpPr>
        <p:spPr bwMode="auto">
          <a:xfrm>
            <a:off x="685800" y="37592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Student</a:t>
            </a:r>
          </a:p>
        </p:txBody>
      </p:sp>
      <p:sp>
        <p:nvSpPr>
          <p:cNvPr id="49160" name="Text Box 7"/>
          <p:cNvSpPr txBox="1">
            <a:spLocks noChangeArrowheads="1"/>
          </p:cNvSpPr>
          <p:nvPr/>
        </p:nvSpPr>
        <p:spPr bwMode="auto">
          <a:xfrm>
            <a:off x="5715000" y="4038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
        <p:nvSpPr>
          <p:cNvPr id="49161" name="Text Box 8"/>
          <p:cNvSpPr txBox="1">
            <a:spLocks noChangeArrowheads="1"/>
          </p:cNvSpPr>
          <p:nvPr/>
        </p:nvSpPr>
        <p:spPr bwMode="auto">
          <a:xfrm>
            <a:off x="2743200" y="4038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
        <p:nvSpPr>
          <p:cNvPr id="49162" name="Text Box 9"/>
          <p:cNvSpPr txBox="1">
            <a:spLocks noChangeArrowheads="1"/>
          </p:cNvSpPr>
          <p:nvPr/>
        </p:nvSpPr>
        <p:spPr bwMode="auto">
          <a:xfrm>
            <a:off x="4724400" y="3581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learns from</a:t>
            </a:r>
          </a:p>
        </p:txBody>
      </p:sp>
      <p:sp>
        <p:nvSpPr>
          <p:cNvPr id="49163" name="Text Box 10"/>
          <p:cNvSpPr txBox="1">
            <a:spLocks noChangeArrowheads="1"/>
          </p:cNvSpPr>
          <p:nvPr/>
        </p:nvSpPr>
        <p:spPr bwMode="auto">
          <a:xfrm>
            <a:off x="2819400" y="3581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teaches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txBox="1">
            <a:spLocks noGrp="1"/>
          </p:cNvSpPr>
          <p:nvPr/>
        </p:nvSpPr>
        <p:spPr bwMode="auto">
          <a:xfrm>
            <a:off x="2362200" y="6400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lgn="r"/>
            <a:r>
              <a:rPr lang="en-US" sz="1200">
                <a:solidFill>
                  <a:schemeClr val="bg2"/>
                </a:solidFill>
                <a:latin typeface="Verdana" pitchFamily="34" charset="0"/>
              </a:rPr>
              <a:t>Software Design (UML)</a:t>
            </a:r>
          </a:p>
        </p:txBody>
      </p:sp>
      <p:sp>
        <p:nvSpPr>
          <p:cNvPr id="50179" name="Rectangle 2"/>
          <p:cNvSpPr>
            <a:spLocks noGrp="1" noChangeArrowheads="1"/>
          </p:cNvSpPr>
          <p:nvPr>
            <p:ph type="title" idx="4294967295"/>
          </p:nvPr>
        </p:nvSpPr>
        <p:spPr>
          <a:xfrm>
            <a:off x="1371600" y="1066800"/>
            <a:ext cx="8077200" cy="533400"/>
          </a:xfrm>
        </p:spPr>
        <p:txBody>
          <a:bodyPr/>
          <a:lstStyle/>
          <a:p>
            <a:r>
              <a:rPr lang="en-US" smtClean="0">
                <a:solidFill>
                  <a:schemeClr val="tx1"/>
                </a:solidFill>
              </a:rPr>
              <a:t>Association Relationships (Cont’d)</a:t>
            </a:r>
          </a:p>
        </p:txBody>
      </p:sp>
      <p:sp>
        <p:nvSpPr>
          <p:cNvPr id="50180" name="Text Box 3"/>
          <p:cNvSpPr txBox="1">
            <a:spLocks noChangeArrowheads="1"/>
          </p:cNvSpPr>
          <p:nvPr/>
        </p:nvSpPr>
        <p:spPr bwMode="auto">
          <a:xfrm>
            <a:off x="2133600" y="2819400"/>
            <a:ext cx="579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lgn="ctr"/>
            <a:r>
              <a:rPr lang="en-US">
                <a:latin typeface="Verdana" pitchFamily="34" charset="0"/>
              </a:rPr>
              <a:t>We can also name the association.</a:t>
            </a:r>
          </a:p>
        </p:txBody>
      </p:sp>
      <p:sp>
        <p:nvSpPr>
          <p:cNvPr id="50181"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50182"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Team</a:t>
            </a:r>
          </a:p>
        </p:txBody>
      </p:sp>
      <p:sp>
        <p:nvSpPr>
          <p:cNvPr id="50183" name="Rectangle 6"/>
          <p:cNvSpPr>
            <a:spLocks noChangeArrowheads="1"/>
          </p:cNvSpPr>
          <p:nvPr/>
        </p:nvSpPr>
        <p:spPr bwMode="auto">
          <a:xfrm>
            <a:off x="685800" y="3759200"/>
            <a:ext cx="2057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Student</a:t>
            </a:r>
          </a:p>
        </p:txBody>
      </p:sp>
      <p:sp>
        <p:nvSpPr>
          <p:cNvPr id="50184" name="Text Box 7"/>
          <p:cNvSpPr txBox="1">
            <a:spLocks noChangeArrowheads="1"/>
          </p:cNvSpPr>
          <p:nvPr/>
        </p:nvSpPr>
        <p:spPr bwMode="auto">
          <a:xfrm>
            <a:off x="3810000" y="3581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membership</a:t>
            </a:r>
          </a:p>
        </p:txBody>
      </p:sp>
      <p:sp>
        <p:nvSpPr>
          <p:cNvPr id="50185" name="Text Box 8"/>
          <p:cNvSpPr txBox="1">
            <a:spLocks noChangeArrowheads="1"/>
          </p:cNvSpPr>
          <p:nvPr/>
        </p:nvSpPr>
        <p:spPr bwMode="auto">
          <a:xfrm>
            <a:off x="2743200" y="4038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
        <p:nvSpPr>
          <p:cNvPr id="50186" name="Text Box 9"/>
          <p:cNvSpPr txBox="1">
            <a:spLocks noChangeArrowheads="1"/>
          </p:cNvSpPr>
          <p:nvPr/>
        </p:nvSpPr>
        <p:spPr bwMode="auto">
          <a:xfrm>
            <a:off x="5715000" y="4038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295400" y="1219200"/>
            <a:ext cx="8077200" cy="533400"/>
          </a:xfrm>
        </p:spPr>
        <p:txBody>
          <a:bodyPr/>
          <a:lstStyle/>
          <a:p>
            <a:r>
              <a:rPr lang="en-US" smtClean="0">
                <a:solidFill>
                  <a:schemeClr val="tx1"/>
                </a:solidFill>
              </a:rPr>
              <a:t>Association Relationships (Cont’d)</a:t>
            </a:r>
          </a:p>
        </p:txBody>
      </p:sp>
      <p:sp>
        <p:nvSpPr>
          <p:cNvPr id="51203" name="Text Box 3"/>
          <p:cNvSpPr txBox="1">
            <a:spLocks noChangeArrowheads="1"/>
          </p:cNvSpPr>
          <p:nvPr/>
        </p:nvSpPr>
        <p:spPr bwMode="auto">
          <a:xfrm>
            <a:off x="1066800" y="2667000"/>
            <a:ext cx="784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lgn="ctr"/>
            <a:r>
              <a:rPr lang="en-US">
                <a:latin typeface="Verdana" pitchFamily="34" charset="0"/>
              </a:rPr>
              <a:t>We can specify dual associations.</a:t>
            </a:r>
          </a:p>
        </p:txBody>
      </p:sp>
      <p:sp>
        <p:nvSpPr>
          <p:cNvPr id="51204"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51205" name="Rectangle 5"/>
          <p:cNvSpPr>
            <a:spLocks noChangeArrowheads="1"/>
          </p:cNvSpPr>
          <p:nvPr/>
        </p:nvSpPr>
        <p:spPr bwMode="auto">
          <a:xfrm>
            <a:off x="6324600" y="3810000"/>
            <a:ext cx="2057400" cy="14478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Team</a:t>
            </a:r>
          </a:p>
        </p:txBody>
      </p:sp>
      <p:sp>
        <p:nvSpPr>
          <p:cNvPr id="51206" name="Rectangle 6"/>
          <p:cNvSpPr>
            <a:spLocks noChangeArrowheads="1"/>
          </p:cNvSpPr>
          <p:nvPr/>
        </p:nvSpPr>
        <p:spPr bwMode="auto">
          <a:xfrm>
            <a:off x="685800" y="3759200"/>
            <a:ext cx="2057400" cy="14986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Student</a:t>
            </a:r>
          </a:p>
        </p:txBody>
      </p:sp>
      <p:sp>
        <p:nvSpPr>
          <p:cNvPr id="51207" name="Text Box 7"/>
          <p:cNvSpPr txBox="1">
            <a:spLocks noChangeArrowheads="1"/>
          </p:cNvSpPr>
          <p:nvPr/>
        </p:nvSpPr>
        <p:spPr bwMode="auto">
          <a:xfrm>
            <a:off x="3810000" y="3581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member of</a:t>
            </a:r>
          </a:p>
        </p:txBody>
      </p:sp>
      <p:sp>
        <p:nvSpPr>
          <p:cNvPr id="51208" name="Text Box 8"/>
          <p:cNvSpPr txBox="1">
            <a:spLocks noChangeArrowheads="1"/>
          </p:cNvSpPr>
          <p:nvPr/>
        </p:nvSpPr>
        <p:spPr bwMode="auto">
          <a:xfrm>
            <a:off x="2743200" y="4038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
        <p:nvSpPr>
          <p:cNvPr id="51209" name="Line 10"/>
          <p:cNvSpPr>
            <a:spLocks noChangeShapeType="1"/>
          </p:cNvSpPr>
          <p:nvPr/>
        </p:nvSpPr>
        <p:spPr bwMode="auto">
          <a:xfrm>
            <a:off x="2743200" y="4876800"/>
            <a:ext cx="3581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0" name="Text Box 11"/>
          <p:cNvSpPr txBox="1">
            <a:spLocks noChangeArrowheads="1"/>
          </p:cNvSpPr>
          <p:nvPr/>
        </p:nvSpPr>
        <p:spPr bwMode="auto">
          <a:xfrm>
            <a:off x="3810000" y="4876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president of</a:t>
            </a:r>
          </a:p>
        </p:txBody>
      </p:sp>
      <p:sp>
        <p:nvSpPr>
          <p:cNvPr id="51211" name="Text Box 13"/>
          <p:cNvSpPr txBox="1">
            <a:spLocks noChangeArrowheads="1"/>
          </p:cNvSpPr>
          <p:nvPr/>
        </p:nvSpPr>
        <p:spPr bwMode="auto">
          <a:xfrm>
            <a:off x="2743200" y="4876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
        <p:nvSpPr>
          <p:cNvPr id="51212" name="Text Box 14"/>
          <p:cNvSpPr txBox="1">
            <a:spLocks noChangeArrowheads="1"/>
          </p:cNvSpPr>
          <p:nvPr/>
        </p:nvSpPr>
        <p:spPr bwMode="auto">
          <a:xfrm>
            <a:off x="5715000" y="4876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
        <p:nvSpPr>
          <p:cNvPr id="51213" name="Text Box 15"/>
          <p:cNvSpPr txBox="1">
            <a:spLocks noChangeArrowheads="1"/>
          </p:cNvSpPr>
          <p:nvPr/>
        </p:nvSpPr>
        <p:spPr bwMode="auto">
          <a:xfrm>
            <a:off x="5715000" y="4038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1295400" y="1066800"/>
            <a:ext cx="8077200" cy="533400"/>
          </a:xfrm>
        </p:spPr>
        <p:txBody>
          <a:bodyPr/>
          <a:lstStyle/>
          <a:p>
            <a:r>
              <a:rPr lang="en-US" smtClean="0">
                <a:solidFill>
                  <a:schemeClr val="tx1"/>
                </a:solidFill>
              </a:rPr>
              <a:t>Association Relationships (Cont’d)</a:t>
            </a:r>
          </a:p>
        </p:txBody>
      </p:sp>
      <p:sp>
        <p:nvSpPr>
          <p:cNvPr id="52227" name="Line 4"/>
          <p:cNvSpPr>
            <a:spLocks noChangeShapeType="1"/>
          </p:cNvSpPr>
          <p:nvPr/>
        </p:nvSpPr>
        <p:spPr bwMode="auto">
          <a:xfrm>
            <a:off x="3124200" y="4724400"/>
            <a:ext cx="2362200" cy="0"/>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52228" name="Rectangle 5"/>
          <p:cNvSpPr>
            <a:spLocks noChangeArrowheads="1"/>
          </p:cNvSpPr>
          <p:nvPr/>
        </p:nvSpPr>
        <p:spPr bwMode="auto">
          <a:xfrm>
            <a:off x="990600" y="4419600"/>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Router</a:t>
            </a:r>
          </a:p>
        </p:txBody>
      </p:sp>
      <p:sp>
        <p:nvSpPr>
          <p:cNvPr id="52229" name="Rectangle 6"/>
          <p:cNvSpPr>
            <a:spLocks noChangeArrowheads="1"/>
          </p:cNvSpPr>
          <p:nvPr/>
        </p:nvSpPr>
        <p:spPr bwMode="auto">
          <a:xfrm>
            <a:off x="5486400" y="4470400"/>
            <a:ext cx="2819400" cy="5334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DomainNameServer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Vai trò của Thiết kế</a:t>
            </a:r>
          </a:p>
        </p:txBody>
      </p:sp>
      <p:sp>
        <p:nvSpPr>
          <p:cNvPr id="8195" name="Rectangle 3"/>
          <p:cNvSpPr>
            <a:spLocks noGrp="1" noChangeArrowheads="1"/>
          </p:cNvSpPr>
          <p:nvPr>
            <p:ph type="body" idx="1"/>
          </p:nvPr>
        </p:nvSpPr>
        <p:spPr/>
        <p:txBody>
          <a:bodyPr/>
          <a:lstStyle/>
          <a:p>
            <a:pPr algn="just">
              <a:lnSpc>
                <a:spcPct val="80000"/>
              </a:lnSpc>
            </a:pPr>
            <a:r>
              <a:rPr lang="en-US" altLang="ko-KR" sz="2400" smtClean="0"/>
              <a:t>Là cách duy nhất để chuyển hóa một cách chính xác các yêu cầu của khách hàng thành mô hình thiết kế hệ thống phần mềm cuối cùng làm cơ sở cho việc triển khai chương trình PM</a:t>
            </a:r>
          </a:p>
          <a:p>
            <a:pPr algn="just">
              <a:lnSpc>
                <a:spcPct val="80000"/>
              </a:lnSpc>
            </a:pPr>
            <a:r>
              <a:rPr lang="en-US" altLang="ko-KR" sz="2400" smtClean="0"/>
              <a:t>Là công cụ giao tiếp giữa các nhóm cùng tham gia phát triểm phần mềm, quản lý rủi ro, đạt được PM hiệu quả</a:t>
            </a:r>
          </a:p>
          <a:p>
            <a:pPr algn="just">
              <a:lnSpc>
                <a:spcPct val="80000"/>
              </a:lnSpc>
            </a:pPr>
            <a:r>
              <a:rPr lang="en-US" altLang="ko-KR" sz="2400" smtClean="0"/>
              <a:t>Là tài liệu cung cấp đầy đủ các thông tin cần thiết cho để bảo trì hệ thống</a:t>
            </a:r>
          </a:p>
          <a:p>
            <a:pPr algn="just">
              <a:lnSpc>
                <a:spcPct val="80000"/>
              </a:lnSpc>
            </a:pPr>
            <a:r>
              <a:rPr lang="en-US" altLang="ko-KR" sz="2400" smtClean="0"/>
              <a:t>Nếu không có thiết thì hệ thống không tin cậy -&gt; nguy cơ thất bại cao</a:t>
            </a:r>
          </a:p>
          <a:p>
            <a:pPr algn="just">
              <a:lnSpc>
                <a:spcPct val="80000"/>
              </a:lnSpc>
            </a:pPr>
            <a:r>
              <a:rPr lang="en-US" altLang="ko-KR" sz="2400" smtClean="0"/>
              <a:t>Thiết kế tốt là chìa khóa làm cho PM hữu hiệu</a:t>
            </a:r>
            <a:endParaRPr lang="en-US" sz="24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219200" y="990600"/>
            <a:ext cx="8077200" cy="533400"/>
          </a:xfrm>
        </p:spPr>
        <p:txBody>
          <a:bodyPr/>
          <a:lstStyle/>
          <a:p>
            <a:r>
              <a:rPr lang="en-US" smtClean="0">
                <a:solidFill>
                  <a:schemeClr val="tx1"/>
                </a:solidFill>
              </a:rPr>
              <a:t>Association Relationships (Cont’d)</a:t>
            </a:r>
          </a:p>
        </p:txBody>
      </p:sp>
      <p:sp>
        <p:nvSpPr>
          <p:cNvPr id="53251" name="Text Box 3"/>
          <p:cNvSpPr txBox="1">
            <a:spLocks noChangeArrowheads="1"/>
          </p:cNvSpPr>
          <p:nvPr/>
        </p:nvSpPr>
        <p:spPr bwMode="auto">
          <a:xfrm>
            <a:off x="609600" y="2133600"/>
            <a:ext cx="810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n-US">
                <a:latin typeface="Verdana" pitchFamily="34" charset="0"/>
              </a:rPr>
              <a:t>Associations can also be objects themselves, called </a:t>
            </a:r>
            <a:r>
              <a:rPr lang="en-US" i="1">
                <a:latin typeface="Verdana" pitchFamily="34" charset="0"/>
              </a:rPr>
              <a:t>link</a:t>
            </a:r>
            <a:r>
              <a:rPr lang="en-US">
                <a:latin typeface="Verdana" pitchFamily="34" charset="0"/>
              </a:rPr>
              <a:t> </a:t>
            </a:r>
            <a:r>
              <a:rPr lang="en-US" i="1">
                <a:latin typeface="Verdana" pitchFamily="34" charset="0"/>
              </a:rPr>
              <a:t>classes</a:t>
            </a:r>
            <a:r>
              <a:rPr lang="en-US">
                <a:latin typeface="Verdana" pitchFamily="34" charset="0"/>
              </a:rPr>
              <a:t> or an </a:t>
            </a:r>
            <a:r>
              <a:rPr lang="en-US" i="1">
                <a:latin typeface="Verdana" pitchFamily="34" charset="0"/>
              </a:rPr>
              <a:t>association classes</a:t>
            </a:r>
            <a:r>
              <a:rPr lang="en-US">
                <a:latin typeface="Verdana" pitchFamily="34" charset="0"/>
              </a:rPr>
              <a:t>.</a:t>
            </a:r>
          </a:p>
        </p:txBody>
      </p:sp>
      <p:grpSp>
        <p:nvGrpSpPr>
          <p:cNvPr id="53252" name="Group 4"/>
          <p:cNvGrpSpPr>
            <a:grpSpLocks/>
          </p:cNvGrpSpPr>
          <p:nvPr/>
        </p:nvGrpSpPr>
        <p:grpSpPr bwMode="auto">
          <a:xfrm>
            <a:off x="685800" y="6110288"/>
            <a:ext cx="7696200" cy="546100"/>
            <a:chOff x="432" y="3072"/>
            <a:chExt cx="4848" cy="344"/>
          </a:xfrm>
        </p:grpSpPr>
        <p:sp>
          <p:nvSpPr>
            <p:cNvPr id="53259" name="Line 5"/>
            <p:cNvSpPr>
              <a:spLocks noChangeShapeType="1"/>
            </p:cNvSpPr>
            <p:nvPr/>
          </p:nvSpPr>
          <p:spPr bwMode="auto">
            <a:xfrm>
              <a:off x="1728" y="3248"/>
              <a:ext cx="2304"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53260" name="Rectangle 6"/>
            <p:cNvSpPr>
              <a:spLocks noChangeArrowheads="1"/>
            </p:cNvSpPr>
            <p:nvPr/>
          </p:nvSpPr>
          <p:spPr bwMode="auto">
            <a:xfrm>
              <a:off x="3984" y="3080"/>
              <a:ext cx="1296" cy="336"/>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Warranty</a:t>
              </a:r>
            </a:p>
          </p:txBody>
        </p:sp>
        <p:sp>
          <p:nvSpPr>
            <p:cNvPr id="53261" name="Rectangle 7"/>
            <p:cNvSpPr>
              <a:spLocks noChangeArrowheads="1"/>
            </p:cNvSpPr>
            <p:nvPr/>
          </p:nvSpPr>
          <p:spPr bwMode="auto">
            <a:xfrm>
              <a:off x="432" y="3072"/>
              <a:ext cx="1296" cy="336"/>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Product</a:t>
              </a:r>
            </a:p>
          </p:txBody>
        </p:sp>
      </p:grpSp>
      <p:sp>
        <p:nvSpPr>
          <p:cNvPr id="53253" name="Line 8"/>
          <p:cNvSpPr>
            <a:spLocks noChangeShapeType="1"/>
          </p:cNvSpPr>
          <p:nvPr/>
        </p:nvSpPr>
        <p:spPr bwMode="auto">
          <a:xfrm>
            <a:off x="4495800" y="5195888"/>
            <a:ext cx="0" cy="1219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3254" name="Group 9"/>
          <p:cNvGrpSpPr>
            <a:grpSpLocks/>
          </p:cNvGrpSpPr>
          <p:nvPr/>
        </p:nvGrpSpPr>
        <p:grpSpPr bwMode="auto">
          <a:xfrm>
            <a:off x="3467100" y="3138488"/>
            <a:ext cx="2057400" cy="1981200"/>
            <a:chOff x="2256" y="1344"/>
            <a:chExt cx="1296" cy="1248"/>
          </a:xfrm>
        </p:grpSpPr>
        <p:sp>
          <p:nvSpPr>
            <p:cNvPr id="53256" name="Rectangle 10"/>
            <p:cNvSpPr>
              <a:spLocks noChangeArrowheads="1"/>
            </p:cNvSpPr>
            <p:nvPr/>
          </p:nvSpPr>
          <p:spPr bwMode="auto">
            <a:xfrm>
              <a:off x="2256" y="2400"/>
              <a:ext cx="1296" cy="192"/>
            </a:xfrm>
            <a:prstGeom prst="rect">
              <a:avLst/>
            </a:prstGeom>
            <a:solidFill>
              <a:schemeClr val="accent1"/>
            </a:solidFill>
            <a:ln w="9525">
              <a:solidFill>
                <a:schemeClr val="tx1"/>
              </a:solidFill>
              <a:miter lim="800000"/>
              <a:headEnd/>
              <a:tailEnd/>
            </a:ln>
          </p:spPr>
          <p:txBody>
            <a:bodyPr wrap="none" anchor="ctr"/>
            <a:lstStyle/>
            <a:p>
              <a:pPr algn="ctr"/>
              <a:endParaRPr lang="en-US">
                <a:latin typeface="Verdana" pitchFamily="34" charset="0"/>
              </a:endParaRPr>
            </a:p>
          </p:txBody>
        </p:sp>
        <p:sp>
          <p:nvSpPr>
            <p:cNvPr id="53257" name="Rectangle 11"/>
            <p:cNvSpPr>
              <a:spLocks noChangeArrowheads="1"/>
            </p:cNvSpPr>
            <p:nvPr/>
          </p:nvSpPr>
          <p:spPr bwMode="auto">
            <a:xfrm>
              <a:off x="2256" y="1344"/>
              <a:ext cx="1296" cy="336"/>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Registration</a:t>
              </a:r>
            </a:p>
          </p:txBody>
        </p:sp>
        <p:sp>
          <p:nvSpPr>
            <p:cNvPr id="53258" name="Rectangle 12"/>
            <p:cNvSpPr>
              <a:spLocks noChangeArrowheads="1"/>
            </p:cNvSpPr>
            <p:nvPr/>
          </p:nvSpPr>
          <p:spPr bwMode="auto">
            <a:xfrm>
              <a:off x="2256" y="1680"/>
              <a:ext cx="1296" cy="72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modelNumber</a:t>
              </a:r>
            </a:p>
            <a:p>
              <a:pPr algn="ctr"/>
              <a:r>
                <a:rPr lang="en-US">
                  <a:latin typeface="Verdana" pitchFamily="34" charset="0"/>
                </a:rPr>
                <a:t>serialNumber</a:t>
              </a:r>
            </a:p>
            <a:p>
              <a:pPr algn="ctr"/>
              <a:r>
                <a:rPr lang="en-US">
                  <a:latin typeface="Verdana" pitchFamily="34" charset="0"/>
                </a:rPr>
                <a:t>warrentyCode</a:t>
              </a:r>
            </a:p>
          </p:txBody>
        </p:sp>
      </p:grpSp>
      <p:sp>
        <p:nvSpPr>
          <p:cNvPr id="53255" name="Text Box 13"/>
          <p:cNvSpPr txBox="1">
            <a:spLocks noChangeArrowheads="1"/>
          </p:cNvSpPr>
          <p:nvPr/>
        </p:nvSpPr>
        <p:spPr bwMode="auto">
          <a:xfrm>
            <a:off x="2743200" y="6338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endParaRPr lang="en-US">
              <a:latin typeface="Verdan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371600" y="1143000"/>
            <a:ext cx="8077200" cy="533400"/>
          </a:xfrm>
        </p:spPr>
        <p:txBody>
          <a:bodyPr/>
          <a:lstStyle/>
          <a:p>
            <a:r>
              <a:rPr lang="en-US" smtClean="0">
                <a:solidFill>
                  <a:schemeClr val="tx1"/>
                </a:solidFill>
              </a:rPr>
              <a:t>Association Relationships (Cont’d)</a:t>
            </a:r>
          </a:p>
        </p:txBody>
      </p:sp>
      <p:sp>
        <p:nvSpPr>
          <p:cNvPr id="54275" name="Text Box 3"/>
          <p:cNvSpPr txBox="1">
            <a:spLocks noChangeArrowheads="1"/>
          </p:cNvSpPr>
          <p:nvPr/>
        </p:nvSpPr>
        <p:spPr bwMode="auto">
          <a:xfrm>
            <a:off x="609600" y="2057400"/>
            <a:ext cx="78486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n-US">
                <a:latin typeface="Verdana" pitchFamily="34" charset="0"/>
              </a:rPr>
              <a:t>We can model objects that contain other objects by way of special associations called </a:t>
            </a:r>
            <a:r>
              <a:rPr lang="en-US" i="1">
                <a:latin typeface="Verdana" pitchFamily="34" charset="0"/>
              </a:rPr>
              <a:t>aggregations</a:t>
            </a:r>
            <a:r>
              <a:rPr lang="en-US">
                <a:latin typeface="Verdana" pitchFamily="34" charset="0"/>
              </a:rPr>
              <a:t> and </a:t>
            </a:r>
            <a:r>
              <a:rPr lang="en-US" i="1">
                <a:latin typeface="Verdana" pitchFamily="34" charset="0"/>
              </a:rPr>
              <a:t>compositions.</a:t>
            </a:r>
          </a:p>
          <a:p>
            <a:endParaRPr lang="en-US">
              <a:latin typeface="Verdana" pitchFamily="34" charset="0"/>
            </a:endParaRPr>
          </a:p>
          <a:p>
            <a:r>
              <a:rPr lang="en-US">
                <a:latin typeface="Verdana" pitchFamily="34" charset="0"/>
              </a:rPr>
              <a:t>An </a:t>
            </a:r>
            <a:r>
              <a:rPr lang="en-US" i="1">
                <a:latin typeface="Verdana" pitchFamily="34" charset="0"/>
              </a:rPr>
              <a:t>aggregation</a:t>
            </a:r>
            <a:r>
              <a:rPr lang="en-US">
                <a:latin typeface="Verdana" pitchFamily="34" charset="0"/>
              </a:rPr>
              <a:t> specifies a whole-part relationship between an aggregate (a whole) and a constituent part, where the part can exist independently from the aggregate. Aggregations are denoted by a hollow-diamond adornment on the association.</a:t>
            </a:r>
          </a:p>
        </p:txBody>
      </p:sp>
      <p:grpSp>
        <p:nvGrpSpPr>
          <p:cNvPr id="54276" name="Group 4"/>
          <p:cNvGrpSpPr>
            <a:grpSpLocks/>
          </p:cNvGrpSpPr>
          <p:nvPr/>
        </p:nvGrpSpPr>
        <p:grpSpPr bwMode="auto">
          <a:xfrm>
            <a:off x="914400" y="4953000"/>
            <a:ext cx="7086600" cy="1447800"/>
            <a:chOff x="576" y="2496"/>
            <a:chExt cx="4464" cy="912"/>
          </a:xfrm>
        </p:grpSpPr>
        <p:sp>
          <p:nvSpPr>
            <p:cNvPr id="54277" name="Rectangle 5"/>
            <p:cNvSpPr>
              <a:spLocks noChangeArrowheads="1"/>
            </p:cNvSpPr>
            <p:nvPr/>
          </p:nvSpPr>
          <p:spPr bwMode="auto">
            <a:xfrm>
              <a:off x="576" y="2496"/>
              <a:ext cx="1344" cy="912"/>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Car</a:t>
              </a:r>
            </a:p>
          </p:txBody>
        </p:sp>
        <p:grpSp>
          <p:nvGrpSpPr>
            <p:cNvPr id="54278" name="Group 6"/>
            <p:cNvGrpSpPr>
              <a:grpSpLocks/>
            </p:cNvGrpSpPr>
            <p:nvPr/>
          </p:nvGrpSpPr>
          <p:grpSpPr bwMode="auto">
            <a:xfrm>
              <a:off x="1920" y="2544"/>
              <a:ext cx="3120" cy="336"/>
              <a:chOff x="1920" y="2544"/>
              <a:chExt cx="3120" cy="336"/>
            </a:xfrm>
          </p:grpSpPr>
          <p:sp>
            <p:nvSpPr>
              <p:cNvPr id="54283" name="Rectangle 7"/>
              <p:cNvSpPr>
                <a:spLocks noChangeArrowheads="1"/>
              </p:cNvSpPr>
              <p:nvPr/>
            </p:nvSpPr>
            <p:spPr bwMode="auto">
              <a:xfrm>
                <a:off x="3504" y="2544"/>
                <a:ext cx="1536" cy="336"/>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Engine</a:t>
                </a:r>
              </a:p>
            </p:txBody>
          </p:sp>
          <p:grpSp>
            <p:nvGrpSpPr>
              <p:cNvPr id="54284" name="Group 8"/>
              <p:cNvGrpSpPr>
                <a:grpSpLocks/>
              </p:cNvGrpSpPr>
              <p:nvPr/>
            </p:nvGrpSpPr>
            <p:grpSpPr bwMode="auto">
              <a:xfrm>
                <a:off x="1920" y="2736"/>
                <a:ext cx="1584" cy="96"/>
                <a:chOff x="2016" y="2640"/>
                <a:chExt cx="1584" cy="96"/>
              </a:xfrm>
            </p:grpSpPr>
            <p:sp>
              <p:nvSpPr>
                <p:cNvPr id="54285" name="Line 9"/>
                <p:cNvSpPr>
                  <a:spLocks noChangeShapeType="1"/>
                </p:cNvSpPr>
                <p:nvPr/>
              </p:nvSpPr>
              <p:spPr bwMode="auto">
                <a:xfrm flipV="1">
                  <a:off x="2208" y="2688"/>
                  <a:ext cx="1392"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6" name="Freeform 10"/>
                <p:cNvSpPr>
                  <a:spLocks/>
                </p:cNvSpPr>
                <p:nvPr/>
              </p:nvSpPr>
              <p:spPr bwMode="auto">
                <a:xfrm>
                  <a:off x="2016" y="2640"/>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48"/>
                      </a:moveTo>
                      <a:lnTo>
                        <a:pt x="96" y="0"/>
                      </a:lnTo>
                      <a:lnTo>
                        <a:pt x="192" y="48"/>
                      </a:lnTo>
                      <a:lnTo>
                        <a:pt x="96" y="96"/>
                      </a:lnTo>
                      <a:lnTo>
                        <a:pt x="0" y="48"/>
                      </a:lnTo>
                      <a:close/>
                    </a:path>
                  </a:pathLst>
                </a:custGeom>
                <a:solidFill>
                  <a:schemeClr val="bg1"/>
                </a:solidFill>
                <a:ln w="12700">
                  <a:solidFill>
                    <a:schemeClr val="tx1"/>
                  </a:solidFill>
                  <a:round/>
                  <a:headEnd/>
                  <a:tailEnd/>
                </a:ln>
              </p:spPr>
              <p:txBody>
                <a:bodyPr wrap="none" anchor="ctr"/>
                <a:lstStyle/>
                <a:p>
                  <a:endParaRPr lang="en-US">
                    <a:latin typeface="Verdana" pitchFamily="34" charset="0"/>
                  </a:endParaRPr>
                </a:p>
              </p:txBody>
            </p:sp>
          </p:grpSp>
        </p:grpSp>
        <p:grpSp>
          <p:nvGrpSpPr>
            <p:cNvPr id="54279" name="Group 11"/>
            <p:cNvGrpSpPr>
              <a:grpSpLocks/>
            </p:cNvGrpSpPr>
            <p:nvPr/>
          </p:nvGrpSpPr>
          <p:grpSpPr bwMode="auto">
            <a:xfrm>
              <a:off x="1920" y="2976"/>
              <a:ext cx="3120" cy="336"/>
              <a:chOff x="1920" y="2976"/>
              <a:chExt cx="3120" cy="336"/>
            </a:xfrm>
          </p:grpSpPr>
          <p:sp>
            <p:nvSpPr>
              <p:cNvPr id="54280" name="Line 12"/>
              <p:cNvSpPr>
                <a:spLocks noChangeShapeType="1"/>
              </p:cNvSpPr>
              <p:nvPr/>
            </p:nvSpPr>
            <p:spPr bwMode="auto">
              <a:xfrm flipV="1">
                <a:off x="2112" y="3120"/>
                <a:ext cx="1392"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1" name="Freeform 13"/>
              <p:cNvSpPr>
                <a:spLocks/>
              </p:cNvSpPr>
              <p:nvPr/>
            </p:nvSpPr>
            <p:spPr bwMode="auto">
              <a:xfrm>
                <a:off x="1920" y="3072"/>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48"/>
                    </a:moveTo>
                    <a:lnTo>
                      <a:pt x="96" y="0"/>
                    </a:lnTo>
                    <a:lnTo>
                      <a:pt x="192" y="48"/>
                    </a:lnTo>
                    <a:lnTo>
                      <a:pt x="96" y="96"/>
                    </a:lnTo>
                    <a:lnTo>
                      <a:pt x="0" y="48"/>
                    </a:lnTo>
                    <a:close/>
                  </a:path>
                </a:pathLst>
              </a:custGeom>
              <a:solidFill>
                <a:schemeClr val="bg1"/>
              </a:solidFill>
              <a:ln w="12700">
                <a:solidFill>
                  <a:schemeClr val="tx1"/>
                </a:solidFill>
                <a:round/>
                <a:headEnd/>
                <a:tailEnd/>
              </a:ln>
            </p:spPr>
            <p:txBody>
              <a:bodyPr wrap="none" anchor="ctr"/>
              <a:lstStyle/>
              <a:p>
                <a:endParaRPr lang="en-US">
                  <a:latin typeface="Verdana" pitchFamily="34" charset="0"/>
                </a:endParaRPr>
              </a:p>
            </p:txBody>
          </p:sp>
          <p:sp>
            <p:nvSpPr>
              <p:cNvPr id="54282" name="Rectangle 14"/>
              <p:cNvSpPr>
                <a:spLocks noChangeArrowheads="1"/>
              </p:cNvSpPr>
              <p:nvPr/>
            </p:nvSpPr>
            <p:spPr bwMode="auto">
              <a:xfrm>
                <a:off x="3504" y="2976"/>
                <a:ext cx="1536" cy="336"/>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Transmission</a:t>
                </a:r>
              </a:p>
            </p:txBody>
          </p:sp>
        </p:gr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txBox="1">
            <a:spLocks noGrp="1"/>
          </p:cNvSpPr>
          <p:nvPr/>
        </p:nvSpPr>
        <p:spPr bwMode="auto">
          <a:xfrm>
            <a:off x="2362200" y="6400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lgn="r"/>
            <a:r>
              <a:rPr lang="en-US" sz="1200">
                <a:solidFill>
                  <a:schemeClr val="bg2"/>
                </a:solidFill>
                <a:latin typeface="Verdana" pitchFamily="34" charset="0"/>
              </a:rPr>
              <a:t>Software Design (UML)</a:t>
            </a:r>
          </a:p>
        </p:txBody>
      </p:sp>
      <p:sp>
        <p:nvSpPr>
          <p:cNvPr id="55299" name="Rectangle 2"/>
          <p:cNvSpPr>
            <a:spLocks noGrp="1" noChangeArrowheads="1"/>
          </p:cNvSpPr>
          <p:nvPr>
            <p:ph type="title" idx="4294967295"/>
          </p:nvPr>
        </p:nvSpPr>
        <p:spPr>
          <a:xfrm>
            <a:off x="1295400" y="1066800"/>
            <a:ext cx="8077200" cy="533400"/>
          </a:xfrm>
        </p:spPr>
        <p:txBody>
          <a:bodyPr/>
          <a:lstStyle/>
          <a:p>
            <a:r>
              <a:rPr lang="en-US" smtClean="0">
                <a:solidFill>
                  <a:schemeClr val="tx1"/>
                </a:solidFill>
              </a:rPr>
              <a:t>Association Relationships (Cont’d)</a:t>
            </a:r>
          </a:p>
        </p:txBody>
      </p:sp>
      <p:sp>
        <p:nvSpPr>
          <p:cNvPr id="55300" name="Text Box 3"/>
          <p:cNvSpPr txBox="1">
            <a:spLocks noChangeArrowheads="1"/>
          </p:cNvSpPr>
          <p:nvPr/>
        </p:nvSpPr>
        <p:spPr bwMode="auto">
          <a:xfrm>
            <a:off x="838200" y="2057400"/>
            <a:ext cx="7848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r>
              <a:rPr lang="en-US">
                <a:latin typeface="Verdana" pitchFamily="34" charset="0"/>
              </a:rPr>
              <a:t>A </a:t>
            </a:r>
            <a:r>
              <a:rPr lang="en-US" i="1">
                <a:latin typeface="Verdana" pitchFamily="34" charset="0"/>
              </a:rPr>
              <a:t>composition </a:t>
            </a:r>
            <a:r>
              <a:rPr lang="en-US">
                <a:latin typeface="Verdana" pitchFamily="34" charset="0"/>
              </a:rPr>
              <a:t>indicates a strong ownership and coincident lifetime of parts by the whole (</a:t>
            </a:r>
            <a:r>
              <a:rPr lang="en-US" i="1">
                <a:latin typeface="Verdana" pitchFamily="34" charset="0"/>
              </a:rPr>
              <a:t>i.e.,</a:t>
            </a:r>
            <a:r>
              <a:rPr lang="en-US">
                <a:latin typeface="Verdana" pitchFamily="34" charset="0"/>
              </a:rPr>
              <a:t> they live and die as a whole). Compositions are denoted by a filled-diamond adornment on the association.</a:t>
            </a:r>
          </a:p>
        </p:txBody>
      </p:sp>
      <p:sp>
        <p:nvSpPr>
          <p:cNvPr id="55301" name="Rectangle 4"/>
          <p:cNvSpPr>
            <a:spLocks noChangeArrowheads="1"/>
          </p:cNvSpPr>
          <p:nvPr/>
        </p:nvSpPr>
        <p:spPr bwMode="auto">
          <a:xfrm>
            <a:off x="762000" y="3352800"/>
            <a:ext cx="2133600" cy="2362200"/>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Window</a:t>
            </a:r>
          </a:p>
        </p:txBody>
      </p:sp>
      <p:grpSp>
        <p:nvGrpSpPr>
          <p:cNvPr id="55302" name="Group 5"/>
          <p:cNvGrpSpPr>
            <a:grpSpLocks/>
          </p:cNvGrpSpPr>
          <p:nvPr/>
        </p:nvGrpSpPr>
        <p:grpSpPr bwMode="auto">
          <a:xfrm>
            <a:off x="2895600" y="3352800"/>
            <a:ext cx="5562600" cy="685800"/>
            <a:chOff x="1824" y="2760"/>
            <a:chExt cx="3504" cy="432"/>
          </a:xfrm>
        </p:grpSpPr>
        <p:grpSp>
          <p:nvGrpSpPr>
            <p:cNvPr id="55319" name="Group 6"/>
            <p:cNvGrpSpPr>
              <a:grpSpLocks/>
            </p:cNvGrpSpPr>
            <p:nvPr/>
          </p:nvGrpSpPr>
          <p:grpSpPr bwMode="auto">
            <a:xfrm>
              <a:off x="1824" y="2930"/>
              <a:ext cx="1755" cy="110"/>
              <a:chOff x="1920" y="2736"/>
              <a:chExt cx="1584" cy="96"/>
            </a:xfrm>
          </p:grpSpPr>
          <p:sp>
            <p:nvSpPr>
              <p:cNvPr id="55321" name="Line 7"/>
              <p:cNvSpPr>
                <a:spLocks noChangeShapeType="1"/>
              </p:cNvSpPr>
              <p:nvPr/>
            </p:nvSpPr>
            <p:spPr bwMode="auto">
              <a:xfrm flipV="1">
                <a:off x="2112" y="2784"/>
                <a:ext cx="1392"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5322" name="Freeform 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48"/>
                    </a:moveTo>
                    <a:lnTo>
                      <a:pt x="96" y="0"/>
                    </a:lnTo>
                    <a:lnTo>
                      <a:pt x="192" y="48"/>
                    </a:lnTo>
                    <a:lnTo>
                      <a:pt x="96" y="96"/>
                    </a:lnTo>
                    <a:lnTo>
                      <a:pt x="0" y="48"/>
                    </a:lnTo>
                    <a:close/>
                  </a:path>
                </a:pathLst>
              </a:custGeom>
              <a:solidFill>
                <a:schemeClr val="tx1"/>
              </a:solidFill>
              <a:ln w="12700">
                <a:solidFill>
                  <a:schemeClr val="tx1"/>
                </a:solidFill>
                <a:round/>
                <a:headEnd/>
                <a:tailEnd/>
              </a:ln>
            </p:spPr>
            <p:txBody>
              <a:bodyPr wrap="none" anchor="ctr"/>
              <a:lstStyle/>
              <a:p>
                <a:endParaRPr lang="en-US">
                  <a:latin typeface="Verdana" pitchFamily="34" charset="0"/>
                </a:endParaRPr>
              </a:p>
            </p:txBody>
          </p:sp>
        </p:grpSp>
        <p:sp>
          <p:nvSpPr>
            <p:cNvPr id="55320" name="Rectangle 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Scrollbar</a:t>
              </a:r>
            </a:p>
          </p:txBody>
        </p:sp>
      </p:grpSp>
      <p:grpSp>
        <p:nvGrpSpPr>
          <p:cNvPr id="55303" name="Group 10"/>
          <p:cNvGrpSpPr>
            <a:grpSpLocks/>
          </p:cNvGrpSpPr>
          <p:nvPr/>
        </p:nvGrpSpPr>
        <p:grpSpPr bwMode="auto">
          <a:xfrm>
            <a:off x="2895600" y="4191000"/>
            <a:ext cx="5562600" cy="685800"/>
            <a:chOff x="1824" y="2760"/>
            <a:chExt cx="3504" cy="432"/>
          </a:xfrm>
        </p:grpSpPr>
        <p:grpSp>
          <p:nvGrpSpPr>
            <p:cNvPr id="55315" name="Group 11"/>
            <p:cNvGrpSpPr>
              <a:grpSpLocks/>
            </p:cNvGrpSpPr>
            <p:nvPr/>
          </p:nvGrpSpPr>
          <p:grpSpPr bwMode="auto">
            <a:xfrm>
              <a:off x="1824" y="2930"/>
              <a:ext cx="1755" cy="110"/>
              <a:chOff x="1920" y="2736"/>
              <a:chExt cx="1584" cy="96"/>
            </a:xfrm>
          </p:grpSpPr>
          <p:sp>
            <p:nvSpPr>
              <p:cNvPr id="55317" name="Line 12"/>
              <p:cNvSpPr>
                <a:spLocks noChangeShapeType="1"/>
              </p:cNvSpPr>
              <p:nvPr/>
            </p:nvSpPr>
            <p:spPr bwMode="auto">
              <a:xfrm flipV="1">
                <a:off x="2112" y="2784"/>
                <a:ext cx="1392"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8" name="Freeform 13"/>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48"/>
                    </a:moveTo>
                    <a:lnTo>
                      <a:pt x="96" y="0"/>
                    </a:lnTo>
                    <a:lnTo>
                      <a:pt x="192" y="48"/>
                    </a:lnTo>
                    <a:lnTo>
                      <a:pt x="96" y="96"/>
                    </a:lnTo>
                    <a:lnTo>
                      <a:pt x="0" y="48"/>
                    </a:lnTo>
                    <a:close/>
                  </a:path>
                </a:pathLst>
              </a:custGeom>
              <a:solidFill>
                <a:schemeClr val="tx1"/>
              </a:solidFill>
              <a:ln w="12700">
                <a:solidFill>
                  <a:schemeClr val="tx1"/>
                </a:solidFill>
                <a:round/>
                <a:headEnd/>
                <a:tailEnd/>
              </a:ln>
            </p:spPr>
            <p:txBody>
              <a:bodyPr wrap="none" anchor="ctr"/>
              <a:lstStyle/>
              <a:p>
                <a:endParaRPr lang="en-US">
                  <a:latin typeface="Verdana" pitchFamily="34" charset="0"/>
                </a:endParaRPr>
              </a:p>
            </p:txBody>
          </p:sp>
        </p:grpSp>
        <p:sp>
          <p:nvSpPr>
            <p:cNvPr id="55316" name="Rectangle 14"/>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Titlebar</a:t>
              </a:r>
            </a:p>
          </p:txBody>
        </p:sp>
      </p:grpSp>
      <p:grpSp>
        <p:nvGrpSpPr>
          <p:cNvPr id="55304" name="Group 15"/>
          <p:cNvGrpSpPr>
            <a:grpSpLocks/>
          </p:cNvGrpSpPr>
          <p:nvPr/>
        </p:nvGrpSpPr>
        <p:grpSpPr bwMode="auto">
          <a:xfrm>
            <a:off x="2895600" y="5029200"/>
            <a:ext cx="5562600" cy="685800"/>
            <a:chOff x="1824" y="2760"/>
            <a:chExt cx="3504" cy="432"/>
          </a:xfrm>
        </p:grpSpPr>
        <p:grpSp>
          <p:nvGrpSpPr>
            <p:cNvPr id="55311" name="Group 16"/>
            <p:cNvGrpSpPr>
              <a:grpSpLocks/>
            </p:cNvGrpSpPr>
            <p:nvPr/>
          </p:nvGrpSpPr>
          <p:grpSpPr bwMode="auto">
            <a:xfrm>
              <a:off x="1824" y="2930"/>
              <a:ext cx="1755" cy="110"/>
              <a:chOff x="1920" y="2736"/>
              <a:chExt cx="1584" cy="96"/>
            </a:xfrm>
          </p:grpSpPr>
          <p:sp>
            <p:nvSpPr>
              <p:cNvPr id="55313" name="Line 17"/>
              <p:cNvSpPr>
                <a:spLocks noChangeShapeType="1"/>
              </p:cNvSpPr>
              <p:nvPr/>
            </p:nvSpPr>
            <p:spPr bwMode="auto">
              <a:xfrm flipV="1">
                <a:off x="2112" y="2784"/>
                <a:ext cx="1392"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4" name="Freeform 1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48"/>
                    </a:moveTo>
                    <a:lnTo>
                      <a:pt x="96" y="0"/>
                    </a:lnTo>
                    <a:lnTo>
                      <a:pt x="192" y="48"/>
                    </a:lnTo>
                    <a:lnTo>
                      <a:pt x="96" y="96"/>
                    </a:lnTo>
                    <a:lnTo>
                      <a:pt x="0" y="48"/>
                    </a:lnTo>
                    <a:close/>
                  </a:path>
                </a:pathLst>
              </a:custGeom>
              <a:solidFill>
                <a:schemeClr val="tx1"/>
              </a:solidFill>
              <a:ln w="12700">
                <a:solidFill>
                  <a:schemeClr val="tx1"/>
                </a:solidFill>
                <a:round/>
                <a:headEnd/>
                <a:tailEnd/>
              </a:ln>
            </p:spPr>
            <p:txBody>
              <a:bodyPr wrap="none" anchor="ctr"/>
              <a:lstStyle/>
              <a:p>
                <a:endParaRPr lang="en-US">
                  <a:latin typeface="Verdana" pitchFamily="34" charset="0"/>
                </a:endParaRPr>
              </a:p>
            </p:txBody>
          </p:sp>
        </p:grpSp>
        <p:sp>
          <p:nvSpPr>
            <p:cNvPr id="55312" name="Rectangle 1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Verdana" pitchFamily="34" charset="0"/>
                </a:rPr>
                <a:t>Menu</a:t>
              </a:r>
            </a:p>
          </p:txBody>
        </p:sp>
      </p:grpSp>
      <p:sp>
        <p:nvSpPr>
          <p:cNvPr id="55305" name="Text Box 20"/>
          <p:cNvSpPr txBox="1">
            <a:spLocks noChangeArrowheads="1"/>
          </p:cNvSpPr>
          <p:nvPr/>
        </p:nvSpPr>
        <p:spPr bwMode="auto">
          <a:xfrm>
            <a:off x="32004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
        <p:nvSpPr>
          <p:cNvPr id="55306" name="Text Box 21"/>
          <p:cNvSpPr txBox="1">
            <a:spLocks noChangeArrowheads="1"/>
          </p:cNvSpPr>
          <p:nvPr/>
        </p:nvSpPr>
        <p:spPr bwMode="auto">
          <a:xfrm>
            <a:off x="3200400" y="4572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
        <p:nvSpPr>
          <p:cNvPr id="55307" name="Text Box 22"/>
          <p:cNvSpPr txBox="1">
            <a:spLocks noChangeArrowheads="1"/>
          </p:cNvSpPr>
          <p:nvPr/>
        </p:nvSpPr>
        <p:spPr bwMode="auto">
          <a:xfrm>
            <a:off x="32004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
        <p:nvSpPr>
          <p:cNvPr id="55308" name="Text Box 23"/>
          <p:cNvSpPr txBox="1">
            <a:spLocks noChangeArrowheads="1"/>
          </p:cNvSpPr>
          <p:nvPr/>
        </p:nvSpPr>
        <p:spPr bwMode="auto">
          <a:xfrm>
            <a:off x="53340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
        <p:nvSpPr>
          <p:cNvPr id="55309" name="Text Box 24"/>
          <p:cNvSpPr txBox="1">
            <a:spLocks noChangeArrowheads="1"/>
          </p:cNvSpPr>
          <p:nvPr/>
        </p:nvSpPr>
        <p:spPr bwMode="auto">
          <a:xfrm>
            <a:off x="5334000" y="4572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a:t>
            </a:r>
          </a:p>
        </p:txBody>
      </p:sp>
      <p:sp>
        <p:nvSpPr>
          <p:cNvPr id="55310" name="Text Box 25"/>
          <p:cNvSpPr txBox="1">
            <a:spLocks noChangeArrowheads="1"/>
          </p:cNvSpPr>
          <p:nvPr/>
        </p:nvSpPr>
        <p:spPr bwMode="auto">
          <a:xfrm>
            <a:off x="5029200" y="5410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ea typeface="MS PGothic" pitchFamily="34" charset="-128"/>
              </a:defRPr>
            </a:lvl1pPr>
            <a:lvl2pPr marL="742950" indent="-285750">
              <a:defRPr>
                <a:solidFill>
                  <a:schemeClr val="tx1"/>
                </a:solidFill>
                <a:latin typeface="Tahoma" pitchFamily="34" charset="0"/>
                <a:ea typeface="MS PGothic" pitchFamily="34" charset="-128"/>
              </a:defRPr>
            </a:lvl2pPr>
            <a:lvl3pPr marL="1143000" indent="-228600">
              <a:defRPr>
                <a:solidFill>
                  <a:schemeClr val="tx1"/>
                </a:solidFill>
                <a:latin typeface="Tahoma" pitchFamily="34" charset="0"/>
                <a:ea typeface="MS PGothic" pitchFamily="34" charset="-128"/>
              </a:defRPr>
            </a:lvl3pPr>
            <a:lvl4pPr marL="1600200" indent="-228600">
              <a:defRPr>
                <a:solidFill>
                  <a:schemeClr val="tx1"/>
                </a:solidFill>
                <a:latin typeface="Tahoma" pitchFamily="34" charset="0"/>
                <a:ea typeface="MS PGothic" pitchFamily="34" charset="-128"/>
              </a:defRPr>
            </a:lvl4pPr>
            <a:lvl5pPr marL="2057400" indent="-228600">
              <a:defRPr>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itchFamily="34" charset="0"/>
                <a:ea typeface="MS PGothic" pitchFamily="34" charset="-128"/>
              </a:defRPr>
            </a:lvl9pPr>
          </a:lstStyle>
          <a:p>
            <a:pPr>
              <a:spcBef>
                <a:spcPct val="50000"/>
              </a:spcBef>
            </a:pPr>
            <a:r>
              <a:rPr lang="en-US">
                <a:latin typeface="Verdana" pitchFamily="34" charset="0"/>
              </a:rPr>
              <a:t>1 ..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solidFill>
                  <a:schemeClr val="tx1"/>
                </a:solidFill>
              </a:rPr>
              <a:t>Các lược đồ UML</a:t>
            </a:r>
          </a:p>
        </p:txBody>
      </p:sp>
      <p:sp>
        <p:nvSpPr>
          <p:cNvPr id="56323" name="Rectangle 3"/>
          <p:cNvSpPr>
            <a:spLocks noGrp="1" noChangeArrowheads="1"/>
          </p:cNvSpPr>
          <p:nvPr>
            <p:ph type="body" idx="1"/>
          </p:nvPr>
        </p:nvSpPr>
        <p:spPr/>
        <p:txBody>
          <a:bodyPr/>
          <a:lstStyle/>
          <a:p>
            <a:r>
              <a:rPr lang="en-US" smtClean="0"/>
              <a:t>Lược đồ lớp</a:t>
            </a:r>
          </a:p>
          <a:p>
            <a:r>
              <a:rPr lang="en-US" smtClean="0"/>
              <a:t>Lược đồ tuần tự</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Lược đồ lớp</a:t>
            </a:r>
          </a:p>
        </p:txBody>
      </p:sp>
      <p:pic>
        <p:nvPicPr>
          <p:cNvPr id="573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6070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Lược đồ tuần tự</a:t>
            </a:r>
          </a:p>
        </p:txBody>
      </p:sp>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81200"/>
            <a:ext cx="6075363"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4000" smtClean="0"/>
              <a:t>Thiết kế hệ thống thời gian thực</a:t>
            </a:r>
          </a:p>
        </p:txBody>
      </p:sp>
      <p:sp>
        <p:nvSpPr>
          <p:cNvPr id="59395" name="Rectangle 3"/>
          <p:cNvSpPr>
            <a:spLocks noGrp="1" noChangeArrowheads="1"/>
          </p:cNvSpPr>
          <p:nvPr>
            <p:ph type="body" idx="1"/>
          </p:nvPr>
        </p:nvSpPr>
        <p:spPr>
          <a:xfrm>
            <a:off x="533400" y="2017713"/>
            <a:ext cx="8421688" cy="4611687"/>
          </a:xfrm>
        </p:spPr>
        <p:txBody>
          <a:bodyPr/>
          <a:lstStyle/>
          <a:p>
            <a:pPr>
              <a:lnSpc>
                <a:spcPct val="80000"/>
              </a:lnSpc>
            </a:pPr>
            <a:r>
              <a:rPr lang="en-US" altLang="ko-KR" sz="1800" smtClean="0"/>
              <a:t>Hệ thống thời gian thực là hệ thống mà sự hoạt động đúng đắn của nó phụ thuộc vào kết quả được tạo ra và thời gian kết quả được xuất ra</a:t>
            </a:r>
          </a:p>
          <a:p>
            <a:pPr>
              <a:lnSpc>
                <a:spcPct val="80000"/>
              </a:lnSpc>
            </a:pPr>
            <a:r>
              <a:rPr lang="en-US" altLang="ko-KR" sz="1800" smtClean="0"/>
              <a:t>Thường là hệ thống nhúng</a:t>
            </a:r>
          </a:p>
          <a:p>
            <a:pPr>
              <a:lnSpc>
                <a:spcPct val="80000"/>
              </a:lnSpc>
            </a:pPr>
            <a:r>
              <a:rPr lang="en-US" altLang="ko-KR" sz="1800" smtClean="0"/>
              <a:t>Có thể được xem là hệ kích thích/đáp ứng (Stimulus/response). Có 2 loại kích thích: Định kỳ và không định kỳ</a:t>
            </a:r>
          </a:p>
          <a:p>
            <a:pPr>
              <a:lnSpc>
                <a:spcPct val="80000"/>
              </a:lnSpc>
            </a:pPr>
            <a:r>
              <a:rPr lang="en-US" altLang="ko-KR" sz="1800" smtClean="0"/>
              <a:t>Phần mềm thời gian thực bao gồm:</a:t>
            </a:r>
          </a:p>
          <a:p>
            <a:pPr lvl="1">
              <a:lnSpc>
                <a:spcPct val="80000"/>
              </a:lnSpc>
            </a:pPr>
            <a:r>
              <a:rPr lang="en-US" altLang="ko-KR" sz="1600" smtClean="0"/>
              <a:t>Một thành phần thu thập DL</a:t>
            </a:r>
          </a:p>
          <a:p>
            <a:pPr lvl="1">
              <a:lnSpc>
                <a:spcPct val="80000"/>
              </a:lnSpc>
            </a:pPr>
            <a:r>
              <a:rPr lang="en-US" altLang="ko-KR" sz="1600" smtClean="0"/>
              <a:t>Một thành phần phân tích</a:t>
            </a:r>
          </a:p>
          <a:p>
            <a:pPr lvl="1">
              <a:lnSpc>
                <a:spcPct val="80000"/>
              </a:lnSpc>
            </a:pPr>
            <a:r>
              <a:rPr lang="en-US" altLang="ko-KR" sz="1600" smtClean="0"/>
              <a:t>Một thành phần kiểm soát đáp ứng</a:t>
            </a:r>
          </a:p>
          <a:p>
            <a:pPr>
              <a:lnSpc>
                <a:spcPct val="80000"/>
              </a:lnSpc>
            </a:pPr>
            <a:r>
              <a:rPr lang="en-US" altLang="ko-KR" sz="1800" smtClean="0"/>
              <a:t>Thường gồm các bước:</a:t>
            </a:r>
          </a:p>
          <a:p>
            <a:pPr lvl="1">
              <a:lnSpc>
                <a:spcPct val="80000"/>
              </a:lnSpc>
            </a:pPr>
            <a:r>
              <a:rPr lang="en-US" altLang="ko-KR" sz="1600" smtClean="0"/>
              <a:t>Xác định các tác nhân kích thích mà hệ phải đáp ứng</a:t>
            </a:r>
          </a:p>
          <a:p>
            <a:pPr lvl="1">
              <a:lnSpc>
                <a:spcPct val="80000"/>
              </a:lnSpc>
            </a:pPr>
            <a:r>
              <a:rPr lang="en-US" altLang="ko-KR" sz="1600" smtClean="0"/>
              <a:t>Với mỗi kích thích tương ứng xác định các ràng buộc</a:t>
            </a:r>
          </a:p>
          <a:p>
            <a:pPr lvl="1">
              <a:lnSpc>
                <a:spcPct val="80000"/>
              </a:lnSpc>
            </a:pPr>
            <a:r>
              <a:rPr lang="en-US" altLang="ko-KR" sz="1600" smtClean="0"/>
              <a:t>Phân tích các kích thích và quá trình xư lý đáp ứng thành 1 tiến trình song song</a:t>
            </a:r>
          </a:p>
          <a:p>
            <a:pPr lvl="1">
              <a:lnSpc>
                <a:spcPct val="80000"/>
              </a:lnSpc>
            </a:pPr>
            <a:r>
              <a:rPr lang="en-US" altLang="ko-KR" sz="1600" smtClean="0"/>
              <a:t>Với mỗi cặp kích thích/đáp ứng thiết kế các thuật toán tương ứng</a:t>
            </a:r>
          </a:p>
          <a:p>
            <a:pPr lvl="1">
              <a:lnSpc>
                <a:spcPct val="80000"/>
              </a:lnSpc>
            </a:pPr>
            <a:r>
              <a:rPr lang="en-US" altLang="ko-KR" sz="1600" smtClean="0"/>
              <a:t>Thiết kế hệ thống lập lịch đảm bảo các quá trình được bắt đầu ở đúng thời điểm thích hợp</a:t>
            </a:r>
          </a:p>
          <a:p>
            <a:pPr lvl="1">
              <a:lnSpc>
                <a:spcPct val="80000"/>
              </a:lnSpc>
            </a:pPr>
            <a:r>
              <a:rPr lang="en-US" altLang="ko-KR" sz="1600" smtClean="0"/>
              <a:t>Tích hợp hệ thống dưới sự điều khiển của một bộ điều phối thời gian thực</a:t>
            </a:r>
            <a:endParaRPr lang="en-US" sz="160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Mô hình hóa bằng các máy trạng thái</a:t>
            </a:r>
          </a:p>
        </p:txBody>
      </p:sp>
      <p:sp>
        <p:nvSpPr>
          <p:cNvPr id="60419" name="Rectangle 3"/>
          <p:cNvSpPr>
            <a:spLocks noGrp="1" noChangeArrowheads="1"/>
          </p:cNvSpPr>
          <p:nvPr>
            <p:ph type="body" idx="1"/>
          </p:nvPr>
        </p:nvSpPr>
        <p:spPr/>
        <p:txBody>
          <a:bodyPr/>
          <a:lstStyle/>
          <a:p>
            <a:r>
              <a:rPr lang="en-US" altLang="ko-KR" smtClean="0"/>
              <a:t>Được sử dụng rộng rãi cho việc thiết kế thời gian thực</a:t>
            </a:r>
          </a:p>
          <a:p>
            <a:r>
              <a:rPr lang="en-US" altLang="ko-KR" smtClean="0"/>
              <a:t>Gồm một bộ chức năng Khống chế, hàm, dữ liệu</a:t>
            </a:r>
          </a:p>
          <a:p>
            <a:r>
              <a:rPr lang="en-US" altLang="ko-KR" smtClean="0"/>
              <a:t>Khi được kích thích, chuỗi hành vi được kích hoạt và đáp ứng yêu cầu</a:t>
            </a:r>
            <a:endParaRPr 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endParaRPr lang="en-US" smtClean="0"/>
          </a:p>
        </p:txBody>
      </p:sp>
      <p:sp>
        <p:nvSpPr>
          <p:cNvPr id="61443" name="Rectangle 3"/>
          <p:cNvSpPr>
            <a:spLocks noGrp="1" noChangeArrowheads="1"/>
          </p:cNvSpPr>
          <p:nvPr>
            <p:ph type="body" idx="1"/>
          </p:nvPr>
        </p:nvSpPr>
        <p:spPr/>
        <p:txBody>
          <a:bodyPr/>
          <a:lstStyle/>
          <a:p>
            <a:endParaRPr lang="en-US" smtClean="0"/>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ko-KR" sz="4000" b="1" smtClean="0"/>
              <a:t>Bộ điều phối không gian thực</a:t>
            </a:r>
            <a:endParaRPr lang="en-US" sz="4000" b="1" smtClean="0"/>
          </a:p>
        </p:txBody>
      </p:sp>
      <p:sp>
        <p:nvSpPr>
          <p:cNvPr id="62467" name="Rectangle 3"/>
          <p:cNvSpPr>
            <a:spLocks noGrp="1" noChangeArrowheads="1"/>
          </p:cNvSpPr>
          <p:nvPr>
            <p:ph type="body" idx="1"/>
          </p:nvPr>
        </p:nvSpPr>
        <p:spPr/>
        <p:txBody>
          <a:bodyPr/>
          <a:lstStyle/>
          <a:p>
            <a:pPr>
              <a:lnSpc>
                <a:spcPct val="90000"/>
              </a:lnSpc>
            </a:pPr>
            <a:r>
              <a:rPr lang="en-US" altLang="ko-KR" sz="2400" smtClean="0"/>
              <a:t>Chịu trách nhiệm quản lý quá trình và định vị tài nguyên trong hệ thời gian thực</a:t>
            </a:r>
          </a:p>
          <a:p>
            <a:pPr>
              <a:lnSpc>
                <a:spcPct val="90000"/>
              </a:lnSpc>
            </a:pPr>
            <a:r>
              <a:rPr lang="en-US" altLang="ko-KR" sz="2400" smtClean="0"/>
              <a:t>Tương tự hệ điều hành trong máy tính với mục đích khái quát hóa</a:t>
            </a:r>
          </a:p>
          <a:p>
            <a:pPr>
              <a:lnSpc>
                <a:spcPct val="90000"/>
              </a:lnSpc>
            </a:pPr>
            <a:r>
              <a:rPr lang="en-US" altLang="ko-KR" sz="2400" smtClean="0"/>
              <a:t>Với các h/thống cần cung cấp dịch vụ liên tục thì cần thêm bộ quản lý cấu hình và bộ quản lý lỗi</a:t>
            </a:r>
          </a:p>
          <a:p>
            <a:pPr>
              <a:lnSpc>
                <a:spcPct val="90000"/>
              </a:lnSpc>
            </a:pPr>
            <a:r>
              <a:rPr lang="en-US" altLang="ko-KR" sz="2400" smtClean="0"/>
              <a:t>Các kích thích tùy theo mức độ quan trọng mà có mức ưu tiên khác nhau, gồm 2 mức</a:t>
            </a:r>
          </a:p>
          <a:p>
            <a:pPr lvl="1">
              <a:lnSpc>
                <a:spcPct val="90000"/>
              </a:lnSpc>
            </a:pPr>
            <a:r>
              <a:rPr lang="en-US" altLang="ko-KR" sz="2000" smtClean="0"/>
              <a:t>Mức ngắt: Là mức ưu tiên cao nhất</a:t>
            </a:r>
          </a:p>
          <a:p>
            <a:pPr lvl="1">
              <a:lnSpc>
                <a:spcPct val="90000"/>
              </a:lnSpc>
            </a:pPr>
            <a:r>
              <a:rPr lang="en-US" altLang="ko-KR" sz="2000" smtClean="0"/>
              <a:t>Mức đồng hồ: Mức sau</a:t>
            </a:r>
            <a:endParaRPr lang="en-US" sz="20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smtClean="0"/>
              <a:t>Các khái niệm trong thiết kế</a:t>
            </a:r>
            <a:endParaRPr lang="en-US" smtClean="0"/>
          </a:p>
        </p:txBody>
      </p:sp>
      <p:sp>
        <p:nvSpPr>
          <p:cNvPr id="9219" name="Rectangle 3"/>
          <p:cNvSpPr>
            <a:spLocks noGrp="1" noChangeArrowheads="1"/>
          </p:cNvSpPr>
          <p:nvPr>
            <p:ph type="body" idx="1"/>
          </p:nvPr>
        </p:nvSpPr>
        <p:spPr/>
        <p:txBody>
          <a:bodyPr/>
          <a:lstStyle/>
          <a:p>
            <a:pPr algn="just">
              <a:lnSpc>
                <a:spcPct val="90000"/>
              </a:lnSpc>
            </a:pPr>
            <a:r>
              <a:rPr lang="en-US" altLang="ko-KR" sz="2400" smtClean="0"/>
              <a:t>Trừu tượng hóa (abstraction): chia ra 3 mức cao nhất, mức vừa, mức thấp, có các dạng trừu tượng như trừu tượng thủ tục, trừu tượng dữ liệu, trừu tượng điều khiển</a:t>
            </a:r>
          </a:p>
          <a:p>
            <a:pPr algn="just">
              <a:lnSpc>
                <a:spcPct val="90000"/>
              </a:lnSpc>
            </a:pPr>
            <a:r>
              <a:rPr lang="en-US" altLang="ko-KR" sz="2400" smtClean="0"/>
              <a:t>Phân rã (Decomposition): Chia nhỏ đối tượng</a:t>
            </a:r>
          </a:p>
          <a:p>
            <a:pPr algn="just">
              <a:lnSpc>
                <a:spcPct val="90000"/>
              </a:lnSpc>
            </a:pPr>
            <a:r>
              <a:rPr lang="en-US" altLang="ko-KR" sz="2400" smtClean="0"/>
              <a:t>Làm mịn (refinement): Chiến lược thiết kế từ trên xuống</a:t>
            </a:r>
          </a:p>
          <a:p>
            <a:pPr algn="just">
              <a:lnSpc>
                <a:spcPct val="90000"/>
              </a:lnSpc>
            </a:pPr>
            <a:r>
              <a:rPr lang="en-US" altLang="ko-KR" sz="2400" smtClean="0"/>
              <a:t>Modul: Chia thành các phần riêng có tên và địa chỉ</a:t>
            </a:r>
          </a:p>
          <a:p>
            <a:pPr algn="just">
              <a:lnSpc>
                <a:spcPct val="90000"/>
              </a:lnSpc>
            </a:pPr>
            <a:r>
              <a:rPr lang="en-US" altLang="ko-KR" sz="2400" smtClean="0"/>
              <a:t>Thủ tục phần mềm (software procedure)</a:t>
            </a:r>
          </a:p>
          <a:p>
            <a:pPr algn="just">
              <a:lnSpc>
                <a:spcPct val="90000"/>
              </a:lnSpc>
            </a:pPr>
            <a:r>
              <a:rPr lang="en-US" altLang="ko-KR" sz="2400" smtClean="0"/>
              <a:t>Che dấu thông tin (information hidding)</a:t>
            </a:r>
            <a:endParaRPr lang="en-US" sz="24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ko-KR" b="1" smtClean="0"/>
              <a:t>Hệ giám sát và điều khiển, hệ thu nhận dữ liệu</a:t>
            </a:r>
            <a:endParaRPr lang="en-US" b="1" smtClean="0"/>
          </a:p>
        </p:txBody>
      </p:sp>
      <p:sp>
        <p:nvSpPr>
          <p:cNvPr id="63491" name="Rectangle 3"/>
          <p:cNvSpPr>
            <a:spLocks noGrp="1" noChangeArrowheads="1"/>
          </p:cNvSpPr>
          <p:nvPr>
            <p:ph type="body" idx="1"/>
          </p:nvPr>
        </p:nvSpPr>
        <p:spPr/>
        <p:txBody>
          <a:bodyPr/>
          <a:lstStyle/>
          <a:p>
            <a:pPr>
              <a:lnSpc>
                <a:spcPct val="80000"/>
              </a:lnSpc>
            </a:pPr>
            <a:r>
              <a:rPr lang="en-US" altLang="ko-KR" sz="2800" smtClean="0"/>
              <a:t>Hệ giám sát và khống chế là 1 lớp quan trọng của hệ thời gian thực, Nó liên tục kiểm tra các kích thích đầu vào</a:t>
            </a:r>
          </a:p>
          <a:p>
            <a:pPr>
              <a:lnSpc>
                <a:spcPct val="80000"/>
              </a:lnSpc>
            </a:pPr>
            <a:r>
              <a:rPr lang="en-US" altLang="ko-KR" sz="2800" smtClean="0"/>
              <a:t>Hệ giám sát sẽ có hoạt động tương ứng khi có cảm biến ngoại lệ</a:t>
            </a:r>
          </a:p>
          <a:p>
            <a:pPr>
              <a:lnSpc>
                <a:spcPct val="80000"/>
              </a:lnSpc>
            </a:pPr>
            <a:r>
              <a:rPr lang="en-US" altLang="ko-KR" sz="2800" smtClean="0"/>
              <a:t>Thiết kê này dựa trên sự phân tích cụ thể từng cặp kích thích/ đáp ứng của thiết bị giám sát</a:t>
            </a:r>
          </a:p>
          <a:p>
            <a:pPr>
              <a:lnSpc>
                <a:spcPct val="80000"/>
              </a:lnSpc>
            </a:pPr>
            <a:r>
              <a:rPr lang="en-US" altLang="ko-KR" sz="2800" smtClean="0"/>
              <a:t>Hệ thu nhận dữ liệu là lớp khác của hệ thời gian thực. Hệ này thu thập DL từ các cảm biến cho việc phân tích và xử lý nối tiếp nhau</a:t>
            </a:r>
            <a:endParaRPr lang="en-US" sz="28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Thước đo (metrics) thiết kế</a:t>
            </a:r>
          </a:p>
        </p:txBody>
      </p:sp>
      <p:sp>
        <p:nvSpPr>
          <p:cNvPr id="64515" name="Rectangle 3"/>
          <p:cNvSpPr>
            <a:spLocks noGrp="1" noChangeArrowheads="1"/>
          </p:cNvSpPr>
          <p:nvPr>
            <p:ph type="body" idx="1"/>
          </p:nvPr>
        </p:nvSpPr>
        <p:spPr>
          <a:xfrm>
            <a:off x="1182688" y="2017713"/>
            <a:ext cx="7772400" cy="4611687"/>
          </a:xfrm>
        </p:spPr>
        <p:txBody>
          <a:bodyPr/>
          <a:lstStyle/>
          <a:p>
            <a:pPr>
              <a:lnSpc>
                <a:spcPct val="80000"/>
              </a:lnSpc>
            </a:pPr>
            <a:r>
              <a:rPr lang="en-US" sz="2800" smtClean="0"/>
              <a:t>Kích thước: số lượng modules</a:t>
            </a:r>
          </a:p>
          <a:p>
            <a:pPr>
              <a:lnSpc>
                <a:spcPct val="80000"/>
              </a:lnSpc>
            </a:pPr>
            <a:r>
              <a:rPr lang="en-US" sz="2800" smtClean="0"/>
              <a:t>Độ phức tạp</a:t>
            </a:r>
          </a:p>
          <a:p>
            <a:pPr lvl="1">
              <a:lnSpc>
                <a:spcPct val="80000"/>
              </a:lnSpc>
            </a:pPr>
            <a:r>
              <a:rPr lang="en-US" sz="2400" smtClean="0"/>
              <a:t>Mỗi một module sẽ có một độ phức tạp</a:t>
            </a:r>
          </a:p>
          <a:p>
            <a:pPr lvl="1">
              <a:lnSpc>
                <a:spcPct val="80000"/>
              </a:lnSpc>
              <a:buFont typeface="Wingdings" pitchFamily="2" charset="2"/>
              <a:buNone/>
            </a:pPr>
            <a:r>
              <a:rPr lang="en-US" sz="2400" smtClean="0"/>
              <a:t>	Dc = kichthuoc*(số tổ hợp đầu vào và đầu ra)^2</a:t>
            </a:r>
          </a:p>
          <a:p>
            <a:pPr lvl="1">
              <a:lnSpc>
                <a:spcPct val="80000"/>
              </a:lnSpc>
              <a:buFont typeface="Wingdings" pitchFamily="2" charset="2"/>
              <a:buNone/>
            </a:pPr>
            <a:endParaRPr lang="en-US" sz="2400" smtClean="0"/>
          </a:p>
          <a:p>
            <a:pPr>
              <a:lnSpc>
                <a:spcPct val="80000"/>
              </a:lnSpc>
            </a:pPr>
            <a:endParaRPr lang="en-US" sz="2800" smtClean="0"/>
          </a:p>
          <a:p>
            <a:pPr>
              <a:lnSpc>
                <a:spcPct val="80000"/>
              </a:lnSpc>
            </a:pPr>
            <a:endParaRPr lang="en-US" sz="2800" smtClean="0"/>
          </a:p>
          <a:p>
            <a:pPr>
              <a:lnSpc>
                <a:spcPct val="80000"/>
              </a:lnSpc>
            </a:pPr>
            <a:r>
              <a:rPr lang="en-US" sz="2800" smtClean="0"/>
              <a:t>Trong các hệ OO, độ phức tạp của lớp được tính bằng tổng các độ phức tạp của các phương thức</a:t>
            </a:r>
          </a:p>
          <a:p>
            <a:pPr>
              <a:lnSpc>
                <a:spcPct val="80000"/>
              </a:lnSpc>
            </a:pPr>
            <a:r>
              <a:rPr lang="en-US" sz="2800" smtClean="0"/>
              <a:t>Độ sâu của cây thừa kế trong OO</a:t>
            </a:r>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657600"/>
            <a:ext cx="51387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150938" y="214313"/>
            <a:ext cx="7793037" cy="1081087"/>
          </a:xfrm>
        </p:spPr>
        <p:txBody>
          <a:bodyPr/>
          <a:lstStyle/>
          <a:p>
            <a:r>
              <a:rPr lang="en-US" smtClean="0"/>
              <a:t>Tài liệu đặc tả thiết kế </a:t>
            </a:r>
          </a:p>
        </p:txBody>
      </p:sp>
      <p:sp>
        <p:nvSpPr>
          <p:cNvPr id="65539" name="Content Placeholder 2"/>
          <p:cNvSpPr>
            <a:spLocks noGrp="1"/>
          </p:cNvSpPr>
          <p:nvPr>
            <p:ph idx="1"/>
          </p:nvPr>
        </p:nvSpPr>
        <p:spPr/>
        <p:txBody>
          <a:bodyPr/>
          <a:lstStyle/>
          <a:p>
            <a:r>
              <a:rPr lang="en-US" sz="1600" b="1" smtClean="0"/>
              <a:t>IEEE 1016-1998</a:t>
            </a:r>
            <a:r>
              <a:rPr lang="en-US" sz="1600" smtClean="0"/>
              <a:t>, also known as the </a:t>
            </a:r>
            <a:r>
              <a:rPr lang="en-US" sz="1600" b="1" smtClean="0"/>
              <a:t>Recommended Practice for Software Design Descriptions</a:t>
            </a:r>
            <a:r>
              <a:rPr lang="en-US" sz="1600" smtClean="0"/>
              <a:t>, is an IEEE standard that specifies an organizational structure for a</a:t>
            </a:r>
            <a:r>
              <a:rPr lang="en-US" sz="1600" b="1" smtClean="0"/>
              <a:t>software design description</a:t>
            </a:r>
            <a:r>
              <a:rPr lang="en-US" sz="1600" smtClean="0"/>
              <a:t> (</a:t>
            </a:r>
            <a:r>
              <a:rPr lang="en-US" sz="1600" b="1" smtClean="0"/>
              <a:t>SDD</a:t>
            </a:r>
            <a:r>
              <a:rPr lang="en-US" sz="1600" smtClean="0"/>
              <a:t>). An SDD is a document used to specify system architecture and application design in a software related project.</a:t>
            </a:r>
          </a:p>
          <a:p>
            <a:endParaRPr lang="en-US" sz="160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914400" y="685800"/>
            <a:ext cx="7772400" cy="5943600"/>
          </a:xfrm>
        </p:spPr>
        <p:txBody>
          <a:bodyPr/>
          <a:lstStyle/>
          <a:p>
            <a:pPr>
              <a:buFont typeface="Wingdings" pitchFamily="2" charset="2"/>
              <a:buNone/>
            </a:pPr>
            <a:r>
              <a:rPr lang="en-US" sz="2000" smtClean="0">
                <a:solidFill>
                  <a:schemeClr val="tx2"/>
                </a:solidFill>
                <a:latin typeface="Arial" charset="0"/>
              </a:rPr>
              <a:t>The Document should contain at least the following chapters:</a:t>
            </a:r>
          </a:p>
          <a:p>
            <a:pPr>
              <a:buFont typeface="Tahoma" pitchFamily="34" charset="0"/>
              <a:buAutoNum type="arabicPeriod"/>
            </a:pPr>
            <a:r>
              <a:rPr lang="en-US" sz="1600" smtClean="0">
                <a:solidFill>
                  <a:srgbClr val="000000"/>
                </a:solidFill>
                <a:latin typeface="Arial" charset="0"/>
              </a:rPr>
              <a:t>INTRODUCTION</a:t>
            </a:r>
          </a:p>
          <a:p>
            <a:pPr lvl="1">
              <a:buFont typeface="Tahoma" pitchFamily="34" charset="0"/>
              <a:buAutoNum type="arabicPeriod"/>
            </a:pPr>
            <a:r>
              <a:rPr lang="en-US" sz="1600" smtClean="0">
                <a:solidFill>
                  <a:srgbClr val="000000"/>
                </a:solidFill>
                <a:latin typeface="Arial" charset="0"/>
              </a:rPr>
              <a:t>Design Overview</a:t>
            </a:r>
          </a:p>
          <a:p>
            <a:pPr lvl="1">
              <a:buFont typeface="Tahoma" pitchFamily="34" charset="0"/>
              <a:buAutoNum type="arabicPeriod"/>
            </a:pPr>
            <a:r>
              <a:rPr lang="en-US" sz="1600" smtClean="0">
                <a:solidFill>
                  <a:srgbClr val="0B0080"/>
                </a:solidFill>
                <a:latin typeface="Arial" charset="0"/>
              </a:rPr>
              <a:t>Requirements Traceability Matrix</a:t>
            </a:r>
            <a:endParaRPr lang="en-US" sz="1600" smtClean="0">
              <a:solidFill>
                <a:srgbClr val="000000"/>
              </a:solidFill>
              <a:latin typeface="Arial" charset="0"/>
            </a:endParaRPr>
          </a:p>
          <a:p>
            <a:pPr>
              <a:buFont typeface="Tahoma" pitchFamily="34" charset="0"/>
              <a:buAutoNum type="arabicPeriod"/>
            </a:pPr>
            <a:r>
              <a:rPr lang="en-US" sz="1600" smtClean="0">
                <a:solidFill>
                  <a:srgbClr val="000000"/>
                </a:solidFill>
                <a:latin typeface="Arial" charset="0"/>
              </a:rPr>
              <a:t>SYSTEM ARCHITECTURAL DESIGN</a:t>
            </a:r>
          </a:p>
          <a:p>
            <a:pPr lvl="1">
              <a:buFont typeface="Tahoma" pitchFamily="34" charset="0"/>
              <a:buAutoNum type="arabicPeriod"/>
            </a:pPr>
            <a:r>
              <a:rPr lang="en-US" sz="1600" smtClean="0">
                <a:solidFill>
                  <a:srgbClr val="000000"/>
                </a:solidFill>
                <a:latin typeface="Arial" charset="0"/>
              </a:rPr>
              <a:t>Chosen System Architecture</a:t>
            </a:r>
          </a:p>
          <a:p>
            <a:pPr lvl="1">
              <a:buFont typeface="Tahoma" pitchFamily="34" charset="0"/>
              <a:buAutoNum type="arabicPeriod"/>
            </a:pPr>
            <a:r>
              <a:rPr lang="en-US" sz="1600" smtClean="0">
                <a:solidFill>
                  <a:srgbClr val="000000"/>
                </a:solidFill>
                <a:latin typeface="Arial" charset="0"/>
              </a:rPr>
              <a:t>Discussion of Alternative Designs</a:t>
            </a:r>
          </a:p>
          <a:p>
            <a:pPr lvl="1">
              <a:buFont typeface="Tahoma" pitchFamily="34" charset="0"/>
              <a:buAutoNum type="arabicPeriod"/>
            </a:pPr>
            <a:r>
              <a:rPr lang="en-US" sz="1600" smtClean="0">
                <a:solidFill>
                  <a:srgbClr val="000000"/>
                </a:solidFill>
                <a:latin typeface="Arial" charset="0"/>
              </a:rPr>
              <a:t>System Interface Description</a:t>
            </a:r>
          </a:p>
          <a:p>
            <a:pPr>
              <a:buFont typeface="Tahoma" pitchFamily="34" charset="0"/>
              <a:buAutoNum type="arabicPeriod"/>
            </a:pPr>
            <a:r>
              <a:rPr lang="en-US" sz="1600" smtClean="0">
                <a:solidFill>
                  <a:srgbClr val="000000"/>
                </a:solidFill>
                <a:latin typeface="Arial" charset="0"/>
              </a:rPr>
              <a:t>DETAIL DESCRIPTION OF COMPONENTS</a:t>
            </a:r>
          </a:p>
          <a:p>
            <a:pPr lvl="1">
              <a:buFont typeface="Tahoma" pitchFamily="34" charset="0"/>
              <a:buAutoNum type="arabicPeriod"/>
            </a:pPr>
            <a:r>
              <a:rPr lang="en-US" sz="1600" smtClean="0">
                <a:solidFill>
                  <a:srgbClr val="000000"/>
                </a:solidFill>
                <a:latin typeface="Arial" charset="0"/>
              </a:rPr>
              <a:t>Component n</a:t>
            </a:r>
          </a:p>
          <a:p>
            <a:pPr lvl="1">
              <a:buFont typeface="Tahoma" pitchFamily="34" charset="0"/>
              <a:buAutoNum type="arabicPeriod"/>
            </a:pPr>
            <a:r>
              <a:rPr lang="en-US" sz="1600" smtClean="0">
                <a:solidFill>
                  <a:srgbClr val="000000"/>
                </a:solidFill>
                <a:latin typeface="Arial" charset="0"/>
              </a:rPr>
              <a:t>Component n+1</a:t>
            </a:r>
          </a:p>
          <a:p>
            <a:pPr>
              <a:buFont typeface="Tahoma" pitchFamily="34" charset="0"/>
              <a:buAutoNum type="arabicPeriod"/>
            </a:pPr>
            <a:r>
              <a:rPr lang="en-US" sz="1600" smtClean="0">
                <a:solidFill>
                  <a:srgbClr val="000000"/>
                </a:solidFill>
                <a:latin typeface="Arial" charset="0"/>
              </a:rPr>
              <a:t>USER INTERFACE DESIGN</a:t>
            </a:r>
          </a:p>
          <a:p>
            <a:pPr lvl="1">
              <a:buFont typeface="Tahoma" pitchFamily="34" charset="0"/>
              <a:buAutoNum type="arabicPeriod"/>
            </a:pPr>
            <a:r>
              <a:rPr lang="en-US" sz="1600" smtClean="0">
                <a:solidFill>
                  <a:srgbClr val="000000"/>
                </a:solidFill>
                <a:latin typeface="Arial" charset="0"/>
              </a:rPr>
              <a:t>Description of the User Interface</a:t>
            </a:r>
          </a:p>
          <a:p>
            <a:pPr lvl="2">
              <a:buFont typeface="Tahoma" pitchFamily="34" charset="0"/>
              <a:buAutoNum type="arabicPeriod"/>
            </a:pPr>
            <a:r>
              <a:rPr lang="en-US" sz="1600" smtClean="0">
                <a:solidFill>
                  <a:srgbClr val="000000"/>
                </a:solidFill>
                <a:latin typeface="Arial" charset="0"/>
              </a:rPr>
              <a:t>Screen Image</a:t>
            </a:r>
          </a:p>
          <a:p>
            <a:pPr lvl="2">
              <a:buFont typeface="Tahoma" pitchFamily="34" charset="0"/>
              <a:buAutoNum type="arabicPeriod"/>
            </a:pPr>
            <a:r>
              <a:rPr lang="en-US" sz="1600" smtClean="0">
                <a:solidFill>
                  <a:srgbClr val="000000"/>
                </a:solidFill>
                <a:latin typeface="Arial" charset="0"/>
              </a:rPr>
              <a:t>Objects and Actions</a:t>
            </a:r>
          </a:p>
          <a:p>
            <a:pPr>
              <a:buFont typeface="Tahoma" pitchFamily="34" charset="0"/>
              <a:buAutoNum type="arabicPeriod"/>
            </a:pPr>
            <a:r>
              <a:rPr lang="en-US" sz="1600" smtClean="0">
                <a:solidFill>
                  <a:srgbClr val="000000"/>
                </a:solidFill>
                <a:latin typeface="Arial" charset="0"/>
              </a:rPr>
              <a:t>ADDITIONAL MATERIAL</a:t>
            </a:r>
          </a:p>
          <a:p>
            <a:r>
              <a:rPr lang="en-US" sz="1600" smtClean="0">
                <a:solidFill>
                  <a:srgbClr val="000000"/>
                </a:solidFill>
                <a:latin typeface="Arial" charset="0"/>
              </a:rPr>
              <a:t>In March 2009, the IEEE-SA Standards Board approved a </a:t>
            </a:r>
            <a:r>
              <a:rPr lang="en-US" sz="1600" smtClean="0">
                <a:solidFill>
                  <a:srgbClr val="663366"/>
                </a:solidFill>
                <a:latin typeface="Arial" charset="0"/>
              </a:rPr>
              <a:t>revision to IEEE 1016</a:t>
            </a:r>
            <a:r>
              <a:rPr lang="en-US" sz="1600" smtClean="0">
                <a:solidFill>
                  <a:srgbClr val="000000"/>
                </a:solidFill>
                <a:latin typeface="Arial" charset="0"/>
              </a:rPr>
              <a:t>. The revision upgrades the recommended practice to a full IEEE standard. The standard is titled </a:t>
            </a:r>
            <a:r>
              <a:rPr lang="en-US" sz="1600" i="1" smtClean="0">
                <a:solidFill>
                  <a:srgbClr val="000000"/>
                </a:solidFill>
                <a:latin typeface="Arial" charset="0"/>
              </a:rPr>
              <a:t>Standard for Information Technology — Systems Design — Software Design Descriptions</a:t>
            </a:r>
            <a:r>
              <a:rPr lang="en-US" sz="1600" smtClean="0">
                <a:solidFill>
                  <a:srgbClr val="000000"/>
                </a:solidFill>
                <a:latin typeface="Arial" charset="0"/>
              </a:rPr>
              <a:t>.</a:t>
            </a:r>
          </a:p>
          <a:p>
            <a:endParaRPr lang="en-US" sz="160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Câu hỏi</a:t>
            </a:r>
          </a:p>
        </p:txBody>
      </p:sp>
      <p:sp>
        <p:nvSpPr>
          <p:cNvPr id="67587" name="Rectangle 3"/>
          <p:cNvSpPr>
            <a:spLocks noGrp="1" noChangeArrowheads="1"/>
          </p:cNvSpPr>
          <p:nvPr>
            <p:ph type="body" idx="1"/>
          </p:nvPr>
        </p:nvSpPr>
        <p:spPr>
          <a:xfrm>
            <a:off x="457200" y="2017713"/>
            <a:ext cx="8497888" cy="4535487"/>
          </a:xfrm>
        </p:spPr>
        <p:txBody>
          <a:bodyPr/>
          <a:lstStyle/>
          <a:p>
            <a:pPr>
              <a:lnSpc>
                <a:spcPct val="80000"/>
              </a:lnSpc>
            </a:pPr>
            <a:r>
              <a:rPr lang="en-US" sz="1600" smtClean="0"/>
              <a:t>What is the cohesion of the following module? How would you change the module to increase cohesion?</a:t>
            </a:r>
          </a:p>
          <a:p>
            <a:pPr lvl="1">
              <a:lnSpc>
                <a:spcPct val="80000"/>
              </a:lnSpc>
            </a:pPr>
            <a:r>
              <a:rPr lang="en-US" sz="1400" i="1" smtClean="0"/>
              <a:t>procedure file (file ptr, file name, op name);</a:t>
            </a:r>
          </a:p>
          <a:p>
            <a:pPr lvl="1">
              <a:lnSpc>
                <a:spcPct val="80000"/>
              </a:lnSpc>
            </a:pPr>
            <a:r>
              <a:rPr lang="en-US" sz="1400" i="1" smtClean="0"/>
              <a:t>begin</a:t>
            </a:r>
          </a:p>
          <a:p>
            <a:pPr lvl="1">
              <a:lnSpc>
                <a:spcPct val="80000"/>
              </a:lnSpc>
            </a:pPr>
            <a:r>
              <a:rPr lang="en-US" sz="1400" i="1" smtClean="0"/>
              <a:t>case op name of</a:t>
            </a:r>
          </a:p>
          <a:p>
            <a:pPr lvl="1">
              <a:lnSpc>
                <a:spcPct val="80000"/>
              </a:lnSpc>
            </a:pPr>
            <a:r>
              <a:rPr lang="en-US" sz="1400" i="1" smtClean="0"/>
              <a:t>”open”: perform activities for opening the file.</a:t>
            </a:r>
          </a:p>
          <a:p>
            <a:pPr lvl="1">
              <a:lnSpc>
                <a:spcPct val="80000"/>
              </a:lnSpc>
            </a:pPr>
            <a:r>
              <a:rPr lang="en-US" sz="1400" i="1" smtClean="0"/>
              <a:t>”close”: perform activities for opening the file.</a:t>
            </a:r>
          </a:p>
          <a:p>
            <a:pPr lvl="1">
              <a:lnSpc>
                <a:spcPct val="80000"/>
              </a:lnSpc>
            </a:pPr>
            <a:r>
              <a:rPr lang="en-US" sz="1400" i="1" smtClean="0"/>
              <a:t>”print”: print the file</a:t>
            </a:r>
          </a:p>
          <a:p>
            <a:pPr lvl="1">
              <a:lnSpc>
                <a:spcPct val="80000"/>
              </a:lnSpc>
            </a:pPr>
            <a:r>
              <a:rPr lang="en-US" sz="1400" i="1" smtClean="0"/>
              <a:t>end case</a:t>
            </a:r>
          </a:p>
          <a:p>
            <a:pPr lvl="1">
              <a:lnSpc>
                <a:spcPct val="80000"/>
              </a:lnSpc>
            </a:pPr>
            <a:r>
              <a:rPr lang="en-US" sz="1400" i="1" smtClean="0"/>
              <a:t>end</a:t>
            </a:r>
          </a:p>
          <a:p>
            <a:pPr>
              <a:lnSpc>
                <a:spcPct val="80000"/>
              </a:lnSpc>
            </a:pPr>
            <a:r>
              <a:rPr lang="en-US" sz="1600" smtClean="0"/>
              <a:t>Draw the structure chart for the following program:</a:t>
            </a:r>
          </a:p>
          <a:p>
            <a:pPr lvl="1">
              <a:lnSpc>
                <a:spcPct val="80000"/>
              </a:lnSpc>
            </a:pPr>
            <a:r>
              <a:rPr lang="en-US" sz="1400" i="1" smtClean="0"/>
              <a:t>main();</a:t>
            </a:r>
          </a:p>
          <a:p>
            <a:pPr lvl="1">
              <a:lnSpc>
                <a:spcPct val="80000"/>
              </a:lnSpc>
            </a:pPr>
            <a:r>
              <a:rPr lang="en-US" sz="1400" i="1" smtClean="0"/>
              <a:t>{ int x, y;</a:t>
            </a:r>
          </a:p>
          <a:p>
            <a:pPr lvl="1">
              <a:lnSpc>
                <a:spcPct val="80000"/>
              </a:lnSpc>
            </a:pPr>
            <a:r>
              <a:rPr lang="en-US" sz="1400" i="1" smtClean="0"/>
              <a:t>x = 0; y = 0;</a:t>
            </a:r>
          </a:p>
          <a:p>
            <a:pPr lvl="1">
              <a:lnSpc>
                <a:spcPct val="80000"/>
              </a:lnSpc>
            </a:pPr>
            <a:r>
              <a:rPr lang="en-US" sz="1400" i="1" smtClean="0"/>
              <a:t>a(); b(); </a:t>
            </a:r>
          </a:p>
          <a:p>
            <a:pPr lvl="1">
              <a:lnSpc>
                <a:spcPct val="80000"/>
              </a:lnSpc>
            </a:pPr>
            <a:r>
              <a:rPr lang="en-US" sz="1400" i="1" smtClean="0"/>
              <a:t>}</a:t>
            </a:r>
          </a:p>
          <a:p>
            <a:pPr lvl="1">
              <a:lnSpc>
                <a:spcPct val="80000"/>
              </a:lnSpc>
            </a:pPr>
            <a:r>
              <a:rPr lang="en-US" sz="1400" i="1" smtClean="0"/>
              <a:t>a()</a:t>
            </a:r>
          </a:p>
          <a:p>
            <a:pPr lvl="1">
              <a:lnSpc>
                <a:spcPct val="80000"/>
              </a:lnSpc>
            </a:pPr>
            <a:r>
              <a:rPr lang="en-US" sz="1400" i="1" smtClean="0"/>
              <a:t>{ x = x+y; y = y+5; }</a:t>
            </a:r>
          </a:p>
          <a:p>
            <a:pPr lvl="1">
              <a:lnSpc>
                <a:spcPct val="80000"/>
              </a:lnSpc>
            </a:pPr>
            <a:r>
              <a:rPr lang="en-US" sz="1400" i="1" smtClean="0"/>
              <a:t>b()</a:t>
            </a:r>
          </a:p>
          <a:p>
            <a:pPr lvl="1">
              <a:lnSpc>
                <a:spcPct val="80000"/>
              </a:lnSpc>
            </a:pPr>
            <a:r>
              <a:rPr lang="en-US" sz="1400" i="1" smtClean="0"/>
              <a:t>{ x = x+5; y = y+x; a(); }</a:t>
            </a:r>
          </a:p>
          <a:p>
            <a:pPr>
              <a:lnSpc>
                <a:spcPct val="80000"/>
              </a:lnSpc>
            </a:pPr>
            <a:r>
              <a:rPr lang="en-US" sz="1600" smtClean="0"/>
              <a:t>How would you modify this program to improve the modularity?</a:t>
            </a:r>
          </a:p>
          <a:p>
            <a:pPr>
              <a:lnSpc>
                <a:spcPct val="80000"/>
              </a:lnSpc>
            </a:pPr>
            <a:endParaRPr lang="en-US" sz="160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Tài liệu tham khảo</a:t>
            </a:r>
          </a:p>
        </p:txBody>
      </p:sp>
      <p:sp>
        <p:nvSpPr>
          <p:cNvPr id="68611" name="Content Placeholder 2"/>
          <p:cNvSpPr>
            <a:spLocks noGrp="1"/>
          </p:cNvSpPr>
          <p:nvPr>
            <p:ph idx="1"/>
          </p:nvPr>
        </p:nvSpPr>
        <p:spPr/>
        <p:txBody>
          <a:bodyPr/>
          <a:lstStyle/>
          <a:p>
            <a:pPr algn="just"/>
            <a:r>
              <a:rPr lang="nl-NL" sz="2000" smtClean="0"/>
              <a:t>R. Pressman, Kỹ nghệ phần mềm. Tập 1, 2, 3. NXB Giáo dục, Hà Nội, 1997 (Người dịch: Ngô Trung Việt).</a:t>
            </a:r>
            <a:endParaRPr lang="en-US" sz="2000" smtClean="0"/>
          </a:p>
          <a:p>
            <a:pPr algn="just"/>
            <a:r>
              <a:rPr lang="nl-NL" sz="2000" smtClean="0"/>
              <a:t>R. Pressman, Software Engineering: A Practioner’s Approach. 5th Ed., McGraw-Hill, 2001. Chapters 13, 14, 15, 16.</a:t>
            </a:r>
            <a:endParaRPr lang="en-US" sz="2000" smtClean="0"/>
          </a:p>
          <a:p>
            <a:pPr algn="just"/>
            <a:r>
              <a:rPr lang="nl-NL" sz="2000" smtClean="0"/>
              <a:t>I. Sommerville, Software Engineering. 5th Ed., Addison-Wesley, 1995. Chapters 10, 11, 12, 13, 14, 15.</a:t>
            </a:r>
            <a:endParaRPr lang="en-US" sz="2000" smtClean="0"/>
          </a:p>
          <a:p>
            <a:pPr algn="just"/>
            <a:r>
              <a:rPr lang="en-US" sz="2000" smtClean="0"/>
              <a:t>Wendy Boggs, Michael Boggs. Mastering UML with Rational Rose 2002. Copyright © 2002 SYBEX Inc.</a:t>
            </a:r>
          </a:p>
          <a:p>
            <a:pPr algn="just"/>
            <a:r>
              <a:rPr lang="nl-NL" sz="2000" smtClean="0"/>
              <a:t>Đoàn Văn Ban. Phân tích, Thiết kế và Lập trình Hướng đối tượng - 1997 Nxb Thống kê Việt nam.</a:t>
            </a:r>
            <a:endParaRPr lang="en-US" sz="20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b="1" smtClean="0"/>
              <a:t>Các giai đoạn cần trải qua</a:t>
            </a:r>
            <a:endParaRPr lang="en-US" b="1" smtClean="0"/>
          </a:p>
        </p:txBody>
      </p:sp>
      <p:sp>
        <p:nvSpPr>
          <p:cNvPr id="10243" name="Rectangle 3"/>
          <p:cNvSpPr>
            <a:spLocks noGrp="1" noChangeArrowheads="1"/>
          </p:cNvSpPr>
          <p:nvPr>
            <p:ph type="body" idx="1"/>
          </p:nvPr>
        </p:nvSpPr>
        <p:spPr/>
        <p:txBody>
          <a:bodyPr/>
          <a:lstStyle/>
          <a:p>
            <a:pPr>
              <a:lnSpc>
                <a:spcPct val="90000"/>
              </a:lnSpc>
            </a:pPr>
            <a:r>
              <a:rPr lang="en-US" altLang="ko-KR" sz="2400" dirty="0" smtClean="0"/>
              <a:t>Thu </a:t>
            </a:r>
            <a:r>
              <a:rPr lang="en-US" altLang="ko-KR" sz="2400" dirty="0" err="1" smtClean="0"/>
              <a:t>thập</a:t>
            </a:r>
            <a:r>
              <a:rPr lang="en-US" altLang="ko-KR" sz="2400" dirty="0" smtClean="0"/>
              <a:t> </a:t>
            </a:r>
            <a:r>
              <a:rPr lang="en-US" altLang="ko-KR" sz="2400" dirty="0" err="1" smtClean="0"/>
              <a:t>yêu</a:t>
            </a:r>
            <a:r>
              <a:rPr lang="en-US" altLang="ko-KR" sz="2400" dirty="0" smtClean="0"/>
              <a:t> </a:t>
            </a:r>
            <a:r>
              <a:rPr lang="en-US" altLang="ko-KR" sz="2400" dirty="0" err="1" smtClean="0"/>
              <a:t>cầu</a:t>
            </a:r>
            <a:endParaRPr lang="en-US" altLang="ko-KR" sz="2400" dirty="0" smtClean="0"/>
          </a:p>
          <a:p>
            <a:pPr>
              <a:lnSpc>
                <a:spcPct val="90000"/>
              </a:lnSpc>
            </a:pPr>
            <a:r>
              <a:rPr lang="en-US" altLang="ko-KR" sz="2400" dirty="0" err="1" smtClean="0"/>
              <a:t>Thiết</a:t>
            </a:r>
            <a:r>
              <a:rPr lang="en-US" altLang="ko-KR" sz="2400" dirty="0" smtClean="0"/>
              <a:t> </a:t>
            </a:r>
            <a:r>
              <a:rPr lang="en-US" altLang="ko-KR" sz="2400" dirty="0" err="1" smtClean="0"/>
              <a:t>kế</a:t>
            </a:r>
            <a:r>
              <a:rPr lang="en-US" altLang="ko-KR" sz="2400" dirty="0" smtClean="0"/>
              <a:t> </a:t>
            </a:r>
            <a:r>
              <a:rPr lang="en-US" altLang="ko-KR" sz="2400" dirty="0" err="1" smtClean="0"/>
              <a:t>kiến</a:t>
            </a:r>
            <a:r>
              <a:rPr lang="en-US" altLang="ko-KR" sz="2400" dirty="0" smtClean="0"/>
              <a:t> </a:t>
            </a:r>
            <a:r>
              <a:rPr lang="en-US" altLang="ko-KR" sz="2400" dirty="0" err="1" smtClean="0"/>
              <a:t>trúc</a:t>
            </a:r>
            <a:r>
              <a:rPr lang="en-US" altLang="ko-KR" sz="2400" dirty="0" smtClean="0"/>
              <a:t>: </a:t>
            </a:r>
            <a:r>
              <a:rPr lang="en-US" altLang="ko-KR" sz="2400" dirty="0" err="1" smtClean="0"/>
              <a:t>Xác</a:t>
            </a:r>
            <a:r>
              <a:rPr lang="en-US" altLang="ko-KR" sz="2400" dirty="0" smtClean="0"/>
              <a:t> </a:t>
            </a:r>
            <a:r>
              <a:rPr lang="en-US" altLang="ko-KR" sz="2400" dirty="0" err="1" smtClean="0"/>
              <a:t>định</a:t>
            </a:r>
            <a:r>
              <a:rPr lang="en-US" altLang="ko-KR" sz="2400" dirty="0" smtClean="0"/>
              <a:t> </a:t>
            </a:r>
            <a:r>
              <a:rPr lang="en-US" altLang="ko-KR" sz="2400" dirty="0" err="1" smtClean="0"/>
              <a:t>các</a:t>
            </a:r>
            <a:r>
              <a:rPr lang="en-US" altLang="ko-KR" sz="2400" dirty="0" smtClean="0"/>
              <a:t> </a:t>
            </a:r>
            <a:r>
              <a:rPr lang="en-US" altLang="ko-KR" sz="2400" dirty="0" err="1" smtClean="0"/>
              <a:t>hệ</a:t>
            </a:r>
            <a:r>
              <a:rPr lang="en-US" altLang="ko-KR" sz="2400" dirty="0" smtClean="0"/>
              <a:t> con </a:t>
            </a:r>
            <a:r>
              <a:rPr lang="en-US" altLang="ko-KR" sz="2400" dirty="0" err="1" smtClean="0"/>
              <a:t>tạo</a:t>
            </a:r>
            <a:r>
              <a:rPr lang="en-US" altLang="ko-KR" sz="2400" dirty="0" smtClean="0"/>
              <a:t> </a:t>
            </a:r>
            <a:r>
              <a:rPr lang="en-US" altLang="ko-KR" sz="2400" dirty="0" err="1" smtClean="0"/>
              <a:t>nên</a:t>
            </a:r>
            <a:r>
              <a:rPr lang="en-US" altLang="ko-KR" sz="2400" dirty="0" smtClean="0"/>
              <a:t> </a:t>
            </a:r>
            <a:r>
              <a:rPr lang="en-US" altLang="ko-KR" sz="2400" dirty="0" err="1" smtClean="0"/>
              <a:t>hệ</a:t>
            </a:r>
            <a:r>
              <a:rPr lang="en-US" altLang="ko-KR" sz="2400" dirty="0" smtClean="0"/>
              <a:t> </a:t>
            </a:r>
            <a:r>
              <a:rPr lang="en-US" altLang="ko-KR" sz="2400" dirty="0" err="1" smtClean="0"/>
              <a:t>thống</a:t>
            </a:r>
            <a:r>
              <a:rPr lang="en-US" altLang="ko-KR" sz="2400" dirty="0" smtClean="0"/>
              <a:t> </a:t>
            </a:r>
            <a:r>
              <a:rPr lang="en-US" altLang="ko-KR" sz="2400" dirty="0" err="1" smtClean="0"/>
              <a:t>tổng</a:t>
            </a:r>
            <a:r>
              <a:rPr lang="en-US" altLang="ko-KR" sz="2400" dirty="0" smtClean="0"/>
              <a:t> </a:t>
            </a:r>
            <a:r>
              <a:rPr lang="en-US" altLang="ko-KR" sz="2400" dirty="0" err="1" smtClean="0"/>
              <a:t>thể</a:t>
            </a:r>
            <a:r>
              <a:rPr lang="en-US" altLang="ko-KR" sz="2400" dirty="0" smtClean="0"/>
              <a:t> </a:t>
            </a:r>
            <a:r>
              <a:rPr lang="en-US" altLang="ko-KR" sz="2400" dirty="0" err="1" smtClean="0"/>
              <a:t>và</a:t>
            </a:r>
            <a:r>
              <a:rPr lang="en-US" altLang="ko-KR" sz="2400" dirty="0" smtClean="0"/>
              <a:t> </a:t>
            </a:r>
            <a:r>
              <a:rPr lang="en-US" altLang="ko-KR" sz="2400" dirty="0" err="1" smtClean="0"/>
              <a:t>mối</a:t>
            </a:r>
            <a:r>
              <a:rPr lang="en-US" altLang="ko-KR" sz="2400" dirty="0" smtClean="0"/>
              <a:t> </a:t>
            </a:r>
            <a:r>
              <a:rPr lang="en-US" altLang="ko-KR" sz="2400" dirty="0" err="1" smtClean="0"/>
              <a:t>quan</a:t>
            </a:r>
            <a:r>
              <a:rPr lang="en-US" altLang="ko-KR" sz="2400" dirty="0" smtClean="0"/>
              <a:t> </a:t>
            </a:r>
            <a:r>
              <a:rPr lang="en-US" altLang="ko-KR" sz="2400" dirty="0" err="1" smtClean="0"/>
              <a:t>hệ</a:t>
            </a:r>
            <a:r>
              <a:rPr lang="en-US" altLang="ko-KR" sz="2400" dirty="0" smtClean="0"/>
              <a:t> </a:t>
            </a:r>
            <a:r>
              <a:rPr lang="en-US" altLang="ko-KR" sz="2400" dirty="0" err="1" smtClean="0"/>
              <a:t>giữa</a:t>
            </a:r>
            <a:r>
              <a:rPr lang="en-US" altLang="ko-KR" sz="2400" dirty="0" smtClean="0"/>
              <a:t> </a:t>
            </a:r>
            <a:r>
              <a:rPr lang="en-US" altLang="ko-KR" sz="2400" dirty="0" err="1" smtClean="0"/>
              <a:t>chúng</a:t>
            </a:r>
            <a:endParaRPr lang="en-US" altLang="ko-KR" sz="2400" dirty="0" smtClean="0"/>
          </a:p>
          <a:p>
            <a:pPr>
              <a:lnSpc>
                <a:spcPct val="90000"/>
              </a:lnSpc>
            </a:pPr>
            <a:r>
              <a:rPr lang="en-US" altLang="ko-KR" sz="2400" dirty="0" err="1" smtClean="0"/>
              <a:t>Đặc</a:t>
            </a:r>
            <a:r>
              <a:rPr lang="en-US" altLang="ko-KR" sz="2400" dirty="0" smtClean="0"/>
              <a:t> </a:t>
            </a:r>
            <a:r>
              <a:rPr lang="en-US" altLang="ko-KR" sz="2400" dirty="0" err="1" smtClean="0"/>
              <a:t>tả</a:t>
            </a:r>
            <a:r>
              <a:rPr lang="en-US" altLang="ko-KR" sz="2400" dirty="0" smtClean="0"/>
              <a:t> </a:t>
            </a:r>
            <a:r>
              <a:rPr lang="en-US" altLang="ko-KR" sz="2400" dirty="0" err="1" smtClean="0"/>
              <a:t>trừu</a:t>
            </a:r>
            <a:r>
              <a:rPr lang="en-US" altLang="ko-KR" sz="2400" dirty="0" smtClean="0"/>
              <a:t> </a:t>
            </a:r>
            <a:r>
              <a:rPr lang="en-US" altLang="ko-KR" sz="2400" dirty="0" err="1" smtClean="0"/>
              <a:t>tượng</a:t>
            </a:r>
            <a:r>
              <a:rPr lang="en-US" altLang="ko-KR" sz="2400" dirty="0" smtClean="0"/>
              <a:t>: </a:t>
            </a:r>
            <a:r>
              <a:rPr lang="en-US" altLang="ko-KR" sz="2400" dirty="0" err="1" smtClean="0"/>
              <a:t>Các</a:t>
            </a:r>
            <a:r>
              <a:rPr lang="en-US" altLang="ko-KR" sz="2400" dirty="0" smtClean="0"/>
              <a:t> </a:t>
            </a:r>
            <a:r>
              <a:rPr lang="en-US" altLang="ko-KR" sz="2400" dirty="0" err="1" smtClean="0"/>
              <a:t>dịch</a:t>
            </a:r>
            <a:r>
              <a:rPr lang="en-US" altLang="ko-KR" sz="2400" dirty="0" smtClean="0"/>
              <a:t> </a:t>
            </a:r>
            <a:r>
              <a:rPr lang="en-US" altLang="ko-KR" sz="2400" dirty="0" err="1" smtClean="0"/>
              <a:t>vụ</a:t>
            </a:r>
            <a:r>
              <a:rPr lang="en-US" altLang="ko-KR" sz="2400" dirty="0" smtClean="0"/>
              <a:t> </a:t>
            </a:r>
            <a:r>
              <a:rPr lang="en-US" altLang="ko-KR" sz="2400" dirty="0" err="1" smtClean="0"/>
              <a:t>của</a:t>
            </a:r>
            <a:r>
              <a:rPr lang="en-US" altLang="ko-KR" sz="2400" dirty="0" smtClean="0"/>
              <a:t> </a:t>
            </a:r>
            <a:r>
              <a:rPr lang="en-US" altLang="ko-KR" sz="2400" dirty="0" err="1" smtClean="0"/>
              <a:t>hệ</a:t>
            </a:r>
            <a:r>
              <a:rPr lang="en-US" altLang="ko-KR" sz="2400" dirty="0" smtClean="0"/>
              <a:t> con</a:t>
            </a:r>
          </a:p>
          <a:p>
            <a:pPr>
              <a:lnSpc>
                <a:spcPct val="90000"/>
              </a:lnSpc>
            </a:pPr>
            <a:r>
              <a:rPr lang="en-US" altLang="ko-KR" sz="2400" dirty="0" err="1" smtClean="0"/>
              <a:t>Thiêt</a:t>
            </a:r>
            <a:r>
              <a:rPr lang="en-US" altLang="ko-KR" sz="2400" dirty="0" smtClean="0"/>
              <a:t> </a:t>
            </a:r>
            <a:r>
              <a:rPr lang="en-US" altLang="ko-KR" sz="2400" dirty="0" err="1" smtClean="0"/>
              <a:t>kế</a:t>
            </a:r>
            <a:r>
              <a:rPr lang="en-US" altLang="ko-KR" sz="2400" dirty="0" smtClean="0"/>
              <a:t> </a:t>
            </a:r>
            <a:r>
              <a:rPr lang="en-US" altLang="ko-KR" sz="2400" dirty="0" err="1" smtClean="0"/>
              <a:t>hệ</a:t>
            </a:r>
            <a:r>
              <a:rPr lang="en-US" altLang="ko-KR" sz="2400" dirty="0" smtClean="0"/>
              <a:t> </a:t>
            </a:r>
            <a:r>
              <a:rPr lang="en-US" altLang="ko-KR" sz="2400" dirty="0" err="1" smtClean="0"/>
              <a:t>thống</a:t>
            </a:r>
            <a:r>
              <a:rPr lang="en-US" altLang="ko-KR" sz="2400" smtClean="0"/>
              <a:t> </a:t>
            </a:r>
            <a:endParaRPr lang="en-US" altLang="ko-KR" sz="2400" dirty="0" smtClean="0"/>
          </a:p>
          <a:p>
            <a:pPr lvl="1">
              <a:lnSpc>
                <a:spcPct val="90000"/>
              </a:lnSpc>
            </a:pPr>
            <a:r>
              <a:rPr lang="en-US" altLang="ko-KR" sz="2400" dirty="0" err="1" smtClean="0"/>
              <a:t>Thiết</a:t>
            </a:r>
            <a:r>
              <a:rPr lang="en-US" altLang="ko-KR" sz="2400" dirty="0" smtClean="0"/>
              <a:t> </a:t>
            </a:r>
            <a:r>
              <a:rPr lang="en-US" altLang="ko-KR" sz="2400" dirty="0" err="1" smtClean="0"/>
              <a:t>kế</a:t>
            </a:r>
            <a:r>
              <a:rPr lang="en-US" altLang="ko-KR" sz="2400" dirty="0" smtClean="0"/>
              <a:t> </a:t>
            </a:r>
            <a:r>
              <a:rPr lang="en-US" altLang="ko-KR" sz="2400" dirty="0" err="1" smtClean="0"/>
              <a:t>giao</a:t>
            </a:r>
            <a:r>
              <a:rPr lang="en-US" altLang="ko-KR" sz="2400" dirty="0" smtClean="0"/>
              <a:t> </a:t>
            </a:r>
            <a:r>
              <a:rPr lang="en-US" altLang="ko-KR" sz="2400" dirty="0" err="1" smtClean="0"/>
              <a:t>diện</a:t>
            </a:r>
            <a:r>
              <a:rPr lang="en-US" altLang="ko-KR" sz="2400" dirty="0" smtClean="0"/>
              <a:t> </a:t>
            </a:r>
            <a:r>
              <a:rPr lang="en-US" altLang="ko-KR" sz="2400" dirty="0" err="1" smtClean="0"/>
              <a:t>thành</a:t>
            </a:r>
            <a:r>
              <a:rPr lang="en-US" altLang="ko-KR" sz="2400" dirty="0" smtClean="0"/>
              <a:t> </a:t>
            </a:r>
            <a:r>
              <a:rPr lang="en-US" altLang="ko-KR" sz="2400" dirty="0" err="1" smtClean="0"/>
              <a:t>phần</a:t>
            </a:r>
            <a:endParaRPr lang="en-US" altLang="ko-KR" sz="2400" dirty="0" smtClean="0"/>
          </a:p>
          <a:p>
            <a:pPr lvl="1">
              <a:lnSpc>
                <a:spcPct val="90000"/>
              </a:lnSpc>
            </a:pPr>
            <a:r>
              <a:rPr lang="en-US" altLang="ko-KR" sz="2400" dirty="0" err="1" smtClean="0"/>
              <a:t>Thiết</a:t>
            </a:r>
            <a:r>
              <a:rPr lang="en-US" altLang="ko-KR" sz="2400" dirty="0" smtClean="0"/>
              <a:t> </a:t>
            </a:r>
            <a:r>
              <a:rPr lang="en-US" altLang="ko-KR" sz="2400" dirty="0" err="1" smtClean="0"/>
              <a:t>kế</a:t>
            </a:r>
            <a:r>
              <a:rPr lang="en-US" altLang="ko-KR" sz="2400" dirty="0" smtClean="0"/>
              <a:t> </a:t>
            </a:r>
            <a:r>
              <a:rPr lang="en-US" altLang="ko-KR" sz="2400" dirty="0" err="1" smtClean="0"/>
              <a:t>hệ</a:t>
            </a:r>
            <a:r>
              <a:rPr lang="en-US" altLang="ko-KR" sz="2400" dirty="0" smtClean="0"/>
              <a:t> </a:t>
            </a:r>
            <a:r>
              <a:rPr lang="en-US" altLang="ko-KR" sz="2400" dirty="0" err="1" smtClean="0"/>
              <a:t>thống</a:t>
            </a:r>
            <a:r>
              <a:rPr lang="en-US" altLang="ko-KR" sz="2400" dirty="0" smtClean="0"/>
              <a:t> </a:t>
            </a:r>
            <a:r>
              <a:rPr lang="en-US" altLang="ko-KR" sz="2400" dirty="0" err="1" smtClean="0"/>
              <a:t>giao</a:t>
            </a:r>
            <a:r>
              <a:rPr lang="en-US" altLang="ko-KR" sz="2400" dirty="0" smtClean="0"/>
              <a:t> </a:t>
            </a:r>
            <a:r>
              <a:rPr lang="en-US" altLang="ko-KR" sz="2400" dirty="0" err="1" smtClean="0"/>
              <a:t>diện</a:t>
            </a:r>
            <a:r>
              <a:rPr lang="en-US" altLang="ko-KR" sz="2400" dirty="0" smtClean="0"/>
              <a:t> </a:t>
            </a:r>
            <a:r>
              <a:rPr lang="en-US" altLang="ko-KR" sz="2400" dirty="0" err="1" smtClean="0"/>
              <a:t>người</a:t>
            </a:r>
            <a:r>
              <a:rPr lang="en-US" altLang="ko-KR" sz="2400" dirty="0" smtClean="0"/>
              <a:t> </a:t>
            </a:r>
            <a:r>
              <a:rPr lang="en-US" altLang="ko-KR" sz="2400" dirty="0" err="1" smtClean="0"/>
              <a:t>dùng</a:t>
            </a:r>
            <a:endParaRPr lang="en-US" altLang="ko-KR" sz="2400" dirty="0" smtClean="0"/>
          </a:p>
          <a:p>
            <a:pPr lvl="1">
              <a:lnSpc>
                <a:spcPct val="90000"/>
              </a:lnSpc>
            </a:pPr>
            <a:r>
              <a:rPr lang="en-US" altLang="ko-KR" sz="2400" dirty="0" err="1" smtClean="0"/>
              <a:t>Thiết</a:t>
            </a:r>
            <a:r>
              <a:rPr lang="en-US" altLang="ko-KR" sz="2400" dirty="0" smtClean="0"/>
              <a:t> </a:t>
            </a:r>
            <a:r>
              <a:rPr lang="en-US" altLang="ko-KR" sz="2400" dirty="0" err="1" smtClean="0"/>
              <a:t>kế</a:t>
            </a:r>
            <a:r>
              <a:rPr lang="en-US" altLang="ko-KR" sz="2400" dirty="0" smtClean="0"/>
              <a:t> </a:t>
            </a:r>
            <a:r>
              <a:rPr lang="en-US" altLang="ko-KR" sz="2400" dirty="0" err="1" smtClean="0"/>
              <a:t>các</a:t>
            </a:r>
            <a:r>
              <a:rPr lang="en-US" altLang="ko-KR" sz="2400" dirty="0" smtClean="0"/>
              <a:t> </a:t>
            </a:r>
            <a:r>
              <a:rPr lang="en-US" altLang="ko-KR" sz="2400" dirty="0" err="1" smtClean="0"/>
              <a:t>thành</a:t>
            </a:r>
            <a:r>
              <a:rPr lang="en-US" altLang="ko-KR" sz="2400" dirty="0" smtClean="0"/>
              <a:t> </a:t>
            </a:r>
            <a:r>
              <a:rPr lang="en-US" altLang="ko-KR" sz="2400" dirty="0" err="1" smtClean="0"/>
              <a:t>phần</a:t>
            </a:r>
            <a:endParaRPr lang="en-US" altLang="ko-KR" sz="2400" dirty="0" smtClean="0"/>
          </a:p>
          <a:p>
            <a:pPr lvl="1">
              <a:lnSpc>
                <a:spcPct val="90000"/>
              </a:lnSpc>
            </a:pPr>
            <a:r>
              <a:rPr lang="en-US" altLang="ko-KR" sz="2400" dirty="0" err="1" smtClean="0"/>
              <a:t>Thiết</a:t>
            </a:r>
            <a:r>
              <a:rPr lang="en-US" altLang="ko-KR" sz="2400" dirty="0" smtClean="0"/>
              <a:t> </a:t>
            </a:r>
            <a:r>
              <a:rPr lang="en-US" altLang="ko-KR" sz="2400" dirty="0" err="1" smtClean="0"/>
              <a:t>kế</a:t>
            </a:r>
            <a:r>
              <a:rPr lang="en-US" altLang="ko-KR" sz="2400" dirty="0" smtClean="0"/>
              <a:t> </a:t>
            </a:r>
            <a:r>
              <a:rPr lang="en-US" altLang="ko-KR" sz="2400" dirty="0" err="1" smtClean="0"/>
              <a:t>cấu</a:t>
            </a:r>
            <a:r>
              <a:rPr lang="en-US" altLang="ko-KR" sz="2400" dirty="0" smtClean="0"/>
              <a:t> </a:t>
            </a:r>
            <a:r>
              <a:rPr lang="en-US" altLang="ko-KR" sz="2400" dirty="0" err="1" smtClean="0"/>
              <a:t>trúc</a:t>
            </a:r>
            <a:r>
              <a:rPr lang="en-US" altLang="ko-KR" sz="2400" dirty="0" smtClean="0"/>
              <a:t> </a:t>
            </a:r>
            <a:r>
              <a:rPr lang="en-US" altLang="ko-KR" sz="2400" dirty="0" err="1" smtClean="0"/>
              <a:t>dữ</a:t>
            </a:r>
            <a:r>
              <a:rPr lang="en-US" altLang="ko-KR" sz="2400" dirty="0" smtClean="0"/>
              <a:t> </a:t>
            </a:r>
            <a:r>
              <a:rPr lang="en-US" altLang="ko-KR" sz="2400" dirty="0" err="1" smtClean="0"/>
              <a:t>liệu</a:t>
            </a:r>
            <a:endParaRPr lang="en-US" altLang="ko-KR" sz="2400" dirty="0" smtClean="0"/>
          </a:p>
          <a:p>
            <a:pPr lvl="1">
              <a:lnSpc>
                <a:spcPct val="90000"/>
              </a:lnSpc>
            </a:pPr>
            <a:r>
              <a:rPr lang="en-US" altLang="ko-KR" sz="2400" dirty="0" err="1" smtClean="0"/>
              <a:t>Thiết</a:t>
            </a:r>
            <a:r>
              <a:rPr lang="en-US" altLang="ko-KR" sz="2400" dirty="0" smtClean="0"/>
              <a:t> </a:t>
            </a:r>
            <a:r>
              <a:rPr lang="en-US" altLang="ko-KR" sz="2400" dirty="0" err="1" smtClean="0"/>
              <a:t>kế</a:t>
            </a:r>
            <a:r>
              <a:rPr lang="en-US" altLang="ko-KR" sz="2400" dirty="0" smtClean="0"/>
              <a:t> </a:t>
            </a:r>
            <a:r>
              <a:rPr lang="en-US" altLang="ko-KR" sz="2400" dirty="0" err="1" smtClean="0"/>
              <a:t>thủ</a:t>
            </a:r>
            <a:r>
              <a:rPr lang="en-US" altLang="ko-KR" sz="2400" dirty="0" smtClean="0"/>
              <a:t> </a:t>
            </a:r>
            <a:r>
              <a:rPr lang="en-US" altLang="ko-KR" sz="2400" dirty="0" err="1" smtClean="0"/>
              <a:t>tục</a:t>
            </a:r>
            <a:r>
              <a:rPr lang="en-US" altLang="ko-KR" sz="2400" dirty="0" smtClean="0"/>
              <a:t> (</a:t>
            </a:r>
            <a:r>
              <a:rPr lang="en-US" altLang="ko-KR" sz="2400" dirty="0" err="1" smtClean="0"/>
              <a:t>thuật</a:t>
            </a:r>
            <a:r>
              <a:rPr lang="en-US" altLang="ko-KR" sz="2400" dirty="0" smtClean="0"/>
              <a:t> </a:t>
            </a:r>
            <a:r>
              <a:rPr lang="en-US" altLang="ko-KR" sz="2400" dirty="0" err="1" smtClean="0"/>
              <a:t>toán</a:t>
            </a:r>
            <a:r>
              <a:rPr lang="en-US" altLang="ko-KR" sz="2400" dirty="0" smtClean="0"/>
              <a:t>): Stepwise refinement</a:t>
            </a: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43000" y="533400"/>
            <a:ext cx="7793038" cy="1004888"/>
          </a:xfrm>
        </p:spPr>
        <p:txBody>
          <a:bodyPr/>
          <a:lstStyle/>
          <a:p>
            <a:r>
              <a:rPr lang="en-US" sz="4000" smtClean="0"/>
              <a:t>Quy trình thiết kế</a:t>
            </a:r>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9144000"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b="1" smtClean="0"/>
              <a:t>Các hình thức biểu diễn thiết kế</a:t>
            </a:r>
            <a:endParaRPr lang="en-US" smtClean="0"/>
          </a:p>
        </p:txBody>
      </p:sp>
      <p:sp>
        <p:nvSpPr>
          <p:cNvPr id="12291" name="Rectangle 3"/>
          <p:cNvSpPr>
            <a:spLocks noGrp="1" noChangeArrowheads="1"/>
          </p:cNvSpPr>
          <p:nvPr>
            <p:ph type="body" idx="1"/>
          </p:nvPr>
        </p:nvSpPr>
        <p:spPr/>
        <p:txBody>
          <a:bodyPr/>
          <a:lstStyle/>
          <a:p>
            <a:pPr algn="just">
              <a:lnSpc>
                <a:spcPct val="90000"/>
              </a:lnSpc>
            </a:pPr>
            <a:r>
              <a:rPr lang="en-US" altLang="ko-KR" sz="2800" b="1" smtClean="0"/>
              <a:t>Các biểu đồ</a:t>
            </a:r>
            <a:r>
              <a:rPr lang="en-US" altLang="ko-KR" sz="2800" smtClean="0"/>
              <a:t>: Biểu diễn các mối quan hệ giữa các TP của hệ thống, vừa là mô hình mô tả thế giới thực</a:t>
            </a:r>
          </a:p>
          <a:p>
            <a:pPr algn="just">
              <a:lnSpc>
                <a:spcPct val="90000"/>
              </a:lnSpc>
            </a:pPr>
            <a:r>
              <a:rPr lang="en-US" altLang="ko-KR" sz="2800" b="1" smtClean="0"/>
              <a:t>Ngôn ngữ mô tả chương trình</a:t>
            </a:r>
            <a:r>
              <a:rPr lang="en-US" altLang="ko-KR" sz="2800" smtClean="0"/>
              <a:t>: Dùng để kiểm tra và cấu trúc các cơ cấu thiết kế dựa trên các cấu trúc của một ngôn ngữ lập trình</a:t>
            </a:r>
          </a:p>
          <a:p>
            <a:pPr algn="just">
              <a:lnSpc>
                <a:spcPct val="90000"/>
              </a:lnSpc>
            </a:pPr>
            <a:r>
              <a:rPr lang="en-US" altLang="ko-KR" sz="2800" b="1" smtClean="0"/>
              <a:t>Dạng văn bản không hình thức hóa</a:t>
            </a:r>
            <a:r>
              <a:rPr lang="en-US" altLang="ko-KR" sz="2800" smtClean="0"/>
              <a:t>: Mô tả các thông tin không thể hình thức hóa được như thông tin phi chức năng bên cạnh cách mô tả khác</a:t>
            </a:r>
            <a:endParaRPr lang="en-US" sz="2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1410</TotalTime>
  <Words>3583</Words>
  <Application>Microsoft Office PowerPoint</Application>
  <PresentationFormat>On-screen Show (4:3)</PresentationFormat>
  <Paragraphs>460</Paragraphs>
  <Slides>65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Blends</vt:lpstr>
      <vt:lpstr>Clip</vt:lpstr>
      <vt:lpstr>THIẾT KẾ HỆ THỐNG PHẦN MỀM</vt:lpstr>
      <vt:lpstr>Giới thiệu chung</vt:lpstr>
      <vt:lpstr>Khái niệm</vt:lpstr>
      <vt:lpstr>Một số hoạt động chính trong giai đoạn thiết kế</vt:lpstr>
      <vt:lpstr>Vai trò của Thiết kế</vt:lpstr>
      <vt:lpstr>Các khái niệm trong thiết kế</vt:lpstr>
      <vt:lpstr>Các giai đoạn cần trải qua</vt:lpstr>
      <vt:lpstr>Quy trình thiết kế</vt:lpstr>
      <vt:lpstr>Các hình thức biểu diễn thiết kế</vt:lpstr>
      <vt:lpstr>Cách tiếp cận chung của các p/pháp t/kế</vt:lpstr>
      <vt:lpstr>Tiêu chí đánh giá</vt:lpstr>
      <vt:lpstr>Sự ghép nối (Coupling)</vt:lpstr>
      <vt:lpstr>Các tiêu chính đánh giá sự kết nối</vt:lpstr>
      <vt:lpstr>Kiểu ghép nối trong các hệ thống HĐT</vt:lpstr>
      <vt:lpstr>Sự kết dính</vt:lpstr>
      <vt:lpstr>Nguyên lý Open-Closed</vt:lpstr>
      <vt:lpstr>Đánh giá thiết kế tốt</vt:lpstr>
      <vt:lpstr>Các giải pháp cho một thiết kế tốt</vt:lpstr>
      <vt:lpstr>Những nguyên lý thiết kế</vt:lpstr>
      <vt:lpstr>Mẫu thiết kế</vt:lpstr>
      <vt:lpstr>Phân loại mẫu thiết kế</vt:lpstr>
      <vt:lpstr>Phương pháp thiết kế phần mềm</vt:lpstr>
      <vt:lpstr>Phương pháp hướng cấu trúc (chức năng)</vt:lpstr>
      <vt:lpstr>Thiết kế dữ liệu</vt:lpstr>
      <vt:lpstr>Các bước trong thiết kế hướng cấu trúc</vt:lpstr>
      <vt:lpstr>Đánh giá</vt:lpstr>
      <vt:lpstr>Ví dụ: Chương trình đếm số từ</vt:lpstr>
      <vt:lpstr>Phương pháp hướng đối tượng</vt:lpstr>
      <vt:lpstr>Thừa kế</vt:lpstr>
      <vt:lpstr>Khái niệm về Thiết kế hướng đối tượng</vt:lpstr>
      <vt:lpstr>Ưu và nhược điểm</vt:lpstr>
      <vt:lpstr>UML</vt:lpstr>
      <vt:lpstr>Ví dụ</vt:lpstr>
      <vt:lpstr>PowerPoint Presentation</vt:lpstr>
      <vt:lpstr>PowerPoint Presentation</vt:lpstr>
      <vt:lpstr>PowerPoint Presentation</vt:lpstr>
      <vt:lpstr>Generalization Relationships</vt:lpstr>
      <vt:lpstr>Generalization Relationships (Cont’d)</vt:lpstr>
      <vt:lpstr>PowerPoint Presentation</vt:lpstr>
      <vt:lpstr>PowerPoint Presentation</vt:lpstr>
      <vt:lpstr>PowerPoint Presentation</vt:lpstr>
      <vt:lpstr>Multiplicity of Associations</vt:lpstr>
      <vt:lpstr>Association Relationships</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Các lược đồ UML</vt:lpstr>
      <vt:lpstr>Lược đồ lớp</vt:lpstr>
      <vt:lpstr>Lược đồ tuần tự</vt:lpstr>
      <vt:lpstr>Thiết kế hệ thống thời gian thực</vt:lpstr>
      <vt:lpstr>Mô hình hóa bằng các máy trạng thái</vt:lpstr>
      <vt:lpstr>PowerPoint Presentation</vt:lpstr>
      <vt:lpstr>Bộ điều phối không gian thực</vt:lpstr>
      <vt:lpstr>Hệ giám sát và điều khiển, hệ thu nhận dữ liệu</vt:lpstr>
      <vt:lpstr>Thước đo (metrics) thiết kế</vt:lpstr>
      <vt:lpstr>Tài liệu đặc tả thiết kế </vt:lpstr>
      <vt:lpstr>PowerPoint Presentation</vt:lpstr>
      <vt:lpstr>Câu hỏi</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AthlonTPK</cp:lastModifiedBy>
  <cp:revision>106</cp:revision>
  <cp:lastPrinted>1601-01-01T00:00:00Z</cp:lastPrinted>
  <dcterms:created xsi:type="dcterms:W3CDTF">2010-08-17T02:36:55Z</dcterms:created>
  <dcterms:modified xsi:type="dcterms:W3CDTF">2020-05-28T09:00:57Z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