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30"/>
  </p:notesMasterIdLst>
  <p:handoutMasterIdLst>
    <p:handoutMasterId r:id="rId31"/>
  </p:handoutMasterIdLst>
  <p:sldIdLst>
    <p:sldId id="256" r:id="rId2"/>
    <p:sldId id="323" r:id="rId3"/>
    <p:sldId id="325" r:id="rId4"/>
    <p:sldId id="326" r:id="rId5"/>
    <p:sldId id="322" r:id="rId6"/>
    <p:sldId id="324" r:id="rId7"/>
    <p:sldId id="327" r:id="rId8"/>
    <p:sldId id="328" r:id="rId9"/>
    <p:sldId id="329" r:id="rId10"/>
    <p:sldId id="330" r:id="rId11"/>
    <p:sldId id="331" r:id="rId12"/>
    <p:sldId id="332" r:id="rId13"/>
    <p:sldId id="334" r:id="rId14"/>
    <p:sldId id="335" r:id="rId15"/>
    <p:sldId id="336" r:id="rId16"/>
    <p:sldId id="337" r:id="rId17"/>
    <p:sldId id="338" r:id="rId18"/>
    <p:sldId id="333" r:id="rId19"/>
    <p:sldId id="339" r:id="rId20"/>
    <p:sldId id="341" r:id="rId21"/>
    <p:sldId id="342" r:id="rId22"/>
    <p:sldId id="343" r:id="rId23"/>
    <p:sldId id="344" r:id="rId24"/>
    <p:sldId id="345" r:id="rId25"/>
    <p:sldId id="346" r:id="rId26"/>
    <p:sldId id="347" r:id="rId27"/>
    <p:sldId id="348" r:id="rId28"/>
    <p:sldId id="296" r:id="rId29"/>
  </p:sldIdLst>
  <p:sldSz cx="9144000" cy="6858000" type="screen4x3"/>
  <p:notesSz cx="9236075" cy="7010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0000"/>
    <a:srgbClr val="FFCC00"/>
    <a:srgbClr val="0099FF"/>
    <a:srgbClr val="6666FF"/>
    <a:srgbClr val="00800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31" autoAdjust="0"/>
    <p:restoredTop sz="81614" autoAdjust="0"/>
  </p:normalViewPr>
  <p:slideViewPr>
    <p:cSldViewPr>
      <p:cViewPr>
        <p:scale>
          <a:sx n="50" d="100"/>
          <a:sy n="50" d="100"/>
        </p:scale>
        <p:origin x="-2094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02575" cy="349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585" tIns="45294" rIns="90585" bIns="45294" numCol="1" anchor="t" anchorCtr="0" compatLnSpc="1">
            <a:prstTxWarp prst="textNoShape">
              <a:avLst/>
            </a:prstTxWarp>
          </a:bodyPr>
          <a:lstStyle>
            <a:lvl1pPr defTabSz="906022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3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31436" y="0"/>
            <a:ext cx="4002575" cy="349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585" tIns="45294" rIns="90585" bIns="45294" numCol="1" anchor="t" anchorCtr="0" compatLnSpc="1">
            <a:prstTxWarp prst="textNoShape">
              <a:avLst/>
            </a:prstTxWarp>
          </a:bodyPr>
          <a:lstStyle>
            <a:lvl1pPr algn="r" defTabSz="906022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3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58509"/>
            <a:ext cx="4002575" cy="349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585" tIns="45294" rIns="90585" bIns="45294" numCol="1" anchor="b" anchorCtr="0" compatLnSpc="1">
            <a:prstTxWarp prst="textNoShape">
              <a:avLst/>
            </a:prstTxWarp>
          </a:bodyPr>
          <a:lstStyle>
            <a:lvl1pPr defTabSz="906022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3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31436" y="6658509"/>
            <a:ext cx="4002575" cy="349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585" tIns="45294" rIns="90585" bIns="45294" numCol="1" anchor="b" anchorCtr="0" compatLnSpc="1">
            <a:prstTxWarp prst="textNoShape">
              <a:avLst/>
            </a:prstTxWarp>
          </a:bodyPr>
          <a:lstStyle>
            <a:lvl1pPr algn="r" defTabSz="906022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DE05367D-15C8-4E64-9245-F0886F00F0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64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02575" cy="349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585" tIns="45294" rIns="90585" bIns="45294" numCol="1" anchor="t" anchorCtr="0" compatLnSpc="1">
            <a:prstTxWarp prst="textNoShape">
              <a:avLst/>
            </a:prstTxWarp>
          </a:bodyPr>
          <a:lstStyle>
            <a:lvl1pPr defTabSz="906022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31436" y="0"/>
            <a:ext cx="4002575" cy="349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585" tIns="45294" rIns="90585" bIns="45294" numCol="1" anchor="t" anchorCtr="0" compatLnSpc="1">
            <a:prstTxWarp prst="textNoShape">
              <a:avLst/>
            </a:prstTxWarp>
          </a:bodyPr>
          <a:lstStyle>
            <a:lvl1pPr algn="r" defTabSz="906022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67025" y="527050"/>
            <a:ext cx="3503613" cy="2628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196" y="3329255"/>
            <a:ext cx="7389686" cy="3153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585" tIns="45294" rIns="90585" bIns="452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58509"/>
            <a:ext cx="4002575" cy="349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585" tIns="45294" rIns="90585" bIns="45294" numCol="1" anchor="b" anchorCtr="0" compatLnSpc="1">
            <a:prstTxWarp prst="textNoShape">
              <a:avLst/>
            </a:prstTxWarp>
          </a:bodyPr>
          <a:lstStyle>
            <a:lvl1pPr defTabSz="906022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31436" y="6658509"/>
            <a:ext cx="4002575" cy="349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585" tIns="45294" rIns="90585" bIns="45294" numCol="1" anchor="b" anchorCtr="0" compatLnSpc="1">
            <a:prstTxWarp prst="textNoShape">
              <a:avLst/>
            </a:prstTxWarp>
          </a:bodyPr>
          <a:lstStyle>
            <a:lvl1pPr algn="r" defTabSz="906022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04CBEE64-49C4-4894-9C62-86B7C1B206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301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vi-VN" dirty="0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91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1008332" indent="-387820" defTabSz="90491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551280" indent="-310256" defTabSz="90491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2171791" indent="-310256" defTabSz="90491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792303" indent="-310256" defTabSz="90491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3412815" indent="-310256" defTabSz="904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4033327" indent="-310256" defTabSz="904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4653839" indent="-310256" defTabSz="904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5274351" indent="-310256" defTabSz="904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B0D39DC-8812-476C-BBA9-9FFB31399C5D}" type="slidenum">
              <a:rPr lang="en-US" altLang="vi-VN" smtClean="0"/>
              <a:pPr eaLnBrk="1" hangingPunct="1"/>
              <a:t>1</a:t>
            </a:fld>
            <a:endParaRPr lang="en-US" altLang="vi-V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CBEE64-49C4-4894-9C62-86B7C1B2062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79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CBEE64-49C4-4894-9C62-86B7C1B2062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94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gray">
          <a:xfrm>
            <a:off x="0" y="0"/>
            <a:ext cx="9144000" cy="51577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vi-VN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1262063" y="0"/>
            <a:ext cx="2362200" cy="49530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72549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gray">
          <a:xfrm>
            <a:off x="304800" y="2400300"/>
            <a:ext cx="8458200" cy="11049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vi-VN"/>
          </a:p>
        </p:txBody>
      </p:sp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3490913"/>
            <a:ext cx="1258888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2"/>
          <p:cNvSpPr>
            <a:spLocks noChangeArrowheads="1"/>
          </p:cNvSpPr>
          <p:nvPr/>
        </p:nvSpPr>
        <p:spPr bwMode="gray">
          <a:xfrm>
            <a:off x="1276350" y="4941888"/>
            <a:ext cx="7867650" cy="21748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vi-VN"/>
          </a:p>
        </p:txBody>
      </p:sp>
      <p:pic>
        <p:nvPicPr>
          <p:cNvPr id="9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281113" y="4927600"/>
            <a:ext cx="2370137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4"/>
          <p:cNvSpPr>
            <a:spLocks noChangeArrowheads="1"/>
          </p:cNvSpPr>
          <p:nvPr/>
        </p:nvSpPr>
        <p:spPr bwMode="gray">
          <a:xfrm>
            <a:off x="304800" y="304800"/>
            <a:ext cx="8534400" cy="43434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vi-VN"/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gray">
          <a:xfrm>
            <a:off x="7391400" y="914400"/>
            <a:ext cx="1600200" cy="14478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vi-VN"/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gray">
          <a:xfrm>
            <a:off x="8305800" y="0"/>
            <a:ext cx="76200" cy="17526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vi-VN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57200" y="2590800"/>
            <a:ext cx="8229600" cy="6858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733800"/>
            <a:ext cx="5867400" cy="457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7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400800"/>
            <a:ext cx="2133600" cy="3206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8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400800"/>
            <a:ext cx="2895600" cy="3206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9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400800"/>
            <a:ext cx="2133600" cy="3206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027B646-5D8E-4BDC-8FFF-0E12F2C17C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38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9B05A4-2A78-46E5-BD8D-08C1247A8C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36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6191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6191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BAFF1F-54A5-4D85-B532-8EE12B9EE6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939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71600"/>
            <a:ext cx="8229600" cy="502602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56F5A3-56F2-4F28-9EA8-154551C8D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88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DC7CA-FCD8-465C-AE79-24D957269E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46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914679-61F1-4964-8325-2E80FA024E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99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C54939-D032-46FE-ACD5-87159AD63B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1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C2239A-DA1A-401C-99D6-36E81EF9D2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98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BA1854-92EB-4FFA-9041-80809A79C5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12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1406C4-D3B5-4EFB-AC40-024A37C346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28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275F0-7411-4331-B85E-02F533F1F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12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F8E53E-E322-48DD-811C-3698B0CA8A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787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gray">
          <a:xfrm>
            <a:off x="0" y="9525"/>
            <a:ext cx="9144000" cy="10287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vi-VN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gray">
          <a:xfrm>
            <a:off x="1447800" y="0"/>
            <a:ext cx="7696200" cy="87947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vi-VN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gray">
          <a:xfrm>
            <a:off x="0" y="158750"/>
            <a:ext cx="9144000" cy="60325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gray">
          <a:xfrm>
            <a:off x="0" y="1143000"/>
            <a:ext cx="228600" cy="57150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gray">
          <a:xfrm>
            <a:off x="8686800" y="0"/>
            <a:ext cx="76200" cy="6096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vi-VN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371600"/>
            <a:ext cx="8229600" cy="502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vi-VN" smtClean="0"/>
              <a:t>Click to edit Master text styles</a:t>
            </a:r>
          </a:p>
          <a:p>
            <a:pPr lvl="1"/>
            <a:r>
              <a:rPr lang="en-US" altLang="vi-VN" smtClean="0"/>
              <a:t>Second level</a:t>
            </a:r>
          </a:p>
          <a:p>
            <a:pPr lvl="2"/>
            <a:r>
              <a:rPr lang="en-US" altLang="vi-VN" smtClean="0"/>
              <a:t>Third level</a:t>
            </a:r>
          </a:p>
          <a:p>
            <a:pPr lvl="3"/>
            <a:r>
              <a:rPr lang="en-US" altLang="vi-VN" smtClean="0"/>
              <a:t>Fourth level</a:t>
            </a:r>
          </a:p>
          <a:p>
            <a:pPr lvl="4"/>
            <a:r>
              <a:rPr lang="en-US" altLang="vi-VN" smtClean="0"/>
              <a:t>Fifth level</a:t>
            </a:r>
          </a:p>
        </p:txBody>
      </p:sp>
      <p:sp>
        <p:nvSpPr>
          <p:cNvPr id="32776" name="Rectangle 8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accent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7" name="Rectangle 9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521450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accent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8" name="Rectangle 10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accent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67D9EDC-2F49-412E-BE76-5D49CA7AEB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gray">
          <a:xfrm>
            <a:off x="0" y="0"/>
            <a:ext cx="1447800" cy="10668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vi-VN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1243013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7" name="Rectangle 13"/>
          <p:cNvSpPr>
            <a:spLocks noChangeArrowheads="1"/>
          </p:cNvSpPr>
          <p:nvPr/>
        </p:nvSpPr>
        <p:spPr bwMode="gray">
          <a:xfrm>
            <a:off x="0" y="1035050"/>
            <a:ext cx="1447800" cy="2286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vi-VN"/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title"/>
          </p:nvPr>
        </p:nvSpPr>
        <p:spPr bwMode="gray">
          <a:xfrm>
            <a:off x="1447800" y="206375"/>
            <a:ext cx="6858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vi-VN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animBg="1"/>
      <p:bldP spid="32774" grpId="0" animBg="1"/>
    </p:bld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 2" pitchFamily="18" charset="2"/>
        <a:buChar char=""/>
        <a:defRPr sz="2400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 2" pitchFamily="18" charset="2"/>
        <a:buChar char=""/>
        <a:defRPr sz="2000">
          <a:solidFill>
            <a:srgbClr val="0000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rgbClr val="0000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rgbClr val="0000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rgbClr val="0000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9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6AD7F14-7BFC-4A6C-BBE2-B661358807C5}" type="slidenum">
              <a:rPr lang="en-US" altLang="vi-VN" smtClean="0"/>
              <a:pPr eaLnBrk="1" hangingPunct="1"/>
              <a:t>1</a:t>
            </a:fld>
            <a:endParaRPr lang="en-US" altLang="vi-VN" smtClean="0"/>
          </a:p>
        </p:txBody>
      </p:sp>
      <p:sp>
        <p:nvSpPr>
          <p:cNvPr id="413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438400"/>
            <a:ext cx="82296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Chương</a:t>
            </a:r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3</a:t>
            </a:r>
            <a:b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THIẾT KẾ KIẾN TRÚC PHẦN MỀM</a:t>
            </a: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Software architecture - SA</a:t>
            </a:r>
          </a:p>
        </p:txBody>
      </p:sp>
      <p:sp>
        <p:nvSpPr>
          <p:cNvPr id="3076" name="Rectangle 5"/>
          <p:cNvSpPr>
            <a:spLocks noChangeArrowheads="1"/>
          </p:cNvSpPr>
          <p:nvPr/>
        </p:nvSpPr>
        <p:spPr bwMode="gray">
          <a:xfrm>
            <a:off x="4343400" y="5334000"/>
            <a:ext cx="4724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 altLang="vi-VN" sz="2000" b="1" dirty="0" err="1" smtClean="0">
                <a:solidFill>
                  <a:srgbClr val="000000"/>
                </a:solidFill>
              </a:rPr>
              <a:t>Khoa</a:t>
            </a:r>
            <a:r>
              <a:rPr lang="en-US" altLang="vi-VN" sz="2000" b="1" dirty="0" smtClean="0">
                <a:solidFill>
                  <a:srgbClr val="000000"/>
                </a:solidFill>
              </a:rPr>
              <a:t> KTCN – ĐH TDM</a:t>
            </a:r>
          </a:p>
          <a:p>
            <a:pPr algn="ctr"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 altLang="vi-VN" sz="2000" b="1" dirty="0" err="1" smtClean="0">
                <a:solidFill>
                  <a:srgbClr val="000000"/>
                </a:solidFill>
              </a:rPr>
              <a:t>Ngành</a:t>
            </a:r>
            <a:r>
              <a:rPr lang="en-US" altLang="vi-VN" sz="2000" b="1" dirty="0" smtClean="0">
                <a:solidFill>
                  <a:srgbClr val="000000"/>
                </a:solidFill>
              </a:rPr>
              <a:t> : KỸ THUẬT PHÀN MỀM</a:t>
            </a:r>
            <a:endParaRPr lang="en-US" altLang="vi-VN" sz="20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Sử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dụng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các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mô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hình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SA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vi-VN" dirty="0"/>
              <a:t>Có nhiều mô hình khác nhau, thường được nhìn nhận dưới một số mặt:</a:t>
            </a:r>
          </a:p>
          <a:p>
            <a:pPr lvl="1" algn="just"/>
            <a:r>
              <a:rPr lang="vi-VN" dirty="0"/>
              <a:t>Mô hình kiến trúc tĩnh – các hệ con hay các thành phần được phát triển độc lập</a:t>
            </a:r>
          </a:p>
          <a:p>
            <a:pPr lvl="1" algn="just"/>
            <a:r>
              <a:rPr lang="vi-VN" dirty="0"/>
              <a:t>Mô hình tiến trình </a:t>
            </a:r>
            <a:r>
              <a:rPr lang="vi-VN" dirty="0" smtClean="0"/>
              <a:t>động</a:t>
            </a:r>
            <a:r>
              <a:rPr lang="en-US" dirty="0" smtClean="0"/>
              <a:t> </a:t>
            </a:r>
            <a:r>
              <a:rPr lang="vi-VN" dirty="0" smtClean="0"/>
              <a:t>- </a:t>
            </a:r>
            <a:r>
              <a:rPr lang="vi-VN" dirty="0"/>
              <a:t>hệ thống được tổ chức thành các tiến trình vận hành</a:t>
            </a:r>
          </a:p>
          <a:p>
            <a:pPr lvl="1" algn="just"/>
            <a:r>
              <a:rPr lang="vi-VN" dirty="0"/>
              <a:t>Mô hình giao diện – xác định giao diện đưa ra các dịch vụ </a:t>
            </a:r>
          </a:p>
          <a:p>
            <a:pPr lvl="1" algn="just"/>
            <a:r>
              <a:rPr lang="vi-VN" dirty="0"/>
              <a:t>Mô hình liên kết – chỉ ra mối liên kết giữa các hệ con hay giữa các thành phần</a:t>
            </a:r>
          </a:p>
          <a:p>
            <a:pPr lvl="1" algn="just"/>
            <a:r>
              <a:rPr lang="vi-VN" dirty="0"/>
              <a:t>Mô hình phân tán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EDC7CA-FCD8-465C-AE79-24D957269E7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33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Sử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dụng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các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mô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hình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nhìn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endParaRPr lang="en-US" dirty="0" smtClean="0"/>
          </a:p>
          <a:p>
            <a:pPr lvl="1"/>
            <a:r>
              <a:rPr lang="en-US" dirty="0"/>
              <a:t>Module</a:t>
            </a:r>
          </a:p>
          <a:p>
            <a:pPr lvl="1"/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(Component &amp; Connector – C&amp;C)</a:t>
            </a:r>
          </a:p>
          <a:p>
            <a:pPr lvl="1"/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(Allocation)</a:t>
            </a:r>
          </a:p>
          <a:p>
            <a:r>
              <a:rPr lang="en-US" dirty="0" smtClean="0"/>
              <a:t>Module</a:t>
            </a:r>
          </a:p>
          <a:p>
            <a:pPr lvl="1"/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coi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.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vài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 -&gt;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tĩnh</a:t>
            </a:r>
            <a:endParaRPr lang="en-US" dirty="0"/>
          </a:p>
          <a:p>
            <a:pPr lvl="1"/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Package, classes,…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EDC7CA-FCD8-465C-AE79-24D957269E73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9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Sử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dụng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các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mô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hình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C&amp;C</a:t>
            </a:r>
          </a:p>
          <a:p>
            <a:pPr lvl="1"/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runtime   -&gt;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endParaRPr lang="en-US" dirty="0"/>
          </a:p>
          <a:p>
            <a:pPr lvl="1"/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endParaRPr lang="en-US" dirty="0"/>
          </a:p>
          <a:p>
            <a:pPr lvl="1"/>
            <a:r>
              <a:rPr lang="en-US" dirty="0"/>
              <a:t>Connector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mối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endParaRPr lang="en-US" dirty="0"/>
          </a:p>
          <a:p>
            <a:pPr lvl="1"/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 smtClean="0"/>
              <a:t>nhất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C&amp;C</a:t>
            </a:r>
          </a:p>
          <a:p>
            <a:pPr lvl="1"/>
            <a:r>
              <a:rPr lang="en-US" dirty="0"/>
              <a:t>Pipe-and-Filter</a:t>
            </a:r>
          </a:p>
          <a:p>
            <a:pPr lvl="1"/>
            <a:r>
              <a:rPr lang="en-US" dirty="0"/>
              <a:t>Chia </a:t>
            </a:r>
            <a:r>
              <a:rPr lang="en-US" dirty="0" err="1"/>
              <a:t>sẻ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(Shared-data)</a:t>
            </a:r>
          </a:p>
          <a:p>
            <a:pPr lvl="1"/>
            <a:r>
              <a:rPr lang="en-US" dirty="0"/>
              <a:t>Client - </a:t>
            </a:r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EDC7CA-FCD8-465C-AE79-24D957269E73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16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Sử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dụng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các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mô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hình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Pipe-and-Filter</a:t>
            </a:r>
          </a:p>
          <a:p>
            <a:pPr lvl="1"/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ra</a:t>
            </a:r>
            <a:endParaRPr lang="en-US" dirty="0"/>
          </a:p>
          <a:p>
            <a:pPr lvl="1"/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sang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lóc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pipe-connector</a:t>
            </a:r>
          </a:p>
          <a:p>
            <a:pPr lvl="1"/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đếm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1 </a:t>
            </a:r>
            <a:r>
              <a:rPr lang="en-US" dirty="0" err="1"/>
              <a:t>tệp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EDC7CA-FCD8-465C-AE79-24D957269E73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4114800"/>
            <a:ext cx="7353300" cy="1716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624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Sử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dụng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các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mô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hình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Chia </a:t>
            </a:r>
            <a:r>
              <a:rPr lang="en-US" dirty="0" err="1" smtClean="0"/>
              <a:t>sẻ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(Shared – data)</a:t>
            </a:r>
          </a:p>
          <a:p>
            <a:pPr lvl="1"/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2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endParaRPr lang="en-US" dirty="0"/>
          </a:p>
          <a:p>
            <a:pPr lvl="2"/>
            <a:r>
              <a:rPr lang="en-US" sz="2400" dirty="0" err="1"/>
              <a:t>Kho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tập</a:t>
            </a:r>
            <a:r>
              <a:rPr lang="en-US" sz="2400" dirty="0"/>
              <a:t> </a:t>
            </a:r>
            <a:r>
              <a:rPr lang="en-US" sz="2400" dirty="0" err="1"/>
              <a:t>trung</a:t>
            </a:r>
            <a:r>
              <a:rPr lang="en-US" sz="2400" dirty="0"/>
              <a:t> (data repositories)</a:t>
            </a:r>
          </a:p>
          <a:p>
            <a:pPr lvl="2"/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truy</a:t>
            </a:r>
            <a:r>
              <a:rPr lang="en-US" sz="2400" dirty="0"/>
              <a:t> </a:t>
            </a:r>
            <a:r>
              <a:rPr lang="en-US" sz="2400" dirty="0" err="1"/>
              <a:t>nhập</a:t>
            </a:r>
            <a:r>
              <a:rPr lang="en-US" sz="2400" dirty="0"/>
              <a:t> (Data </a:t>
            </a:r>
            <a:r>
              <a:rPr lang="en-US" sz="2400" dirty="0" err="1"/>
              <a:t>accessors</a:t>
            </a:r>
            <a:r>
              <a:rPr lang="en-US" sz="2400" dirty="0"/>
              <a:t>)</a:t>
            </a:r>
          </a:p>
          <a:p>
            <a:pPr lvl="1"/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chia </a:t>
            </a:r>
            <a:r>
              <a:rPr lang="en-US" dirty="0" err="1"/>
              <a:t>sẻ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  <a:p>
            <a:pPr lvl="1"/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. </a:t>
            </a:r>
            <a:r>
              <a:rPr lang="en-US" dirty="0" err="1"/>
              <a:t>Việc</a:t>
            </a:r>
            <a:r>
              <a:rPr lang="en-US" dirty="0"/>
              <a:t> chia </a:t>
            </a:r>
            <a:r>
              <a:rPr lang="en-US" dirty="0" err="1"/>
              <a:t>sẻ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điệp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EDC7CA-FCD8-465C-AE79-24D957269E73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2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Sử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dụng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các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mô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hình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EDC7CA-FCD8-465C-AE79-24D957269E73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81200"/>
            <a:ext cx="8020050" cy="438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874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Sử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dụng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các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mô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hình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 – Server</a:t>
            </a:r>
          </a:p>
          <a:p>
            <a:pPr lvl="1"/>
            <a:r>
              <a:rPr lang="en-US" dirty="0"/>
              <a:t>Two components: Client </a:t>
            </a:r>
            <a:r>
              <a:rPr lang="en-US" dirty="0" err="1"/>
              <a:t>và</a:t>
            </a:r>
            <a:r>
              <a:rPr lang="en-US" dirty="0"/>
              <a:t> Server</a:t>
            </a:r>
          </a:p>
          <a:p>
            <a:pPr lvl="1"/>
            <a:r>
              <a:rPr lang="en-US" dirty="0"/>
              <a:t>Client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Server</a:t>
            </a:r>
          </a:p>
          <a:p>
            <a:pPr lvl="1"/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connector (between C-S)</a:t>
            </a:r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EDC7CA-FCD8-465C-AE79-24D957269E73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8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Sử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dụng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các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mô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hình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EDC7CA-FCD8-465C-AE79-24D957269E73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76962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502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Sử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dụng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các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mô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hình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phát</a:t>
            </a:r>
            <a:endParaRPr lang="en-US" dirty="0"/>
          </a:p>
          <a:p>
            <a:pPr lvl="1"/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dịnh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cứng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:</a:t>
            </a:r>
          </a:p>
          <a:p>
            <a:pPr lvl="1"/>
            <a:r>
              <a:rPr lang="vi-VN" dirty="0"/>
              <a:t>Điều khiển tập trung: Một hệ con có trách nhiệm điều khiển, khởi động hay dừng hệ con khác. Gồm có:</a:t>
            </a:r>
          </a:p>
          <a:p>
            <a:pPr lvl="2"/>
            <a:r>
              <a:rPr lang="vi-VN" dirty="0"/>
              <a:t>Mô hình gọi – trả lại</a:t>
            </a:r>
          </a:p>
          <a:p>
            <a:pPr lvl="2"/>
            <a:r>
              <a:rPr lang="vi-VN" dirty="0"/>
              <a:t>Mô hình quản lý (manager model)</a:t>
            </a:r>
          </a:p>
          <a:p>
            <a:pPr lvl="1"/>
            <a:r>
              <a:rPr lang="vi-VN" dirty="0"/>
              <a:t>Điều khiển dựa trên sự kiện: Thông tin điều khiển được chuyển đến một số hệ con khác, mỗi hệ con có thể đáp ứng sự kiện từ bên ngoài. Gồm có:</a:t>
            </a:r>
          </a:p>
          <a:p>
            <a:pPr lvl="2"/>
            <a:r>
              <a:rPr lang="vi-VN" dirty="0"/>
              <a:t>Mô hình điều khiển quảng bá</a:t>
            </a:r>
          </a:p>
          <a:p>
            <a:pPr lvl="2"/>
            <a:r>
              <a:rPr lang="vi-VN" dirty="0"/>
              <a:t>Mô hình điều khiển ngắt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EDC7CA-FCD8-465C-AE79-24D957269E73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Sử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dụng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các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mô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hình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6025"/>
          </a:xfrm>
        </p:spPr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endParaRPr lang="en-US" dirty="0" smtClean="0"/>
          </a:p>
          <a:p>
            <a:pPr lvl="1"/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/>
              <a:t> </a:t>
            </a:r>
            <a:r>
              <a:rPr lang="en-US" dirty="0" err="1" smtClean="0"/>
              <a:t>ngắt</a:t>
            </a:r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EDC7CA-FCD8-465C-AE79-24D957269E73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86000"/>
            <a:ext cx="5688013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017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Chương</a:t>
            </a:r>
            <a: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EDC7CA-FCD8-465C-AE79-24D957269E7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gray">
          <a:xfrm>
            <a:off x="533400" y="2057400"/>
            <a:ext cx="82296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sz="2400" b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KIẾN TRÚC CỦA MỘT HỆ THỐNG </a:t>
            </a:r>
          </a:p>
          <a:p>
            <a:pPr eaLnBrk="1" hangingPunct="1">
              <a:defRPr/>
            </a:pPr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PHẦN MỀM</a:t>
            </a:r>
          </a:p>
        </p:txBody>
      </p:sp>
    </p:spTree>
    <p:extLst>
      <p:ext uri="{BB962C8B-B14F-4D97-AF65-F5344CB8AC3E}">
        <p14:creationId xmlns:p14="http://schemas.microsoft.com/office/powerpoint/2010/main" val="90071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Sử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dụng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các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mô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hình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endParaRPr lang="en-US" dirty="0" smtClean="0"/>
          </a:p>
          <a:p>
            <a:pPr lvl="1"/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quảng</a:t>
            </a:r>
            <a:r>
              <a:rPr lang="en-US" dirty="0" smtClean="0"/>
              <a:t> </a:t>
            </a:r>
            <a:r>
              <a:rPr lang="en-US" dirty="0" err="1" smtClean="0"/>
              <a:t>bá</a:t>
            </a:r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EDC7CA-FCD8-465C-AE79-24D957269E73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824" y="2438400"/>
            <a:ext cx="7292635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365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Chọn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kiến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trúc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thiết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kế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Thiết </a:t>
            </a:r>
            <a:r>
              <a:rPr lang="vi-VN" dirty="0"/>
              <a:t>kế kiến trúc là một quy trình </a:t>
            </a:r>
            <a:r>
              <a:rPr lang="vi-VN" dirty="0" smtClean="0"/>
              <a:t>sáng</a:t>
            </a:r>
            <a:r>
              <a:rPr lang="en-US" dirty="0" smtClean="0"/>
              <a:t> </a:t>
            </a:r>
            <a:r>
              <a:rPr lang="vi-VN" dirty="0" smtClean="0"/>
              <a:t>tạo</a:t>
            </a:r>
            <a:r>
              <a:rPr lang="vi-VN" dirty="0"/>
              <a:t>. Các hoạt động trong quy trình </a:t>
            </a:r>
            <a:r>
              <a:rPr lang="vi-VN" dirty="0" smtClean="0"/>
              <a:t>phụ</a:t>
            </a:r>
            <a:r>
              <a:rPr lang="en-US" dirty="0" smtClean="0"/>
              <a:t> </a:t>
            </a:r>
            <a:r>
              <a:rPr lang="vi-VN" dirty="0" smtClean="0"/>
              <a:t>thuộc </a:t>
            </a:r>
            <a:r>
              <a:rPr lang="vi-VN" dirty="0"/>
              <a:t>vào loại ứng dụng được </a:t>
            </a:r>
            <a:r>
              <a:rPr lang="vi-VN" dirty="0" smtClean="0"/>
              <a:t>phát</a:t>
            </a:r>
            <a:r>
              <a:rPr lang="en-US" dirty="0" smtClean="0"/>
              <a:t> </a:t>
            </a:r>
            <a:r>
              <a:rPr lang="vi-VN" dirty="0" smtClean="0"/>
              <a:t>triển</a:t>
            </a:r>
            <a:r>
              <a:rPr lang="vi-VN" dirty="0"/>
              <a:t>, kinh nghiệm của người thiết </a:t>
            </a:r>
            <a:r>
              <a:rPr lang="vi-VN" dirty="0" smtClean="0"/>
              <a:t>kế</a:t>
            </a:r>
            <a:r>
              <a:rPr lang="en-US" dirty="0" smtClean="0"/>
              <a:t> </a:t>
            </a:r>
            <a:r>
              <a:rPr lang="vi-VN" dirty="0" smtClean="0"/>
              <a:t>kiến </a:t>
            </a:r>
            <a:r>
              <a:rPr lang="vi-VN" dirty="0"/>
              <a:t>trúc và các yêu cầu cụ thể của </a:t>
            </a:r>
            <a:r>
              <a:rPr lang="vi-VN" dirty="0" smtClean="0"/>
              <a:t>hệ</a:t>
            </a:r>
            <a:r>
              <a:rPr lang="en-US" dirty="0" smtClean="0"/>
              <a:t> </a:t>
            </a:r>
            <a:r>
              <a:rPr lang="vi-VN" dirty="0" smtClean="0"/>
              <a:t>thống</a:t>
            </a:r>
            <a:r>
              <a:rPr lang="vi-VN" dirty="0"/>
              <a:t>.</a:t>
            </a:r>
          </a:p>
          <a:p>
            <a:r>
              <a:rPr lang="vi-VN" dirty="0" smtClean="0"/>
              <a:t>Thiết </a:t>
            </a:r>
            <a:r>
              <a:rPr lang="vi-VN" dirty="0"/>
              <a:t>kế kiến trúc được như là một </a:t>
            </a:r>
            <a:r>
              <a:rPr lang="vi-VN" dirty="0" smtClean="0"/>
              <a:t>chuỗi</a:t>
            </a:r>
            <a:r>
              <a:rPr lang="en-US" dirty="0" smtClean="0"/>
              <a:t> </a:t>
            </a:r>
            <a:r>
              <a:rPr lang="vi-VN" dirty="0" smtClean="0"/>
              <a:t>các </a:t>
            </a:r>
            <a:r>
              <a:rPr lang="vi-VN" dirty="0"/>
              <a:t>quyết định hơn là một chuỗi tuần </a:t>
            </a:r>
            <a:r>
              <a:rPr lang="vi-VN" dirty="0" smtClean="0"/>
              <a:t>tự</a:t>
            </a:r>
            <a:r>
              <a:rPr lang="en-US" dirty="0" smtClean="0"/>
              <a:t> </a:t>
            </a:r>
            <a:r>
              <a:rPr lang="vi-VN" dirty="0" smtClean="0"/>
              <a:t>các </a:t>
            </a:r>
            <a:r>
              <a:rPr lang="vi-VN" dirty="0"/>
              <a:t>hoạt động.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EDC7CA-FCD8-465C-AE79-24D957269E73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8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Chọn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kiến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trúc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thiết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,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 smtClean="0"/>
              <a:t>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:</a:t>
            </a: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1</a:t>
            </a:r>
            <a:r>
              <a:rPr lang="vi-VN" dirty="0" smtClean="0"/>
              <a:t> </a:t>
            </a:r>
            <a:r>
              <a:rPr lang="en-US" dirty="0" smtClean="0"/>
              <a:t> </a:t>
            </a:r>
            <a:r>
              <a:rPr lang="vi-VN" dirty="0" smtClean="0"/>
              <a:t>Có </a:t>
            </a:r>
            <a:r>
              <a:rPr lang="vi-VN" dirty="0"/>
              <a:t>thể sử dụng kiến trúc tổng quát </a:t>
            </a:r>
            <a:r>
              <a:rPr lang="vi-VN" dirty="0" smtClean="0"/>
              <a:t>nào</a:t>
            </a:r>
            <a:r>
              <a:rPr lang="en-US" dirty="0" smtClean="0"/>
              <a:t> </a:t>
            </a:r>
            <a:r>
              <a:rPr lang="vi-VN" dirty="0" smtClean="0"/>
              <a:t>không</a:t>
            </a:r>
            <a:r>
              <a:rPr lang="en-US" dirty="0" smtClean="0"/>
              <a:t> </a:t>
            </a:r>
            <a:r>
              <a:rPr lang="vi-VN" dirty="0" smtClean="0"/>
              <a:t>?</a:t>
            </a:r>
            <a:endParaRPr lang="vi-VN" dirty="0"/>
          </a:p>
          <a:p>
            <a:pPr marL="0" indent="0" algn="just">
              <a:buNone/>
            </a:pPr>
            <a:r>
              <a:rPr lang="vi-VN" dirty="0"/>
              <a:t>2.  Hệ thống được phân tán như thế </a:t>
            </a:r>
            <a:r>
              <a:rPr lang="vi-VN" dirty="0" smtClean="0"/>
              <a:t>nào</a:t>
            </a:r>
            <a:r>
              <a:rPr lang="en-US" dirty="0" smtClean="0"/>
              <a:t> </a:t>
            </a:r>
            <a:r>
              <a:rPr lang="vi-VN" dirty="0" smtClean="0"/>
              <a:t>?</a:t>
            </a:r>
            <a:endParaRPr lang="vi-VN" dirty="0"/>
          </a:p>
          <a:p>
            <a:pPr marL="0" indent="0" algn="just">
              <a:buNone/>
            </a:pPr>
            <a:r>
              <a:rPr lang="vi-VN" dirty="0"/>
              <a:t>3.  Mẫu kiến trúc nào phù </a:t>
            </a:r>
            <a:r>
              <a:rPr lang="vi-VN" dirty="0" smtClean="0"/>
              <a:t>hợp</a:t>
            </a:r>
            <a:r>
              <a:rPr lang="en-US" dirty="0" smtClean="0"/>
              <a:t> </a:t>
            </a:r>
            <a:r>
              <a:rPr lang="vi-VN" dirty="0" smtClean="0"/>
              <a:t>?</a:t>
            </a:r>
            <a:endParaRPr lang="vi-VN" dirty="0"/>
          </a:p>
          <a:p>
            <a:pPr marL="400050" indent="-400050" algn="just">
              <a:buNone/>
            </a:pPr>
            <a:r>
              <a:rPr lang="vi-VN" dirty="0"/>
              <a:t>4.  Phương pháp nào được sử dụng để cấu </a:t>
            </a:r>
            <a:r>
              <a:rPr lang="vi-VN" dirty="0" smtClean="0"/>
              <a:t>trúc</a:t>
            </a:r>
            <a:r>
              <a:rPr lang="en-US" dirty="0" smtClean="0"/>
              <a:t> </a:t>
            </a:r>
            <a:r>
              <a:rPr lang="vi-VN" dirty="0" smtClean="0"/>
              <a:t>hóa hệ</a:t>
            </a:r>
            <a:r>
              <a:rPr lang="en-US" dirty="0" smtClean="0"/>
              <a:t> </a:t>
            </a:r>
            <a:r>
              <a:rPr lang="vi-VN" dirty="0" smtClean="0"/>
              <a:t>thống</a:t>
            </a:r>
            <a:r>
              <a:rPr lang="en-US" dirty="0" smtClean="0"/>
              <a:t> </a:t>
            </a:r>
            <a:r>
              <a:rPr lang="vi-VN" dirty="0" smtClean="0"/>
              <a:t>?</a:t>
            </a:r>
            <a:endParaRPr lang="vi-VN" dirty="0"/>
          </a:p>
          <a:p>
            <a:pPr marL="0" indent="0" algn="just">
              <a:buNone/>
            </a:pPr>
            <a:r>
              <a:rPr lang="vi-VN" dirty="0"/>
              <a:t>5.  Hệ thống được phân rã thành các </a:t>
            </a:r>
            <a:r>
              <a:rPr lang="vi-VN" dirty="0" smtClean="0"/>
              <a:t>module</a:t>
            </a:r>
            <a:r>
              <a:rPr lang="en-US" dirty="0" smtClean="0"/>
              <a:t> </a:t>
            </a:r>
            <a:r>
              <a:rPr lang="vi-VN" dirty="0" smtClean="0"/>
              <a:t>như thế</a:t>
            </a:r>
            <a:r>
              <a:rPr lang="en-US" dirty="0" smtClean="0"/>
              <a:t> </a:t>
            </a:r>
            <a:r>
              <a:rPr lang="vi-VN" dirty="0" smtClean="0"/>
              <a:t>nào</a:t>
            </a:r>
            <a:r>
              <a:rPr lang="en-US" dirty="0" smtClean="0"/>
              <a:t> </a:t>
            </a:r>
            <a:r>
              <a:rPr lang="vi-VN" dirty="0" smtClean="0"/>
              <a:t>?</a:t>
            </a:r>
            <a:endParaRPr lang="vi-VN" dirty="0"/>
          </a:p>
          <a:p>
            <a:pPr marL="0" indent="0" algn="just">
              <a:buNone/>
            </a:pPr>
            <a:r>
              <a:rPr lang="vi-VN" dirty="0"/>
              <a:t>6.  Chiến thuật điều khiển nào được sử </a:t>
            </a:r>
            <a:r>
              <a:rPr lang="vi-VN" dirty="0" smtClean="0"/>
              <a:t>dụng</a:t>
            </a:r>
            <a:r>
              <a:rPr lang="en-US" dirty="0" smtClean="0"/>
              <a:t> </a:t>
            </a:r>
            <a:r>
              <a:rPr lang="vi-VN" dirty="0" smtClean="0"/>
              <a:t>?</a:t>
            </a:r>
            <a:endParaRPr lang="vi-VN" dirty="0"/>
          </a:p>
          <a:p>
            <a:pPr marL="0" indent="0" algn="just">
              <a:buNone/>
            </a:pPr>
            <a:r>
              <a:rPr lang="vi-VN" dirty="0"/>
              <a:t>7.  Thiết kế kiến trúc sẽ được đánh giá </a:t>
            </a:r>
            <a:r>
              <a:rPr lang="vi-VN" dirty="0" smtClean="0"/>
              <a:t>bằng</a:t>
            </a:r>
            <a:r>
              <a:rPr lang="en-US" dirty="0" smtClean="0"/>
              <a:t> </a:t>
            </a:r>
            <a:r>
              <a:rPr lang="vi-VN" dirty="0" smtClean="0"/>
              <a:t>cách nào</a:t>
            </a:r>
            <a:r>
              <a:rPr lang="en-US" dirty="0" smtClean="0"/>
              <a:t> </a:t>
            </a:r>
            <a:r>
              <a:rPr lang="vi-VN" dirty="0" smtClean="0"/>
              <a:t>?</a:t>
            </a:r>
            <a:endParaRPr lang="vi-VN" dirty="0"/>
          </a:p>
          <a:p>
            <a:pPr marL="0" indent="0" algn="just">
              <a:buNone/>
            </a:pPr>
            <a:r>
              <a:rPr lang="vi-VN" dirty="0"/>
              <a:t>8.  Kiến trúc được viết thành tài liệu như </a:t>
            </a:r>
            <a:r>
              <a:rPr lang="vi-VN" dirty="0" smtClean="0"/>
              <a:t>thế</a:t>
            </a:r>
            <a:r>
              <a:rPr lang="en-US" dirty="0" smtClean="0"/>
              <a:t> </a:t>
            </a:r>
            <a:r>
              <a:rPr lang="vi-VN" dirty="0" smtClean="0"/>
              <a:t>nào</a:t>
            </a:r>
            <a:r>
              <a:rPr lang="en-US" dirty="0" smtClean="0"/>
              <a:t> </a:t>
            </a:r>
            <a:r>
              <a:rPr lang="vi-VN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EDC7CA-FCD8-465C-AE79-24D957269E73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9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Tái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sử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dụng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SA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Các </a:t>
            </a:r>
            <a:r>
              <a:rPr lang="vi-VN" dirty="0"/>
              <a:t>hệ thống có cùng lĩnh vực thường có </a:t>
            </a:r>
            <a:r>
              <a:rPr lang="vi-VN" dirty="0" smtClean="0"/>
              <a:t>cấu</a:t>
            </a:r>
            <a:r>
              <a:rPr lang="en-US" dirty="0" smtClean="0"/>
              <a:t> </a:t>
            </a:r>
            <a:r>
              <a:rPr lang="vi-VN" dirty="0" smtClean="0"/>
              <a:t>trúc </a:t>
            </a:r>
            <a:r>
              <a:rPr lang="vi-VN" dirty="0"/>
              <a:t>tương tự nhau phản ánh những đặc </a:t>
            </a:r>
            <a:r>
              <a:rPr lang="vi-VN" dirty="0" smtClean="0"/>
              <a:t>điểm</a:t>
            </a:r>
            <a:r>
              <a:rPr lang="en-US" dirty="0" smtClean="0"/>
              <a:t> </a:t>
            </a:r>
            <a:r>
              <a:rPr lang="vi-VN" dirty="0" smtClean="0"/>
              <a:t>của </a:t>
            </a:r>
            <a:r>
              <a:rPr lang="vi-VN" dirty="0"/>
              <a:t>lĩnh vực đó.</a:t>
            </a:r>
          </a:p>
          <a:p>
            <a:pPr lvl="1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:</a:t>
            </a:r>
            <a:r>
              <a:rPr lang="vi-VN" dirty="0" smtClean="0"/>
              <a:t> </a:t>
            </a:r>
            <a:r>
              <a:rPr lang="vi-VN" dirty="0"/>
              <a:t>Các dòng sản phẩm ứng dụng được xây dựng dựa vào một </a:t>
            </a:r>
            <a:r>
              <a:rPr lang="vi-VN" dirty="0" smtClean="0"/>
              <a:t>kiến</a:t>
            </a:r>
            <a:r>
              <a:rPr lang="en-US" dirty="0" smtClean="0"/>
              <a:t> </a:t>
            </a:r>
            <a:r>
              <a:rPr lang="vi-VN" dirty="0" smtClean="0"/>
              <a:t>trúc </a:t>
            </a:r>
            <a:r>
              <a:rPr lang="vi-VN" dirty="0"/>
              <a:t>lõi với một số biến thể để thỏa mãn các yêu cầu cụ thể </a:t>
            </a:r>
            <a:r>
              <a:rPr lang="vi-VN" dirty="0" smtClean="0"/>
              <a:t>của</a:t>
            </a:r>
            <a:r>
              <a:rPr lang="en-US" dirty="0" smtClean="0"/>
              <a:t> </a:t>
            </a:r>
            <a:r>
              <a:rPr lang="vi-VN" dirty="0" smtClean="0"/>
              <a:t>khách </a:t>
            </a:r>
            <a:r>
              <a:rPr lang="vi-VN" dirty="0"/>
              <a:t>hàng.</a:t>
            </a:r>
          </a:p>
          <a:p>
            <a:r>
              <a:rPr lang="vi-VN" dirty="0" smtClean="0"/>
              <a:t>Kiến </a:t>
            </a:r>
            <a:r>
              <a:rPr lang="vi-VN" dirty="0"/>
              <a:t>trúc của một hệ thống có thể được </a:t>
            </a:r>
            <a:r>
              <a:rPr lang="vi-VN" dirty="0" smtClean="0"/>
              <a:t>thiết</a:t>
            </a:r>
            <a:r>
              <a:rPr lang="en-US" dirty="0" smtClean="0"/>
              <a:t> </a:t>
            </a:r>
            <a:r>
              <a:rPr lang="vi-VN" dirty="0" smtClean="0"/>
              <a:t>kế </a:t>
            </a:r>
            <a:r>
              <a:rPr lang="vi-VN" dirty="0"/>
              <a:t>dựa vào một hoặc nhiều mẫu kiến </a:t>
            </a:r>
            <a:r>
              <a:rPr lang="vi-VN" dirty="0" smtClean="0"/>
              <a:t>trúc</a:t>
            </a:r>
            <a:r>
              <a:rPr lang="en-US" dirty="0" smtClean="0"/>
              <a:t> </a:t>
            </a:r>
            <a:r>
              <a:rPr lang="vi-VN" dirty="0" smtClean="0"/>
              <a:t>(architectural </a:t>
            </a:r>
            <a:r>
              <a:rPr lang="vi-VN" dirty="0"/>
              <a:t>pattern).</a:t>
            </a:r>
          </a:p>
          <a:p>
            <a:pPr lvl="1"/>
            <a:r>
              <a:rPr lang="vi-VN" dirty="0" smtClean="0"/>
              <a:t>Mẫu </a:t>
            </a:r>
            <a:r>
              <a:rPr lang="vi-VN" dirty="0"/>
              <a:t>kiến trúc là mô tả về kiến trúc của một hệ thống.</a:t>
            </a:r>
          </a:p>
          <a:p>
            <a:pPr lvl="1"/>
            <a:r>
              <a:rPr lang="vi-VN" dirty="0" smtClean="0"/>
              <a:t>Các </a:t>
            </a:r>
            <a:r>
              <a:rPr lang="vi-VN" dirty="0"/>
              <a:t>mẫu này chứa các đặc điểm chính của một kiến trúc đã </a:t>
            </a:r>
            <a:r>
              <a:rPr lang="vi-VN" dirty="0" smtClean="0"/>
              <a:t>được</a:t>
            </a:r>
            <a:r>
              <a:rPr lang="en-US" dirty="0" smtClean="0"/>
              <a:t> </a:t>
            </a:r>
            <a:r>
              <a:rPr lang="vi-VN" dirty="0" smtClean="0"/>
              <a:t>sử </a:t>
            </a:r>
            <a:r>
              <a:rPr lang="vi-VN" dirty="0"/>
              <a:t>dụng qua các hệ thống phần mềm khác nhau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EDC7CA-FCD8-465C-AE79-24D957269E73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0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và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đặc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điểm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của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hệ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thống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Hiệu </a:t>
            </a:r>
            <a:r>
              <a:rPr lang="vi-VN" dirty="0"/>
              <a:t>năng (Performance</a:t>
            </a:r>
            <a:r>
              <a:rPr lang="vi-VN" dirty="0" smtClean="0"/>
              <a:t>)</a:t>
            </a:r>
            <a:r>
              <a:rPr lang="en-US" dirty="0" smtClean="0"/>
              <a:t> : </a:t>
            </a:r>
            <a:r>
              <a:rPr lang="vi-VN" dirty="0" smtClean="0"/>
              <a:t>Định </a:t>
            </a:r>
            <a:r>
              <a:rPr lang="vi-VN" dirty="0"/>
              <a:t>vị </a:t>
            </a:r>
            <a:r>
              <a:rPr lang="vi-VN" dirty="0" smtClean="0"/>
              <a:t>chức </a:t>
            </a:r>
            <a:r>
              <a:rPr lang="vi-VN" dirty="0"/>
              <a:t>năng quan trọng và giảm thiểu giao tiếp.</a:t>
            </a:r>
          </a:p>
          <a:p>
            <a:r>
              <a:rPr lang="vi-VN" dirty="0" smtClean="0"/>
              <a:t>Bảo </a:t>
            </a:r>
            <a:r>
              <a:rPr lang="vi-VN" dirty="0"/>
              <a:t>mật (Security</a:t>
            </a:r>
            <a:r>
              <a:rPr lang="vi-VN" dirty="0" smtClean="0"/>
              <a:t>)</a:t>
            </a:r>
            <a:r>
              <a:rPr lang="en-US" dirty="0" smtClean="0"/>
              <a:t> : </a:t>
            </a:r>
            <a:r>
              <a:rPr lang="vi-VN" dirty="0" smtClean="0"/>
              <a:t>Sử </a:t>
            </a:r>
            <a:r>
              <a:rPr lang="vi-VN" dirty="0"/>
              <a:t>dụng kiến trúc phân tầng với các phần quan trọng được đặt ở </a:t>
            </a:r>
            <a:r>
              <a:rPr lang="vi-VN" dirty="0" smtClean="0"/>
              <a:t>các</a:t>
            </a:r>
            <a:r>
              <a:rPr lang="en-US" dirty="0" smtClean="0"/>
              <a:t> </a:t>
            </a:r>
            <a:r>
              <a:rPr lang="vi-VN" dirty="0" smtClean="0"/>
              <a:t>lớp </a:t>
            </a:r>
            <a:r>
              <a:rPr lang="vi-VN" dirty="0"/>
              <a:t>bên trong.</a:t>
            </a:r>
          </a:p>
          <a:p>
            <a:r>
              <a:rPr lang="vi-VN" dirty="0" smtClean="0"/>
              <a:t>An </a:t>
            </a:r>
            <a:r>
              <a:rPr lang="vi-VN" dirty="0"/>
              <a:t>toàn (Safety</a:t>
            </a:r>
            <a:r>
              <a:rPr lang="vi-VN" dirty="0" smtClean="0"/>
              <a:t>)</a:t>
            </a:r>
            <a:r>
              <a:rPr lang="en-US" dirty="0" smtClean="0"/>
              <a:t> : </a:t>
            </a:r>
            <a:r>
              <a:rPr lang="vi-VN" dirty="0" smtClean="0"/>
              <a:t>Định </a:t>
            </a:r>
            <a:r>
              <a:rPr lang="vi-VN" dirty="0"/>
              <a:t>vị các thao tác liên quan đến an toàn trong một số ít các </a:t>
            </a:r>
            <a:r>
              <a:rPr lang="vi-VN" dirty="0" smtClean="0"/>
              <a:t>hệ</a:t>
            </a:r>
            <a:r>
              <a:rPr lang="en-US" dirty="0" smtClean="0"/>
              <a:t> </a:t>
            </a:r>
            <a:r>
              <a:rPr lang="vi-VN" dirty="0" smtClean="0"/>
              <a:t>thống </a:t>
            </a:r>
            <a:r>
              <a:rPr lang="vi-VN" dirty="0"/>
              <a:t>con.</a:t>
            </a:r>
          </a:p>
          <a:p>
            <a:r>
              <a:rPr lang="vi-VN" dirty="0" smtClean="0"/>
              <a:t>Tính </a:t>
            </a:r>
            <a:r>
              <a:rPr lang="vi-VN" dirty="0"/>
              <a:t>thường trực (Availability</a:t>
            </a:r>
            <a:r>
              <a:rPr lang="vi-VN" dirty="0" smtClean="0"/>
              <a:t>)</a:t>
            </a:r>
            <a:r>
              <a:rPr lang="en-US" dirty="0" smtClean="0"/>
              <a:t> : </a:t>
            </a:r>
            <a:r>
              <a:rPr lang="vi-VN" dirty="0" smtClean="0"/>
              <a:t>Thiết </a:t>
            </a:r>
            <a:r>
              <a:rPr lang="vi-VN" dirty="0"/>
              <a:t>kế sẵn các component dư thừa sao cho có thể thay thế </a:t>
            </a:r>
            <a:r>
              <a:rPr lang="vi-VN" dirty="0" smtClean="0"/>
              <a:t>hoặc</a:t>
            </a:r>
            <a:r>
              <a:rPr lang="en-US" dirty="0" smtClean="0"/>
              <a:t> </a:t>
            </a:r>
            <a:r>
              <a:rPr lang="vi-VN" dirty="0" smtClean="0"/>
              <a:t>cập </a:t>
            </a:r>
            <a:r>
              <a:rPr lang="vi-VN" dirty="0"/>
              <a:t>nhật các component mà không phải dừng hệ thống, nghĩa </a:t>
            </a:r>
            <a:r>
              <a:rPr lang="vi-VN" dirty="0" smtClean="0"/>
              <a:t>là</a:t>
            </a:r>
            <a:r>
              <a:rPr lang="en-US" dirty="0" smtClean="0"/>
              <a:t> </a:t>
            </a:r>
            <a:r>
              <a:rPr lang="vi-VN" dirty="0" smtClean="0"/>
              <a:t>đảm </a:t>
            </a:r>
            <a:r>
              <a:rPr lang="vi-VN" dirty="0"/>
              <a:t>bảo cho hệ thống hoạt động liên tục.</a:t>
            </a:r>
          </a:p>
          <a:p>
            <a:r>
              <a:rPr lang="vi-VN" dirty="0" smtClean="0"/>
              <a:t>Tính </a:t>
            </a:r>
            <a:r>
              <a:rPr lang="vi-VN" dirty="0"/>
              <a:t>dễ bảo trì (Maintainability</a:t>
            </a:r>
            <a:r>
              <a:rPr lang="vi-VN" dirty="0" smtClean="0"/>
              <a:t>)</a:t>
            </a:r>
            <a:r>
              <a:rPr lang="en-US" dirty="0" smtClean="0"/>
              <a:t> : </a:t>
            </a:r>
            <a:r>
              <a:rPr lang="vi-VN" dirty="0" smtClean="0"/>
              <a:t>Sử </a:t>
            </a:r>
            <a:r>
              <a:rPr lang="vi-VN" dirty="0"/>
              <a:t>dụng các component nhỏ, chi tiết, có thể thay thế được.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EDC7CA-FCD8-465C-AE79-24D957269E73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37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góc</a:t>
            </a:r>
            <a:r>
              <a:rPr lang="en-US" dirty="0" smtClean="0"/>
              <a:t> </a:t>
            </a:r>
            <a:r>
              <a:rPr lang="en-US" dirty="0" err="1" smtClean="0"/>
              <a:t>nhìn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Góc </a:t>
            </a:r>
            <a:r>
              <a:rPr lang="vi-VN" dirty="0"/>
              <a:t>nhìn nào là hữu ích khi thiết kế và </a:t>
            </a:r>
            <a:r>
              <a:rPr lang="vi-VN" dirty="0" smtClean="0"/>
              <a:t>viết</a:t>
            </a:r>
            <a:r>
              <a:rPr lang="en-US" dirty="0" smtClean="0"/>
              <a:t> </a:t>
            </a:r>
            <a:r>
              <a:rPr lang="vi-VN" dirty="0" smtClean="0"/>
              <a:t>tài </a:t>
            </a:r>
            <a:r>
              <a:rPr lang="vi-VN" dirty="0"/>
              <a:t>liệu về kiến trúc của một hệ thống?</a:t>
            </a:r>
          </a:p>
          <a:p>
            <a:r>
              <a:rPr lang="vi-VN" dirty="0" smtClean="0"/>
              <a:t>Các </a:t>
            </a:r>
            <a:r>
              <a:rPr lang="vi-VN" dirty="0"/>
              <a:t>khái niệm nào nên được sử dụng để </a:t>
            </a:r>
            <a:r>
              <a:rPr lang="vi-VN" dirty="0" smtClean="0"/>
              <a:t>mô</a:t>
            </a:r>
            <a:r>
              <a:rPr lang="en-US" dirty="0" smtClean="0"/>
              <a:t> </a:t>
            </a:r>
            <a:r>
              <a:rPr lang="vi-VN" dirty="0" smtClean="0"/>
              <a:t>tả </a:t>
            </a:r>
            <a:r>
              <a:rPr lang="vi-VN" dirty="0"/>
              <a:t>về mô hình kiến trúc?</a:t>
            </a:r>
          </a:p>
          <a:p>
            <a:r>
              <a:rPr lang="vi-VN" dirty="0" smtClean="0"/>
              <a:t>Mỗi </a:t>
            </a:r>
            <a:r>
              <a:rPr lang="vi-VN" dirty="0"/>
              <a:t>mô hình kiến trúc chỉ thể hiện một </a:t>
            </a:r>
            <a:r>
              <a:rPr lang="vi-VN" dirty="0" smtClean="0"/>
              <a:t>góc</a:t>
            </a:r>
            <a:r>
              <a:rPr lang="en-US" dirty="0" smtClean="0"/>
              <a:t> </a:t>
            </a:r>
            <a:r>
              <a:rPr lang="vi-VN" dirty="0" smtClean="0"/>
              <a:t>nhìn </a:t>
            </a:r>
            <a:r>
              <a:rPr lang="vi-VN" dirty="0"/>
              <a:t>về hệ thống.</a:t>
            </a:r>
          </a:p>
          <a:p>
            <a:pPr lvl="1"/>
            <a:r>
              <a:rPr lang="vi-VN" dirty="0" smtClean="0"/>
              <a:t>Có </a:t>
            </a:r>
            <a:r>
              <a:rPr lang="vi-VN" dirty="0"/>
              <a:t>thể chỉ ra một hệ thống được phân rã thành các module </a:t>
            </a:r>
            <a:r>
              <a:rPr lang="vi-VN" dirty="0" smtClean="0"/>
              <a:t>như</a:t>
            </a:r>
            <a:r>
              <a:rPr lang="en-US" dirty="0" smtClean="0"/>
              <a:t> </a:t>
            </a:r>
            <a:r>
              <a:rPr lang="vi-VN" dirty="0" smtClean="0"/>
              <a:t>thế </a:t>
            </a:r>
            <a:r>
              <a:rPr lang="vi-VN" dirty="0"/>
              <a:t>nào, các tiến trình thời gian thực tương tác như thế nào, </a:t>
            </a:r>
            <a:r>
              <a:rPr lang="vi-VN" dirty="0" smtClean="0"/>
              <a:t>các</a:t>
            </a:r>
            <a:r>
              <a:rPr lang="en-US" dirty="0" smtClean="0"/>
              <a:t> </a:t>
            </a:r>
            <a:r>
              <a:rPr lang="vi-VN" dirty="0" smtClean="0"/>
              <a:t>component </a:t>
            </a:r>
            <a:r>
              <a:rPr lang="vi-VN" dirty="0"/>
              <a:t>hệ thống được phân tán trên mạng như thế nào.</a:t>
            </a:r>
          </a:p>
          <a:p>
            <a:pPr lvl="1"/>
            <a:r>
              <a:rPr lang="vi-VN" dirty="0" smtClean="0"/>
              <a:t>Đối </a:t>
            </a:r>
            <a:r>
              <a:rPr lang="vi-VN" dirty="0"/>
              <a:t>với việc thiết kế và viết tài liệu, ta thường cần biểu diễn </a:t>
            </a:r>
            <a:r>
              <a:rPr lang="vi-VN" dirty="0" smtClean="0"/>
              <a:t>nhiều</a:t>
            </a:r>
            <a:r>
              <a:rPr lang="en-US" dirty="0" smtClean="0"/>
              <a:t> </a:t>
            </a:r>
            <a:r>
              <a:rPr lang="vi-VN" dirty="0" smtClean="0"/>
              <a:t>góc </a:t>
            </a:r>
            <a:r>
              <a:rPr lang="vi-VN" dirty="0"/>
              <a:t>nhìn khác nhau của hệ thống phần mềm.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EDC7CA-FCD8-465C-AE79-24D957269E73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4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Mô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hình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SA 4+1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sz="2000" dirty="0"/>
              <a:t>chỉ ra các biểu diễn trừu tượng</a:t>
            </a:r>
          </a:p>
          <a:p>
            <a:pPr marL="0" indent="0">
              <a:buNone/>
            </a:pPr>
            <a:r>
              <a:rPr lang="vi-VN" sz="2000" dirty="0"/>
              <a:t>trong hệ thống dưới dạng các đối</a:t>
            </a:r>
          </a:p>
          <a:p>
            <a:pPr marL="0" indent="0">
              <a:buNone/>
            </a:pPr>
            <a:r>
              <a:rPr lang="vi-VN" sz="2000" dirty="0"/>
              <a:t>tượng và lớp đối tượng</a:t>
            </a:r>
            <a:r>
              <a:rPr lang="vi-VN" sz="2000" dirty="0" smtClean="0"/>
              <a:t>.</a:t>
            </a:r>
            <a:r>
              <a:rPr lang="vi-VN" dirty="0"/>
              <a:t/>
            </a:r>
            <a:br>
              <a:rPr lang="vi-VN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EDC7CA-FCD8-465C-AE79-24D957269E73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28800" y="2590800"/>
            <a:ext cx="2133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logical view</a:t>
            </a:r>
          </a:p>
        </p:txBody>
      </p:sp>
      <p:sp>
        <p:nvSpPr>
          <p:cNvPr id="8" name="Rectangle 7"/>
          <p:cNvSpPr/>
          <p:nvPr/>
        </p:nvSpPr>
        <p:spPr>
          <a:xfrm>
            <a:off x="1866900" y="4495800"/>
            <a:ext cx="2133600" cy="838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process view</a:t>
            </a:r>
            <a:r>
              <a:rPr lang="en-US" dirty="0"/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5257800" y="4495800"/>
            <a:ext cx="2743200" cy="838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physical view</a:t>
            </a:r>
            <a:r>
              <a:rPr lang="en-US" dirty="0"/>
              <a:t> </a:t>
            </a:r>
          </a:p>
        </p:txBody>
      </p:sp>
      <p:sp>
        <p:nvSpPr>
          <p:cNvPr id="10" name="Rectangle 9"/>
          <p:cNvSpPr/>
          <p:nvPr/>
        </p:nvSpPr>
        <p:spPr>
          <a:xfrm>
            <a:off x="5257800" y="2590800"/>
            <a:ext cx="2133600" cy="838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 view</a:t>
            </a:r>
          </a:p>
        </p:txBody>
      </p:sp>
      <p:sp>
        <p:nvSpPr>
          <p:cNvPr id="11" name="Oval 10"/>
          <p:cNvSpPr/>
          <p:nvPr/>
        </p:nvSpPr>
        <p:spPr>
          <a:xfrm>
            <a:off x="2971800" y="3048000"/>
            <a:ext cx="3276600" cy="1752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use </a:t>
            </a:r>
            <a:r>
              <a:rPr lang="en-US" b="1" dirty="0" err="1"/>
              <a:t>cas</a:t>
            </a:r>
            <a:r>
              <a:rPr lang="en-US" dirty="0"/>
              <a:t>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953000" y="1524000"/>
            <a:ext cx="3886200" cy="838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chỉ ra cách một phần mềm</a:t>
            </a:r>
          </a:p>
          <a:p>
            <a:pPr algn="ctr"/>
            <a:r>
              <a:rPr lang="vi-VN" dirty="0"/>
              <a:t>được phân rã để phát triển</a:t>
            </a:r>
          </a:p>
          <a:p>
            <a:pPr algn="ctr"/>
            <a:r>
              <a:rPr lang="vi-VN" dirty="0"/>
              <a:t>như thế nào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81000" y="5715000"/>
            <a:ext cx="3886200" cy="838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chỉ ra cách các tương tác</a:t>
            </a:r>
          </a:p>
          <a:p>
            <a:pPr algn="ctr"/>
            <a:r>
              <a:rPr lang="vi-VN" dirty="0"/>
              <a:t>thời gian thực xảy ra trong hệ</a:t>
            </a:r>
          </a:p>
          <a:p>
            <a:pPr algn="ctr"/>
            <a:r>
              <a:rPr lang="vi-VN" dirty="0"/>
              <a:t>thống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953000" y="5486400"/>
            <a:ext cx="3886200" cy="1143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chỉ ra phần cứng của hệ</a:t>
            </a:r>
          </a:p>
          <a:p>
            <a:pPr algn="ctr"/>
            <a:r>
              <a:rPr lang="vi-VN" dirty="0"/>
              <a:t>thống và cách các component</a:t>
            </a:r>
          </a:p>
          <a:p>
            <a:pPr algn="ctr"/>
            <a:r>
              <a:rPr lang="vi-VN" dirty="0"/>
              <a:t>của hệ thống được phân tán</a:t>
            </a:r>
          </a:p>
          <a:p>
            <a:pPr algn="ctr"/>
            <a:r>
              <a:rPr lang="vi-VN" dirty="0"/>
              <a:t>trên các processor như </a:t>
            </a:r>
            <a:r>
              <a:rPr lang="vi-VN" dirty="0" smtClean="0"/>
              <a:t>thế</a:t>
            </a:r>
            <a:r>
              <a:rPr lang="en-US" dirty="0" smtClean="0"/>
              <a:t> </a:t>
            </a:r>
            <a:r>
              <a:rPr lang="vi-VN" dirty="0" smtClean="0"/>
              <a:t>nào</a:t>
            </a:r>
            <a:r>
              <a:rPr lang="vi-V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87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Mô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hình</a:t>
            </a:r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SA 4+1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Góc </a:t>
            </a:r>
            <a:r>
              <a:rPr lang="vi-VN" dirty="0"/>
              <a:t>nhìn về logic (logical view</a:t>
            </a:r>
            <a:r>
              <a:rPr lang="vi-VN" dirty="0" smtClean="0"/>
              <a:t>)</a:t>
            </a:r>
            <a:r>
              <a:rPr lang="en-US" dirty="0" smtClean="0"/>
              <a:t> : C</a:t>
            </a:r>
            <a:r>
              <a:rPr lang="vi-VN" dirty="0" smtClean="0"/>
              <a:t>hỉ </a:t>
            </a:r>
            <a:r>
              <a:rPr lang="vi-VN" dirty="0"/>
              <a:t>ra các biểu diễn trừu tượng trong hệ thống dưới dạng các </a:t>
            </a:r>
            <a:r>
              <a:rPr lang="vi-VN" dirty="0" smtClean="0"/>
              <a:t>đối</a:t>
            </a:r>
            <a:r>
              <a:rPr lang="en-US" dirty="0" smtClean="0"/>
              <a:t> </a:t>
            </a:r>
            <a:r>
              <a:rPr lang="vi-VN" dirty="0" smtClean="0"/>
              <a:t>tượng </a:t>
            </a:r>
            <a:r>
              <a:rPr lang="vi-VN" dirty="0"/>
              <a:t>và lớp đối tượng.</a:t>
            </a:r>
          </a:p>
          <a:p>
            <a:r>
              <a:rPr lang="vi-VN" dirty="0" smtClean="0"/>
              <a:t>Góc </a:t>
            </a:r>
            <a:r>
              <a:rPr lang="vi-VN" dirty="0"/>
              <a:t>nhìn về mặt quy trình (process view</a:t>
            </a:r>
            <a:r>
              <a:rPr lang="vi-VN" dirty="0" smtClean="0"/>
              <a:t>)</a:t>
            </a:r>
            <a:r>
              <a:rPr lang="en-US" dirty="0" smtClean="0"/>
              <a:t> : C</a:t>
            </a:r>
            <a:r>
              <a:rPr lang="vi-VN" dirty="0" smtClean="0"/>
              <a:t>hỉ </a:t>
            </a:r>
            <a:r>
              <a:rPr lang="vi-VN" dirty="0"/>
              <a:t>ra cách các tương tác thời gian thực xảy ra trong hệ thống.</a:t>
            </a:r>
          </a:p>
          <a:p>
            <a:r>
              <a:rPr lang="vi-VN" dirty="0" smtClean="0"/>
              <a:t>Góc </a:t>
            </a:r>
            <a:r>
              <a:rPr lang="vi-VN" dirty="0"/>
              <a:t>nhìn về mặt phát triển (</a:t>
            </a:r>
            <a:r>
              <a:rPr lang="vi-VN" dirty="0" smtClean="0"/>
              <a:t>development</a:t>
            </a:r>
            <a:r>
              <a:rPr lang="en-US" dirty="0" smtClean="0"/>
              <a:t> </a:t>
            </a:r>
            <a:r>
              <a:rPr lang="vi-VN" dirty="0" smtClean="0"/>
              <a:t>view)</a:t>
            </a:r>
            <a:r>
              <a:rPr lang="en-US" dirty="0" smtClean="0"/>
              <a:t> : C</a:t>
            </a:r>
            <a:r>
              <a:rPr lang="vi-VN" dirty="0" smtClean="0"/>
              <a:t>hỉ </a:t>
            </a:r>
            <a:r>
              <a:rPr lang="vi-VN" dirty="0"/>
              <a:t>ra cách một phần mềm được phân rã để phát triển như </a:t>
            </a:r>
            <a:r>
              <a:rPr lang="vi-VN" dirty="0" smtClean="0"/>
              <a:t>thế</a:t>
            </a:r>
            <a:r>
              <a:rPr lang="en-US" dirty="0" smtClean="0"/>
              <a:t> </a:t>
            </a:r>
            <a:r>
              <a:rPr lang="vi-VN" dirty="0" smtClean="0"/>
              <a:t>nào</a:t>
            </a:r>
            <a:r>
              <a:rPr lang="vi-VN" dirty="0"/>
              <a:t>.</a:t>
            </a:r>
          </a:p>
          <a:p>
            <a:r>
              <a:rPr lang="vi-VN" dirty="0" smtClean="0"/>
              <a:t>Góc </a:t>
            </a:r>
            <a:r>
              <a:rPr lang="vi-VN" dirty="0"/>
              <a:t>nhìn về mặt vật lý (physical view</a:t>
            </a:r>
            <a:r>
              <a:rPr lang="vi-VN" dirty="0" smtClean="0"/>
              <a:t>)</a:t>
            </a:r>
            <a:r>
              <a:rPr lang="en-US" dirty="0" smtClean="0"/>
              <a:t> : C</a:t>
            </a:r>
            <a:r>
              <a:rPr lang="vi-VN" dirty="0" smtClean="0"/>
              <a:t>hỉ </a:t>
            </a:r>
            <a:r>
              <a:rPr lang="vi-VN" dirty="0"/>
              <a:t>ra </a:t>
            </a:r>
            <a:r>
              <a:rPr lang="vi-VN" dirty="0" smtClean="0"/>
              <a:t>phần</a:t>
            </a:r>
            <a:r>
              <a:rPr lang="en-US" dirty="0" smtClean="0"/>
              <a:t> </a:t>
            </a:r>
            <a:r>
              <a:rPr lang="vi-VN" dirty="0" smtClean="0"/>
              <a:t>cứng </a:t>
            </a:r>
            <a:r>
              <a:rPr lang="vi-VN" dirty="0"/>
              <a:t>của hệ thống và cách các component của </a:t>
            </a:r>
            <a:r>
              <a:rPr lang="vi-VN" dirty="0" smtClean="0"/>
              <a:t>hệ</a:t>
            </a:r>
            <a:r>
              <a:rPr lang="en-US" dirty="0" smtClean="0"/>
              <a:t> </a:t>
            </a:r>
            <a:r>
              <a:rPr lang="vi-VN" dirty="0" smtClean="0"/>
              <a:t>thống </a:t>
            </a:r>
            <a:r>
              <a:rPr lang="vi-VN" dirty="0"/>
              <a:t>được phân tán trên các processor như thế nào.</a:t>
            </a:r>
          </a:p>
          <a:p>
            <a:r>
              <a:rPr lang="vi-VN" dirty="0" smtClean="0"/>
              <a:t>Liên </a:t>
            </a:r>
            <a:r>
              <a:rPr lang="vi-VN" dirty="0"/>
              <a:t>quan đến việc sử dụng use case hay </a:t>
            </a:r>
            <a:r>
              <a:rPr lang="vi-VN" dirty="0" smtClean="0"/>
              <a:t>kịch</a:t>
            </a:r>
            <a:r>
              <a:rPr lang="en-US" dirty="0" smtClean="0"/>
              <a:t> </a:t>
            </a:r>
            <a:r>
              <a:rPr lang="vi-VN" dirty="0" smtClean="0"/>
              <a:t>bản </a:t>
            </a:r>
            <a:r>
              <a:rPr lang="vi-VN" dirty="0"/>
              <a:t>(+1)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EDC7CA-FCD8-465C-AE79-24D957269E73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6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4FAB683-C825-4676-82A9-7FA6DF4D63C1}" type="slidenum">
              <a:rPr lang="en-US" altLang="vi-VN" smtClean="0">
                <a:solidFill>
                  <a:schemeClr val="accent1"/>
                </a:solidFill>
              </a:rPr>
              <a:pPr eaLnBrk="1" hangingPunct="1"/>
              <a:t>28</a:t>
            </a:fld>
            <a:endParaRPr lang="en-US" altLang="vi-VN" smtClean="0">
              <a:solidFill>
                <a:schemeClr val="accent1"/>
              </a:solidFill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06375"/>
            <a:ext cx="7239000" cy="533400"/>
          </a:xfrm>
        </p:spPr>
        <p:txBody>
          <a:bodyPr/>
          <a:lstStyle/>
          <a:p>
            <a:pPr eaLnBrk="1" hangingPunct="1"/>
            <a:endParaRPr lang="vi-VN" altLang="vi-VN" smtClean="0"/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vi-VN" altLang="vi-VN" smtClean="0"/>
          </a:p>
        </p:txBody>
      </p:sp>
      <p:grpSp>
        <p:nvGrpSpPr>
          <p:cNvPr id="47109" name="Group 4"/>
          <p:cNvGrpSpPr>
            <a:grpSpLocks/>
          </p:cNvGrpSpPr>
          <p:nvPr/>
        </p:nvGrpSpPr>
        <p:grpSpPr bwMode="auto">
          <a:xfrm>
            <a:off x="3400425" y="1490663"/>
            <a:ext cx="1857375" cy="3995737"/>
            <a:chOff x="2208" y="768"/>
            <a:chExt cx="1170" cy="2517"/>
          </a:xfrm>
        </p:grpSpPr>
        <p:sp>
          <p:nvSpPr>
            <p:cNvPr id="47110" name="AutoShape 5"/>
            <p:cNvSpPr>
              <a:spLocks noChangeAspect="1" noChangeArrowheads="1" noTextEdit="1"/>
            </p:cNvSpPr>
            <p:nvPr/>
          </p:nvSpPr>
          <p:spPr bwMode="auto">
            <a:xfrm>
              <a:off x="2208" y="768"/>
              <a:ext cx="1170" cy="2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47111" name="Freeform 6"/>
            <p:cNvSpPr>
              <a:spLocks/>
            </p:cNvSpPr>
            <p:nvPr/>
          </p:nvSpPr>
          <p:spPr bwMode="auto">
            <a:xfrm>
              <a:off x="2582" y="1093"/>
              <a:ext cx="457" cy="507"/>
            </a:xfrm>
            <a:custGeom>
              <a:avLst/>
              <a:gdLst>
                <a:gd name="T0" fmla="*/ 238 w 457"/>
                <a:gd name="T1" fmla="*/ 117 h 507"/>
                <a:gd name="T2" fmla="*/ 198 w 457"/>
                <a:gd name="T3" fmla="*/ 65 h 507"/>
                <a:gd name="T4" fmla="*/ 142 w 457"/>
                <a:gd name="T5" fmla="*/ 26 h 507"/>
                <a:gd name="T6" fmla="*/ 92 w 457"/>
                <a:gd name="T7" fmla="*/ 0 h 507"/>
                <a:gd name="T8" fmla="*/ 52 w 457"/>
                <a:gd name="T9" fmla="*/ 7 h 507"/>
                <a:gd name="T10" fmla="*/ 23 w 457"/>
                <a:gd name="T11" fmla="*/ 36 h 507"/>
                <a:gd name="T12" fmla="*/ 0 w 457"/>
                <a:gd name="T13" fmla="*/ 124 h 507"/>
                <a:gd name="T14" fmla="*/ 9 w 457"/>
                <a:gd name="T15" fmla="*/ 225 h 507"/>
                <a:gd name="T16" fmla="*/ 33 w 457"/>
                <a:gd name="T17" fmla="*/ 322 h 507"/>
                <a:gd name="T18" fmla="*/ 59 w 457"/>
                <a:gd name="T19" fmla="*/ 397 h 507"/>
                <a:gd name="T20" fmla="*/ 109 w 457"/>
                <a:gd name="T21" fmla="*/ 475 h 507"/>
                <a:gd name="T22" fmla="*/ 152 w 457"/>
                <a:gd name="T23" fmla="*/ 507 h 507"/>
                <a:gd name="T24" fmla="*/ 211 w 457"/>
                <a:gd name="T25" fmla="*/ 507 h 507"/>
                <a:gd name="T26" fmla="*/ 271 w 457"/>
                <a:gd name="T27" fmla="*/ 485 h 507"/>
                <a:gd name="T28" fmla="*/ 301 w 457"/>
                <a:gd name="T29" fmla="*/ 429 h 507"/>
                <a:gd name="T30" fmla="*/ 317 w 457"/>
                <a:gd name="T31" fmla="*/ 358 h 507"/>
                <a:gd name="T32" fmla="*/ 311 w 457"/>
                <a:gd name="T33" fmla="*/ 270 h 507"/>
                <a:gd name="T34" fmla="*/ 450 w 457"/>
                <a:gd name="T35" fmla="*/ 280 h 507"/>
                <a:gd name="T36" fmla="*/ 457 w 457"/>
                <a:gd name="T37" fmla="*/ 241 h 507"/>
                <a:gd name="T38" fmla="*/ 298 w 457"/>
                <a:gd name="T39" fmla="*/ 225 h 507"/>
                <a:gd name="T40" fmla="*/ 258 w 457"/>
                <a:gd name="T41" fmla="*/ 134 h 507"/>
                <a:gd name="T42" fmla="*/ 238 w 457"/>
                <a:gd name="T43" fmla="*/ 117 h 50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57"/>
                <a:gd name="T67" fmla="*/ 0 h 507"/>
                <a:gd name="T68" fmla="*/ 457 w 457"/>
                <a:gd name="T69" fmla="*/ 507 h 50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57" h="507">
                  <a:moveTo>
                    <a:pt x="238" y="117"/>
                  </a:moveTo>
                  <a:lnTo>
                    <a:pt x="198" y="65"/>
                  </a:lnTo>
                  <a:lnTo>
                    <a:pt x="142" y="26"/>
                  </a:lnTo>
                  <a:lnTo>
                    <a:pt x="92" y="0"/>
                  </a:lnTo>
                  <a:lnTo>
                    <a:pt x="52" y="7"/>
                  </a:lnTo>
                  <a:lnTo>
                    <a:pt x="23" y="36"/>
                  </a:lnTo>
                  <a:lnTo>
                    <a:pt x="0" y="124"/>
                  </a:lnTo>
                  <a:lnTo>
                    <a:pt x="9" y="225"/>
                  </a:lnTo>
                  <a:lnTo>
                    <a:pt x="33" y="322"/>
                  </a:lnTo>
                  <a:lnTo>
                    <a:pt x="59" y="397"/>
                  </a:lnTo>
                  <a:lnTo>
                    <a:pt x="109" y="475"/>
                  </a:lnTo>
                  <a:lnTo>
                    <a:pt x="152" y="507"/>
                  </a:lnTo>
                  <a:lnTo>
                    <a:pt x="211" y="507"/>
                  </a:lnTo>
                  <a:lnTo>
                    <a:pt x="271" y="485"/>
                  </a:lnTo>
                  <a:lnTo>
                    <a:pt x="301" y="429"/>
                  </a:lnTo>
                  <a:lnTo>
                    <a:pt x="317" y="358"/>
                  </a:lnTo>
                  <a:lnTo>
                    <a:pt x="311" y="270"/>
                  </a:lnTo>
                  <a:lnTo>
                    <a:pt x="450" y="280"/>
                  </a:lnTo>
                  <a:lnTo>
                    <a:pt x="457" y="241"/>
                  </a:lnTo>
                  <a:lnTo>
                    <a:pt x="298" y="225"/>
                  </a:lnTo>
                  <a:lnTo>
                    <a:pt x="258" y="134"/>
                  </a:lnTo>
                  <a:lnTo>
                    <a:pt x="238" y="117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47112" name="Freeform 7"/>
            <p:cNvSpPr>
              <a:spLocks/>
            </p:cNvSpPr>
            <p:nvPr/>
          </p:nvSpPr>
          <p:spPr bwMode="auto">
            <a:xfrm>
              <a:off x="2210" y="963"/>
              <a:ext cx="526" cy="813"/>
            </a:xfrm>
            <a:custGeom>
              <a:avLst/>
              <a:gdLst>
                <a:gd name="T0" fmla="*/ 307 w 526"/>
                <a:gd name="T1" fmla="*/ 19 h 813"/>
                <a:gd name="T2" fmla="*/ 373 w 526"/>
                <a:gd name="T3" fmla="*/ 0 h 813"/>
                <a:gd name="T4" fmla="*/ 426 w 526"/>
                <a:gd name="T5" fmla="*/ 3 h 813"/>
                <a:gd name="T6" fmla="*/ 466 w 526"/>
                <a:gd name="T7" fmla="*/ 32 h 813"/>
                <a:gd name="T8" fmla="*/ 493 w 526"/>
                <a:gd name="T9" fmla="*/ 78 h 813"/>
                <a:gd name="T10" fmla="*/ 483 w 526"/>
                <a:gd name="T11" fmla="*/ 126 h 813"/>
                <a:gd name="T12" fmla="*/ 446 w 526"/>
                <a:gd name="T13" fmla="*/ 126 h 813"/>
                <a:gd name="T14" fmla="*/ 456 w 526"/>
                <a:gd name="T15" fmla="*/ 87 h 813"/>
                <a:gd name="T16" fmla="*/ 426 w 526"/>
                <a:gd name="T17" fmla="*/ 52 h 813"/>
                <a:gd name="T18" fmla="*/ 397 w 526"/>
                <a:gd name="T19" fmla="*/ 39 h 813"/>
                <a:gd name="T20" fmla="*/ 347 w 526"/>
                <a:gd name="T21" fmla="*/ 52 h 813"/>
                <a:gd name="T22" fmla="*/ 367 w 526"/>
                <a:gd name="T23" fmla="*/ 91 h 813"/>
                <a:gd name="T24" fmla="*/ 373 w 526"/>
                <a:gd name="T25" fmla="*/ 126 h 813"/>
                <a:gd name="T26" fmla="*/ 367 w 526"/>
                <a:gd name="T27" fmla="*/ 156 h 813"/>
                <a:gd name="T28" fmla="*/ 317 w 526"/>
                <a:gd name="T29" fmla="*/ 169 h 813"/>
                <a:gd name="T30" fmla="*/ 264 w 526"/>
                <a:gd name="T31" fmla="*/ 159 h 813"/>
                <a:gd name="T32" fmla="*/ 254 w 526"/>
                <a:gd name="T33" fmla="*/ 136 h 813"/>
                <a:gd name="T34" fmla="*/ 198 w 526"/>
                <a:gd name="T35" fmla="*/ 198 h 813"/>
                <a:gd name="T36" fmla="*/ 165 w 526"/>
                <a:gd name="T37" fmla="*/ 266 h 813"/>
                <a:gd name="T38" fmla="*/ 119 w 526"/>
                <a:gd name="T39" fmla="*/ 354 h 813"/>
                <a:gd name="T40" fmla="*/ 89 w 526"/>
                <a:gd name="T41" fmla="*/ 432 h 813"/>
                <a:gd name="T42" fmla="*/ 76 w 526"/>
                <a:gd name="T43" fmla="*/ 507 h 813"/>
                <a:gd name="T44" fmla="*/ 86 w 526"/>
                <a:gd name="T45" fmla="*/ 546 h 813"/>
                <a:gd name="T46" fmla="*/ 139 w 526"/>
                <a:gd name="T47" fmla="*/ 595 h 813"/>
                <a:gd name="T48" fmla="*/ 248 w 526"/>
                <a:gd name="T49" fmla="*/ 637 h 813"/>
                <a:gd name="T50" fmla="*/ 307 w 526"/>
                <a:gd name="T51" fmla="*/ 656 h 813"/>
                <a:gd name="T52" fmla="*/ 367 w 526"/>
                <a:gd name="T53" fmla="*/ 666 h 813"/>
                <a:gd name="T54" fmla="*/ 456 w 526"/>
                <a:gd name="T55" fmla="*/ 702 h 813"/>
                <a:gd name="T56" fmla="*/ 522 w 526"/>
                <a:gd name="T57" fmla="*/ 725 h 813"/>
                <a:gd name="T58" fmla="*/ 526 w 526"/>
                <a:gd name="T59" fmla="*/ 770 h 813"/>
                <a:gd name="T60" fmla="*/ 493 w 526"/>
                <a:gd name="T61" fmla="*/ 803 h 813"/>
                <a:gd name="T62" fmla="*/ 453 w 526"/>
                <a:gd name="T63" fmla="*/ 813 h 813"/>
                <a:gd name="T64" fmla="*/ 393 w 526"/>
                <a:gd name="T65" fmla="*/ 783 h 813"/>
                <a:gd name="T66" fmla="*/ 254 w 526"/>
                <a:gd name="T67" fmla="*/ 712 h 813"/>
                <a:gd name="T68" fmla="*/ 139 w 526"/>
                <a:gd name="T69" fmla="*/ 663 h 813"/>
                <a:gd name="T70" fmla="*/ 59 w 526"/>
                <a:gd name="T71" fmla="*/ 608 h 813"/>
                <a:gd name="T72" fmla="*/ 6 w 526"/>
                <a:gd name="T73" fmla="*/ 559 h 813"/>
                <a:gd name="T74" fmla="*/ 0 w 526"/>
                <a:gd name="T75" fmla="*/ 500 h 813"/>
                <a:gd name="T76" fmla="*/ 29 w 526"/>
                <a:gd name="T77" fmla="*/ 422 h 813"/>
                <a:gd name="T78" fmla="*/ 89 w 526"/>
                <a:gd name="T79" fmla="*/ 305 h 813"/>
                <a:gd name="T80" fmla="*/ 145 w 526"/>
                <a:gd name="T81" fmla="*/ 208 h 813"/>
                <a:gd name="T82" fmla="*/ 215 w 526"/>
                <a:gd name="T83" fmla="*/ 107 h 813"/>
                <a:gd name="T84" fmla="*/ 268 w 526"/>
                <a:gd name="T85" fmla="*/ 48 h 813"/>
                <a:gd name="T86" fmla="*/ 334 w 526"/>
                <a:gd name="T87" fmla="*/ 19 h 813"/>
                <a:gd name="T88" fmla="*/ 307 w 526"/>
                <a:gd name="T89" fmla="*/ 19 h 813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526"/>
                <a:gd name="T136" fmla="*/ 0 h 813"/>
                <a:gd name="T137" fmla="*/ 526 w 526"/>
                <a:gd name="T138" fmla="*/ 813 h 813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526" h="813">
                  <a:moveTo>
                    <a:pt x="307" y="19"/>
                  </a:moveTo>
                  <a:lnTo>
                    <a:pt x="373" y="0"/>
                  </a:lnTo>
                  <a:lnTo>
                    <a:pt x="426" y="3"/>
                  </a:lnTo>
                  <a:lnTo>
                    <a:pt x="466" y="32"/>
                  </a:lnTo>
                  <a:lnTo>
                    <a:pt x="493" y="78"/>
                  </a:lnTo>
                  <a:lnTo>
                    <a:pt x="483" y="126"/>
                  </a:lnTo>
                  <a:lnTo>
                    <a:pt x="446" y="126"/>
                  </a:lnTo>
                  <a:lnTo>
                    <a:pt x="456" y="87"/>
                  </a:lnTo>
                  <a:lnTo>
                    <a:pt x="426" y="52"/>
                  </a:lnTo>
                  <a:lnTo>
                    <a:pt x="397" y="39"/>
                  </a:lnTo>
                  <a:lnTo>
                    <a:pt x="347" y="52"/>
                  </a:lnTo>
                  <a:lnTo>
                    <a:pt x="367" y="91"/>
                  </a:lnTo>
                  <a:lnTo>
                    <a:pt x="373" y="126"/>
                  </a:lnTo>
                  <a:lnTo>
                    <a:pt x="367" y="156"/>
                  </a:lnTo>
                  <a:lnTo>
                    <a:pt x="317" y="169"/>
                  </a:lnTo>
                  <a:lnTo>
                    <a:pt x="264" y="159"/>
                  </a:lnTo>
                  <a:lnTo>
                    <a:pt x="254" y="136"/>
                  </a:lnTo>
                  <a:lnTo>
                    <a:pt x="198" y="198"/>
                  </a:lnTo>
                  <a:lnTo>
                    <a:pt x="165" y="266"/>
                  </a:lnTo>
                  <a:lnTo>
                    <a:pt x="119" y="354"/>
                  </a:lnTo>
                  <a:lnTo>
                    <a:pt x="89" y="432"/>
                  </a:lnTo>
                  <a:lnTo>
                    <a:pt x="76" y="507"/>
                  </a:lnTo>
                  <a:lnTo>
                    <a:pt x="86" y="546"/>
                  </a:lnTo>
                  <a:lnTo>
                    <a:pt x="139" y="595"/>
                  </a:lnTo>
                  <a:lnTo>
                    <a:pt x="248" y="637"/>
                  </a:lnTo>
                  <a:lnTo>
                    <a:pt x="307" y="656"/>
                  </a:lnTo>
                  <a:lnTo>
                    <a:pt x="367" y="666"/>
                  </a:lnTo>
                  <a:lnTo>
                    <a:pt x="456" y="702"/>
                  </a:lnTo>
                  <a:lnTo>
                    <a:pt x="522" y="725"/>
                  </a:lnTo>
                  <a:lnTo>
                    <a:pt x="526" y="770"/>
                  </a:lnTo>
                  <a:lnTo>
                    <a:pt x="493" y="803"/>
                  </a:lnTo>
                  <a:lnTo>
                    <a:pt x="453" y="813"/>
                  </a:lnTo>
                  <a:lnTo>
                    <a:pt x="393" y="783"/>
                  </a:lnTo>
                  <a:lnTo>
                    <a:pt x="254" y="712"/>
                  </a:lnTo>
                  <a:lnTo>
                    <a:pt x="139" y="663"/>
                  </a:lnTo>
                  <a:lnTo>
                    <a:pt x="59" y="608"/>
                  </a:lnTo>
                  <a:lnTo>
                    <a:pt x="6" y="559"/>
                  </a:lnTo>
                  <a:lnTo>
                    <a:pt x="0" y="500"/>
                  </a:lnTo>
                  <a:lnTo>
                    <a:pt x="29" y="422"/>
                  </a:lnTo>
                  <a:lnTo>
                    <a:pt x="89" y="305"/>
                  </a:lnTo>
                  <a:lnTo>
                    <a:pt x="145" y="208"/>
                  </a:lnTo>
                  <a:lnTo>
                    <a:pt x="215" y="107"/>
                  </a:lnTo>
                  <a:lnTo>
                    <a:pt x="268" y="48"/>
                  </a:lnTo>
                  <a:lnTo>
                    <a:pt x="334" y="19"/>
                  </a:lnTo>
                  <a:lnTo>
                    <a:pt x="307" y="19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47113" name="Freeform 8"/>
            <p:cNvSpPr>
              <a:spLocks/>
            </p:cNvSpPr>
            <p:nvPr/>
          </p:nvSpPr>
          <p:spPr bwMode="auto">
            <a:xfrm>
              <a:off x="2706" y="1637"/>
              <a:ext cx="275" cy="763"/>
            </a:xfrm>
            <a:custGeom>
              <a:avLst/>
              <a:gdLst>
                <a:gd name="T0" fmla="*/ 17 w 275"/>
                <a:gd name="T1" fmla="*/ 59 h 763"/>
                <a:gd name="T2" fmla="*/ 27 w 275"/>
                <a:gd name="T3" fmla="*/ 20 h 763"/>
                <a:gd name="T4" fmla="*/ 70 w 275"/>
                <a:gd name="T5" fmla="*/ 0 h 763"/>
                <a:gd name="T6" fmla="*/ 109 w 275"/>
                <a:gd name="T7" fmla="*/ 0 h 763"/>
                <a:gd name="T8" fmla="*/ 159 w 275"/>
                <a:gd name="T9" fmla="*/ 29 h 763"/>
                <a:gd name="T10" fmla="*/ 206 w 275"/>
                <a:gd name="T11" fmla="*/ 98 h 763"/>
                <a:gd name="T12" fmla="*/ 239 w 275"/>
                <a:gd name="T13" fmla="*/ 169 h 763"/>
                <a:gd name="T14" fmla="*/ 255 w 275"/>
                <a:gd name="T15" fmla="*/ 266 h 763"/>
                <a:gd name="T16" fmla="*/ 269 w 275"/>
                <a:gd name="T17" fmla="*/ 380 h 763"/>
                <a:gd name="T18" fmla="*/ 275 w 275"/>
                <a:gd name="T19" fmla="*/ 490 h 763"/>
                <a:gd name="T20" fmla="*/ 275 w 275"/>
                <a:gd name="T21" fmla="*/ 633 h 763"/>
                <a:gd name="T22" fmla="*/ 255 w 275"/>
                <a:gd name="T23" fmla="*/ 721 h 763"/>
                <a:gd name="T24" fmla="*/ 219 w 275"/>
                <a:gd name="T25" fmla="*/ 753 h 763"/>
                <a:gd name="T26" fmla="*/ 156 w 275"/>
                <a:gd name="T27" fmla="*/ 763 h 763"/>
                <a:gd name="T28" fmla="*/ 90 w 275"/>
                <a:gd name="T29" fmla="*/ 760 h 763"/>
                <a:gd name="T30" fmla="*/ 56 w 275"/>
                <a:gd name="T31" fmla="*/ 721 h 763"/>
                <a:gd name="T32" fmla="*/ 37 w 275"/>
                <a:gd name="T33" fmla="*/ 653 h 763"/>
                <a:gd name="T34" fmla="*/ 20 w 275"/>
                <a:gd name="T35" fmla="*/ 585 h 763"/>
                <a:gd name="T36" fmla="*/ 7 w 275"/>
                <a:gd name="T37" fmla="*/ 461 h 763"/>
                <a:gd name="T38" fmla="*/ 0 w 275"/>
                <a:gd name="T39" fmla="*/ 322 h 763"/>
                <a:gd name="T40" fmla="*/ 0 w 275"/>
                <a:gd name="T41" fmla="*/ 159 h 763"/>
                <a:gd name="T42" fmla="*/ 17 w 275"/>
                <a:gd name="T43" fmla="*/ 88 h 763"/>
                <a:gd name="T44" fmla="*/ 17 w 275"/>
                <a:gd name="T45" fmla="*/ 59 h 76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75"/>
                <a:gd name="T70" fmla="*/ 0 h 763"/>
                <a:gd name="T71" fmla="*/ 275 w 275"/>
                <a:gd name="T72" fmla="*/ 763 h 76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75" h="763">
                  <a:moveTo>
                    <a:pt x="17" y="59"/>
                  </a:moveTo>
                  <a:lnTo>
                    <a:pt x="27" y="20"/>
                  </a:lnTo>
                  <a:lnTo>
                    <a:pt x="70" y="0"/>
                  </a:lnTo>
                  <a:lnTo>
                    <a:pt x="109" y="0"/>
                  </a:lnTo>
                  <a:lnTo>
                    <a:pt x="159" y="29"/>
                  </a:lnTo>
                  <a:lnTo>
                    <a:pt x="206" y="98"/>
                  </a:lnTo>
                  <a:lnTo>
                    <a:pt x="239" y="169"/>
                  </a:lnTo>
                  <a:lnTo>
                    <a:pt x="255" y="266"/>
                  </a:lnTo>
                  <a:lnTo>
                    <a:pt x="269" y="380"/>
                  </a:lnTo>
                  <a:lnTo>
                    <a:pt x="275" y="490"/>
                  </a:lnTo>
                  <a:lnTo>
                    <a:pt x="275" y="633"/>
                  </a:lnTo>
                  <a:lnTo>
                    <a:pt x="255" y="721"/>
                  </a:lnTo>
                  <a:lnTo>
                    <a:pt x="219" y="753"/>
                  </a:lnTo>
                  <a:lnTo>
                    <a:pt x="156" y="763"/>
                  </a:lnTo>
                  <a:lnTo>
                    <a:pt x="90" y="760"/>
                  </a:lnTo>
                  <a:lnTo>
                    <a:pt x="56" y="721"/>
                  </a:lnTo>
                  <a:lnTo>
                    <a:pt x="37" y="653"/>
                  </a:lnTo>
                  <a:lnTo>
                    <a:pt x="20" y="585"/>
                  </a:lnTo>
                  <a:lnTo>
                    <a:pt x="7" y="461"/>
                  </a:lnTo>
                  <a:lnTo>
                    <a:pt x="0" y="322"/>
                  </a:lnTo>
                  <a:lnTo>
                    <a:pt x="0" y="159"/>
                  </a:lnTo>
                  <a:lnTo>
                    <a:pt x="17" y="88"/>
                  </a:lnTo>
                  <a:lnTo>
                    <a:pt x="17" y="59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47114" name="Freeform 9"/>
            <p:cNvSpPr>
              <a:spLocks/>
            </p:cNvSpPr>
            <p:nvPr/>
          </p:nvSpPr>
          <p:spPr bwMode="auto">
            <a:xfrm>
              <a:off x="2833" y="1658"/>
              <a:ext cx="420" cy="586"/>
            </a:xfrm>
            <a:custGeom>
              <a:avLst/>
              <a:gdLst>
                <a:gd name="T0" fmla="*/ 23 w 420"/>
                <a:gd name="T1" fmla="*/ 0 h 586"/>
                <a:gd name="T2" fmla="*/ 109 w 420"/>
                <a:gd name="T3" fmla="*/ 10 h 586"/>
                <a:gd name="T4" fmla="*/ 198 w 420"/>
                <a:gd name="T5" fmla="*/ 26 h 586"/>
                <a:gd name="T6" fmla="*/ 291 w 420"/>
                <a:gd name="T7" fmla="*/ 78 h 586"/>
                <a:gd name="T8" fmla="*/ 357 w 420"/>
                <a:gd name="T9" fmla="*/ 117 h 586"/>
                <a:gd name="T10" fmla="*/ 400 w 420"/>
                <a:gd name="T11" fmla="*/ 173 h 586"/>
                <a:gd name="T12" fmla="*/ 420 w 420"/>
                <a:gd name="T13" fmla="*/ 205 h 586"/>
                <a:gd name="T14" fmla="*/ 380 w 420"/>
                <a:gd name="T15" fmla="*/ 300 h 586"/>
                <a:gd name="T16" fmla="*/ 317 w 420"/>
                <a:gd name="T17" fmla="*/ 358 h 586"/>
                <a:gd name="T18" fmla="*/ 241 w 420"/>
                <a:gd name="T19" fmla="*/ 400 h 586"/>
                <a:gd name="T20" fmla="*/ 201 w 420"/>
                <a:gd name="T21" fmla="*/ 426 h 586"/>
                <a:gd name="T22" fmla="*/ 132 w 420"/>
                <a:gd name="T23" fmla="*/ 439 h 586"/>
                <a:gd name="T24" fmla="*/ 129 w 420"/>
                <a:gd name="T25" fmla="*/ 465 h 586"/>
                <a:gd name="T26" fmla="*/ 182 w 420"/>
                <a:gd name="T27" fmla="*/ 488 h 586"/>
                <a:gd name="T28" fmla="*/ 258 w 420"/>
                <a:gd name="T29" fmla="*/ 508 h 586"/>
                <a:gd name="T30" fmla="*/ 330 w 420"/>
                <a:gd name="T31" fmla="*/ 547 h 586"/>
                <a:gd name="T32" fmla="*/ 301 w 420"/>
                <a:gd name="T33" fmla="*/ 576 h 586"/>
                <a:gd name="T34" fmla="*/ 271 w 420"/>
                <a:gd name="T35" fmla="*/ 586 h 586"/>
                <a:gd name="T36" fmla="*/ 228 w 420"/>
                <a:gd name="T37" fmla="*/ 543 h 586"/>
                <a:gd name="T38" fmla="*/ 162 w 420"/>
                <a:gd name="T39" fmla="*/ 517 h 586"/>
                <a:gd name="T40" fmla="*/ 109 w 420"/>
                <a:gd name="T41" fmla="*/ 498 h 586"/>
                <a:gd name="T42" fmla="*/ 109 w 420"/>
                <a:gd name="T43" fmla="*/ 459 h 586"/>
                <a:gd name="T44" fmla="*/ 119 w 420"/>
                <a:gd name="T45" fmla="*/ 417 h 586"/>
                <a:gd name="T46" fmla="*/ 152 w 420"/>
                <a:gd name="T47" fmla="*/ 400 h 586"/>
                <a:gd name="T48" fmla="*/ 258 w 420"/>
                <a:gd name="T49" fmla="*/ 358 h 586"/>
                <a:gd name="T50" fmla="*/ 317 w 420"/>
                <a:gd name="T51" fmla="*/ 293 h 586"/>
                <a:gd name="T52" fmla="*/ 360 w 420"/>
                <a:gd name="T53" fmla="*/ 225 h 586"/>
                <a:gd name="T54" fmla="*/ 350 w 420"/>
                <a:gd name="T55" fmla="*/ 192 h 586"/>
                <a:gd name="T56" fmla="*/ 317 w 420"/>
                <a:gd name="T57" fmla="*/ 153 h 586"/>
                <a:gd name="T58" fmla="*/ 238 w 420"/>
                <a:gd name="T59" fmla="*/ 98 h 586"/>
                <a:gd name="T60" fmla="*/ 142 w 420"/>
                <a:gd name="T61" fmla="*/ 78 h 586"/>
                <a:gd name="T62" fmla="*/ 79 w 420"/>
                <a:gd name="T63" fmla="*/ 75 h 586"/>
                <a:gd name="T64" fmla="*/ 23 w 420"/>
                <a:gd name="T65" fmla="*/ 75 h 586"/>
                <a:gd name="T66" fmla="*/ 0 w 420"/>
                <a:gd name="T67" fmla="*/ 39 h 586"/>
                <a:gd name="T68" fmla="*/ 23 w 420"/>
                <a:gd name="T69" fmla="*/ 0 h 58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20"/>
                <a:gd name="T106" fmla="*/ 0 h 586"/>
                <a:gd name="T107" fmla="*/ 420 w 420"/>
                <a:gd name="T108" fmla="*/ 586 h 58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20" h="586">
                  <a:moveTo>
                    <a:pt x="23" y="0"/>
                  </a:moveTo>
                  <a:lnTo>
                    <a:pt x="109" y="10"/>
                  </a:lnTo>
                  <a:lnTo>
                    <a:pt x="198" y="26"/>
                  </a:lnTo>
                  <a:lnTo>
                    <a:pt x="291" y="78"/>
                  </a:lnTo>
                  <a:lnTo>
                    <a:pt x="357" y="117"/>
                  </a:lnTo>
                  <a:lnTo>
                    <a:pt x="400" y="173"/>
                  </a:lnTo>
                  <a:lnTo>
                    <a:pt x="420" y="205"/>
                  </a:lnTo>
                  <a:lnTo>
                    <a:pt x="380" y="300"/>
                  </a:lnTo>
                  <a:lnTo>
                    <a:pt x="317" y="358"/>
                  </a:lnTo>
                  <a:lnTo>
                    <a:pt x="241" y="400"/>
                  </a:lnTo>
                  <a:lnTo>
                    <a:pt x="201" y="426"/>
                  </a:lnTo>
                  <a:lnTo>
                    <a:pt x="132" y="439"/>
                  </a:lnTo>
                  <a:lnTo>
                    <a:pt x="129" y="465"/>
                  </a:lnTo>
                  <a:lnTo>
                    <a:pt x="182" y="488"/>
                  </a:lnTo>
                  <a:lnTo>
                    <a:pt x="258" y="508"/>
                  </a:lnTo>
                  <a:lnTo>
                    <a:pt x="330" y="547"/>
                  </a:lnTo>
                  <a:lnTo>
                    <a:pt x="301" y="576"/>
                  </a:lnTo>
                  <a:lnTo>
                    <a:pt x="271" y="586"/>
                  </a:lnTo>
                  <a:lnTo>
                    <a:pt x="228" y="543"/>
                  </a:lnTo>
                  <a:lnTo>
                    <a:pt x="162" y="517"/>
                  </a:lnTo>
                  <a:lnTo>
                    <a:pt x="109" y="498"/>
                  </a:lnTo>
                  <a:lnTo>
                    <a:pt x="109" y="459"/>
                  </a:lnTo>
                  <a:lnTo>
                    <a:pt x="119" y="417"/>
                  </a:lnTo>
                  <a:lnTo>
                    <a:pt x="152" y="400"/>
                  </a:lnTo>
                  <a:lnTo>
                    <a:pt x="258" y="358"/>
                  </a:lnTo>
                  <a:lnTo>
                    <a:pt x="317" y="293"/>
                  </a:lnTo>
                  <a:lnTo>
                    <a:pt x="360" y="225"/>
                  </a:lnTo>
                  <a:lnTo>
                    <a:pt x="350" y="192"/>
                  </a:lnTo>
                  <a:lnTo>
                    <a:pt x="317" y="153"/>
                  </a:lnTo>
                  <a:lnTo>
                    <a:pt x="238" y="98"/>
                  </a:lnTo>
                  <a:lnTo>
                    <a:pt x="142" y="78"/>
                  </a:lnTo>
                  <a:lnTo>
                    <a:pt x="79" y="75"/>
                  </a:lnTo>
                  <a:lnTo>
                    <a:pt x="23" y="75"/>
                  </a:lnTo>
                  <a:lnTo>
                    <a:pt x="0" y="39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47115" name="Freeform 10"/>
            <p:cNvSpPr>
              <a:spLocks/>
            </p:cNvSpPr>
            <p:nvPr/>
          </p:nvSpPr>
          <p:spPr bwMode="auto">
            <a:xfrm>
              <a:off x="2866" y="2322"/>
              <a:ext cx="511" cy="947"/>
            </a:xfrm>
            <a:custGeom>
              <a:avLst/>
              <a:gdLst>
                <a:gd name="T0" fmla="*/ 59 w 511"/>
                <a:gd name="T1" fmla="*/ 0 h 947"/>
                <a:gd name="T2" fmla="*/ 13 w 511"/>
                <a:gd name="T3" fmla="*/ 0 h 947"/>
                <a:gd name="T4" fmla="*/ 0 w 511"/>
                <a:gd name="T5" fmla="*/ 68 h 947"/>
                <a:gd name="T6" fmla="*/ 33 w 511"/>
                <a:gd name="T7" fmla="*/ 108 h 947"/>
                <a:gd name="T8" fmla="*/ 139 w 511"/>
                <a:gd name="T9" fmla="*/ 202 h 947"/>
                <a:gd name="T10" fmla="*/ 232 w 511"/>
                <a:gd name="T11" fmla="*/ 322 h 947"/>
                <a:gd name="T12" fmla="*/ 292 w 511"/>
                <a:gd name="T13" fmla="*/ 446 h 947"/>
                <a:gd name="T14" fmla="*/ 301 w 511"/>
                <a:gd name="T15" fmla="*/ 527 h 947"/>
                <a:gd name="T16" fmla="*/ 298 w 511"/>
                <a:gd name="T17" fmla="*/ 586 h 947"/>
                <a:gd name="T18" fmla="*/ 272 w 511"/>
                <a:gd name="T19" fmla="*/ 719 h 947"/>
                <a:gd name="T20" fmla="*/ 238 w 511"/>
                <a:gd name="T21" fmla="*/ 827 h 947"/>
                <a:gd name="T22" fmla="*/ 209 w 511"/>
                <a:gd name="T23" fmla="*/ 889 h 947"/>
                <a:gd name="T24" fmla="*/ 202 w 511"/>
                <a:gd name="T25" fmla="*/ 928 h 947"/>
                <a:gd name="T26" fmla="*/ 232 w 511"/>
                <a:gd name="T27" fmla="*/ 928 h 947"/>
                <a:gd name="T28" fmla="*/ 278 w 511"/>
                <a:gd name="T29" fmla="*/ 915 h 947"/>
                <a:gd name="T30" fmla="*/ 292 w 511"/>
                <a:gd name="T31" fmla="*/ 918 h 947"/>
                <a:gd name="T32" fmla="*/ 388 w 511"/>
                <a:gd name="T33" fmla="*/ 924 h 947"/>
                <a:gd name="T34" fmla="*/ 461 w 511"/>
                <a:gd name="T35" fmla="*/ 947 h 947"/>
                <a:gd name="T36" fmla="*/ 487 w 511"/>
                <a:gd name="T37" fmla="*/ 934 h 947"/>
                <a:gd name="T38" fmla="*/ 511 w 511"/>
                <a:gd name="T39" fmla="*/ 885 h 947"/>
                <a:gd name="T40" fmla="*/ 487 w 511"/>
                <a:gd name="T41" fmla="*/ 859 h 947"/>
                <a:gd name="T42" fmla="*/ 378 w 511"/>
                <a:gd name="T43" fmla="*/ 856 h 947"/>
                <a:gd name="T44" fmla="*/ 301 w 511"/>
                <a:gd name="T45" fmla="*/ 866 h 947"/>
                <a:gd name="T46" fmla="*/ 262 w 511"/>
                <a:gd name="T47" fmla="*/ 885 h 947"/>
                <a:gd name="T48" fmla="*/ 268 w 511"/>
                <a:gd name="T49" fmla="*/ 840 h 947"/>
                <a:gd name="T50" fmla="*/ 308 w 511"/>
                <a:gd name="T51" fmla="*/ 771 h 947"/>
                <a:gd name="T52" fmla="*/ 341 w 511"/>
                <a:gd name="T53" fmla="*/ 664 h 947"/>
                <a:gd name="T54" fmla="*/ 368 w 511"/>
                <a:gd name="T55" fmla="*/ 573 h 947"/>
                <a:gd name="T56" fmla="*/ 348 w 511"/>
                <a:gd name="T57" fmla="*/ 469 h 947"/>
                <a:gd name="T58" fmla="*/ 318 w 511"/>
                <a:gd name="T59" fmla="*/ 358 h 947"/>
                <a:gd name="T60" fmla="*/ 258 w 511"/>
                <a:gd name="T61" fmla="*/ 231 h 947"/>
                <a:gd name="T62" fmla="*/ 172 w 511"/>
                <a:gd name="T63" fmla="*/ 114 h 947"/>
                <a:gd name="T64" fmla="*/ 99 w 511"/>
                <a:gd name="T65" fmla="*/ 29 h 947"/>
                <a:gd name="T66" fmla="*/ 59 w 511"/>
                <a:gd name="T67" fmla="*/ 0 h 94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511"/>
                <a:gd name="T103" fmla="*/ 0 h 947"/>
                <a:gd name="T104" fmla="*/ 511 w 511"/>
                <a:gd name="T105" fmla="*/ 947 h 94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511" h="947">
                  <a:moveTo>
                    <a:pt x="59" y="0"/>
                  </a:moveTo>
                  <a:lnTo>
                    <a:pt x="13" y="0"/>
                  </a:lnTo>
                  <a:lnTo>
                    <a:pt x="0" y="68"/>
                  </a:lnTo>
                  <a:lnTo>
                    <a:pt x="33" y="108"/>
                  </a:lnTo>
                  <a:lnTo>
                    <a:pt x="139" y="202"/>
                  </a:lnTo>
                  <a:lnTo>
                    <a:pt x="232" y="322"/>
                  </a:lnTo>
                  <a:lnTo>
                    <a:pt x="292" y="446"/>
                  </a:lnTo>
                  <a:lnTo>
                    <a:pt x="301" y="527"/>
                  </a:lnTo>
                  <a:lnTo>
                    <a:pt x="298" y="586"/>
                  </a:lnTo>
                  <a:lnTo>
                    <a:pt x="272" y="719"/>
                  </a:lnTo>
                  <a:lnTo>
                    <a:pt x="238" y="827"/>
                  </a:lnTo>
                  <a:lnTo>
                    <a:pt x="209" y="889"/>
                  </a:lnTo>
                  <a:lnTo>
                    <a:pt x="202" y="928"/>
                  </a:lnTo>
                  <a:lnTo>
                    <a:pt x="232" y="928"/>
                  </a:lnTo>
                  <a:lnTo>
                    <a:pt x="278" y="915"/>
                  </a:lnTo>
                  <a:lnTo>
                    <a:pt x="292" y="918"/>
                  </a:lnTo>
                  <a:lnTo>
                    <a:pt x="388" y="924"/>
                  </a:lnTo>
                  <a:lnTo>
                    <a:pt x="461" y="947"/>
                  </a:lnTo>
                  <a:lnTo>
                    <a:pt x="487" y="934"/>
                  </a:lnTo>
                  <a:lnTo>
                    <a:pt x="511" y="885"/>
                  </a:lnTo>
                  <a:lnTo>
                    <a:pt x="487" y="859"/>
                  </a:lnTo>
                  <a:lnTo>
                    <a:pt x="378" y="856"/>
                  </a:lnTo>
                  <a:lnTo>
                    <a:pt x="301" y="866"/>
                  </a:lnTo>
                  <a:lnTo>
                    <a:pt x="262" y="885"/>
                  </a:lnTo>
                  <a:lnTo>
                    <a:pt x="268" y="840"/>
                  </a:lnTo>
                  <a:lnTo>
                    <a:pt x="308" y="771"/>
                  </a:lnTo>
                  <a:lnTo>
                    <a:pt x="341" y="664"/>
                  </a:lnTo>
                  <a:lnTo>
                    <a:pt x="368" y="573"/>
                  </a:lnTo>
                  <a:lnTo>
                    <a:pt x="348" y="469"/>
                  </a:lnTo>
                  <a:lnTo>
                    <a:pt x="318" y="358"/>
                  </a:lnTo>
                  <a:lnTo>
                    <a:pt x="258" y="231"/>
                  </a:lnTo>
                  <a:lnTo>
                    <a:pt x="172" y="114"/>
                  </a:lnTo>
                  <a:lnTo>
                    <a:pt x="99" y="29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47116" name="Freeform 11"/>
            <p:cNvSpPr>
              <a:spLocks/>
            </p:cNvSpPr>
            <p:nvPr/>
          </p:nvSpPr>
          <p:spPr bwMode="auto">
            <a:xfrm>
              <a:off x="2545" y="2320"/>
              <a:ext cx="344" cy="965"/>
            </a:xfrm>
            <a:custGeom>
              <a:avLst/>
              <a:gdLst>
                <a:gd name="T0" fmla="*/ 238 w 344"/>
                <a:gd name="T1" fmla="*/ 0 h 965"/>
                <a:gd name="T2" fmla="*/ 195 w 344"/>
                <a:gd name="T3" fmla="*/ 91 h 965"/>
                <a:gd name="T4" fmla="*/ 165 w 344"/>
                <a:gd name="T5" fmla="*/ 224 h 965"/>
                <a:gd name="T6" fmla="*/ 129 w 344"/>
                <a:gd name="T7" fmla="*/ 371 h 965"/>
                <a:gd name="T8" fmla="*/ 96 w 344"/>
                <a:gd name="T9" fmla="*/ 520 h 965"/>
                <a:gd name="T10" fmla="*/ 96 w 344"/>
                <a:gd name="T11" fmla="*/ 575 h 965"/>
                <a:gd name="T12" fmla="*/ 129 w 344"/>
                <a:gd name="T13" fmla="*/ 673 h 965"/>
                <a:gd name="T14" fmla="*/ 175 w 344"/>
                <a:gd name="T15" fmla="*/ 725 h 965"/>
                <a:gd name="T16" fmla="*/ 218 w 344"/>
                <a:gd name="T17" fmla="*/ 790 h 965"/>
                <a:gd name="T18" fmla="*/ 248 w 344"/>
                <a:gd name="T19" fmla="*/ 838 h 965"/>
                <a:gd name="T20" fmla="*/ 235 w 344"/>
                <a:gd name="T21" fmla="*/ 861 h 965"/>
                <a:gd name="T22" fmla="*/ 159 w 344"/>
                <a:gd name="T23" fmla="*/ 871 h 965"/>
                <a:gd name="T24" fmla="*/ 36 w 344"/>
                <a:gd name="T25" fmla="*/ 890 h 965"/>
                <a:gd name="T26" fmla="*/ 0 w 344"/>
                <a:gd name="T27" fmla="*/ 920 h 965"/>
                <a:gd name="T28" fmla="*/ 30 w 344"/>
                <a:gd name="T29" fmla="*/ 946 h 965"/>
                <a:gd name="T30" fmla="*/ 99 w 344"/>
                <a:gd name="T31" fmla="*/ 965 h 965"/>
                <a:gd name="T32" fmla="*/ 179 w 344"/>
                <a:gd name="T33" fmla="*/ 926 h 965"/>
                <a:gd name="T34" fmla="*/ 238 w 344"/>
                <a:gd name="T35" fmla="*/ 900 h 965"/>
                <a:gd name="T36" fmla="*/ 314 w 344"/>
                <a:gd name="T37" fmla="*/ 890 h 965"/>
                <a:gd name="T38" fmla="*/ 344 w 344"/>
                <a:gd name="T39" fmla="*/ 881 h 965"/>
                <a:gd name="T40" fmla="*/ 334 w 344"/>
                <a:gd name="T41" fmla="*/ 848 h 965"/>
                <a:gd name="T42" fmla="*/ 248 w 344"/>
                <a:gd name="T43" fmla="*/ 764 h 965"/>
                <a:gd name="T44" fmla="*/ 198 w 344"/>
                <a:gd name="T45" fmla="*/ 676 h 965"/>
                <a:gd name="T46" fmla="*/ 155 w 344"/>
                <a:gd name="T47" fmla="*/ 617 h 965"/>
                <a:gd name="T48" fmla="*/ 149 w 344"/>
                <a:gd name="T49" fmla="*/ 559 h 965"/>
                <a:gd name="T50" fmla="*/ 169 w 344"/>
                <a:gd name="T51" fmla="*/ 462 h 965"/>
                <a:gd name="T52" fmla="*/ 215 w 344"/>
                <a:gd name="T53" fmla="*/ 361 h 965"/>
                <a:gd name="T54" fmla="*/ 265 w 344"/>
                <a:gd name="T55" fmla="*/ 189 h 965"/>
                <a:gd name="T56" fmla="*/ 308 w 344"/>
                <a:gd name="T57" fmla="*/ 88 h 965"/>
                <a:gd name="T58" fmla="*/ 304 w 344"/>
                <a:gd name="T59" fmla="*/ 29 h 965"/>
                <a:gd name="T60" fmla="*/ 265 w 344"/>
                <a:gd name="T61" fmla="*/ 0 h 965"/>
                <a:gd name="T62" fmla="*/ 238 w 344"/>
                <a:gd name="T63" fmla="*/ 0 h 96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44"/>
                <a:gd name="T97" fmla="*/ 0 h 965"/>
                <a:gd name="T98" fmla="*/ 344 w 344"/>
                <a:gd name="T99" fmla="*/ 965 h 96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44" h="965">
                  <a:moveTo>
                    <a:pt x="238" y="0"/>
                  </a:moveTo>
                  <a:lnTo>
                    <a:pt x="195" y="91"/>
                  </a:lnTo>
                  <a:lnTo>
                    <a:pt x="165" y="224"/>
                  </a:lnTo>
                  <a:lnTo>
                    <a:pt x="129" y="371"/>
                  </a:lnTo>
                  <a:lnTo>
                    <a:pt x="96" y="520"/>
                  </a:lnTo>
                  <a:lnTo>
                    <a:pt x="96" y="575"/>
                  </a:lnTo>
                  <a:lnTo>
                    <a:pt x="129" y="673"/>
                  </a:lnTo>
                  <a:lnTo>
                    <a:pt x="175" y="725"/>
                  </a:lnTo>
                  <a:lnTo>
                    <a:pt x="218" y="790"/>
                  </a:lnTo>
                  <a:lnTo>
                    <a:pt x="248" y="838"/>
                  </a:lnTo>
                  <a:lnTo>
                    <a:pt x="235" y="861"/>
                  </a:lnTo>
                  <a:lnTo>
                    <a:pt x="159" y="871"/>
                  </a:lnTo>
                  <a:lnTo>
                    <a:pt x="36" y="890"/>
                  </a:lnTo>
                  <a:lnTo>
                    <a:pt x="0" y="920"/>
                  </a:lnTo>
                  <a:lnTo>
                    <a:pt x="30" y="946"/>
                  </a:lnTo>
                  <a:lnTo>
                    <a:pt x="99" y="965"/>
                  </a:lnTo>
                  <a:lnTo>
                    <a:pt x="179" y="926"/>
                  </a:lnTo>
                  <a:lnTo>
                    <a:pt x="238" y="900"/>
                  </a:lnTo>
                  <a:lnTo>
                    <a:pt x="314" y="890"/>
                  </a:lnTo>
                  <a:lnTo>
                    <a:pt x="344" y="881"/>
                  </a:lnTo>
                  <a:lnTo>
                    <a:pt x="334" y="848"/>
                  </a:lnTo>
                  <a:lnTo>
                    <a:pt x="248" y="764"/>
                  </a:lnTo>
                  <a:lnTo>
                    <a:pt x="198" y="676"/>
                  </a:lnTo>
                  <a:lnTo>
                    <a:pt x="155" y="617"/>
                  </a:lnTo>
                  <a:lnTo>
                    <a:pt x="149" y="559"/>
                  </a:lnTo>
                  <a:lnTo>
                    <a:pt x="169" y="462"/>
                  </a:lnTo>
                  <a:lnTo>
                    <a:pt x="215" y="361"/>
                  </a:lnTo>
                  <a:lnTo>
                    <a:pt x="265" y="189"/>
                  </a:lnTo>
                  <a:lnTo>
                    <a:pt x="308" y="88"/>
                  </a:lnTo>
                  <a:lnTo>
                    <a:pt x="304" y="29"/>
                  </a:lnTo>
                  <a:lnTo>
                    <a:pt x="265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47117" name="Freeform 12"/>
            <p:cNvSpPr>
              <a:spLocks/>
            </p:cNvSpPr>
            <p:nvPr/>
          </p:nvSpPr>
          <p:spPr bwMode="auto">
            <a:xfrm>
              <a:off x="2954" y="770"/>
              <a:ext cx="170" cy="198"/>
            </a:xfrm>
            <a:custGeom>
              <a:avLst/>
              <a:gdLst>
                <a:gd name="T0" fmla="*/ 20 w 170"/>
                <a:gd name="T1" fmla="*/ 9 h 198"/>
                <a:gd name="T2" fmla="*/ 66 w 170"/>
                <a:gd name="T3" fmla="*/ 0 h 198"/>
                <a:gd name="T4" fmla="*/ 110 w 170"/>
                <a:gd name="T5" fmla="*/ 3 h 198"/>
                <a:gd name="T6" fmla="*/ 150 w 170"/>
                <a:gd name="T7" fmla="*/ 22 h 198"/>
                <a:gd name="T8" fmla="*/ 170 w 170"/>
                <a:gd name="T9" fmla="*/ 58 h 198"/>
                <a:gd name="T10" fmla="*/ 170 w 170"/>
                <a:gd name="T11" fmla="*/ 87 h 198"/>
                <a:gd name="T12" fmla="*/ 150 w 170"/>
                <a:gd name="T13" fmla="*/ 126 h 198"/>
                <a:gd name="T14" fmla="*/ 116 w 170"/>
                <a:gd name="T15" fmla="*/ 149 h 198"/>
                <a:gd name="T16" fmla="*/ 66 w 170"/>
                <a:gd name="T17" fmla="*/ 149 h 198"/>
                <a:gd name="T18" fmla="*/ 36 w 170"/>
                <a:gd name="T19" fmla="*/ 168 h 198"/>
                <a:gd name="T20" fmla="*/ 26 w 170"/>
                <a:gd name="T21" fmla="*/ 198 h 198"/>
                <a:gd name="T22" fmla="*/ 0 w 170"/>
                <a:gd name="T23" fmla="*/ 188 h 198"/>
                <a:gd name="T24" fmla="*/ 10 w 170"/>
                <a:gd name="T25" fmla="*/ 149 h 198"/>
                <a:gd name="T26" fmla="*/ 46 w 170"/>
                <a:gd name="T27" fmla="*/ 126 h 198"/>
                <a:gd name="T28" fmla="*/ 106 w 170"/>
                <a:gd name="T29" fmla="*/ 120 h 198"/>
                <a:gd name="T30" fmla="*/ 130 w 170"/>
                <a:gd name="T31" fmla="*/ 97 h 198"/>
                <a:gd name="T32" fmla="*/ 136 w 170"/>
                <a:gd name="T33" fmla="*/ 61 h 198"/>
                <a:gd name="T34" fmla="*/ 110 w 170"/>
                <a:gd name="T35" fmla="*/ 29 h 198"/>
                <a:gd name="T36" fmla="*/ 70 w 170"/>
                <a:gd name="T37" fmla="*/ 29 h 198"/>
                <a:gd name="T38" fmla="*/ 26 w 170"/>
                <a:gd name="T39" fmla="*/ 39 h 198"/>
                <a:gd name="T40" fmla="*/ 10 w 170"/>
                <a:gd name="T41" fmla="*/ 29 h 198"/>
                <a:gd name="T42" fmla="*/ 20 w 170"/>
                <a:gd name="T43" fmla="*/ 9 h 19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70"/>
                <a:gd name="T67" fmla="*/ 0 h 198"/>
                <a:gd name="T68" fmla="*/ 170 w 170"/>
                <a:gd name="T69" fmla="*/ 198 h 19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70" h="198">
                  <a:moveTo>
                    <a:pt x="20" y="9"/>
                  </a:moveTo>
                  <a:lnTo>
                    <a:pt x="66" y="0"/>
                  </a:lnTo>
                  <a:lnTo>
                    <a:pt x="110" y="3"/>
                  </a:lnTo>
                  <a:lnTo>
                    <a:pt x="150" y="22"/>
                  </a:lnTo>
                  <a:lnTo>
                    <a:pt x="170" y="58"/>
                  </a:lnTo>
                  <a:lnTo>
                    <a:pt x="170" y="87"/>
                  </a:lnTo>
                  <a:lnTo>
                    <a:pt x="150" y="126"/>
                  </a:lnTo>
                  <a:lnTo>
                    <a:pt x="116" y="149"/>
                  </a:lnTo>
                  <a:lnTo>
                    <a:pt x="66" y="149"/>
                  </a:lnTo>
                  <a:lnTo>
                    <a:pt x="36" y="168"/>
                  </a:lnTo>
                  <a:lnTo>
                    <a:pt x="26" y="198"/>
                  </a:lnTo>
                  <a:lnTo>
                    <a:pt x="0" y="188"/>
                  </a:lnTo>
                  <a:lnTo>
                    <a:pt x="10" y="149"/>
                  </a:lnTo>
                  <a:lnTo>
                    <a:pt x="46" y="126"/>
                  </a:lnTo>
                  <a:lnTo>
                    <a:pt x="106" y="120"/>
                  </a:lnTo>
                  <a:lnTo>
                    <a:pt x="130" y="97"/>
                  </a:lnTo>
                  <a:lnTo>
                    <a:pt x="136" y="61"/>
                  </a:lnTo>
                  <a:lnTo>
                    <a:pt x="110" y="29"/>
                  </a:lnTo>
                  <a:lnTo>
                    <a:pt x="70" y="29"/>
                  </a:lnTo>
                  <a:lnTo>
                    <a:pt x="26" y="39"/>
                  </a:lnTo>
                  <a:lnTo>
                    <a:pt x="10" y="29"/>
                  </a:lnTo>
                  <a:lnTo>
                    <a:pt x="20" y="9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47118" name="Freeform 13"/>
            <p:cNvSpPr>
              <a:spLocks/>
            </p:cNvSpPr>
            <p:nvPr/>
          </p:nvSpPr>
          <p:spPr bwMode="auto">
            <a:xfrm>
              <a:off x="2913" y="1001"/>
              <a:ext cx="53" cy="54"/>
            </a:xfrm>
            <a:custGeom>
              <a:avLst/>
              <a:gdLst>
                <a:gd name="T0" fmla="*/ 53 w 53"/>
                <a:gd name="T1" fmla="*/ 3 h 54"/>
                <a:gd name="T2" fmla="*/ 26 w 53"/>
                <a:gd name="T3" fmla="*/ 0 h 54"/>
                <a:gd name="T4" fmla="*/ 8 w 53"/>
                <a:gd name="T5" fmla="*/ 20 h 54"/>
                <a:gd name="T6" fmla="*/ 0 w 53"/>
                <a:gd name="T7" fmla="*/ 51 h 54"/>
                <a:gd name="T8" fmla="*/ 26 w 53"/>
                <a:gd name="T9" fmla="*/ 54 h 54"/>
                <a:gd name="T10" fmla="*/ 48 w 53"/>
                <a:gd name="T11" fmla="*/ 40 h 54"/>
                <a:gd name="T12" fmla="*/ 53 w 53"/>
                <a:gd name="T13" fmla="*/ 3 h 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3"/>
                <a:gd name="T22" fmla="*/ 0 h 54"/>
                <a:gd name="T23" fmla="*/ 53 w 53"/>
                <a:gd name="T24" fmla="*/ 54 h 5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3" h="54">
                  <a:moveTo>
                    <a:pt x="53" y="3"/>
                  </a:moveTo>
                  <a:lnTo>
                    <a:pt x="26" y="0"/>
                  </a:lnTo>
                  <a:lnTo>
                    <a:pt x="8" y="20"/>
                  </a:lnTo>
                  <a:lnTo>
                    <a:pt x="0" y="51"/>
                  </a:lnTo>
                  <a:lnTo>
                    <a:pt x="26" y="54"/>
                  </a:lnTo>
                  <a:lnTo>
                    <a:pt x="48" y="40"/>
                  </a:lnTo>
                  <a:lnTo>
                    <a:pt x="53" y="3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Kiến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trúc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một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hệ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thóng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phần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mềm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Thiết </a:t>
            </a:r>
            <a:r>
              <a:rPr lang="vi-VN" dirty="0"/>
              <a:t>kế kiến trúc là việc hiểu một </a:t>
            </a:r>
            <a:r>
              <a:rPr lang="vi-VN" dirty="0" smtClean="0"/>
              <a:t>hệ</a:t>
            </a:r>
            <a:r>
              <a:rPr lang="en-US" dirty="0" smtClean="0"/>
              <a:t> </a:t>
            </a:r>
            <a:r>
              <a:rPr lang="vi-VN" dirty="0" smtClean="0"/>
              <a:t>thống </a:t>
            </a:r>
            <a:r>
              <a:rPr lang="vi-VN" dirty="0"/>
              <a:t>được tổ chức như thế nào và </a:t>
            </a:r>
            <a:r>
              <a:rPr lang="vi-VN" dirty="0" smtClean="0"/>
              <a:t>thiết</a:t>
            </a:r>
            <a:r>
              <a:rPr lang="en-US" dirty="0" smtClean="0"/>
              <a:t> </a:t>
            </a:r>
            <a:r>
              <a:rPr lang="vi-VN" dirty="0" smtClean="0"/>
              <a:t>kế </a:t>
            </a:r>
            <a:r>
              <a:rPr lang="vi-VN" dirty="0"/>
              <a:t>toàn bộ kiến trúc của hệ thống đó</a:t>
            </a:r>
            <a:r>
              <a:rPr lang="vi-VN" i="1" dirty="0" smtClean="0"/>
              <a:t>.</a:t>
            </a:r>
            <a:endParaRPr lang="en-US" i="1" dirty="0" smtClean="0"/>
          </a:p>
          <a:p>
            <a:r>
              <a:rPr lang="vi-VN" dirty="0" smtClean="0"/>
              <a:t>Đầu </a:t>
            </a:r>
            <a:r>
              <a:rPr lang="vi-VN" dirty="0"/>
              <a:t>ra của quy trình thiết kế này là </a:t>
            </a:r>
            <a:r>
              <a:rPr lang="vi-VN" dirty="0" smtClean="0"/>
              <a:t>một</a:t>
            </a:r>
            <a:r>
              <a:rPr lang="en-US" dirty="0" smtClean="0"/>
              <a:t> </a:t>
            </a:r>
            <a:r>
              <a:rPr lang="vi-VN" dirty="0" smtClean="0"/>
              <a:t>mô </a:t>
            </a:r>
            <a:r>
              <a:rPr lang="vi-VN" dirty="0"/>
              <a:t>tả về kiến trúc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vi-VN" dirty="0" smtClean="0"/>
              <a:t>phần </a:t>
            </a:r>
            <a:r>
              <a:rPr lang="vi-VN" dirty="0"/>
              <a:t>mềm. </a:t>
            </a:r>
            <a:br>
              <a:rPr lang="vi-VN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EDC7CA-FCD8-465C-AE79-24D957269E7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54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Thiết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kế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kiến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trúc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phần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mềm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Là </a:t>
            </a:r>
            <a:r>
              <a:rPr lang="vi-VN" dirty="0"/>
              <a:t>giai đoạn đầu tiên của một quy </a:t>
            </a:r>
            <a:r>
              <a:rPr lang="vi-VN" dirty="0" smtClean="0"/>
              <a:t>trình</a:t>
            </a:r>
            <a:r>
              <a:rPr lang="en-US" dirty="0" smtClean="0"/>
              <a:t> </a:t>
            </a:r>
            <a:r>
              <a:rPr lang="vi-VN" dirty="0" smtClean="0"/>
              <a:t>thiết </a:t>
            </a:r>
            <a:r>
              <a:rPr lang="vi-VN" dirty="0"/>
              <a:t>kế hệ thống.</a:t>
            </a:r>
          </a:p>
          <a:p>
            <a:r>
              <a:rPr lang="vi-VN" dirty="0" smtClean="0"/>
              <a:t>Biểu </a:t>
            </a:r>
            <a:r>
              <a:rPr lang="vi-VN" dirty="0"/>
              <a:t>diễn mối liên kết giữa đặc tả và </a:t>
            </a:r>
            <a:r>
              <a:rPr lang="vi-VN" dirty="0" smtClean="0"/>
              <a:t>các</a:t>
            </a:r>
            <a:r>
              <a:rPr lang="en-US" dirty="0" smtClean="0"/>
              <a:t> </a:t>
            </a:r>
            <a:r>
              <a:rPr lang="vi-VN" dirty="0" smtClean="0"/>
              <a:t>quy </a:t>
            </a:r>
            <a:r>
              <a:rPr lang="vi-VN" dirty="0"/>
              <a:t>trình </a:t>
            </a:r>
            <a:r>
              <a:rPr lang="vi-VN" dirty="0" smtClean="0"/>
              <a:t>thiết</a:t>
            </a:r>
            <a:r>
              <a:rPr lang="en-US" dirty="0" smtClean="0"/>
              <a:t> </a:t>
            </a:r>
            <a:r>
              <a:rPr lang="vi-VN" dirty="0" smtClean="0"/>
              <a:t>kế</a:t>
            </a:r>
            <a:r>
              <a:rPr lang="vi-VN" dirty="0"/>
              <a:t>.</a:t>
            </a:r>
          </a:p>
          <a:p>
            <a:r>
              <a:rPr lang="vi-VN" dirty="0" smtClean="0"/>
              <a:t>Thường </a:t>
            </a:r>
            <a:r>
              <a:rPr lang="vi-VN" dirty="0"/>
              <a:t>được tiến hành song song </a:t>
            </a:r>
            <a:r>
              <a:rPr lang="vi-VN" dirty="0" smtClean="0"/>
              <a:t>với</a:t>
            </a:r>
            <a:r>
              <a:rPr lang="en-US" dirty="0" smtClean="0"/>
              <a:t> </a:t>
            </a:r>
            <a:r>
              <a:rPr lang="vi-VN" dirty="0" smtClean="0"/>
              <a:t>các </a:t>
            </a:r>
            <a:r>
              <a:rPr lang="vi-VN" dirty="0"/>
              <a:t>hoạt </a:t>
            </a:r>
            <a:r>
              <a:rPr lang="vi-VN" dirty="0" smtClean="0"/>
              <a:t>động</a:t>
            </a:r>
            <a:r>
              <a:rPr lang="en-US" dirty="0" smtClean="0"/>
              <a:t> </a:t>
            </a:r>
            <a:r>
              <a:rPr lang="vi-VN" dirty="0" smtClean="0"/>
              <a:t>đặc </a:t>
            </a:r>
            <a:r>
              <a:rPr lang="vi-VN" dirty="0"/>
              <a:t>tả.</a:t>
            </a:r>
          </a:p>
          <a:p>
            <a:r>
              <a:rPr lang="vi-VN" dirty="0" smtClean="0"/>
              <a:t>Bước </a:t>
            </a:r>
            <a:r>
              <a:rPr lang="vi-VN" dirty="0"/>
              <a:t>này giúp nhận diện các </a:t>
            </a:r>
            <a:r>
              <a:rPr lang="vi-VN" dirty="0" smtClean="0"/>
              <a:t>component</a:t>
            </a:r>
            <a:r>
              <a:rPr lang="en-US" dirty="0" smtClean="0"/>
              <a:t> </a:t>
            </a:r>
            <a:r>
              <a:rPr lang="vi-VN" dirty="0" smtClean="0"/>
              <a:t>chính </a:t>
            </a:r>
            <a:r>
              <a:rPr lang="vi-VN" dirty="0"/>
              <a:t>của hệ thống và cách giao </a:t>
            </a:r>
            <a:r>
              <a:rPr lang="vi-VN" dirty="0" smtClean="0"/>
              <a:t>tiếp</a:t>
            </a:r>
            <a:r>
              <a:rPr lang="en-US" dirty="0" smtClean="0"/>
              <a:t> </a:t>
            </a:r>
            <a:r>
              <a:rPr lang="vi-VN" dirty="0" smtClean="0"/>
              <a:t>của </a:t>
            </a:r>
            <a:r>
              <a:rPr lang="vi-VN" dirty="0"/>
              <a:t>chúng với nhau.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EDC7CA-FCD8-465C-AE79-24D957269E7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3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Các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mức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trừu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tượng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của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SA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,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.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1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.</a:t>
            </a:r>
          </a:p>
          <a:p>
            <a:pPr algn="just"/>
            <a:r>
              <a:rPr lang="vi-VN" dirty="0"/>
              <a:t>SA cung cấp kế hoạch thiết kế hệ thống phần mềm (bản sơ </a:t>
            </a:r>
            <a:r>
              <a:rPr lang="en-US" dirty="0"/>
              <a:t>đ</a:t>
            </a:r>
            <a:r>
              <a:rPr lang="vi-VN" dirty="0"/>
              <a:t>ồ</a:t>
            </a:r>
            <a:r>
              <a:rPr lang="en-US" dirty="0"/>
              <a:t> </a:t>
            </a:r>
            <a:r>
              <a:rPr lang="vi-VN" dirty="0"/>
              <a:t>tổng quát - blueprint, ngầm chứa các ý </a:t>
            </a:r>
            <a:r>
              <a:rPr lang="en-US" dirty="0"/>
              <a:t>đ</a:t>
            </a:r>
            <a:r>
              <a:rPr lang="vi-VN" dirty="0"/>
              <a:t>ịnh về phần mềm)</a:t>
            </a:r>
            <a:endParaRPr lang="en-US" dirty="0"/>
          </a:p>
          <a:p>
            <a:pPr algn="just"/>
            <a:r>
              <a:rPr lang="vi-VN" dirty="0"/>
              <a:t>SA cung cấp thông tin trừu tượng giúp việc quản lý </a:t>
            </a:r>
            <a:r>
              <a:rPr lang="en-US" dirty="0"/>
              <a:t>đ</a:t>
            </a:r>
            <a:r>
              <a:rPr lang="vi-VN" dirty="0"/>
              <a:t>ộ phức tạp</a:t>
            </a:r>
            <a:r>
              <a:rPr lang="en-US" dirty="0"/>
              <a:t> </a:t>
            </a:r>
            <a:r>
              <a:rPr lang="vi-VN" dirty="0"/>
              <a:t>của hệ thống phần mềm dễ dàng hơn.</a:t>
            </a:r>
          </a:p>
          <a:p>
            <a:pPr algn="just"/>
            <a:r>
              <a:rPr lang="vi-VN" dirty="0"/>
              <a:t> Kiến trúc phần mềm bị hạn chế bởi :</a:t>
            </a:r>
          </a:p>
          <a:p>
            <a:pPr lvl="1" algn="just"/>
            <a:r>
              <a:rPr lang="vi-VN" sz="2300" dirty="0"/>
              <a:t> </a:t>
            </a:r>
            <a:r>
              <a:rPr lang="en-US" sz="2300" dirty="0" smtClean="0"/>
              <a:t>S</a:t>
            </a:r>
            <a:r>
              <a:rPr lang="vi-VN" sz="2300" dirty="0" smtClean="0"/>
              <a:t>ự </a:t>
            </a:r>
            <a:r>
              <a:rPr lang="vi-VN" sz="2300" dirty="0"/>
              <a:t>thiếu hụt cách thức chuẩn hóa </a:t>
            </a:r>
            <a:r>
              <a:rPr lang="en-US" sz="2300" dirty="0"/>
              <a:t>đ</a:t>
            </a:r>
            <a:r>
              <a:rPr lang="vi-VN" sz="2300" dirty="0" smtClean="0"/>
              <a:t>ể </a:t>
            </a:r>
            <a:r>
              <a:rPr lang="vi-VN" sz="2300" dirty="0"/>
              <a:t>miêu tả kiến trúc.</a:t>
            </a:r>
          </a:p>
          <a:p>
            <a:pPr lvl="1" algn="just"/>
            <a:r>
              <a:rPr lang="vi-VN" sz="2300" dirty="0"/>
              <a:t> </a:t>
            </a:r>
            <a:r>
              <a:rPr lang="en-US" sz="2300" dirty="0" smtClean="0"/>
              <a:t>S</a:t>
            </a:r>
            <a:r>
              <a:rPr lang="vi-VN" sz="2300" dirty="0" smtClean="0"/>
              <a:t>ự </a:t>
            </a:r>
            <a:r>
              <a:rPr lang="vi-VN" sz="2300" dirty="0"/>
              <a:t>thiếu hụt các phương pháp phân tích </a:t>
            </a:r>
            <a:r>
              <a:rPr lang="en-US" sz="2300" dirty="0"/>
              <a:t>đ</a:t>
            </a:r>
            <a:r>
              <a:rPr lang="vi-VN" sz="2300" dirty="0" smtClean="0"/>
              <a:t>ể </a:t>
            </a:r>
            <a:r>
              <a:rPr lang="vi-VN" sz="2300" dirty="0"/>
              <a:t>dự </a:t>
            </a:r>
            <a:r>
              <a:rPr lang="en-US" sz="2300" dirty="0"/>
              <a:t>đ</a:t>
            </a:r>
            <a:r>
              <a:rPr lang="vi-VN" sz="2300" dirty="0" smtClean="0"/>
              <a:t>oán </a:t>
            </a:r>
            <a:r>
              <a:rPr lang="vi-VN" sz="2300" dirty="0"/>
              <a:t>kiến trúc</a:t>
            </a:r>
            <a:endParaRPr lang="en-US" sz="2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EDC7CA-FCD8-465C-AE79-24D957269E7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08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Các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mức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trừu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tượng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của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Kiến </a:t>
            </a:r>
            <a:r>
              <a:rPr lang="vi-VN" dirty="0"/>
              <a:t>trúc phần mềm nhỏ liên quan đến </a:t>
            </a:r>
            <a:r>
              <a:rPr lang="vi-VN" dirty="0" smtClean="0"/>
              <a:t>kiến</a:t>
            </a:r>
            <a:r>
              <a:rPr lang="en-US" dirty="0" smtClean="0"/>
              <a:t> </a:t>
            </a:r>
            <a:r>
              <a:rPr lang="vi-VN" dirty="0" smtClean="0"/>
              <a:t>trúc </a:t>
            </a:r>
            <a:r>
              <a:rPr lang="vi-VN" dirty="0"/>
              <a:t>của các chương trình đơn lẻ. Ở mức </a:t>
            </a:r>
            <a:r>
              <a:rPr lang="vi-VN" dirty="0" smtClean="0"/>
              <a:t>này,</a:t>
            </a:r>
            <a:r>
              <a:rPr lang="en-US" dirty="0" smtClean="0"/>
              <a:t> </a:t>
            </a:r>
            <a:r>
              <a:rPr lang="vi-VN" dirty="0" smtClean="0"/>
              <a:t>một </a:t>
            </a:r>
            <a:r>
              <a:rPr lang="vi-VN" dirty="0"/>
              <a:t>chương trình được phân thành </a:t>
            </a:r>
            <a:r>
              <a:rPr lang="vi-VN" dirty="0" smtClean="0"/>
              <a:t>các</a:t>
            </a:r>
            <a:r>
              <a:rPr lang="en-US" dirty="0" smtClean="0"/>
              <a:t> </a:t>
            </a:r>
            <a:r>
              <a:rPr lang="vi-VN" dirty="0" smtClean="0"/>
              <a:t>component</a:t>
            </a:r>
            <a:r>
              <a:rPr lang="vi-VN" dirty="0"/>
              <a:t>.</a:t>
            </a:r>
          </a:p>
          <a:p>
            <a:r>
              <a:rPr lang="vi-VN" dirty="0" smtClean="0"/>
              <a:t>Kiến </a:t>
            </a:r>
            <a:r>
              <a:rPr lang="vi-VN" dirty="0"/>
              <a:t>trúc hệ thống lớn liên quan đến kiến </a:t>
            </a:r>
            <a:r>
              <a:rPr lang="vi-VN" dirty="0" smtClean="0"/>
              <a:t>trúc</a:t>
            </a:r>
            <a:r>
              <a:rPr lang="en-US" dirty="0" smtClean="0"/>
              <a:t> </a:t>
            </a:r>
            <a:r>
              <a:rPr lang="vi-VN" dirty="0" smtClean="0"/>
              <a:t>của </a:t>
            </a:r>
            <a:r>
              <a:rPr lang="vi-VN" dirty="0"/>
              <a:t>một hệ thống phức tạp gồm nhiều </a:t>
            </a:r>
            <a:r>
              <a:rPr lang="vi-VN" dirty="0" smtClean="0"/>
              <a:t>hệ</a:t>
            </a:r>
            <a:r>
              <a:rPr lang="en-US" dirty="0" smtClean="0"/>
              <a:t> </a:t>
            </a:r>
            <a:r>
              <a:rPr lang="vi-VN" dirty="0" smtClean="0"/>
              <a:t>thống </a:t>
            </a:r>
            <a:r>
              <a:rPr lang="vi-VN" dirty="0"/>
              <a:t>khác, chương trình và các </a:t>
            </a:r>
            <a:r>
              <a:rPr lang="vi-VN" dirty="0" smtClean="0"/>
              <a:t>components</a:t>
            </a:r>
            <a:r>
              <a:rPr lang="en-US" dirty="0" smtClean="0"/>
              <a:t> </a:t>
            </a:r>
            <a:r>
              <a:rPr lang="vi-VN" dirty="0" smtClean="0"/>
              <a:t>chương </a:t>
            </a:r>
            <a:r>
              <a:rPr lang="vi-VN" dirty="0"/>
              <a:t>trình. Những hệ thống này được </a:t>
            </a:r>
            <a:r>
              <a:rPr lang="vi-VN" dirty="0" smtClean="0"/>
              <a:t>phân</a:t>
            </a:r>
            <a:r>
              <a:rPr lang="en-US" dirty="0" smtClean="0"/>
              <a:t> </a:t>
            </a:r>
            <a:r>
              <a:rPr lang="vi-VN" dirty="0" smtClean="0"/>
              <a:t>tán </a:t>
            </a:r>
            <a:r>
              <a:rPr lang="vi-VN" dirty="0"/>
              <a:t>trên nhiều máy tính khác nhau, có </a:t>
            </a:r>
            <a:r>
              <a:rPr lang="vi-VN" dirty="0" smtClean="0"/>
              <a:t>thể</a:t>
            </a:r>
            <a:r>
              <a:rPr lang="en-US" dirty="0" smtClean="0"/>
              <a:t> </a:t>
            </a:r>
            <a:r>
              <a:rPr lang="vi-VN" dirty="0" smtClean="0"/>
              <a:t>được </a:t>
            </a:r>
            <a:r>
              <a:rPr lang="vi-VN" dirty="0"/>
              <a:t>sở hữu và quản lý bởi nhiều công ty </a:t>
            </a:r>
            <a:r>
              <a:rPr lang="vi-VN" dirty="0" smtClean="0"/>
              <a:t>khác</a:t>
            </a:r>
            <a:r>
              <a:rPr lang="en-US" dirty="0" smtClean="0"/>
              <a:t> </a:t>
            </a:r>
            <a:r>
              <a:rPr lang="vi-VN" dirty="0" smtClean="0"/>
              <a:t>nhau</a:t>
            </a:r>
            <a:r>
              <a:rPr lang="vi-VN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EDC7CA-FCD8-465C-AE79-24D957269E7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2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Biểu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diễn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kiến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trúc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Sử dụng các biểu đồ khối đơn giản, </a:t>
            </a:r>
            <a:r>
              <a:rPr lang="vi-VN" dirty="0" smtClean="0"/>
              <a:t>không</a:t>
            </a:r>
            <a:r>
              <a:rPr lang="en-US" dirty="0" smtClean="0"/>
              <a:t> </a:t>
            </a:r>
            <a:r>
              <a:rPr lang="vi-VN" dirty="0" smtClean="0"/>
              <a:t>mang </a:t>
            </a:r>
            <a:r>
              <a:rPr lang="vi-VN" dirty="0"/>
              <a:t>tính hình thức để chỉ ra các thực thể </a:t>
            </a:r>
            <a:r>
              <a:rPr lang="vi-VN" dirty="0" smtClean="0"/>
              <a:t>và</a:t>
            </a:r>
            <a:r>
              <a:rPr lang="en-US" dirty="0" smtClean="0"/>
              <a:t> </a:t>
            </a:r>
            <a:r>
              <a:rPr lang="vi-VN" dirty="0" smtClean="0"/>
              <a:t>quan </a:t>
            </a:r>
            <a:r>
              <a:rPr lang="vi-VN" dirty="0"/>
              <a:t>hệ giữa chúng là phương pháp </a:t>
            </a:r>
            <a:r>
              <a:rPr lang="vi-VN" dirty="0" smtClean="0"/>
              <a:t>thường</a:t>
            </a:r>
            <a:r>
              <a:rPr lang="en-US" dirty="0" smtClean="0"/>
              <a:t> </a:t>
            </a:r>
            <a:r>
              <a:rPr lang="vi-VN" dirty="0" smtClean="0"/>
              <a:t>gặp </a:t>
            </a:r>
            <a:r>
              <a:rPr lang="vi-VN" dirty="0"/>
              <a:t>nhất để viết tài liệu về kiến trúc </a:t>
            </a:r>
            <a:r>
              <a:rPr lang="vi-VN" dirty="0" smtClean="0"/>
              <a:t>phần</a:t>
            </a:r>
            <a:r>
              <a:rPr lang="en-US" dirty="0" smtClean="0"/>
              <a:t> </a:t>
            </a:r>
            <a:r>
              <a:rPr lang="vi-VN" dirty="0" smtClean="0"/>
              <a:t>mềm</a:t>
            </a:r>
            <a:r>
              <a:rPr lang="vi-VN" dirty="0"/>
              <a:t>.</a:t>
            </a:r>
          </a:p>
          <a:p>
            <a:r>
              <a:rPr lang="vi-VN" dirty="0" smtClean="0"/>
              <a:t>Việc </a:t>
            </a:r>
            <a:r>
              <a:rPr lang="vi-VN" dirty="0"/>
              <a:t>sử dụng loại kiến trúc này bị chỉ </a:t>
            </a:r>
            <a:r>
              <a:rPr lang="vi-VN" dirty="0" smtClean="0"/>
              <a:t>trích</a:t>
            </a:r>
            <a:r>
              <a:rPr lang="en-US" dirty="0" smtClean="0"/>
              <a:t> </a:t>
            </a:r>
            <a:r>
              <a:rPr lang="vi-VN" dirty="0" smtClean="0"/>
              <a:t>trong </a:t>
            </a:r>
            <a:r>
              <a:rPr lang="vi-VN" dirty="0"/>
              <a:t>một thời gian dài do nó thiếu ngữ </a:t>
            </a:r>
            <a:r>
              <a:rPr lang="vi-VN" dirty="0" smtClean="0"/>
              <a:t>nghĩa,</a:t>
            </a:r>
            <a:r>
              <a:rPr lang="en-US" dirty="0" smtClean="0"/>
              <a:t> </a:t>
            </a:r>
            <a:r>
              <a:rPr lang="vi-VN" dirty="0" smtClean="0"/>
              <a:t>không </a:t>
            </a:r>
            <a:r>
              <a:rPr lang="vi-VN" dirty="0"/>
              <a:t>chỉ ra được loại quan hệ giữa các </a:t>
            </a:r>
            <a:r>
              <a:rPr lang="vi-VN" dirty="0" smtClean="0"/>
              <a:t>thực</a:t>
            </a:r>
            <a:r>
              <a:rPr lang="en-US" dirty="0" smtClean="0"/>
              <a:t> </a:t>
            </a:r>
            <a:r>
              <a:rPr lang="vi-VN" dirty="0" smtClean="0"/>
              <a:t>thể </a:t>
            </a:r>
            <a:r>
              <a:rPr lang="vi-VN" dirty="0"/>
              <a:t>và không chỉ ra các thuộc tính của thực </a:t>
            </a:r>
            <a:r>
              <a:rPr lang="vi-VN" dirty="0" smtClean="0"/>
              <a:t>thể</a:t>
            </a:r>
            <a:r>
              <a:rPr lang="en-US" dirty="0" smtClean="0"/>
              <a:t> </a:t>
            </a:r>
            <a:r>
              <a:rPr lang="vi-VN" dirty="0" smtClean="0"/>
              <a:t>trong </a:t>
            </a:r>
            <a:r>
              <a:rPr lang="vi-VN" dirty="0"/>
              <a:t>kiến trúc.</a:t>
            </a:r>
          </a:p>
          <a:p>
            <a:r>
              <a:rPr lang="vi-VN" dirty="0" smtClean="0"/>
              <a:t>Phụ </a:t>
            </a:r>
            <a:r>
              <a:rPr lang="vi-VN" dirty="0"/>
              <a:t>thuộc vào việc sử dụng các mô hình </a:t>
            </a:r>
            <a:r>
              <a:rPr lang="vi-VN" dirty="0" smtClean="0"/>
              <a:t>kiến</a:t>
            </a:r>
            <a:r>
              <a:rPr lang="en-US" dirty="0" smtClean="0"/>
              <a:t> </a:t>
            </a:r>
            <a:r>
              <a:rPr lang="vi-VN" dirty="0" smtClean="0"/>
              <a:t>trúc</a:t>
            </a:r>
            <a:r>
              <a:rPr lang="vi-VN" dirty="0"/>
              <a:t>. Yêu cầu về ngữ nghĩa của mô hình </a:t>
            </a:r>
            <a:r>
              <a:rPr lang="vi-VN" dirty="0" smtClean="0"/>
              <a:t>phụ</a:t>
            </a:r>
            <a:r>
              <a:rPr lang="en-US" dirty="0" smtClean="0"/>
              <a:t> </a:t>
            </a:r>
            <a:r>
              <a:rPr lang="vi-VN" dirty="0" smtClean="0"/>
              <a:t>thuộc </a:t>
            </a:r>
            <a:r>
              <a:rPr lang="vi-VN" dirty="0"/>
              <a:t>vào cách các mô hình đó được sử dụng.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EDC7CA-FCD8-465C-AE79-24D957269E7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Kiến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trúc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HTPM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Quản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lý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ngoại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tệ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EDC7CA-FCD8-465C-AE79-24D957269E7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457200" y="990600"/>
            <a:ext cx="8229600" cy="5486400"/>
            <a:chOff x="624" y="672"/>
            <a:chExt cx="5184" cy="3456"/>
          </a:xfrm>
        </p:grpSpPr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952" y="3688"/>
              <a:ext cx="888" cy="440"/>
              <a:chOff x="3984" y="2976"/>
              <a:chExt cx="816" cy="409"/>
            </a:xfrm>
          </p:grpSpPr>
          <p:grpSp>
            <p:nvGrpSpPr>
              <p:cNvPr id="41" name="Group 5"/>
              <p:cNvGrpSpPr>
                <a:grpSpLocks/>
              </p:cNvGrpSpPr>
              <p:nvPr/>
            </p:nvGrpSpPr>
            <p:grpSpPr bwMode="auto">
              <a:xfrm>
                <a:off x="3984" y="2976"/>
                <a:ext cx="816" cy="409"/>
                <a:chOff x="2139" y="2863"/>
                <a:chExt cx="378" cy="409"/>
              </a:xfrm>
            </p:grpSpPr>
            <p:sp>
              <p:nvSpPr>
                <p:cNvPr id="43" name="Freeform 6"/>
                <p:cNvSpPr>
                  <a:spLocks/>
                </p:cNvSpPr>
                <p:nvPr/>
              </p:nvSpPr>
              <p:spPr bwMode="auto">
                <a:xfrm>
                  <a:off x="2139" y="2863"/>
                  <a:ext cx="378" cy="409"/>
                </a:xfrm>
                <a:custGeom>
                  <a:avLst/>
                  <a:gdLst>
                    <a:gd name="T0" fmla="*/ 378 w 378"/>
                    <a:gd name="T1" fmla="*/ 346 h 409"/>
                    <a:gd name="T2" fmla="*/ 375 w 378"/>
                    <a:gd name="T3" fmla="*/ 352 h 409"/>
                    <a:gd name="T4" fmla="*/ 370 w 378"/>
                    <a:gd name="T5" fmla="*/ 363 h 409"/>
                    <a:gd name="T6" fmla="*/ 362 w 378"/>
                    <a:gd name="T7" fmla="*/ 368 h 409"/>
                    <a:gd name="T8" fmla="*/ 356 w 378"/>
                    <a:gd name="T9" fmla="*/ 375 h 409"/>
                    <a:gd name="T10" fmla="*/ 346 w 378"/>
                    <a:gd name="T11" fmla="*/ 380 h 409"/>
                    <a:gd name="T12" fmla="*/ 335 w 378"/>
                    <a:gd name="T13" fmla="*/ 383 h 409"/>
                    <a:gd name="T14" fmla="*/ 323 w 378"/>
                    <a:gd name="T15" fmla="*/ 390 h 409"/>
                    <a:gd name="T16" fmla="*/ 309 w 378"/>
                    <a:gd name="T17" fmla="*/ 393 h 409"/>
                    <a:gd name="T18" fmla="*/ 294 w 378"/>
                    <a:gd name="T19" fmla="*/ 397 h 409"/>
                    <a:gd name="T20" fmla="*/ 279 w 378"/>
                    <a:gd name="T21" fmla="*/ 400 h 409"/>
                    <a:gd name="T22" fmla="*/ 261 w 378"/>
                    <a:gd name="T23" fmla="*/ 404 h 409"/>
                    <a:gd name="T24" fmla="*/ 244 w 378"/>
                    <a:gd name="T25" fmla="*/ 407 h 409"/>
                    <a:gd name="T26" fmla="*/ 217 w 378"/>
                    <a:gd name="T27" fmla="*/ 409 h 409"/>
                    <a:gd name="T28" fmla="*/ 151 w 378"/>
                    <a:gd name="T29" fmla="*/ 407 h 409"/>
                    <a:gd name="T30" fmla="*/ 125 w 378"/>
                    <a:gd name="T31" fmla="*/ 404 h 409"/>
                    <a:gd name="T32" fmla="*/ 107 w 378"/>
                    <a:gd name="T33" fmla="*/ 402 h 409"/>
                    <a:gd name="T34" fmla="*/ 92 w 378"/>
                    <a:gd name="T35" fmla="*/ 400 h 409"/>
                    <a:gd name="T36" fmla="*/ 76 w 378"/>
                    <a:gd name="T37" fmla="*/ 395 h 409"/>
                    <a:gd name="T38" fmla="*/ 62 w 378"/>
                    <a:gd name="T39" fmla="*/ 390 h 409"/>
                    <a:gd name="T40" fmla="*/ 49 w 378"/>
                    <a:gd name="T41" fmla="*/ 386 h 409"/>
                    <a:gd name="T42" fmla="*/ 38 w 378"/>
                    <a:gd name="T43" fmla="*/ 381 h 409"/>
                    <a:gd name="T44" fmla="*/ 29 w 378"/>
                    <a:gd name="T45" fmla="*/ 376 h 409"/>
                    <a:gd name="T46" fmla="*/ 19 w 378"/>
                    <a:gd name="T47" fmla="*/ 373 h 409"/>
                    <a:gd name="T48" fmla="*/ 11 w 378"/>
                    <a:gd name="T49" fmla="*/ 366 h 409"/>
                    <a:gd name="T50" fmla="*/ 5 w 378"/>
                    <a:gd name="T51" fmla="*/ 356 h 409"/>
                    <a:gd name="T52" fmla="*/ 2 w 378"/>
                    <a:gd name="T53" fmla="*/ 349 h 409"/>
                    <a:gd name="T54" fmla="*/ 0 w 378"/>
                    <a:gd name="T55" fmla="*/ 342 h 409"/>
                    <a:gd name="T56" fmla="*/ 0 w 378"/>
                    <a:gd name="T57" fmla="*/ 66 h 409"/>
                    <a:gd name="T58" fmla="*/ 0 w 378"/>
                    <a:gd name="T59" fmla="*/ 61 h 409"/>
                    <a:gd name="T60" fmla="*/ 3 w 378"/>
                    <a:gd name="T61" fmla="*/ 54 h 409"/>
                    <a:gd name="T62" fmla="*/ 7 w 378"/>
                    <a:gd name="T63" fmla="*/ 47 h 409"/>
                    <a:gd name="T64" fmla="*/ 11 w 378"/>
                    <a:gd name="T65" fmla="*/ 42 h 409"/>
                    <a:gd name="T66" fmla="*/ 19 w 378"/>
                    <a:gd name="T67" fmla="*/ 35 h 409"/>
                    <a:gd name="T68" fmla="*/ 29 w 378"/>
                    <a:gd name="T69" fmla="*/ 32 h 409"/>
                    <a:gd name="T70" fmla="*/ 38 w 378"/>
                    <a:gd name="T71" fmla="*/ 25 h 409"/>
                    <a:gd name="T72" fmla="*/ 49 w 378"/>
                    <a:gd name="T73" fmla="*/ 20 h 409"/>
                    <a:gd name="T74" fmla="*/ 62 w 378"/>
                    <a:gd name="T75" fmla="*/ 15 h 409"/>
                    <a:gd name="T76" fmla="*/ 76 w 378"/>
                    <a:gd name="T77" fmla="*/ 13 h 409"/>
                    <a:gd name="T78" fmla="*/ 92 w 378"/>
                    <a:gd name="T79" fmla="*/ 8 h 409"/>
                    <a:gd name="T80" fmla="*/ 107 w 378"/>
                    <a:gd name="T81" fmla="*/ 6 h 409"/>
                    <a:gd name="T82" fmla="*/ 125 w 378"/>
                    <a:gd name="T83" fmla="*/ 5 h 409"/>
                    <a:gd name="T84" fmla="*/ 151 w 378"/>
                    <a:gd name="T85" fmla="*/ 1 h 409"/>
                    <a:gd name="T86" fmla="*/ 217 w 378"/>
                    <a:gd name="T87" fmla="*/ 0 h 409"/>
                    <a:gd name="T88" fmla="*/ 244 w 378"/>
                    <a:gd name="T89" fmla="*/ 1 h 409"/>
                    <a:gd name="T90" fmla="*/ 261 w 378"/>
                    <a:gd name="T91" fmla="*/ 5 h 409"/>
                    <a:gd name="T92" fmla="*/ 279 w 378"/>
                    <a:gd name="T93" fmla="*/ 6 h 409"/>
                    <a:gd name="T94" fmla="*/ 294 w 378"/>
                    <a:gd name="T95" fmla="*/ 11 h 409"/>
                    <a:gd name="T96" fmla="*/ 309 w 378"/>
                    <a:gd name="T97" fmla="*/ 15 h 409"/>
                    <a:gd name="T98" fmla="*/ 323 w 378"/>
                    <a:gd name="T99" fmla="*/ 18 h 409"/>
                    <a:gd name="T100" fmla="*/ 335 w 378"/>
                    <a:gd name="T101" fmla="*/ 22 h 409"/>
                    <a:gd name="T102" fmla="*/ 346 w 378"/>
                    <a:gd name="T103" fmla="*/ 28 h 409"/>
                    <a:gd name="T104" fmla="*/ 356 w 378"/>
                    <a:gd name="T105" fmla="*/ 34 h 409"/>
                    <a:gd name="T106" fmla="*/ 362 w 378"/>
                    <a:gd name="T107" fmla="*/ 39 h 409"/>
                    <a:gd name="T108" fmla="*/ 370 w 378"/>
                    <a:gd name="T109" fmla="*/ 46 h 409"/>
                    <a:gd name="T110" fmla="*/ 373 w 378"/>
                    <a:gd name="T111" fmla="*/ 49 h 409"/>
                    <a:gd name="T112" fmla="*/ 376 w 378"/>
                    <a:gd name="T113" fmla="*/ 56 h 409"/>
                    <a:gd name="T114" fmla="*/ 378 w 378"/>
                    <a:gd name="T115" fmla="*/ 63 h 409"/>
                    <a:gd name="T116" fmla="*/ 378 w 378"/>
                    <a:gd name="T117" fmla="*/ 339 h 409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w 378"/>
                    <a:gd name="T178" fmla="*/ 0 h 409"/>
                    <a:gd name="T179" fmla="*/ 378 w 378"/>
                    <a:gd name="T180" fmla="*/ 409 h 409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T177" t="T178" r="T179" b="T180"/>
                  <a:pathLst>
                    <a:path w="378" h="409">
                      <a:moveTo>
                        <a:pt x="378" y="342"/>
                      </a:moveTo>
                      <a:lnTo>
                        <a:pt x="378" y="346"/>
                      </a:lnTo>
                      <a:lnTo>
                        <a:pt x="376" y="349"/>
                      </a:lnTo>
                      <a:lnTo>
                        <a:pt x="375" y="352"/>
                      </a:lnTo>
                      <a:lnTo>
                        <a:pt x="373" y="356"/>
                      </a:lnTo>
                      <a:lnTo>
                        <a:pt x="370" y="363"/>
                      </a:lnTo>
                      <a:lnTo>
                        <a:pt x="367" y="366"/>
                      </a:lnTo>
                      <a:lnTo>
                        <a:pt x="362" y="368"/>
                      </a:lnTo>
                      <a:lnTo>
                        <a:pt x="359" y="373"/>
                      </a:lnTo>
                      <a:lnTo>
                        <a:pt x="356" y="375"/>
                      </a:lnTo>
                      <a:lnTo>
                        <a:pt x="349" y="376"/>
                      </a:lnTo>
                      <a:lnTo>
                        <a:pt x="346" y="380"/>
                      </a:lnTo>
                      <a:lnTo>
                        <a:pt x="340" y="381"/>
                      </a:lnTo>
                      <a:lnTo>
                        <a:pt x="335" y="383"/>
                      </a:lnTo>
                      <a:lnTo>
                        <a:pt x="329" y="386"/>
                      </a:lnTo>
                      <a:lnTo>
                        <a:pt x="323" y="390"/>
                      </a:lnTo>
                      <a:lnTo>
                        <a:pt x="315" y="390"/>
                      </a:lnTo>
                      <a:lnTo>
                        <a:pt x="309" y="393"/>
                      </a:lnTo>
                      <a:lnTo>
                        <a:pt x="301" y="395"/>
                      </a:lnTo>
                      <a:lnTo>
                        <a:pt x="294" y="397"/>
                      </a:lnTo>
                      <a:lnTo>
                        <a:pt x="286" y="400"/>
                      </a:lnTo>
                      <a:lnTo>
                        <a:pt x="279" y="400"/>
                      </a:lnTo>
                      <a:lnTo>
                        <a:pt x="271" y="402"/>
                      </a:lnTo>
                      <a:lnTo>
                        <a:pt x="261" y="404"/>
                      </a:lnTo>
                      <a:lnTo>
                        <a:pt x="253" y="404"/>
                      </a:lnTo>
                      <a:lnTo>
                        <a:pt x="244" y="407"/>
                      </a:lnTo>
                      <a:lnTo>
                        <a:pt x="225" y="407"/>
                      </a:lnTo>
                      <a:lnTo>
                        <a:pt x="217" y="409"/>
                      </a:lnTo>
                      <a:lnTo>
                        <a:pt x="161" y="409"/>
                      </a:lnTo>
                      <a:lnTo>
                        <a:pt x="151" y="407"/>
                      </a:lnTo>
                      <a:lnTo>
                        <a:pt x="132" y="407"/>
                      </a:lnTo>
                      <a:lnTo>
                        <a:pt x="125" y="404"/>
                      </a:lnTo>
                      <a:lnTo>
                        <a:pt x="117" y="404"/>
                      </a:lnTo>
                      <a:lnTo>
                        <a:pt x="107" y="402"/>
                      </a:lnTo>
                      <a:lnTo>
                        <a:pt x="99" y="400"/>
                      </a:lnTo>
                      <a:lnTo>
                        <a:pt x="92" y="400"/>
                      </a:lnTo>
                      <a:lnTo>
                        <a:pt x="84" y="397"/>
                      </a:lnTo>
                      <a:lnTo>
                        <a:pt x="76" y="395"/>
                      </a:lnTo>
                      <a:lnTo>
                        <a:pt x="68" y="393"/>
                      </a:lnTo>
                      <a:lnTo>
                        <a:pt x="62" y="390"/>
                      </a:lnTo>
                      <a:lnTo>
                        <a:pt x="55" y="390"/>
                      </a:lnTo>
                      <a:lnTo>
                        <a:pt x="49" y="386"/>
                      </a:lnTo>
                      <a:lnTo>
                        <a:pt x="43" y="383"/>
                      </a:lnTo>
                      <a:lnTo>
                        <a:pt x="38" y="381"/>
                      </a:lnTo>
                      <a:lnTo>
                        <a:pt x="32" y="380"/>
                      </a:lnTo>
                      <a:lnTo>
                        <a:pt x="29" y="376"/>
                      </a:lnTo>
                      <a:lnTo>
                        <a:pt x="22" y="375"/>
                      </a:lnTo>
                      <a:lnTo>
                        <a:pt x="19" y="373"/>
                      </a:lnTo>
                      <a:lnTo>
                        <a:pt x="16" y="368"/>
                      </a:lnTo>
                      <a:lnTo>
                        <a:pt x="11" y="366"/>
                      </a:lnTo>
                      <a:lnTo>
                        <a:pt x="8" y="363"/>
                      </a:lnTo>
                      <a:lnTo>
                        <a:pt x="5" y="356"/>
                      </a:lnTo>
                      <a:lnTo>
                        <a:pt x="3" y="352"/>
                      </a:lnTo>
                      <a:lnTo>
                        <a:pt x="2" y="349"/>
                      </a:lnTo>
                      <a:lnTo>
                        <a:pt x="0" y="346"/>
                      </a:lnTo>
                      <a:lnTo>
                        <a:pt x="0" y="342"/>
                      </a:lnTo>
                      <a:lnTo>
                        <a:pt x="0" y="340"/>
                      </a:lnTo>
                      <a:lnTo>
                        <a:pt x="0" y="66"/>
                      </a:lnTo>
                      <a:lnTo>
                        <a:pt x="0" y="63"/>
                      </a:lnTo>
                      <a:lnTo>
                        <a:pt x="0" y="61"/>
                      </a:lnTo>
                      <a:lnTo>
                        <a:pt x="2" y="56"/>
                      </a:lnTo>
                      <a:lnTo>
                        <a:pt x="3" y="54"/>
                      </a:lnTo>
                      <a:lnTo>
                        <a:pt x="5" y="49"/>
                      </a:lnTo>
                      <a:lnTo>
                        <a:pt x="7" y="47"/>
                      </a:lnTo>
                      <a:lnTo>
                        <a:pt x="8" y="46"/>
                      </a:lnTo>
                      <a:lnTo>
                        <a:pt x="11" y="42"/>
                      </a:lnTo>
                      <a:lnTo>
                        <a:pt x="16" y="39"/>
                      </a:lnTo>
                      <a:lnTo>
                        <a:pt x="19" y="35"/>
                      </a:lnTo>
                      <a:lnTo>
                        <a:pt x="22" y="34"/>
                      </a:lnTo>
                      <a:lnTo>
                        <a:pt x="29" y="32"/>
                      </a:lnTo>
                      <a:lnTo>
                        <a:pt x="32" y="28"/>
                      </a:lnTo>
                      <a:lnTo>
                        <a:pt x="38" y="25"/>
                      </a:lnTo>
                      <a:lnTo>
                        <a:pt x="43" y="22"/>
                      </a:lnTo>
                      <a:lnTo>
                        <a:pt x="49" y="20"/>
                      </a:lnTo>
                      <a:lnTo>
                        <a:pt x="55" y="18"/>
                      </a:lnTo>
                      <a:lnTo>
                        <a:pt x="62" y="15"/>
                      </a:lnTo>
                      <a:lnTo>
                        <a:pt x="68" y="15"/>
                      </a:lnTo>
                      <a:lnTo>
                        <a:pt x="76" y="13"/>
                      </a:lnTo>
                      <a:lnTo>
                        <a:pt x="84" y="11"/>
                      </a:lnTo>
                      <a:lnTo>
                        <a:pt x="92" y="8"/>
                      </a:lnTo>
                      <a:lnTo>
                        <a:pt x="99" y="6"/>
                      </a:lnTo>
                      <a:lnTo>
                        <a:pt x="107" y="6"/>
                      </a:lnTo>
                      <a:lnTo>
                        <a:pt x="117" y="5"/>
                      </a:lnTo>
                      <a:lnTo>
                        <a:pt x="125" y="5"/>
                      </a:lnTo>
                      <a:lnTo>
                        <a:pt x="132" y="1"/>
                      </a:lnTo>
                      <a:lnTo>
                        <a:pt x="151" y="1"/>
                      </a:lnTo>
                      <a:lnTo>
                        <a:pt x="161" y="0"/>
                      </a:lnTo>
                      <a:lnTo>
                        <a:pt x="217" y="0"/>
                      </a:lnTo>
                      <a:lnTo>
                        <a:pt x="225" y="1"/>
                      </a:lnTo>
                      <a:lnTo>
                        <a:pt x="244" y="1"/>
                      </a:lnTo>
                      <a:lnTo>
                        <a:pt x="253" y="5"/>
                      </a:lnTo>
                      <a:lnTo>
                        <a:pt x="261" y="5"/>
                      </a:lnTo>
                      <a:lnTo>
                        <a:pt x="271" y="6"/>
                      </a:lnTo>
                      <a:lnTo>
                        <a:pt x="279" y="6"/>
                      </a:lnTo>
                      <a:lnTo>
                        <a:pt x="286" y="8"/>
                      </a:lnTo>
                      <a:lnTo>
                        <a:pt x="294" y="11"/>
                      </a:lnTo>
                      <a:lnTo>
                        <a:pt x="301" y="13"/>
                      </a:lnTo>
                      <a:lnTo>
                        <a:pt x="309" y="15"/>
                      </a:lnTo>
                      <a:lnTo>
                        <a:pt x="315" y="15"/>
                      </a:lnTo>
                      <a:lnTo>
                        <a:pt x="323" y="18"/>
                      </a:lnTo>
                      <a:lnTo>
                        <a:pt x="329" y="20"/>
                      </a:lnTo>
                      <a:lnTo>
                        <a:pt x="335" y="22"/>
                      </a:lnTo>
                      <a:lnTo>
                        <a:pt x="340" y="25"/>
                      </a:lnTo>
                      <a:lnTo>
                        <a:pt x="346" y="28"/>
                      </a:lnTo>
                      <a:lnTo>
                        <a:pt x="349" y="32"/>
                      </a:lnTo>
                      <a:lnTo>
                        <a:pt x="356" y="34"/>
                      </a:lnTo>
                      <a:lnTo>
                        <a:pt x="359" y="35"/>
                      </a:lnTo>
                      <a:lnTo>
                        <a:pt x="362" y="39"/>
                      </a:lnTo>
                      <a:lnTo>
                        <a:pt x="367" y="42"/>
                      </a:lnTo>
                      <a:lnTo>
                        <a:pt x="370" y="46"/>
                      </a:lnTo>
                      <a:lnTo>
                        <a:pt x="371" y="47"/>
                      </a:lnTo>
                      <a:lnTo>
                        <a:pt x="373" y="49"/>
                      </a:lnTo>
                      <a:lnTo>
                        <a:pt x="375" y="54"/>
                      </a:lnTo>
                      <a:lnTo>
                        <a:pt x="376" y="56"/>
                      </a:lnTo>
                      <a:lnTo>
                        <a:pt x="378" y="61"/>
                      </a:lnTo>
                      <a:lnTo>
                        <a:pt x="378" y="63"/>
                      </a:lnTo>
                      <a:lnTo>
                        <a:pt x="378" y="66"/>
                      </a:lnTo>
                      <a:lnTo>
                        <a:pt x="378" y="339"/>
                      </a:lnTo>
                      <a:lnTo>
                        <a:pt x="378" y="342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44" name="Freeform 7"/>
                <p:cNvSpPr>
                  <a:spLocks/>
                </p:cNvSpPr>
                <p:nvPr/>
              </p:nvSpPr>
              <p:spPr bwMode="auto">
                <a:xfrm>
                  <a:off x="2139" y="2926"/>
                  <a:ext cx="378" cy="66"/>
                </a:xfrm>
                <a:custGeom>
                  <a:avLst/>
                  <a:gdLst>
                    <a:gd name="T0" fmla="*/ 0 w 378"/>
                    <a:gd name="T1" fmla="*/ 0 h 66"/>
                    <a:gd name="T2" fmla="*/ 0 w 378"/>
                    <a:gd name="T3" fmla="*/ 3 h 66"/>
                    <a:gd name="T4" fmla="*/ 2 w 378"/>
                    <a:gd name="T5" fmla="*/ 6 h 66"/>
                    <a:gd name="T6" fmla="*/ 3 w 378"/>
                    <a:gd name="T7" fmla="*/ 10 h 66"/>
                    <a:gd name="T8" fmla="*/ 5 w 378"/>
                    <a:gd name="T9" fmla="*/ 13 h 66"/>
                    <a:gd name="T10" fmla="*/ 7 w 378"/>
                    <a:gd name="T11" fmla="*/ 17 h 66"/>
                    <a:gd name="T12" fmla="*/ 8 w 378"/>
                    <a:gd name="T13" fmla="*/ 18 h 66"/>
                    <a:gd name="T14" fmla="*/ 11 w 378"/>
                    <a:gd name="T15" fmla="*/ 23 h 66"/>
                    <a:gd name="T16" fmla="*/ 16 w 378"/>
                    <a:gd name="T17" fmla="*/ 25 h 66"/>
                    <a:gd name="T18" fmla="*/ 19 w 378"/>
                    <a:gd name="T19" fmla="*/ 27 h 66"/>
                    <a:gd name="T20" fmla="*/ 22 w 378"/>
                    <a:gd name="T21" fmla="*/ 30 h 66"/>
                    <a:gd name="T22" fmla="*/ 29 w 378"/>
                    <a:gd name="T23" fmla="*/ 34 h 66"/>
                    <a:gd name="T24" fmla="*/ 32 w 378"/>
                    <a:gd name="T25" fmla="*/ 37 h 66"/>
                    <a:gd name="T26" fmla="*/ 38 w 378"/>
                    <a:gd name="T27" fmla="*/ 39 h 66"/>
                    <a:gd name="T28" fmla="*/ 43 w 378"/>
                    <a:gd name="T29" fmla="*/ 40 h 66"/>
                    <a:gd name="T30" fmla="*/ 49 w 378"/>
                    <a:gd name="T31" fmla="*/ 44 h 66"/>
                    <a:gd name="T32" fmla="*/ 55 w 378"/>
                    <a:gd name="T33" fmla="*/ 46 h 66"/>
                    <a:gd name="T34" fmla="*/ 62 w 378"/>
                    <a:gd name="T35" fmla="*/ 47 h 66"/>
                    <a:gd name="T36" fmla="*/ 68 w 378"/>
                    <a:gd name="T37" fmla="*/ 51 h 66"/>
                    <a:gd name="T38" fmla="*/ 76 w 378"/>
                    <a:gd name="T39" fmla="*/ 52 h 66"/>
                    <a:gd name="T40" fmla="*/ 84 w 378"/>
                    <a:gd name="T41" fmla="*/ 54 h 66"/>
                    <a:gd name="T42" fmla="*/ 92 w 378"/>
                    <a:gd name="T43" fmla="*/ 58 h 66"/>
                    <a:gd name="T44" fmla="*/ 99 w 378"/>
                    <a:gd name="T45" fmla="*/ 58 h 66"/>
                    <a:gd name="T46" fmla="*/ 107 w 378"/>
                    <a:gd name="T47" fmla="*/ 59 h 66"/>
                    <a:gd name="T48" fmla="*/ 117 w 378"/>
                    <a:gd name="T49" fmla="*/ 61 h 66"/>
                    <a:gd name="T50" fmla="*/ 125 w 378"/>
                    <a:gd name="T51" fmla="*/ 61 h 66"/>
                    <a:gd name="T52" fmla="*/ 132 w 378"/>
                    <a:gd name="T53" fmla="*/ 64 h 66"/>
                    <a:gd name="T54" fmla="*/ 151 w 378"/>
                    <a:gd name="T55" fmla="*/ 64 h 66"/>
                    <a:gd name="T56" fmla="*/ 161 w 378"/>
                    <a:gd name="T57" fmla="*/ 66 h 66"/>
                    <a:gd name="T58" fmla="*/ 217 w 378"/>
                    <a:gd name="T59" fmla="*/ 66 h 66"/>
                    <a:gd name="T60" fmla="*/ 225 w 378"/>
                    <a:gd name="T61" fmla="*/ 64 h 66"/>
                    <a:gd name="T62" fmla="*/ 244 w 378"/>
                    <a:gd name="T63" fmla="*/ 64 h 66"/>
                    <a:gd name="T64" fmla="*/ 253 w 378"/>
                    <a:gd name="T65" fmla="*/ 61 h 66"/>
                    <a:gd name="T66" fmla="*/ 261 w 378"/>
                    <a:gd name="T67" fmla="*/ 61 h 66"/>
                    <a:gd name="T68" fmla="*/ 271 w 378"/>
                    <a:gd name="T69" fmla="*/ 59 h 66"/>
                    <a:gd name="T70" fmla="*/ 279 w 378"/>
                    <a:gd name="T71" fmla="*/ 58 h 66"/>
                    <a:gd name="T72" fmla="*/ 286 w 378"/>
                    <a:gd name="T73" fmla="*/ 58 h 66"/>
                    <a:gd name="T74" fmla="*/ 294 w 378"/>
                    <a:gd name="T75" fmla="*/ 54 h 66"/>
                    <a:gd name="T76" fmla="*/ 301 w 378"/>
                    <a:gd name="T77" fmla="*/ 52 h 66"/>
                    <a:gd name="T78" fmla="*/ 309 w 378"/>
                    <a:gd name="T79" fmla="*/ 51 h 66"/>
                    <a:gd name="T80" fmla="*/ 315 w 378"/>
                    <a:gd name="T81" fmla="*/ 47 h 66"/>
                    <a:gd name="T82" fmla="*/ 323 w 378"/>
                    <a:gd name="T83" fmla="*/ 46 h 66"/>
                    <a:gd name="T84" fmla="*/ 329 w 378"/>
                    <a:gd name="T85" fmla="*/ 44 h 66"/>
                    <a:gd name="T86" fmla="*/ 335 w 378"/>
                    <a:gd name="T87" fmla="*/ 40 h 66"/>
                    <a:gd name="T88" fmla="*/ 340 w 378"/>
                    <a:gd name="T89" fmla="*/ 39 h 66"/>
                    <a:gd name="T90" fmla="*/ 346 w 378"/>
                    <a:gd name="T91" fmla="*/ 37 h 66"/>
                    <a:gd name="T92" fmla="*/ 349 w 378"/>
                    <a:gd name="T93" fmla="*/ 34 h 66"/>
                    <a:gd name="T94" fmla="*/ 356 w 378"/>
                    <a:gd name="T95" fmla="*/ 30 h 66"/>
                    <a:gd name="T96" fmla="*/ 359 w 378"/>
                    <a:gd name="T97" fmla="*/ 27 h 66"/>
                    <a:gd name="T98" fmla="*/ 362 w 378"/>
                    <a:gd name="T99" fmla="*/ 25 h 66"/>
                    <a:gd name="T100" fmla="*/ 367 w 378"/>
                    <a:gd name="T101" fmla="*/ 23 h 66"/>
                    <a:gd name="T102" fmla="*/ 370 w 378"/>
                    <a:gd name="T103" fmla="*/ 18 h 66"/>
                    <a:gd name="T104" fmla="*/ 371 w 378"/>
                    <a:gd name="T105" fmla="*/ 17 h 66"/>
                    <a:gd name="T106" fmla="*/ 373 w 378"/>
                    <a:gd name="T107" fmla="*/ 13 h 66"/>
                    <a:gd name="T108" fmla="*/ 375 w 378"/>
                    <a:gd name="T109" fmla="*/ 10 h 66"/>
                    <a:gd name="T110" fmla="*/ 376 w 378"/>
                    <a:gd name="T111" fmla="*/ 6 h 66"/>
                    <a:gd name="T112" fmla="*/ 378 w 378"/>
                    <a:gd name="T113" fmla="*/ 3 h 66"/>
                    <a:gd name="T114" fmla="*/ 378 w 378"/>
                    <a:gd name="T115" fmla="*/ 0 h 6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378"/>
                    <a:gd name="T175" fmla="*/ 0 h 66"/>
                    <a:gd name="T176" fmla="*/ 378 w 378"/>
                    <a:gd name="T177" fmla="*/ 66 h 66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378" h="66">
                      <a:moveTo>
                        <a:pt x="0" y="0"/>
                      </a:moveTo>
                      <a:lnTo>
                        <a:pt x="0" y="3"/>
                      </a:lnTo>
                      <a:lnTo>
                        <a:pt x="2" y="6"/>
                      </a:lnTo>
                      <a:lnTo>
                        <a:pt x="3" y="10"/>
                      </a:lnTo>
                      <a:lnTo>
                        <a:pt x="5" y="13"/>
                      </a:lnTo>
                      <a:lnTo>
                        <a:pt x="7" y="17"/>
                      </a:lnTo>
                      <a:lnTo>
                        <a:pt x="8" y="18"/>
                      </a:lnTo>
                      <a:lnTo>
                        <a:pt x="11" y="23"/>
                      </a:lnTo>
                      <a:lnTo>
                        <a:pt x="16" y="25"/>
                      </a:lnTo>
                      <a:lnTo>
                        <a:pt x="19" y="27"/>
                      </a:lnTo>
                      <a:lnTo>
                        <a:pt x="22" y="30"/>
                      </a:lnTo>
                      <a:lnTo>
                        <a:pt x="29" y="34"/>
                      </a:lnTo>
                      <a:lnTo>
                        <a:pt x="32" y="37"/>
                      </a:lnTo>
                      <a:lnTo>
                        <a:pt x="38" y="39"/>
                      </a:lnTo>
                      <a:lnTo>
                        <a:pt x="43" y="40"/>
                      </a:lnTo>
                      <a:lnTo>
                        <a:pt x="49" y="44"/>
                      </a:lnTo>
                      <a:lnTo>
                        <a:pt x="55" y="46"/>
                      </a:lnTo>
                      <a:lnTo>
                        <a:pt x="62" y="47"/>
                      </a:lnTo>
                      <a:lnTo>
                        <a:pt x="68" y="51"/>
                      </a:lnTo>
                      <a:lnTo>
                        <a:pt x="76" y="52"/>
                      </a:lnTo>
                      <a:lnTo>
                        <a:pt x="84" y="54"/>
                      </a:lnTo>
                      <a:lnTo>
                        <a:pt x="92" y="58"/>
                      </a:lnTo>
                      <a:lnTo>
                        <a:pt x="99" y="58"/>
                      </a:lnTo>
                      <a:lnTo>
                        <a:pt x="107" y="59"/>
                      </a:lnTo>
                      <a:lnTo>
                        <a:pt x="117" y="61"/>
                      </a:lnTo>
                      <a:lnTo>
                        <a:pt x="125" y="61"/>
                      </a:lnTo>
                      <a:lnTo>
                        <a:pt x="132" y="64"/>
                      </a:lnTo>
                      <a:lnTo>
                        <a:pt x="151" y="64"/>
                      </a:lnTo>
                      <a:lnTo>
                        <a:pt x="161" y="66"/>
                      </a:lnTo>
                      <a:lnTo>
                        <a:pt x="217" y="66"/>
                      </a:lnTo>
                      <a:lnTo>
                        <a:pt x="225" y="64"/>
                      </a:lnTo>
                      <a:lnTo>
                        <a:pt x="244" y="64"/>
                      </a:lnTo>
                      <a:lnTo>
                        <a:pt x="253" y="61"/>
                      </a:lnTo>
                      <a:lnTo>
                        <a:pt x="261" y="61"/>
                      </a:lnTo>
                      <a:lnTo>
                        <a:pt x="271" y="59"/>
                      </a:lnTo>
                      <a:lnTo>
                        <a:pt x="279" y="58"/>
                      </a:lnTo>
                      <a:lnTo>
                        <a:pt x="286" y="58"/>
                      </a:lnTo>
                      <a:lnTo>
                        <a:pt x="294" y="54"/>
                      </a:lnTo>
                      <a:lnTo>
                        <a:pt x="301" y="52"/>
                      </a:lnTo>
                      <a:lnTo>
                        <a:pt x="309" y="51"/>
                      </a:lnTo>
                      <a:lnTo>
                        <a:pt x="315" y="47"/>
                      </a:lnTo>
                      <a:lnTo>
                        <a:pt x="323" y="46"/>
                      </a:lnTo>
                      <a:lnTo>
                        <a:pt x="329" y="44"/>
                      </a:lnTo>
                      <a:lnTo>
                        <a:pt x="335" y="40"/>
                      </a:lnTo>
                      <a:lnTo>
                        <a:pt x="340" y="39"/>
                      </a:lnTo>
                      <a:lnTo>
                        <a:pt x="346" y="37"/>
                      </a:lnTo>
                      <a:lnTo>
                        <a:pt x="349" y="34"/>
                      </a:lnTo>
                      <a:lnTo>
                        <a:pt x="356" y="30"/>
                      </a:lnTo>
                      <a:lnTo>
                        <a:pt x="359" y="27"/>
                      </a:lnTo>
                      <a:lnTo>
                        <a:pt x="362" y="25"/>
                      </a:lnTo>
                      <a:lnTo>
                        <a:pt x="367" y="23"/>
                      </a:lnTo>
                      <a:lnTo>
                        <a:pt x="370" y="18"/>
                      </a:lnTo>
                      <a:lnTo>
                        <a:pt x="371" y="17"/>
                      </a:lnTo>
                      <a:lnTo>
                        <a:pt x="373" y="13"/>
                      </a:lnTo>
                      <a:lnTo>
                        <a:pt x="375" y="10"/>
                      </a:lnTo>
                      <a:lnTo>
                        <a:pt x="376" y="6"/>
                      </a:lnTo>
                      <a:lnTo>
                        <a:pt x="378" y="3"/>
                      </a:lnTo>
                      <a:lnTo>
                        <a:pt x="378" y="0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</p:grpSp>
          <p:sp>
            <p:nvSpPr>
              <p:cNvPr id="42" name="Text Box 8"/>
              <p:cNvSpPr txBox="1">
                <a:spLocks noChangeArrowheads="1"/>
              </p:cNvSpPr>
              <p:nvPr/>
            </p:nvSpPr>
            <p:spPr bwMode="auto">
              <a:xfrm>
                <a:off x="4127" y="3120"/>
                <a:ext cx="673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r>
                  <a:rPr lang="en-US" altLang="vi-VN">
                    <a:latin typeface="AvantGarde" pitchFamily="34" charset="0"/>
                  </a:rPr>
                  <a:t>Database</a:t>
                </a: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659" y="866"/>
              <a:ext cx="1450" cy="11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vi-VN" altLang="vi-VN"/>
            </a:p>
          </p:txBody>
        </p:sp>
        <p:graphicFrame>
          <p:nvGraphicFramePr>
            <p:cNvPr id="8" name="Object 10"/>
            <p:cNvGraphicFramePr>
              <a:graphicFrameLocks noChangeAspect="1"/>
            </p:cNvGraphicFramePr>
            <p:nvPr/>
          </p:nvGraphicFramePr>
          <p:xfrm>
            <a:off x="1445" y="2423"/>
            <a:ext cx="523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2" name="Clip" r:id="rId3" imgW="3709440" imgH="2963520" progId="MS_ClipArt_Gallery.2">
                    <p:embed/>
                  </p:oleObj>
                </mc:Choice>
                <mc:Fallback>
                  <p:oleObj name="Clip" r:id="rId3" imgW="3709440" imgH="296352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5" y="2423"/>
                          <a:ext cx="523" cy="3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" name="Group 11"/>
            <p:cNvGrpSpPr>
              <a:grpSpLocks/>
            </p:cNvGrpSpPr>
            <p:nvPr/>
          </p:nvGrpSpPr>
          <p:grpSpPr bwMode="auto">
            <a:xfrm>
              <a:off x="1152" y="912"/>
              <a:ext cx="868" cy="816"/>
              <a:chOff x="2688" y="3216"/>
              <a:chExt cx="675" cy="576"/>
            </a:xfrm>
          </p:grpSpPr>
          <p:graphicFrame>
            <p:nvGraphicFramePr>
              <p:cNvPr id="39" name="Object 12"/>
              <p:cNvGraphicFramePr>
                <a:graphicFrameLocks noChangeAspect="1"/>
              </p:cNvGraphicFramePr>
              <p:nvPr/>
            </p:nvGraphicFramePr>
            <p:xfrm>
              <a:off x="2688" y="3216"/>
              <a:ext cx="435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03" name="Bitmap Image" r:id="rId5" imgW="6714286" imgH="4990476" progId="Paint.Picture">
                      <p:embed/>
                    </p:oleObj>
                  </mc:Choice>
                  <mc:Fallback>
                    <p:oleObj name="Bitmap Image" r:id="rId5" imgW="6714286" imgH="4990476" progId="Paint.Picture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88" y="3216"/>
                            <a:ext cx="435" cy="3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0" name="Object 13"/>
              <p:cNvGraphicFramePr>
                <a:graphicFrameLocks noChangeAspect="1"/>
              </p:cNvGraphicFramePr>
              <p:nvPr/>
            </p:nvGraphicFramePr>
            <p:xfrm>
              <a:off x="2880" y="3408"/>
              <a:ext cx="483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04" name="Bitmap Image" r:id="rId7" imgW="7935433" imgH="4229690" progId="Paint.Picture">
                      <p:embed/>
                    </p:oleObj>
                  </mc:Choice>
                  <mc:Fallback>
                    <p:oleObj name="Bitmap Image" r:id="rId7" imgW="7935433" imgH="4229690" progId="Paint.Picture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80" y="3408"/>
                            <a:ext cx="483" cy="3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0" name="Text Box 14"/>
            <p:cNvSpPr txBox="1">
              <a:spLocks noChangeArrowheads="1"/>
            </p:cNvSpPr>
            <p:nvPr/>
          </p:nvSpPr>
          <p:spPr bwMode="auto">
            <a:xfrm>
              <a:off x="668" y="2352"/>
              <a:ext cx="706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 altLang="vi-VN">
                  <a:latin typeface="AvantGarde" pitchFamily="34" charset="0"/>
                </a:rPr>
                <a:t>Business</a:t>
              </a:r>
            </a:p>
          </p:txBody>
        </p:sp>
        <p:graphicFrame>
          <p:nvGraphicFramePr>
            <p:cNvPr id="11" name="Object 15"/>
            <p:cNvGraphicFramePr>
              <a:graphicFrameLocks noChangeAspect="1"/>
            </p:cNvGraphicFramePr>
            <p:nvPr/>
          </p:nvGraphicFramePr>
          <p:xfrm>
            <a:off x="1455" y="2804"/>
            <a:ext cx="470" cy="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5" name="Clip" r:id="rId9" imgW="3452400" imgH="3458520" progId="MS_ClipArt_Gallery.2">
                    <p:embed/>
                  </p:oleObj>
                </mc:Choice>
                <mc:Fallback>
                  <p:oleObj name="Clip" r:id="rId9" imgW="3452400" imgH="345852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5" y="2804"/>
                          <a:ext cx="470" cy="4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AutoShape 16"/>
            <p:cNvSpPr>
              <a:spLocks noChangeArrowheads="1"/>
            </p:cNvSpPr>
            <p:nvPr/>
          </p:nvSpPr>
          <p:spPr bwMode="auto">
            <a:xfrm>
              <a:off x="1304" y="2016"/>
              <a:ext cx="176" cy="336"/>
            </a:xfrm>
            <a:prstGeom prst="upDownArrow">
              <a:avLst>
                <a:gd name="adj1" fmla="val 50000"/>
                <a:gd name="adj2" fmla="val 3818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vi-VN" altLang="vi-VN"/>
            </a:p>
          </p:txBody>
        </p:sp>
        <p:sp>
          <p:nvSpPr>
            <p:cNvPr id="13" name="AutoShape 17"/>
            <p:cNvSpPr>
              <a:spLocks noChangeArrowheads="1"/>
            </p:cNvSpPr>
            <p:nvPr/>
          </p:nvSpPr>
          <p:spPr bwMode="auto">
            <a:xfrm>
              <a:off x="1304" y="3264"/>
              <a:ext cx="175" cy="432"/>
            </a:xfrm>
            <a:prstGeom prst="upDownArrow">
              <a:avLst>
                <a:gd name="adj1" fmla="val 50000"/>
                <a:gd name="adj2" fmla="val 4937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vi-VN" altLang="vi-VN"/>
            </a:p>
          </p:txBody>
        </p:sp>
        <p:grpSp>
          <p:nvGrpSpPr>
            <p:cNvPr id="14" name="Group 18"/>
            <p:cNvGrpSpPr>
              <a:grpSpLocks/>
            </p:cNvGrpSpPr>
            <p:nvPr/>
          </p:nvGrpSpPr>
          <p:grpSpPr bwMode="auto">
            <a:xfrm>
              <a:off x="624" y="840"/>
              <a:ext cx="422" cy="233"/>
              <a:chOff x="3520" y="840"/>
              <a:chExt cx="368" cy="216"/>
            </a:xfrm>
          </p:grpSpPr>
          <p:sp>
            <p:nvSpPr>
              <p:cNvPr id="37" name="Text Box 19"/>
              <p:cNvSpPr txBox="1">
                <a:spLocks noChangeArrowheads="1"/>
              </p:cNvSpPr>
              <p:nvPr/>
            </p:nvSpPr>
            <p:spPr bwMode="auto">
              <a:xfrm>
                <a:off x="3520" y="840"/>
                <a:ext cx="324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r>
                  <a:rPr lang="en-US" altLang="vi-VN">
                    <a:latin typeface="AvantGarde" pitchFamily="34" charset="0"/>
                  </a:rPr>
                  <a:t>GUI</a:t>
                </a:r>
              </a:p>
            </p:txBody>
          </p:sp>
          <p:sp>
            <p:nvSpPr>
              <p:cNvPr id="38" name="Rectangle 20"/>
              <p:cNvSpPr>
                <a:spLocks noChangeArrowheads="1"/>
              </p:cNvSpPr>
              <p:nvPr/>
            </p:nvSpPr>
            <p:spPr bwMode="auto">
              <a:xfrm>
                <a:off x="3552" y="8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vi-VN" altLang="vi-VN"/>
              </a:p>
            </p:txBody>
          </p:sp>
        </p:grpSp>
        <p:sp>
          <p:nvSpPr>
            <p:cNvPr id="15" name="Text Box 21"/>
            <p:cNvSpPr txBox="1">
              <a:spLocks noChangeArrowheads="1"/>
            </p:cNvSpPr>
            <p:nvPr/>
          </p:nvSpPr>
          <p:spPr bwMode="auto">
            <a:xfrm>
              <a:off x="3984" y="2160"/>
              <a:ext cx="1344" cy="38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AU" altLang="vi-VN">
                  <a:latin typeface="Times New Roman" pitchFamily="18" charset="0"/>
                </a:rPr>
                <a:t>Thrown business exceptions</a:t>
              </a:r>
            </a:p>
          </p:txBody>
        </p:sp>
        <p:sp>
          <p:nvSpPr>
            <p:cNvPr id="16" name="Rectangle 22"/>
            <p:cNvSpPr>
              <a:spLocks noChangeArrowheads="1"/>
            </p:cNvSpPr>
            <p:nvPr/>
          </p:nvSpPr>
          <p:spPr bwMode="auto">
            <a:xfrm>
              <a:off x="3821" y="3694"/>
              <a:ext cx="1603" cy="386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AU" altLang="vi-VN">
                  <a:latin typeface="Times New Roman" pitchFamily="18" charset="0"/>
                </a:rPr>
                <a:t>Database Error Handling</a:t>
              </a:r>
            </a:p>
            <a:p>
              <a:pPr>
                <a:spcBef>
                  <a:spcPct val="0"/>
                </a:spcBef>
              </a:pPr>
              <a:r>
                <a:rPr lang="en-AU" altLang="vi-VN">
                  <a:latin typeface="Times New Roman" pitchFamily="18" charset="0"/>
                </a:rPr>
                <a:t>(controlled by DBMS)</a:t>
              </a:r>
              <a:endParaRPr lang="en-AU" altLang="vi-VN" sz="1200">
                <a:latin typeface="Times New Roman" pitchFamily="18" charset="0"/>
              </a:endParaRPr>
            </a:p>
          </p:txBody>
        </p:sp>
        <p:sp>
          <p:nvSpPr>
            <p:cNvPr id="17" name="Rectangle 23"/>
            <p:cNvSpPr>
              <a:spLocks noChangeArrowheads="1"/>
            </p:cNvSpPr>
            <p:nvPr/>
          </p:nvSpPr>
          <p:spPr bwMode="auto">
            <a:xfrm>
              <a:off x="3811" y="2784"/>
              <a:ext cx="1605" cy="30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AU" altLang="vi-VN">
                  <a:latin typeface="Times New Roman" pitchFamily="18" charset="0"/>
                </a:rPr>
                <a:t>Business Error Handling</a:t>
              </a:r>
            </a:p>
          </p:txBody>
        </p:sp>
        <p:sp>
          <p:nvSpPr>
            <p:cNvPr id="18" name="Rectangle 24"/>
            <p:cNvSpPr>
              <a:spLocks noChangeArrowheads="1"/>
            </p:cNvSpPr>
            <p:nvPr/>
          </p:nvSpPr>
          <p:spPr bwMode="auto">
            <a:xfrm>
              <a:off x="3805" y="1584"/>
              <a:ext cx="1619" cy="28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AU" altLang="vi-VN">
                  <a:latin typeface="Times New Roman" pitchFamily="18" charset="0"/>
                </a:rPr>
                <a:t>GUI layer Error Handling</a:t>
              </a:r>
            </a:p>
          </p:txBody>
        </p:sp>
        <p:sp>
          <p:nvSpPr>
            <p:cNvPr id="19" name="Line 25"/>
            <p:cNvSpPr>
              <a:spLocks noChangeShapeType="1"/>
            </p:cNvSpPr>
            <p:nvPr/>
          </p:nvSpPr>
          <p:spPr bwMode="auto">
            <a:xfrm flipV="1">
              <a:off x="3888" y="3072"/>
              <a:ext cx="0" cy="6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0" name="Text Box 26"/>
            <p:cNvSpPr txBox="1">
              <a:spLocks noChangeArrowheads="1"/>
            </p:cNvSpPr>
            <p:nvPr/>
          </p:nvSpPr>
          <p:spPr bwMode="auto">
            <a:xfrm>
              <a:off x="3984" y="3360"/>
              <a:ext cx="1344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AU" altLang="vi-VN">
                  <a:latin typeface="Times New Roman" pitchFamily="18" charset="0"/>
                </a:rPr>
                <a:t>Database error codes</a:t>
              </a:r>
              <a:endParaRPr lang="en-AU" altLang="vi-VN" sz="1000">
                <a:latin typeface="Times New Roman" pitchFamily="18" charset="0"/>
              </a:endParaRPr>
            </a:p>
          </p:txBody>
        </p:sp>
        <p:sp>
          <p:nvSpPr>
            <p:cNvPr id="21" name="Line 27"/>
            <p:cNvSpPr>
              <a:spLocks noChangeShapeType="1"/>
            </p:cNvSpPr>
            <p:nvPr/>
          </p:nvSpPr>
          <p:spPr bwMode="auto">
            <a:xfrm flipV="1">
              <a:off x="3888" y="1872"/>
              <a:ext cx="0" cy="9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pic>
          <p:nvPicPr>
            <p:cNvPr id="22" name="Picture 28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0" y="672"/>
              <a:ext cx="1267" cy="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Picture 29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1" y="699"/>
              <a:ext cx="1181" cy="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Line 30"/>
            <p:cNvSpPr>
              <a:spLocks noChangeShapeType="1"/>
            </p:cNvSpPr>
            <p:nvPr/>
          </p:nvSpPr>
          <p:spPr bwMode="auto">
            <a:xfrm flipH="1" flipV="1">
              <a:off x="3888" y="1048"/>
              <a:ext cx="461" cy="6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5" name="Line 31"/>
            <p:cNvSpPr>
              <a:spLocks noChangeShapeType="1"/>
            </p:cNvSpPr>
            <p:nvPr/>
          </p:nvSpPr>
          <p:spPr bwMode="auto">
            <a:xfrm flipV="1">
              <a:off x="5088" y="1008"/>
              <a:ext cx="288" cy="6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6" name="Text Box 32"/>
            <p:cNvSpPr txBox="1">
              <a:spLocks noChangeArrowheads="1"/>
            </p:cNvSpPr>
            <p:nvPr/>
          </p:nvSpPr>
          <p:spPr bwMode="auto">
            <a:xfrm>
              <a:off x="3984" y="1248"/>
              <a:ext cx="1344" cy="2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AU" altLang="vi-VN">
                  <a:latin typeface="Times New Roman" pitchFamily="18" charset="0"/>
                </a:rPr>
                <a:t>Error messages</a:t>
              </a:r>
            </a:p>
          </p:txBody>
        </p:sp>
        <p:sp>
          <p:nvSpPr>
            <p:cNvPr id="27" name="Text Box 33"/>
            <p:cNvSpPr txBox="1">
              <a:spLocks noChangeArrowheads="1"/>
            </p:cNvSpPr>
            <p:nvPr/>
          </p:nvSpPr>
          <p:spPr bwMode="auto">
            <a:xfrm>
              <a:off x="2448" y="3664"/>
              <a:ext cx="1075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AU" altLang="vi-VN" sz="1600">
                  <a:latin typeface="Times New Roman" pitchFamily="18" charset="0"/>
                </a:rPr>
                <a:t>Database errors while executing</a:t>
              </a:r>
            </a:p>
          </p:txBody>
        </p:sp>
        <p:sp>
          <p:nvSpPr>
            <p:cNvPr id="28" name="Line 34"/>
            <p:cNvSpPr>
              <a:spLocks noChangeShapeType="1"/>
            </p:cNvSpPr>
            <p:nvPr/>
          </p:nvSpPr>
          <p:spPr bwMode="auto">
            <a:xfrm>
              <a:off x="1824" y="4000"/>
              <a:ext cx="201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9" name="Text Box 35"/>
            <p:cNvSpPr txBox="1">
              <a:spLocks noChangeArrowheads="1"/>
            </p:cNvSpPr>
            <p:nvPr/>
          </p:nvSpPr>
          <p:spPr bwMode="auto">
            <a:xfrm>
              <a:off x="2424" y="1440"/>
              <a:ext cx="1075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AU" altLang="vi-VN" sz="1600">
                  <a:latin typeface="Times New Roman" pitchFamily="18" charset="0"/>
                </a:rPr>
                <a:t>Errors while treating data input</a:t>
              </a:r>
            </a:p>
          </p:txBody>
        </p:sp>
        <p:sp>
          <p:nvSpPr>
            <p:cNvPr id="30" name="Line 36"/>
            <p:cNvSpPr>
              <a:spLocks noChangeShapeType="1"/>
            </p:cNvSpPr>
            <p:nvPr/>
          </p:nvSpPr>
          <p:spPr bwMode="auto">
            <a:xfrm>
              <a:off x="2112" y="1776"/>
              <a:ext cx="170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31" name="Text Box 37"/>
            <p:cNvSpPr txBox="1">
              <a:spLocks noChangeArrowheads="1"/>
            </p:cNvSpPr>
            <p:nvPr/>
          </p:nvSpPr>
          <p:spPr bwMode="auto">
            <a:xfrm>
              <a:off x="2424" y="2488"/>
              <a:ext cx="1075" cy="52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AU" altLang="vi-VN" sz="1600">
                  <a:latin typeface="Times New Roman" pitchFamily="18" charset="0"/>
                </a:rPr>
                <a:t>Errors while treating in business layer</a:t>
              </a:r>
            </a:p>
          </p:txBody>
        </p:sp>
        <p:sp>
          <p:nvSpPr>
            <p:cNvPr id="32" name="Line 38"/>
            <p:cNvSpPr>
              <a:spLocks noChangeShapeType="1"/>
            </p:cNvSpPr>
            <p:nvPr/>
          </p:nvSpPr>
          <p:spPr bwMode="auto">
            <a:xfrm>
              <a:off x="2112" y="3016"/>
              <a:ext cx="170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33" name="Rectangle 39"/>
            <p:cNvSpPr>
              <a:spLocks noChangeArrowheads="1"/>
            </p:cNvSpPr>
            <p:nvPr/>
          </p:nvSpPr>
          <p:spPr bwMode="auto">
            <a:xfrm>
              <a:off x="672" y="2352"/>
              <a:ext cx="1440" cy="91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vi-VN" altLang="vi-VN"/>
            </a:p>
          </p:txBody>
        </p:sp>
        <p:grpSp>
          <p:nvGrpSpPr>
            <p:cNvPr id="34" name="Group 40"/>
            <p:cNvGrpSpPr>
              <a:grpSpLocks/>
            </p:cNvGrpSpPr>
            <p:nvPr/>
          </p:nvGrpSpPr>
          <p:grpSpPr bwMode="auto">
            <a:xfrm>
              <a:off x="5424" y="2160"/>
              <a:ext cx="384" cy="384"/>
              <a:chOff x="5520" y="2160"/>
              <a:chExt cx="384" cy="384"/>
            </a:xfrm>
          </p:grpSpPr>
          <p:sp>
            <p:nvSpPr>
              <p:cNvPr id="35" name="Rectangle 41"/>
              <p:cNvSpPr>
                <a:spLocks noChangeArrowheads="1"/>
              </p:cNvSpPr>
              <p:nvPr/>
            </p:nvSpPr>
            <p:spPr bwMode="auto">
              <a:xfrm>
                <a:off x="5520" y="2160"/>
                <a:ext cx="384" cy="38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vi-VN" altLang="vi-VN"/>
              </a:p>
            </p:txBody>
          </p:sp>
          <p:sp>
            <p:nvSpPr>
              <p:cNvPr id="36" name="Text Box 42"/>
              <p:cNvSpPr txBox="1">
                <a:spLocks noChangeArrowheads="1"/>
              </p:cNvSpPr>
              <p:nvPr/>
            </p:nvSpPr>
            <p:spPr bwMode="auto">
              <a:xfrm>
                <a:off x="5538" y="2250"/>
                <a:ext cx="34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vi-VN">
                    <a:latin typeface="Times New Roman" pitchFamily="18" charset="0"/>
                  </a:rPr>
                  <a:t>Log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310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Sử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dụng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các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mô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hình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vi-VN" dirty="0" smtClean="0"/>
              <a:t>Là </a:t>
            </a:r>
            <a:r>
              <a:rPr lang="vi-VN" dirty="0"/>
              <a:t>phương tiện để thảo luận về thiết kế </a:t>
            </a:r>
            <a:r>
              <a:rPr lang="vi-VN" dirty="0" smtClean="0"/>
              <a:t>hệ</a:t>
            </a:r>
            <a:r>
              <a:rPr lang="en-US" dirty="0" smtClean="0"/>
              <a:t> </a:t>
            </a:r>
            <a:r>
              <a:rPr lang="vi-VN" dirty="0" smtClean="0"/>
              <a:t>thống</a:t>
            </a:r>
            <a:endParaRPr lang="vi-VN" dirty="0"/>
          </a:p>
          <a:p>
            <a:pPr lvl="1" algn="just"/>
            <a:r>
              <a:rPr lang="vi-VN" dirty="0" smtClean="0"/>
              <a:t>Thiết </a:t>
            </a:r>
            <a:r>
              <a:rPr lang="vi-VN" dirty="0"/>
              <a:t>kế kiến trúc ở mức cao có ích khi giao tiếp với </a:t>
            </a:r>
            <a:r>
              <a:rPr lang="vi-VN" dirty="0" smtClean="0"/>
              <a:t>các</a:t>
            </a:r>
            <a:r>
              <a:rPr lang="en-US" dirty="0" smtClean="0"/>
              <a:t> </a:t>
            </a:r>
            <a:r>
              <a:rPr lang="vi-VN" dirty="0" smtClean="0"/>
              <a:t>stakeholder </a:t>
            </a:r>
            <a:r>
              <a:rPr lang="vi-VN" dirty="0"/>
              <a:t>và lên kế hoạch dự án vì nó không đi sâu vào </a:t>
            </a:r>
            <a:r>
              <a:rPr lang="vi-VN" dirty="0" smtClean="0"/>
              <a:t>chi</a:t>
            </a:r>
            <a:r>
              <a:rPr lang="en-US" dirty="0" smtClean="0"/>
              <a:t> </a:t>
            </a:r>
            <a:r>
              <a:rPr lang="vi-VN" dirty="0" smtClean="0"/>
              <a:t>tiết</a:t>
            </a:r>
            <a:r>
              <a:rPr lang="vi-VN" dirty="0"/>
              <a:t>. Các stakeholder có thể hiểu được mô hình trừu </a:t>
            </a:r>
            <a:r>
              <a:rPr lang="vi-VN" dirty="0" smtClean="0"/>
              <a:t>tượng</a:t>
            </a:r>
            <a:r>
              <a:rPr lang="en-US" dirty="0" smtClean="0"/>
              <a:t> </a:t>
            </a:r>
            <a:r>
              <a:rPr lang="vi-VN" dirty="0" smtClean="0"/>
              <a:t>của </a:t>
            </a:r>
            <a:r>
              <a:rPr lang="vi-VN" dirty="0"/>
              <a:t>hệ thống. Do đó mà họ có thể thảo luận về toàn bộ </a:t>
            </a:r>
            <a:r>
              <a:rPr lang="vi-VN" dirty="0" smtClean="0"/>
              <a:t>hệ</a:t>
            </a:r>
            <a:r>
              <a:rPr lang="en-US" dirty="0" smtClean="0"/>
              <a:t> </a:t>
            </a:r>
            <a:r>
              <a:rPr lang="vi-VN" dirty="0" smtClean="0"/>
              <a:t>thống </a:t>
            </a:r>
            <a:r>
              <a:rPr lang="vi-VN" dirty="0"/>
              <a:t>mà không bị rối bởi việc quá đi sâu vào chi tiết.</a:t>
            </a:r>
          </a:p>
          <a:p>
            <a:pPr algn="just"/>
            <a:r>
              <a:rPr lang="vi-VN" dirty="0" smtClean="0"/>
              <a:t>Là </a:t>
            </a:r>
            <a:r>
              <a:rPr lang="vi-VN" dirty="0"/>
              <a:t>cách để viết tài liệu về kiến trúc đã </a:t>
            </a:r>
            <a:r>
              <a:rPr lang="vi-VN" dirty="0" smtClean="0"/>
              <a:t>được</a:t>
            </a:r>
            <a:r>
              <a:rPr lang="en-US" dirty="0" smtClean="0"/>
              <a:t> </a:t>
            </a:r>
            <a:r>
              <a:rPr lang="vi-VN" dirty="0" smtClean="0"/>
              <a:t>thiết </a:t>
            </a:r>
            <a:r>
              <a:rPr lang="vi-VN" dirty="0"/>
              <a:t>kế</a:t>
            </a:r>
          </a:p>
          <a:p>
            <a:pPr lvl="1" algn="just"/>
            <a:r>
              <a:rPr lang="vi-VN" dirty="0" smtClean="0"/>
              <a:t>Mục </a:t>
            </a:r>
            <a:r>
              <a:rPr lang="vi-VN" dirty="0"/>
              <a:t>tiêu ở đây là tạo ra một mô hình hệ thống hoàn </a:t>
            </a:r>
            <a:r>
              <a:rPr lang="vi-VN" dirty="0" smtClean="0"/>
              <a:t>chỉnh</a:t>
            </a:r>
            <a:r>
              <a:rPr lang="en-US" dirty="0" smtClean="0"/>
              <a:t> </a:t>
            </a:r>
            <a:r>
              <a:rPr lang="vi-VN" dirty="0" smtClean="0"/>
              <a:t>trong </a:t>
            </a:r>
            <a:r>
              <a:rPr lang="vi-VN" dirty="0"/>
              <a:t>đó nó chỉ ra được các component khác nhau trong </a:t>
            </a:r>
            <a:r>
              <a:rPr lang="vi-VN" dirty="0" smtClean="0"/>
              <a:t>hệ</a:t>
            </a:r>
            <a:r>
              <a:rPr lang="en-US" dirty="0" smtClean="0"/>
              <a:t> </a:t>
            </a:r>
            <a:r>
              <a:rPr lang="vi-VN" dirty="0" smtClean="0"/>
              <a:t>thống</a:t>
            </a:r>
            <a:r>
              <a:rPr lang="vi-VN" dirty="0"/>
              <a:t>, giao diện và sự kết nối của chúng.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EDC7CA-FCD8-465C-AE79-24D957269E7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6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ms01_1">
  <a:themeElements>
    <a:clrScheme name="1_ms01_1 1">
      <a:dk1>
        <a:srgbClr val="1A1A70"/>
      </a:dk1>
      <a:lt1>
        <a:srgbClr val="FFFFFF"/>
      </a:lt1>
      <a:dk2>
        <a:srgbClr val="12449E"/>
      </a:dk2>
      <a:lt2>
        <a:srgbClr val="C0C0C0"/>
      </a:lt2>
      <a:accent1>
        <a:srgbClr val="3167D3"/>
      </a:accent1>
      <a:accent2>
        <a:srgbClr val="87A3E9"/>
      </a:accent2>
      <a:accent3>
        <a:srgbClr val="FFFFFF"/>
      </a:accent3>
      <a:accent4>
        <a:srgbClr val="14145F"/>
      </a:accent4>
      <a:accent5>
        <a:srgbClr val="ADB8E6"/>
      </a:accent5>
      <a:accent6>
        <a:srgbClr val="7A93D3"/>
      </a:accent6>
      <a:hlink>
        <a:srgbClr val="90B54D"/>
      </a:hlink>
      <a:folHlink>
        <a:srgbClr val="F6A23C"/>
      </a:folHlink>
    </a:clrScheme>
    <a:fontScheme name="1_ms01_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ms01_1 1">
        <a:dk1>
          <a:srgbClr val="1A1A70"/>
        </a:dk1>
        <a:lt1>
          <a:srgbClr val="FFFFFF"/>
        </a:lt1>
        <a:dk2>
          <a:srgbClr val="12449E"/>
        </a:dk2>
        <a:lt2>
          <a:srgbClr val="C0C0C0"/>
        </a:lt2>
        <a:accent1>
          <a:srgbClr val="3167D3"/>
        </a:accent1>
        <a:accent2>
          <a:srgbClr val="87A3E9"/>
        </a:accent2>
        <a:accent3>
          <a:srgbClr val="FFFFFF"/>
        </a:accent3>
        <a:accent4>
          <a:srgbClr val="14145F"/>
        </a:accent4>
        <a:accent5>
          <a:srgbClr val="ADB8E6"/>
        </a:accent5>
        <a:accent6>
          <a:srgbClr val="7A93D3"/>
        </a:accent6>
        <a:hlink>
          <a:srgbClr val="90B54D"/>
        </a:hlink>
        <a:folHlink>
          <a:srgbClr val="F6A2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s01_1 2">
        <a:dk1>
          <a:srgbClr val="0E5D92"/>
        </a:dk1>
        <a:lt1>
          <a:srgbClr val="FFFFFF"/>
        </a:lt1>
        <a:dk2>
          <a:srgbClr val="137C9D"/>
        </a:dk2>
        <a:lt2>
          <a:srgbClr val="C0C0C0"/>
        </a:lt2>
        <a:accent1>
          <a:srgbClr val="35AACF"/>
        </a:accent1>
        <a:accent2>
          <a:srgbClr val="75CDB2"/>
        </a:accent2>
        <a:accent3>
          <a:srgbClr val="FFFFFF"/>
        </a:accent3>
        <a:accent4>
          <a:srgbClr val="0A4E7C"/>
        </a:accent4>
        <a:accent5>
          <a:srgbClr val="AED2E4"/>
        </a:accent5>
        <a:accent6>
          <a:srgbClr val="69BAA1"/>
        </a:accent6>
        <a:hlink>
          <a:srgbClr val="E8C86E"/>
        </a:hlink>
        <a:folHlink>
          <a:srgbClr val="1E68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s01_1 3">
        <a:dk1>
          <a:srgbClr val="164D60"/>
        </a:dk1>
        <a:lt1>
          <a:srgbClr val="FFFFFF"/>
        </a:lt1>
        <a:dk2>
          <a:srgbClr val="2A8486"/>
        </a:dk2>
        <a:lt2>
          <a:srgbClr val="C0C0C0"/>
        </a:lt2>
        <a:accent1>
          <a:srgbClr val="48BC77"/>
        </a:accent1>
        <a:accent2>
          <a:srgbClr val="ECCA4C"/>
        </a:accent2>
        <a:accent3>
          <a:srgbClr val="FFFFFF"/>
        </a:accent3>
        <a:accent4>
          <a:srgbClr val="114051"/>
        </a:accent4>
        <a:accent5>
          <a:srgbClr val="B1DABD"/>
        </a:accent5>
        <a:accent6>
          <a:srgbClr val="D6B744"/>
        </a:accent6>
        <a:hlink>
          <a:srgbClr val="3191E9"/>
        </a:hlink>
        <a:folHlink>
          <a:srgbClr val="E3694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 presentation slides with animation</Template>
  <TotalTime>2881</TotalTime>
  <Words>2002</Words>
  <Application>Microsoft Office PowerPoint</Application>
  <PresentationFormat>On-screen Show (4:3)</PresentationFormat>
  <Paragraphs>200</Paragraphs>
  <Slides>28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1_ms01_1</vt:lpstr>
      <vt:lpstr>Clip</vt:lpstr>
      <vt:lpstr>Bitmap Image</vt:lpstr>
      <vt:lpstr>Chương 3 THIẾT KẾ KIẾN TRÚC PHẦN MỀM Software architecture - SA</vt:lpstr>
      <vt:lpstr>Chương 2</vt:lpstr>
      <vt:lpstr>Kiến trúc một hệ thóng phần mềm</vt:lpstr>
      <vt:lpstr>Thiết kế kiến trúc phần mềm</vt:lpstr>
      <vt:lpstr>Các mức trừu tượng của SA</vt:lpstr>
      <vt:lpstr>Các mức trừu tượng của SA</vt:lpstr>
      <vt:lpstr>Biểu diễn kiến trúc</vt:lpstr>
      <vt:lpstr>Kiến trúc HTPM Quản lý ngoại tệ</vt:lpstr>
      <vt:lpstr>Sử dụng các mô hình SA </vt:lpstr>
      <vt:lpstr>Sử dụng các mô hình SA</vt:lpstr>
      <vt:lpstr>Sử dụng các mô hình SA</vt:lpstr>
      <vt:lpstr>Sử dụng các mô hình SA</vt:lpstr>
      <vt:lpstr>Sử dụng các mô hình SA</vt:lpstr>
      <vt:lpstr>Sử dụng các mô hình SA</vt:lpstr>
      <vt:lpstr>Sử dụng các mô hình SA</vt:lpstr>
      <vt:lpstr>Sử dụng các mô hình SA</vt:lpstr>
      <vt:lpstr>Sử dụng các mô hình SA</vt:lpstr>
      <vt:lpstr>Sử dụng các mô hình SA</vt:lpstr>
      <vt:lpstr>Sử dụng các mô hình SA</vt:lpstr>
      <vt:lpstr>Sử dụng các mô hình SA</vt:lpstr>
      <vt:lpstr>Chọn kiến trúc thiết kế</vt:lpstr>
      <vt:lpstr>Chọn kiến trúc thiết kế</vt:lpstr>
      <vt:lpstr>Tái sử dụng SA</vt:lpstr>
      <vt:lpstr>SA và đặc điểm của hệ thống</vt:lpstr>
      <vt:lpstr>Các góc nhìn về SA</vt:lpstr>
      <vt:lpstr>Mô hình SA 4+1</vt:lpstr>
      <vt:lpstr>Mô hình SA 4+1</vt:lpstr>
      <vt:lpstr>PowerPoint Presentation</vt:lpstr>
    </vt:vector>
  </TitlesOfParts>
  <Company>University of Natural Sciences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Chuong 1. Mo dau</dc:title>
  <dc:subject>Chuong 1. Mo dau</dc:subject>
  <dc:creator>Tran Anh Dung</dc:creator>
  <cp:lastModifiedBy>AthlonTPK</cp:lastModifiedBy>
  <cp:revision>387</cp:revision>
  <cp:lastPrinted>2017-07-14T08:21:06Z</cp:lastPrinted>
  <dcterms:created xsi:type="dcterms:W3CDTF">2006-05-28T09:28:45Z</dcterms:created>
  <dcterms:modified xsi:type="dcterms:W3CDTF">2020-10-05T01:45:56Z</dcterms:modified>
</cp:coreProperties>
</file>