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6"/>
  </p:notesMasterIdLst>
  <p:handoutMasterIdLst>
    <p:handoutMasterId r:id="rId97"/>
  </p:handoutMasterIdLst>
  <p:sldIdLst>
    <p:sldId id="256" r:id="rId2"/>
    <p:sldId id="313" r:id="rId3"/>
    <p:sldId id="325" r:id="rId4"/>
    <p:sldId id="357" r:id="rId5"/>
    <p:sldId id="258" r:id="rId6"/>
    <p:sldId id="326" r:id="rId7"/>
    <p:sldId id="327" r:id="rId8"/>
    <p:sldId id="328" r:id="rId9"/>
    <p:sldId id="329" r:id="rId10"/>
    <p:sldId id="267" r:id="rId11"/>
    <p:sldId id="314" r:id="rId12"/>
    <p:sldId id="330" r:id="rId13"/>
    <p:sldId id="331" r:id="rId14"/>
    <p:sldId id="332" r:id="rId15"/>
    <p:sldId id="333" r:id="rId16"/>
    <p:sldId id="334" r:id="rId17"/>
    <p:sldId id="335" r:id="rId18"/>
    <p:sldId id="274" r:id="rId19"/>
    <p:sldId id="275" r:id="rId20"/>
    <p:sldId id="336" r:id="rId21"/>
    <p:sldId id="337" r:id="rId22"/>
    <p:sldId id="338" r:id="rId23"/>
    <p:sldId id="339" r:id="rId24"/>
    <p:sldId id="341" r:id="rId25"/>
    <p:sldId id="342" r:id="rId26"/>
    <p:sldId id="345" r:id="rId27"/>
    <p:sldId id="343" r:id="rId28"/>
    <p:sldId id="344" r:id="rId29"/>
    <p:sldId id="346" r:id="rId30"/>
    <p:sldId id="347" r:id="rId31"/>
    <p:sldId id="348" r:id="rId32"/>
    <p:sldId id="349" r:id="rId33"/>
    <p:sldId id="351" r:id="rId34"/>
    <p:sldId id="352" r:id="rId35"/>
    <p:sldId id="354" r:id="rId36"/>
    <p:sldId id="353" r:id="rId37"/>
    <p:sldId id="356" r:id="rId38"/>
    <p:sldId id="355" r:id="rId39"/>
    <p:sldId id="360" r:id="rId40"/>
    <p:sldId id="359" r:id="rId41"/>
    <p:sldId id="361" r:id="rId42"/>
    <p:sldId id="362" r:id="rId43"/>
    <p:sldId id="363" r:id="rId44"/>
    <p:sldId id="421" r:id="rId45"/>
    <p:sldId id="365" r:id="rId46"/>
    <p:sldId id="366" r:id="rId47"/>
    <p:sldId id="367" r:id="rId48"/>
    <p:sldId id="375" r:id="rId49"/>
    <p:sldId id="368" r:id="rId50"/>
    <p:sldId id="369" r:id="rId51"/>
    <p:sldId id="370" r:id="rId52"/>
    <p:sldId id="371" r:id="rId53"/>
    <p:sldId id="379" r:id="rId54"/>
    <p:sldId id="380" r:id="rId55"/>
    <p:sldId id="381" r:id="rId56"/>
    <p:sldId id="382" r:id="rId57"/>
    <p:sldId id="383" r:id="rId58"/>
    <p:sldId id="384" r:id="rId59"/>
    <p:sldId id="376" r:id="rId60"/>
    <p:sldId id="385" r:id="rId61"/>
    <p:sldId id="387" r:id="rId62"/>
    <p:sldId id="389" r:id="rId63"/>
    <p:sldId id="388" r:id="rId64"/>
    <p:sldId id="409" r:id="rId65"/>
    <p:sldId id="410" r:id="rId66"/>
    <p:sldId id="411" r:id="rId67"/>
    <p:sldId id="412" r:id="rId68"/>
    <p:sldId id="413" r:id="rId69"/>
    <p:sldId id="422" r:id="rId70"/>
    <p:sldId id="423" r:id="rId71"/>
    <p:sldId id="424" r:id="rId72"/>
    <p:sldId id="390" r:id="rId73"/>
    <p:sldId id="391" r:id="rId74"/>
    <p:sldId id="392" r:id="rId75"/>
    <p:sldId id="393" r:id="rId76"/>
    <p:sldId id="394" r:id="rId77"/>
    <p:sldId id="406" r:id="rId78"/>
    <p:sldId id="398" r:id="rId79"/>
    <p:sldId id="395" r:id="rId80"/>
    <p:sldId id="396" r:id="rId81"/>
    <p:sldId id="397" r:id="rId82"/>
    <p:sldId id="399" r:id="rId83"/>
    <p:sldId id="402" r:id="rId84"/>
    <p:sldId id="407" r:id="rId85"/>
    <p:sldId id="408" r:id="rId86"/>
    <p:sldId id="404" r:id="rId87"/>
    <p:sldId id="374" r:id="rId88"/>
    <p:sldId id="420" r:id="rId89"/>
    <p:sldId id="415" r:id="rId90"/>
    <p:sldId id="416" r:id="rId91"/>
    <p:sldId id="417" r:id="rId92"/>
    <p:sldId id="418" r:id="rId93"/>
    <p:sldId id="419" r:id="rId94"/>
    <p:sldId id="312" r:id="rId95"/>
  </p:sldIdLst>
  <p:sldSz cx="9144000" cy="6858000" type="screen4x3"/>
  <p:notesSz cx="7099300" cy="487045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8D10"/>
    <a:srgbClr val="FF8181"/>
    <a:srgbClr val="66FF66"/>
    <a:srgbClr val="FF0000"/>
    <a:srgbClr val="008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2" autoAdjust="0"/>
    <p:restoredTop sz="86723" autoAdjust="0"/>
  </p:normalViewPr>
  <p:slideViewPr>
    <p:cSldViewPr>
      <p:cViewPr>
        <p:scale>
          <a:sx n="60" d="100"/>
          <a:sy n="60" d="100"/>
        </p:scale>
        <p:origin x="-17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3.wmf"/><Relationship Id="rId7" Type="http://schemas.openxmlformats.org/officeDocument/2006/relationships/image" Target="../media/image6.png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5.png"/><Relationship Id="rId5" Type="http://schemas.openxmlformats.org/officeDocument/2006/relationships/image" Target="../media/image8.wmf"/><Relationship Id="rId10" Type="http://schemas.openxmlformats.org/officeDocument/2006/relationships/image" Target="../media/image16.png"/><Relationship Id="rId4" Type="http://schemas.openxmlformats.org/officeDocument/2006/relationships/image" Target="../media/image14.wmf"/><Relationship Id="rId9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algn="l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algn="r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algn="l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algn="r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fld id="{84F571B8-FD9F-403E-A849-C3A844CF1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algn="l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algn="r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25" y="366713"/>
            <a:ext cx="2433638" cy="1825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2312988"/>
            <a:ext cx="5680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algn="l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algn="r" defTabSz="667567">
              <a:spcBef>
                <a:spcPct val="0"/>
              </a:spcBef>
              <a:defRPr sz="900"/>
            </a:lvl1pPr>
          </a:lstStyle>
          <a:p>
            <a:pPr>
              <a:defRPr/>
            </a:pPr>
            <a:fld id="{1DCF8520-64C8-480B-9F56-A02056D0A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6BA4C6-2695-4181-980E-B70018B5E294}" type="slidenum">
              <a:rPr lang="en-US" altLang="vi-VN" smtClean="0"/>
              <a:pPr eaLnBrk="1" hangingPunct="1"/>
              <a:t>16</a:t>
            </a:fld>
            <a:endParaRPr lang="en-US" altLang="vi-V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/>
              <a:t>Ý nghĩa?</a:t>
            </a:r>
          </a:p>
          <a:p>
            <a:pPr lvl="1" eaLnBrk="1" hangingPunct="1">
              <a:buFontTx/>
              <a:buChar char="-"/>
            </a:pPr>
            <a:endParaRPr lang="en-US" alt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D584-089D-4A3A-ABDA-9862D78EFB86}" type="slidenum">
              <a:rPr lang="en-US" altLang="vi-VN" smtClean="0"/>
              <a:pPr eaLnBrk="1" hangingPunct="1"/>
              <a:t>63</a:t>
            </a:fld>
            <a:endParaRPr lang="en-US" altLang="vi-V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dirty="0" err="1" smtClean="0">
                <a:solidFill>
                  <a:schemeClr val="folHlink"/>
                </a:solidFill>
              </a:rPr>
              <a:t>Phân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biệt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vai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trò</a:t>
            </a:r>
            <a:r>
              <a:rPr lang="en-US" altLang="vi-VN" dirty="0" smtClean="0">
                <a:solidFill>
                  <a:schemeClr val="folHlink"/>
                </a:solidFill>
              </a:rPr>
              <a:t> Business Layer </a:t>
            </a:r>
            <a:r>
              <a:rPr lang="en-US" altLang="vi-VN" dirty="0" err="1" smtClean="0">
                <a:solidFill>
                  <a:schemeClr val="folHlink"/>
                </a:solidFill>
              </a:rPr>
              <a:t>và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khái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niệm</a:t>
            </a:r>
            <a:r>
              <a:rPr lang="en-US" altLang="vi-VN" dirty="0" smtClean="0">
                <a:solidFill>
                  <a:schemeClr val="folHlink"/>
                </a:solidFill>
              </a:rPr>
              <a:t> “</a:t>
            </a:r>
            <a:r>
              <a:rPr lang="en-US" altLang="vi-VN" dirty="0" err="1" smtClean="0">
                <a:solidFill>
                  <a:schemeClr val="folHlink"/>
                </a:solidFill>
              </a:rPr>
              <a:t>xử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lý</a:t>
            </a:r>
            <a:r>
              <a:rPr lang="en-US" altLang="vi-VN" dirty="0" smtClean="0">
                <a:solidFill>
                  <a:schemeClr val="folHlink"/>
                </a:solidFill>
              </a:rPr>
              <a:t>”</a:t>
            </a:r>
          </a:p>
          <a:p>
            <a:pPr eaLnBrk="1" hangingPunct="1">
              <a:buFontTx/>
              <a:buChar char="-"/>
            </a:pPr>
            <a:r>
              <a:rPr lang="en-US" altLang="vi-VN" dirty="0" err="1" smtClean="0">
                <a:solidFill>
                  <a:schemeClr val="accent1"/>
                </a:solidFill>
              </a:rPr>
              <a:t>Mỗi</a:t>
            </a:r>
            <a:r>
              <a:rPr lang="en-US" altLang="vi-VN" dirty="0" smtClean="0">
                <a:solidFill>
                  <a:schemeClr val="accent1"/>
                </a:solidFill>
              </a:rPr>
              <a:t> Layer </a:t>
            </a:r>
            <a:r>
              <a:rPr lang="en-US" altLang="vi-VN" dirty="0" err="1" smtClean="0">
                <a:solidFill>
                  <a:schemeClr val="accent1"/>
                </a:solidFill>
              </a:rPr>
              <a:t>vẫn</a:t>
            </a:r>
            <a:r>
              <a:rPr lang="en-US" altLang="vi-VN" dirty="0" smtClean="0">
                <a:solidFill>
                  <a:schemeClr val="accent1"/>
                </a:solidFill>
              </a:rPr>
              <a:t> </a:t>
            </a:r>
            <a:r>
              <a:rPr lang="en-US" altLang="vi-VN" dirty="0" err="1" smtClean="0">
                <a:solidFill>
                  <a:schemeClr val="accent1"/>
                </a:solidFill>
              </a:rPr>
              <a:t>có</a:t>
            </a:r>
            <a:r>
              <a:rPr lang="en-US" altLang="vi-VN" dirty="0" smtClean="0">
                <a:solidFill>
                  <a:schemeClr val="accent1"/>
                </a:solidFill>
              </a:rPr>
              <a:t> </a:t>
            </a:r>
            <a:r>
              <a:rPr lang="en-US" altLang="vi-VN" dirty="0" err="1" smtClean="0">
                <a:solidFill>
                  <a:schemeClr val="accent1"/>
                </a:solidFill>
              </a:rPr>
              <a:t>xử</a:t>
            </a:r>
            <a:r>
              <a:rPr lang="en-US" altLang="vi-VN" dirty="0" smtClean="0">
                <a:solidFill>
                  <a:schemeClr val="accent1"/>
                </a:solidFill>
              </a:rPr>
              <a:t> </a:t>
            </a:r>
            <a:r>
              <a:rPr lang="en-US" altLang="vi-VN" dirty="0" err="1" smtClean="0">
                <a:solidFill>
                  <a:schemeClr val="accent1"/>
                </a:solidFill>
              </a:rPr>
              <a:t>lý</a:t>
            </a:r>
            <a:r>
              <a:rPr lang="en-US" altLang="vi-VN" dirty="0" smtClean="0">
                <a:solidFill>
                  <a:schemeClr val="accent1"/>
                </a:solidFill>
              </a:rPr>
              <a:t> </a:t>
            </a:r>
            <a:r>
              <a:rPr lang="en-US" altLang="vi-VN" dirty="0" err="1" smtClean="0">
                <a:solidFill>
                  <a:schemeClr val="accent1"/>
                </a:solidFill>
              </a:rPr>
              <a:t>riêng</a:t>
            </a:r>
            <a:r>
              <a:rPr lang="en-US" altLang="vi-VN" dirty="0" smtClean="0">
                <a:solidFill>
                  <a:schemeClr val="accent1"/>
                </a:solidFill>
              </a:rPr>
              <a:t>, </a:t>
            </a:r>
            <a:r>
              <a:rPr lang="en-US" altLang="vi-VN" dirty="0" err="1" smtClean="0">
                <a:solidFill>
                  <a:schemeClr val="accent1"/>
                </a:solidFill>
              </a:rPr>
              <a:t>đặc</a:t>
            </a:r>
            <a:r>
              <a:rPr lang="en-US" altLang="vi-VN" dirty="0" smtClean="0">
                <a:solidFill>
                  <a:schemeClr val="accent1"/>
                </a:solidFill>
              </a:rPr>
              <a:t> </a:t>
            </a:r>
            <a:r>
              <a:rPr lang="en-US" altLang="vi-VN" dirty="0" err="1" smtClean="0">
                <a:solidFill>
                  <a:schemeClr val="accent1"/>
                </a:solidFill>
              </a:rPr>
              <a:t>trưng</a:t>
            </a:r>
            <a:r>
              <a:rPr lang="en-US" altLang="vi-VN" dirty="0" smtClean="0">
                <a:solidFill>
                  <a:schemeClr val="accent1"/>
                </a:solidFill>
              </a:rPr>
              <a:t> </a:t>
            </a:r>
            <a:r>
              <a:rPr lang="en-US" altLang="vi-VN" dirty="0" err="1" smtClean="0">
                <a:solidFill>
                  <a:schemeClr val="accent1"/>
                </a:solidFill>
              </a:rPr>
              <a:t>của</a:t>
            </a:r>
            <a:r>
              <a:rPr lang="en-US" altLang="vi-VN" dirty="0" smtClean="0">
                <a:solidFill>
                  <a:schemeClr val="accent1"/>
                </a:solidFill>
              </a:rPr>
              <a:t> Layer </a:t>
            </a:r>
            <a:r>
              <a:rPr lang="en-US" altLang="vi-VN" dirty="0" err="1" smtClean="0">
                <a:solidFill>
                  <a:schemeClr val="accent1"/>
                </a:solidFill>
              </a:rPr>
              <a:t>đó</a:t>
            </a:r>
            <a:endParaRPr lang="en-US" altLang="vi-VN" dirty="0" smtClean="0">
              <a:solidFill>
                <a:schemeClr val="accent1"/>
              </a:solidFill>
            </a:endParaRPr>
          </a:p>
          <a:p>
            <a:pPr eaLnBrk="1" hangingPunct="1">
              <a:buFontTx/>
              <a:buChar char="-"/>
            </a:pPr>
            <a:r>
              <a:rPr lang="en-US" altLang="vi-VN" dirty="0" err="1" smtClean="0">
                <a:solidFill>
                  <a:schemeClr val="folHlink"/>
                </a:solidFill>
              </a:rPr>
              <a:t>Đôi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khi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việc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quyết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định</a:t>
            </a:r>
            <a:r>
              <a:rPr lang="en-US" altLang="vi-VN" dirty="0" smtClean="0">
                <a:solidFill>
                  <a:schemeClr val="folHlink"/>
                </a:solidFill>
              </a:rPr>
              <a:t> 1 </a:t>
            </a:r>
            <a:r>
              <a:rPr lang="en-US" altLang="vi-VN" dirty="0" err="1" smtClean="0">
                <a:solidFill>
                  <a:schemeClr val="folHlink"/>
                </a:solidFill>
              </a:rPr>
              <a:t>xử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lý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nằm</a:t>
            </a:r>
            <a:r>
              <a:rPr lang="en-US" altLang="vi-VN" dirty="0" smtClean="0">
                <a:solidFill>
                  <a:schemeClr val="folHlink"/>
                </a:solidFill>
              </a:rPr>
              <a:t> ở layer </a:t>
            </a:r>
            <a:r>
              <a:rPr lang="en-US" altLang="vi-VN" dirty="0" err="1" smtClean="0">
                <a:solidFill>
                  <a:schemeClr val="folHlink"/>
                </a:solidFill>
              </a:rPr>
              <a:t>nào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chỉ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mang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tính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chất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tương</a:t>
            </a:r>
            <a:r>
              <a:rPr lang="en-US" altLang="vi-VN" dirty="0" smtClean="0">
                <a:solidFill>
                  <a:schemeClr val="folHlink"/>
                </a:solidFill>
              </a:rPr>
              <a:t> </a:t>
            </a:r>
            <a:r>
              <a:rPr lang="en-US" altLang="vi-VN" dirty="0" err="1" smtClean="0">
                <a:solidFill>
                  <a:schemeClr val="folHlink"/>
                </a:solidFill>
              </a:rPr>
              <a:t>đối</a:t>
            </a:r>
            <a:endParaRPr lang="en-US" altLang="vi-VN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6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66675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767DD9-ACCC-4DE8-877F-2EB32A9C4FEF}" type="slidenum">
              <a:rPr lang="en-US" altLang="vi-VN" smtClean="0"/>
              <a:pPr eaLnBrk="1" hangingPunct="1"/>
              <a:t>66</a:t>
            </a:fld>
            <a:endParaRPr lang="en-US" altLang="vi-V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/>
              <a:t>Không phụ thuộc phương pháp lập trình.</a:t>
            </a:r>
          </a:p>
          <a:p>
            <a:pPr eaLnBrk="1" hangingPunct="1">
              <a:buFontTx/>
              <a:buChar char="-"/>
            </a:pPr>
            <a:r>
              <a:rPr lang="en-US" altLang="vi-VN" smtClean="0"/>
              <a:t>Mỗi nghiệp vụ không </a:t>
            </a:r>
            <a:r>
              <a:rPr lang="vi-VN" altLang="vi-VN" smtClean="0"/>
              <a:t>nhất thiết chỉ</a:t>
            </a:r>
            <a:r>
              <a:rPr lang="en-US" altLang="vi-VN" smtClean="0"/>
              <a:t> được giải quyết bởi 3 đối tượng.</a:t>
            </a:r>
          </a:p>
          <a:p>
            <a:pPr eaLnBrk="1" hangingPunct="1">
              <a:buFontTx/>
              <a:buChar char="-"/>
            </a:pPr>
            <a:r>
              <a:rPr lang="vi-VN" altLang="vi-VN" smtClean="0"/>
              <a:t>Không là một kiến trúc “siêu việt”.</a:t>
            </a:r>
            <a:endParaRPr lang="en-US" alt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30ACF0-7CCD-46D4-8253-F67916081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C735-E2B5-4B09-8943-A5328A61E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82D70-FD7E-45CE-BDE9-C3D722F83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DCFDA-EA10-4777-A9E6-07DEDC13A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0C413-8820-48FC-AC90-277E92355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16501-7737-4CA6-8AC6-FA4AF14C9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0A426-E37A-4527-85D6-D2FADB442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2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C3CAA-D2FC-4A08-A4B9-C8AD27194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7FAF-D4DB-4E65-9C85-17A5624B2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5BA1E-753C-40AC-85A7-6A06117B3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2861F-F2D3-4BD1-B879-3E6D382A5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031A3-4D2A-4C73-B269-F9EEF34DA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03F1F-C8B4-42B0-8FD6-6478D4CDD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2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6CF3BB0-43A5-4309-A183-A820AC4C9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ViduLapDSNVTheoDonVi/SourceCode-1LayerCSharp.doc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7.wmf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17" Type="http://schemas.openxmlformats.org/officeDocument/2006/relationships/image" Target="../media/image5.png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8.wmf"/><Relationship Id="rId23" Type="http://schemas.openxmlformats.org/officeDocument/2006/relationships/image" Target="../media/image15.wmf"/><Relationship Id="rId10" Type="http://schemas.openxmlformats.org/officeDocument/2006/relationships/image" Target="../media/image13.wmf"/><Relationship Id="rId19" Type="http://schemas.openxmlformats.org/officeDocument/2006/relationships/image" Target="../media/image6.png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ViduLapDSNVTheoDonVi/SourceCode-1LayerCSharp.doc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0BD804-9817-43FF-A7E3-9C3475737AB6}" type="slidenum">
              <a:rPr lang="en-US" altLang="vi-VN" smtClean="0"/>
              <a:pPr eaLnBrk="1" hangingPunct="1"/>
              <a:t>1</a:t>
            </a:fld>
            <a:endParaRPr lang="en-US" altLang="vi-VN" smtClean="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kế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Kiến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trúc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Phần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mềm</a:t>
            </a:r>
            <a:endParaRPr 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gray">
          <a:xfrm>
            <a:off x="4343400" y="53340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vi-VN" sz="2000" b="1" dirty="0" err="1" smtClean="0">
                <a:solidFill>
                  <a:srgbClr val="000000"/>
                </a:solidFill>
              </a:rPr>
              <a:t>Khoa</a:t>
            </a:r>
            <a:r>
              <a:rPr lang="en-US" altLang="vi-VN" sz="2000" b="1" dirty="0" smtClean="0">
                <a:solidFill>
                  <a:srgbClr val="000000"/>
                </a:solidFill>
              </a:rPr>
              <a:t> CNTT – ĐH TDM</a:t>
            </a:r>
            <a:endParaRPr lang="en-US" altLang="vi-VN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52189F-F821-4597-9D8F-9BE53099257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(1)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50260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 Xét chức năng tính đạo hàm đơn thức với sơ đồ lớp mức phân tích như sau:</a:t>
            </a:r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Hãy thiết kế các đối tượng</a:t>
            </a:r>
          </a:p>
        </p:txBody>
      </p:sp>
      <p:graphicFrame>
        <p:nvGraphicFramePr>
          <p:cNvPr id="582688" name="Group 32"/>
          <p:cNvGraphicFramePr>
            <a:graphicFrameLocks noGrp="1"/>
          </p:cNvGraphicFramePr>
          <p:nvPr>
            <p:ph sz="half" idx="2"/>
          </p:nvPr>
        </p:nvGraphicFramePr>
        <p:xfrm>
          <a:off x="2971800" y="2554288"/>
          <a:ext cx="2895600" cy="2708275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457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DON_THUC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916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Hệ số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Số mũ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Nhập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Tính đạo hàm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Xuất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2D70B4-CA2A-430A-9572-F95B0FDEF42B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(2)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vi-VN" smtClean="0"/>
              <a:t>Lập danh sách các đối tượng:</a:t>
            </a:r>
            <a:endParaRPr lang="en-US" altLang="vi-VN" sz="2800" smtClean="0"/>
          </a:p>
        </p:txBody>
      </p:sp>
      <p:graphicFrame>
        <p:nvGraphicFramePr>
          <p:cNvPr id="670770" name="Group 50"/>
          <p:cNvGraphicFramePr>
            <a:graphicFrameLocks noGrp="1"/>
          </p:cNvGraphicFramePr>
          <p:nvPr>
            <p:ph sz="half" idx="2"/>
          </p:nvPr>
        </p:nvGraphicFramePr>
        <p:xfrm>
          <a:off x="1066800" y="2057400"/>
          <a:ext cx="7543800" cy="1677988"/>
        </p:xfrm>
        <a:graphic>
          <a:graphicData uri="http://schemas.openxmlformats.org/drawingml/2006/table">
            <a:tbl>
              <a:tblPr/>
              <a:tblGrid>
                <a:gridCol w="812800"/>
                <a:gridCol w="1924050"/>
                <a:gridCol w="4806950"/>
              </a:tblGrid>
              <a:tr h="396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STT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 lớp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281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MH_Dao_Ham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XL_DONTHUC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Màn hình giao diện với người dùng khi thực hiện chức năng tính đạo hàm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xử lý đơn thức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70771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2819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9120D9-EAD2-404C-9AD3-8D6ACD77A167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(3)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2"/>
            </a:pPr>
            <a:r>
              <a:rPr lang="en-US" altLang="vi-VN" smtClean="0"/>
              <a:t>Mô tả chi tiết các lớp đối tượng: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r>
              <a:rPr lang="en-US" altLang="vi-VN" smtClean="0"/>
              <a:t>Lớp đối tượng 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altLang="vi-VN" smtClean="0"/>
              <a:t>	MH_Dao_Ham</a:t>
            </a:r>
          </a:p>
        </p:txBody>
      </p:sp>
      <p:graphicFrame>
        <p:nvGraphicFramePr>
          <p:cNvPr id="710691" name="Group 35"/>
          <p:cNvGraphicFramePr>
            <a:graphicFrameLocks noGrp="1"/>
          </p:cNvGraphicFramePr>
          <p:nvPr>
            <p:ph sz="half" idx="2"/>
          </p:nvPr>
        </p:nvGraphicFramePr>
        <p:xfrm>
          <a:off x="3886200" y="2057400"/>
          <a:ext cx="3581400" cy="4583113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MH_Dao_Ham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88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 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Hs_p :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Sm_p :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Tieu_de1 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Hs_q :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Sm_q :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Tieu_de2 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XL_Dao_Ham : A_Button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 : XL_DONTHUC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 : XL_DONTHUC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XL_Dao_Ham_A_Click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489EE5-5A0B-4AF3-B2A5-75E26AB79FE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(4)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2"/>
            </a:pPr>
            <a:r>
              <a:rPr lang="en-US" altLang="vi-VN" smtClean="0"/>
              <a:t>Mô tả chi tiết các lớp đối tượng: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r>
              <a:rPr lang="en-US" altLang="vi-VN" smtClean="0"/>
              <a:t>Danh sách các </a:t>
            </a:r>
            <a:r>
              <a:rPr lang="en-US" altLang="vi-VN" smtClean="0">
                <a:solidFill>
                  <a:srgbClr val="0000FF"/>
                </a:solidFill>
              </a:rPr>
              <a:t>biến thành phần</a:t>
            </a:r>
            <a:r>
              <a:rPr lang="en-US" altLang="vi-VN" smtClean="0"/>
              <a:t> lớp MH_Dao_Ham: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endParaRPr lang="en-US" altLang="vi-VN" smtClean="0"/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endParaRPr lang="en-US" altLang="vi-VN" smtClean="0"/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endParaRPr lang="en-US" altLang="vi-VN" smtClean="0"/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r>
              <a:rPr lang="en-US" altLang="vi-VN" smtClean="0"/>
              <a:t>Danh sách các </a:t>
            </a:r>
            <a:r>
              <a:rPr lang="en-US" altLang="vi-VN" smtClean="0">
                <a:solidFill>
                  <a:srgbClr val="0000FF"/>
                </a:solidFill>
              </a:rPr>
              <a:t>hàm thành phần</a:t>
            </a:r>
            <a:r>
              <a:rPr lang="en-US" altLang="vi-VN" smtClean="0"/>
              <a:t> lớp MH_Dao_Ham</a:t>
            </a:r>
          </a:p>
        </p:txBody>
      </p:sp>
      <p:graphicFrame>
        <p:nvGraphicFramePr>
          <p:cNvPr id="711796" name="Group 116"/>
          <p:cNvGraphicFramePr>
            <a:graphicFrameLocks noGrp="1"/>
          </p:cNvGraphicFramePr>
          <p:nvPr>
            <p:ph sz="half" idx="2"/>
          </p:nvPr>
        </p:nvGraphicFramePr>
        <p:xfrm>
          <a:off x="1066800" y="2628900"/>
          <a:ext cx="7620000" cy="1057275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1371600"/>
                <a:gridCol w="1371600"/>
                <a:gridCol w="1549400"/>
                <a:gridCol w="1270000"/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STT</a:t>
                      </a:r>
                    </a:p>
                  </a:txBody>
                  <a:tcPr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Kiểu/Lớp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Ràng buộc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60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1795" name="Group 115"/>
          <p:cNvGraphicFramePr>
            <a:graphicFrameLocks noGrp="1"/>
          </p:cNvGraphicFramePr>
          <p:nvPr/>
        </p:nvGraphicFramePr>
        <p:xfrm>
          <a:off x="1066800" y="4686300"/>
          <a:ext cx="7620000" cy="1106488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1371600"/>
                <a:gridCol w="1371600"/>
                <a:gridCol w="1219200"/>
                <a:gridCol w="1600200"/>
              </a:tblGrid>
              <a:tr h="396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STT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1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A9C8FE-E2AA-4BC6-9668-AA48AA103711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(5)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2"/>
            </a:pPr>
            <a:r>
              <a:rPr lang="en-US" altLang="vi-VN" smtClean="0"/>
              <a:t>Mô tả chi tiết các lớp đối tượng: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r>
              <a:rPr lang="en-US" altLang="vi-VN" smtClean="0"/>
              <a:t>Lớp đối tượng XL_DONTHUC</a:t>
            </a:r>
          </a:p>
        </p:txBody>
      </p:sp>
      <p:graphicFrame>
        <p:nvGraphicFramePr>
          <p:cNvPr id="715799" name="Group 23"/>
          <p:cNvGraphicFramePr>
            <a:graphicFrameLocks noGrp="1"/>
          </p:cNvGraphicFramePr>
          <p:nvPr>
            <p:ph sz="half" idx="2"/>
          </p:nvPr>
        </p:nvGraphicFramePr>
        <p:xfrm>
          <a:off x="1524000" y="2708275"/>
          <a:ext cx="5562600" cy="3006725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XL_DONTHUC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He_So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So_Mu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Nhap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(A_TextBox, A_TextBox): A_Boolean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Dao_Ham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 ): XL_DONTHUC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Xuat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(A_TextBox, A_TextBox)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D7419E-D4BC-45A8-AA7A-612F77BDCF57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(6)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2"/>
            </a:pPr>
            <a:r>
              <a:rPr lang="en-US" altLang="vi-VN" smtClean="0"/>
              <a:t>Mô tả chi tiết các lớp đối tượng: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r>
              <a:rPr lang="en-US" altLang="vi-VN" smtClean="0"/>
              <a:t>Danh sách các </a:t>
            </a:r>
            <a:r>
              <a:rPr lang="en-US" altLang="vi-VN" smtClean="0">
                <a:solidFill>
                  <a:srgbClr val="0000FF"/>
                </a:solidFill>
              </a:rPr>
              <a:t>biến thành phần</a:t>
            </a:r>
            <a:r>
              <a:rPr lang="en-US" altLang="vi-VN" smtClean="0"/>
              <a:t> lớp XL_DONTHUC: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endParaRPr lang="en-US" altLang="vi-VN" smtClean="0"/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endParaRPr lang="en-US" altLang="vi-VN" smtClean="0"/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endParaRPr lang="en-US" altLang="vi-VN" smtClean="0"/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SzTx/>
              <a:buFont typeface="Wingdings" pitchFamily="2" charset="2"/>
              <a:buChar char="Ø"/>
            </a:pPr>
            <a:r>
              <a:rPr lang="en-US" altLang="vi-VN" smtClean="0"/>
              <a:t>Danh sách các </a:t>
            </a:r>
            <a:r>
              <a:rPr lang="en-US" altLang="vi-VN" smtClean="0">
                <a:solidFill>
                  <a:srgbClr val="0000FF"/>
                </a:solidFill>
              </a:rPr>
              <a:t>hàm thành phần</a:t>
            </a:r>
            <a:r>
              <a:rPr lang="en-US" altLang="vi-VN" smtClean="0"/>
              <a:t> lớp XL_DONTHUC</a:t>
            </a:r>
          </a:p>
        </p:txBody>
      </p:sp>
      <p:graphicFrame>
        <p:nvGraphicFramePr>
          <p:cNvPr id="716804" name="Group 4"/>
          <p:cNvGraphicFramePr>
            <a:graphicFrameLocks noGrp="1"/>
          </p:cNvGraphicFramePr>
          <p:nvPr>
            <p:ph sz="half" idx="2"/>
          </p:nvPr>
        </p:nvGraphicFramePr>
        <p:xfrm>
          <a:off x="1066800" y="2628900"/>
          <a:ext cx="7620000" cy="1057275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1371600"/>
                <a:gridCol w="1371600"/>
                <a:gridCol w="1549400"/>
                <a:gridCol w="1270000"/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STT</a:t>
                      </a:r>
                    </a:p>
                  </a:txBody>
                  <a:tcPr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Kiểu/Lớp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Ràng buộc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60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6827" name="Group 27"/>
          <p:cNvGraphicFramePr>
            <a:graphicFrameLocks noGrp="1"/>
          </p:cNvGraphicFramePr>
          <p:nvPr/>
        </p:nvGraphicFramePr>
        <p:xfrm>
          <a:off x="1066800" y="4686300"/>
          <a:ext cx="7620000" cy="1106488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1371600"/>
                <a:gridCol w="1371600"/>
                <a:gridCol w="1219200"/>
                <a:gridCol w="1600200"/>
              </a:tblGrid>
              <a:tr h="396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STT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1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7B3712-85E3-4388-99F1-291FE5AC340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(7)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3"/>
            </a:pPr>
            <a:r>
              <a:rPr lang="en-US" altLang="vi-VN" smtClean="0"/>
              <a:t>Sơ đồ kiến trúc tổng thể:</a:t>
            </a:r>
          </a:p>
        </p:txBody>
      </p:sp>
      <p:grpSp>
        <p:nvGrpSpPr>
          <p:cNvPr id="24581" name="Group 98"/>
          <p:cNvGrpSpPr>
            <a:grpSpLocks/>
          </p:cNvGrpSpPr>
          <p:nvPr/>
        </p:nvGrpSpPr>
        <p:grpSpPr bwMode="auto">
          <a:xfrm>
            <a:off x="2438400" y="2209800"/>
            <a:ext cx="3962400" cy="3352800"/>
            <a:chOff x="1536" y="1392"/>
            <a:chExt cx="2496" cy="2112"/>
          </a:xfrm>
        </p:grpSpPr>
        <p:sp>
          <p:nvSpPr>
            <p:cNvPr id="24582" name="Line 86"/>
            <p:cNvSpPr>
              <a:spLocks noChangeShapeType="1"/>
            </p:cNvSpPr>
            <p:nvPr/>
          </p:nvSpPr>
          <p:spPr bwMode="auto">
            <a:xfrm>
              <a:off x="2784" y="2592"/>
              <a:ext cx="0" cy="62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583" name="Line 87"/>
            <p:cNvSpPr>
              <a:spLocks noChangeShapeType="1"/>
            </p:cNvSpPr>
            <p:nvPr/>
          </p:nvSpPr>
          <p:spPr bwMode="auto">
            <a:xfrm>
              <a:off x="2544" y="168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584" name="Rectangle 90"/>
            <p:cNvSpPr>
              <a:spLocks noChangeArrowheads="1"/>
            </p:cNvSpPr>
            <p:nvPr/>
          </p:nvSpPr>
          <p:spPr bwMode="auto">
            <a:xfrm>
              <a:off x="2256" y="1392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Người dùng</a:t>
              </a:r>
            </a:p>
          </p:txBody>
        </p:sp>
        <p:sp>
          <p:nvSpPr>
            <p:cNvPr id="24585" name="Rectangle 91"/>
            <p:cNvSpPr>
              <a:spLocks noChangeArrowheads="1"/>
            </p:cNvSpPr>
            <p:nvPr/>
          </p:nvSpPr>
          <p:spPr bwMode="auto">
            <a:xfrm>
              <a:off x="1536" y="2304"/>
              <a:ext cx="2496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MH_Dao_Ham</a:t>
              </a:r>
            </a:p>
          </p:txBody>
        </p:sp>
        <p:sp>
          <p:nvSpPr>
            <p:cNvPr id="24586" name="Rectangle 92"/>
            <p:cNvSpPr>
              <a:spLocks noChangeArrowheads="1"/>
            </p:cNvSpPr>
            <p:nvPr/>
          </p:nvSpPr>
          <p:spPr bwMode="auto">
            <a:xfrm>
              <a:off x="2256" y="3216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XL_DONTHUC</a:t>
              </a:r>
            </a:p>
          </p:txBody>
        </p:sp>
        <p:sp>
          <p:nvSpPr>
            <p:cNvPr id="24587" name="Line 94"/>
            <p:cNvSpPr>
              <a:spLocks noChangeShapeType="1"/>
            </p:cNvSpPr>
            <p:nvPr/>
          </p:nvSpPr>
          <p:spPr bwMode="auto">
            <a:xfrm flipH="1" flipV="1">
              <a:off x="2976" y="168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4588" name="Text Box 95"/>
            <p:cNvSpPr txBox="1">
              <a:spLocks noChangeArrowheads="1"/>
            </p:cNvSpPr>
            <p:nvPr/>
          </p:nvSpPr>
          <p:spPr bwMode="auto">
            <a:xfrm>
              <a:off x="2208" y="18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D1</a:t>
              </a:r>
            </a:p>
          </p:txBody>
        </p:sp>
        <p:sp>
          <p:nvSpPr>
            <p:cNvPr id="24589" name="Text Box 96"/>
            <p:cNvSpPr txBox="1">
              <a:spLocks noChangeArrowheads="1"/>
            </p:cNvSpPr>
            <p:nvPr/>
          </p:nvSpPr>
          <p:spPr bwMode="auto">
            <a:xfrm>
              <a:off x="2976" y="18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D18E6-3C98-4944-A870-F31F26A7359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(8)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4"/>
            </a:pPr>
            <a:r>
              <a:rPr lang="en-US" altLang="vi-VN" smtClean="0"/>
              <a:t>Sơ đồ phối hợp:</a:t>
            </a:r>
          </a:p>
        </p:txBody>
      </p:sp>
      <p:grpSp>
        <p:nvGrpSpPr>
          <p:cNvPr id="25605" name="Group 70"/>
          <p:cNvGrpSpPr>
            <a:grpSpLocks/>
          </p:cNvGrpSpPr>
          <p:nvPr/>
        </p:nvGrpSpPr>
        <p:grpSpPr bwMode="auto">
          <a:xfrm>
            <a:off x="685800" y="2286000"/>
            <a:ext cx="7924800" cy="3352800"/>
            <a:chOff x="432" y="1440"/>
            <a:chExt cx="4992" cy="2112"/>
          </a:xfrm>
        </p:grpSpPr>
        <p:grpSp>
          <p:nvGrpSpPr>
            <p:cNvPr id="25606" name="Group 13"/>
            <p:cNvGrpSpPr>
              <a:grpSpLocks/>
            </p:cNvGrpSpPr>
            <p:nvPr/>
          </p:nvGrpSpPr>
          <p:grpSpPr bwMode="auto">
            <a:xfrm>
              <a:off x="432" y="1440"/>
              <a:ext cx="1872" cy="668"/>
              <a:chOff x="864" y="1632"/>
              <a:chExt cx="960" cy="668"/>
            </a:xfrm>
          </p:grpSpPr>
          <p:sp>
            <p:nvSpPr>
              <p:cNvPr id="25637" name="Rectangle 14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XL_Dao_Ham_A_Click</a:t>
                </a:r>
              </a:p>
            </p:txBody>
          </p:sp>
          <p:sp>
            <p:nvSpPr>
              <p:cNvPr id="25638" name="Rectangle 15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MH_Dao_Ham</a:t>
                </a:r>
              </a:p>
            </p:txBody>
          </p:sp>
          <p:sp>
            <p:nvSpPr>
              <p:cNvPr id="25639" name="Line 1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40" name="Line 17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41" name="Line 18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42" name="Line 19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43" name="Line 20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5607" name="Line 29"/>
            <p:cNvSpPr>
              <a:spLocks noChangeShapeType="1"/>
            </p:cNvSpPr>
            <p:nvPr/>
          </p:nvSpPr>
          <p:spPr bwMode="auto">
            <a:xfrm>
              <a:off x="2304" y="1728"/>
              <a:ext cx="91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25608" name="Group 50"/>
            <p:cNvGrpSpPr>
              <a:grpSpLocks/>
            </p:cNvGrpSpPr>
            <p:nvPr/>
          </p:nvGrpSpPr>
          <p:grpSpPr bwMode="auto">
            <a:xfrm>
              <a:off x="432" y="2736"/>
              <a:ext cx="1872" cy="816"/>
              <a:chOff x="480" y="2784"/>
              <a:chExt cx="1776" cy="816"/>
            </a:xfrm>
          </p:grpSpPr>
          <p:sp>
            <p:nvSpPr>
              <p:cNvPr id="25630" name="Rectangle 31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7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Khoi_Dong(A_TextBox, A_TextBox): A_Boolean</a:t>
                </a:r>
              </a:p>
            </p:txBody>
          </p:sp>
          <p:sp>
            <p:nvSpPr>
              <p:cNvPr id="25631" name="Rectangle 32"/>
              <p:cNvSpPr>
                <a:spLocks noChangeArrowheads="1"/>
              </p:cNvSpPr>
              <p:nvPr/>
            </p:nvSpPr>
            <p:spPr bwMode="auto">
              <a:xfrm>
                <a:off x="480" y="2784"/>
                <a:ext cx="1776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p: XL_DONTHUC</a:t>
                </a:r>
              </a:p>
            </p:txBody>
          </p:sp>
          <p:sp>
            <p:nvSpPr>
              <p:cNvPr id="25632" name="Line 33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33" name="Line 34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17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34" name="Line 35"/>
              <p:cNvSpPr>
                <a:spLocks noChangeShapeType="1"/>
              </p:cNvSpPr>
              <p:nvPr/>
            </p:nvSpPr>
            <p:spPr bwMode="auto">
              <a:xfrm>
                <a:off x="480" y="3600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35" name="Line 36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36" name="Line 37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5609" name="Line 46"/>
            <p:cNvSpPr>
              <a:spLocks noChangeShapeType="1"/>
            </p:cNvSpPr>
            <p:nvPr/>
          </p:nvSpPr>
          <p:spPr bwMode="auto">
            <a:xfrm>
              <a:off x="1296" y="2112"/>
              <a:ext cx="0" cy="62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610" name="Text Box 48"/>
            <p:cNvSpPr txBox="1">
              <a:spLocks noChangeArrowheads="1"/>
            </p:cNvSpPr>
            <p:nvPr/>
          </p:nvSpPr>
          <p:spPr bwMode="auto">
            <a:xfrm>
              <a:off x="1296" y="22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1</a:t>
              </a:r>
            </a:p>
          </p:txBody>
        </p:sp>
        <p:grpSp>
          <p:nvGrpSpPr>
            <p:cNvPr id="25611" name="Group 51"/>
            <p:cNvGrpSpPr>
              <a:grpSpLocks/>
            </p:cNvGrpSpPr>
            <p:nvPr/>
          </p:nvGrpSpPr>
          <p:grpSpPr bwMode="auto">
            <a:xfrm>
              <a:off x="3216" y="1440"/>
              <a:ext cx="2208" cy="668"/>
              <a:chOff x="864" y="1632"/>
              <a:chExt cx="960" cy="668"/>
            </a:xfrm>
          </p:grpSpPr>
          <p:sp>
            <p:nvSpPr>
              <p:cNvPr id="25623" name="Rectangle 52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Xuat(A_TextBox, A_TextBox)</a:t>
                </a:r>
              </a:p>
            </p:txBody>
          </p:sp>
          <p:sp>
            <p:nvSpPr>
              <p:cNvPr id="25624" name="Rectangle 53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q: XL_DONTHUC</a:t>
                </a:r>
              </a:p>
            </p:txBody>
          </p:sp>
          <p:sp>
            <p:nvSpPr>
              <p:cNvPr id="25625" name="Line 54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26" name="Line 55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27" name="Line 56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28" name="Line 57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29" name="Line 58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25612" name="Group 59"/>
            <p:cNvGrpSpPr>
              <a:grpSpLocks/>
            </p:cNvGrpSpPr>
            <p:nvPr/>
          </p:nvGrpSpPr>
          <p:grpSpPr bwMode="auto">
            <a:xfrm>
              <a:off x="3216" y="2740"/>
              <a:ext cx="2208" cy="812"/>
              <a:chOff x="864" y="1632"/>
              <a:chExt cx="960" cy="668"/>
            </a:xfrm>
          </p:grpSpPr>
          <p:sp>
            <p:nvSpPr>
              <p:cNvPr id="25616" name="Rectangle 60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Dao_Ham(): XL_DONTHUC</a:t>
                </a:r>
              </a:p>
            </p:txBody>
          </p:sp>
          <p:sp>
            <p:nvSpPr>
              <p:cNvPr id="25617" name="Rectangle 61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p: XL_DONTHUC</a:t>
                </a:r>
              </a:p>
            </p:txBody>
          </p:sp>
          <p:sp>
            <p:nvSpPr>
              <p:cNvPr id="25618" name="Line 62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19" name="Line 63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20" name="Line 64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21" name="Line 65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622" name="Line 66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5613" name="Line 67"/>
            <p:cNvSpPr>
              <a:spLocks noChangeShapeType="1"/>
            </p:cNvSpPr>
            <p:nvPr/>
          </p:nvSpPr>
          <p:spPr bwMode="auto">
            <a:xfrm>
              <a:off x="2304" y="1872"/>
              <a:ext cx="1344" cy="86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5614" name="Text Box 68"/>
            <p:cNvSpPr txBox="1">
              <a:spLocks noChangeArrowheads="1"/>
            </p:cNvSpPr>
            <p:nvPr/>
          </p:nvSpPr>
          <p:spPr bwMode="auto">
            <a:xfrm>
              <a:off x="2736" y="22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2</a:t>
              </a:r>
            </a:p>
          </p:txBody>
        </p:sp>
        <p:sp>
          <p:nvSpPr>
            <p:cNvPr id="25615" name="Text Box 69"/>
            <p:cNvSpPr txBox="1">
              <a:spLocks noChangeArrowheads="1"/>
            </p:cNvSpPr>
            <p:nvPr/>
          </p:nvSpPr>
          <p:spPr bwMode="auto">
            <a:xfrm>
              <a:off x="2640" y="148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77019-F743-4893-9681-3007BD606A6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(9)</a:t>
            </a:r>
          </a:p>
        </p:txBody>
      </p:sp>
      <p:sp>
        <p:nvSpPr>
          <p:cNvPr id="5980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6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Nhận xét: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Với cách thiết kế như trên </a:t>
            </a:r>
            <a:r>
              <a:rPr lang="en-US" altLang="vi-VN" smtClean="0">
                <a:sym typeface="Wingdings" pitchFamily="2" charset="2"/>
              </a:rPr>
              <a:t> Phụ thuộc giao diện</a:t>
            </a:r>
          </a:p>
          <a:p>
            <a:pPr lvl="1" eaLnBrk="1" hangingPunct="1">
              <a:lnSpc>
                <a:spcPct val="120000"/>
              </a:lnSpc>
            </a:pPr>
            <a:endParaRPr lang="en-US" altLang="vi-VN" smtClean="0"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Thiết kế không phụ thuộc giao diện (Cách 2)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8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8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1D86B3-26D4-4B15-B3A9-221E51B6154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19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599046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- Cách 2</a:t>
            </a:r>
          </a:p>
        </p:txBody>
      </p:sp>
      <p:graphicFrame>
        <p:nvGraphicFramePr>
          <p:cNvPr id="599077" name="Group 37"/>
          <p:cNvGraphicFramePr>
            <a:graphicFrameLocks noGrp="1"/>
          </p:cNvGraphicFramePr>
          <p:nvPr>
            <p:ph sz="half" idx="1"/>
          </p:nvPr>
        </p:nvGraphicFramePr>
        <p:xfrm>
          <a:off x="2895600" y="1676400"/>
          <a:ext cx="3810000" cy="4300538"/>
        </p:xfrm>
        <a:graphic>
          <a:graphicData uri="http://schemas.openxmlformats.org/drawingml/2006/table">
            <a:tbl>
              <a:tblPr/>
              <a:tblGrid>
                <a:gridCol w="3810000"/>
              </a:tblGrid>
              <a:tr h="673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XL_DONTHUC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005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Hs_cuc_bo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Sm_cuc_bo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A_Integer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He_So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 ): A_Double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He_So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(A_Double)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So_Mu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 ): A_Interger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So_Mu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(A_Integer)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Dao_Ham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 ): XL_DONTHUC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51E0FB-3042-4C98-8382-5426F718B8FF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Giới thiệu tổng quan (1)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4775"/>
            <a:ext cx="8229600" cy="50260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FF0000"/>
                </a:solidFill>
              </a:rPr>
              <a:t>Mục tiêu thiết kế</a:t>
            </a:r>
            <a:r>
              <a:rPr lang="en-US" altLang="vi-VN" smtClean="0"/>
              <a:t>: Mô tả </a:t>
            </a:r>
            <a:r>
              <a:rPr lang="en-US" altLang="vi-VN" smtClean="0">
                <a:solidFill>
                  <a:srgbClr val="0000FF"/>
                </a:solidFill>
              </a:rPr>
              <a:t>kiến trúc</a:t>
            </a:r>
            <a:r>
              <a:rPr lang="en-US" altLang="vi-VN" smtClean="0"/>
              <a:t> và </a:t>
            </a:r>
            <a:r>
              <a:rPr lang="en-US" altLang="vi-VN" smtClean="0">
                <a:solidFill>
                  <a:srgbClr val="0000FF"/>
                </a:solidFill>
              </a:rPr>
              <a:t>hoạt động</a:t>
            </a:r>
            <a:r>
              <a:rPr lang="en-US" altLang="vi-VN" smtClean="0"/>
              <a:t> của phần mềm trước khi thực hiện phần mềm trên một môi trường phát triển phần mềm cụ thể</a:t>
            </a:r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FF0000"/>
                </a:solidFill>
              </a:rPr>
              <a:t>Thiết kế phần mềm</a:t>
            </a:r>
            <a:r>
              <a:rPr lang="en-US" altLang="vi-VN" smtClean="0"/>
              <a:t>: Mô tả </a:t>
            </a:r>
            <a:r>
              <a:rPr lang="en-US" altLang="vi-VN" u="sng" smtClean="0">
                <a:solidFill>
                  <a:srgbClr val="0000FF"/>
                </a:solidFill>
              </a:rPr>
              <a:t>chi tiết</a:t>
            </a:r>
            <a:r>
              <a:rPr lang="en-US" altLang="vi-VN" smtClean="0"/>
              <a:t> </a:t>
            </a:r>
            <a:r>
              <a:rPr lang="en-US" altLang="vi-VN" smtClean="0">
                <a:solidFill>
                  <a:srgbClr val="0000FF"/>
                </a:solidFill>
              </a:rPr>
              <a:t>tổ chức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0000FF"/>
                </a:solidFill>
              </a:rPr>
              <a:t>hoạt động</a:t>
            </a:r>
            <a:r>
              <a:rPr lang="en-US" altLang="vi-VN" smtClean="0"/>
              <a:t> các đơn vị xử lý của phần mềm</a:t>
            </a:r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FF0000"/>
                </a:solidFill>
              </a:rPr>
              <a:t>Thiết kế phần mềm hướng đối tượng</a:t>
            </a:r>
            <a:r>
              <a:rPr lang="en-US" altLang="vi-VN" smtClean="0"/>
              <a:t>: Mô tả </a:t>
            </a:r>
            <a:r>
              <a:rPr lang="en-US" altLang="vi-VN" u="sng" smtClean="0">
                <a:solidFill>
                  <a:srgbClr val="0000FF"/>
                </a:solidFill>
              </a:rPr>
              <a:t>chi tiết</a:t>
            </a:r>
            <a:r>
              <a:rPr lang="en-US" altLang="vi-VN" smtClean="0"/>
              <a:t> </a:t>
            </a:r>
            <a:r>
              <a:rPr lang="en-US" altLang="vi-VN" smtClean="0">
                <a:solidFill>
                  <a:srgbClr val="0000FF"/>
                </a:solidFill>
              </a:rPr>
              <a:t>tổ chức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0000FF"/>
                </a:solidFill>
              </a:rPr>
              <a:t>hoạt động</a:t>
            </a:r>
            <a:r>
              <a:rPr lang="en-US" altLang="vi-VN" smtClean="0"/>
              <a:t> của các </a:t>
            </a:r>
            <a:r>
              <a:rPr lang="en-US" altLang="vi-VN" u="sng" smtClean="0">
                <a:solidFill>
                  <a:srgbClr val="0000FF"/>
                </a:solidFill>
              </a:rPr>
              <a:t>lớp đối tượng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6D21C1-3AEB-4419-B132-F677654DACD5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- Cách 2</a:t>
            </a:r>
          </a:p>
        </p:txBody>
      </p:sp>
      <p:graphicFrame>
        <p:nvGraphicFramePr>
          <p:cNvPr id="721933" name="Group 13"/>
          <p:cNvGraphicFramePr>
            <a:graphicFrameLocks noGrp="1"/>
          </p:cNvGraphicFramePr>
          <p:nvPr>
            <p:ph sz="half" idx="2"/>
          </p:nvPr>
        </p:nvGraphicFramePr>
        <p:xfrm>
          <a:off x="2667000" y="1371600"/>
          <a:ext cx="4038600" cy="5026025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MH_Dao_Ham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59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Hs_p: 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Sm_p: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Tieu_de1: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Hs_q: 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Sm_q: A_TextBox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Tieu_de2: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XL_Dao_Ham: A_Button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P: XL_DONTHUC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Q: XL_DONTHUC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XL_Dao_Ham_A_Click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105400" y="3048000"/>
            <a:ext cx="3505200" cy="2378075"/>
            <a:chOff x="3216" y="2006"/>
            <a:chExt cx="2208" cy="1498"/>
          </a:xfrm>
        </p:grpSpPr>
        <p:sp>
          <p:nvSpPr>
            <p:cNvPr id="721944" name="AutoShape 24"/>
            <p:cNvSpPr>
              <a:spLocks noChangeArrowheads="1"/>
            </p:cNvSpPr>
            <p:nvPr/>
          </p:nvSpPr>
          <p:spPr bwMode="auto">
            <a:xfrm>
              <a:off x="3216" y="2006"/>
              <a:ext cx="2208" cy="672"/>
            </a:xfrm>
            <a:prstGeom prst="cloudCallout">
              <a:avLst>
                <a:gd name="adj1" fmla="val 6250"/>
                <a:gd name="adj2" fmla="val 125894"/>
              </a:avLst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00000"/>
                  </a:solidFill>
                </a:rPr>
                <a:t>Sơ đồ phối hợp</a:t>
              </a:r>
            </a:p>
          </p:txBody>
        </p:sp>
        <p:sp>
          <p:nvSpPr>
            <p:cNvPr id="28688" name="Text Box 25"/>
            <p:cNvSpPr txBox="1">
              <a:spLocks noChangeArrowheads="1"/>
            </p:cNvSpPr>
            <p:nvPr/>
          </p:nvSpPr>
          <p:spPr bwMode="auto">
            <a:xfrm>
              <a:off x="4128" y="3254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vi-VN" sz="2000" b="1">
                  <a:solidFill>
                    <a:srgbClr val="FF0000"/>
                  </a:solidFill>
                </a:rPr>
                <a:t>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1.19334E-6 L -0.2291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3C1CE8-6EF7-4EBA-960B-D46F08B5CDC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- Cách 3</a:t>
            </a:r>
          </a:p>
        </p:txBody>
      </p:sp>
      <p:graphicFrame>
        <p:nvGraphicFramePr>
          <p:cNvPr id="722957" name="Group 13"/>
          <p:cNvGraphicFramePr>
            <a:graphicFrameLocks noGrp="1"/>
          </p:cNvGraphicFramePr>
          <p:nvPr>
            <p:ph sz="half" idx="1"/>
          </p:nvPr>
        </p:nvGraphicFramePr>
        <p:xfrm>
          <a:off x="1981200" y="1905000"/>
          <a:ext cx="5715000" cy="3925889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596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XL_DONTHUC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006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Hs_cuc_bo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Sm_cuc_bo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A_Integer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2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He_So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 ): A_Double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So_Mu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 ): A_Integer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Dao_Ham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 ): XL_DONTHUC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Khoi_Dong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(A_Double, A_Integer): A_Boolean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3AC38B-F973-4439-9365-B27EE92318D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vi-VN" smtClean="0"/>
              <a:t>Xét phần mềm </a:t>
            </a:r>
            <a:r>
              <a:rPr lang="en-US" altLang="vi-VN" smtClean="0">
                <a:solidFill>
                  <a:srgbClr val="0000FF"/>
                </a:solidFill>
              </a:rPr>
              <a:t>quản lý nhân sự</a:t>
            </a:r>
            <a:r>
              <a:rPr lang="en-US" altLang="vi-VN" smtClean="0"/>
              <a:t> của một công ty có nhiều đơn vị. Hãy </a:t>
            </a:r>
            <a:r>
              <a:rPr lang="en-US" altLang="vi-VN" smtClean="0">
                <a:solidFill>
                  <a:srgbClr val="FF0000"/>
                </a:solidFill>
              </a:rPr>
              <a:t>phân tích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FF0000"/>
                </a:solidFill>
              </a:rPr>
              <a:t>thiết kế</a:t>
            </a:r>
            <a:r>
              <a:rPr lang="en-US" altLang="vi-VN" smtClean="0"/>
              <a:t> và </a:t>
            </a:r>
            <a:r>
              <a:rPr lang="en-US" altLang="vi-VN" smtClean="0">
                <a:solidFill>
                  <a:srgbClr val="FF0000"/>
                </a:solidFill>
              </a:rPr>
              <a:t>lập trình</a:t>
            </a:r>
            <a:r>
              <a:rPr lang="en-US" altLang="vi-VN" smtClean="0"/>
              <a:t> chức năng </a:t>
            </a:r>
            <a:r>
              <a:rPr lang="en-US" altLang="vi-VN" smtClean="0">
                <a:solidFill>
                  <a:srgbClr val="0000FF"/>
                </a:solidFill>
              </a:rPr>
              <a:t>lập danh sách nhân viên theo đơn vị</a:t>
            </a:r>
            <a:r>
              <a:rPr lang="en-US" altLang="vi-VN" smtClean="0"/>
              <a:t> (giả sử thông tin cần tra cứu chỉ bao gồm họ tên, ngày sinh)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81E512-B05F-4FE5-9B93-1C120E5796D9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Lập sơ đồ luồng dữ liệu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43400" y="1600200"/>
            <a:ext cx="4267200" cy="48006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D1: Tên đơn vị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D2: Danh sách các nhân viên (Họ tên, ngày sinh)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D3: D2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Xử lý: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vi-VN" smtClean="0"/>
              <a:t>Nhập D1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vi-VN" smtClean="0"/>
              <a:t>Đọc D3 theo qui tắc</a:t>
            </a:r>
          </a:p>
          <a:p>
            <a:pPr lvl="2" algn="just" eaLnBrk="1" hangingPunct="1">
              <a:lnSpc>
                <a:spcPct val="105000"/>
              </a:lnSpc>
            </a:pPr>
            <a:r>
              <a:rPr lang="en-US" altLang="vi-VN" smtClean="0"/>
              <a:t>D3 là danh sách các nhân viên thuộc đơn vị có tên đơn vị trong D1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vi-VN" smtClean="0"/>
              <a:t>Xuất D2</a:t>
            </a:r>
          </a:p>
        </p:txBody>
      </p:sp>
      <p:grpSp>
        <p:nvGrpSpPr>
          <p:cNvPr id="31749" name="Group 17"/>
          <p:cNvGrpSpPr>
            <a:grpSpLocks/>
          </p:cNvGrpSpPr>
          <p:nvPr/>
        </p:nvGrpSpPr>
        <p:grpSpPr bwMode="auto">
          <a:xfrm>
            <a:off x="533400" y="2057400"/>
            <a:ext cx="3581400" cy="3048000"/>
            <a:chOff x="1728" y="816"/>
            <a:chExt cx="2256" cy="1920"/>
          </a:xfrm>
        </p:grpSpPr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1728" y="1488"/>
              <a:ext cx="2256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sz="2000">
                  <a:solidFill>
                    <a:srgbClr val="000000"/>
                  </a:solidFill>
                </a:rPr>
                <a:t>Lập danh sách nhân viên theo đơn vị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208" y="816"/>
              <a:ext cx="124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sz="2000">
                  <a:solidFill>
                    <a:srgbClr val="000000"/>
                  </a:solidFill>
                </a:rPr>
                <a:t>Người dùng</a:t>
              </a:r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2544" y="11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 flipV="1">
              <a:off x="3072" y="11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54" name="Text Box 11"/>
            <p:cNvSpPr txBox="1">
              <a:spLocks noChangeArrowheads="1"/>
            </p:cNvSpPr>
            <p:nvPr/>
          </p:nvSpPr>
          <p:spPr bwMode="auto">
            <a:xfrm>
              <a:off x="2256" y="12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D1</a:t>
              </a:r>
            </a:p>
          </p:txBody>
        </p:sp>
        <p:sp>
          <p:nvSpPr>
            <p:cNvPr id="31755" name="Text Box 12"/>
            <p:cNvSpPr txBox="1">
              <a:spLocks noChangeArrowheads="1"/>
            </p:cNvSpPr>
            <p:nvPr/>
          </p:nvSpPr>
          <p:spPr bwMode="auto">
            <a:xfrm>
              <a:off x="3072" y="12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D2</a:t>
              </a:r>
            </a:p>
          </p:txBody>
        </p:sp>
        <p:sp>
          <p:nvSpPr>
            <p:cNvPr id="31756" name="Line 13"/>
            <p:cNvSpPr>
              <a:spLocks noChangeShapeType="1"/>
            </p:cNvSpPr>
            <p:nvPr/>
          </p:nvSpPr>
          <p:spPr bwMode="auto">
            <a:xfrm>
              <a:off x="1968" y="254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57" name="Line 14"/>
            <p:cNvSpPr>
              <a:spLocks noChangeShapeType="1"/>
            </p:cNvSpPr>
            <p:nvPr/>
          </p:nvSpPr>
          <p:spPr bwMode="auto">
            <a:xfrm>
              <a:off x="1968" y="273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58" name="Line 15"/>
            <p:cNvSpPr>
              <a:spLocks noChangeShapeType="1"/>
            </p:cNvSpPr>
            <p:nvPr/>
          </p:nvSpPr>
          <p:spPr bwMode="auto">
            <a:xfrm>
              <a:off x="2832" y="211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759" name="Text Box 16"/>
            <p:cNvSpPr txBox="1">
              <a:spLocks noChangeArrowheads="1"/>
            </p:cNvSpPr>
            <p:nvPr/>
          </p:nvSpPr>
          <p:spPr bwMode="auto">
            <a:xfrm>
              <a:off x="2832" y="2217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6D2A2-E6BB-4035-8686-407FEDF19BE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pSp>
        <p:nvGrpSpPr>
          <p:cNvPr id="32772" name="Group 24"/>
          <p:cNvGrpSpPr>
            <a:grpSpLocks/>
          </p:cNvGrpSpPr>
          <p:nvPr/>
        </p:nvGrpSpPr>
        <p:grpSpPr bwMode="auto">
          <a:xfrm>
            <a:off x="2590800" y="1524000"/>
            <a:ext cx="3962400" cy="3505200"/>
            <a:chOff x="1536" y="1008"/>
            <a:chExt cx="2496" cy="2208"/>
          </a:xfrm>
        </p:grpSpPr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2544" y="129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2256" y="1008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Người dùng</a:t>
              </a: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1536" y="1920"/>
              <a:ext cx="2496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MH_Lap_Danh_Sach_Nhan_Vien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1536" y="2832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DON_VI</a:t>
              </a:r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 flipH="1" flipV="1">
              <a:off x="2976" y="129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2208" y="144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D1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2976" y="144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D2</a:t>
              </a: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2976" y="2832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NHAN_VIEN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064" y="24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D3.1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3504" y="24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D3.2</a:t>
              </a:r>
            </a:p>
          </p:txBody>
        </p:sp>
        <p:sp>
          <p:nvSpPr>
            <p:cNvPr id="32786" name="Line 22"/>
            <p:cNvSpPr>
              <a:spLocks noChangeShapeType="1"/>
            </p:cNvSpPr>
            <p:nvPr/>
          </p:nvSpPr>
          <p:spPr bwMode="auto">
            <a:xfrm flipH="1">
              <a:off x="2592" y="29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32787" name="Text Box 23"/>
            <p:cNvSpPr txBox="1">
              <a:spLocks noChangeArrowheads="1"/>
            </p:cNvSpPr>
            <p:nvPr/>
          </p:nvSpPr>
          <p:spPr bwMode="auto">
            <a:xfrm>
              <a:off x="2592" y="2985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vi-VN"/>
                <a:t>LK</a:t>
              </a:r>
            </a:p>
          </p:txBody>
        </p:sp>
      </p:grpSp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1295400" y="5257800"/>
            <a:ext cx="7086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400">
                <a:solidFill>
                  <a:srgbClr val="000000"/>
                </a:solidFill>
              </a:rPr>
              <a:t>Sơ đồ kiến trúc tổng thể chức năng lập Danh sách nhân viên theo đơn vị (Mô hình 1 lớp xử lý)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23079D-E4E5-46FD-B7F5-4DB2FC7896A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29185" name="Group 97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937437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2971800"/>
                <a:gridCol w="1143000"/>
              </a:tblGrid>
              <a:tr h="4571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NGUOI_DUNG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Người sử dụng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Thực hiện tất cả các xử lý của chức năng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DON_VI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Bảng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Lưu trữ thông tin các đơn vị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Bảng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Lưu trữ thông tin các nhân viên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tên của đơn vị được chọn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nhân viên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50515D-4AF7-4654-9D70-0567E0F067C3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33234" name="Group 50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3383107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2971800"/>
                <a:gridCol w="1143000"/>
              </a:tblGrid>
              <a:tr h="45715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D3.1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đơn vị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D3.2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nhân viên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Liên kết khóa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Liên kết khóa ngoại giữa bảng NHAN_VIEN và bảng DON_VI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0E00D5-C016-420A-820D-891DE90FE91B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30138" name="Group 26"/>
          <p:cNvGraphicFramePr>
            <a:graphicFrameLocks noGrp="1"/>
          </p:cNvGraphicFramePr>
          <p:nvPr>
            <p:ph idx="1"/>
          </p:nvPr>
        </p:nvGraphicFramePr>
        <p:xfrm>
          <a:off x="1981200" y="1371600"/>
          <a:ext cx="5105400" cy="4792663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457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Tieu_de_Don_vi: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Danh_Sach_Don_vi: A_ComboBox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Luoi_Nhan_Vien: A_Grid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Chuoi_Ket_Noi: A_String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Ket_Noi: A_Connection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Bang_Don_Vi: A_Datatable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Bang_Nhan_Vien: A_Datatable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MH_Lap_Danh_Sach_Nhan_Vien_A_Load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Danh_Sach_Don_Vi_A_Click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7E38D9-2DCC-4F57-AE85-DD031CCFA95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31205" name="Group 69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82000" cy="4953001"/>
        </p:xfrm>
        <a:graphic>
          <a:graphicData uri="http://schemas.openxmlformats.org/drawingml/2006/table">
            <a:tbl>
              <a:tblPr/>
              <a:tblGrid>
                <a:gridCol w="2251075"/>
                <a:gridCol w="1784350"/>
                <a:gridCol w="2716213"/>
                <a:gridCol w="1630362"/>
              </a:tblGrid>
              <a:tr h="800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Tiêu đề của màn hình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Tiêu đề của Danh_sach_don_vi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A_ComboBox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danh sách đơn vị để cho phép người dùng chọn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cột Ten_don_vi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7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Luoi_nhan_vien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danh sách các nhân viên theo dạng lưới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các cột Ho_ten, Ngay_sinh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F686D6-AAAB-42A9-9864-8A425693B1C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29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36303" name="Group 47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05800" cy="4953001"/>
        </p:xfrm>
        <a:graphic>
          <a:graphicData uri="http://schemas.openxmlformats.org/drawingml/2006/table">
            <a:tbl>
              <a:tblPr/>
              <a:tblGrid>
                <a:gridCol w="2133600"/>
                <a:gridCol w="1865313"/>
                <a:gridCol w="2935287"/>
                <a:gridCol w="1371600"/>
              </a:tblGrid>
              <a:tr h="8223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Các thông tin về kết nối được sử dụng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A_Connection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kết nối cho phép truy xuất đến bảng dữ liệu của CSDL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 CSDL là QLNS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lưu trữ dữ liệu của bảng 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lưu trữ dữ liệu của bảng NHAN_VIEN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D611C0-3F31-4B48-91C7-F3D9861EA4D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Giới thiệu tổng quan (2)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Kết quả: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Hệ thống</a:t>
            </a:r>
            <a:r>
              <a:rPr lang="en-US" altLang="vi-VN" smtClean="0"/>
              <a:t> các lớp </a:t>
            </a:r>
            <a:r>
              <a:rPr lang="en-US" altLang="vi-VN" smtClean="0">
                <a:solidFill>
                  <a:srgbClr val="0000FF"/>
                </a:solidFill>
              </a:rPr>
              <a:t>đối tượng</a:t>
            </a:r>
            <a:r>
              <a:rPr lang="en-US" altLang="vi-VN" smtClean="0"/>
              <a:t>: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vi-VN" sz="2400" smtClean="0"/>
              <a:t>Các thuộc tính (biến thành phần)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vi-VN" sz="2400" smtClean="0"/>
              <a:t>Các hành động (hàm thành phần)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Cách thức tổ chức </a:t>
            </a:r>
            <a:r>
              <a:rPr lang="en-US" altLang="vi-VN" smtClean="0">
                <a:solidFill>
                  <a:srgbClr val="0000FF"/>
                </a:solidFill>
              </a:rPr>
              <a:t>lưu trữ thông tin</a:t>
            </a:r>
            <a:r>
              <a:rPr lang="en-US" altLang="vi-VN" smtClean="0"/>
              <a:t> của các đối tượng trên </a:t>
            </a:r>
            <a:r>
              <a:rPr lang="en-US" altLang="vi-VN" smtClean="0">
                <a:solidFill>
                  <a:srgbClr val="0000FF"/>
                </a:solidFill>
              </a:rPr>
              <a:t>bộ nhớ phụ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B4F05E-8773-4571-B239-C1B32251D40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37410" name="Group 130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82000" cy="4957762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685800"/>
                <a:gridCol w="3962400"/>
                <a:gridCol w="1066800"/>
              </a:tblGrid>
              <a:tr h="76204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0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MH_Lap_danh_sach_nhan_vien_A_Load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Mở kết nối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Đọc dữ liệu bảng DON_VI vào Bang_don_vi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Xuất dữ liệu Bang_don_vi vào Danh_sach_don_vi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Danh_sach_don_vi_A_Click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Lấy MDV từ Danh_sach_don_vi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Đọc dữ liệu bảng NHAN_VIEN vào Bang_nhan_vien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Xuất dữ liệu Bang_nhan_vien vào Luoi_nhan_vien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Đọc nhân viên theo MDV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EB849C-D74F-46F9-8ED5-91286FA06955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logic dữ liệu</a:t>
            </a:r>
          </a:p>
        </p:txBody>
      </p:sp>
      <p:graphicFrame>
        <p:nvGraphicFramePr>
          <p:cNvPr id="738335" name="Group 31"/>
          <p:cNvGraphicFramePr>
            <a:graphicFrameLocks noGrp="1"/>
          </p:cNvGraphicFramePr>
          <p:nvPr>
            <p:ph idx="1"/>
          </p:nvPr>
        </p:nvGraphicFramePr>
        <p:xfrm>
          <a:off x="1066800" y="1981200"/>
          <a:ext cx="3124200" cy="12954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MDV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A_Integer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Ten_don_vi: A_String[50]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8340" name="Group 36"/>
          <p:cNvGraphicFramePr>
            <a:graphicFrameLocks noGrp="1"/>
          </p:cNvGraphicFramePr>
          <p:nvPr/>
        </p:nvGraphicFramePr>
        <p:xfrm>
          <a:off x="5410200" y="3614738"/>
          <a:ext cx="2819400" cy="2027237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533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NHAN_VIEN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MNV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A_Integer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Ho_ten: A_String[50]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Ngay_sinh: A_Date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MDV: A_Integer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6" name="Line 24"/>
          <p:cNvSpPr>
            <a:spLocks noChangeShapeType="1"/>
          </p:cNvSpPr>
          <p:nvPr/>
        </p:nvSpPr>
        <p:spPr bwMode="auto">
          <a:xfrm>
            <a:off x="1828800" y="3276600"/>
            <a:ext cx="35814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39957" name="Text Box 25"/>
          <p:cNvSpPr txBox="1">
            <a:spLocks noChangeArrowheads="1"/>
          </p:cNvSpPr>
          <p:nvPr/>
        </p:nvSpPr>
        <p:spPr bwMode="auto">
          <a:xfrm>
            <a:off x="4876800" y="5257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vi-VN" b="1"/>
              <a:t>n</a:t>
            </a:r>
          </a:p>
        </p:txBody>
      </p:sp>
      <p:sp>
        <p:nvSpPr>
          <p:cNvPr id="39958" name="Text Box 37"/>
          <p:cNvSpPr txBox="1">
            <a:spLocks noChangeArrowheads="1"/>
          </p:cNvSpPr>
          <p:nvPr/>
        </p:nvSpPr>
        <p:spPr bwMode="auto">
          <a:xfrm>
            <a:off x="1676400" y="3352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vi-VN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81EE71-F9B3-4F54-856A-63F565068CB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739408" name="Group 80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190500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981200"/>
                <a:gridCol w="2743200"/>
              </a:tblGrid>
              <a:tr h="476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cột bảng 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MDV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Mã số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Tăng tự động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Ten_don_vi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 đơn 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Tối đa 50 ký tự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9376" name="Rectangle 48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logic dữ liệu</a:t>
            </a:r>
          </a:p>
        </p:txBody>
      </p:sp>
      <p:graphicFrame>
        <p:nvGraphicFramePr>
          <p:cNvPr id="739429" name="Group 101"/>
          <p:cNvGraphicFramePr>
            <a:graphicFrameLocks noGrp="1"/>
          </p:cNvGraphicFramePr>
          <p:nvPr/>
        </p:nvGraphicFramePr>
        <p:xfrm>
          <a:off x="457200" y="3581400"/>
          <a:ext cx="8229600" cy="2746377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981200"/>
                <a:gridCol w="2743200"/>
              </a:tblGrid>
              <a:tr h="40173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cột bảng NHAN_VIEN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MNV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A_Integer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Mã số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Tăng tự động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Ho_ten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A_String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Họ tên NV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Tối đa 50 ký tự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Ngay_sinh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Ngày sinh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Từ 18 đến 65 tuổi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MDV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A_Integer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Mã đơn vị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Khóa ngoại liên kết bảng DON_VI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4F5D8F-05F9-401E-9ECD-BE3A9F91B09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2"/>
            </a:pPr>
            <a:r>
              <a:rPr lang="en-US" altLang="vi-VN" smtClean="0"/>
              <a:t>Xét chức năng giải phương trình bậc 2: ax</a:t>
            </a:r>
            <a:r>
              <a:rPr lang="en-US" altLang="vi-VN" smtClean="0">
                <a:cs typeface="Arial" charset="0"/>
              </a:rPr>
              <a:t>²</a:t>
            </a:r>
            <a:r>
              <a:rPr lang="en-US" altLang="vi-VN" smtClean="0"/>
              <a:t> + bx + c= 0</a:t>
            </a:r>
          </a:p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vi-VN" smtClean="0"/>
              <a:t>	Hãy thiết kế các lớp đối tượng (lập sơ đồ lớp mức thiết kế)</a:t>
            </a:r>
          </a:p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3"/>
            </a:pPr>
            <a:r>
              <a:rPr lang="en-US" altLang="vi-VN" smtClean="0"/>
              <a:t>Hãy phân tích, thiết kế, cài đặt chương trình xác định trung điểm I của hai điểm A, B.</a:t>
            </a:r>
          </a:p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3"/>
            </a:pPr>
            <a:r>
              <a:rPr lang="en-US" altLang="vi-VN" smtClean="0"/>
              <a:t>Xét phần mếm quản lý giải vô địch bóng đá với chức năng ghi nhận kết quả trận đấu. Hãy phân tích, thiết kế và cài đặt chức năng này.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9BAB74-6076-4B5B-9738-AFC5540E439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Wingdings" pitchFamily="2" charset="2"/>
              <a:buAutoNum type="arabicPeriod" startAt="5"/>
            </a:pPr>
            <a:r>
              <a:rPr lang="en-US" altLang="vi-VN" smtClean="0"/>
              <a:t>Khách sạn X có 3 loại phòng: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lang="en-US" altLang="vi-VN" smtClean="0"/>
              <a:t>- Loại A: 200.000đ/p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lang="en-US" altLang="vi-VN" smtClean="0"/>
              <a:t>- Loại B: 180.000đ/p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lang="en-US" altLang="vi-VN" smtClean="0"/>
              <a:t>- Loại C: 160.000đ/p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lang="en-US" altLang="vi-VN" smtClean="0"/>
              <a:t>Và qui định giảm giá: thuê quá 7 ngày được giảm 5%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lang="en-US" altLang="vi-VN" smtClean="0"/>
              <a:t>Xét phần mềm hỗ trợ nhân viên của khách sạn X: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AutoNum type="alphaLcPeriod"/>
            </a:pPr>
            <a:r>
              <a:rPr lang="en-US" altLang="vi-VN" smtClean="0"/>
              <a:t>Tính tiền thuê phòng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AutoNum type="alphaLcPeriod"/>
            </a:pPr>
            <a:r>
              <a:rPr lang="en-US" altLang="vi-VN" smtClean="0"/>
              <a:t>Thống kê doanh số từng loại phòng trong tháng.</a:t>
            </a:r>
          </a:p>
          <a:p>
            <a:pPr marL="914400" lvl="1" indent="-457200" algn="just" eaLnBrk="1" hangingPunct="1">
              <a:lnSpc>
                <a:spcPct val="120000"/>
              </a:lnSpc>
              <a:buClr>
                <a:srgbClr val="000000"/>
              </a:buClr>
              <a:buFont typeface="Wingdings" pitchFamily="2" charset="2"/>
              <a:buNone/>
            </a:pPr>
            <a:r>
              <a:rPr lang="en-US" altLang="vi-VN" smtClean="0"/>
              <a:t>Hãy phân tích, thiết kế và cài đặt chương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26C4F0-5488-46DE-BC7A-4B21B09AB20D}" type="slidenum">
              <a:rPr lang="en-US" altLang="vi-VN" smtClean="0"/>
              <a:pPr eaLnBrk="1" hangingPunct="1"/>
              <a:t>35</a:t>
            </a:fld>
            <a:endParaRPr lang="en-US" altLang="vi-VN" smtClean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Các mô hình kiến trúc của PM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vi-VN" altLang="vi-V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F43871-24CD-4D77-AA5E-80750FD4ADC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1 lớp (1 layer)</a:t>
            </a:r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609600" y="1492250"/>
            <a:ext cx="2514600" cy="457200"/>
          </a:xfrm>
          <a:prstGeom prst="rect">
            <a:avLst/>
          </a:prstGeom>
          <a:gradFill rotWithShape="1">
            <a:gsLst>
              <a:gs pos="0">
                <a:srgbClr val="FF9900">
                  <a:alpha val="71001"/>
                </a:srgbClr>
              </a:gs>
              <a:gs pos="50000">
                <a:schemeClr val="bg1">
                  <a:alpha val="71001"/>
                </a:schemeClr>
              </a:gs>
              <a:gs pos="100000">
                <a:srgbClr val="FF9900">
                  <a:alpha val="71001"/>
                </a:srgbClr>
              </a:gs>
            </a:gsLst>
            <a:lin ang="5400000" scaled="1"/>
          </a:gradFill>
          <a:ln w="9525" algn="ctr">
            <a:solidFill>
              <a:srgbClr val="FF9900">
                <a:alpha val="60001"/>
              </a:srgbClr>
            </a:solidFill>
            <a:miter lim="800000"/>
            <a:headEnd/>
            <a:tailEnd/>
          </a:ln>
          <a:effectLst>
            <a:outerShdw dist="35921" dir="2700000" algn="ctr" rotWithShape="0">
              <a:srgbClr val="FF9900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</a:rPr>
              <a:t>Người dùng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609600" y="6003925"/>
            <a:ext cx="2590800" cy="396875"/>
            <a:chOff x="288" y="3840"/>
            <a:chExt cx="1632" cy="250"/>
          </a:xfrm>
        </p:grpSpPr>
        <p:sp>
          <p:nvSpPr>
            <p:cNvPr id="45073" name="Line 6"/>
            <p:cNvSpPr>
              <a:spLocks noChangeShapeType="1"/>
            </p:cNvSpPr>
            <p:nvPr/>
          </p:nvSpPr>
          <p:spPr bwMode="auto">
            <a:xfrm>
              <a:off x="288" y="3840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5074" name="Line 7"/>
            <p:cNvSpPr>
              <a:spLocks noChangeShapeType="1"/>
            </p:cNvSpPr>
            <p:nvPr/>
          </p:nvSpPr>
          <p:spPr bwMode="auto">
            <a:xfrm>
              <a:off x="288" y="4080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5075" name="Text Box 8"/>
            <p:cNvSpPr txBox="1">
              <a:spLocks noChangeArrowheads="1"/>
            </p:cNvSpPr>
            <p:nvPr/>
          </p:nvSpPr>
          <p:spPr bwMode="auto">
            <a:xfrm>
              <a:off x="288" y="3840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 sz="2000" b="1">
                  <a:solidFill>
                    <a:srgbClr val="000000"/>
                  </a:solidFill>
                </a:rPr>
                <a:t>Dữ liệu của X</a:t>
              </a:r>
            </a:p>
          </p:txBody>
        </p:sp>
      </p:grpSp>
      <p:sp>
        <p:nvSpPr>
          <p:cNvPr id="45062" name="Line 9"/>
          <p:cNvSpPr>
            <a:spLocks noChangeShapeType="1"/>
          </p:cNvSpPr>
          <p:nvPr/>
        </p:nvSpPr>
        <p:spPr bwMode="auto">
          <a:xfrm>
            <a:off x="1524000" y="194945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63" name="Line 10"/>
          <p:cNvSpPr>
            <a:spLocks noChangeShapeType="1"/>
          </p:cNvSpPr>
          <p:nvPr/>
        </p:nvSpPr>
        <p:spPr bwMode="auto">
          <a:xfrm flipV="1">
            <a:off x="2286000" y="194945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45064" name="Group 11"/>
          <p:cNvGrpSpPr>
            <a:grpSpLocks/>
          </p:cNvGrpSpPr>
          <p:nvPr/>
        </p:nvGrpSpPr>
        <p:grpSpPr bwMode="auto">
          <a:xfrm>
            <a:off x="609600" y="2254250"/>
            <a:ext cx="2514600" cy="1143000"/>
            <a:chOff x="288" y="1104"/>
            <a:chExt cx="1584" cy="720"/>
          </a:xfrm>
        </p:grpSpPr>
        <p:sp>
          <p:nvSpPr>
            <p:cNvPr id="744460" name="Text Box 12"/>
            <p:cNvSpPr txBox="1">
              <a:spLocks noChangeArrowheads="1"/>
            </p:cNvSpPr>
            <p:nvPr/>
          </p:nvSpPr>
          <p:spPr bwMode="auto">
            <a:xfrm>
              <a:off x="288" y="1104"/>
              <a:ext cx="1584" cy="240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b="1">
                  <a:solidFill>
                    <a:srgbClr val="000000"/>
                  </a:solidFill>
                </a:rPr>
                <a:t>Màn hình nhiệm vụ f</a:t>
              </a:r>
            </a:p>
          </p:txBody>
        </p:sp>
        <p:sp>
          <p:nvSpPr>
            <p:cNvPr id="744461" name="Text Box 13"/>
            <p:cNvSpPr txBox="1">
              <a:spLocks noChangeArrowheads="1"/>
            </p:cNvSpPr>
            <p:nvPr/>
          </p:nvSpPr>
          <p:spPr bwMode="auto">
            <a:xfrm>
              <a:off x="288" y="1344"/>
              <a:ext cx="1584" cy="240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lang="en-US" sz="2000" b="1" i="1">
                <a:solidFill>
                  <a:srgbClr val="FF0000"/>
                </a:solidFill>
              </a:endParaRPr>
            </a:p>
          </p:txBody>
        </p:sp>
        <p:sp>
          <p:nvSpPr>
            <p:cNvPr id="744462" name="Text Box 14"/>
            <p:cNvSpPr txBox="1">
              <a:spLocks noChangeArrowheads="1"/>
            </p:cNvSpPr>
            <p:nvPr/>
          </p:nvSpPr>
          <p:spPr bwMode="auto">
            <a:xfrm>
              <a:off x="288" y="1584"/>
              <a:ext cx="1584" cy="240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lang="en-US" sz="20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45065" name="Line 15"/>
          <p:cNvSpPr>
            <a:spLocks noChangeShapeType="1"/>
          </p:cNvSpPr>
          <p:nvPr/>
        </p:nvSpPr>
        <p:spPr bwMode="auto">
          <a:xfrm>
            <a:off x="1524000" y="3397250"/>
            <a:ext cx="0" cy="2606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66" name="Line 16"/>
          <p:cNvSpPr>
            <a:spLocks noChangeShapeType="1"/>
          </p:cNvSpPr>
          <p:nvPr/>
        </p:nvSpPr>
        <p:spPr bwMode="auto">
          <a:xfrm flipV="1">
            <a:off x="2286000" y="3397250"/>
            <a:ext cx="0" cy="2606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67" name="Line 17"/>
          <p:cNvSpPr>
            <a:spLocks noChangeShapeType="1"/>
          </p:cNvSpPr>
          <p:nvPr/>
        </p:nvSpPr>
        <p:spPr bwMode="auto">
          <a:xfrm flipH="1">
            <a:off x="1905000" y="3397250"/>
            <a:ext cx="0" cy="2606675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68" name="Rectangle 18"/>
          <p:cNvSpPr>
            <a:spLocks noChangeArrowheads="1"/>
          </p:cNvSpPr>
          <p:nvPr/>
        </p:nvSpPr>
        <p:spPr bwMode="auto">
          <a:xfrm>
            <a:off x="457200" y="2101850"/>
            <a:ext cx="2819400" cy="1447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744467" name="AutoShape 19"/>
          <p:cNvSpPr>
            <a:spLocks noChangeArrowheads="1"/>
          </p:cNvSpPr>
          <p:nvPr/>
        </p:nvSpPr>
        <p:spPr bwMode="auto">
          <a:xfrm>
            <a:off x="4572000" y="2498725"/>
            <a:ext cx="4038600" cy="2343150"/>
          </a:xfrm>
          <a:prstGeom prst="cloudCallout">
            <a:avLst>
              <a:gd name="adj1" fmla="val -82903"/>
              <a:gd name="adj2" fmla="val -40829"/>
            </a:avLst>
          </a:prstGeom>
          <a:gradFill rotWithShape="1">
            <a:gsLst>
              <a:gs pos="0">
                <a:srgbClr val="0066FF">
                  <a:alpha val="50000"/>
                </a:srgbClr>
              </a:gs>
              <a:gs pos="50000">
                <a:schemeClr val="bg1">
                  <a:alpha val="50000"/>
                </a:schemeClr>
              </a:gs>
              <a:gs pos="100000">
                <a:srgbClr val="0066FF">
                  <a:alpha val="50000"/>
                </a:srgbClr>
              </a:gs>
            </a:gsLst>
            <a:lin ang="5400000" scaled="1"/>
          </a:gradFill>
          <a:ln w="9525">
            <a:solidFill>
              <a:srgbClr val="0066FF"/>
            </a:solidFill>
            <a:round/>
            <a:headEnd/>
            <a:tailEnd/>
          </a:ln>
          <a:effectLst>
            <a:outerShdw dist="17961" dir="2700000" algn="ctr" rotWithShape="0">
              <a:srgbClr val="0066FF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>
                <a:solidFill>
                  <a:srgbClr val="000000"/>
                </a:solidFill>
              </a:rPr>
              <a:t>I/O</a:t>
            </a:r>
          </a:p>
          <a:p>
            <a:pPr>
              <a:spcBef>
                <a:spcPct val="0"/>
              </a:spcBef>
              <a:defRPr/>
            </a:pPr>
            <a:r>
              <a:rPr lang="en-US" sz="2400">
                <a:solidFill>
                  <a:srgbClr val="000000"/>
                </a:solidFill>
              </a:rPr>
              <a:t>Xử lý biến cố</a:t>
            </a:r>
          </a:p>
          <a:p>
            <a:pPr>
              <a:spcBef>
                <a:spcPct val="0"/>
              </a:spcBef>
              <a:defRPr/>
            </a:pPr>
            <a:r>
              <a:rPr lang="en-US" sz="2400">
                <a:solidFill>
                  <a:srgbClr val="000000"/>
                </a:solidFill>
              </a:rPr>
              <a:t>Xử lý chính</a:t>
            </a:r>
          </a:p>
          <a:p>
            <a:pPr>
              <a:spcBef>
                <a:spcPct val="0"/>
              </a:spcBef>
              <a:defRPr/>
            </a:pPr>
            <a:r>
              <a:rPr lang="en-US" sz="2400">
                <a:solidFill>
                  <a:srgbClr val="000000"/>
                </a:solidFill>
              </a:rPr>
              <a:t>Xử lý trên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A6357E-8C42-440F-80D5-03F4DDEAE98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1 lớp (1 layer)</a:t>
            </a:r>
          </a:p>
        </p:txBody>
      </p:sp>
      <p:grpSp>
        <p:nvGrpSpPr>
          <p:cNvPr id="46084" name="Group 74"/>
          <p:cNvGrpSpPr>
            <a:grpSpLocks/>
          </p:cNvGrpSpPr>
          <p:nvPr/>
        </p:nvGrpSpPr>
        <p:grpSpPr bwMode="auto">
          <a:xfrm>
            <a:off x="381000" y="1828800"/>
            <a:ext cx="7162800" cy="3810000"/>
            <a:chOff x="288" y="1152"/>
            <a:chExt cx="4512" cy="2400"/>
          </a:xfrm>
        </p:grpSpPr>
        <p:sp>
          <p:nvSpPr>
            <p:cNvPr id="748548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Người dùng 1</a:t>
              </a:r>
            </a:p>
          </p:txBody>
        </p:sp>
        <p:sp>
          <p:nvSpPr>
            <p:cNvPr id="748549" name="Text Box 5"/>
            <p:cNvSpPr txBox="1">
              <a:spLocks noChangeArrowheads="1"/>
            </p:cNvSpPr>
            <p:nvPr/>
          </p:nvSpPr>
          <p:spPr bwMode="auto">
            <a:xfrm>
              <a:off x="3552" y="115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Người dùng 3</a:t>
              </a:r>
            </a:p>
          </p:txBody>
        </p:sp>
        <p:sp>
          <p:nvSpPr>
            <p:cNvPr id="748550" name="Text Box 6"/>
            <p:cNvSpPr txBox="1">
              <a:spLocks noChangeArrowheads="1"/>
            </p:cNvSpPr>
            <p:nvPr/>
          </p:nvSpPr>
          <p:spPr bwMode="auto">
            <a:xfrm>
              <a:off x="1920" y="115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Người dùng 2</a:t>
              </a:r>
            </a:p>
          </p:txBody>
        </p:sp>
        <p:sp>
          <p:nvSpPr>
            <p:cNvPr id="748552" name="Text Box 8"/>
            <p:cNvSpPr txBox="1">
              <a:spLocks noChangeArrowheads="1"/>
            </p:cNvSpPr>
            <p:nvPr/>
          </p:nvSpPr>
          <p:spPr bwMode="auto">
            <a:xfrm>
              <a:off x="288" y="2256"/>
              <a:ext cx="912" cy="240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b="1">
                  <a:solidFill>
                    <a:srgbClr val="000000"/>
                  </a:solidFill>
                </a:rPr>
                <a:t>Màn hình 1</a:t>
              </a:r>
            </a:p>
          </p:txBody>
        </p:sp>
        <p:sp>
          <p:nvSpPr>
            <p:cNvPr id="748555" name="Text Box 11"/>
            <p:cNvSpPr txBox="1">
              <a:spLocks noChangeArrowheads="1"/>
            </p:cNvSpPr>
            <p:nvPr/>
          </p:nvSpPr>
          <p:spPr bwMode="auto">
            <a:xfrm>
              <a:off x="1488" y="2256"/>
              <a:ext cx="912" cy="240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b="1">
                  <a:solidFill>
                    <a:srgbClr val="000000"/>
                  </a:solidFill>
                </a:rPr>
                <a:t>Màn hình 2</a:t>
              </a:r>
            </a:p>
          </p:txBody>
        </p:sp>
        <p:sp>
          <p:nvSpPr>
            <p:cNvPr id="748556" name="Text Box 12"/>
            <p:cNvSpPr txBox="1">
              <a:spLocks noChangeArrowheads="1"/>
            </p:cNvSpPr>
            <p:nvPr/>
          </p:nvSpPr>
          <p:spPr bwMode="auto">
            <a:xfrm>
              <a:off x="2688" y="2256"/>
              <a:ext cx="912" cy="240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b="1">
                  <a:solidFill>
                    <a:srgbClr val="000000"/>
                  </a:solidFill>
                </a:rPr>
                <a:t>Màn hình 3</a:t>
              </a:r>
            </a:p>
          </p:txBody>
        </p:sp>
        <p:sp>
          <p:nvSpPr>
            <p:cNvPr id="748557" name="Text Box 13"/>
            <p:cNvSpPr txBox="1">
              <a:spLocks noChangeArrowheads="1"/>
            </p:cNvSpPr>
            <p:nvPr/>
          </p:nvSpPr>
          <p:spPr bwMode="auto">
            <a:xfrm>
              <a:off x="3888" y="2256"/>
              <a:ext cx="912" cy="240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b="1">
                  <a:solidFill>
                    <a:srgbClr val="000000"/>
                  </a:solidFill>
                </a:rPr>
                <a:t>Màn hình 4</a:t>
              </a:r>
            </a:p>
          </p:txBody>
        </p:sp>
        <p:sp>
          <p:nvSpPr>
            <p:cNvPr id="748592" name="Text Box 48"/>
            <p:cNvSpPr txBox="1">
              <a:spLocks noChangeArrowheads="1"/>
            </p:cNvSpPr>
            <p:nvPr/>
          </p:nvSpPr>
          <p:spPr bwMode="auto">
            <a:xfrm>
              <a:off x="336" y="3312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Dữ liệu 1</a:t>
              </a:r>
            </a:p>
          </p:txBody>
        </p:sp>
        <p:sp>
          <p:nvSpPr>
            <p:cNvPr id="748595" name="Text Box 51"/>
            <p:cNvSpPr txBox="1">
              <a:spLocks noChangeArrowheads="1"/>
            </p:cNvSpPr>
            <p:nvPr/>
          </p:nvSpPr>
          <p:spPr bwMode="auto">
            <a:xfrm>
              <a:off x="2016" y="3312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Dữ liệu 2</a:t>
              </a:r>
            </a:p>
          </p:txBody>
        </p:sp>
        <p:sp>
          <p:nvSpPr>
            <p:cNvPr id="748596" name="Text Box 52"/>
            <p:cNvSpPr txBox="1">
              <a:spLocks noChangeArrowheads="1"/>
            </p:cNvSpPr>
            <p:nvPr/>
          </p:nvSpPr>
          <p:spPr bwMode="auto">
            <a:xfrm>
              <a:off x="3600" y="3312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Dữ liệu 3</a:t>
              </a:r>
            </a:p>
          </p:txBody>
        </p:sp>
        <p:sp>
          <p:nvSpPr>
            <p:cNvPr id="46101" name="Line 53"/>
            <p:cNvSpPr>
              <a:spLocks noChangeShapeType="1"/>
            </p:cNvSpPr>
            <p:nvPr/>
          </p:nvSpPr>
          <p:spPr bwMode="auto">
            <a:xfrm flipH="1">
              <a:off x="432" y="1440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2" name="Line 54"/>
            <p:cNvSpPr>
              <a:spLocks noChangeShapeType="1"/>
            </p:cNvSpPr>
            <p:nvPr/>
          </p:nvSpPr>
          <p:spPr bwMode="auto">
            <a:xfrm flipV="1">
              <a:off x="576" y="1440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3" name="Line 55"/>
            <p:cNvSpPr>
              <a:spLocks noChangeShapeType="1"/>
            </p:cNvSpPr>
            <p:nvPr/>
          </p:nvSpPr>
          <p:spPr bwMode="auto">
            <a:xfrm>
              <a:off x="1152" y="1440"/>
              <a:ext cx="52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4" name="Line 56"/>
            <p:cNvSpPr>
              <a:spLocks noChangeShapeType="1"/>
            </p:cNvSpPr>
            <p:nvPr/>
          </p:nvSpPr>
          <p:spPr bwMode="auto">
            <a:xfrm flipH="1" flipV="1">
              <a:off x="1344" y="1440"/>
              <a:ext cx="52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5" name="Line 57"/>
            <p:cNvSpPr>
              <a:spLocks noChangeShapeType="1"/>
            </p:cNvSpPr>
            <p:nvPr/>
          </p:nvSpPr>
          <p:spPr bwMode="auto">
            <a:xfrm flipH="1">
              <a:off x="1968" y="1440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6" name="Line 58"/>
            <p:cNvSpPr>
              <a:spLocks noChangeShapeType="1"/>
            </p:cNvSpPr>
            <p:nvPr/>
          </p:nvSpPr>
          <p:spPr bwMode="auto">
            <a:xfrm flipV="1">
              <a:off x="2112" y="1440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7" name="Line 59"/>
            <p:cNvSpPr>
              <a:spLocks noChangeShapeType="1"/>
            </p:cNvSpPr>
            <p:nvPr/>
          </p:nvSpPr>
          <p:spPr bwMode="auto">
            <a:xfrm>
              <a:off x="2544" y="1440"/>
              <a:ext cx="52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8" name="Line 60"/>
            <p:cNvSpPr>
              <a:spLocks noChangeShapeType="1"/>
            </p:cNvSpPr>
            <p:nvPr/>
          </p:nvSpPr>
          <p:spPr bwMode="auto">
            <a:xfrm flipH="1" flipV="1">
              <a:off x="2736" y="1440"/>
              <a:ext cx="52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09" name="Line 61"/>
            <p:cNvSpPr>
              <a:spLocks noChangeShapeType="1"/>
            </p:cNvSpPr>
            <p:nvPr/>
          </p:nvSpPr>
          <p:spPr bwMode="auto">
            <a:xfrm>
              <a:off x="4272" y="144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0" name="Line 62"/>
            <p:cNvSpPr>
              <a:spLocks noChangeShapeType="1"/>
            </p:cNvSpPr>
            <p:nvPr/>
          </p:nvSpPr>
          <p:spPr bwMode="auto">
            <a:xfrm flipH="1" flipV="1">
              <a:off x="4464" y="144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1" name="Line 63"/>
            <p:cNvSpPr>
              <a:spLocks noChangeShapeType="1"/>
            </p:cNvSpPr>
            <p:nvPr/>
          </p:nvSpPr>
          <p:spPr bwMode="auto">
            <a:xfrm flipH="1">
              <a:off x="3408" y="1440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2" name="Line 64"/>
            <p:cNvSpPr>
              <a:spLocks noChangeShapeType="1"/>
            </p:cNvSpPr>
            <p:nvPr/>
          </p:nvSpPr>
          <p:spPr bwMode="auto">
            <a:xfrm flipV="1">
              <a:off x="3552" y="1440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3" name="Line 65"/>
            <p:cNvSpPr>
              <a:spLocks noChangeShapeType="1"/>
            </p:cNvSpPr>
            <p:nvPr/>
          </p:nvSpPr>
          <p:spPr bwMode="auto">
            <a:xfrm flipH="1" flipV="1">
              <a:off x="720" y="2496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4" name="Line 66"/>
            <p:cNvSpPr>
              <a:spLocks noChangeShapeType="1"/>
            </p:cNvSpPr>
            <p:nvPr/>
          </p:nvSpPr>
          <p:spPr bwMode="auto">
            <a:xfrm flipH="1">
              <a:off x="864" y="2496"/>
              <a:ext cx="76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5" name="Line 67"/>
            <p:cNvSpPr>
              <a:spLocks noChangeShapeType="1"/>
            </p:cNvSpPr>
            <p:nvPr/>
          </p:nvSpPr>
          <p:spPr bwMode="auto">
            <a:xfrm flipV="1">
              <a:off x="1056" y="2496"/>
              <a:ext cx="76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6" name="Line 68"/>
            <p:cNvSpPr>
              <a:spLocks noChangeShapeType="1"/>
            </p:cNvSpPr>
            <p:nvPr/>
          </p:nvSpPr>
          <p:spPr bwMode="auto">
            <a:xfrm flipH="1" flipV="1">
              <a:off x="2016" y="2496"/>
              <a:ext cx="24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7" name="Line 69"/>
            <p:cNvSpPr>
              <a:spLocks noChangeShapeType="1"/>
            </p:cNvSpPr>
            <p:nvPr/>
          </p:nvSpPr>
          <p:spPr bwMode="auto">
            <a:xfrm flipH="1">
              <a:off x="2352" y="2496"/>
              <a:ext cx="76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8" name="Line 70"/>
            <p:cNvSpPr>
              <a:spLocks noChangeShapeType="1"/>
            </p:cNvSpPr>
            <p:nvPr/>
          </p:nvSpPr>
          <p:spPr bwMode="auto">
            <a:xfrm flipV="1">
              <a:off x="2544" y="2496"/>
              <a:ext cx="76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19" name="Line 71"/>
            <p:cNvSpPr>
              <a:spLocks noChangeShapeType="1"/>
            </p:cNvSpPr>
            <p:nvPr/>
          </p:nvSpPr>
          <p:spPr bwMode="auto">
            <a:xfrm>
              <a:off x="3504" y="2496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20" name="Line 72"/>
            <p:cNvSpPr>
              <a:spLocks noChangeShapeType="1"/>
            </p:cNvSpPr>
            <p:nvPr/>
          </p:nvSpPr>
          <p:spPr bwMode="auto">
            <a:xfrm flipH="1">
              <a:off x="4080" y="2496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6121" name="Line 73"/>
            <p:cNvSpPr>
              <a:spLocks noChangeShapeType="1"/>
            </p:cNvSpPr>
            <p:nvPr/>
          </p:nvSpPr>
          <p:spPr bwMode="auto">
            <a:xfrm flipV="1">
              <a:off x="4224" y="2496"/>
              <a:ext cx="3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6085" name="AutoShape 75"/>
          <p:cNvSpPr>
            <a:spLocks/>
          </p:cNvSpPr>
          <p:nvPr/>
        </p:nvSpPr>
        <p:spPr bwMode="auto">
          <a:xfrm>
            <a:off x="7543800" y="15240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6086" name="AutoShape 76"/>
          <p:cNvSpPr>
            <a:spLocks/>
          </p:cNvSpPr>
          <p:nvPr/>
        </p:nvSpPr>
        <p:spPr bwMode="auto">
          <a:xfrm>
            <a:off x="7620000" y="31242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6087" name="AutoShape 77"/>
          <p:cNvSpPr>
            <a:spLocks/>
          </p:cNvSpPr>
          <p:nvPr/>
        </p:nvSpPr>
        <p:spPr bwMode="auto">
          <a:xfrm>
            <a:off x="7620000" y="47244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6088" name="Text Box 78"/>
          <p:cNvSpPr txBox="1">
            <a:spLocks noChangeArrowheads="1"/>
          </p:cNvSpPr>
          <p:nvPr/>
        </p:nvSpPr>
        <p:spPr bwMode="auto">
          <a:xfrm>
            <a:off x="7924800" y="1600200"/>
            <a:ext cx="914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vi-VN"/>
              <a:t>Người sử dụng</a:t>
            </a:r>
          </a:p>
        </p:txBody>
      </p:sp>
      <p:sp>
        <p:nvSpPr>
          <p:cNvPr id="46089" name="Text Box 79"/>
          <p:cNvSpPr txBox="1">
            <a:spLocks noChangeArrowheads="1"/>
          </p:cNvSpPr>
          <p:nvPr/>
        </p:nvSpPr>
        <p:spPr bwMode="auto">
          <a:xfrm>
            <a:off x="7924800" y="339725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vi-VN"/>
              <a:t>Phần mềm</a:t>
            </a:r>
          </a:p>
        </p:txBody>
      </p:sp>
      <p:sp>
        <p:nvSpPr>
          <p:cNvPr id="46090" name="Text Box 80"/>
          <p:cNvSpPr txBox="1">
            <a:spLocks noChangeArrowheads="1"/>
          </p:cNvSpPr>
          <p:nvPr/>
        </p:nvSpPr>
        <p:spPr bwMode="auto">
          <a:xfrm>
            <a:off x="7924800" y="4799013"/>
            <a:ext cx="914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vi-VN"/>
              <a:t>Bộ nhớ phụ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5466F6-AA72-4919-9644-02F9216888D9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1 lớp (1 layer)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vi-VN" smtClean="0"/>
              <a:t>Hệ thống trên bao gồm: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vi-VN" smtClean="0"/>
              <a:t>3 người sử dụng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vi-VN" smtClean="0"/>
              <a:t>4 đơn vị xử lý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vi-VN" smtClean="0"/>
              <a:t>3 đơn vị lưu trữ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vi-VN" smtClean="0"/>
              <a:t>Đặc điểm: Không có sự phân loại các xử lý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vi-VN" smtClean="0"/>
              <a:t>Ưu điểm: Thiết kế và lập trình nhanh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vi-VN" smtClean="0"/>
              <a:t>Khuyết điểm: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vi-VN" smtClean="0"/>
              <a:t>Mỗi đơn vị xử lý phức tạp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vi-VN" smtClean="0"/>
              <a:t>Khó bảo trì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vi-VN" smtClean="0"/>
              <a:t>Không có tính tái sử dụng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05400" y="4267200"/>
            <a:ext cx="3656013" cy="2073275"/>
            <a:chOff x="3216" y="2688"/>
            <a:chExt cx="2303" cy="1306"/>
          </a:xfrm>
        </p:grpSpPr>
        <p:sp>
          <p:nvSpPr>
            <p:cNvPr id="747540" name="AutoShape 20"/>
            <p:cNvSpPr>
              <a:spLocks noChangeArrowheads="1"/>
            </p:cNvSpPr>
            <p:nvPr/>
          </p:nvSpPr>
          <p:spPr bwMode="auto">
            <a:xfrm>
              <a:off x="3216" y="2688"/>
              <a:ext cx="2303" cy="653"/>
            </a:xfrm>
            <a:prstGeom prst="cloudCallout">
              <a:avLst>
                <a:gd name="adj1" fmla="val -38755"/>
                <a:gd name="adj2" fmla="val 105282"/>
              </a:avLst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Để khắc phục những khuyết điểm</a:t>
              </a:r>
            </a:p>
          </p:txBody>
        </p:sp>
        <p:sp>
          <p:nvSpPr>
            <p:cNvPr id="47111" name="Text Box 21"/>
            <p:cNvSpPr txBox="1">
              <a:spLocks noChangeArrowheads="1"/>
            </p:cNvSpPr>
            <p:nvPr/>
          </p:nvSpPr>
          <p:spPr bwMode="auto">
            <a:xfrm>
              <a:off x="4080" y="3552"/>
              <a:ext cx="7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vi-VN" sz="4000">
                  <a:solidFill>
                    <a:srgbClr val="FF0000"/>
                  </a:solidFill>
                </a:rPr>
                <a:t>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46867C-7A5C-4979-A845-7ACA969DB10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39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076325"/>
            <a:ext cx="8077200" cy="5707063"/>
            <a:chOff x="192" y="495"/>
            <a:chExt cx="5088" cy="3595"/>
          </a:xfrm>
        </p:grpSpPr>
        <p:sp>
          <p:nvSpPr>
            <p:cNvPr id="753668" name="Text Box 4"/>
            <p:cNvSpPr txBox="1">
              <a:spLocks noChangeArrowheads="1"/>
            </p:cNvSpPr>
            <p:nvPr/>
          </p:nvSpPr>
          <p:spPr bwMode="auto">
            <a:xfrm>
              <a:off x="288" y="624"/>
              <a:ext cx="1584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Người dùng</a:t>
              </a:r>
            </a:p>
          </p:txBody>
        </p:sp>
        <p:grpSp>
          <p:nvGrpSpPr>
            <p:cNvPr id="48160" name="Group 5"/>
            <p:cNvGrpSpPr>
              <a:grpSpLocks/>
            </p:cNvGrpSpPr>
            <p:nvPr/>
          </p:nvGrpSpPr>
          <p:grpSpPr bwMode="auto">
            <a:xfrm>
              <a:off x="288" y="3840"/>
              <a:ext cx="1632" cy="250"/>
              <a:chOff x="288" y="3840"/>
              <a:chExt cx="1632" cy="250"/>
            </a:xfrm>
          </p:grpSpPr>
          <p:sp>
            <p:nvSpPr>
              <p:cNvPr id="48172" name="Line 6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8173" name="Line 7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8174" name="Text Box 8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 b="1">
                    <a:solidFill>
                      <a:srgbClr val="000000"/>
                    </a:solidFill>
                  </a:rPr>
                  <a:t>Dữ liệu của X</a:t>
                </a:r>
              </a:p>
            </p:txBody>
          </p:sp>
        </p:grpSp>
        <p:sp>
          <p:nvSpPr>
            <p:cNvPr id="48161" name="Line 9"/>
            <p:cNvSpPr>
              <a:spLocks noChangeShapeType="1"/>
            </p:cNvSpPr>
            <p:nvPr/>
          </p:nvSpPr>
          <p:spPr bwMode="auto">
            <a:xfrm>
              <a:off x="86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62" name="Line 10"/>
            <p:cNvSpPr>
              <a:spLocks noChangeShapeType="1"/>
            </p:cNvSpPr>
            <p:nvPr/>
          </p:nvSpPr>
          <p:spPr bwMode="auto">
            <a:xfrm flipV="1">
              <a:off x="134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48163" name="Group 11"/>
            <p:cNvGrpSpPr>
              <a:grpSpLocks/>
            </p:cNvGrpSpPr>
            <p:nvPr/>
          </p:nvGrpSpPr>
          <p:grpSpPr bwMode="auto">
            <a:xfrm>
              <a:off x="288" y="1104"/>
              <a:ext cx="1584" cy="720"/>
              <a:chOff x="288" y="1104"/>
              <a:chExt cx="1584" cy="720"/>
            </a:xfrm>
          </p:grpSpPr>
          <p:sp>
            <p:nvSpPr>
              <p:cNvPr id="753676" name="Text Box 12"/>
              <p:cNvSpPr txBox="1">
                <a:spLocks noChangeArrowheads="1"/>
              </p:cNvSpPr>
              <p:nvPr/>
            </p:nvSpPr>
            <p:spPr bwMode="auto">
              <a:xfrm>
                <a:off x="288" y="1104"/>
                <a:ext cx="1584" cy="240"/>
              </a:xfrm>
              <a:prstGeom prst="rect">
                <a:avLst/>
              </a:prstGeom>
              <a:gradFill rotWithShape="1">
                <a:gsLst>
                  <a:gs pos="0">
                    <a:srgbClr val="0066FF">
                      <a:alpha val="50000"/>
                    </a:srgbClr>
                  </a:gs>
                  <a:gs pos="50000">
                    <a:srgbClr val="0066FF">
                      <a:gamma/>
                      <a:tint val="0"/>
                      <a:invGamma/>
                    </a:srgbClr>
                  </a:gs>
                  <a:gs pos="100000">
                    <a:srgbClr val="0066FF">
                      <a:alpha val="50000"/>
                    </a:srgbClr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b="1">
                    <a:solidFill>
                      <a:srgbClr val="000000"/>
                    </a:solidFill>
                  </a:rPr>
                  <a:t>Màn hình nhiệm vụ f</a:t>
                </a:r>
              </a:p>
            </p:txBody>
          </p:sp>
          <p:sp>
            <p:nvSpPr>
              <p:cNvPr id="753677" name="Text Box 13"/>
              <p:cNvSpPr txBox="1">
                <a:spLocks noChangeArrowheads="1"/>
              </p:cNvSpPr>
              <p:nvPr/>
            </p:nvSpPr>
            <p:spPr bwMode="auto">
              <a:xfrm>
                <a:off x="288" y="134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53678" name="Text Box 14"/>
              <p:cNvSpPr txBox="1">
                <a:spLocks noChangeArrowheads="1"/>
              </p:cNvSpPr>
              <p:nvPr/>
            </p:nvSpPr>
            <p:spPr bwMode="auto">
              <a:xfrm>
                <a:off x="288" y="158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8164" name="Line 15"/>
            <p:cNvSpPr>
              <a:spLocks noChangeShapeType="1"/>
            </p:cNvSpPr>
            <p:nvPr/>
          </p:nvSpPr>
          <p:spPr bwMode="auto">
            <a:xfrm>
              <a:off x="864" y="1824"/>
              <a:ext cx="0" cy="20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65" name="Line 16"/>
            <p:cNvSpPr>
              <a:spLocks noChangeShapeType="1"/>
            </p:cNvSpPr>
            <p:nvPr/>
          </p:nvSpPr>
          <p:spPr bwMode="auto">
            <a:xfrm flipV="1">
              <a:off x="1344" y="1824"/>
              <a:ext cx="0" cy="20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66" name="Line 17"/>
            <p:cNvSpPr>
              <a:spLocks noChangeShapeType="1"/>
            </p:cNvSpPr>
            <p:nvPr/>
          </p:nvSpPr>
          <p:spPr bwMode="auto">
            <a:xfrm flipH="1">
              <a:off x="1104" y="1824"/>
              <a:ext cx="0" cy="2016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67" name="Rectangle 18"/>
            <p:cNvSpPr>
              <a:spLocks noChangeArrowheads="1"/>
            </p:cNvSpPr>
            <p:nvPr/>
          </p:nvSpPr>
          <p:spPr bwMode="auto">
            <a:xfrm>
              <a:off x="192" y="1008"/>
              <a:ext cx="1776" cy="91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753683" name="AutoShape 19"/>
            <p:cNvSpPr>
              <a:spLocks noChangeArrowheads="1"/>
            </p:cNvSpPr>
            <p:nvPr/>
          </p:nvSpPr>
          <p:spPr bwMode="auto">
            <a:xfrm>
              <a:off x="2736" y="495"/>
              <a:ext cx="2544" cy="1243"/>
            </a:xfrm>
            <a:prstGeom prst="cloudCallout">
              <a:avLst>
                <a:gd name="adj1" fmla="val -82903"/>
                <a:gd name="adj2" fmla="val 27394"/>
              </a:avLst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I/O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Xử lý biến cố</a:t>
              </a:r>
            </a:p>
            <a:p>
              <a:pPr>
                <a:spcBef>
                  <a:spcPct val="0"/>
                </a:spcBef>
                <a:defRPr/>
              </a:pPr>
              <a:endParaRPr lang="en-US" sz="200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57200" y="1265238"/>
            <a:ext cx="8153400" cy="5502275"/>
            <a:chOff x="192" y="624"/>
            <a:chExt cx="5136" cy="3466"/>
          </a:xfrm>
        </p:grpSpPr>
        <p:sp>
          <p:nvSpPr>
            <p:cNvPr id="753685" name="Text Box 21"/>
            <p:cNvSpPr txBox="1">
              <a:spLocks noChangeArrowheads="1"/>
            </p:cNvSpPr>
            <p:nvPr/>
          </p:nvSpPr>
          <p:spPr bwMode="auto">
            <a:xfrm>
              <a:off x="288" y="624"/>
              <a:ext cx="1584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Người dùng</a:t>
              </a:r>
            </a:p>
          </p:txBody>
        </p:sp>
        <p:grpSp>
          <p:nvGrpSpPr>
            <p:cNvPr id="48136" name="Group 22"/>
            <p:cNvGrpSpPr>
              <a:grpSpLocks/>
            </p:cNvGrpSpPr>
            <p:nvPr/>
          </p:nvGrpSpPr>
          <p:grpSpPr bwMode="auto">
            <a:xfrm>
              <a:off x="288" y="2016"/>
              <a:ext cx="1591" cy="720"/>
              <a:chOff x="288" y="2016"/>
              <a:chExt cx="1591" cy="720"/>
            </a:xfrm>
          </p:grpSpPr>
          <p:sp>
            <p:nvSpPr>
              <p:cNvPr id="753687" name="Text Box 23"/>
              <p:cNvSpPr txBox="1">
                <a:spLocks noChangeArrowheads="1"/>
              </p:cNvSpPr>
              <p:nvPr/>
            </p:nvSpPr>
            <p:spPr bwMode="auto">
              <a:xfrm>
                <a:off x="288" y="2016"/>
                <a:ext cx="1591" cy="240"/>
              </a:xfrm>
              <a:prstGeom prst="rect">
                <a:avLst/>
              </a:prstGeom>
              <a:gradFill rotWithShape="1">
                <a:gsLst>
                  <a:gs pos="0">
                    <a:srgbClr val="66FF33"/>
                  </a:gs>
                  <a:gs pos="50000">
                    <a:schemeClr val="bg1">
                      <a:alpha val="50000"/>
                    </a:schemeClr>
                  </a:gs>
                  <a:gs pos="100000">
                    <a:srgbClr val="66FF33"/>
                  </a:gs>
                </a:gsLst>
                <a:lin ang="5400000" scaled="1"/>
              </a:gradFill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2000" b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53688" name="Text Box 24"/>
              <p:cNvSpPr txBox="1">
                <a:spLocks noChangeArrowheads="1"/>
              </p:cNvSpPr>
              <p:nvPr/>
            </p:nvSpPr>
            <p:spPr bwMode="auto">
              <a:xfrm>
                <a:off x="288" y="2256"/>
                <a:ext cx="1591" cy="240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753689" name="Text Box 25"/>
              <p:cNvSpPr txBox="1">
                <a:spLocks noChangeArrowheads="1"/>
              </p:cNvSpPr>
              <p:nvPr/>
            </p:nvSpPr>
            <p:spPr bwMode="auto">
              <a:xfrm>
                <a:off x="288" y="2496"/>
                <a:ext cx="1591" cy="240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8137" name="Group 26"/>
            <p:cNvGrpSpPr>
              <a:grpSpLocks/>
            </p:cNvGrpSpPr>
            <p:nvPr/>
          </p:nvGrpSpPr>
          <p:grpSpPr bwMode="auto">
            <a:xfrm>
              <a:off x="288" y="3840"/>
              <a:ext cx="1632" cy="250"/>
              <a:chOff x="288" y="3840"/>
              <a:chExt cx="1632" cy="250"/>
            </a:xfrm>
          </p:grpSpPr>
          <p:sp>
            <p:nvSpPr>
              <p:cNvPr id="48153" name="Line 27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8154" name="Line 28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8155" name="Text Box 29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 b="1">
                    <a:solidFill>
                      <a:srgbClr val="000000"/>
                    </a:solidFill>
                  </a:rPr>
                  <a:t>Dữ liệu của X</a:t>
                </a:r>
              </a:p>
            </p:txBody>
          </p:sp>
        </p:grpSp>
        <p:sp>
          <p:nvSpPr>
            <p:cNvPr id="48138" name="Line 30"/>
            <p:cNvSpPr>
              <a:spLocks noChangeShapeType="1"/>
            </p:cNvSpPr>
            <p:nvPr/>
          </p:nvSpPr>
          <p:spPr bwMode="auto">
            <a:xfrm>
              <a:off x="86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39" name="Line 31"/>
            <p:cNvSpPr>
              <a:spLocks noChangeShapeType="1"/>
            </p:cNvSpPr>
            <p:nvPr/>
          </p:nvSpPr>
          <p:spPr bwMode="auto">
            <a:xfrm flipV="1">
              <a:off x="134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48140" name="Group 32"/>
            <p:cNvGrpSpPr>
              <a:grpSpLocks/>
            </p:cNvGrpSpPr>
            <p:nvPr/>
          </p:nvGrpSpPr>
          <p:grpSpPr bwMode="auto">
            <a:xfrm>
              <a:off x="288" y="1104"/>
              <a:ext cx="1584" cy="720"/>
              <a:chOff x="288" y="1104"/>
              <a:chExt cx="1584" cy="720"/>
            </a:xfrm>
          </p:grpSpPr>
          <p:sp>
            <p:nvSpPr>
              <p:cNvPr id="753697" name="Text Box 33"/>
              <p:cNvSpPr txBox="1">
                <a:spLocks noChangeArrowheads="1"/>
              </p:cNvSpPr>
              <p:nvPr/>
            </p:nvSpPr>
            <p:spPr bwMode="auto">
              <a:xfrm>
                <a:off x="288" y="1104"/>
                <a:ext cx="1584" cy="240"/>
              </a:xfrm>
              <a:prstGeom prst="rect">
                <a:avLst/>
              </a:prstGeom>
              <a:gradFill rotWithShape="1">
                <a:gsLst>
                  <a:gs pos="0">
                    <a:srgbClr val="0066FF">
                      <a:alpha val="50000"/>
                    </a:srgbClr>
                  </a:gs>
                  <a:gs pos="50000">
                    <a:schemeClr val="bg1">
                      <a:alpha val="50000"/>
                    </a:schemeClr>
                  </a:gs>
                  <a:gs pos="100000">
                    <a:srgbClr val="0066FF">
                      <a:alpha val="50000"/>
                    </a:srgbClr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b="1">
                    <a:solidFill>
                      <a:srgbClr val="000000"/>
                    </a:solidFill>
                  </a:rPr>
                  <a:t>Màn hình nhiệm vụ f</a:t>
                </a:r>
              </a:p>
            </p:txBody>
          </p:sp>
          <p:sp>
            <p:nvSpPr>
              <p:cNvPr id="753698" name="Text Box 34"/>
              <p:cNvSpPr txBox="1">
                <a:spLocks noChangeArrowheads="1"/>
              </p:cNvSpPr>
              <p:nvPr/>
            </p:nvSpPr>
            <p:spPr bwMode="auto">
              <a:xfrm>
                <a:off x="288" y="134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53699" name="Text Box 35"/>
              <p:cNvSpPr txBox="1">
                <a:spLocks noChangeArrowheads="1"/>
              </p:cNvSpPr>
              <p:nvPr/>
            </p:nvSpPr>
            <p:spPr bwMode="auto">
              <a:xfrm>
                <a:off x="288" y="158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8141" name="Line 36"/>
            <p:cNvSpPr>
              <a:spLocks noChangeShapeType="1"/>
            </p:cNvSpPr>
            <p:nvPr/>
          </p:nvSpPr>
          <p:spPr bwMode="auto">
            <a:xfrm>
              <a:off x="864" y="182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42" name="Line 37"/>
            <p:cNvSpPr>
              <a:spLocks noChangeShapeType="1"/>
            </p:cNvSpPr>
            <p:nvPr/>
          </p:nvSpPr>
          <p:spPr bwMode="auto">
            <a:xfrm flipV="1">
              <a:off x="1344" y="182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43" name="Line 38"/>
            <p:cNvSpPr>
              <a:spLocks noChangeShapeType="1"/>
            </p:cNvSpPr>
            <p:nvPr/>
          </p:nvSpPr>
          <p:spPr bwMode="auto">
            <a:xfrm>
              <a:off x="864" y="2736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44" name="Line 39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45" name="Line 40"/>
            <p:cNvSpPr>
              <a:spLocks noChangeShapeType="1"/>
            </p:cNvSpPr>
            <p:nvPr/>
          </p:nvSpPr>
          <p:spPr bwMode="auto">
            <a:xfrm flipH="1">
              <a:off x="1104" y="1824"/>
              <a:ext cx="0" cy="192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46" name="Line 41"/>
            <p:cNvSpPr>
              <a:spLocks noChangeShapeType="1"/>
            </p:cNvSpPr>
            <p:nvPr/>
          </p:nvSpPr>
          <p:spPr bwMode="auto">
            <a:xfrm flipH="1">
              <a:off x="1104" y="2736"/>
              <a:ext cx="0" cy="1104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147" name="Rectangle 42"/>
            <p:cNvSpPr>
              <a:spLocks noChangeArrowheads="1"/>
            </p:cNvSpPr>
            <p:nvPr/>
          </p:nvSpPr>
          <p:spPr bwMode="auto">
            <a:xfrm>
              <a:off x="192" y="1008"/>
              <a:ext cx="1776" cy="182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753707" name="AutoShape 43"/>
            <p:cNvSpPr>
              <a:spLocks noChangeArrowheads="1"/>
            </p:cNvSpPr>
            <p:nvPr/>
          </p:nvSpPr>
          <p:spPr bwMode="auto">
            <a:xfrm>
              <a:off x="2736" y="768"/>
              <a:ext cx="2544" cy="672"/>
            </a:xfrm>
            <a:prstGeom prst="cloudCallout">
              <a:avLst>
                <a:gd name="adj1" fmla="val -82546"/>
                <a:gd name="adj2" fmla="val 52380"/>
              </a:avLst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I/O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Xử lý biến cố</a:t>
              </a:r>
            </a:p>
          </p:txBody>
        </p:sp>
        <p:sp>
          <p:nvSpPr>
            <p:cNvPr id="753708" name="AutoShape 44"/>
            <p:cNvSpPr>
              <a:spLocks noChangeArrowheads="1"/>
            </p:cNvSpPr>
            <p:nvPr/>
          </p:nvSpPr>
          <p:spPr bwMode="auto">
            <a:xfrm>
              <a:off x="2784" y="1680"/>
              <a:ext cx="2544" cy="672"/>
            </a:xfrm>
            <a:prstGeom prst="cloudCallout">
              <a:avLst>
                <a:gd name="adj1" fmla="val -82546"/>
                <a:gd name="adj2" fmla="val 52380"/>
              </a:avLst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753709" name="Rectangle 45"/>
          <p:cNvSpPr>
            <a:spLocks noChangeArrowheads="1"/>
          </p:cNvSpPr>
          <p:nvPr/>
        </p:nvSpPr>
        <p:spPr bwMode="auto">
          <a:xfrm>
            <a:off x="5224463" y="1966913"/>
            <a:ext cx="228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vi-VN" sz="2000">
                <a:solidFill>
                  <a:srgbClr val="000000"/>
                </a:solidFill>
              </a:rPr>
              <a:t>Xử lý chính</a:t>
            </a:r>
          </a:p>
          <a:p>
            <a:pPr>
              <a:spcBef>
                <a:spcPct val="0"/>
              </a:spcBef>
            </a:pPr>
            <a:r>
              <a:rPr lang="en-US" altLang="vi-VN" sz="2000">
                <a:solidFill>
                  <a:srgbClr val="000000"/>
                </a:solidFill>
              </a:rPr>
              <a:t>Xử lý trên dữ liệu</a:t>
            </a:r>
          </a:p>
        </p:txBody>
      </p:sp>
      <p:sp>
        <p:nvSpPr>
          <p:cNvPr id="753711" name="Rectangle 47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2 lớp (2 layer)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5607E-7 L 0.00364 0.170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53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853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5607E-7 L 0.00364 0.170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53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8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0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AC1622-B54C-40AD-B220-C5F1A6D52521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50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Giới thiệu tổng quan (3)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5288"/>
            <a:ext cx="838200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A6F20C-46AB-4458-8436-8D620DC466D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5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2 lớp (2 layer)</a:t>
            </a:r>
          </a:p>
        </p:txBody>
      </p:sp>
      <p:grpSp>
        <p:nvGrpSpPr>
          <p:cNvPr id="49156" name="Group 45"/>
          <p:cNvGrpSpPr>
            <a:grpSpLocks/>
          </p:cNvGrpSpPr>
          <p:nvPr/>
        </p:nvGrpSpPr>
        <p:grpSpPr bwMode="auto">
          <a:xfrm>
            <a:off x="1905000" y="1524000"/>
            <a:ext cx="5486400" cy="4511675"/>
            <a:chOff x="1200" y="960"/>
            <a:chExt cx="3456" cy="2842"/>
          </a:xfrm>
        </p:grpSpPr>
        <p:sp>
          <p:nvSpPr>
            <p:cNvPr id="752646" name="Text Box 6"/>
            <p:cNvSpPr txBox="1">
              <a:spLocks noChangeArrowheads="1"/>
            </p:cNvSpPr>
            <p:nvPr/>
          </p:nvSpPr>
          <p:spPr bwMode="auto">
            <a:xfrm>
              <a:off x="1776" y="960"/>
              <a:ext cx="216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Hệ thống Người dùng</a:t>
              </a:r>
            </a:p>
          </p:txBody>
        </p:sp>
        <p:sp>
          <p:nvSpPr>
            <p:cNvPr id="752649" name="Text Box 9"/>
            <p:cNvSpPr txBox="1">
              <a:spLocks noChangeArrowheads="1"/>
            </p:cNvSpPr>
            <p:nvPr/>
          </p:nvSpPr>
          <p:spPr bwMode="auto">
            <a:xfrm>
              <a:off x="1344" y="1824"/>
              <a:ext cx="312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b="1">
                  <a:solidFill>
                    <a:srgbClr val="000000"/>
                  </a:solidFill>
                </a:rPr>
                <a:t>Hệ thống đơn vị xử lý thể hiện</a:t>
              </a:r>
            </a:p>
          </p:txBody>
        </p:sp>
        <p:sp>
          <p:nvSpPr>
            <p:cNvPr id="752653" name="Text Box 13"/>
            <p:cNvSpPr txBox="1">
              <a:spLocks noChangeArrowheads="1"/>
            </p:cNvSpPr>
            <p:nvPr/>
          </p:nvSpPr>
          <p:spPr bwMode="auto">
            <a:xfrm>
              <a:off x="1200" y="2688"/>
              <a:ext cx="3456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Hệ thống đơn vị xử lý nghiệp vụ và lưu trữ</a:t>
              </a:r>
            </a:p>
          </p:txBody>
        </p:sp>
        <p:sp>
          <p:nvSpPr>
            <p:cNvPr id="49163" name="Line 24"/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9164" name="Line 25"/>
            <p:cNvSpPr>
              <a:spLocks noChangeShapeType="1"/>
            </p:cNvSpPr>
            <p:nvPr/>
          </p:nvSpPr>
          <p:spPr bwMode="auto">
            <a:xfrm flipH="1" flipV="1">
              <a:off x="3408" y="124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9165" name="Line 37"/>
            <p:cNvSpPr>
              <a:spLocks noChangeShapeType="1"/>
            </p:cNvSpPr>
            <p:nvPr/>
          </p:nvSpPr>
          <p:spPr bwMode="auto">
            <a:xfrm>
              <a:off x="2352" y="21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9166" name="Line 38"/>
            <p:cNvSpPr>
              <a:spLocks noChangeShapeType="1"/>
            </p:cNvSpPr>
            <p:nvPr/>
          </p:nvSpPr>
          <p:spPr bwMode="auto">
            <a:xfrm flipH="1" flipV="1">
              <a:off x="3408" y="21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grpSp>
          <p:nvGrpSpPr>
            <p:cNvPr id="49167" name="Group 39"/>
            <p:cNvGrpSpPr>
              <a:grpSpLocks/>
            </p:cNvGrpSpPr>
            <p:nvPr/>
          </p:nvGrpSpPr>
          <p:grpSpPr bwMode="auto">
            <a:xfrm>
              <a:off x="1920" y="3552"/>
              <a:ext cx="2112" cy="250"/>
              <a:chOff x="288" y="3840"/>
              <a:chExt cx="1632" cy="250"/>
            </a:xfrm>
          </p:grpSpPr>
          <p:sp>
            <p:nvSpPr>
              <p:cNvPr id="49170" name="Line 40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9171" name="Line 41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9172" name="Text Box 42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 b="1">
                    <a:solidFill>
                      <a:srgbClr val="000000"/>
                    </a:solidFill>
                  </a:rPr>
                  <a:t>Hệ thống đơn vị lưu trữ</a:t>
                </a:r>
              </a:p>
            </p:txBody>
          </p:sp>
        </p:grpSp>
        <p:sp>
          <p:nvSpPr>
            <p:cNvPr id="49168" name="Line 43"/>
            <p:cNvSpPr>
              <a:spLocks noChangeShapeType="1"/>
            </p:cNvSpPr>
            <p:nvPr/>
          </p:nvSpPr>
          <p:spPr bwMode="auto">
            <a:xfrm>
              <a:off x="2352" y="29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49169" name="Line 44"/>
            <p:cNvSpPr>
              <a:spLocks noChangeShapeType="1"/>
            </p:cNvSpPr>
            <p:nvPr/>
          </p:nvSpPr>
          <p:spPr bwMode="auto">
            <a:xfrm flipH="1" flipV="1">
              <a:off x="3408" y="29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9157" name="Line 46"/>
          <p:cNvSpPr>
            <a:spLocks noChangeShapeType="1"/>
          </p:cNvSpPr>
          <p:nvPr/>
        </p:nvSpPr>
        <p:spPr bwMode="auto">
          <a:xfrm>
            <a:off x="1066800" y="23622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49158" name="Line 47"/>
          <p:cNvSpPr>
            <a:spLocks noChangeShapeType="1"/>
          </p:cNvSpPr>
          <p:nvPr/>
        </p:nvSpPr>
        <p:spPr bwMode="auto">
          <a:xfrm>
            <a:off x="1066800" y="51816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49159" name="Line 48"/>
          <p:cNvSpPr>
            <a:spLocks noChangeShapeType="1"/>
          </p:cNvSpPr>
          <p:nvPr/>
        </p:nvSpPr>
        <p:spPr bwMode="auto">
          <a:xfrm>
            <a:off x="1066800" y="38862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E3DEB0-FFAC-400E-B962-6EC4866B67E3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vi-VN" smtClean="0"/>
              <a:t>Đặc điểm: Các đơn vị xử lý được phân thành 2 loại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vi-VN" smtClean="0"/>
              <a:t>Loại 1: Các đơn vị xử lý chuyên biệt về giao tiếp người dùng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vi-VN" smtClean="0"/>
              <a:t>Loại 2: Các đơn vị xử lý nghiệp vụ (kiểm tra, tính toán), lưu trữ (đọc, ghi)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vi-VN" smtClean="0"/>
              <a:t>Ưu điểm, khuyết điểm ?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2 lớp (2 layer)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6D3090-4632-4AB5-B6CE-FFAE9E8785D0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vi-VN" smtClean="0"/>
              <a:t>Xét phần mềm </a:t>
            </a:r>
            <a:r>
              <a:rPr lang="en-US" altLang="vi-VN" smtClean="0">
                <a:solidFill>
                  <a:srgbClr val="0000FF"/>
                </a:solidFill>
              </a:rPr>
              <a:t>quản lý nhân sự</a:t>
            </a:r>
            <a:r>
              <a:rPr lang="en-US" altLang="vi-VN" smtClean="0"/>
              <a:t> của một công ty có nhiều đơn vị. Hãy </a:t>
            </a:r>
            <a:r>
              <a:rPr lang="en-US" altLang="vi-VN" smtClean="0">
                <a:solidFill>
                  <a:srgbClr val="FF0000"/>
                </a:solidFill>
              </a:rPr>
              <a:t>phân tích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FF0000"/>
                </a:solidFill>
              </a:rPr>
              <a:t>thiết kế</a:t>
            </a:r>
            <a:r>
              <a:rPr lang="en-US" altLang="vi-VN" smtClean="0"/>
              <a:t> và </a:t>
            </a:r>
            <a:r>
              <a:rPr lang="en-US" altLang="vi-VN" smtClean="0">
                <a:solidFill>
                  <a:srgbClr val="FF0000"/>
                </a:solidFill>
              </a:rPr>
              <a:t>lập trình</a:t>
            </a:r>
            <a:r>
              <a:rPr lang="en-US" altLang="vi-VN" smtClean="0"/>
              <a:t> chức năng </a:t>
            </a:r>
            <a:r>
              <a:rPr lang="en-US" altLang="vi-VN" smtClean="0">
                <a:solidFill>
                  <a:srgbClr val="0000FF"/>
                </a:solidFill>
              </a:rPr>
              <a:t>lập danh sách nhân viên theo đơn vị</a:t>
            </a:r>
            <a:r>
              <a:rPr lang="en-US" altLang="vi-VN" smtClean="0"/>
              <a:t> (giả sử thông tin cần tra cứu chỉ bao gồm họ tên, ngày sinh) theo mô hình 2 lớp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4073DB-0FEA-4C80-8AC2-B6EC88FCC3F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Lập sơ đồ luồng dữ liệu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600200"/>
            <a:ext cx="4267200" cy="48006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D1: Tên đơn vị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D2: Danh sách các nhân viên (Họ tên, ngày sinh)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D3: D2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vi-VN" smtClean="0"/>
              <a:t>Xử lý: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vi-VN" smtClean="0"/>
              <a:t>Nhập D1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vi-VN" smtClean="0"/>
              <a:t>Đọc D3 theo qui tắc</a:t>
            </a:r>
          </a:p>
          <a:p>
            <a:pPr lvl="2" algn="just" eaLnBrk="1" hangingPunct="1">
              <a:lnSpc>
                <a:spcPct val="105000"/>
              </a:lnSpc>
            </a:pPr>
            <a:r>
              <a:rPr lang="en-US" altLang="vi-VN" smtClean="0"/>
              <a:t>D3 là danh sách các nhân viên thuộc đơn vị có tên đơn vị trong D1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vi-VN" smtClean="0"/>
              <a:t>Xuất D2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533400" y="2057400"/>
            <a:ext cx="3581400" cy="3048000"/>
            <a:chOff x="1728" y="816"/>
            <a:chExt cx="2256" cy="1920"/>
          </a:xfrm>
        </p:grpSpPr>
        <p:sp>
          <p:nvSpPr>
            <p:cNvPr id="52230" name="Oval 5"/>
            <p:cNvSpPr>
              <a:spLocks noChangeArrowheads="1"/>
            </p:cNvSpPr>
            <p:nvPr/>
          </p:nvSpPr>
          <p:spPr bwMode="auto">
            <a:xfrm>
              <a:off x="1728" y="1488"/>
              <a:ext cx="2256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sz="2000">
                  <a:solidFill>
                    <a:srgbClr val="000000"/>
                  </a:solidFill>
                </a:rPr>
                <a:t>Lập danh sách nhân viên theo đơn vị</a:t>
              </a:r>
            </a:p>
          </p:txBody>
        </p:sp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2208" y="816"/>
              <a:ext cx="124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sz="2000">
                  <a:solidFill>
                    <a:srgbClr val="000000"/>
                  </a:solidFill>
                </a:rPr>
                <a:t>Người dùng</a:t>
              </a:r>
            </a:p>
          </p:txBody>
        </p:sp>
        <p:sp>
          <p:nvSpPr>
            <p:cNvPr id="52232" name="Line 7"/>
            <p:cNvSpPr>
              <a:spLocks noChangeShapeType="1"/>
            </p:cNvSpPr>
            <p:nvPr/>
          </p:nvSpPr>
          <p:spPr bwMode="auto">
            <a:xfrm>
              <a:off x="2544" y="11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2233" name="Line 8"/>
            <p:cNvSpPr>
              <a:spLocks noChangeShapeType="1"/>
            </p:cNvSpPr>
            <p:nvPr/>
          </p:nvSpPr>
          <p:spPr bwMode="auto">
            <a:xfrm flipV="1">
              <a:off x="3072" y="11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2256" y="12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D1</a:t>
              </a:r>
            </a:p>
          </p:txBody>
        </p:sp>
        <p:sp>
          <p:nvSpPr>
            <p:cNvPr id="52235" name="Text Box 10"/>
            <p:cNvSpPr txBox="1">
              <a:spLocks noChangeArrowheads="1"/>
            </p:cNvSpPr>
            <p:nvPr/>
          </p:nvSpPr>
          <p:spPr bwMode="auto">
            <a:xfrm>
              <a:off x="3072" y="12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D2</a:t>
              </a:r>
            </a:p>
          </p:txBody>
        </p:sp>
        <p:sp>
          <p:nvSpPr>
            <p:cNvPr id="52236" name="Line 11"/>
            <p:cNvSpPr>
              <a:spLocks noChangeShapeType="1"/>
            </p:cNvSpPr>
            <p:nvPr/>
          </p:nvSpPr>
          <p:spPr bwMode="auto">
            <a:xfrm>
              <a:off x="1968" y="254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968" y="273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2238" name="Line 13"/>
            <p:cNvSpPr>
              <a:spLocks noChangeShapeType="1"/>
            </p:cNvSpPr>
            <p:nvPr/>
          </p:nvSpPr>
          <p:spPr bwMode="auto">
            <a:xfrm>
              <a:off x="2832" y="211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2832" y="2217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A24BEB-7F44-4858-8E80-71940833704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lớp (mức phân tích)</a:t>
            </a:r>
          </a:p>
        </p:txBody>
      </p:sp>
      <p:graphicFrame>
        <p:nvGraphicFramePr>
          <p:cNvPr id="820227" name="Group 3"/>
          <p:cNvGraphicFramePr>
            <a:graphicFrameLocks noGrp="1"/>
          </p:cNvGraphicFramePr>
          <p:nvPr>
            <p:ph idx="1"/>
          </p:nvPr>
        </p:nvGraphicFramePr>
        <p:xfrm>
          <a:off x="1219200" y="1752600"/>
          <a:ext cx="1828800" cy="16002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 đơn vị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0237" name="Group 13"/>
          <p:cNvGraphicFramePr>
            <a:graphicFrameLocks noGrp="1"/>
          </p:cNvGraphicFramePr>
          <p:nvPr/>
        </p:nvGraphicFramePr>
        <p:xfrm>
          <a:off x="4800600" y="3352800"/>
          <a:ext cx="3505200" cy="182880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Họ tên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Ngày sinh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2" name="Line 23"/>
          <p:cNvSpPr>
            <a:spLocks noChangeShapeType="1"/>
          </p:cNvSpPr>
          <p:nvPr/>
        </p:nvSpPr>
        <p:spPr bwMode="auto">
          <a:xfrm>
            <a:off x="3048000" y="2057400"/>
            <a:ext cx="2667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53273" name="Text Box 24"/>
          <p:cNvSpPr txBox="1">
            <a:spLocks noChangeArrowheads="1"/>
          </p:cNvSpPr>
          <p:nvPr/>
        </p:nvSpPr>
        <p:spPr bwMode="auto">
          <a:xfrm>
            <a:off x="55626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vi-VN" b="1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2971800" y="1766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vi-VN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83930E-4F8D-4441-8FC5-A8F2FBA12581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sp>
        <p:nvSpPr>
          <p:cNvPr id="54276" name="Text Box 18"/>
          <p:cNvSpPr txBox="1">
            <a:spLocks noChangeArrowheads="1"/>
          </p:cNvSpPr>
          <p:nvPr/>
        </p:nvSpPr>
        <p:spPr bwMode="auto">
          <a:xfrm>
            <a:off x="1295400" y="5508625"/>
            <a:ext cx="7086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400">
                <a:solidFill>
                  <a:srgbClr val="000000"/>
                </a:solidFill>
              </a:rPr>
              <a:t>Sơ đồ kiến trúc tổng thể chức năng lập Danh sách nhân viên theo đơn vị (Mô hình 2 lớp xử lý)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219200" y="1219200"/>
            <a:ext cx="6781800" cy="4252913"/>
            <a:chOff x="768" y="768"/>
            <a:chExt cx="4272" cy="2679"/>
          </a:xfrm>
        </p:grpSpPr>
        <p:sp>
          <p:nvSpPr>
            <p:cNvPr id="54278" name="Line 4"/>
            <p:cNvSpPr>
              <a:spLocks noChangeShapeType="1"/>
            </p:cNvSpPr>
            <p:nvPr/>
          </p:nvSpPr>
          <p:spPr bwMode="auto">
            <a:xfrm flipV="1">
              <a:off x="1824" y="25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4279" name="Line 5"/>
            <p:cNvSpPr>
              <a:spLocks noChangeShapeType="1"/>
            </p:cNvSpPr>
            <p:nvPr/>
          </p:nvSpPr>
          <p:spPr bwMode="auto">
            <a:xfrm>
              <a:off x="2640" y="105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4280" name="Rectangle 6"/>
            <p:cNvSpPr>
              <a:spLocks noChangeArrowheads="1"/>
            </p:cNvSpPr>
            <p:nvPr/>
          </p:nvSpPr>
          <p:spPr bwMode="auto">
            <a:xfrm>
              <a:off x="2352" y="768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Người dùng</a:t>
              </a:r>
            </a:p>
          </p:txBody>
        </p:sp>
        <p:sp>
          <p:nvSpPr>
            <p:cNvPr id="54281" name="Rectangle 7"/>
            <p:cNvSpPr>
              <a:spLocks noChangeArrowheads="1"/>
            </p:cNvSpPr>
            <p:nvPr/>
          </p:nvSpPr>
          <p:spPr bwMode="auto">
            <a:xfrm>
              <a:off x="1248" y="1584"/>
              <a:ext cx="3264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MH_Lap_Danh_Sach_Nhan_Vien</a:t>
              </a:r>
            </a:p>
          </p:txBody>
        </p:sp>
        <p:sp>
          <p:nvSpPr>
            <p:cNvPr id="54282" name="Rectangle 8"/>
            <p:cNvSpPr>
              <a:spLocks noChangeArrowheads="1"/>
            </p:cNvSpPr>
            <p:nvPr/>
          </p:nvSpPr>
          <p:spPr bwMode="auto">
            <a:xfrm>
              <a:off x="1296" y="3072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DON_VI</a:t>
              </a:r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 flipH="1" flipV="1">
              <a:off x="3072" y="105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428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D1</a:t>
              </a:r>
            </a:p>
          </p:txBody>
        </p:sp>
        <p:sp>
          <p:nvSpPr>
            <p:cNvPr id="54285" name="Text Box 11"/>
            <p:cNvSpPr txBox="1">
              <a:spLocks noChangeArrowheads="1"/>
            </p:cNvSpPr>
            <p:nvPr/>
          </p:nvSpPr>
          <p:spPr bwMode="auto">
            <a:xfrm>
              <a:off x="3072" y="120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D2</a:t>
              </a:r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 flipV="1">
              <a:off x="3888" y="25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3360" y="3072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NHAN_VIEN</a:t>
              </a:r>
            </a:p>
          </p:txBody>
        </p:sp>
        <p:sp>
          <p:nvSpPr>
            <p:cNvPr id="54288" name="Text Box 14"/>
            <p:cNvSpPr txBox="1">
              <a:spLocks noChangeArrowheads="1"/>
            </p:cNvSpPr>
            <p:nvPr/>
          </p:nvSpPr>
          <p:spPr bwMode="auto">
            <a:xfrm>
              <a:off x="1824" y="268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D3.1</a:t>
              </a:r>
            </a:p>
          </p:txBody>
        </p:sp>
        <p:sp>
          <p:nvSpPr>
            <p:cNvPr id="54289" name="Text Box 15"/>
            <p:cNvSpPr txBox="1">
              <a:spLocks noChangeArrowheads="1"/>
            </p:cNvSpPr>
            <p:nvPr/>
          </p:nvSpPr>
          <p:spPr bwMode="auto">
            <a:xfrm>
              <a:off x="3888" y="268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D3.2</a:t>
              </a:r>
            </a:p>
          </p:txBody>
        </p:sp>
        <p:sp>
          <p:nvSpPr>
            <p:cNvPr id="54290" name="Line 16"/>
            <p:cNvSpPr>
              <a:spLocks noChangeShapeType="1"/>
            </p:cNvSpPr>
            <p:nvPr/>
          </p:nvSpPr>
          <p:spPr bwMode="auto">
            <a:xfrm flipH="1">
              <a:off x="2352" y="321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2640" y="321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vi-VN"/>
                <a:t>LK</a:t>
              </a:r>
            </a:p>
          </p:txBody>
        </p:sp>
        <p:sp>
          <p:nvSpPr>
            <p:cNvPr id="54292" name="Rectangle 19"/>
            <p:cNvSpPr>
              <a:spLocks noChangeArrowheads="1"/>
            </p:cNvSpPr>
            <p:nvPr/>
          </p:nvSpPr>
          <p:spPr bwMode="auto">
            <a:xfrm>
              <a:off x="1248" y="2304"/>
              <a:ext cx="1152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XL_DON_VI</a:t>
              </a:r>
            </a:p>
          </p:txBody>
        </p:sp>
        <p:sp>
          <p:nvSpPr>
            <p:cNvPr id="54293" name="Rectangle 20"/>
            <p:cNvSpPr>
              <a:spLocks noChangeArrowheads="1"/>
            </p:cNvSpPr>
            <p:nvPr/>
          </p:nvSpPr>
          <p:spPr bwMode="auto">
            <a:xfrm>
              <a:off x="3264" y="2304"/>
              <a:ext cx="1248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XL_NHAN_VIEN</a:t>
              </a:r>
            </a:p>
          </p:txBody>
        </p:sp>
        <p:sp>
          <p:nvSpPr>
            <p:cNvPr id="54294" name="Line 21"/>
            <p:cNvSpPr>
              <a:spLocks noChangeShapeType="1"/>
            </p:cNvSpPr>
            <p:nvPr/>
          </p:nvSpPr>
          <p:spPr bwMode="auto">
            <a:xfrm>
              <a:off x="1824" y="1872"/>
              <a:ext cx="0" cy="432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54295" name="Line 22"/>
            <p:cNvSpPr>
              <a:spLocks noChangeShapeType="1"/>
            </p:cNvSpPr>
            <p:nvPr/>
          </p:nvSpPr>
          <p:spPr bwMode="auto">
            <a:xfrm>
              <a:off x="3888" y="1872"/>
              <a:ext cx="0" cy="432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54296" name="Line 23"/>
            <p:cNvSpPr>
              <a:spLocks noChangeShapeType="1"/>
            </p:cNvSpPr>
            <p:nvPr/>
          </p:nvSpPr>
          <p:spPr bwMode="auto">
            <a:xfrm>
              <a:off x="768" y="1392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54297" name="Line 24"/>
            <p:cNvSpPr>
              <a:spLocks noChangeShapeType="1"/>
            </p:cNvSpPr>
            <p:nvPr/>
          </p:nvSpPr>
          <p:spPr bwMode="auto">
            <a:xfrm>
              <a:off x="768" y="2976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1872" y="192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DK1</a:t>
              </a: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3936" y="192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DK2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3A4345-E576-4E9A-AF5C-9C359E4DF07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59885" name="Group 77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937437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2971800"/>
                <a:gridCol w="1143000"/>
              </a:tblGrid>
              <a:tr h="4571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NGUOI_DUNG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Người sử dụng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 thể hiện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Xử lý giao tiếp người dùng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XL_DON_VI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 xử lý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Thực hiện xử lý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trên tập hợp các đơn vị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 xử lý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Thực hiện xử lý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trên tập hợp các nhân viên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DON_VI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Bảng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Lưu trữ thông tin các đơn vị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Bảng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Lưu trữ thông tin các nhân viên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7CC6AF-F144-43D2-B7A1-F0B4D022D44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60906" name="Group 74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632786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2971800"/>
                <a:gridCol w="1143000"/>
              </a:tblGrid>
              <a:tr h="45713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DK1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điều khiển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Tạo lập và điều khiển đối tượng thuộc lớp XL_DON_VI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DK2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điều khiển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Tạo lập và điều khiển đối tượng thuộc lớp XL_NHAN_VIEN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tên của đơn vị được chọn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nhân viên (Họ tên, ngày sinh)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14FE27-593B-4E07-9085-0196352F1568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69076" name="Group 52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3383107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2971800"/>
                <a:gridCol w="1143000"/>
              </a:tblGrid>
              <a:tr h="45715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D3.1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đơn vị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D3.2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nhân viên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Liên kết khóa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Liên kết khóa ngoại giữa bảng NHAN_VIEN và bảng DON_VI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A04E91-C0E4-487E-863F-A04B0036F67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49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61871" name="Group 15"/>
          <p:cNvGraphicFramePr>
            <a:graphicFrameLocks noGrp="1"/>
          </p:cNvGraphicFramePr>
          <p:nvPr>
            <p:ph idx="1"/>
          </p:nvPr>
        </p:nvGraphicFramePr>
        <p:xfrm>
          <a:off x="2057400" y="1600200"/>
          <a:ext cx="5105400" cy="4480524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518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6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 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Tieu_de_Don_vi 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 : A_ComboBox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Luoi_Nhan_Vien : A_Grid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Don_vi : XL_DON_VI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Nhan_vien : XL_NHAN_VIEN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MH_Lap_Danh_Sach_Nhan_Vien_A_Load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Danh_Sach_Don_Vi_A_Click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EC8E04-3701-4903-8907-16B3A3021200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đối tượng (1)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Mô tả chi tiết các đối tượng</a:t>
            </a:r>
          </a:p>
        </p:txBody>
      </p:sp>
      <p:graphicFrame>
        <p:nvGraphicFramePr>
          <p:cNvPr id="566289" name="Group 17"/>
          <p:cNvGraphicFramePr>
            <a:graphicFrameLocks noGrp="1"/>
          </p:cNvGraphicFramePr>
          <p:nvPr>
            <p:ph sz="half" idx="2"/>
          </p:nvPr>
        </p:nvGraphicFramePr>
        <p:xfrm>
          <a:off x="2133600" y="2133600"/>
          <a:ext cx="5181600" cy="3884613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 đối tượng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Biến 1: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Kiểu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Biến 2: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Kiểu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Method1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DS Tham số 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): Kết quả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Method2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DS Tham số 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): Kết quả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684702-7B52-46DB-B8DB-91A556CDD33F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62883" name="Group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382000" cy="4953001"/>
        </p:xfrm>
        <a:graphic>
          <a:graphicData uri="http://schemas.openxmlformats.org/drawingml/2006/table">
            <a:tbl>
              <a:tblPr/>
              <a:tblGrid>
                <a:gridCol w="2251075"/>
                <a:gridCol w="1784350"/>
                <a:gridCol w="2716213"/>
                <a:gridCol w="1630362"/>
              </a:tblGrid>
              <a:tr h="800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Tiêu đề của màn hình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Tiêu đề của Danh_sach_don_vi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A_ComboBox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danh sách đơn vị để cho phép người dùng chọn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cột Ten_don_vi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7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Luoi_nhan_vien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danh sách các nhân viên theo dạng lưới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các cột Ho_ten, Ngay_sinh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F27D96-5E5F-4373-B8AD-EF8543D444A0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63946" name="Group 42"/>
          <p:cNvGraphicFramePr>
            <a:graphicFrameLocks noGrp="1"/>
          </p:cNvGraphicFramePr>
          <p:nvPr>
            <p:ph idx="1"/>
          </p:nvPr>
        </p:nvGraphicFramePr>
        <p:xfrm>
          <a:off x="457200" y="1468438"/>
          <a:ext cx="8305800" cy="3217862"/>
        </p:xfrm>
        <a:graphic>
          <a:graphicData uri="http://schemas.openxmlformats.org/drawingml/2006/table">
            <a:tbl>
              <a:tblPr/>
              <a:tblGrid>
                <a:gridCol w="1676400"/>
                <a:gridCol w="2322513"/>
                <a:gridCol w="2935287"/>
                <a:gridCol w="1371600"/>
              </a:tblGrid>
              <a:tr h="94497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Don_vi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XL_DON_VI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xử lý trên dữ liệu của bảng DON_VI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Nhan_vien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XL_NHAN_VIEN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xử lý trên dữ liệu bảng NHAN_VIEN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FD39D2-F182-42FE-9A28-41C2BEFDAE07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64963" name="Group 35"/>
          <p:cNvGraphicFramePr>
            <a:graphicFrameLocks noGrp="1"/>
          </p:cNvGraphicFramePr>
          <p:nvPr>
            <p:ph idx="1"/>
          </p:nvPr>
        </p:nvGraphicFramePr>
        <p:xfrm>
          <a:off x="457200" y="1433513"/>
          <a:ext cx="8382000" cy="4999037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685800"/>
                <a:gridCol w="3962400"/>
                <a:gridCol w="1066800"/>
              </a:tblGrid>
              <a:tr h="88397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MH_Lap_danh_sach_nhan_vien_A_Load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Khởi động đối tượng Don_vi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Xuất dữ liệu của Don_vi vào Danh_sach_don_vi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2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Danh_sach_don_vi_A_Click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Lấy MDV từ Danh_sach_don_vi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Khởi động đối tượng Nhan_vien theo MDV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Xuất dữ liệu của Nhan_vien vào Luoi_nhan_vien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8DFDC1-FBDA-4561-830E-4218ED39E82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XL_DON_VI</a:t>
            </a:r>
          </a:p>
        </p:txBody>
      </p:sp>
      <p:graphicFrame>
        <p:nvGraphicFramePr>
          <p:cNvPr id="773136" name="Group 16"/>
          <p:cNvGraphicFramePr>
            <a:graphicFrameLocks noGrp="1"/>
          </p:cNvGraphicFramePr>
          <p:nvPr>
            <p:ph idx="1"/>
          </p:nvPr>
        </p:nvGraphicFramePr>
        <p:xfrm>
          <a:off x="2057400" y="1600200"/>
          <a:ext cx="5105400" cy="3017838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XL_DON_VI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Chuoi_ket_noi: A_String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Ket_noi: A_Connection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Bang_don_vi: A_Datatable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Bang() : A_Datatable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418726-F2A9-4322-BFDE-0BA3AE3BEB93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774193" name="Group 49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4595813"/>
        </p:xfrm>
        <a:graphic>
          <a:graphicData uri="http://schemas.openxmlformats.org/drawingml/2006/table">
            <a:tbl>
              <a:tblPr/>
              <a:tblGrid>
                <a:gridCol w="2251075"/>
                <a:gridCol w="1784350"/>
                <a:gridCol w="2716213"/>
                <a:gridCol w="1401762"/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 lớp XL_DON_VI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Các thông tin về kết nối được sử dụng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A_Connection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kết nối cho phép truy xuất đến bảng dữ liệu của CSDL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 CSDL là QLNS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lưu trữ dữ liệu của bảng 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4182" name="Rectangle 38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XL_DON_VI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954FFC-7D76-49AC-802B-7DE21CEB2638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775209" name="Group 41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3292475"/>
        </p:xfrm>
        <a:graphic>
          <a:graphicData uri="http://schemas.openxmlformats.org/drawingml/2006/table">
            <a:tbl>
              <a:tblPr/>
              <a:tblGrid>
                <a:gridCol w="2209800"/>
                <a:gridCol w="1231900"/>
                <a:gridCol w="1646238"/>
                <a:gridCol w="3065462"/>
              </a:tblGrid>
              <a:tr h="48777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 lớp XL_DON_VI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Mở kết nối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Đọc dữ liệu bảng DON_VI vào Bang_don_vi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Trả về Bang_don_vi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5199" name="Rectangle 31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XL_DON_VI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C98181-78B1-41C9-B472-E3A7BB7AE54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XL_NHAN_VIEN</a:t>
            </a:r>
          </a:p>
        </p:txBody>
      </p:sp>
      <p:graphicFrame>
        <p:nvGraphicFramePr>
          <p:cNvPr id="776195" name="Group 3"/>
          <p:cNvGraphicFramePr>
            <a:graphicFrameLocks noGrp="1"/>
          </p:cNvGraphicFramePr>
          <p:nvPr>
            <p:ph idx="1"/>
          </p:nvPr>
        </p:nvGraphicFramePr>
        <p:xfrm>
          <a:off x="2057400" y="1600200"/>
          <a:ext cx="5105400" cy="3017838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XL_NHAN_VIEN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Chuoi_ket_noi: A_String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Ket_noi: A_Connection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Bang_nhan_vien: A_Datatable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Khoi_dong_theo_don_vi(A_Integer)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Bang(): A_Datatable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F44E9D-A232-4F4D-984E-268BE2CA8457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777248" name="Group 32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4818585"/>
        </p:xfrm>
        <a:graphic>
          <a:graphicData uri="http://schemas.openxmlformats.org/drawingml/2006/table">
            <a:tbl>
              <a:tblPr/>
              <a:tblGrid>
                <a:gridCol w="2251075"/>
                <a:gridCol w="1784350"/>
                <a:gridCol w="2716213"/>
                <a:gridCol w="1401762"/>
              </a:tblGrid>
              <a:tr h="48761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 lớp XL_NHAN_VIEN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A_String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Các thông tin về kết nối được sử dụng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A_Connection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kết nối cho phép truy xuất đến bảng dữ liệu của CSDL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 CSDL là QLNS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9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lưu trữ dữ liệu của bảng NHAN_VIEN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7247" name="Rectangle 31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XL_NHAN_VIEN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E4E4D0-6107-46F2-82C3-C27E50B1ADA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778270" name="Group 30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3292475"/>
        </p:xfrm>
        <a:graphic>
          <a:graphicData uri="http://schemas.openxmlformats.org/drawingml/2006/table">
            <a:tbl>
              <a:tblPr/>
              <a:tblGrid>
                <a:gridCol w="2209800"/>
                <a:gridCol w="1371600"/>
                <a:gridCol w="1676400"/>
                <a:gridCol w="2895600"/>
              </a:tblGrid>
              <a:tr h="48777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 lớp XL_NHAN_VIEN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Khoi_dong_theo_don_vi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MDV: A_Integer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Mở kết nối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Đọc dữ liệu bảng NHAN_VIEN vào Bang_nhan_vien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Trả về Bang_nhan_vien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266" name="Rectangle 26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XL_NHAN_VIEN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8DBE7D-8A3B-4FCE-A545-6D9B491E5923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59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phối hợp biến cố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vi-VN" smtClean="0"/>
              <a:t>Sơ đồ phối hợp (Xử lý biến cố khởi động)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19200" y="2286000"/>
            <a:ext cx="6705600" cy="3352800"/>
            <a:chOff x="768" y="1440"/>
            <a:chExt cx="4224" cy="2112"/>
          </a:xfrm>
        </p:grpSpPr>
        <p:grpSp>
          <p:nvGrpSpPr>
            <p:cNvPr id="68614" name="Group 5"/>
            <p:cNvGrpSpPr>
              <a:grpSpLocks/>
            </p:cNvGrpSpPr>
            <p:nvPr/>
          </p:nvGrpSpPr>
          <p:grpSpPr bwMode="auto">
            <a:xfrm>
              <a:off x="1056" y="1440"/>
              <a:ext cx="3504" cy="668"/>
              <a:chOff x="864" y="1632"/>
              <a:chExt cx="960" cy="668"/>
            </a:xfrm>
          </p:grpSpPr>
          <p:sp>
            <p:nvSpPr>
              <p:cNvPr id="68635" name="Rectangle 6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MH_Lap_danh_sach_nhan_vien_A_Load</a:t>
                </a:r>
              </a:p>
            </p:txBody>
          </p:sp>
          <p:sp>
            <p:nvSpPr>
              <p:cNvPr id="68636" name="Rectangle 7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MH_Lap_danh_sach_nhan_vien</a:t>
                </a:r>
              </a:p>
            </p:txBody>
          </p:sp>
          <p:sp>
            <p:nvSpPr>
              <p:cNvPr id="68637" name="Line 8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38" name="Line 9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39" name="Line 10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40" name="Line 1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41" name="Line 12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68615" name="Group 14"/>
            <p:cNvGrpSpPr>
              <a:grpSpLocks/>
            </p:cNvGrpSpPr>
            <p:nvPr/>
          </p:nvGrpSpPr>
          <p:grpSpPr bwMode="auto">
            <a:xfrm>
              <a:off x="768" y="2736"/>
              <a:ext cx="1728" cy="816"/>
              <a:chOff x="480" y="2784"/>
              <a:chExt cx="1776" cy="816"/>
            </a:xfrm>
          </p:grpSpPr>
          <p:sp>
            <p:nvSpPr>
              <p:cNvPr id="68628" name="Rectangle 15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7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Khoi_Dong()</a:t>
                </a:r>
              </a:p>
            </p:txBody>
          </p:sp>
          <p:sp>
            <p:nvSpPr>
              <p:cNvPr id="68629" name="Rectangle 16"/>
              <p:cNvSpPr>
                <a:spLocks noChangeArrowheads="1"/>
              </p:cNvSpPr>
              <p:nvPr/>
            </p:nvSpPr>
            <p:spPr bwMode="auto">
              <a:xfrm>
                <a:off x="480" y="2784"/>
                <a:ext cx="1776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Don_vi: XL_DON_VI</a:t>
                </a:r>
              </a:p>
            </p:txBody>
          </p:sp>
          <p:sp>
            <p:nvSpPr>
              <p:cNvPr id="68630" name="Line 17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31" name="Line 18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17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32" name="Line 19"/>
              <p:cNvSpPr>
                <a:spLocks noChangeShapeType="1"/>
              </p:cNvSpPr>
              <p:nvPr/>
            </p:nvSpPr>
            <p:spPr bwMode="auto">
              <a:xfrm>
                <a:off x="480" y="3600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33" name="Line 20"/>
              <p:cNvSpPr>
                <a:spLocks noChangeShapeType="1"/>
              </p:cNvSpPr>
              <p:nvPr/>
            </p:nvSpPr>
            <p:spPr bwMode="auto">
              <a:xfrm>
                <a:off x="480" y="2784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34" name="Line 21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68616" name="Line 22"/>
            <p:cNvSpPr>
              <a:spLocks noChangeShapeType="1"/>
            </p:cNvSpPr>
            <p:nvPr/>
          </p:nvSpPr>
          <p:spPr bwMode="auto">
            <a:xfrm>
              <a:off x="1584" y="2112"/>
              <a:ext cx="0" cy="62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8617" name="Text Box 23"/>
            <p:cNvSpPr txBox="1">
              <a:spLocks noChangeArrowheads="1"/>
            </p:cNvSpPr>
            <p:nvPr/>
          </p:nvSpPr>
          <p:spPr bwMode="auto">
            <a:xfrm>
              <a:off x="1296" y="22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1</a:t>
              </a:r>
            </a:p>
          </p:txBody>
        </p:sp>
        <p:grpSp>
          <p:nvGrpSpPr>
            <p:cNvPr id="68618" name="Group 32"/>
            <p:cNvGrpSpPr>
              <a:grpSpLocks/>
            </p:cNvGrpSpPr>
            <p:nvPr/>
          </p:nvGrpSpPr>
          <p:grpSpPr bwMode="auto">
            <a:xfrm>
              <a:off x="3216" y="2740"/>
              <a:ext cx="1776" cy="812"/>
              <a:chOff x="864" y="1632"/>
              <a:chExt cx="960" cy="668"/>
            </a:xfrm>
          </p:grpSpPr>
          <p:sp>
            <p:nvSpPr>
              <p:cNvPr id="68621" name="Rectangle 33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Bang() : A_Datatable</a:t>
                </a:r>
              </a:p>
            </p:txBody>
          </p:sp>
          <p:sp>
            <p:nvSpPr>
              <p:cNvPr id="68622" name="Rectangle 3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Don_vi: XL_DON_VI</a:t>
                </a:r>
              </a:p>
            </p:txBody>
          </p:sp>
          <p:sp>
            <p:nvSpPr>
              <p:cNvPr id="68623" name="Line 35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24" name="Line 36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25" name="Line 37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26" name="Line 38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68627" name="Line 39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68619" name="Line 40"/>
            <p:cNvSpPr>
              <a:spLocks noChangeShapeType="1"/>
            </p:cNvSpPr>
            <p:nvPr/>
          </p:nvSpPr>
          <p:spPr bwMode="auto">
            <a:xfrm>
              <a:off x="4080" y="2112"/>
              <a:ext cx="0" cy="62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8620" name="Text Box 41"/>
            <p:cNvSpPr txBox="1">
              <a:spLocks noChangeArrowheads="1"/>
            </p:cNvSpPr>
            <p:nvPr/>
          </p:nvSpPr>
          <p:spPr bwMode="auto">
            <a:xfrm>
              <a:off x="3744" y="22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7A53A4-0B2B-4954-A452-3DEA64E01BC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đối tượng (2)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609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Danh sách các </a:t>
            </a:r>
            <a:r>
              <a:rPr lang="en-US" altLang="vi-VN" smtClean="0">
                <a:solidFill>
                  <a:srgbClr val="0000FF"/>
                </a:solidFill>
              </a:rPr>
              <a:t>biến thành phần</a:t>
            </a:r>
            <a:r>
              <a:rPr lang="en-US" altLang="vi-VN" smtClean="0"/>
              <a:t>:</a:t>
            </a:r>
          </a:p>
        </p:txBody>
      </p:sp>
      <p:graphicFrame>
        <p:nvGraphicFramePr>
          <p:cNvPr id="699491" name="Group 99"/>
          <p:cNvGraphicFramePr>
            <a:graphicFrameLocks noGrp="1"/>
          </p:cNvGraphicFramePr>
          <p:nvPr>
            <p:ph sz="half" idx="2"/>
          </p:nvPr>
        </p:nvGraphicFramePr>
        <p:xfrm>
          <a:off x="914400" y="2009775"/>
          <a:ext cx="7620000" cy="1266825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1371600"/>
                <a:gridCol w="1371600"/>
                <a:gridCol w="1549400"/>
                <a:gridCol w="12700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Kiểu/Lớp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Ràng buộc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9490" name="Group 98"/>
          <p:cNvGraphicFramePr>
            <a:graphicFrameLocks noGrp="1"/>
          </p:cNvGraphicFramePr>
          <p:nvPr/>
        </p:nvGraphicFramePr>
        <p:xfrm>
          <a:off x="914400" y="4419600"/>
          <a:ext cx="7620000" cy="1447800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1371600"/>
                <a:gridCol w="1371600"/>
                <a:gridCol w="1371600"/>
                <a:gridCol w="1447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9482" name="Rectangle 90"/>
          <p:cNvSpPr>
            <a:spLocks noChangeArrowheads="1"/>
          </p:cNvSpPr>
          <p:nvPr/>
        </p:nvSpPr>
        <p:spPr bwMode="gray">
          <a:xfrm>
            <a:off x="457200" y="36576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Danh sách các </a:t>
            </a:r>
            <a:r>
              <a:rPr lang="en-US" altLang="vi-VN" sz="2400">
                <a:solidFill>
                  <a:srgbClr val="0000FF"/>
                </a:solidFill>
              </a:rPr>
              <a:t>hàm thành phần</a:t>
            </a:r>
            <a:r>
              <a:rPr lang="en-US" altLang="vi-VN" sz="2400">
                <a:solidFill>
                  <a:srgbClr val="00000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 autoUpdateAnimBg="0" advAuto="0"/>
      <p:bldP spid="69948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FBAE9D-7FBA-42A8-9ACF-D6F1ABE4A60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 trình cài đặt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vi-VN" dirty="0" smtClean="0"/>
              <a:t>Source code </a:t>
            </a:r>
            <a:r>
              <a:rPr lang="en-US" altLang="vi-VN" dirty="0" err="1" smtClean="0">
                <a:hlinkClick r:id="rId2" action="ppaction://hlinkfile"/>
              </a:rPr>
              <a:t>chương</a:t>
            </a:r>
            <a:r>
              <a:rPr lang="en-US" altLang="vi-VN" dirty="0" smtClean="0">
                <a:hlinkClick r:id="rId2" action="ppaction://hlinkfile"/>
              </a:rPr>
              <a:t> </a:t>
            </a:r>
            <a:r>
              <a:rPr lang="en-US" altLang="vi-VN" dirty="0" err="1" smtClean="0">
                <a:hlinkClick r:id="rId2" action="ppaction://hlinkfile"/>
              </a:rPr>
              <a:t>trình</a:t>
            </a:r>
            <a:r>
              <a:rPr lang="en-US" altLang="vi-VN" dirty="0" smtClean="0">
                <a:hlinkClick r:id="rId2" action="ppaction://hlinkfile"/>
              </a:rPr>
              <a:t> </a:t>
            </a:r>
            <a:r>
              <a:rPr lang="en-US" altLang="vi-VN" dirty="0" err="1" smtClean="0">
                <a:hlinkClick r:id="rId2" action="ppaction://hlinkfile"/>
              </a:rPr>
              <a:t>cài</a:t>
            </a:r>
            <a:r>
              <a:rPr lang="en-US" altLang="vi-VN" dirty="0" smtClean="0">
                <a:hlinkClick r:id="rId2" action="ppaction://hlinkfile"/>
              </a:rPr>
              <a:t> </a:t>
            </a:r>
            <a:r>
              <a:rPr lang="en-US" altLang="vi-VN" dirty="0" err="1" smtClean="0">
                <a:hlinkClick r:id="rId2" action="ppaction://hlinkfile"/>
              </a:rPr>
              <a:t>đặt</a:t>
            </a:r>
            <a:r>
              <a:rPr lang="en-US" altLang="vi-VN" dirty="0" smtClean="0">
                <a:hlinkClick r:id="rId2" action="ppaction://hlinkfile"/>
              </a:rPr>
              <a:t> </a:t>
            </a:r>
            <a:r>
              <a:rPr lang="en-US" altLang="vi-VN" dirty="0" err="1" smtClean="0"/>
              <a:t>theo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mô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hình</a:t>
            </a:r>
            <a:r>
              <a:rPr lang="en-US" altLang="vi-VN" dirty="0" smtClean="0"/>
              <a:t> 2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(</a:t>
            </a:r>
            <a:r>
              <a:rPr lang="en-US" altLang="vi-VN" dirty="0" err="1" smtClean="0"/>
              <a:t>ngôn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ngữ</a:t>
            </a:r>
            <a:r>
              <a:rPr lang="en-US" altLang="vi-VN" dirty="0" smtClean="0"/>
              <a:t> C#)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B9E6DB-4971-4975-9999-4A806531CF5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279525"/>
            <a:ext cx="8153400" cy="5502275"/>
            <a:chOff x="192" y="624"/>
            <a:chExt cx="5136" cy="3466"/>
          </a:xfrm>
        </p:grpSpPr>
        <p:sp>
          <p:nvSpPr>
            <p:cNvPr id="781316" name="Text Box 4"/>
            <p:cNvSpPr txBox="1">
              <a:spLocks noChangeArrowheads="1"/>
            </p:cNvSpPr>
            <p:nvPr/>
          </p:nvSpPr>
          <p:spPr bwMode="auto">
            <a:xfrm>
              <a:off x="288" y="624"/>
              <a:ext cx="1584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Người dùng</a:t>
              </a:r>
            </a:p>
          </p:txBody>
        </p:sp>
        <p:grpSp>
          <p:nvGrpSpPr>
            <p:cNvPr id="70688" name="Group 5"/>
            <p:cNvGrpSpPr>
              <a:grpSpLocks/>
            </p:cNvGrpSpPr>
            <p:nvPr/>
          </p:nvGrpSpPr>
          <p:grpSpPr bwMode="auto">
            <a:xfrm>
              <a:off x="288" y="2016"/>
              <a:ext cx="1591" cy="720"/>
              <a:chOff x="288" y="2016"/>
              <a:chExt cx="1591" cy="720"/>
            </a:xfrm>
          </p:grpSpPr>
          <p:sp>
            <p:nvSpPr>
              <p:cNvPr id="781318" name="Text Box 6"/>
              <p:cNvSpPr txBox="1">
                <a:spLocks noChangeArrowheads="1"/>
              </p:cNvSpPr>
              <p:nvPr/>
            </p:nvSpPr>
            <p:spPr bwMode="auto">
              <a:xfrm>
                <a:off x="288" y="2016"/>
                <a:ext cx="1591" cy="240"/>
              </a:xfrm>
              <a:prstGeom prst="rect">
                <a:avLst/>
              </a:prstGeom>
              <a:gradFill rotWithShape="1">
                <a:gsLst>
                  <a:gs pos="0">
                    <a:srgbClr val="66FF33"/>
                  </a:gs>
                  <a:gs pos="50000">
                    <a:schemeClr val="bg1">
                      <a:alpha val="50000"/>
                    </a:schemeClr>
                  </a:gs>
                  <a:gs pos="100000">
                    <a:srgbClr val="66FF33"/>
                  </a:gs>
                </a:gsLst>
                <a:lin ang="5400000" scaled="1"/>
              </a:gradFill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2000" b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81319" name="Text Box 7"/>
              <p:cNvSpPr txBox="1">
                <a:spLocks noChangeArrowheads="1"/>
              </p:cNvSpPr>
              <p:nvPr/>
            </p:nvSpPr>
            <p:spPr bwMode="auto">
              <a:xfrm>
                <a:off x="288" y="2256"/>
                <a:ext cx="1591" cy="240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781320" name="Text Box 8"/>
              <p:cNvSpPr txBox="1">
                <a:spLocks noChangeArrowheads="1"/>
              </p:cNvSpPr>
              <p:nvPr/>
            </p:nvSpPr>
            <p:spPr bwMode="auto">
              <a:xfrm>
                <a:off x="288" y="2496"/>
                <a:ext cx="1591" cy="240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70689" name="Group 9"/>
            <p:cNvGrpSpPr>
              <a:grpSpLocks/>
            </p:cNvGrpSpPr>
            <p:nvPr/>
          </p:nvGrpSpPr>
          <p:grpSpPr bwMode="auto">
            <a:xfrm>
              <a:off x="288" y="3840"/>
              <a:ext cx="1632" cy="250"/>
              <a:chOff x="288" y="3840"/>
              <a:chExt cx="1632" cy="250"/>
            </a:xfrm>
          </p:grpSpPr>
          <p:sp>
            <p:nvSpPr>
              <p:cNvPr id="70713" name="Line 10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0714" name="Line 11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0715" name="Text Box 12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 b="1">
                    <a:solidFill>
                      <a:srgbClr val="000000"/>
                    </a:solidFill>
                  </a:rPr>
                  <a:t>Dữ liệu của X</a:t>
                </a:r>
              </a:p>
            </p:txBody>
          </p:sp>
        </p:grpSp>
        <p:sp>
          <p:nvSpPr>
            <p:cNvPr id="70690" name="Line 13"/>
            <p:cNvSpPr>
              <a:spLocks noChangeShapeType="1"/>
            </p:cNvSpPr>
            <p:nvPr/>
          </p:nvSpPr>
          <p:spPr bwMode="auto">
            <a:xfrm>
              <a:off x="86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91" name="Line 14"/>
            <p:cNvSpPr>
              <a:spLocks noChangeShapeType="1"/>
            </p:cNvSpPr>
            <p:nvPr/>
          </p:nvSpPr>
          <p:spPr bwMode="auto">
            <a:xfrm flipV="1">
              <a:off x="134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70692" name="Group 15"/>
            <p:cNvGrpSpPr>
              <a:grpSpLocks/>
            </p:cNvGrpSpPr>
            <p:nvPr/>
          </p:nvGrpSpPr>
          <p:grpSpPr bwMode="auto">
            <a:xfrm>
              <a:off x="288" y="1104"/>
              <a:ext cx="1584" cy="720"/>
              <a:chOff x="288" y="1104"/>
              <a:chExt cx="1584" cy="720"/>
            </a:xfrm>
          </p:grpSpPr>
          <p:sp>
            <p:nvSpPr>
              <p:cNvPr id="781328" name="Text Box 16"/>
              <p:cNvSpPr txBox="1">
                <a:spLocks noChangeArrowheads="1"/>
              </p:cNvSpPr>
              <p:nvPr/>
            </p:nvSpPr>
            <p:spPr bwMode="auto">
              <a:xfrm>
                <a:off x="288" y="1104"/>
                <a:ext cx="1584" cy="240"/>
              </a:xfrm>
              <a:prstGeom prst="rect">
                <a:avLst/>
              </a:prstGeom>
              <a:gradFill rotWithShape="1">
                <a:gsLst>
                  <a:gs pos="0">
                    <a:srgbClr val="0066FF">
                      <a:alpha val="50000"/>
                    </a:srgbClr>
                  </a:gs>
                  <a:gs pos="50000">
                    <a:schemeClr val="bg1">
                      <a:alpha val="50000"/>
                    </a:schemeClr>
                  </a:gs>
                  <a:gs pos="100000">
                    <a:srgbClr val="0066FF">
                      <a:alpha val="50000"/>
                    </a:srgbClr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b="1">
                    <a:solidFill>
                      <a:srgbClr val="000000"/>
                    </a:solidFill>
                  </a:rPr>
                  <a:t>Màn hình nhiệm vụ f</a:t>
                </a:r>
              </a:p>
            </p:txBody>
          </p:sp>
          <p:sp>
            <p:nvSpPr>
              <p:cNvPr id="781329" name="Text Box 17"/>
              <p:cNvSpPr txBox="1">
                <a:spLocks noChangeArrowheads="1"/>
              </p:cNvSpPr>
              <p:nvPr/>
            </p:nvSpPr>
            <p:spPr bwMode="auto">
              <a:xfrm>
                <a:off x="288" y="134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81330" name="Text Box 18"/>
              <p:cNvSpPr txBox="1">
                <a:spLocks noChangeArrowheads="1"/>
              </p:cNvSpPr>
              <p:nvPr/>
            </p:nvSpPr>
            <p:spPr bwMode="auto">
              <a:xfrm>
                <a:off x="288" y="158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0693" name="Group 19"/>
            <p:cNvGrpSpPr>
              <a:grpSpLocks/>
            </p:cNvGrpSpPr>
            <p:nvPr/>
          </p:nvGrpSpPr>
          <p:grpSpPr bwMode="auto">
            <a:xfrm>
              <a:off x="288" y="2928"/>
              <a:ext cx="1584" cy="720"/>
              <a:chOff x="288" y="2928"/>
              <a:chExt cx="1584" cy="720"/>
            </a:xfrm>
          </p:grpSpPr>
          <p:sp>
            <p:nvSpPr>
              <p:cNvPr id="781332" name="Text Box 20"/>
              <p:cNvSpPr txBox="1">
                <a:spLocks noChangeArrowheads="1"/>
              </p:cNvSpPr>
              <p:nvPr/>
            </p:nvSpPr>
            <p:spPr bwMode="auto">
              <a:xfrm>
                <a:off x="288" y="2928"/>
                <a:ext cx="1584" cy="240"/>
              </a:xfrm>
              <a:prstGeom prst="rect">
                <a:avLst/>
              </a:prstGeom>
              <a:gradFill rotWithShape="1">
                <a:gsLst>
                  <a:gs pos="0">
                    <a:srgbClr val="FF66CC"/>
                  </a:gs>
                  <a:gs pos="50000">
                    <a:schemeClr val="bg1"/>
                  </a:gs>
                  <a:gs pos="100000">
                    <a:srgbClr val="FF66CC"/>
                  </a:gs>
                </a:gsLst>
                <a:lin ang="5400000" scaled="1"/>
              </a:gradFill>
              <a:ln w="9525" algn="ctr">
                <a:solidFill>
                  <a:srgbClr val="FF66CC">
                    <a:alpha val="60001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sz="2000" b="1">
                    <a:solidFill>
                      <a:srgbClr val="000000"/>
                    </a:solidFill>
                  </a:rPr>
                  <a:t>DL_X</a:t>
                </a:r>
              </a:p>
            </p:txBody>
          </p:sp>
          <p:sp>
            <p:nvSpPr>
              <p:cNvPr id="70708" name="Text Box 21"/>
              <p:cNvSpPr txBox="1">
                <a:spLocks noChangeArrowheads="1"/>
              </p:cNvSpPr>
              <p:nvPr/>
            </p:nvSpPr>
            <p:spPr bwMode="auto">
              <a:xfrm>
                <a:off x="288" y="3168"/>
                <a:ext cx="1584" cy="240"/>
              </a:xfrm>
              <a:prstGeom prst="rect">
                <a:avLst/>
              </a:prstGeom>
              <a:noFill/>
              <a:ln w="9525" algn="ctr">
                <a:solidFill>
                  <a:srgbClr val="FF66CC">
                    <a:alpha val="59999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vi-VN" altLang="vi-VN" sz="2000" b="1">
                  <a:solidFill>
                    <a:srgbClr val="FF0066"/>
                  </a:solidFill>
                </a:endParaRPr>
              </a:p>
            </p:txBody>
          </p:sp>
          <p:sp>
            <p:nvSpPr>
              <p:cNvPr id="70709" name="Text Box 22"/>
              <p:cNvSpPr txBox="1">
                <a:spLocks noChangeArrowheads="1"/>
              </p:cNvSpPr>
              <p:nvPr/>
            </p:nvSpPr>
            <p:spPr bwMode="auto">
              <a:xfrm>
                <a:off x="288" y="3408"/>
                <a:ext cx="1584" cy="240"/>
              </a:xfrm>
              <a:prstGeom prst="rect">
                <a:avLst/>
              </a:prstGeom>
              <a:noFill/>
              <a:ln w="9525" algn="ctr">
                <a:solidFill>
                  <a:srgbClr val="FF66CC">
                    <a:alpha val="59999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vi-VN" altLang="vi-VN" sz="2000" b="1">
                  <a:solidFill>
                    <a:srgbClr val="FF0066"/>
                  </a:solidFill>
                </a:endParaRPr>
              </a:p>
            </p:txBody>
          </p:sp>
        </p:grpSp>
        <p:sp>
          <p:nvSpPr>
            <p:cNvPr id="70694" name="Line 23"/>
            <p:cNvSpPr>
              <a:spLocks noChangeShapeType="1"/>
            </p:cNvSpPr>
            <p:nvPr/>
          </p:nvSpPr>
          <p:spPr bwMode="auto">
            <a:xfrm>
              <a:off x="864" y="182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95" name="Line 24"/>
            <p:cNvSpPr>
              <a:spLocks noChangeShapeType="1"/>
            </p:cNvSpPr>
            <p:nvPr/>
          </p:nvSpPr>
          <p:spPr bwMode="auto">
            <a:xfrm flipV="1">
              <a:off x="1344" y="182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96" name="Line 25"/>
            <p:cNvSpPr>
              <a:spLocks noChangeShapeType="1"/>
            </p:cNvSpPr>
            <p:nvPr/>
          </p:nvSpPr>
          <p:spPr bwMode="auto">
            <a:xfrm>
              <a:off x="864" y="27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97" name="Line 26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98" name="Line 27"/>
            <p:cNvSpPr>
              <a:spLocks noChangeShapeType="1"/>
            </p:cNvSpPr>
            <p:nvPr/>
          </p:nvSpPr>
          <p:spPr bwMode="auto">
            <a:xfrm>
              <a:off x="864" y="364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99" name="Line 28"/>
            <p:cNvSpPr>
              <a:spLocks noChangeShapeType="1"/>
            </p:cNvSpPr>
            <p:nvPr/>
          </p:nvSpPr>
          <p:spPr bwMode="auto">
            <a:xfrm flipV="1">
              <a:off x="1344" y="364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700" name="Line 29"/>
            <p:cNvSpPr>
              <a:spLocks noChangeShapeType="1"/>
            </p:cNvSpPr>
            <p:nvPr/>
          </p:nvSpPr>
          <p:spPr bwMode="auto">
            <a:xfrm flipH="1">
              <a:off x="1104" y="1824"/>
              <a:ext cx="0" cy="192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701" name="Line 30"/>
            <p:cNvSpPr>
              <a:spLocks noChangeShapeType="1"/>
            </p:cNvSpPr>
            <p:nvPr/>
          </p:nvSpPr>
          <p:spPr bwMode="auto">
            <a:xfrm flipH="1">
              <a:off x="1104" y="2736"/>
              <a:ext cx="0" cy="192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702" name="Line 31"/>
            <p:cNvSpPr>
              <a:spLocks noChangeShapeType="1"/>
            </p:cNvSpPr>
            <p:nvPr/>
          </p:nvSpPr>
          <p:spPr bwMode="auto">
            <a:xfrm flipH="1">
              <a:off x="1104" y="3648"/>
              <a:ext cx="0" cy="192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703" name="Rectangle 32"/>
            <p:cNvSpPr>
              <a:spLocks noChangeArrowheads="1"/>
            </p:cNvSpPr>
            <p:nvPr/>
          </p:nvSpPr>
          <p:spPr bwMode="auto">
            <a:xfrm>
              <a:off x="192" y="1008"/>
              <a:ext cx="1776" cy="2736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781345" name="AutoShape 33"/>
            <p:cNvSpPr>
              <a:spLocks noChangeArrowheads="1"/>
            </p:cNvSpPr>
            <p:nvPr/>
          </p:nvSpPr>
          <p:spPr bwMode="auto">
            <a:xfrm>
              <a:off x="2736" y="768"/>
              <a:ext cx="2544" cy="672"/>
            </a:xfrm>
            <a:prstGeom prst="cloudCallout">
              <a:avLst>
                <a:gd name="adj1" fmla="val -82546"/>
                <a:gd name="adj2" fmla="val 52380"/>
              </a:avLst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I/O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Xử lý biến cố</a:t>
              </a:r>
            </a:p>
          </p:txBody>
        </p:sp>
        <p:sp>
          <p:nvSpPr>
            <p:cNvPr id="781346" name="AutoShape 34"/>
            <p:cNvSpPr>
              <a:spLocks noChangeArrowheads="1"/>
            </p:cNvSpPr>
            <p:nvPr/>
          </p:nvSpPr>
          <p:spPr bwMode="auto">
            <a:xfrm>
              <a:off x="2784" y="1680"/>
              <a:ext cx="2544" cy="672"/>
            </a:xfrm>
            <a:prstGeom prst="cloudCallout">
              <a:avLst>
                <a:gd name="adj1" fmla="val -82546"/>
                <a:gd name="adj2" fmla="val 52380"/>
              </a:avLst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Xử lý chính</a:t>
              </a:r>
            </a:p>
            <a:p>
              <a:pPr eaLnBrk="0" hangingPunct="0">
                <a:spcBef>
                  <a:spcPct val="0"/>
                </a:spcBef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781347" name="AutoShape 35"/>
            <p:cNvSpPr>
              <a:spLocks noChangeArrowheads="1"/>
            </p:cNvSpPr>
            <p:nvPr/>
          </p:nvSpPr>
          <p:spPr bwMode="auto">
            <a:xfrm>
              <a:off x="2784" y="2592"/>
              <a:ext cx="2544" cy="672"/>
            </a:xfrm>
            <a:prstGeom prst="cloudCallout">
              <a:avLst>
                <a:gd name="adj1" fmla="val -82546"/>
                <a:gd name="adj2" fmla="val 52380"/>
              </a:avLst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>
              <a:solidFill>
                <a:srgbClr val="FF66CC">
                  <a:alpha val="60001"/>
                </a:srgb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781348" name="Rectangle 36"/>
          <p:cNvSpPr>
            <a:spLocks noChangeArrowheads="1"/>
          </p:cNvSpPr>
          <p:nvPr/>
        </p:nvSpPr>
        <p:spPr bwMode="auto">
          <a:xfrm>
            <a:off x="5240338" y="3427413"/>
            <a:ext cx="2132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vi-VN" sz="2000">
                <a:solidFill>
                  <a:srgbClr val="000000"/>
                </a:solidFill>
              </a:rPr>
              <a:t>Xử lý trên dữ liệu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04800" y="1279525"/>
            <a:ext cx="8153400" cy="5502275"/>
            <a:chOff x="192" y="624"/>
            <a:chExt cx="5136" cy="3466"/>
          </a:xfrm>
        </p:grpSpPr>
        <p:sp>
          <p:nvSpPr>
            <p:cNvPr id="781350" name="Text Box 38"/>
            <p:cNvSpPr txBox="1">
              <a:spLocks noChangeArrowheads="1"/>
            </p:cNvSpPr>
            <p:nvPr/>
          </p:nvSpPr>
          <p:spPr bwMode="auto">
            <a:xfrm>
              <a:off x="288" y="624"/>
              <a:ext cx="1584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Người dùng</a:t>
              </a:r>
            </a:p>
          </p:txBody>
        </p:sp>
        <p:grpSp>
          <p:nvGrpSpPr>
            <p:cNvPr id="70664" name="Group 39"/>
            <p:cNvGrpSpPr>
              <a:grpSpLocks/>
            </p:cNvGrpSpPr>
            <p:nvPr/>
          </p:nvGrpSpPr>
          <p:grpSpPr bwMode="auto">
            <a:xfrm>
              <a:off x="288" y="2016"/>
              <a:ext cx="1591" cy="720"/>
              <a:chOff x="288" y="2016"/>
              <a:chExt cx="1591" cy="720"/>
            </a:xfrm>
          </p:grpSpPr>
          <p:sp>
            <p:nvSpPr>
              <p:cNvPr id="781352" name="Text Box 40"/>
              <p:cNvSpPr txBox="1">
                <a:spLocks noChangeArrowheads="1"/>
              </p:cNvSpPr>
              <p:nvPr/>
            </p:nvSpPr>
            <p:spPr bwMode="auto">
              <a:xfrm>
                <a:off x="288" y="2016"/>
                <a:ext cx="1591" cy="240"/>
              </a:xfrm>
              <a:prstGeom prst="rect">
                <a:avLst/>
              </a:prstGeom>
              <a:gradFill rotWithShape="1">
                <a:gsLst>
                  <a:gs pos="0">
                    <a:srgbClr val="66FF33"/>
                  </a:gs>
                  <a:gs pos="50000">
                    <a:schemeClr val="bg1">
                      <a:alpha val="50000"/>
                    </a:schemeClr>
                  </a:gs>
                  <a:gs pos="100000">
                    <a:srgbClr val="66FF33"/>
                  </a:gs>
                </a:gsLst>
                <a:lin ang="5400000" scaled="1"/>
              </a:gradFill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2000" b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781353" name="Text Box 41"/>
              <p:cNvSpPr txBox="1">
                <a:spLocks noChangeArrowheads="1"/>
              </p:cNvSpPr>
              <p:nvPr/>
            </p:nvSpPr>
            <p:spPr bwMode="auto">
              <a:xfrm>
                <a:off x="288" y="2256"/>
                <a:ext cx="1591" cy="240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781354" name="Text Box 42"/>
              <p:cNvSpPr txBox="1">
                <a:spLocks noChangeArrowheads="1"/>
              </p:cNvSpPr>
              <p:nvPr/>
            </p:nvSpPr>
            <p:spPr bwMode="auto">
              <a:xfrm>
                <a:off x="288" y="2496"/>
                <a:ext cx="1591" cy="240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99FF33"/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70665" name="Group 43"/>
            <p:cNvGrpSpPr>
              <a:grpSpLocks/>
            </p:cNvGrpSpPr>
            <p:nvPr/>
          </p:nvGrpSpPr>
          <p:grpSpPr bwMode="auto">
            <a:xfrm>
              <a:off x="288" y="3840"/>
              <a:ext cx="1632" cy="250"/>
              <a:chOff x="288" y="3840"/>
              <a:chExt cx="1632" cy="250"/>
            </a:xfrm>
          </p:grpSpPr>
          <p:sp>
            <p:nvSpPr>
              <p:cNvPr id="70681" name="Line 44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0682" name="Line 45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0683" name="Text Box 46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 b="1">
                    <a:solidFill>
                      <a:srgbClr val="000000"/>
                    </a:solidFill>
                  </a:rPr>
                  <a:t>Dữ liệu của X</a:t>
                </a:r>
              </a:p>
            </p:txBody>
          </p:sp>
        </p:grpSp>
        <p:sp>
          <p:nvSpPr>
            <p:cNvPr id="70666" name="Line 47"/>
            <p:cNvSpPr>
              <a:spLocks noChangeShapeType="1"/>
            </p:cNvSpPr>
            <p:nvPr/>
          </p:nvSpPr>
          <p:spPr bwMode="auto">
            <a:xfrm>
              <a:off x="86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67" name="Line 48"/>
            <p:cNvSpPr>
              <a:spLocks noChangeShapeType="1"/>
            </p:cNvSpPr>
            <p:nvPr/>
          </p:nvSpPr>
          <p:spPr bwMode="auto">
            <a:xfrm flipV="1">
              <a:off x="1344" y="9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70668" name="Group 49"/>
            <p:cNvGrpSpPr>
              <a:grpSpLocks/>
            </p:cNvGrpSpPr>
            <p:nvPr/>
          </p:nvGrpSpPr>
          <p:grpSpPr bwMode="auto">
            <a:xfrm>
              <a:off x="288" y="1104"/>
              <a:ext cx="1584" cy="720"/>
              <a:chOff x="288" y="1104"/>
              <a:chExt cx="1584" cy="720"/>
            </a:xfrm>
          </p:grpSpPr>
          <p:sp>
            <p:nvSpPr>
              <p:cNvPr id="781362" name="Text Box 50"/>
              <p:cNvSpPr txBox="1">
                <a:spLocks noChangeArrowheads="1"/>
              </p:cNvSpPr>
              <p:nvPr/>
            </p:nvSpPr>
            <p:spPr bwMode="auto">
              <a:xfrm>
                <a:off x="288" y="1104"/>
                <a:ext cx="1584" cy="240"/>
              </a:xfrm>
              <a:prstGeom prst="rect">
                <a:avLst/>
              </a:prstGeom>
              <a:gradFill rotWithShape="1">
                <a:gsLst>
                  <a:gs pos="0">
                    <a:srgbClr val="0066FF">
                      <a:alpha val="50000"/>
                    </a:srgbClr>
                  </a:gs>
                  <a:gs pos="50000">
                    <a:schemeClr val="bg1">
                      <a:alpha val="50000"/>
                    </a:schemeClr>
                  </a:gs>
                  <a:gs pos="100000">
                    <a:srgbClr val="0066FF">
                      <a:alpha val="50000"/>
                    </a:srgbClr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b="1">
                    <a:solidFill>
                      <a:srgbClr val="000000"/>
                    </a:solidFill>
                  </a:rPr>
                  <a:t>Màn hình nhiệm vụ f</a:t>
                </a:r>
              </a:p>
            </p:txBody>
          </p:sp>
          <p:sp>
            <p:nvSpPr>
              <p:cNvPr id="781363" name="Text Box 51"/>
              <p:cNvSpPr txBox="1">
                <a:spLocks noChangeArrowheads="1"/>
              </p:cNvSpPr>
              <p:nvPr/>
            </p:nvSpPr>
            <p:spPr bwMode="auto">
              <a:xfrm>
                <a:off x="288" y="134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81364" name="Text Box 52"/>
              <p:cNvSpPr txBox="1">
                <a:spLocks noChangeArrowheads="1"/>
              </p:cNvSpPr>
              <p:nvPr/>
            </p:nvSpPr>
            <p:spPr bwMode="auto">
              <a:xfrm>
                <a:off x="288" y="1584"/>
                <a:ext cx="1584" cy="240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0066FF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defRPr/>
                </a:pPr>
                <a:endParaRPr lang="en-US" sz="2000" b="1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0669" name="Line 53"/>
            <p:cNvSpPr>
              <a:spLocks noChangeShapeType="1"/>
            </p:cNvSpPr>
            <p:nvPr/>
          </p:nvSpPr>
          <p:spPr bwMode="auto">
            <a:xfrm>
              <a:off x="864" y="182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70" name="Line 54"/>
            <p:cNvSpPr>
              <a:spLocks noChangeShapeType="1"/>
            </p:cNvSpPr>
            <p:nvPr/>
          </p:nvSpPr>
          <p:spPr bwMode="auto">
            <a:xfrm flipV="1">
              <a:off x="1344" y="182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71" name="Line 55"/>
            <p:cNvSpPr>
              <a:spLocks noChangeShapeType="1"/>
            </p:cNvSpPr>
            <p:nvPr/>
          </p:nvSpPr>
          <p:spPr bwMode="auto">
            <a:xfrm>
              <a:off x="864" y="2736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72" name="Line 56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73" name="Line 57"/>
            <p:cNvSpPr>
              <a:spLocks noChangeShapeType="1"/>
            </p:cNvSpPr>
            <p:nvPr/>
          </p:nvSpPr>
          <p:spPr bwMode="auto">
            <a:xfrm flipH="1">
              <a:off x="1104" y="1824"/>
              <a:ext cx="0" cy="192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74" name="Line 58"/>
            <p:cNvSpPr>
              <a:spLocks noChangeShapeType="1"/>
            </p:cNvSpPr>
            <p:nvPr/>
          </p:nvSpPr>
          <p:spPr bwMode="auto">
            <a:xfrm flipH="1">
              <a:off x="1104" y="2736"/>
              <a:ext cx="0" cy="1104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0675" name="Rectangle 59"/>
            <p:cNvSpPr>
              <a:spLocks noChangeArrowheads="1"/>
            </p:cNvSpPr>
            <p:nvPr/>
          </p:nvSpPr>
          <p:spPr bwMode="auto">
            <a:xfrm>
              <a:off x="192" y="1008"/>
              <a:ext cx="1776" cy="182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781372" name="AutoShape 60"/>
            <p:cNvSpPr>
              <a:spLocks noChangeArrowheads="1"/>
            </p:cNvSpPr>
            <p:nvPr/>
          </p:nvSpPr>
          <p:spPr bwMode="auto">
            <a:xfrm>
              <a:off x="2736" y="768"/>
              <a:ext cx="2544" cy="672"/>
            </a:xfrm>
            <a:prstGeom prst="cloudCallout">
              <a:avLst>
                <a:gd name="adj1" fmla="val -82546"/>
                <a:gd name="adj2" fmla="val 52380"/>
              </a:avLst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I/O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Xử lý biến cố</a:t>
              </a:r>
            </a:p>
          </p:txBody>
        </p:sp>
        <p:sp>
          <p:nvSpPr>
            <p:cNvPr id="781373" name="AutoShape 61"/>
            <p:cNvSpPr>
              <a:spLocks noChangeArrowheads="1"/>
            </p:cNvSpPr>
            <p:nvPr/>
          </p:nvSpPr>
          <p:spPr bwMode="auto">
            <a:xfrm>
              <a:off x="2784" y="1680"/>
              <a:ext cx="2544" cy="672"/>
            </a:xfrm>
            <a:prstGeom prst="cloudCallout">
              <a:avLst>
                <a:gd name="adj1" fmla="val -82546"/>
                <a:gd name="adj2" fmla="val 52380"/>
              </a:avLst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Xử lý chính</a:t>
              </a:r>
            </a:p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Xử lý trên dữ liệu</a:t>
              </a:r>
            </a:p>
          </p:txBody>
        </p:sp>
      </p:grpSp>
      <p:sp>
        <p:nvSpPr>
          <p:cNvPr id="781375" name="Rectangle 6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3 lớp (3 layer)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6069E-6 L 0.00209 0.190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81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4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B92CE2-B9EF-438B-8BA2-D6BC2A363E1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kiến trúc 3 lớp (3 layer)</a:t>
            </a:r>
          </a:p>
        </p:txBody>
      </p:sp>
      <p:grpSp>
        <p:nvGrpSpPr>
          <p:cNvPr id="71684" name="Group 27"/>
          <p:cNvGrpSpPr>
            <a:grpSpLocks/>
          </p:cNvGrpSpPr>
          <p:nvPr/>
        </p:nvGrpSpPr>
        <p:grpSpPr bwMode="auto">
          <a:xfrm>
            <a:off x="990600" y="1508125"/>
            <a:ext cx="7315200" cy="4664075"/>
            <a:chOff x="624" y="950"/>
            <a:chExt cx="4608" cy="2938"/>
          </a:xfrm>
        </p:grpSpPr>
        <p:sp>
          <p:nvSpPr>
            <p:cNvPr id="783364" name="Text Box 4"/>
            <p:cNvSpPr txBox="1">
              <a:spLocks noChangeArrowheads="1"/>
            </p:cNvSpPr>
            <p:nvPr/>
          </p:nvSpPr>
          <p:spPr bwMode="auto">
            <a:xfrm>
              <a:off x="1776" y="950"/>
              <a:ext cx="216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Hệ thống Người dùng</a:t>
              </a:r>
            </a:p>
          </p:txBody>
        </p:sp>
        <p:sp>
          <p:nvSpPr>
            <p:cNvPr id="783365" name="Text Box 5"/>
            <p:cNvSpPr txBox="1">
              <a:spLocks noChangeArrowheads="1"/>
            </p:cNvSpPr>
            <p:nvPr/>
          </p:nvSpPr>
          <p:spPr bwMode="auto">
            <a:xfrm>
              <a:off x="1296" y="1622"/>
              <a:ext cx="312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b="1">
                  <a:solidFill>
                    <a:srgbClr val="000000"/>
                  </a:solidFill>
                </a:rPr>
                <a:t>Hệ thống đơn vị xử lý thể hiện</a:t>
              </a:r>
            </a:p>
          </p:txBody>
        </p:sp>
        <p:sp>
          <p:nvSpPr>
            <p:cNvPr id="783366" name="Text Box 6"/>
            <p:cNvSpPr txBox="1">
              <a:spLocks noChangeArrowheads="1"/>
            </p:cNvSpPr>
            <p:nvPr/>
          </p:nvSpPr>
          <p:spPr bwMode="auto">
            <a:xfrm>
              <a:off x="1344" y="2294"/>
              <a:ext cx="312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Hệ thống đơn vị xử lý nghiệp vụ</a:t>
              </a:r>
            </a:p>
          </p:txBody>
        </p:sp>
        <p:sp>
          <p:nvSpPr>
            <p:cNvPr id="71688" name="Line 7"/>
            <p:cNvSpPr>
              <a:spLocks noChangeShapeType="1"/>
            </p:cNvSpPr>
            <p:nvPr/>
          </p:nvSpPr>
          <p:spPr bwMode="auto">
            <a:xfrm>
              <a:off x="2352" y="123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689" name="Line 8"/>
            <p:cNvSpPr>
              <a:spLocks noChangeShapeType="1"/>
            </p:cNvSpPr>
            <p:nvPr/>
          </p:nvSpPr>
          <p:spPr bwMode="auto">
            <a:xfrm flipH="1" flipV="1">
              <a:off x="3408" y="123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690" name="Line 9"/>
            <p:cNvSpPr>
              <a:spLocks noChangeShapeType="1"/>
            </p:cNvSpPr>
            <p:nvPr/>
          </p:nvSpPr>
          <p:spPr bwMode="auto">
            <a:xfrm>
              <a:off x="2352" y="191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691" name="Line 10"/>
            <p:cNvSpPr>
              <a:spLocks noChangeShapeType="1"/>
            </p:cNvSpPr>
            <p:nvPr/>
          </p:nvSpPr>
          <p:spPr bwMode="auto">
            <a:xfrm flipH="1" flipV="1">
              <a:off x="3408" y="191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grpSp>
          <p:nvGrpSpPr>
            <p:cNvPr id="71692" name="Group 11"/>
            <p:cNvGrpSpPr>
              <a:grpSpLocks/>
            </p:cNvGrpSpPr>
            <p:nvPr/>
          </p:nvGrpSpPr>
          <p:grpSpPr bwMode="auto">
            <a:xfrm>
              <a:off x="1920" y="3638"/>
              <a:ext cx="2112" cy="250"/>
              <a:chOff x="288" y="3840"/>
              <a:chExt cx="1632" cy="250"/>
            </a:xfrm>
          </p:grpSpPr>
          <p:sp>
            <p:nvSpPr>
              <p:cNvPr id="71702" name="Line 12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1703" name="Line 13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1704" name="Text Box 14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 b="1">
                    <a:solidFill>
                      <a:srgbClr val="000000"/>
                    </a:solidFill>
                  </a:rPr>
                  <a:t>Hệ thống đơn vị lưu trữ</a:t>
                </a:r>
              </a:p>
            </p:txBody>
          </p:sp>
        </p:grpSp>
        <p:sp>
          <p:nvSpPr>
            <p:cNvPr id="71693" name="Line 15"/>
            <p:cNvSpPr>
              <a:spLocks noChangeShapeType="1"/>
            </p:cNvSpPr>
            <p:nvPr/>
          </p:nvSpPr>
          <p:spPr bwMode="auto">
            <a:xfrm>
              <a:off x="2352" y="320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694" name="Line 16"/>
            <p:cNvSpPr>
              <a:spLocks noChangeShapeType="1"/>
            </p:cNvSpPr>
            <p:nvPr/>
          </p:nvSpPr>
          <p:spPr bwMode="auto">
            <a:xfrm flipH="1" flipV="1">
              <a:off x="3408" y="320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695" name="Line 17"/>
            <p:cNvSpPr>
              <a:spLocks noChangeShapeType="1"/>
            </p:cNvSpPr>
            <p:nvPr/>
          </p:nvSpPr>
          <p:spPr bwMode="auto">
            <a:xfrm>
              <a:off x="624" y="1430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696" name="Line 18"/>
            <p:cNvSpPr>
              <a:spLocks noChangeShapeType="1"/>
            </p:cNvSpPr>
            <p:nvPr/>
          </p:nvSpPr>
          <p:spPr bwMode="auto">
            <a:xfrm>
              <a:off x="624" y="2774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697" name="Line 19"/>
            <p:cNvSpPr>
              <a:spLocks noChangeShapeType="1"/>
            </p:cNvSpPr>
            <p:nvPr/>
          </p:nvSpPr>
          <p:spPr bwMode="auto">
            <a:xfrm>
              <a:off x="624" y="210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1344" y="2966"/>
              <a:ext cx="3120" cy="240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 b="1">
                  <a:solidFill>
                    <a:srgbClr val="000000"/>
                  </a:solidFill>
                </a:rPr>
                <a:t>Hệ thống đơn vị xử lý lưu trữ</a:t>
              </a:r>
            </a:p>
          </p:txBody>
        </p:sp>
        <p:sp>
          <p:nvSpPr>
            <p:cNvPr id="71699" name="Line 24"/>
            <p:cNvSpPr>
              <a:spLocks noChangeShapeType="1"/>
            </p:cNvSpPr>
            <p:nvPr/>
          </p:nvSpPr>
          <p:spPr bwMode="auto">
            <a:xfrm>
              <a:off x="2352" y="25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700" name="Line 25"/>
            <p:cNvSpPr>
              <a:spLocks noChangeShapeType="1"/>
            </p:cNvSpPr>
            <p:nvPr/>
          </p:nvSpPr>
          <p:spPr bwMode="auto">
            <a:xfrm flipH="1" flipV="1">
              <a:off x="3408" y="25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1701" name="Line 26"/>
            <p:cNvSpPr>
              <a:spLocks noChangeShapeType="1"/>
            </p:cNvSpPr>
            <p:nvPr/>
          </p:nvSpPr>
          <p:spPr bwMode="auto">
            <a:xfrm>
              <a:off x="624" y="3408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FD005E-6C55-42B3-B043-008564266057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Vai trò của các layer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22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dirty="0" smtClean="0">
                <a:solidFill>
                  <a:schemeClr val="accent1"/>
                </a:solidFill>
              </a:rPr>
              <a:t>GUI (Presentation) Layer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người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nhập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bày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gồm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bước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trước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gọi</a:t>
            </a:r>
            <a:r>
              <a:rPr lang="en-US" altLang="vi-VN" dirty="0" smtClean="0"/>
              <a:t> Business Logic Layer.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dirty="0" smtClean="0">
                <a:solidFill>
                  <a:srgbClr val="00CC00"/>
                </a:solidFill>
              </a:rPr>
              <a:t>Business Logic Layer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nghiệp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kiểm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yêu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nghiệp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vụ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trước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quản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chemeClr val="accent1"/>
                </a:solidFill>
              </a:rPr>
              <a:t>transaction </a:t>
            </a:r>
            <a:r>
              <a:rPr lang="en-US" altLang="vi-VN" dirty="0" err="1"/>
              <a:t>sự</a:t>
            </a:r>
            <a:r>
              <a:rPr lang="en-US" altLang="vi-VN" dirty="0"/>
              <a:t> </a:t>
            </a:r>
            <a:r>
              <a:rPr lang="en-US" altLang="vi-VN" dirty="0" err="1"/>
              <a:t>giải</a:t>
            </a:r>
            <a:r>
              <a:rPr lang="en-US" altLang="vi-VN" dirty="0"/>
              <a:t> </a:t>
            </a:r>
            <a:r>
              <a:rPr lang="en-US" altLang="vi-VN" dirty="0" err="1"/>
              <a:t>quyết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quản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chemeClr val="accent1"/>
                </a:solidFill>
              </a:rPr>
              <a:t>concurrent access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cập</a:t>
            </a:r>
            <a:r>
              <a:rPr lang="en-US" altLang="vi-VN" dirty="0"/>
              <a:t> </a:t>
            </a:r>
            <a:r>
              <a:rPr lang="en-US" altLang="vi-VN" dirty="0" err="1"/>
              <a:t>đồng</a:t>
            </a:r>
            <a:r>
              <a:rPr lang="en-US" altLang="vi-VN" dirty="0"/>
              <a:t> </a:t>
            </a:r>
            <a:r>
              <a:rPr lang="en-US" altLang="vi-VN" dirty="0" err="1"/>
              <a:t>thời</a:t>
            </a:r>
            <a:r>
              <a:rPr lang="en-US" altLang="vi-VN" dirty="0" smtClean="0"/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dirty="0" smtClean="0">
                <a:solidFill>
                  <a:srgbClr val="CC3399"/>
                </a:solidFill>
              </a:rPr>
              <a:t>Data Access Layer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lưu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trữ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kết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nối</a:t>
            </a:r>
            <a:r>
              <a:rPr lang="en-US" altLang="vi-VN" dirty="0" smtClean="0"/>
              <a:t> CSDL, </a:t>
            </a:r>
            <a:r>
              <a:rPr lang="en-US" altLang="vi-VN" dirty="0" err="1" smtClean="0"/>
              <a:t>tìm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kiếm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thêm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xóa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sửa</a:t>
            </a:r>
            <a:r>
              <a:rPr lang="en-US" altLang="vi-VN" dirty="0" smtClean="0"/>
              <a:t>,…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CSDL/XML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3BE6DB-A6BE-4B16-B68D-989E4C74CD9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06914" name="Rectangle 2"/>
          <p:cNvSpPr>
            <a:spLocks noChangeArrowheads="1"/>
          </p:cNvSpPr>
          <p:nvPr/>
        </p:nvSpPr>
        <p:spPr bwMode="auto">
          <a:xfrm>
            <a:off x="2667000" y="38100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6915" name="Rectangle 3"/>
          <p:cNvSpPr>
            <a:spLocks noChangeArrowheads="1"/>
          </p:cNvSpPr>
          <p:nvPr/>
        </p:nvSpPr>
        <p:spPr bwMode="auto">
          <a:xfrm>
            <a:off x="2667000" y="26670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2667000" y="49530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6917" name="Rectangle 5"/>
          <p:cNvSpPr>
            <a:spLocks noChangeArrowheads="1"/>
          </p:cNvSpPr>
          <p:nvPr/>
        </p:nvSpPr>
        <p:spPr bwMode="auto">
          <a:xfrm>
            <a:off x="3200400" y="2133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6918" name="Rectangle 6"/>
          <p:cNvSpPr>
            <a:spLocks noChangeArrowheads="1"/>
          </p:cNvSpPr>
          <p:nvPr/>
        </p:nvSpPr>
        <p:spPr bwMode="auto">
          <a:xfrm>
            <a:off x="3200400" y="3276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3200400" y="4419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grpSp>
        <p:nvGrpSpPr>
          <p:cNvPr id="1037" name="Group 8"/>
          <p:cNvGrpSpPr>
            <a:grpSpLocks/>
          </p:cNvGrpSpPr>
          <p:nvPr/>
        </p:nvGrpSpPr>
        <p:grpSpPr bwMode="auto">
          <a:xfrm>
            <a:off x="2057400" y="4953000"/>
            <a:ext cx="1924050" cy="649288"/>
            <a:chOff x="1770" y="3216"/>
            <a:chExt cx="1212" cy="409"/>
          </a:xfrm>
        </p:grpSpPr>
        <p:grpSp>
          <p:nvGrpSpPr>
            <p:cNvPr id="1054" name="Group 9"/>
            <p:cNvGrpSpPr>
              <a:grpSpLocks/>
            </p:cNvGrpSpPr>
            <p:nvPr/>
          </p:nvGrpSpPr>
          <p:grpSpPr bwMode="auto">
            <a:xfrm>
              <a:off x="1770" y="3216"/>
              <a:ext cx="1212" cy="409"/>
              <a:chOff x="2139" y="2863"/>
              <a:chExt cx="378" cy="409"/>
            </a:xfrm>
          </p:grpSpPr>
          <p:sp>
            <p:nvSpPr>
              <p:cNvPr id="1056" name="Freeform 10"/>
              <p:cNvSpPr>
                <a:spLocks/>
              </p:cNvSpPr>
              <p:nvPr/>
            </p:nvSpPr>
            <p:spPr bwMode="auto">
              <a:xfrm>
                <a:off x="2139" y="2863"/>
                <a:ext cx="378" cy="409"/>
              </a:xfrm>
              <a:custGeom>
                <a:avLst/>
                <a:gdLst>
                  <a:gd name="T0" fmla="*/ 378 w 378"/>
                  <a:gd name="T1" fmla="*/ 346 h 409"/>
                  <a:gd name="T2" fmla="*/ 375 w 378"/>
                  <a:gd name="T3" fmla="*/ 352 h 409"/>
                  <a:gd name="T4" fmla="*/ 370 w 378"/>
                  <a:gd name="T5" fmla="*/ 363 h 409"/>
                  <a:gd name="T6" fmla="*/ 362 w 378"/>
                  <a:gd name="T7" fmla="*/ 368 h 409"/>
                  <a:gd name="T8" fmla="*/ 356 w 378"/>
                  <a:gd name="T9" fmla="*/ 375 h 409"/>
                  <a:gd name="T10" fmla="*/ 346 w 378"/>
                  <a:gd name="T11" fmla="*/ 380 h 409"/>
                  <a:gd name="T12" fmla="*/ 335 w 378"/>
                  <a:gd name="T13" fmla="*/ 383 h 409"/>
                  <a:gd name="T14" fmla="*/ 323 w 378"/>
                  <a:gd name="T15" fmla="*/ 390 h 409"/>
                  <a:gd name="T16" fmla="*/ 309 w 378"/>
                  <a:gd name="T17" fmla="*/ 393 h 409"/>
                  <a:gd name="T18" fmla="*/ 294 w 378"/>
                  <a:gd name="T19" fmla="*/ 397 h 409"/>
                  <a:gd name="T20" fmla="*/ 279 w 378"/>
                  <a:gd name="T21" fmla="*/ 400 h 409"/>
                  <a:gd name="T22" fmla="*/ 261 w 378"/>
                  <a:gd name="T23" fmla="*/ 404 h 409"/>
                  <a:gd name="T24" fmla="*/ 244 w 378"/>
                  <a:gd name="T25" fmla="*/ 407 h 409"/>
                  <a:gd name="T26" fmla="*/ 217 w 378"/>
                  <a:gd name="T27" fmla="*/ 409 h 409"/>
                  <a:gd name="T28" fmla="*/ 151 w 378"/>
                  <a:gd name="T29" fmla="*/ 407 h 409"/>
                  <a:gd name="T30" fmla="*/ 125 w 378"/>
                  <a:gd name="T31" fmla="*/ 404 h 409"/>
                  <a:gd name="T32" fmla="*/ 107 w 378"/>
                  <a:gd name="T33" fmla="*/ 402 h 409"/>
                  <a:gd name="T34" fmla="*/ 92 w 378"/>
                  <a:gd name="T35" fmla="*/ 400 h 409"/>
                  <a:gd name="T36" fmla="*/ 76 w 378"/>
                  <a:gd name="T37" fmla="*/ 395 h 409"/>
                  <a:gd name="T38" fmla="*/ 62 w 378"/>
                  <a:gd name="T39" fmla="*/ 390 h 409"/>
                  <a:gd name="T40" fmla="*/ 49 w 378"/>
                  <a:gd name="T41" fmla="*/ 386 h 409"/>
                  <a:gd name="T42" fmla="*/ 38 w 378"/>
                  <a:gd name="T43" fmla="*/ 381 h 409"/>
                  <a:gd name="T44" fmla="*/ 29 w 378"/>
                  <a:gd name="T45" fmla="*/ 376 h 409"/>
                  <a:gd name="T46" fmla="*/ 19 w 378"/>
                  <a:gd name="T47" fmla="*/ 373 h 409"/>
                  <a:gd name="T48" fmla="*/ 11 w 378"/>
                  <a:gd name="T49" fmla="*/ 366 h 409"/>
                  <a:gd name="T50" fmla="*/ 5 w 378"/>
                  <a:gd name="T51" fmla="*/ 356 h 409"/>
                  <a:gd name="T52" fmla="*/ 2 w 378"/>
                  <a:gd name="T53" fmla="*/ 349 h 409"/>
                  <a:gd name="T54" fmla="*/ 0 w 378"/>
                  <a:gd name="T55" fmla="*/ 342 h 409"/>
                  <a:gd name="T56" fmla="*/ 0 w 378"/>
                  <a:gd name="T57" fmla="*/ 66 h 409"/>
                  <a:gd name="T58" fmla="*/ 0 w 378"/>
                  <a:gd name="T59" fmla="*/ 61 h 409"/>
                  <a:gd name="T60" fmla="*/ 3 w 378"/>
                  <a:gd name="T61" fmla="*/ 54 h 409"/>
                  <a:gd name="T62" fmla="*/ 7 w 378"/>
                  <a:gd name="T63" fmla="*/ 47 h 409"/>
                  <a:gd name="T64" fmla="*/ 11 w 378"/>
                  <a:gd name="T65" fmla="*/ 42 h 409"/>
                  <a:gd name="T66" fmla="*/ 19 w 378"/>
                  <a:gd name="T67" fmla="*/ 35 h 409"/>
                  <a:gd name="T68" fmla="*/ 29 w 378"/>
                  <a:gd name="T69" fmla="*/ 32 h 409"/>
                  <a:gd name="T70" fmla="*/ 38 w 378"/>
                  <a:gd name="T71" fmla="*/ 25 h 409"/>
                  <a:gd name="T72" fmla="*/ 49 w 378"/>
                  <a:gd name="T73" fmla="*/ 20 h 409"/>
                  <a:gd name="T74" fmla="*/ 62 w 378"/>
                  <a:gd name="T75" fmla="*/ 15 h 409"/>
                  <a:gd name="T76" fmla="*/ 76 w 378"/>
                  <a:gd name="T77" fmla="*/ 13 h 409"/>
                  <a:gd name="T78" fmla="*/ 92 w 378"/>
                  <a:gd name="T79" fmla="*/ 8 h 409"/>
                  <a:gd name="T80" fmla="*/ 107 w 378"/>
                  <a:gd name="T81" fmla="*/ 6 h 409"/>
                  <a:gd name="T82" fmla="*/ 125 w 378"/>
                  <a:gd name="T83" fmla="*/ 5 h 409"/>
                  <a:gd name="T84" fmla="*/ 151 w 378"/>
                  <a:gd name="T85" fmla="*/ 1 h 409"/>
                  <a:gd name="T86" fmla="*/ 217 w 378"/>
                  <a:gd name="T87" fmla="*/ 0 h 409"/>
                  <a:gd name="T88" fmla="*/ 244 w 378"/>
                  <a:gd name="T89" fmla="*/ 1 h 409"/>
                  <a:gd name="T90" fmla="*/ 261 w 378"/>
                  <a:gd name="T91" fmla="*/ 5 h 409"/>
                  <a:gd name="T92" fmla="*/ 279 w 378"/>
                  <a:gd name="T93" fmla="*/ 6 h 409"/>
                  <a:gd name="T94" fmla="*/ 294 w 378"/>
                  <a:gd name="T95" fmla="*/ 11 h 409"/>
                  <a:gd name="T96" fmla="*/ 309 w 378"/>
                  <a:gd name="T97" fmla="*/ 15 h 409"/>
                  <a:gd name="T98" fmla="*/ 323 w 378"/>
                  <a:gd name="T99" fmla="*/ 18 h 409"/>
                  <a:gd name="T100" fmla="*/ 335 w 378"/>
                  <a:gd name="T101" fmla="*/ 22 h 409"/>
                  <a:gd name="T102" fmla="*/ 346 w 378"/>
                  <a:gd name="T103" fmla="*/ 28 h 409"/>
                  <a:gd name="T104" fmla="*/ 356 w 378"/>
                  <a:gd name="T105" fmla="*/ 34 h 409"/>
                  <a:gd name="T106" fmla="*/ 362 w 378"/>
                  <a:gd name="T107" fmla="*/ 39 h 409"/>
                  <a:gd name="T108" fmla="*/ 370 w 378"/>
                  <a:gd name="T109" fmla="*/ 46 h 409"/>
                  <a:gd name="T110" fmla="*/ 373 w 378"/>
                  <a:gd name="T111" fmla="*/ 49 h 409"/>
                  <a:gd name="T112" fmla="*/ 376 w 378"/>
                  <a:gd name="T113" fmla="*/ 56 h 409"/>
                  <a:gd name="T114" fmla="*/ 378 w 378"/>
                  <a:gd name="T115" fmla="*/ 63 h 409"/>
                  <a:gd name="T116" fmla="*/ 378 w 378"/>
                  <a:gd name="T117" fmla="*/ 339 h 40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78"/>
                  <a:gd name="T178" fmla="*/ 0 h 409"/>
                  <a:gd name="T179" fmla="*/ 378 w 378"/>
                  <a:gd name="T180" fmla="*/ 409 h 40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78" h="409">
                    <a:moveTo>
                      <a:pt x="378" y="342"/>
                    </a:moveTo>
                    <a:lnTo>
                      <a:pt x="378" y="346"/>
                    </a:lnTo>
                    <a:lnTo>
                      <a:pt x="376" y="349"/>
                    </a:lnTo>
                    <a:lnTo>
                      <a:pt x="375" y="352"/>
                    </a:lnTo>
                    <a:lnTo>
                      <a:pt x="373" y="356"/>
                    </a:lnTo>
                    <a:lnTo>
                      <a:pt x="370" y="363"/>
                    </a:lnTo>
                    <a:lnTo>
                      <a:pt x="367" y="366"/>
                    </a:lnTo>
                    <a:lnTo>
                      <a:pt x="362" y="368"/>
                    </a:lnTo>
                    <a:lnTo>
                      <a:pt x="359" y="373"/>
                    </a:lnTo>
                    <a:lnTo>
                      <a:pt x="356" y="375"/>
                    </a:lnTo>
                    <a:lnTo>
                      <a:pt x="349" y="376"/>
                    </a:lnTo>
                    <a:lnTo>
                      <a:pt x="346" y="380"/>
                    </a:lnTo>
                    <a:lnTo>
                      <a:pt x="340" y="381"/>
                    </a:lnTo>
                    <a:lnTo>
                      <a:pt x="335" y="383"/>
                    </a:lnTo>
                    <a:lnTo>
                      <a:pt x="329" y="386"/>
                    </a:lnTo>
                    <a:lnTo>
                      <a:pt x="323" y="390"/>
                    </a:lnTo>
                    <a:lnTo>
                      <a:pt x="315" y="390"/>
                    </a:lnTo>
                    <a:lnTo>
                      <a:pt x="309" y="393"/>
                    </a:lnTo>
                    <a:lnTo>
                      <a:pt x="301" y="395"/>
                    </a:lnTo>
                    <a:lnTo>
                      <a:pt x="294" y="397"/>
                    </a:lnTo>
                    <a:lnTo>
                      <a:pt x="286" y="400"/>
                    </a:lnTo>
                    <a:lnTo>
                      <a:pt x="279" y="400"/>
                    </a:lnTo>
                    <a:lnTo>
                      <a:pt x="271" y="402"/>
                    </a:lnTo>
                    <a:lnTo>
                      <a:pt x="261" y="404"/>
                    </a:lnTo>
                    <a:lnTo>
                      <a:pt x="253" y="404"/>
                    </a:lnTo>
                    <a:lnTo>
                      <a:pt x="244" y="407"/>
                    </a:lnTo>
                    <a:lnTo>
                      <a:pt x="225" y="407"/>
                    </a:lnTo>
                    <a:lnTo>
                      <a:pt x="217" y="409"/>
                    </a:lnTo>
                    <a:lnTo>
                      <a:pt x="161" y="409"/>
                    </a:lnTo>
                    <a:lnTo>
                      <a:pt x="151" y="407"/>
                    </a:lnTo>
                    <a:lnTo>
                      <a:pt x="132" y="407"/>
                    </a:lnTo>
                    <a:lnTo>
                      <a:pt x="125" y="404"/>
                    </a:lnTo>
                    <a:lnTo>
                      <a:pt x="117" y="404"/>
                    </a:lnTo>
                    <a:lnTo>
                      <a:pt x="107" y="402"/>
                    </a:lnTo>
                    <a:lnTo>
                      <a:pt x="99" y="400"/>
                    </a:lnTo>
                    <a:lnTo>
                      <a:pt x="92" y="400"/>
                    </a:lnTo>
                    <a:lnTo>
                      <a:pt x="84" y="397"/>
                    </a:lnTo>
                    <a:lnTo>
                      <a:pt x="76" y="395"/>
                    </a:lnTo>
                    <a:lnTo>
                      <a:pt x="68" y="393"/>
                    </a:lnTo>
                    <a:lnTo>
                      <a:pt x="62" y="390"/>
                    </a:lnTo>
                    <a:lnTo>
                      <a:pt x="55" y="390"/>
                    </a:lnTo>
                    <a:lnTo>
                      <a:pt x="49" y="386"/>
                    </a:lnTo>
                    <a:lnTo>
                      <a:pt x="43" y="383"/>
                    </a:lnTo>
                    <a:lnTo>
                      <a:pt x="38" y="381"/>
                    </a:lnTo>
                    <a:lnTo>
                      <a:pt x="32" y="380"/>
                    </a:lnTo>
                    <a:lnTo>
                      <a:pt x="29" y="376"/>
                    </a:lnTo>
                    <a:lnTo>
                      <a:pt x="22" y="375"/>
                    </a:lnTo>
                    <a:lnTo>
                      <a:pt x="19" y="373"/>
                    </a:lnTo>
                    <a:lnTo>
                      <a:pt x="16" y="368"/>
                    </a:lnTo>
                    <a:lnTo>
                      <a:pt x="11" y="366"/>
                    </a:lnTo>
                    <a:lnTo>
                      <a:pt x="8" y="363"/>
                    </a:lnTo>
                    <a:lnTo>
                      <a:pt x="5" y="356"/>
                    </a:lnTo>
                    <a:lnTo>
                      <a:pt x="3" y="352"/>
                    </a:lnTo>
                    <a:lnTo>
                      <a:pt x="2" y="349"/>
                    </a:lnTo>
                    <a:lnTo>
                      <a:pt x="0" y="346"/>
                    </a:lnTo>
                    <a:lnTo>
                      <a:pt x="0" y="342"/>
                    </a:lnTo>
                    <a:lnTo>
                      <a:pt x="0" y="340"/>
                    </a:lnTo>
                    <a:lnTo>
                      <a:pt x="0" y="66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2" y="56"/>
                    </a:lnTo>
                    <a:lnTo>
                      <a:pt x="3" y="54"/>
                    </a:lnTo>
                    <a:lnTo>
                      <a:pt x="5" y="49"/>
                    </a:lnTo>
                    <a:lnTo>
                      <a:pt x="7" y="47"/>
                    </a:lnTo>
                    <a:lnTo>
                      <a:pt x="8" y="46"/>
                    </a:lnTo>
                    <a:lnTo>
                      <a:pt x="11" y="42"/>
                    </a:lnTo>
                    <a:lnTo>
                      <a:pt x="16" y="39"/>
                    </a:lnTo>
                    <a:lnTo>
                      <a:pt x="19" y="35"/>
                    </a:lnTo>
                    <a:lnTo>
                      <a:pt x="22" y="34"/>
                    </a:lnTo>
                    <a:lnTo>
                      <a:pt x="29" y="32"/>
                    </a:lnTo>
                    <a:lnTo>
                      <a:pt x="32" y="28"/>
                    </a:lnTo>
                    <a:lnTo>
                      <a:pt x="38" y="25"/>
                    </a:lnTo>
                    <a:lnTo>
                      <a:pt x="43" y="22"/>
                    </a:lnTo>
                    <a:lnTo>
                      <a:pt x="49" y="20"/>
                    </a:lnTo>
                    <a:lnTo>
                      <a:pt x="55" y="18"/>
                    </a:lnTo>
                    <a:lnTo>
                      <a:pt x="62" y="15"/>
                    </a:lnTo>
                    <a:lnTo>
                      <a:pt x="68" y="15"/>
                    </a:lnTo>
                    <a:lnTo>
                      <a:pt x="76" y="13"/>
                    </a:lnTo>
                    <a:lnTo>
                      <a:pt x="84" y="11"/>
                    </a:lnTo>
                    <a:lnTo>
                      <a:pt x="92" y="8"/>
                    </a:lnTo>
                    <a:lnTo>
                      <a:pt x="99" y="6"/>
                    </a:lnTo>
                    <a:lnTo>
                      <a:pt x="107" y="6"/>
                    </a:lnTo>
                    <a:lnTo>
                      <a:pt x="117" y="5"/>
                    </a:lnTo>
                    <a:lnTo>
                      <a:pt x="125" y="5"/>
                    </a:lnTo>
                    <a:lnTo>
                      <a:pt x="132" y="1"/>
                    </a:lnTo>
                    <a:lnTo>
                      <a:pt x="151" y="1"/>
                    </a:lnTo>
                    <a:lnTo>
                      <a:pt x="161" y="0"/>
                    </a:lnTo>
                    <a:lnTo>
                      <a:pt x="217" y="0"/>
                    </a:lnTo>
                    <a:lnTo>
                      <a:pt x="225" y="1"/>
                    </a:lnTo>
                    <a:lnTo>
                      <a:pt x="244" y="1"/>
                    </a:lnTo>
                    <a:lnTo>
                      <a:pt x="253" y="5"/>
                    </a:lnTo>
                    <a:lnTo>
                      <a:pt x="261" y="5"/>
                    </a:lnTo>
                    <a:lnTo>
                      <a:pt x="271" y="6"/>
                    </a:lnTo>
                    <a:lnTo>
                      <a:pt x="279" y="6"/>
                    </a:lnTo>
                    <a:lnTo>
                      <a:pt x="286" y="8"/>
                    </a:lnTo>
                    <a:lnTo>
                      <a:pt x="294" y="11"/>
                    </a:lnTo>
                    <a:lnTo>
                      <a:pt x="301" y="13"/>
                    </a:lnTo>
                    <a:lnTo>
                      <a:pt x="309" y="15"/>
                    </a:lnTo>
                    <a:lnTo>
                      <a:pt x="315" y="15"/>
                    </a:lnTo>
                    <a:lnTo>
                      <a:pt x="323" y="18"/>
                    </a:lnTo>
                    <a:lnTo>
                      <a:pt x="329" y="20"/>
                    </a:lnTo>
                    <a:lnTo>
                      <a:pt x="335" y="22"/>
                    </a:lnTo>
                    <a:lnTo>
                      <a:pt x="340" y="25"/>
                    </a:lnTo>
                    <a:lnTo>
                      <a:pt x="346" y="28"/>
                    </a:lnTo>
                    <a:lnTo>
                      <a:pt x="349" y="32"/>
                    </a:lnTo>
                    <a:lnTo>
                      <a:pt x="356" y="34"/>
                    </a:lnTo>
                    <a:lnTo>
                      <a:pt x="359" y="35"/>
                    </a:lnTo>
                    <a:lnTo>
                      <a:pt x="362" y="39"/>
                    </a:lnTo>
                    <a:lnTo>
                      <a:pt x="367" y="42"/>
                    </a:lnTo>
                    <a:lnTo>
                      <a:pt x="370" y="46"/>
                    </a:lnTo>
                    <a:lnTo>
                      <a:pt x="371" y="47"/>
                    </a:lnTo>
                    <a:lnTo>
                      <a:pt x="373" y="49"/>
                    </a:lnTo>
                    <a:lnTo>
                      <a:pt x="375" y="54"/>
                    </a:lnTo>
                    <a:lnTo>
                      <a:pt x="376" y="56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78" y="66"/>
                    </a:lnTo>
                    <a:lnTo>
                      <a:pt x="378" y="339"/>
                    </a:lnTo>
                    <a:lnTo>
                      <a:pt x="378" y="342"/>
                    </a:lnTo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7" name="Freeform 11"/>
              <p:cNvSpPr>
                <a:spLocks/>
              </p:cNvSpPr>
              <p:nvPr/>
            </p:nvSpPr>
            <p:spPr bwMode="auto">
              <a:xfrm>
                <a:off x="2139" y="2926"/>
                <a:ext cx="378" cy="66"/>
              </a:xfrm>
              <a:custGeom>
                <a:avLst/>
                <a:gdLst>
                  <a:gd name="T0" fmla="*/ 0 w 378"/>
                  <a:gd name="T1" fmla="*/ 0 h 66"/>
                  <a:gd name="T2" fmla="*/ 0 w 378"/>
                  <a:gd name="T3" fmla="*/ 3 h 66"/>
                  <a:gd name="T4" fmla="*/ 2 w 378"/>
                  <a:gd name="T5" fmla="*/ 6 h 66"/>
                  <a:gd name="T6" fmla="*/ 3 w 378"/>
                  <a:gd name="T7" fmla="*/ 10 h 66"/>
                  <a:gd name="T8" fmla="*/ 5 w 378"/>
                  <a:gd name="T9" fmla="*/ 13 h 66"/>
                  <a:gd name="T10" fmla="*/ 7 w 378"/>
                  <a:gd name="T11" fmla="*/ 17 h 66"/>
                  <a:gd name="T12" fmla="*/ 8 w 378"/>
                  <a:gd name="T13" fmla="*/ 18 h 66"/>
                  <a:gd name="T14" fmla="*/ 11 w 378"/>
                  <a:gd name="T15" fmla="*/ 23 h 66"/>
                  <a:gd name="T16" fmla="*/ 16 w 378"/>
                  <a:gd name="T17" fmla="*/ 25 h 66"/>
                  <a:gd name="T18" fmla="*/ 19 w 378"/>
                  <a:gd name="T19" fmla="*/ 27 h 66"/>
                  <a:gd name="T20" fmla="*/ 22 w 378"/>
                  <a:gd name="T21" fmla="*/ 30 h 66"/>
                  <a:gd name="T22" fmla="*/ 29 w 378"/>
                  <a:gd name="T23" fmla="*/ 34 h 66"/>
                  <a:gd name="T24" fmla="*/ 32 w 378"/>
                  <a:gd name="T25" fmla="*/ 37 h 66"/>
                  <a:gd name="T26" fmla="*/ 38 w 378"/>
                  <a:gd name="T27" fmla="*/ 39 h 66"/>
                  <a:gd name="T28" fmla="*/ 43 w 378"/>
                  <a:gd name="T29" fmla="*/ 40 h 66"/>
                  <a:gd name="T30" fmla="*/ 49 w 378"/>
                  <a:gd name="T31" fmla="*/ 44 h 66"/>
                  <a:gd name="T32" fmla="*/ 55 w 378"/>
                  <a:gd name="T33" fmla="*/ 46 h 66"/>
                  <a:gd name="T34" fmla="*/ 62 w 378"/>
                  <a:gd name="T35" fmla="*/ 47 h 66"/>
                  <a:gd name="T36" fmla="*/ 68 w 378"/>
                  <a:gd name="T37" fmla="*/ 51 h 66"/>
                  <a:gd name="T38" fmla="*/ 76 w 378"/>
                  <a:gd name="T39" fmla="*/ 52 h 66"/>
                  <a:gd name="T40" fmla="*/ 84 w 378"/>
                  <a:gd name="T41" fmla="*/ 54 h 66"/>
                  <a:gd name="T42" fmla="*/ 92 w 378"/>
                  <a:gd name="T43" fmla="*/ 58 h 66"/>
                  <a:gd name="T44" fmla="*/ 99 w 378"/>
                  <a:gd name="T45" fmla="*/ 58 h 66"/>
                  <a:gd name="T46" fmla="*/ 107 w 378"/>
                  <a:gd name="T47" fmla="*/ 59 h 66"/>
                  <a:gd name="T48" fmla="*/ 117 w 378"/>
                  <a:gd name="T49" fmla="*/ 61 h 66"/>
                  <a:gd name="T50" fmla="*/ 125 w 378"/>
                  <a:gd name="T51" fmla="*/ 61 h 66"/>
                  <a:gd name="T52" fmla="*/ 132 w 378"/>
                  <a:gd name="T53" fmla="*/ 64 h 66"/>
                  <a:gd name="T54" fmla="*/ 151 w 378"/>
                  <a:gd name="T55" fmla="*/ 64 h 66"/>
                  <a:gd name="T56" fmla="*/ 161 w 378"/>
                  <a:gd name="T57" fmla="*/ 66 h 66"/>
                  <a:gd name="T58" fmla="*/ 217 w 378"/>
                  <a:gd name="T59" fmla="*/ 66 h 66"/>
                  <a:gd name="T60" fmla="*/ 225 w 378"/>
                  <a:gd name="T61" fmla="*/ 64 h 66"/>
                  <a:gd name="T62" fmla="*/ 244 w 378"/>
                  <a:gd name="T63" fmla="*/ 64 h 66"/>
                  <a:gd name="T64" fmla="*/ 253 w 378"/>
                  <a:gd name="T65" fmla="*/ 61 h 66"/>
                  <a:gd name="T66" fmla="*/ 261 w 378"/>
                  <a:gd name="T67" fmla="*/ 61 h 66"/>
                  <a:gd name="T68" fmla="*/ 271 w 378"/>
                  <a:gd name="T69" fmla="*/ 59 h 66"/>
                  <a:gd name="T70" fmla="*/ 279 w 378"/>
                  <a:gd name="T71" fmla="*/ 58 h 66"/>
                  <a:gd name="T72" fmla="*/ 286 w 378"/>
                  <a:gd name="T73" fmla="*/ 58 h 66"/>
                  <a:gd name="T74" fmla="*/ 294 w 378"/>
                  <a:gd name="T75" fmla="*/ 54 h 66"/>
                  <a:gd name="T76" fmla="*/ 301 w 378"/>
                  <a:gd name="T77" fmla="*/ 52 h 66"/>
                  <a:gd name="T78" fmla="*/ 309 w 378"/>
                  <a:gd name="T79" fmla="*/ 51 h 66"/>
                  <a:gd name="T80" fmla="*/ 315 w 378"/>
                  <a:gd name="T81" fmla="*/ 47 h 66"/>
                  <a:gd name="T82" fmla="*/ 323 w 378"/>
                  <a:gd name="T83" fmla="*/ 46 h 66"/>
                  <a:gd name="T84" fmla="*/ 329 w 378"/>
                  <a:gd name="T85" fmla="*/ 44 h 66"/>
                  <a:gd name="T86" fmla="*/ 335 w 378"/>
                  <a:gd name="T87" fmla="*/ 40 h 66"/>
                  <a:gd name="T88" fmla="*/ 340 w 378"/>
                  <a:gd name="T89" fmla="*/ 39 h 66"/>
                  <a:gd name="T90" fmla="*/ 346 w 378"/>
                  <a:gd name="T91" fmla="*/ 37 h 66"/>
                  <a:gd name="T92" fmla="*/ 349 w 378"/>
                  <a:gd name="T93" fmla="*/ 34 h 66"/>
                  <a:gd name="T94" fmla="*/ 356 w 378"/>
                  <a:gd name="T95" fmla="*/ 30 h 66"/>
                  <a:gd name="T96" fmla="*/ 359 w 378"/>
                  <a:gd name="T97" fmla="*/ 27 h 66"/>
                  <a:gd name="T98" fmla="*/ 362 w 378"/>
                  <a:gd name="T99" fmla="*/ 25 h 66"/>
                  <a:gd name="T100" fmla="*/ 367 w 378"/>
                  <a:gd name="T101" fmla="*/ 23 h 66"/>
                  <a:gd name="T102" fmla="*/ 370 w 378"/>
                  <a:gd name="T103" fmla="*/ 18 h 66"/>
                  <a:gd name="T104" fmla="*/ 371 w 378"/>
                  <a:gd name="T105" fmla="*/ 17 h 66"/>
                  <a:gd name="T106" fmla="*/ 373 w 378"/>
                  <a:gd name="T107" fmla="*/ 13 h 66"/>
                  <a:gd name="T108" fmla="*/ 375 w 378"/>
                  <a:gd name="T109" fmla="*/ 10 h 66"/>
                  <a:gd name="T110" fmla="*/ 376 w 378"/>
                  <a:gd name="T111" fmla="*/ 6 h 66"/>
                  <a:gd name="T112" fmla="*/ 378 w 378"/>
                  <a:gd name="T113" fmla="*/ 3 h 66"/>
                  <a:gd name="T114" fmla="*/ 378 w 378"/>
                  <a:gd name="T115" fmla="*/ 0 h 6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78"/>
                  <a:gd name="T175" fmla="*/ 0 h 66"/>
                  <a:gd name="T176" fmla="*/ 378 w 378"/>
                  <a:gd name="T177" fmla="*/ 66 h 6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78" h="66">
                    <a:moveTo>
                      <a:pt x="0" y="0"/>
                    </a:moveTo>
                    <a:lnTo>
                      <a:pt x="0" y="3"/>
                    </a:lnTo>
                    <a:lnTo>
                      <a:pt x="2" y="6"/>
                    </a:lnTo>
                    <a:lnTo>
                      <a:pt x="3" y="10"/>
                    </a:lnTo>
                    <a:lnTo>
                      <a:pt x="5" y="13"/>
                    </a:lnTo>
                    <a:lnTo>
                      <a:pt x="7" y="17"/>
                    </a:lnTo>
                    <a:lnTo>
                      <a:pt x="8" y="18"/>
                    </a:lnTo>
                    <a:lnTo>
                      <a:pt x="11" y="23"/>
                    </a:lnTo>
                    <a:lnTo>
                      <a:pt x="16" y="25"/>
                    </a:lnTo>
                    <a:lnTo>
                      <a:pt x="19" y="27"/>
                    </a:lnTo>
                    <a:lnTo>
                      <a:pt x="22" y="30"/>
                    </a:lnTo>
                    <a:lnTo>
                      <a:pt x="29" y="34"/>
                    </a:lnTo>
                    <a:lnTo>
                      <a:pt x="32" y="37"/>
                    </a:lnTo>
                    <a:lnTo>
                      <a:pt x="38" y="39"/>
                    </a:lnTo>
                    <a:lnTo>
                      <a:pt x="43" y="40"/>
                    </a:lnTo>
                    <a:lnTo>
                      <a:pt x="49" y="44"/>
                    </a:lnTo>
                    <a:lnTo>
                      <a:pt x="55" y="46"/>
                    </a:lnTo>
                    <a:lnTo>
                      <a:pt x="62" y="47"/>
                    </a:lnTo>
                    <a:lnTo>
                      <a:pt x="68" y="51"/>
                    </a:lnTo>
                    <a:lnTo>
                      <a:pt x="76" y="52"/>
                    </a:lnTo>
                    <a:lnTo>
                      <a:pt x="84" y="54"/>
                    </a:lnTo>
                    <a:lnTo>
                      <a:pt x="92" y="58"/>
                    </a:lnTo>
                    <a:lnTo>
                      <a:pt x="99" y="58"/>
                    </a:lnTo>
                    <a:lnTo>
                      <a:pt x="107" y="59"/>
                    </a:lnTo>
                    <a:lnTo>
                      <a:pt x="117" y="61"/>
                    </a:lnTo>
                    <a:lnTo>
                      <a:pt x="125" y="61"/>
                    </a:lnTo>
                    <a:lnTo>
                      <a:pt x="132" y="64"/>
                    </a:lnTo>
                    <a:lnTo>
                      <a:pt x="151" y="64"/>
                    </a:lnTo>
                    <a:lnTo>
                      <a:pt x="161" y="66"/>
                    </a:lnTo>
                    <a:lnTo>
                      <a:pt x="217" y="66"/>
                    </a:lnTo>
                    <a:lnTo>
                      <a:pt x="225" y="64"/>
                    </a:lnTo>
                    <a:lnTo>
                      <a:pt x="244" y="64"/>
                    </a:lnTo>
                    <a:lnTo>
                      <a:pt x="253" y="61"/>
                    </a:lnTo>
                    <a:lnTo>
                      <a:pt x="261" y="61"/>
                    </a:lnTo>
                    <a:lnTo>
                      <a:pt x="271" y="59"/>
                    </a:lnTo>
                    <a:lnTo>
                      <a:pt x="279" y="58"/>
                    </a:lnTo>
                    <a:lnTo>
                      <a:pt x="286" y="58"/>
                    </a:lnTo>
                    <a:lnTo>
                      <a:pt x="294" y="54"/>
                    </a:lnTo>
                    <a:lnTo>
                      <a:pt x="301" y="52"/>
                    </a:lnTo>
                    <a:lnTo>
                      <a:pt x="309" y="51"/>
                    </a:lnTo>
                    <a:lnTo>
                      <a:pt x="315" y="47"/>
                    </a:lnTo>
                    <a:lnTo>
                      <a:pt x="323" y="46"/>
                    </a:lnTo>
                    <a:lnTo>
                      <a:pt x="329" y="44"/>
                    </a:lnTo>
                    <a:lnTo>
                      <a:pt x="335" y="40"/>
                    </a:lnTo>
                    <a:lnTo>
                      <a:pt x="340" y="39"/>
                    </a:lnTo>
                    <a:lnTo>
                      <a:pt x="346" y="37"/>
                    </a:lnTo>
                    <a:lnTo>
                      <a:pt x="349" y="34"/>
                    </a:lnTo>
                    <a:lnTo>
                      <a:pt x="356" y="30"/>
                    </a:lnTo>
                    <a:lnTo>
                      <a:pt x="359" y="27"/>
                    </a:lnTo>
                    <a:lnTo>
                      <a:pt x="362" y="25"/>
                    </a:lnTo>
                    <a:lnTo>
                      <a:pt x="367" y="23"/>
                    </a:lnTo>
                    <a:lnTo>
                      <a:pt x="370" y="18"/>
                    </a:lnTo>
                    <a:lnTo>
                      <a:pt x="371" y="17"/>
                    </a:lnTo>
                    <a:lnTo>
                      <a:pt x="373" y="13"/>
                    </a:lnTo>
                    <a:lnTo>
                      <a:pt x="375" y="10"/>
                    </a:lnTo>
                    <a:lnTo>
                      <a:pt x="376" y="6"/>
                    </a:lnTo>
                    <a:lnTo>
                      <a:pt x="378" y="3"/>
                    </a:lnTo>
                    <a:lnTo>
                      <a:pt x="378" y="0"/>
                    </a:lnTo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055" name="Text Box 12"/>
            <p:cNvSpPr txBox="1">
              <a:spLocks noChangeArrowheads="1"/>
            </p:cNvSpPr>
            <p:nvPr/>
          </p:nvSpPr>
          <p:spPr bwMode="auto">
            <a:xfrm>
              <a:off x="2160" y="3360"/>
              <a:ext cx="4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Data</a:t>
              </a:r>
            </a:p>
          </p:txBody>
        </p:sp>
      </p:grpSp>
      <p:grpSp>
        <p:nvGrpSpPr>
          <p:cNvPr id="1038" name="Group 13"/>
          <p:cNvGrpSpPr>
            <a:grpSpLocks/>
          </p:cNvGrpSpPr>
          <p:nvPr/>
        </p:nvGrpSpPr>
        <p:grpSpPr bwMode="auto">
          <a:xfrm>
            <a:off x="1752600" y="1447800"/>
            <a:ext cx="2514600" cy="762000"/>
            <a:chOff x="1200" y="960"/>
            <a:chExt cx="1584" cy="480"/>
          </a:xfrm>
        </p:grpSpPr>
        <p:sp>
          <p:nvSpPr>
            <p:cNvPr id="806926" name="Rectangle 14"/>
            <p:cNvSpPr>
              <a:spLocks noChangeArrowheads="1"/>
            </p:cNvSpPr>
            <p:nvPr/>
          </p:nvSpPr>
          <p:spPr bwMode="auto">
            <a:xfrm>
              <a:off x="1200" y="960"/>
              <a:ext cx="1584" cy="480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52" name="Group 15"/>
            <p:cNvGrpSpPr>
              <a:grpSpLocks/>
            </p:cNvGrpSpPr>
            <p:nvPr/>
          </p:nvGrpSpPr>
          <p:grpSpPr bwMode="auto">
            <a:xfrm>
              <a:off x="2160" y="1008"/>
              <a:ext cx="576" cy="384"/>
              <a:chOff x="2688" y="3216"/>
              <a:chExt cx="675" cy="576"/>
            </a:xfrm>
          </p:grpSpPr>
          <p:graphicFrame>
            <p:nvGraphicFramePr>
              <p:cNvPr id="1028" name="Object 16"/>
              <p:cNvGraphicFramePr>
                <a:graphicFrameLocks noChangeAspect="1"/>
              </p:cNvGraphicFramePr>
              <p:nvPr/>
            </p:nvGraphicFramePr>
            <p:xfrm>
              <a:off x="2688" y="3216"/>
              <a:ext cx="43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Bitmap Image" r:id="rId3" imgW="6714286" imgH="4990476" progId="Paint.Picture">
                      <p:embed/>
                    </p:oleObj>
                  </mc:Choice>
                  <mc:Fallback>
                    <p:oleObj name="Bitmap Image" r:id="rId3" imgW="6714286" imgH="4990476" progId="Paint.Picture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16"/>
                            <a:ext cx="435" cy="384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0066FF">
                                  <a:alpha val="50000"/>
                                </a:srgbClr>
                              </a:gs>
                              <a:gs pos="50000">
                                <a:schemeClr val="bg1">
                                  <a:alpha val="50000"/>
                                </a:schemeClr>
                              </a:gs>
                              <a:gs pos="100000">
                                <a:srgbClr val="0066FF">
                                  <a:alpha val="50000"/>
                                </a:srgbClr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rgbClr val="0066FF">
                                <a:alpha val="50000"/>
                              </a:srgbClr>
                            </a:outer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" name="Object 17"/>
              <p:cNvGraphicFramePr>
                <a:graphicFrameLocks noChangeAspect="1"/>
              </p:cNvGraphicFramePr>
              <p:nvPr/>
            </p:nvGraphicFramePr>
            <p:xfrm>
              <a:off x="2880" y="3408"/>
              <a:ext cx="48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" name="Bitmap Image" r:id="rId5" imgW="7935433" imgH="4229690" progId="Paint.Picture">
                      <p:embed/>
                    </p:oleObj>
                  </mc:Choice>
                  <mc:Fallback>
                    <p:oleObj name="Bitmap Image" r:id="rId5" imgW="7935433" imgH="4229690" progId="Paint.Picture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408"/>
                            <a:ext cx="483" cy="384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0066FF">
                                  <a:alpha val="50000"/>
                                </a:srgbClr>
                              </a:gs>
                              <a:gs pos="50000">
                                <a:schemeClr val="bg1">
                                  <a:alpha val="50000"/>
                                </a:schemeClr>
                              </a:gs>
                              <a:gs pos="100000">
                                <a:srgbClr val="0066FF">
                                  <a:alpha val="50000"/>
                                </a:srgbClr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rgbClr val="0066FF">
                                <a:alpha val="50000"/>
                              </a:srgbClr>
                            </a:outer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53" name="Text Box 18"/>
            <p:cNvSpPr txBox="1">
              <a:spLocks noChangeArrowheads="1"/>
            </p:cNvSpPr>
            <p:nvPr/>
          </p:nvSpPr>
          <p:spPr bwMode="auto">
            <a:xfrm>
              <a:off x="1248" y="1113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GUI</a:t>
              </a:r>
            </a:p>
          </p:txBody>
        </p:sp>
      </p:grpSp>
      <p:grpSp>
        <p:nvGrpSpPr>
          <p:cNvPr id="1039" name="Group 19"/>
          <p:cNvGrpSpPr>
            <a:grpSpLocks/>
          </p:cNvGrpSpPr>
          <p:nvPr/>
        </p:nvGrpSpPr>
        <p:grpSpPr bwMode="auto">
          <a:xfrm>
            <a:off x="1752600" y="3810000"/>
            <a:ext cx="2514600" cy="685800"/>
            <a:chOff x="1200" y="1872"/>
            <a:chExt cx="1584" cy="432"/>
          </a:xfrm>
        </p:grpSpPr>
        <p:sp>
          <p:nvSpPr>
            <p:cNvPr id="806932" name="Rectangle 20"/>
            <p:cNvSpPr>
              <a:spLocks noChangeArrowheads="1"/>
            </p:cNvSpPr>
            <p:nvPr/>
          </p:nvSpPr>
          <p:spPr bwMode="auto">
            <a:xfrm>
              <a:off x="1200" y="1872"/>
              <a:ext cx="1584" cy="432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Text Box 21"/>
            <p:cNvSpPr txBox="1">
              <a:spLocks noChangeArrowheads="1"/>
            </p:cNvSpPr>
            <p:nvPr/>
          </p:nvSpPr>
          <p:spPr bwMode="auto">
            <a:xfrm>
              <a:off x="1248" y="1966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Data Access</a:t>
              </a:r>
            </a:p>
          </p:txBody>
        </p:sp>
        <p:graphicFrame>
          <p:nvGraphicFramePr>
            <p:cNvPr id="1027" name="Object 22"/>
            <p:cNvGraphicFramePr>
              <a:graphicFrameLocks noChangeAspect="1"/>
            </p:cNvGraphicFramePr>
            <p:nvPr/>
          </p:nvGraphicFramePr>
          <p:xfrm>
            <a:off x="2304" y="1896"/>
            <a:ext cx="4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Clip" r:id="rId7" imgW="3452400" imgH="3458520" progId="MS_ClipArt_Gallery.2">
                    <p:embed/>
                  </p:oleObj>
                </mc:Choice>
                <mc:Fallback>
                  <p:oleObj name="Clip" r:id="rId7" imgW="3452400" imgH="3458520" progId="MS_ClipArt_Gallery.2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96"/>
                          <a:ext cx="4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66CC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rgbClr val="FF66CC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66CC">
                                  <a:alpha val="60001"/>
                                </a:srgbClr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6935" name="Rectangle 23"/>
          <p:cNvSpPr>
            <a:spLocks noChangeArrowheads="1"/>
          </p:cNvSpPr>
          <p:nvPr/>
        </p:nvSpPr>
        <p:spPr bwMode="auto">
          <a:xfrm>
            <a:off x="1752600" y="2667000"/>
            <a:ext cx="2514600" cy="685800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chemeClr val="bg1">
                  <a:alpha val="50000"/>
                </a:scheme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33CC33"/>
            </a:solidFill>
            <a:miter lim="800000"/>
            <a:headEnd/>
            <a:tailEnd/>
          </a:ln>
          <a:effectLst>
            <a:outerShdw dist="17961" dir="2700000" algn="ctr" rotWithShape="0">
              <a:srgbClr val="99FF33"/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06936" name="Rectangle 2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Việc trao đổi liên lạc giữa các layer</a:t>
            </a:r>
          </a:p>
        </p:txBody>
      </p:sp>
      <p:grpSp>
        <p:nvGrpSpPr>
          <p:cNvPr id="1042" name="Group 25"/>
          <p:cNvGrpSpPr>
            <a:grpSpLocks/>
          </p:cNvGrpSpPr>
          <p:nvPr/>
        </p:nvGrpSpPr>
        <p:grpSpPr bwMode="auto">
          <a:xfrm>
            <a:off x="5791200" y="5486400"/>
            <a:ext cx="2635250" cy="366713"/>
            <a:chOff x="3648" y="3456"/>
            <a:chExt cx="1660" cy="231"/>
          </a:xfrm>
        </p:grpSpPr>
        <p:sp>
          <p:nvSpPr>
            <p:cNvPr id="1047" name="Rectangle 26"/>
            <p:cNvSpPr>
              <a:spLocks noChangeArrowheads="1"/>
            </p:cNvSpPr>
            <p:nvPr/>
          </p:nvSpPr>
          <p:spPr bwMode="auto">
            <a:xfrm>
              <a:off x="3648" y="3552"/>
              <a:ext cx="48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1048" name="Text Box 27"/>
            <p:cNvSpPr txBox="1">
              <a:spLocks noChangeArrowheads="1"/>
            </p:cNvSpPr>
            <p:nvPr/>
          </p:nvSpPr>
          <p:spPr bwMode="auto">
            <a:xfrm>
              <a:off x="3744" y="3456"/>
              <a:ext cx="1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vi-VN"/>
                <a:t>Các giá trị, dòng, bảng</a:t>
              </a:r>
            </a:p>
          </p:txBody>
        </p:sp>
      </p:grpSp>
      <p:sp>
        <p:nvSpPr>
          <p:cNvPr id="806940" name="Text Box 28"/>
          <p:cNvSpPr txBox="1">
            <a:spLocks noChangeArrowheads="1"/>
          </p:cNvSpPr>
          <p:nvPr/>
        </p:nvSpPr>
        <p:spPr bwMode="auto">
          <a:xfrm>
            <a:off x="1828800" y="2892425"/>
            <a:ext cx="1644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99FF33"/>
            </a:outerShdw>
          </a:effectLst>
        </p:spPr>
        <p:txBody>
          <a:bodyPr anchor="ctr"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>
                <a:latin typeface="AvantGarde" pitchFamily="34" charset="0"/>
              </a:rPr>
              <a:t>Business logic</a:t>
            </a:r>
          </a:p>
        </p:txBody>
      </p:sp>
      <p:graphicFrame>
        <p:nvGraphicFramePr>
          <p:cNvPr id="1026" name="Object 29"/>
          <p:cNvGraphicFramePr>
            <a:graphicFrameLocks noChangeAspect="1"/>
          </p:cNvGraphicFramePr>
          <p:nvPr/>
        </p:nvGraphicFramePr>
        <p:xfrm>
          <a:off x="3429000" y="274320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lip" r:id="rId9" imgW="3709440" imgH="2963520" progId="MS_ClipArt_Gallery.2">
                  <p:embed/>
                </p:oleObj>
              </mc:Choice>
              <mc:Fallback>
                <p:oleObj name="Clip" r:id="rId9" imgW="3709440" imgH="2963520" progId="MS_ClipArt_Gallery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762000" cy="5334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33"/>
                          </a:gs>
                          <a:gs pos="50000">
                            <a:schemeClr val="bg1">
                              <a:alpha val="50000"/>
                            </a:schemeClr>
                          </a:gs>
                          <a:gs pos="100000">
                            <a:srgbClr val="66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99FF33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AutoShape 30"/>
          <p:cNvSpPr>
            <a:spLocks noChangeArrowheads="1"/>
          </p:cNvSpPr>
          <p:nvPr/>
        </p:nvSpPr>
        <p:spPr bwMode="auto">
          <a:xfrm>
            <a:off x="2895600" y="4379913"/>
            <a:ext cx="304800" cy="685800"/>
          </a:xfrm>
          <a:prstGeom prst="upDown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rgbClr val="FF00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45" name="AutoShape 31"/>
          <p:cNvSpPr>
            <a:spLocks noChangeArrowheads="1"/>
          </p:cNvSpPr>
          <p:nvPr/>
        </p:nvSpPr>
        <p:spPr bwMode="auto">
          <a:xfrm>
            <a:off x="2819400" y="2097088"/>
            <a:ext cx="304800" cy="685800"/>
          </a:xfrm>
          <a:prstGeom prst="upDown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chemeClr val="accent1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46" name="AutoShape 32"/>
          <p:cNvSpPr>
            <a:spLocks noChangeArrowheads="1"/>
          </p:cNvSpPr>
          <p:nvPr/>
        </p:nvSpPr>
        <p:spPr bwMode="auto">
          <a:xfrm>
            <a:off x="2819400" y="3236913"/>
            <a:ext cx="304800" cy="685800"/>
          </a:xfrm>
          <a:prstGeom prst="upDown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rgbClr val="00FF00"/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83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833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83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4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83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4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833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06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4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833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4" grpId="0" animBg="1"/>
      <p:bldP spid="806915" grpId="0" animBg="1"/>
      <p:bldP spid="806916" grpId="0" animBg="1"/>
      <p:bldP spid="806917" grpId="0" animBg="1"/>
      <p:bldP spid="806918" grpId="0" animBg="1"/>
      <p:bldP spid="8069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539BF5-37EF-4BDF-871B-F31009B8D766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2667000" y="3810000"/>
            <a:ext cx="76200" cy="76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2667000" y="2667000"/>
            <a:ext cx="76200" cy="76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2667000" y="49530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3200400" y="2133600"/>
            <a:ext cx="76200" cy="76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3200400" y="3276600"/>
            <a:ext cx="76200" cy="76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3200400" y="4419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grpSp>
        <p:nvGrpSpPr>
          <p:cNvPr id="2061" name="Group 8"/>
          <p:cNvGrpSpPr>
            <a:grpSpLocks/>
          </p:cNvGrpSpPr>
          <p:nvPr/>
        </p:nvGrpSpPr>
        <p:grpSpPr bwMode="auto">
          <a:xfrm>
            <a:off x="2057400" y="4953000"/>
            <a:ext cx="1924050" cy="649288"/>
            <a:chOff x="1770" y="3216"/>
            <a:chExt cx="1212" cy="409"/>
          </a:xfrm>
        </p:grpSpPr>
        <p:grpSp>
          <p:nvGrpSpPr>
            <p:cNvPr id="2081" name="Group 9"/>
            <p:cNvGrpSpPr>
              <a:grpSpLocks/>
            </p:cNvGrpSpPr>
            <p:nvPr/>
          </p:nvGrpSpPr>
          <p:grpSpPr bwMode="auto">
            <a:xfrm>
              <a:off x="1770" y="3216"/>
              <a:ext cx="1212" cy="409"/>
              <a:chOff x="2139" y="2863"/>
              <a:chExt cx="378" cy="409"/>
            </a:xfrm>
          </p:grpSpPr>
          <p:sp>
            <p:nvSpPr>
              <p:cNvPr id="2083" name="Freeform 10"/>
              <p:cNvSpPr>
                <a:spLocks/>
              </p:cNvSpPr>
              <p:nvPr/>
            </p:nvSpPr>
            <p:spPr bwMode="auto">
              <a:xfrm>
                <a:off x="2139" y="2863"/>
                <a:ext cx="378" cy="409"/>
              </a:xfrm>
              <a:custGeom>
                <a:avLst/>
                <a:gdLst>
                  <a:gd name="T0" fmla="*/ 378 w 378"/>
                  <a:gd name="T1" fmla="*/ 346 h 409"/>
                  <a:gd name="T2" fmla="*/ 375 w 378"/>
                  <a:gd name="T3" fmla="*/ 352 h 409"/>
                  <a:gd name="T4" fmla="*/ 370 w 378"/>
                  <a:gd name="T5" fmla="*/ 363 h 409"/>
                  <a:gd name="T6" fmla="*/ 362 w 378"/>
                  <a:gd name="T7" fmla="*/ 368 h 409"/>
                  <a:gd name="T8" fmla="*/ 356 w 378"/>
                  <a:gd name="T9" fmla="*/ 375 h 409"/>
                  <a:gd name="T10" fmla="*/ 346 w 378"/>
                  <a:gd name="T11" fmla="*/ 380 h 409"/>
                  <a:gd name="T12" fmla="*/ 335 w 378"/>
                  <a:gd name="T13" fmla="*/ 383 h 409"/>
                  <a:gd name="T14" fmla="*/ 323 w 378"/>
                  <a:gd name="T15" fmla="*/ 390 h 409"/>
                  <a:gd name="T16" fmla="*/ 309 w 378"/>
                  <a:gd name="T17" fmla="*/ 393 h 409"/>
                  <a:gd name="T18" fmla="*/ 294 w 378"/>
                  <a:gd name="T19" fmla="*/ 397 h 409"/>
                  <a:gd name="T20" fmla="*/ 279 w 378"/>
                  <a:gd name="T21" fmla="*/ 400 h 409"/>
                  <a:gd name="T22" fmla="*/ 261 w 378"/>
                  <a:gd name="T23" fmla="*/ 404 h 409"/>
                  <a:gd name="T24" fmla="*/ 244 w 378"/>
                  <a:gd name="T25" fmla="*/ 407 h 409"/>
                  <a:gd name="T26" fmla="*/ 217 w 378"/>
                  <a:gd name="T27" fmla="*/ 409 h 409"/>
                  <a:gd name="T28" fmla="*/ 151 w 378"/>
                  <a:gd name="T29" fmla="*/ 407 h 409"/>
                  <a:gd name="T30" fmla="*/ 125 w 378"/>
                  <a:gd name="T31" fmla="*/ 404 h 409"/>
                  <a:gd name="T32" fmla="*/ 107 w 378"/>
                  <a:gd name="T33" fmla="*/ 402 h 409"/>
                  <a:gd name="T34" fmla="*/ 92 w 378"/>
                  <a:gd name="T35" fmla="*/ 400 h 409"/>
                  <a:gd name="T36" fmla="*/ 76 w 378"/>
                  <a:gd name="T37" fmla="*/ 395 h 409"/>
                  <a:gd name="T38" fmla="*/ 62 w 378"/>
                  <a:gd name="T39" fmla="*/ 390 h 409"/>
                  <a:gd name="T40" fmla="*/ 49 w 378"/>
                  <a:gd name="T41" fmla="*/ 386 h 409"/>
                  <a:gd name="T42" fmla="*/ 38 w 378"/>
                  <a:gd name="T43" fmla="*/ 381 h 409"/>
                  <a:gd name="T44" fmla="*/ 29 w 378"/>
                  <a:gd name="T45" fmla="*/ 376 h 409"/>
                  <a:gd name="T46" fmla="*/ 19 w 378"/>
                  <a:gd name="T47" fmla="*/ 373 h 409"/>
                  <a:gd name="T48" fmla="*/ 11 w 378"/>
                  <a:gd name="T49" fmla="*/ 366 h 409"/>
                  <a:gd name="T50" fmla="*/ 5 w 378"/>
                  <a:gd name="T51" fmla="*/ 356 h 409"/>
                  <a:gd name="T52" fmla="*/ 2 w 378"/>
                  <a:gd name="T53" fmla="*/ 349 h 409"/>
                  <a:gd name="T54" fmla="*/ 0 w 378"/>
                  <a:gd name="T55" fmla="*/ 342 h 409"/>
                  <a:gd name="T56" fmla="*/ 0 w 378"/>
                  <a:gd name="T57" fmla="*/ 66 h 409"/>
                  <a:gd name="T58" fmla="*/ 0 w 378"/>
                  <a:gd name="T59" fmla="*/ 61 h 409"/>
                  <a:gd name="T60" fmla="*/ 3 w 378"/>
                  <a:gd name="T61" fmla="*/ 54 h 409"/>
                  <a:gd name="T62" fmla="*/ 7 w 378"/>
                  <a:gd name="T63" fmla="*/ 47 h 409"/>
                  <a:gd name="T64" fmla="*/ 11 w 378"/>
                  <a:gd name="T65" fmla="*/ 42 h 409"/>
                  <a:gd name="T66" fmla="*/ 19 w 378"/>
                  <a:gd name="T67" fmla="*/ 35 h 409"/>
                  <a:gd name="T68" fmla="*/ 29 w 378"/>
                  <a:gd name="T69" fmla="*/ 32 h 409"/>
                  <a:gd name="T70" fmla="*/ 38 w 378"/>
                  <a:gd name="T71" fmla="*/ 25 h 409"/>
                  <a:gd name="T72" fmla="*/ 49 w 378"/>
                  <a:gd name="T73" fmla="*/ 20 h 409"/>
                  <a:gd name="T74" fmla="*/ 62 w 378"/>
                  <a:gd name="T75" fmla="*/ 15 h 409"/>
                  <a:gd name="T76" fmla="*/ 76 w 378"/>
                  <a:gd name="T77" fmla="*/ 13 h 409"/>
                  <a:gd name="T78" fmla="*/ 92 w 378"/>
                  <a:gd name="T79" fmla="*/ 8 h 409"/>
                  <a:gd name="T80" fmla="*/ 107 w 378"/>
                  <a:gd name="T81" fmla="*/ 6 h 409"/>
                  <a:gd name="T82" fmla="*/ 125 w 378"/>
                  <a:gd name="T83" fmla="*/ 5 h 409"/>
                  <a:gd name="T84" fmla="*/ 151 w 378"/>
                  <a:gd name="T85" fmla="*/ 1 h 409"/>
                  <a:gd name="T86" fmla="*/ 217 w 378"/>
                  <a:gd name="T87" fmla="*/ 0 h 409"/>
                  <a:gd name="T88" fmla="*/ 244 w 378"/>
                  <a:gd name="T89" fmla="*/ 1 h 409"/>
                  <a:gd name="T90" fmla="*/ 261 w 378"/>
                  <a:gd name="T91" fmla="*/ 5 h 409"/>
                  <a:gd name="T92" fmla="*/ 279 w 378"/>
                  <a:gd name="T93" fmla="*/ 6 h 409"/>
                  <a:gd name="T94" fmla="*/ 294 w 378"/>
                  <a:gd name="T95" fmla="*/ 11 h 409"/>
                  <a:gd name="T96" fmla="*/ 309 w 378"/>
                  <a:gd name="T97" fmla="*/ 15 h 409"/>
                  <a:gd name="T98" fmla="*/ 323 w 378"/>
                  <a:gd name="T99" fmla="*/ 18 h 409"/>
                  <a:gd name="T100" fmla="*/ 335 w 378"/>
                  <a:gd name="T101" fmla="*/ 22 h 409"/>
                  <a:gd name="T102" fmla="*/ 346 w 378"/>
                  <a:gd name="T103" fmla="*/ 28 h 409"/>
                  <a:gd name="T104" fmla="*/ 356 w 378"/>
                  <a:gd name="T105" fmla="*/ 34 h 409"/>
                  <a:gd name="T106" fmla="*/ 362 w 378"/>
                  <a:gd name="T107" fmla="*/ 39 h 409"/>
                  <a:gd name="T108" fmla="*/ 370 w 378"/>
                  <a:gd name="T109" fmla="*/ 46 h 409"/>
                  <a:gd name="T110" fmla="*/ 373 w 378"/>
                  <a:gd name="T111" fmla="*/ 49 h 409"/>
                  <a:gd name="T112" fmla="*/ 376 w 378"/>
                  <a:gd name="T113" fmla="*/ 56 h 409"/>
                  <a:gd name="T114" fmla="*/ 378 w 378"/>
                  <a:gd name="T115" fmla="*/ 63 h 409"/>
                  <a:gd name="T116" fmla="*/ 378 w 378"/>
                  <a:gd name="T117" fmla="*/ 339 h 40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78"/>
                  <a:gd name="T178" fmla="*/ 0 h 409"/>
                  <a:gd name="T179" fmla="*/ 378 w 378"/>
                  <a:gd name="T180" fmla="*/ 409 h 40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78" h="409">
                    <a:moveTo>
                      <a:pt x="378" y="342"/>
                    </a:moveTo>
                    <a:lnTo>
                      <a:pt x="378" y="346"/>
                    </a:lnTo>
                    <a:lnTo>
                      <a:pt x="376" y="349"/>
                    </a:lnTo>
                    <a:lnTo>
                      <a:pt x="375" y="352"/>
                    </a:lnTo>
                    <a:lnTo>
                      <a:pt x="373" y="356"/>
                    </a:lnTo>
                    <a:lnTo>
                      <a:pt x="370" y="363"/>
                    </a:lnTo>
                    <a:lnTo>
                      <a:pt x="367" y="366"/>
                    </a:lnTo>
                    <a:lnTo>
                      <a:pt x="362" y="368"/>
                    </a:lnTo>
                    <a:lnTo>
                      <a:pt x="359" y="373"/>
                    </a:lnTo>
                    <a:lnTo>
                      <a:pt x="356" y="375"/>
                    </a:lnTo>
                    <a:lnTo>
                      <a:pt x="349" y="376"/>
                    </a:lnTo>
                    <a:lnTo>
                      <a:pt x="346" y="380"/>
                    </a:lnTo>
                    <a:lnTo>
                      <a:pt x="340" y="381"/>
                    </a:lnTo>
                    <a:lnTo>
                      <a:pt x="335" y="383"/>
                    </a:lnTo>
                    <a:lnTo>
                      <a:pt x="329" y="386"/>
                    </a:lnTo>
                    <a:lnTo>
                      <a:pt x="323" y="390"/>
                    </a:lnTo>
                    <a:lnTo>
                      <a:pt x="315" y="390"/>
                    </a:lnTo>
                    <a:lnTo>
                      <a:pt x="309" y="393"/>
                    </a:lnTo>
                    <a:lnTo>
                      <a:pt x="301" y="395"/>
                    </a:lnTo>
                    <a:lnTo>
                      <a:pt x="294" y="397"/>
                    </a:lnTo>
                    <a:lnTo>
                      <a:pt x="286" y="400"/>
                    </a:lnTo>
                    <a:lnTo>
                      <a:pt x="279" y="400"/>
                    </a:lnTo>
                    <a:lnTo>
                      <a:pt x="271" y="402"/>
                    </a:lnTo>
                    <a:lnTo>
                      <a:pt x="261" y="404"/>
                    </a:lnTo>
                    <a:lnTo>
                      <a:pt x="253" y="404"/>
                    </a:lnTo>
                    <a:lnTo>
                      <a:pt x="244" y="407"/>
                    </a:lnTo>
                    <a:lnTo>
                      <a:pt x="225" y="407"/>
                    </a:lnTo>
                    <a:lnTo>
                      <a:pt x="217" y="409"/>
                    </a:lnTo>
                    <a:lnTo>
                      <a:pt x="161" y="409"/>
                    </a:lnTo>
                    <a:lnTo>
                      <a:pt x="151" y="407"/>
                    </a:lnTo>
                    <a:lnTo>
                      <a:pt x="132" y="407"/>
                    </a:lnTo>
                    <a:lnTo>
                      <a:pt x="125" y="404"/>
                    </a:lnTo>
                    <a:lnTo>
                      <a:pt x="117" y="404"/>
                    </a:lnTo>
                    <a:lnTo>
                      <a:pt x="107" y="402"/>
                    </a:lnTo>
                    <a:lnTo>
                      <a:pt x="99" y="400"/>
                    </a:lnTo>
                    <a:lnTo>
                      <a:pt x="92" y="400"/>
                    </a:lnTo>
                    <a:lnTo>
                      <a:pt x="84" y="397"/>
                    </a:lnTo>
                    <a:lnTo>
                      <a:pt x="76" y="395"/>
                    </a:lnTo>
                    <a:lnTo>
                      <a:pt x="68" y="393"/>
                    </a:lnTo>
                    <a:lnTo>
                      <a:pt x="62" y="390"/>
                    </a:lnTo>
                    <a:lnTo>
                      <a:pt x="55" y="390"/>
                    </a:lnTo>
                    <a:lnTo>
                      <a:pt x="49" y="386"/>
                    </a:lnTo>
                    <a:lnTo>
                      <a:pt x="43" y="383"/>
                    </a:lnTo>
                    <a:lnTo>
                      <a:pt x="38" y="381"/>
                    </a:lnTo>
                    <a:lnTo>
                      <a:pt x="32" y="380"/>
                    </a:lnTo>
                    <a:lnTo>
                      <a:pt x="29" y="376"/>
                    </a:lnTo>
                    <a:lnTo>
                      <a:pt x="22" y="375"/>
                    </a:lnTo>
                    <a:lnTo>
                      <a:pt x="19" y="373"/>
                    </a:lnTo>
                    <a:lnTo>
                      <a:pt x="16" y="368"/>
                    </a:lnTo>
                    <a:lnTo>
                      <a:pt x="11" y="366"/>
                    </a:lnTo>
                    <a:lnTo>
                      <a:pt x="8" y="363"/>
                    </a:lnTo>
                    <a:lnTo>
                      <a:pt x="5" y="356"/>
                    </a:lnTo>
                    <a:lnTo>
                      <a:pt x="3" y="352"/>
                    </a:lnTo>
                    <a:lnTo>
                      <a:pt x="2" y="349"/>
                    </a:lnTo>
                    <a:lnTo>
                      <a:pt x="0" y="346"/>
                    </a:lnTo>
                    <a:lnTo>
                      <a:pt x="0" y="342"/>
                    </a:lnTo>
                    <a:lnTo>
                      <a:pt x="0" y="340"/>
                    </a:lnTo>
                    <a:lnTo>
                      <a:pt x="0" y="66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2" y="56"/>
                    </a:lnTo>
                    <a:lnTo>
                      <a:pt x="3" y="54"/>
                    </a:lnTo>
                    <a:lnTo>
                      <a:pt x="5" y="49"/>
                    </a:lnTo>
                    <a:lnTo>
                      <a:pt x="7" y="47"/>
                    </a:lnTo>
                    <a:lnTo>
                      <a:pt x="8" y="46"/>
                    </a:lnTo>
                    <a:lnTo>
                      <a:pt x="11" y="42"/>
                    </a:lnTo>
                    <a:lnTo>
                      <a:pt x="16" y="39"/>
                    </a:lnTo>
                    <a:lnTo>
                      <a:pt x="19" y="35"/>
                    </a:lnTo>
                    <a:lnTo>
                      <a:pt x="22" y="34"/>
                    </a:lnTo>
                    <a:lnTo>
                      <a:pt x="29" y="32"/>
                    </a:lnTo>
                    <a:lnTo>
                      <a:pt x="32" y="28"/>
                    </a:lnTo>
                    <a:lnTo>
                      <a:pt x="38" y="25"/>
                    </a:lnTo>
                    <a:lnTo>
                      <a:pt x="43" y="22"/>
                    </a:lnTo>
                    <a:lnTo>
                      <a:pt x="49" y="20"/>
                    </a:lnTo>
                    <a:lnTo>
                      <a:pt x="55" y="18"/>
                    </a:lnTo>
                    <a:lnTo>
                      <a:pt x="62" y="15"/>
                    </a:lnTo>
                    <a:lnTo>
                      <a:pt x="68" y="15"/>
                    </a:lnTo>
                    <a:lnTo>
                      <a:pt x="76" y="13"/>
                    </a:lnTo>
                    <a:lnTo>
                      <a:pt x="84" y="11"/>
                    </a:lnTo>
                    <a:lnTo>
                      <a:pt x="92" y="8"/>
                    </a:lnTo>
                    <a:lnTo>
                      <a:pt x="99" y="6"/>
                    </a:lnTo>
                    <a:lnTo>
                      <a:pt x="107" y="6"/>
                    </a:lnTo>
                    <a:lnTo>
                      <a:pt x="117" y="5"/>
                    </a:lnTo>
                    <a:lnTo>
                      <a:pt x="125" y="5"/>
                    </a:lnTo>
                    <a:lnTo>
                      <a:pt x="132" y="1"/>
                    </a:lnTo>
                    <a:lnTo>
                      <a:pt x="151" y="1"/>
                    </a:lnTo>
                    <a:lnTo>
                      <a:pt x="161" y="0"/>
                    </a:lnTo>
                    <a:lnTo>
                      <a:pt x="217" y="0"/>
                    </a:lnTo>
                    <a:lnTo>
                      <a:pt x="225" y="1"/>
                    </a:lnTo>
                    <a:lnTo>
                      <a:pt x="244" y="1"/>
                    </a:lnTo>
                    <a:lnTo>
                      <a:pt x="253" y="5"/>
                    </a:lnTo>
                    <a:lnTo>
                      <a:pt x="261" y="5"/>
                    </a:lnTo>
                    <a:lnTo>
                      <a:pt x="271" y="6"/>
                    </a:lnTo>
                    <a:lnTo>
                      <a:pt x="279" y="6"/>
                    </a:lnTo>
                    <a:lnTo>
                      <a:pt x="286" y="8"/>
                    </a:lnTo>
                    <a:lnTo>
                      <a:pt x="294" y="11"/>
                    </a:lnTo>
                    <a:lnTo>
                      <a:pt x="301" y="13"/>
                    </a:lnTo>
                    <a:lnTo>
                      <a:pt x="309" y="15"/>
                    </a:lnTo>
                    <a:lnTo>
                      <a:pt x="315" y="15"/>
                    </a:lnTo>
                    <a:lnTo>
                      <a:pt x="323" y="18"/>
                    </a:lnTo>
                    <a:lnTo>
                      <a:pt x="329" y="20"/>
                    </a:lnTo>
                    <a:lnTo>
                      <a:pt x="335" y="22"/>
                    </a:lnTo>
                    <a:lnTo>
                      <a:pt x="340" y="25"/>
                    </a:lnTo>
                    <a:lnTo>
                      <a:pt x="346" y="28"/>
                    </a:lnTo>
                    <a:lnTo>
                      <a:pt x="349" y="32"/>
                    </a:lnTo>
                    <a:lnTo>
                      <a:pt x="356" y="34"/>
                    </a:lnTo>
                    <a:lnTo>
                      <a:pt x="359" y="35"/>
                    </a:lnTo>
                    <a:lnTo>
                      <a:pt x="362" y="39"/>
                    </a:lnTo>
                    <a:lnTo>
                      <a:pt x="367" y="42"/>
                    </a:lnTo>
                    <a:lnTo>
                      <a:pt x="370" y="46"/>
                    </a:lnTo>
                    <a:lnTo>
                      <a:pt x="371" y="47"/>
                    </a:lnTo>
                    <a:lnTo>
                      <a:pt x="373" y="49"/>
                    </a:lnTo>
                    <a:lnTo>
                      <a:pt x="375" y="54"/>
                    </a:lnTo>
                    <a:lnTo>
                      <a:pt x="376" y="56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78" y="66"/>
                    </a:lnTo>
                    <a:lnTo>
                      <a:pt x="378" y="339"/>
                    </a:lnTo>
                    <a:lnTo>
                      <a:pt x="378" y="342"/>
                    </a:lnTo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084" name="Freeform 11"/>
              <p:cNvSpPr>
                <a:spLocks/>
              </p:cNvSpPr>
              <p:nvPr/>
            </p:nvSpPr>
            <p:spPr bwMode="auto">
              <a:xfrm>
                <a:off x="2139" y="2926"/>
                <a:ext cx="378" cy="66"/>
              </a:xfrm>
              <a:custGeom>
                <a:avLst/>
                <a:gdLst>
                  <a:gd name="T0" fmla="*/ 0 w 378"/>
                  <a:gd name="T1" fmla="*/ 0 h 66"/>
                  <a:gd name="T2" fmla="*/ 0 w 378"/>
                  <a:gd name="T3" fmla="*/ 3 h 66"/>
                  <a:gd name="T4" fmla="*/ 2 w 378"/>
                  <a:gd name="T5" fmla="*/ 6 h 66"/>
                  <a:gd name="T6" fmla="*/ 3 w 378"/>
                  <a:gd name="T7" fmla="*/ 10 h 66"/>
                  <a:gd name="T8" fmla="*/ 5 w 378"/>
                  <a:gd name="T9" fmla="*/ 13 h 66"/>
                  <a:gd name="T10" fmla="*/ 7 w 378"/>
                  <a:gd name="T11" fmla="*/ 17 h 66"/>
                  <a:gd name="T12" fmla="*/ 8 w 378"/>
                  <a:gd name="T13" fmla="*/ 18 h 66"/>
                  <a:gd name="T14" fmla="*/ 11 w 378"/>
                  <a:gd name="T15" fmla="*/ 23 h 66"/>
                  <a:gd name="T16" fmla="*/ 16 w 378"/>
                  <a:gd name="T17" fmla="*/ 25 h 66"/>
                  <a:gd name="T18" fmla="*/ 19 w 378"/>
                  <a:gd name="T19" fmla="*/ 27 h 66"/>
                  <a:gd name="T20" fmla="*/ 22 w 378"/>
                  <a:gd name="T21" fmla="*/ 30 h 66"/>
                  <a:gd name="T22" fmla="*/ 29 w 378"/>
                  <a:gd name="T23" fmla="*/ 34 h 66"/>
                  <a:gd name="T24" fmla="*/ 32 w 378"/>
                  <a:gd name="T25" fmla="*/ 37 h 66"/>
                  <a:gd name="T26" fmla="*/ 38 w 378"/>
                  <a:gd name="T27" fmla="*/ 39 h 66"/>
                  <a:gd name="T28" fmla="*/ 43 w 378"/>
                  <a:gd name="T29" fmla="*/ 40 h 66"/>
                  <a:gd name="T30" fmla="*/ 49 w 378"/>
                  <a:gd name="T31" fmla="*/ 44 h 66"/>
                  <a:gd name="T32" fmla="*/ 55 w 378"/>
                  <a:gd name="T33" fmla="*/ 46 h 66"/>
                  <a:gd name="T34" fmla="*/ 62 w 378"/>
                  <a:gd name="T35" fmla="*/ 47 h 66"/>
                  <a:gd name="T36" fmla="*/ 68 w 378"/>
                  <a:gd name="T37" fmla="*/ 51 h 66"/>
                  <a:gd name="T38" fmla="*/ 76 w 378"/>
                  <a:gd name="T39" fmla="*/ 52 h 66"/>
                  <a:gd name="T40" fmla="*/ 84 w 378"/>
                  <a:gd name="T41" fmla="*/ 54 h 66"/>
                  <a:gd name="T42" fmla="*/ 92 w 378"/>
                  <a:gd name="T43" fmla="*/ 58 h 66"/>
                  <a:gd name="T44" fmla="*/ 99 w 378"/>
                  <a:gd name="T45" fmla="*/ 58 h 66"/>
                  <a:gd name="T46" fmla="*/ 107 w 378"/>
                  <a:gd name="T47" fmla="*/ 59 h 66"/>
                  <a:gd name="T48" fmla="*/ 117 w 378"/>
                  <a:gd name="T49" fmla="*/ 61 h 66"/>
                  <a:gd name="T50" fmla="*/ 125 w 378"/>
                  <a:gd name="T51" fmla="*/ 61 h 66"/>
                  <a:gd name="T52" fmla="*/ 132 w 378"/>
                  <a:gd name="T53" fmla="*/ 64 h 66"/>
                  <a:gd name="T54" fmla="*/ 151 w 378"/>
                  <a:gd name="T55" fmla="*/ 64 h 66"/>
                  <a:gd name="T56" fmla="*/ 161 w 378"/>
                  <a:gd name="T57" fmla="*/ 66 h 66"/>
                  <a:gd name="T58" fmla="*/ 217 w 378"/>
                  <a:gd name="T59" fmla="*/ 66 h 66"/>
                  <a:gd name="T60" fmla="*/ 225 w 378"/>
                  <a:gd name="T61" fmla="*/ 64 h 66"/>
                  <a:gd name="T62" fmla="*/ 244 w 378"/>
                  <a:gd name="T63" fmla="*/ 64 h 66"/>
                  <a:gd name="T64" fmla="*/ 253 w 378"/>
                  <a:gd name="T65" fmla="*/ 61 h 66"/>
                  <a:gd name="T66" fmla="*/ 261 w 378"/>
                  <a:gd name="T67" fmla="*/ 61 h 66"/>
                  <a:gd name="T68" fmla="*/ 271 w 378"/>
                  <a:gd name="T69" fmla="*/ 59 h 66"/>
                  <a:gd name="T70" fmla="*/ 279 w 378"/>
                  <a:gd name="T71" fmla="*/ 58 h 66"/>
                  <a:gd name="T72" fmla="*/ 286 w 378"/>
                  <a:gd name="T73" fmla="*/ 58 h 66"/>
                  <a:gd name="T74" fmla="*/ 294 w 378"/>
                  <a:gd name="T75" fmla="*/ 54 h 66"/>
                  <a:gd name="T76" fmla="*/ 301 w 378"/>
                  <a:gd name="T77" fmla="*/ 52 h 66"/>
                  <a:gd name="T78" fmla="*/ 309 w 378"/>
                  <a:gd name="T79" fmla="*/ 51 h 66"/>
                  <a:gd name="T80" fmla="*/ 315 w 378"/>
                  <a:gd name="T81" fmla="*/ 47 h 66"/>
                  <a:gd name="T82" fmla="*/ 323 w 378"/>
                  <a:gd name="T83" fmla="*/ 46 h 66"/>
                  <a:gd name="T84" fmla="*/ 329 w 378"/>
                  <a:gd name="T85" fmla="*/ 44 h 66"/>
                  <a:gd name="T86" fmla="*/ 335 w 378"/>
                  <a:gd name="T87" fmla="*/ 40 h 66"/>
                  <a:gd name="T88" fmla="*/ 340 w 378"/>
                  <a:gd name="T89" fmla="*/ 39 h 66"/>
                  <a:gd name="T90" fmla="*/ 346 w 378"/>
                  <a:gd name="T91" fmla="*/ 37 h 66"/>
                  <a:gd name="T92" fmla="*/ 349 w 378"/>
                  <a:gd name="T93" fmla="*/ 34 h 66"/>
                  <a:gd name="T94" fmla="*/ 356 w 378"/>
                  <a:gd name="T95" fmla="*/ 30 h 66"/>
                  <a:gd name="T96" fmla="*/ 359 w 378"/>
                  <a:gd name="T97" fmla="*/ 27 h 66"/>
                  <a:gd name="T98" fmla="*/ 362 w 378"/>
                  <a:gd name="T99" fmla="*/ 25 h 66"/>
                  <a:gd name="T100" fmla="*/ 367 w 378"/>
                  <a:gd name="T101" fmla="*/ 23 h 66"/>
                  <a:gd name="T102" fmla="*/ 370 w 378"/>
                  <a:gd name="T103" fmla="*/ 18 h 66"/>
                  <a:gd name="T104" fmla="*/ 371 w 378"/>
                  <a:gd name="T105" fmla="*/ 17 h 66"/>
                  <a:gd name="T106" fmla="*/ 373 w 378"/>
                  <a:gd name="T107" fmla="*/ 13 h 66"/>
                  <a:gd name="T108" fmla="*/ 375 w 378"/>
                  <a:gd name="T109" fmla="*/ 10 h 66"/>
                  <a:gd name="T110" fmla="*/ 376 w 378"/>
                  <a:gd name="T111" fmla="*/ 6 h 66"/>
                  <a:gd name="T112" fmla="*/ 378 w 378"/>
                  <a:gd name="T113" fmla="*/ 3 h 66"/>
                  <a:gd name="T114" fmla="*/ 378 w 378"/>
                  <a:gd name="T115" fmla="*/ 0 h 6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78"/>
                  <a:gd name="T175" fmla="*/ 0 h 66"/>
                  <a:gd name="T176" fmla="*/ 378 w 378"/>
                  <a:gd name="T177" fmla="*/ 66 h 6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78" h="66">
                    <a:moveTo>
                      <a:pt x="0" y="0"/>
                    </a:moveTo>
                    <a:lnTo>
                      <a:pt x="0" y="3"/>
                    </a:lnTo>
                    <a:lnTo>
                      <a:pt x="2" y="6"/>
                    </a:lnTo>
                    <a:lnTo>
                      <a:pt x="3" y="10"/>
                    </a:lnTo>
                    <a:lnTo>
                      <a:pt x="5" y="13"/>
                    </a:lnTo>
                    <a:lnTo>
                      <a:pt x="7" y="17"/>
                    </a:lnTo>
                    <a:lnTo>
                      <a:pt x="8" y="18"/>
                    </a:lnTo>
                    <a:lnTo>
                      <a:pt x="11" y="23"/>
                    </a:lnTo>
                    <a:lnTo>
                      <a:pt x="16" y="25"/>
                    </a:lnTo>
                    <a:lnTo>
                      <a:pt x="19" y="27"/>
                    </a:lnTo>
                    <a:lnTo>
                      <a:pt x="22" y="30"/>
                    </a:lnTo>
                    <a:lnTo>
                      <a:pt x="29" y="34"/>
                    </a:lnTo>
                    <a:lnTo>
                      <a:pt x="32" y="37"/>
                    </a:lnTo>
                    <a:lnTo>
                      <a:pt x="38" y="39"/>
                    </a:lnTo>
                    <a:lnTo>
                      <a:pt x="43" y="40"/>
                    </a:lnTo>
                    <a:lnTo>
                      <a:pt x="49" y="44"/>
                    </a:lnTo>
                    <a:lnTo>
                      <a:pt x="55" y="46"/>
                    </a:lnTo>
                    <a:lnTo>
                      <a:pt x="62" y="47"/>
                    </a:lnTo>
                    <a:lnTo>
                      <a:pt x="68" y="51"/>
                    </a:lnTo>
                    <a:lnTo>
                      <a:pt x="76" y="52"/>
                    </a:lnTo>
                    <a:lnTo>
                      <a:pt x="84" y="54"/>
                    </a:lnTo>
                    <a:lnTo>
                      <a:pt x="92" y="58"/>
                    </a:lnTo>
                    <a:lnTo>
                      <a:pt x="99" y="58"/>
                    </a:lnTo>
                    <a:lnTo>
                      <a:pt x="107" y="59"/>
                    </a:lnTo>
                    <a:lnTo>
                      <a:pt x="117" y="61"/>
                    </a:lnTo>
                    <a:lnTo>
                      <a:pt x="125" y="61"/>
                    </a:lnTo>
                    <a:lnTo>
                      <a:pt x="132" y="64"/>
                    </a:lnTo>
                    <a:lnTo>
                      <a:pt x="151" y="64"/>
                    </a:lnTo>
                    <a:lnTo>
                      <a:pt x="161" y="66"/>
                    </a:lnTo>
                    <a:lnTo>
                      <a:pt x="217" y="66"/>
                    </a:lnTo>
                    <a:lnTo>
                      <a:pt x="225" y="64"/>
                    </a:lnTo>
                    <a:lnTo>
                      <a:pt x="244" y="64"/>
                    </a:lnTo>
                    <a:lnTo>
                      <a:pt x="253" y="61"/>
                    </a:lnTo>
                    <a:lnTo>
                      <a:pt x="261" y="61"/>
                    </a:lnTo>
                    <a:lnTo>
                      <a:pt x="271" y="59"/>
                    </a:lnTo>
                    <a:lnTo>
                      <a:pt x="279" y="58"/>
                    </a:lnTo>
                    <a:lnTo>
                      <a:pt x="286" y="58"/>
                    </a:lnTo>
                    <a:lnTo>
                      <a:pt x="294" y="54"/>
                    </a:lnTo>
                    <a:lnTo>
                      <a:pt x="301" y="52"/>
                    </a:lnTo>
                    <a:lnTo>
                      <a:pt x="309" y="51"/>
                    </a:lnTo>
                    <a:lnTo>
                      <a:pt x="315" y="47"/>
                    </a:lnTo>
                    <a:lnTo>
                      <a:pt x="323" y="46"/>
                    </a:lnTo>
                    <a:lnTo>
                      <a:pt x="329" y="44"/>
                    </a:lnTo>
                    <a:lnTo>
                      <a:pt x="335" y="40"/>
                    </a:lnTo>
                    <a:lnTo>
                      <a:pt x="340" y="39"/>
                    </a:lnTo>
                    <a:lnTo>
                      <a:pt x="346" y="37"/>
                    </a:lnTo>
                    <a:lnTo>
                      <a:pt x="349" y="34"/>
                    </a:lnTo>
                    <a:lnTo>
                      <a:pt x="356" y="30"/>
                    </a:lnTo>
                    <a:lnTo>
                      <a:pt x="359" y="27"/>
                    </a:lnTo>
                    <a:lnTo>
                      <a:pt x="362" y="25"/>
                    </a:lnTo>
                    <a:lnTo>
                      <a:pt x="367" y="23"/>
                    </a:lnTo>
                    <a:lnTo>
                      <a:pt x="370" y="18"/>
                    </a:lnTo>
                    <a:lnTo>
                      <a:pt x="371" y="17"/>
                    </a:lnTo>
                    <a:lnTo>
                      <a:pt x="373" y="13"/>
                    </a:lnTo>
                    <a:lnTo>
                      <a:pt x="375" y="10"/>
                    </a:lnTo>
                    <a:lnTo>
                      <a:pt x="376" y="6"/>
                    </a:lnTo>
                    <a:lnTo>
                      <a:pt x="378" y="3"/>
                    </a:lnTo>
                    <a:lnTo>
                      <a:pt x="378" y="0"/>
                    </a:lnTo>
                  </a:path>
                </a:pathLst>
              </a:custGeom>
              <a:solidFill>
                <a:schemeClr val="bg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082" name="Text Box 12"/>
            <p:cNvSpPr txBox="1">
              <a:spLocks noChangeArrowheads="1"/>
            </p:cNvSpPr>
            <p:nvPr/>
          </p:nvSpPr>
          <p:spPr bwMode="auto">
            <a:xfrm>
              <a:off x="2160" y="3360"/>
              <a:ext cx="4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Data</a:t>
              </a:r>
            </a:p>
          </p:txBody>
        </p:sp>
      </p:grpSp>
      <p:grpSp>
        <p:nvGrpSpPr>
          <p:cNvPr id="2062" name="Group 13"/>
          <p:cNvGrpSpPr>
            <a:grpSpLocks/>
          </p:cNvGrpSpPr>
          <p:nvPr/>
        </p:nvGrpSpPr>
        <p:grpSpPr bwMode="auto">
          <a:xfrm>
            <a:off x="1752600" y="1447800"/>
            <a:ext cx="2514600" cy="762000"/>
            <a:chOff x="1200" y="960"/>
            <a:chExt cx="1584" cy="480"/>
          </a:xfrm>
        </p:grpSpPr>
        <p:sp>
          <p:nvSpPr>
            <p:cNvPr id="807950" name="Rectangle 14"/>
            <p:cNvSpPr>
              <a:spLocks noChangeArrowheads="1"/>
            </p:cNvSpPr>
            <p:nvPr/>
          </p:nvSpPr>
          <p:spPr bwMode="auto">
            <a:xfrm>
              <a:off x="1200" y="960"/>
              <a:ext cx="1584" cy="480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79" name="Group 15"/>
            <p:cNvGrpSpPr>
              <a:grpSpLocks/>
            </p:cNvGrpSpPr>
            <p:nvPr/>
          </p:nvGrpSpPr>
          <p:grpSpPr bwMode="auto">
            <a:xfrm>
              <a:off x="2160" y="1008"/>
              <a:ext cx="576" cy="384"/>
              <a:chOff x="2688" y="3216"/>
              <a:chExt cx="675" cy="576"/>
            </a:xfrm>
          </p:grpSpPr>
          <p:graphicFrame>
            <p:nvGraphicFramePr>
              <p:cNvPr id="2052" name="Object 16"/>
              <p:cNvGraphicFramePr>
                <a:graphicFrameLocks noChangeAspect="1"/>
              </p:cNvGraphicFramePr>
              <p:nvPr/>
            </p:nvGraphicFramePr>
            <p:xfrm>
              <a:off x="2688" y="3216"/>
              <a:ext cx="43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1" name="Bitmap Image" r:id="rId3" imgW="6714286" imgH="4990476" progId="Paint.Picture">
                      <p:embed/>
                    </p:oleObj>
                  </mc:Choice>
                  <mc:Fallback>
                    <p:oleObj name="Bitmap Image" r:id="rId3" imgW="6714286" imgH="4990476" progId="Paint.Picture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16"/>
                            <a:ext cx="435" cy="384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0066FF">
                                  <a:alpha val="50000"/>
                                </a:srgbClr>
                              </a:gs>
                              <a:gs pos="50000">
                                <a:schemeClr val="bg1">
                                  <a:alpha val="50000"/>
                                </a:schemeClr>
                              </a:gs>
                              <a:gs pos="100000">
                                <a:srgbClr val="0066FF">
                                  <a:alpha val="50000"/>
                                </a:srgbClr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rgbClr val="0066FF">
                                <a:alpha val="50000"/>
                              </a:srgbClr>
                            </a:outer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" name="Object 17"/>
              <p:cNvGraphicFramePr>
                <a:graphicFrameLocks noChangeAspect="1"/>
              </p:cNvGraphicFramePr>
              <p:nvPr/>
            </p:nvGraphicFramePr>
            <p:xfrm>
              <a:off x="2880" y="3408"/>
              <a:ext cx="48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" name="Bitmap Image" r:id="rId5" imgW="7935433" imgH="4229690" progId="Paint.Picture">
                      <p:embed/>
                    </p:oleObj>
                  </mc:Choice>
                  <mc:Fallback>
                    <p:oleObj name="Bitmap Image" r:id="rId5" imgW="7935433" imgH="4229690" progId="Paint.Picture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408"/>
                            <a:ext cx="483" cy="384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0066FF">
                                  <a:alpha val="50000"/>
                                </a:srgbClr>
                              </a:gs>
                              <a:gs pos="50000">
                                <a:schemeClr val="bg1">
                                  <a:alpha val="50000"/>
                                </a:schemeClr>
                              </a:gs>
                              <a:gs pos="100000">
                                <a:srgbClr val="0066FF">
                                  <a:alpha val="50000"/>
                                </a:srgbClr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rgbClr val="0066FF">
                                <a:alpha val="50000"/>
                              </a:srgbClr>
                            </a:outer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80" name="Text Box 18"/>
            <p:cNvSpPr txBox="1">
              <a:spLocks noChangeArrowheads="1"/>
            </p:cNvSpPr>
            <p:nvPr/>
          </p:nvSpPr>
          <p:spPr bwMode="auto">
            <a:xfrm>
              <a:off x="1248" y="1113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GUI</a:t>
              </a:r>
            </a:p>
          </p:txBody>
        </p:sp>
      </p:grpSp>
      <p:grpSp>
        <p:nvGrpSpPr>
          <p:cNvPr id="2063" name="Group 19"/>
          <p:cNvGrpSpPr>
            <a:grpSpLocks/>
          </p:cNvGrpSpPr>
          <p:nvPr/>
        </p:nvGrpSpPr>
        <p:grpSpPr bwMode="auto">
          <a:xfrm>
            <a:off x="1752600" y="3810000"/>
            <a:ext cx="2514600" cy="685800"/>
            <a:chOff x="1200" y="1872"/>
            <a:chExt cx="1584" cy="432"/>
          </a:xfrm>
        </p:grpSpPr>
        <p:sp>
          <p:nvSpPr>
            <p:cNvPr id="807956" name="Rectangle 20"/>
            <p:cNvSpPr>
              <a:spLocks noChangeArrowheads="1"/>
            </p:cNvSpPr>
            <p:nvPr/>
          </p:nvSpPr>
          <p:spPr bwMode="auto">
            <a:xfrm>
              <a:off x="1200" y="1872"/>
              <a:ext cx="1584" cy="432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7" name="Text Box 21"/>
            <p:cNvSpPr txBox="1">
              <a:spLocks noChangeArrowheads="1"/>
            </p:cNvSpPr>
            <p:nvPr/>
          </p:nvSpPr>
          <p:spPr bwMode="auto">
            <a:xfrm>
              <a:off x="1248" y="1966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Data Access</a:t>
              </a:r>
            </a:p>
          </p:txBody>
        </p:sp>
        <p:graphicFrame>
          <p:nvGraphicFramePr>
            <p:cNvPr id="2051" name="Object 22"/>
            <p:cNvGraphicFramePr>
              <a:graphicFrameLocks noChangeAspect="1"/>
            </p:cNvGraphicFramePr>
            <p:nvPr/>
          </p:nvGraphicFramePr>
          <p:xfrm>
            <a:off x="2304" y="1896"/>
            <a:ext cx="4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Clip" r:id="rId7" imgW="3452400" imgH="3458520" progId="MS_ClipArt_Gallery.2">
                    <p:embed/>
                  </p:oleObj>
                </mc:Choice>
                <mc:Fallback>
                  <p:oleObj name="Clip" r:id="rId7" imgW="3452400" imgH="3458520" progId="MS_ClipArt_Gallery.2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96"/>
                          <a:ext cx="4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66CC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rgbClr val="FF66CC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66CC">
                                  <a:alpha val="60001"/>
                                </a:srgbClr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7959" name="Rectangle 23"/>
          <p:cNvSpPr>
            <a:spLocks noChangeArrowheads="1"/>
          </p:cNvSpPr>
          <p:nvPr/>
        </p:nvSpPr>
        <p:spPr bwMode="auto">
          <a:xfrm>
            <a:off x="1752600" y="2667000"/>
            <a:ext cx="2514600" cy="685800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chemeClr val="bg1">
                  <a:alpha val="50000"/>
                </a:scheme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33CC33"/>
            </a:solidFill>
            <a:miter lim="800000"/>
            <a:headEnd/>
            <a:tailEnd/>
          </a:ln>
          <a:effectLst>
            <a:outerShdw dist="17961" dir="2700000" algn="ctr" rotWithShape="0">
              <a:srgbClr val="99FF33"/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07960" name="Rectangle 2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Việc trao đổi liên lạc giữa các layer</a:t>
            </a:r>
          </a:p>
        </p:txBody>
      </p:sp>
      <p:grpSp>
        <p:nvGrpSpPr>
          <p:cNvPr id="2066" name="Group 25"/>
          <p:cNvGrpSpPr>
            <a:grpSpLocks/>
          </p:cNvGrpSpPr>
          <p:nvPr/>
        </p:nvGrpSpPr>
        <p:grpSpPr bwMode="auto">
          <a:xfrm>
            <a:off x="5791204" y="4687887"/>
            <a:ext cx="3257552" cy="646113"/>
            <a:chOff x="3648" y="3120"/>
            <a:chExt cx="2052" cy="407"/>
          </a:xfrm>
        </p:grpSpPr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3648" y="321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2075" name="Text Box 27"/>
            <p:cNvSpPr txBox="1">
              <a:spLocks noChangeArrowheads="1"/>
            </p:cNvSpPr>
            <p:nvPr/>
          </p:nvSpPr>
          <p:spPr bwMode="auto">
            <a:xfrm>
              <a:off x="3744" y="3120"/>
              <a:ext cx="195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vi-VN" dirty="0"/>
                <a:t>Data Transfer Object (</a:t>
              </a:r>
              <a:r>
                <a:rPr lang="en-US" altLang="vi-VN" dirty="0">
                  <a:solidFill>
                    <a:schemeClr val="accent1"/>
                  </a:solidFill>
                </a:rPr>
                <a:t>DTO</a:t>
              </a:r>
              <a:r>
                <a:rPr lang="en-US" altLang="vi-VN" dirty="0" smtClean="0"/>
                <a:t>)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altLang="vi-VN" dirty="0" err="1" smtClean="0"/>
                <a:t>Đối</a:t>
              </a:r>
              <a:r>
                <a:rPr lang="en-US" altLang="vi-VN" dirty="0" smtClean="0"/>
                <a:t> </a:t>
              </a:r>
              <a:r>
                <a:rPr lang="en-US" altLang="vi-VN" dirty="0" err="1" smtClean="0"/>
                <a:t>tượng</a:t>
              </a:r>
              <a:r>
                <a:rPr lang="en-US" altLang="vi-VN" dirty="0" smtClean="0"/>
                <a:t> </a:t>
              </a:r>
              <a:r>
                <a:rPr lang="en-US" altLang="vi-VN" dirty="0" err="1" smtClean="0"/>
                <a:t>chuyển</a:t>
              </a:r>
              <a:r>
                <a:rPr lang="en-US" altLang="vi-VN" dirty="0" smtClean="0"/>
                <a:t>  </a:t>
              </a:r>
              <a:r>
                <a:rPr lang="en-US" altLang="vi-VN" dirty="0" err="1" smtClean="0"/>
                <a:t>giao</a:t>
              </a:r>
              <a:r>
                <a:rPr lang="en-US" altLang="vi-VN" dirty="0" smtClean="0"/>
                <a:t> dl</a:t>
              </a:r>
              <a:endParaRPr lang="en-US" altLang="vi-VN" dirty="0"/>
            </a:p>
          </p:txBody>
        </p:sp>
      </p:grpSp>
      <p:grpSp>
        <p:nvGrpSpPr>
          <p:cNvPr id="2067" name="Group 28"/>
          <p:cNvGrpSpPr>
            <a:grpSpLocks/>
          </p:cNvGrpSpPr>
          <p:nvPr/>
        </p:nvGrpSpPr>
        <p:grpSpPr bwMode="auto">
          <a:xfrm>
            <a:off x="5791200" y="5486400"/>
            <a:ext cx="2635250" cy="366713"/>
            <a:chOff x="3648" y="3456"/>
            <a:chExt cx="1660" cy="231"/>
          </a:xfrm>
        </p:grpSpPr>
        <p:sp>
          <p:nvSpPr>
            <p:cNvPr id="2072" name="Rectangle 29"/>
            <p:cNvSpPr>
              <a:spLocks noChangeArrowheads="1"/>
            </p:cNvSpPr>
            <p:nvPr/>
          </p:nvSpPr>
          <p:spPr bwMode="auto">
            <a:xfrm>
              <a:off x="3648" y="3552"/>
              <a:ext cx="48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2073" name="Text Box 30"/>
            <p:cNvSpPr txBox="1">
              <a:spLocks noChangeArrowheads="1"/>
            </p:cNvSpPr>
            <p:nvPr/>
          </p:nvSpPr>
          <p:spPr bwMode="auto">
            <a:xfrm>
              <a:off x="3744" y="3456"/>
              <a:ext cx="1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vi-VN"/>
                <a:t>Các giá trị, dòng, bảng</a:t>
              </a:r>
            </a:p>
          </p:txBody>
        </p:sp>
      </p:grpSp>
      <p:sp>
        <p:nvSpPr>
          <p:cNvPr id="807967" name="Text Box 31"/>
          <p:cNvSpPr txBox="1">
            <a:spLocks noChangeArrowheads="1"/>
          </p:cNvSpPr>
          <p:nvPr/>
        </p:nvSpPr>
        <p:spPr bwMode="auto">
          <a:xfrm>
            <a:off x="1828800" y="2892425"/>
            <a:ext cx="1644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99FF33"/>
            </a:outerShdw>
          </a:effectLst>
        </p:spPr>
        <p:txBody>
          <a:bodyPr anchor="ctr"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>
                <a:latin typeface="AvantGarde" pitchFamily="34" charset="0"/>
              </a:rPr>
              <a:t>Business logic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3429000" y="274320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Clip" r:id="rId9" imgW="3709440" imgH="2963520" progId="MS_ClipArt_Gallery.2">
                  <p:embed/>
                </p:oleObj>
              </mc:Choice>
              <mc:Fallback>
                <p:oleObj name="Clip" r:id="rId9" imgW="3709440" imgH="296352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762000" cy="5334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33"/>
                          </a:gs>
                          <a:gs pos="50000">
                            <a:schemeClr val="bg1">
                              <a:alpha val="50000"/>
                            </a:schemeClr>
                          </a:gs>
                          <a:gs pos="100000">
                            <a:srgbClr val="66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99FF33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AutoShape 33"/>
          <p:cNvSpPr>
            <a:spLocks noChangeArrowheads="1"/>
          </p:cNvSpPr>
          <p:nvPr/>
        </p:nvSpPr>
        <p:spPr bwMode="auto">
          <a:xfrm>
            <a:off x="2895600" y="4379913"/>
            <a:ext cx="304800" cy="685800"/>
          </a:xfrm>
          <a:prstGeom prst="upDown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rgbClr val="FF00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070" name="AutoShape 34"/>
          <p:cNvSpPr>
            <a:spLocks noChangeArrowheads="1"/>
          </p:cNvSpPr>
          <p:nvPr/>
        </p:nvSpPr>
        <p:spPr bwMode="auto">
          <a:xfrm>
            <a:off x="2819400" y="2097088"/>
            <a:ext cx="304800" cy="685800"/>
          </a:xfrm>
          <a:prstGeom prst="upDown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chemeClr val="accent1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071" name="AutoShape 35"/>
          <p:cNvSpPr>
            <a:spLocks noChangeArrowheads="1"/>
          </p:cNvSpPr>
          <p:nvPr/>
        </p:nvSpPr>
        <p:spPr bwMode="auto">
          <a:xfrm>
            <a:off x="2819400" y="3236913"/>
            <a:ext cx="304800" cy="685800"/>
          </a:xfrm>
          <a:prstGeom prst="upDown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rgbClr val="00FF00"/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83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833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83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4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83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4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833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07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4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833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8" grpId="0" animBg="1"/>
      <p:bldP spid="807939" grpId="0" animBg="1"/>
      <p:bldP spid="807940" grpId="0" animBg="1"/>
      <p:bldP spid="807941" grpId="0" animBg="1"/>
      <p:bldP spid="807942" grpId="0" animBg="1"/>
      <p:bldP spid="80794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E65198-D18C-42B2-A7C4-9A618E5756D4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Tính chất của mô hình 3-layer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0975"/>
            <a:ext cx="8229600" cy="50260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vi-VN" smtClean="0"/>
              <a:t>Giảm sự kết dính giữa các thực thể của phần mềm (decoupling)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vi-VN" smtClean="0"/>
              <a:t>Tăng khả năng tái sử dụng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vi-VN" smtClean="0"/>
              <a:t>Chia sẻ trách nhiệm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3D5D50-C56B-481E-AF29-106E1A63313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Quản lý ngoại lệ</a:t>
            </a:r>
          </a:p>
        </p:txBody>
      </p:sp>
      <p:grpSp>
        <p:nvGrpSpPr>
          <p:cNvPr id="3080" name="Group 3"/>
          <p:cNvGrpSpPr>
            <a:grpSpLocks/>
          </p:cNvGrpSpPr>
          <p:nvPr/>
        </p:nvGrpSpPr>
        <p:grpSpPr bwMode="auto">
          <a:xfrm>
            <a:off x="381000" y="1219200"/>
            <a:ext cx="8229600" cy="5486400"/>
            <a:chOff x="624" y="672"/>
            <a:chExt cx="5184" cy="3456"/>
          </a:xfrm>
        </p:grpSpPr>
        <p:grpSp>
          <p:nvGrpSpPr>
            <p:cNvPr id="3081" name="Group 4"/>
            <p:cNvGrpSpPr>
              <a:grpSpLocks/>
            </p:cNvGrpSpPr>
            <p:nvPr/>
          </p:nvGrpSpPr>
          <p:grpSpPr bwMode="auto">
            <a:xfrm>
              <a:off x="952" y="3688"/>
              <a:ext cx="888" cy="440"/>
              <a:chOff x="3984" y="2976"/>
              <a:chExt cx="816" cy="409"/>
            </a:xfrm>
          </p:grpSpPr>
          <p:grpSp>
            <p:nvGrpSpPr>
              <p:cNvPr id="3112" name="Group 5"/>
              <p:cNvGrpSpPr>
                <a:grpSpLocks/>
              </p:cNvGrpSpPr>
              <p:nvPr/>
            </p:nvGrpSpPr>
            <p:grpSpPr bwMode="auto">
              <a:xfrm>
                <a:off x="3984" y="2976"/>
                <a:ext cx="816" cy="409"/>
                <a:chOff x="2139" y="2863"/>
                <a:chExt cx="378" cy="409"/>
              </a:xfrm>
            </p:grpSpPr>
            <p:sp>
              <p:nvSpPr>
                <p:cNvPr id="3114" name="Freeform 6"/>
                <p:cNvSpPr>
                  <a:spLocks/>
                </p:cNvSpPr>
                <p:nvPr/>
              </p:nvSpPr>
              <p:spPr bwMode="auto">
                <a:xfrm>
                  <a:off x="2139" y="2863"/>
                  <a:ext cx="378" cy="409"/>
                </a:xfrm>
                <a:custGeom>
                  <a:avLst/>
                  <a:gdLst>
                    <a:gd name="T0" fmla="*/ 378 w 378"/>
                    <a:gd name="T1" fmla="*/ 346 h 409"/>
                    <a:gd name="T2" fmla="*/ 375 w 378"/>
                    <a:gd name="T3" fmla="*/ 352 h 409"/>
                    <a:gd name="T4" fmla="*/ 370 w 378"/>
                    <a:gd name="T5" fmla="*/ 363 h 409"/>
                    <a:gd name="T6" fmla="*/ 362 w 378"/>
                    <a:gd name="T7" fmla="*/ 368 h 409"/>
                    <a:gd name="T8" fmla="*/ 356 w 378"/>
                    <a:gd name="T9" fmla="*/ 375 h 409"/>
                    <a:gd name="T10" fmla="*/ 346 w 378"/>
                    <a:gd name="T11" fmla="*/ 380 h 409"/>
                    <a:gd name="T12" fmla="*/ 335 w 378"/>
                    <a:gd name="T13" fmla="*/ 383 h 409"/>
                    <a:gd name="T14" fmla="*/ 323 w 378"/>
                    <a:gd name="T15" fmla="*/ 390 h 409"/>
                    <a:gd name="T16" fmla="*/ 309 w 378"/>
                    <a:gd name="T17" fmla="*/ 393 h 409"/>
                    <a:gd name="T18" fmla="*/ 294 w 378"/>
                    <a:gd name="T19" fmla="*/ 397 h 409"/>
                    <a:gd name="T20" fmla="*/ 279 w 378"/>
                    <a:gd name="T21" fmla="*/ 400 h 409"/>
                    <a:gd name="T22" fmla="*/ 261 w 378"/>
                    <a:gd name="T23" fmla="*/ 404 h 409"/>
                    <a:gd name="T24" fmla="*/ 244 w 378"/>
                    <a:gd name="T25" fmla="*/ 407 h 409"/>
                    <a:gd name="T26" fmla="*/ 217 w 378"/>
                    <a:gd name="T27" fmla="*/ 409 h 409"/>
                    <a:gd name="T28" fmla="*/ 151 w 378"/>
                    <a:gd name="T29" fmla="*/ 407 h 409"/>
                    <a:gd name="T30" fmla="*/ 125 w 378"/>
                    <a:gd name="T31" fmla="*/ 404 h 409"/>
                    <a:gd name="T32" fmla="*/ 107 w 378"/>
                    <a:gd name="T33" fmla="*/ 402 h 409"/>
                    <a:gd name="T34" fmla="*/ 92 w 378"/>
                    <a:gd name="T35" fmla="*/ 400 h 409"/>
                    <a:gd name="T36" fmla="*/ 76 w 378"/>
                    <a:gd name="T37" fmla="*/ 395 h 409"/>
                    <a:gd name="T38" fmla="*/ 62 w 378"/>
                    <a:gd name="T39" fmla="*/ 390 h 409"/>
                    <a:gd name="T40" fmla="*/ 49 w 378"/>
                    <a:gd name="T41" fmla="*/ 386 h 409"/>
                    <a:gd name="T42" fmla="*/ 38 w 378"/>
                    <a:gd name="T43" fmla="*/ 381 h 409"/>
                    <a:gd name="T44" fmla="*/ 29 w 378"/>
                    <a:gd name="T45" fmla="*/ 376 h 409"/>
                    <a:gd name="T46" fmla="*/ 19 w 378"/>
                    <a:gd name="T47" fmla="*/ 373 h 409"/>
                    <a:gd name="T48" fmla="*/ 11 w 378"/>
                    <a:gd name="T49" fmla="*/ 366 h 409"/>
                    <a:gd name="T50" fmla="*/ 5 w 378"/>
                    <a:gd name="T51" fmla="*/ 356 h 409"/>
                    <a:gd name="T52" fmla="*/ 2 w 378"/>
                    <a:gd name="T53" fmla="*/ 349 h 409"/>
                    <a:gd name="T54" fmla="*/ 0 w 378"/>
                    <a:gd name="T55" fmla="*/ 342 h 409"/>
                    <a:gd name="T56" fmla="*/ 0 w 378"/>
                    <a:gd name="T57" fmla="*/ 66 h 409"/>
                    <a:gd name="T58" fmla="*/ 0 w 378"/>
                    <a:gd name="T59" fmla="*/ 61 h 409"/>
                    <a:gd name="T60" fmla="*/ 3 w 378"/>
                    <a:gd name="T61" fmla="*/ 54 h 409"/>
                    <a:gd name="T62" fmla="*/ 7 w 378"/>
                    <a:gd name="T63" fmla="*/ 47 h 409"/>
                    <a:gd name="T64" fmla="*/ 11 w 378"/>
                    <a:gd name="T65" fmla="*/ 42 h 409"/>
                    <a:gd name="T66" fmla="*/ 19 w 378"/>
                    <a:gd name="T67" fmla="*/ 35 h 409"/>
                    <a:gd name="T68" fmla="*/ 29 w 378"/>
                    <a:gd name="T69" fmla="*/ 32 h 409"/>
                    <a:gd name="T70" fmla="*/ 38 w 378"/>
                    <a:gd name="T71" fmla="*/ 25 h 409"/>
                    <a:gd name="T72" fmla="*/ 49 w 378"/>
                    <a:gd name="T73" fmla="*/ 20 h 409"/>
                    <a:gd name="T74" fmla="*/ 62 w 378"/>
                    <a:gd name="T75" fmla="*/ 15 h 409"/>
                    <a:gd name="T76" fmla="*/ 76 w 378"/>
                    <a:gd name="T77" fmla="*/ 13 h 409"/>
                    <a:gd name="T78" fmla="*/ 92 w 378"/>
                    <a:gd name="T79" fmla="*/ 8 h 409"/>
                    <a:gd name="T80" fmla="*/ 107 w 378"/>
                    <a:gd name="T81" fmla="*/ 6 h 409"/>
                    <a:gd name="T82" fmla="*/ 125 w 378"/>
                    <a:gd name="T83" fmla="*/ 5 h 409"/>
                    <a:gd name="T84" fmla="*/ 151 w 378"/>
                    <a:gd name="T85" fmla="*/ 1 h 409"/>
                    <a:gd name="T86" fmla="*/ 217 w 378"/>
                    <a:gd name="T87" fmla="*/ 0 h 409"/>
                    <a:gd name="T88" fmla="*/ 244 w 378"/>
                    <a:gd name="T89" fmla="*/ 1 h 409"/>
                    <a:gd name="T90" fmla="*/ 261 w 378"/>
                    <a:gd name="T91" fmla="*/ 5 h 409"/>
                    <a:gd name="T92" fmla="*/ 279 w 378"/>
                    <a:gd name="T93" fmla="*/ 6 h 409"/>
                    <a:gd name="T94" fmla="*/ 294 w 378"/>
                    <a:gd name="T95" fmla="*/ 11 h 409"/>
                    <a:gd name="T96" fmla="*/ 309 w 378"/>
                    <a:gd name="T97" fmla="*/ 15 h 409"/>
                    <a:gd name="T98" fmla="*/ 323 w 378"/>
                    <a:gd name="T99" fmla="*/ 18 h 409"/>
                    <a:gd name="T100" fmla="*/ 335 w 378"/>
                    <a:gd name="T101" fmla="*/ 22 h 409"/>
                    <a:gd name="T102" fmla="*/ 346 w 378"/>
                    <a:gd name="T103" fmla="*/ 28 h 409"/>
                    <a:gd name="T104" fmla="*/ 356 w 378"/>
                    <a:gd name="T105" fmla="*/ 34 h 409"/>
                    <a:gd name="T106" fmla="*/ 362 w 378"/>
                    <a:gd name="T107" fmla="*/ 39 h 409"/>
                    <a:gd name="T108" fmla="*/ 370 w 378"/>
                    <a:gd name="T109" fmla="*/ 46 h 409"/>
                    <a:gd name="T110" fmla="*/ 373 w 378"/>
                    <a:gd name="T111" fmla="*/ 49 h 409"/>
                    <a:gd name="T112" fmla="*/ 376 w 378"/>
                    <a:gd name="T113" fmla="*/ 56 h 409"/>
                    <a:gd name="T114" fmla="*/ 378 w 378"/>
                    <a:gd name="T115" fmla="*/ 63 h 409"/>
                    <a:gd name="T116" fmla="*/ 378 w 378"/>
                    <a:gd name="T117" fmla="*/ 339 h 409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378"/>
                    <a:gd name="T178" fmla="*/ 0 h 409"/>
                    <a:gd name="T179" fmla="*/ 378 w 378"/>
                    <a:gd name="T180" fmla="*/ 409 h 409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378" h="409">
                      <a:moveTo>
                        <a:pt x="378" y="342"/>
                      </a:moveTo>
                      <a:lnTo>
                        <a:pt x="378" y="346"/>
                      </a:lnTo>
                      <a:lnTo>
                        <a:pt x="376" y="349"/>
                      </a:lnTo>
                      <a:lnTo>
                        <a:pt x="375" y="352"/>
                      </a:lnTo>
                      <a:lnTo>
                        <a:pt x="373" y="356"/>
                      </a:lnTo>
                      <a:lnTo>
                        <a:pt x="370" y="363"/>
                      </a:lnTo>
                      <a:lnTo>
                        <a:pt x="367" y="366"/>
                      </a:lnTo>
                      <a:lnTo>
                        <a:pt x="362" y="368"/>
                      </a:lnTo>
                      <a:lnTo>
                        <a:pt x="359" y="373"/>
                      </a:lnTo>
                      <a:lnTo>
                        <a:pt x="356" y="375"/>
                      </a:lnTo>
                      <a:lnTo>
                        <a:pt x="349" y="376"/>
                      </a:lnTo>
                      <a:lnTo>
                        <a:pt x="346" y="380"/>
                      </a:lnTo>
                      <a:lnTo>
                        <a:pt x="340" y="381"/>
                      </a:lnTo>
                      <a:lnTo>
                        <a:pt x="335" y="383"/>
                      </a:lnTo>
                      <a:lnTo>
                        <a:pt x="329" y="386"/>
                      </a:lnTo>
                      <a:lnTo>
                        <a:pt x="323" y="390"/>
                      </a:lnTo>
                      <a:lnTo>
                        <a:pt x="315" y="390"/>
                      </a:lnTo>
                      <a:lnTo>
                        <a:pt x="309" y="393"/>
                      </a:lnTo>
                      <a:lnTo>
                        <a:pt x="301" y="395"/>
                      </a:lnTo>
                      <a:lnTo>
                        <a:pt x="294" y="397"/>
                      </a:lnTo>
                      <a:lnTo>
                        <a:pt x="286" y="400"/>
                      </a:lnTo>
                      <a:lnTo>
                        <a:pt x="279" y="400"/>
                      </a:lnTo>
                      <a:lnTo>
                        <a:pt x="271" y="402"/>
                      </a:lnTo>
                      <a:lnTo>
                        <a:pt x="261" y="404"/>
                      </a:lnTo>
                      <a:lnTo>
                        <a:pt x="253" y="404"/>
                      </a:lnTo>
                      <a:lnTo>
                        <a:pt x="244" y="407"/>
                      </a:lnTo>
                      <a:lnTo>
                        <a:pt x="225" y="407"/>
                      </a:lnTo>
                      <a:lnTo>
                        <a:pt x="217" y="409"/>
                      </a:lnTo>
                      <a:lnTo>
                        <a:pt x="161" y="409"/>
                      </a:lnTo>
                      <a:lnTo>
                        <a:pt x="151" y="407"/>
                      </a:lnTo>
                      <a:lnTo>
                        <a:pt x="132" y="407"/>
                      </a:lnTo>
                      <a:lnTo>
                        <a:pt x="125" y="404"/>
                      </a:lnTo>
                      <a:lnTo>
                        <a:pt x="117" y="404"/>
                      </a:lnTo>
                      <a:lnTo>
                        <a:pt x="107" y="402"/>
                      </a:lnTo>
                      <a:lnTo>
                        <a:pt x="99" y="400"/>
                      </a:lnTo>
                      <a:lnTo>
                        <a:pt x="92" y="400"/>
                      </a:lnTo>
                      <a:lnTo>
                        <a:pt x="84" y="397"/>
                      </a:lnTo>
                      <a:lnTo>
                        <a:pt x="76" y="395"/>
                      </a:lnTo>
                      <a:lnTo>
                        <a:pt x="68" y="393"/>
                      </a:lnTo>
                      <a:lnTo>
                        <a:pt x="62" y="390"/>
                      </a:lnTo>
                      <a:lnTo>
                        <a:pt x="55" y="390"/>
                      </a:lnTo>
                      <a:lnTo>
                        <a:pt x="49" y="386"/>
                      </a:lnTo>
                      <a:lnTo>
                        <a:pt x="43" y="383"/>
                      </a:lnTo>
                      <a:lnTo>
                        <a:pt x="38" y="381"/>
                      </a:lnTo>
                      <a:lnTo>
                        <a:pt x="32" y="380"/>
                      </a:lnTo>
                      <a:lnTo>
                        <a:pt x="29" y="376"/>
                      </a:lnTo>
                      <a:lnTo>
                        <a:pt x="22" y="375"/>
                      </a:lnTo>
                      <a:lnTo>
                        <a:pt x="19" y="373"/>
                      </a:lnTo>
                      <a:lnTo>
                        <a:pt x="16" y="368"/>
                      </a:lnTo>
                      <a:lnTo>
                        <a:pt x="11" y="366"/>
                      </a:lnTo>
                      <a:lnTo>
                        <a:pt x="8" y="363"/>
                      </a:lnTo>
                      <a:lnTo>
                        <a:pt x="5" y="356"/>
                      </a:lnTo>
                      <a:lnTo>
                        <a:pt x="3" y="352"/>
                      </a:lnTo>
                      <a:lnTo>
                        <a:pt x="2" y="349"/>
                      </a:lnTo>
                      <a:lnTo>
                        <a:pt x="0" y="346"/>
                      </a:lnTo>
                      <a:lnTo>
                        <a:pt x="0" y="342"/>
                      </a:lnTo>
                      <a:lnTo>
                        <a:pt x="0" y="340"/>
                      </a:lnTo>
                      <a:lnTo>
                        <a:pt x="0" y="66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2" y="56"/>
                      </a:lnTo>
                      <a:lnTo>
                        <a:pt x="3" y="54"/>
                      </a:lnTo>
                      <a:lnTo>
                        <a:pt x="5" y="49"/>
                      </a:lnTo>
                      <a:lnTo>
                        <a:pt x="7" y="47"/>
                      </a:lnTo>
                      <a:lnTo>
                        <a:pt x="8" y="46"/>
                      </a:lnTo>
                      <a:lnTo>
                        <a:pt x="11" y="42"/>
                      </a:lnTo>
                      <a:lnTo>
                        <a:pt x="16" y="39"/>
                      </a:lnTo>
                      <a:lnTo>
                        <a:pt x="19" y="35"/>
                      </a:lnTo>
                      <a:lnTo>
                        <a:pt x="22" y="34"/>
                      </a:lnTo>
                      <a:lnTo>
                        <a:pt x="29" y="32"/>
                      </a:lnTo>
                      <a:lnTo>
                        <a:pt x="32" y="28"/>
                      </a:lnTo>
                      <a:lnTo>
                        <a:pt x="38" y="25"/>
                      </a:lnTo>
                      <a:lnTo>
                        <a:pt x="43" y="22"/>
                      </a:lnTo>
                      <a:lnTo>
                        <a:pt x="49" y="20"/>
                      </a:lnTo>
                      <a:lnTo>
                        <a:pt x="55" y="18"/>
                      </a:lnTo>
                      <a:lnTo>
                        <a:pt x="62" y="15"/>
                      </a:lnTo>
                      <a:lnTo>
                        <a:pt x="68" y="15"/>
                      </a:lnTo>
                      <a:lnTo>
                        <a:pt x="76" y="13"/>
                      </a:lnTo>
                      <a:lnTo>
                        <a:pt x="84" y="11"/>
                      </a:lnTo>
                      <a:lnTo>
                        <a:pt x="92" y="8"/>
                      </a:lnTo>
                      <a:lnTo>
                        <a:pt x="99" y="6"/>
                      </a:lnTo>
                      <a:lnTo>
                        <a:pt x="107" y="6"/>
                      </a:lnTo>
                      <a:lnTo>
                        <a:pt x="117" y="5"/>
                      </a:lnTo>
                      <a:lnTo>
                        <a:pt x="125" y="5"/>
                      </a:lnTo>
                      <a:lnTo>
                        <a:pt x="132" y="1"/>
                      </a:lnTo>
                      <a:lnTo>
                        <a:pt x="151" y="1"/>
                      </a:lnTo>
                      <a:lnTo>
                        <a:pt x="161" y="0"/>
                      </a:lnTo>
                      <a:lnTo>
                        <a:pt x="217" y="0"/>
                      </a:lnTo>
                      <a:lnTo>
                        <a:pt x="225" y="1"/>
                      </a:lnTo>
                      <a:lnTo>
                        <a:pt x="244" y="1"/>
                      </a:lnTo>
                      <a:lnTo>
                        <a:pt x="253" y="5"/>
                      </a:lnTo>
                      <a:lnTo>
                        <a:pt x="261" y="5"/>
                      </a:lnTo>
                      <a:lnTo>
                        <a:pt x="271" y="6"/>
                      </a:lnTo>
                      <a:lnTo>
                        <a:pt x="279" y="6"/>
                      </a:lnTo>
                      <a:lnTo>
                        <a:pt x="286" y="8"/>
                      </a:lnTo>
                      <a:lnTo>
                        <a:pt x="294" y="11"/>
                      </a:lnTo>
                      <a:lnTo>
                        <a:pt x="301" y="13"/>
                      </a:lnTo>
                      <a:lnTo>
                        <a:pt x="309" y="15"/>
                      </a:lnTo>
                      <a:lnTo>
                        <a:pt x="315" y="15"/>
                      </a:lnTo>
                      <a:lnTo>
                        <a:pt x="323" y="18"/>
                      </a:lnTo>
                      <a:lnTo>
                        <a:pt x="329" y="20"/>
                      </a:lnTo>
                      <a:lnTo>
                        <a:pt x="335" y="22"/>
                      </a:lnTo>
                      <a:lnTo>
                        <a:pt x="340" y="25"/>
                      </a:lnTo>
                      <a:lnTo>
                        <a:pt x="346" y="28"/>
                      </a:lnTo>
                      <a:lnTo>
                        <a:pt x="349" y="32"/>
                      </a:lnTo>
                      <a:lnTo>
                        <a:pt x="356" y="34"/>
                      </a:lnTo>
                      <a:lnTo>
                        <a:pt x="359" y="35"/>
                      </a:lnTo>
                      <a:lnTo>
                        <a:pt x="362" y="39"/>
                      </a:lnTo>
                      <a:lnTo>
                        <a:pt x="367" y="42"/>
                      </a:lnTo>
                      <a:lnTo>
                        <a:pt x="370" y="46"/>
                      </a:lnTo>
                      <a:lnTo>
                        <a:pt x="371" y="47"/>
                      </a:lnTo>
                      <a:lnTo>
                        <a:pt x="373" y="49"/>
                      </a:lnTo>
                      <a:lnTo>
                        <a:pt x="375" y="54"/>
                      </a:lnTo>
                      <a:lnTo>
                        <a:pt x="376" y="56"/>
                      </a:lnTo>
                      <a:lnTo>
                        <a:pt x="378" y="61"/>
                      </a:lnTo>
                      <a:lnTo>
                        <a:pt x="378" y="63"/>
                      </a:lnTo>
                      <a:lnTo>
                        <a:pt x="378" y="66"/>
                      </a:lnTo>
                      <a:lnTo>
                        <a:pt x="378" y="339"/>
                      </a:lnTo>
                      <a:lnTo>
                        <a:pt x="378" y="342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3115" name="Freeform 7"/>
                <p:cNvSpPr>
                  <a:spLocks/>
                </p:cNvSpPr>
                <p:nvPr/>
              </p:nvSpPr>
              <p:spPr bwMode="auto">
                <a:xfrm>
                  <a:off x="2139" y="2926"/>
                  <a:ext cx="378" cy="66"/>
                </a:xfrm>
                <a:custGeom>
                  <a:avLst/>
                  <a:gdLst>
                    <a:gd name="T0" fmla="*/ 0 w 378"/>
                    <a:gd name="T1" fmla="*/ 0 h 66"/>
                    <a:gd name="T2" fmla="*/ 0 w 378"/>
                    <a:gd name="T3" fmla="*/ 3 h 66"/>
                    <a:gd name="T4" fmla="*/ 2 w 378"/>
                    <a:gd name="T5" fmla="*/ 6 h 66"/>
                    <a:gd name="T6" fmla="*/ 3 w 378"/>
                    <a:gd name="T7" fmla="*/ 10 h 66"/>
                    <a:gd name="T8" fmla="*/ 5 w 378"/>
                    <a:gd name="T9" fmla="*/ 13 h 66"/>
                    <a:gd name="T10" fmla="*/ 7 w 378"/>
                    <a:gd name="T11" fmla="*/ 17 h 66"/>
                    <a:gd name="T12" fmla="*/ 8 w 378"/>
                    <a:gd name="T13" fmla="*/ 18 h 66"/>
                    <a:gd name="T14" fmla="*/ 11 w 378"/>
                    <a:gd name="T15" fmla="*/ 23 h 66"/>
                    <a:gd name="T16" fmla="*/ 16 w 378"/>
                    <a:gd name="T17" fmla="*/ 25 h 66"/>
                    <a:gd name="T18" fmla="*/ 19 w 378"/>
                    <a:gd name="T19" fmla="*/ 27 h 66"/>
                    <a:gd name="T20" fmla="*/ 22 w 378"/>
                    <a:gd name="T21" fmla="*/ 30 h 66"/>
                    <a:gd name="T22" fmla="*/ 29 w 378"/>
                    <a:gd name="T23" fmla="*/ 34 h 66"/>
                    <a:gd name="T24" fmla="*/ 32 w 378"/>
                    <a:gd name="T25" fmla="*/ 37 h 66"/>
                    <a:gd name="T26" fmla="*/ 38 w 378"/>
                    <a:gd name="T27" fmla="*/ 39 h 66"/>
                    <a:gd name="T28" fmla="*/ 43 w 378"/>
                    <a:gd name="T29" fmla="*/ 40 h 66"/>
                    <a:gd name="T30" fmla="*/ 49 w 378"/>
                    <a:gd name="T31" fmla="*/ 44 h 66"/>
                    <a:gd name="T32" fmla="*/ 55 w 378"/>
                    <a:gd name="T33" fmla="*/ 46 h 66"/>
                    <a:gd name="T34" fmla="*/ 62 w 378"/>
                    <a:gd name="T35" fmla="*/ 47 h 66"/>
                    <a:gd name="T36" fmla="*/ 68 w 378"/>
                    <a:gd name="T37" fmla="*/ 51 h 66"/>
                    <a:gd name="T38" fmla="*/ 76 w 378"/>
                    <a:gd name="T39" fmla="*/ 52 h 66"/>
                    <a:gd name="T40" fmla="*/ 84 w 378"/>
                    <a:gd name="T41" fmla="*/ 54 h 66"/>
                    <a:gd name="T42" fmla="*/ 92 w 378"/>
                    <a:gd name="T43" fmla="*/ 58 h 66"/>
                    <a:gd name="T44" fmla="*/ 99 w 378"/>
                    <a:gd name="T45" fmla="*/ 58 h 66"/>
                    <a:gd name="T46" fmla="*/ 107 w 378"/>
                    <a:gd name="T47" fmla="*/ 59 h 66"/>
                    <a:gd name="T48" fmla="*/ 117 w 378"/>
                    <a:gd name="T49" fmla="*/ 61 h 66"/>
                    <a:gd name="T50" fmla="*/ 125 w 378"/>
                    <a:gd name="T51" fmla="*/ 61 h 66"/>
                    <a:gd name="T52" fmla="*/ 132 w 378"/>
                    <a:gd name="T53" fmla="*/ 64 h 66"/>
                    <a:gd name="T54" fmla="*/ 151 w 378"/>
                    <a:gd name="T55" fmla="*/ 64 h 66"/>
                    <a:gd name="T56" fmla="*/ 161 w 378"/>
                    <a:gd name="T57" fmla="*/ 66 h 66"/>
                    <a:gd name="T58" fmla="*/ 217 w 378"/>
                    <a:gd name="T59" fmla="*/ 66 h 66"/>
                    <a:gd name="T60" fmla="*/ 225 w 378"/>
                    <a:gd name="T61" fmla="*/ 64 h 66"/>
                    <a:gd name="T62" fmla="*/ 244 w 378"/>
                    <a:gd name="T63" fmla="*/ 64 h 66"/>
                    <a:gd name="T64" fmla="*/ 253 w 378"/>
                    <a:gd name="T65" fmla="*/ 61 h 66"/>
                    <a:gd name="T66" fmla="*/ 261 w 378"/>
                    <a:gd name="T67" fmla="*/ 61 h 66"/>
                    <a:gd name="T68" fmla="*/ 271 w 378"/>
                    <a:gd name="T69" fmla="*/ 59 h 66"/>
                    <a:gd name="T70" fmla="*/ 279 w 378"/>
                    <a:gd name="T71" fmla="*/ 58 h 66"/>
                    <a:gd name="T72" fmla="*/ 286 w 378"/>
                    <a:gd name="T73" fmla="*/ 58 h 66"/>
                    <a:gd name="T74" fmla="*/ 294 w 378"/>
                    <a:gd name="T75" fmla="*/ 54 h 66"/>
                    <a:gd name="T76" fmla="*/ 301 w 378"/>
                    <a:gd name="T77" fmla="*/ 52 h 66"/>
                    <a:gd name="T78" fmla="*/ 309 w 378"/>
                    <a:gd name="T79" fmla="*/ 51 h 66"/>
                    <a:gd name="T80" fmla="*/ 315 w 378"/>
                    <a:gd name="T81" fmla="*/ 47 h 66"/>
                    <a:gd name="T82" fmla="*/ 323 w 378"/>
                    <a:gd name="T83" fmla="*/ 46 h 66"/>
                    <a:gd name="T84" fmla="*/ 329 w 378"/>
                    <a:gd name="T85" fmla="*/ 44 h 66"/>
                    <a:gd name="T86" fmla="*/ 335 w 378"/>
                    <a:gd name="T87" fmla="*/ 40 h 66"/>
                    <a:gd name="T88" fmla="*/ 340 w 378"/>
                    <a:gd name="T89" fmla="*/ 39 h 66"/>
                    <a:gd name="T90" fmla="*/ 346 w 378"/>
                    <a:gd name="T91" fmla="*/ 37 h 66"/>
                    <a:gd name="T92" fmla="*/ 349 w 378"/>
                    <a:gd name="T93" fmla="*/ 34 h 66"/>
                    <a:gd name="T94" fmla="*/ 356 w 378"/>
                    <a:gd name="T95" fmla="*/ 30 h 66"/>
                    <a:gd name="T96" fmla="*/ 359 w 378"/>
                    <a:gd name="T97" fmla="*/ 27 h 66"/>
                    <a:gd name="T98" fmla="*/ 362 w 378"/>
                    <a:gd name="T99" fmla="*/ 25 h 66"/>
                    <a:gd name="T100" fmla="*/ 367 w 378"/>
                    <a:gd name="T101" fmla="*/ 23 h 66"/>
                    <a:gd name="T102" fmla="*/ 370 w 378"/>
                    <a:gd name="T103" fmla="*/ 18 h 66"/>
                    <a:gd name="T104" fmla="*/ 371 w 378"/>
                    <a:gd name="T105" fmla="*/ 17 h 66"/>
                    <a:gd name="T106" fmla="*/ 373 w 378"/>
                    <a:gd name="T107" fmla="*/ 13 h 66"/>
                    <a:gd name="T108" fmla="*/ 375 w 378"/>
                    <a:gd name="T109" fmla="*/ 10 h 66"/>
                    <a:gd name="T110" fmla="*/ 376 w 378"/>
                    <a:gd name="T111" fmla="*/ 6 h 66"/>
                    <a:gd name="T112" fmla="*/ 378 w 378"/>
                    <a:gd name="T113" fmla="*/ 3 h 66"/>
                    <a:gd name="T114" fmla="*/ 378 w 378"/>
                    <a:gd name="T115" fmla="*/ 0 h 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378"/>
                    <a:gd name="T175" fmla="*/ 0 h 66"/>
                    <a:gd name="T176" fmla="*/ 378 w 378"/>
                    <a:gd name="T177" fmla="*/ 66 h 6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378" h="6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2" y="6"/>
                      </a:lnTo>
                      <a:lnTo>
                        <a:pt x="3" y="10"/>
                      </a:lnTo>
                      <a:lnTo>
                        <a:pt x="5" y="13"/>
                      </a:lnTo>
                      <a:lnTo>
                        <a:pt x="7" y="17"/>
                      </a:lnTo>
                      <a:lnTo>
                        <a:pt x="8" y="18"/>
                      </a:lnTo>
                      <a:lnTo>
                        <a:pt x="11" y="23"/>
                      </a:lnTo>
                      <a:lnTo>
                        <a:pt x="16" y="25"/>
                      </a:lnTo>
                      <a:lnTo>
                        <a:pt x="19" y="27"/>
                      </a:lnTo>
                      <a:lnTo>
                        <a:pt x="22" y="30"/>
                      </a:lnTo>
                      <a:lnTo>
                        <a:pt x="29" y="34"/>
                      </a:lnTo>
                      <a:lnTo>
                        <a:pt x="32" y="37"/>
                      </a:lnTo>
                      <a:lnTo>
                        <a:pt x="38" y="39"/>
                      </a:lnTo>
                      <a:lnTo>
                        <a:pt x="43" y="40"/>
                      </a:lnTo>
                      <a:lnTo>
                        <a:pt x="49" y="44"/>
                      </a:lnTo>
                      <a:lnTo>
                        <a:pt x="55" y="46"/>
                      </a:lnTo>
                      <a:lnTo>
                        <a:pt x="62" y="47"/>
                      </a:lnTo>
                      <a:lnTo>
                        <a:pt x="68" y="51"/>
                      </a:lnTo>
                      <a:lnTo>
                        <a:pt x="76" y="52"/>
                      </a:lnTo>
                      <a:lnTo>
                        <a:pt x="84" y="54"/>
                      </a:lnTo>
                      <a:lnTo>
                        <a:pt x="92" y="58"/>
                      </a:lnTo>
                      <a:lnTo>
                        <a:pt x="99" y="58"/>
                      </a:lnTo>
                      <a:lnTo>
                        <a:pt x="107" y="59"/>
                      </a:lnTo>
                      <a:lnTo>
                        <a:pt x="117" y="61"/>
                      </a:lnTo>
                      <a:lnTo>
                        <a:pt x="125" y="61"/>
                      </a:lnTo>
                      <a:lnTo>
                        <a:pt x="132" y="64"/>
                      </a:lnTo>
                      <a:lnTo>
                        <a:pt x="151" y="64"/>
                      </a:lnTo>
                      <a:lnTo>
                        <a:pt x="161" y="66"/>
                      </a:lnTo>
                      <a:lnTo>
                        <a:pt x="217" y="66"/>
                      </a:lnTo>
                      <a:lnTo>
                        <a:pt x="225" y="64"/>
                      </a:lnTo>
                      <a:lnTo>
                        <a:pt x="244" y="64"/>
                      </a:lnTo>
                      <a:lnTo>
                        <a:pt x="253" y="61"/>
                      </a:lnTo>
                      <a:lnTo>
                        <a:pt x="261" y="61"/>
                      </a:lnTo>
                      <a:lnTo>
                        <a:pt x="271" y="59"/>
                      </a:lnTo>
                      <a:lnTo>
                        <a:pt x="279" y="58"/>
                      </a:lnTo>
                      <a:lnTo>
                        <a:pt x="286" y="58"/>
                      </a:lnTo>
                      <a:lnTo>
                        <a:pt x="294" y="54"/>
                      </a:lnTo>
                      <a:lnTo>
                        <a:pt x="301" y="52"/>
                      </a:lnTo>
                      <a:lnTo>
                        <a:pt x="309" y="51"/>
                      </a:lnTo>
                      <a:lnTo>
                        <a:pt x="315" y="47"/>
                      </a:lnTo>
                      <a:lnTo>
                        <a:pt x="323" y="46"/>
                      </a:lnTo>
                      <a:lnTo>
                        <a:pt x="329" y="44"/>
                      </a:lnTo>
                      <a:lnTo>
                        <a:pt x="335" y="40"/>
                      </a:lnTo>
                      <a:lnTo>
                        <a:pt x="340" y="39"/>
                      </a:lnTo>
                      <a:lnTo>
                        <a:pt x="346" y="37"/>
                      </a:lnTo>
                      <a:lnTo>
                        <a:pt x="349" y="34"/>
                      </a:lnTo>
                      <a:lnTo>
                        <a:pt x="356" y="30"/>
                      </a:lnTo>
                      <a:lnTo>
                        <a:pt x="359" y="27"/>
                      </a:lnTo>
                      <a:lnTo>
                        <a:pt x="362" y="25"/>
                      </a:lnTo>
                      <a:lnTo>
                        <a:pt x="367" y="23"/>
                      </a:lnTo>
                      <a:lnTo>
                        <a:pt x="370" y="18"/>
                      </a:lnTo>
                      <a:lnTo>
                        <a:pt x="371" y="17"/>
                      </a:lnTo>
                      <a:lnTo>
                        <a:pt x="373" y="13"/>
                      </a:lnTo>
                      <a:lnTo>
                        <a:pt x="375" y="10"/>
                      </a:lnTo>
                      <a:lnTo>
                        <a:pt x="376" y="6"/>
                      </a:lnTo>
                      <a:lnTo>
                        <a:pt x="378" y="3"/>
                      </a:lnTo>
                      <a:lnTo>
                        <a:pt x="378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3113" name="Text Box 8"/>
              <p:cNvSpPr txBox="1">
                <a:spLocks noChangeArrowheads="1"/>
              </p:cNvSpPr>
              <p:nvPr/>
            </p:nvSpPr>
            <p:spPr bwMode="auto">
              <a:xfrm>
                <a:off x="4127" y="3120"/>
                <a:ext cx="673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altLang="vi-VN">
                    <a:latin typeface="AvantGarde" pitchFamily="34" charset="0"/>
                  </a:rPr>
                  <a:t>Database</a:t>
                </a:r>
              </a:p>
            </p:txBody>
          </p:sp>
        </p:grpSp>
        <p:sp>
          <p:nvSpPr>
            <p:cNvPr id="3082" name="Rectangle 9"/>
            <p:cNvSpPr>
              <a:spLocks noChangeArrowheads="1"/>
            </p:cNvSpPr>
            <p:nvPr/>
          </p:nvSpPr>
          <p:spPr bwMode="auto">
            <a:xfrm>
              <a:off x="659" y="866"/>
              <a:ext cx="1450" cy="1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graphicFrame>
          <p:nvGraphicFramePr>
            <p:cNvPr id="3074" name="Object 10"/>
            <p:cNvGraphicFramePr>
              <a:graphicFrameLocks noChangeAspect="1"/>
            </p:cNvGraphicFramePr>
            <p:nvPr/>
          </p:nvGraphicFramePr>
          <p:xfrm>
            <a:off x="1445" y="2423"/>
            <a:ext cx="52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Clip" r:id="rId3" imgW="3709440" imgH="2963520" progId="MS_ClipArt_Gallery.2">
                    <p:embed/>
                  </p:oleObj>
                </mc:Choice>
                <mc:Fallback>
                  <p:oleObj name="Clip" r:id="rId3" imgW="3709440" imgH="296352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2423"/>
                          <a:ext cx="52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3" name="Group 11"/>
            <p:cNvGrpSpPr>
              <a:grpSpLocks/>
            </p:cNvGrpSpPr>
            <p:nvPr/>
          </p:nvGrpSpPr>
          <p:grpSpPr bwMode="auto">
            <a:xfrm>
              <a:off x="1152" y="912"/>
              <a:ext cx="868" cy="816"/>
              <a:chOff x="2688" y="3216"/>
              <a:chExt cx="675" cy="576"/>
            </a:xfrm>
          </p:grpSpPr>
          <p:graphicFrame>
            <p:nvGraphicFramePr>
              <p:cNvPr id="3076" name="Object 12"/>
              <p:cNvGraphicFramePr>
                <a:graphicFrameLocks noChangeAspect="1"/>
              </p:cNvGraphicFramePr>
              <p:nvPr/>
            </p:nvGraphicFramePr>
            <p:xfrm>
              <a:off x="2688" y="3216"/>
              <a:ext cx="43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Bitmap Image" r:id="rId5" imgW="6714286" imgH="4990476" progId="Paint.Picture">
                      <p:embed/>
                    </p:oleObj>
                  </mc:Choice>
                  <mc:Fallback>
                    <p:oleObj name="Bitmap Image" r:id="rId5" imgW="6714286" imgH="4990476" progId="Paint.Picture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16"/>
                            <a:ext cx="435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7" name="Object 13"/>
              <p:cNvGraphicFramePr>
                <a:graphicFrameLocks noChangeAspect="1"/>
              </p:cNvGraphicFramePr>
              <p:nvPr/>
            </p:nvGraphicFramePr>
            <p:xfrm>
              <a:off x="2880" y="3408"/>
              <a:ext cx="48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Bitmap Image" r:id="rId7" imgW="7935433" imgH="4229690" progId="Paint.Picture">
                      <p:embed/>
                    </p:oleObj>
                  </mc:Choice>
                  <mc:Fallback>
                    <p:oleObj name="Bitmap Image" r:id="rId7" imgW="7935433" imgH="4229690" progId="Paint.Picture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408"/>
                            <a:ext cx="483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84" name="Text Box 14"/>
            <p:cNvSpPr txBox="1">
              <a:spLocks noChangeArrowheads="1"/>
            </p:cNvSpPr>
            <p:nvPr/>
          </p:nvSpPr>
          <p:spPr bwMode="auto">
            <a:xfrm>
              <a:off x="668" y="2352"/>
              <a:ext cx="70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vi-VN">
                  <a:latin typeface="AvantGarde" pitchFamily="34" charset="0"/>
                </a:rPr>
                <a:t>Business</a:t>
              </a:r>
            </a:p>
          </p:txBody>
        </p:sp>
        <p:graphicFrame>
          <p:nvGraphicFramePr>
            <p:cNvPr id="3075" name="Object 15"/>
            <p:cNvGraphicFramePr>
              <a:graphicFrameLocks noChangeAspect="1"/>
            </p:cNvGraphicFramePr>
            <p:nvPr/>
          </p:nvGraphicFramePr>
          <p:xfrm>
            <a:off x="1455" y="2804"/>
            <a:ext cx="47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Clip" r:id="rId9" imgW="3452400" imgH="3458520" progId="MS_ClipArt_Gallery.2">
                    <p:embed/>
                  </p:oleObj>
                </mc:Choice>
                <mc:Fallback>
                  <p:oleObj name="Clip" r:id="rId9" imgW="3452400" imgH="345852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804"/>
                          <a:ext cx="47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AutoShape 16"/>
            <p:cNvSpPr>
              <a:spLocks noChangeArrowheads="1"/>
            </p:cNvSpPr>
            <p:nvPr/>
          </p:nvSpPr>
          <p:spPr bwMode="auto">
            <a:xfrm>
              <a:off x="1304" y="2016"/>
              <a:ext cx="176" cy="336"/>
            </a:xfrm>
            <a:prstGeom prst="upDownArrow">
              <a:avLst>
                <a:gd name="adj1" fmla="val 50000"/>
                <a:gd name="adj2" fmla="val 381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3086" name="AutoShape 17"/>
            <p:cNvSpPr>
              <a:spLocks noChangeArrowheads="1"/>
            </p:cNvSpPr>
            <p:nvPr/>
          </p:nvSpPr>
          <p:spPr bwMode="auto">
            <a:xfrm>
              <a:off x="1304" y="3264"/>
              <a:ext cx="175" cy="432"/>
            </a:xfrm>
            <a:prstGeom prst="upDownArrow">
              <a:avLst>
                <a:gd name="adj1" fmla="val 50000"/>
                <a:gd name="adj2" fmla="val 493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grpSp>
          <p:nvGrpSpPr>
            <p:cNvPr id="3087" name="Group 18"/>
            <p:cNvGrpSpPr>
              <a:grpSpLocks/>
            </p:cNvGrpSpPr>
            <p:nvPr/>
          </p:nvGrpSpPr>
          <p:grpSpPr bwMode="auto">
            <a:xfrm>
              <a:off x="624" y="840"/>
              <a:ext cx="422" cy="233"/>
              <a:chOff x="3520" y="840"/>
              <a:chExt cx="368" cy="216"/>
            </a:xfrm>
          </p:grpSpPr>
          <p:sp>
            <p:nvSpPr>
              <p:cNvPr id="3110" name="Text Box 19"/>
              <p:cNvSpPr txBox="1">
                <a:spLocks noChangeArrowheads="1"/>
              </p:cNvSpPr>
              <p:nvPr/>
            </p:nvSpPr>
            <p:spPr bwMode="auto">
              <a:xfrm>
                <a:off x="3520" y="840"/>
                <a:ext cx="32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altLang="vi-VN">
                    <a:latin typeface="AvantGarde" pitchFamily="34" charset="0"/>
                  </a:rPr>
                  <a:t>GUI</a:t>
                </a:r>
              </a:p>
            </p:txBody>
          </p:sp>
          <p:sp>
            <p:nvSpPr>
              <p:cNvPr id="3111" name="Rectangle 20"/>
              <p:cNvSpPr>
                <a:spLocks noChangeArrowheads="1"/>
              </p:cNvSpPr>
              <p:nvPr/>
            </p:nvSpPr>
            <p:spPr bwMode="auto">
              <a:xfrm>
                <a:off x="3552" y="8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</p:grpSp>
        <p:sp>
          <p:nvSpPr>
            <p:cNvPr id="3088" name="Text Box 21"/>
            <p:cNvSpPr txBox="1">
              <a:spLocks noChangeArrowheads="1"/>
            </p:cNvSpPr>
            <p:nvPr/>
          </p:nvSpPr>
          <p:spPr bwMode="auto">
            <a:xfrm>
              <a:off x="3984" y="2160"/>
              <a:ext cx="1344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Thrown business exceptions</a:t>
              </a:r>
            </a:p>
          </p:txBody>
        </p:sp>
        <p:sp>
          <p:nvSpPr>
            <p:cNvPr id="3089" name="Rectangle 22"/>
            <p:cNvSpPr>
              <a:spLocks noChangeArrowheads="1"/>
            </p:cNvSpPr>
            <p:nvPr/>
          </p:nvSpPr>
          <p:spPr bwMode="auto">
            <a:xfrm>
              <a:off x="3821" y="3694"/>
              <a:ext cx="1603" cy="38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Database Error Handling</a:t>
              </a:r>
            </a:p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(controlled by DBMS)</a:t>
              </a:r>
              <a:endParaRPr lang="en-AU" altLang="vi-VN" sz="1200">
                <a:latin typeface="Times New Roman" pitchFamily="18" charset="0"/>
              </a:endParaRPr>
            </a:p>
          </p:txBody>
        </p:sp>
        <p:sp>
          <p:nvSpPr>
            <p:cNvPr id="3090" name="Rectangle 23"/>
            <p:cNvSpPr>
              <a:spLocks noChangeArrowheads="1"/>
            </p:cNvSpPr>
            <p:nvPr/>
          </p:nvSpPr>
          <p:spPr bwMode="auto">
            <a:xfrm>
              <a:off x="3811" y="2784"/>
              <a:ext cx="1605" cy="3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Business Error Handling</a:t>
              </a:r>
            </a:p>
          </p:txBody>
        </p:sp>
        <p:sp>
          <p:nvSpPr>
            <p:cNvPr id="3091" name="Rectangle 24"/>
            <p:cNvSpPr>
              <a:spLocks noChangeArrowheads="1"/>
            </p:cNvSpPr>
            <p:nvPr/>
          </p:nvSpPr>
          <p:spPr bwMode="auto">
            <a:xfrm>
              <a:off x="3805" y="1584"/>
              <a:ext cx="1619" cy="28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GUI layer Error Handling</a:t>
              </a:r>
            </a:p>
          </p:txBody>
        </p:sp>
        <p:sp>
          <p:nvSpPr>
            <p:cNvPr id="3092" name="Line 25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Text Box 26"/>
            <p:cNvSpPr txBox="1">
              <a:spLocks noChangeArrowheads="1"/>
            </p:cNvSpPr>
            <p:nvPr/>
          </p:nvSpPr>
          <p:spPr bwMode="auto">
            <a:xfrm>
              <a:off x="3984" y="3360"/>
              <a:ext cx="134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Database error codes</a:t>
              </a:r>
              <a:endParaRPr lang="en-AU" altLang="vi-VN" sz="1000">
                <a:latin typeface="Times New Roman" pitchFamily="18" charset="0"/>
              </a:endParaRPr>
            </a:p>
          </p:txBody>
        </p:sp>
        <p:sp>
          <p:nvSpPr>
            <p:cNvPr id="3094" name="Line 27"/>
            <p:cNvSpPr>
              <a:spLocks noChangeShapeType="1"/>
            </p:cNvSpPr>
            <p:nvPr/>
          </p:nvSpPr>
          <p:spPr bwMode="auto">
            <a:xfrm flipV="1">
              <a:off x="3888" y="1872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pic>
          <p:nvPicPr>
            <p:cNvPr id="3095" name="Picture 2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672"/>
              <a:ext cx="1267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6" name="Picture 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1" y="699"/>
              <a:ext cx="1181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7" name="Line 30"/>
            <p:cNvSpPr>
              <a:spLocks noChangeShapeType="1"/>
            </p:cNvSpPr>
            <p:nvPr/>
          </p:nvSpPr>
          <p:spPr bwMode="auto">
            <a:xfrm flipH="1" flipV="1">
              <a:off x="3888" y="1048"/>
              <a:ext cx="461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31"/>
            <p:cNvSpPr>
              <a:spLocks noChangeShapeType="1"/>
            </p:cNvSpPr>
            <p:nvPr/>
          </p:nvSpPr>
          <p:spPr bwMode="auto">
            <a:xfrm flipV="1">
              <a:off x="5088" y="1008"/>
              <a:ext cx="288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Text Box 32"/>
            <p:cNvSpPr txBox="1">
              <a:spLocks noChangeArrowheads="1"/>
            </p:cNvSpPr>
            <p:nvPr/>
          </p:nvSpPr>
          <p:spPr bwMode="auto">
            <a:xfrm>
              <a:off x="3984" y="1248"/>
              <a:ext cx="1344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>
                  <a:latin typeface="Times New Roman" pitchFamily="18" charset="0"/>
                </a:rPr>
                <a:t>Error messages</a:t>
              </a:r>
            </a:p>
          </p:txBody>
        </p:sp>
        <p:sp>
          <p:nvSpPr>
            <p:cNvPr id="3100" name="Text Box 33"/>
            <p:cNvSpPr txBox="1">
              <a:spLocks noChangeArrowheads="1"/>
            </p:cNvSpPr>
            <p:nvPr/>
          </p:nvSpPr>
          <p:spPr bwMode="auto">
            <a:xfrm>
              <a:off x="2448" y="3664"/>
              <a:ext cx="1075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 sz="1600">
                  <a:latin typeface="Times New Roman" pitchFamily="18" charset="0"/>
                </a:rPr>
                <a:t>Database errors while executing</a:t>
              </a:r>
            </a:p>
          </p:txBody>
        </p:sp>
        <p:sp>
          <p:nvSpPr>
            <p:cNvPr id="3101" name="Line 34"/>
            <p:cNvSpPr>
              <a:spLocks noChangeShapeType="1"/>
            </p:cNvSpPr>
            <p:nvPr/>
          </p:nvSpPr>
          <p:spPr bwMode="auto">
            <a:xfrm>
              <a:off x="1824" y="4000"/>
              <a:ext cx="20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02" name="Text Box 35"/>
            <p:cNvSpPr txBox="1">
              <a:spLocks noChangeArrowheads="1"/>
            </p:cNvSpPr>
            <p:nvPr/>
          </p:nvSpPr>
          <p:spPr bwMode="auto">
            <a:xfrm>
              <a:off x="2424" y="1440"/>
              <a:ext cx="1075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 sz="1600">
                  <a:latin typeface="Times New Roman" pitchFamily="18" charset="0"/>
                </a:rPr>
                <a:t>Errors while treating data input</a:t>
              </a:r>
            </a:p>
          </p:txBody>
        </p:sp>
        <p:sp>
          <p:nvSpPr>
            <p:cNvPr id="3103" name="Line 36"/>
            <p:cNvSpPr>
              <a:spLocks noChangeShapeType="1"/>
            </p:cNvSpPr>
            <p:nvPr/>
          </p:nvSpPr>
          <p:spPr bwMode="auto">
            <a:xfrm>
              <a:off x="2112" y="1776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04" name="Text Box 37"/>
            <p:cNvSpPr txBox="1">
              <a:spLocks noChangeArrowheads="1"/>
            </p:cNvSpPr>
            <p:nvPr/>
          </p:nvSpPr>
          <p:spPr bwMode="auto">
            <a:xfrm>
              <a:off x="2424" y="2488"/>
              <a:ext cx="1075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altLang="vi-VN" sz="1600">
                  <a:latin typeface="Times New Roman" pitchFamily="18" charset="0"/>
                </a:rPr>
                <a:t>Errors while treating in business layer</a:t>
              </a:r>
            </a:p>
          </p:txBody>
        </p:sp>
        <p:sp>
          <p:nvSpPr>
            <p:cNvPr id="3105" name="Line 38"/>
            <p:cNvSpPr>
              <a:spLocks noChangeShapeType="1"/>
            </p:cNvSpPr>
            <p:nvPr/>
          </p:nvSpPr>
          <p:spPr bwMode="auto">
            <a:xfrm>
              <a:off x="2112" y="3016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106" name="Rectangle 39"/>
            <p:cNvSpPr>
              <a:spLocks noChangeArrowheads="1"/>
            </p:cNvSpPr>
            <p:nvPr/>
          </p:nvSpPr>
          <p:spPr bwMode="auto">
            <a:xfrm>
              <a:off x="672" y="2352"/>
              <a:ext cx="1440" cy="9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grpSp>
          <p:nvGrpSpPr>
            <p:cNvPr id="3107" name="Group 40"/>
            <p:cNvGrpSpPr>
              <a:grpSpLocks/>
            </p:cNvGrpSpPr>
            <p:nvPr/>
          </p:nvGrpSpPr>
          <p:grpSpPr bwMode="auto">
            <a:xfrm>
              <a:off x="5424" y="2160"/>
              <a:ext cx="384" cy="384"/>
              <a:chOff x="5520" y="2160"/>
              <a:chExt cx="384" cy="384"/>
            </a:xfrm>
          </p:grpSpPr>
          <p:sp>
            <p:nvSpPr>
              <p:cNvPr id="3108" name="Rectangle 41"/>
              <p:cNvSpPr>
                <a:spLocks noChangeArrowheads="1"/>
              </p:cNvSpPr>
              <p:nvPr/>
            </p:nvSpPr>
            <p:spPr bwMode="auto">
              <a:xfrm>
                <a:off x="5520" y="2160"/>
                <a:ext cx="384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vi-VN" altLang="vi-VN"/>
              </a:p>
            </p:txBody>
          </p:sp>
          <p:sp>
            <p:nvSpPr>
              <p:cNvPr id="3109" name="Text Box 42"/>
              <p:cNvSpPr txBox="1">
                <a:spLocks noChangeArrowheads="1"/>
              </p:cNvSpPr>
              <p:nvPr/>
            </p:nvSpPr>
            <p:spPr bwMode="auto">
              <a:xfrm>
                <a:off x="5538" y="2250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vi-VN">
                    <a:latin typeface="Times New Roman" pitchFamily="18" charset="0"/>
                  </a:rPr>
                  <a:t>Log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C8A276-2318-41B1-A10F-AC14F5E0AEA8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Quản lý ngoại lệ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vi-VN" smtClean="0"/>
              <a:t>Ngoại lệ có thể xảy ra ở bất kỳ layer nào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vi-VN" smtClean="0"/>
              <a:t>Khi ngoại lệ xảy ra ở một layer thì: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vi-VN" smtClean="0"/>
              <a:t>Xử lý nội bộ trong layer đó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vi-VN" smtClean="0"/>
              <a:t>“Quăng” ngoại lệ lên layer “cao hơn”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vi-VN" smtClean="0"/>
              <a:t>Không xử lý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vi-VN" smtClean="0"/>
              <a:t>Khi một layer nhận ngoại lệ từ một layer “thấp hơn”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vi-VN" smtClean="0"/>
              <a:t>Xử lý nội bộ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vi-VN" smtClean="0"/>
              <a:t>“Quăng” ngoại lệ lên layer “cao hơn”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vi-VN" smtClean="0"/>
              <a:t>Không xử lý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50753F-453E-4E5C-A199-8808FC48A909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69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488459" name="Rectangle 11"/>
          <p:cNvSpPr>
            <a:spLocks noChangeArrowheads="1"/>
          </p:cNvSpPr>
          <p:nvPr/>
        </p:nvSpPr>
        <p:spPr bwMode="auto">
          <a:xfrm>
            <a:off x="5715000" y="2895600"/>
            <a:ext cx="2514600" cy="685800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chemeClr val="bg1">
                  <a:alpha val="50000"/>
                </a:scheme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33CC33"/>
            </a:solidFill>
            <a:miter lim="800000"/>
            <a:headEnd/>
            <a:tailEnd/>
          </a:ln>
          <a:effectLst>
            <a:outerShdw dist="17961" dir="2700000" algn="ctr" rotWithShape="0">
              <a:srgbClr val="99FF33"/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8476" name="Rectangle 28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1-tier, 3-layer</a:t>
            </a:r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762000" y="1524000"/>
            <a:ext cx="7772400" cy="4787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vi-VN" altLang="vi-V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07" name="Group 5"/>
          <p:cNvGrpSpPr>
            <a:grpSpLocks/>
          </p:cNvGrpSpPr>
          <p:nvPr/>
        </p:nvGrpSpPr>
        <p:grpSpPr bwMode="auto">
          <a:xfrm>
            <a:off x="6172200" y="4343400"/>
            <a:ext cx="1295400" cy="649288"/>
            <a:chOff x="2139" y="2863"/>
            <a:chExt cx="378" cy="409"/>
          </a:xfrm>
        </p:grpSpPr>
        <p:sp>
          <p:nvSpPr>
            <p:cNvPr id="4122" name="Freeform 6"/>
            <p:cNvSpPr>
              <a:spLocks/>
            </p:cNvSpPr>
            <p:nvPr/>
          </p:nvSpPr>
          <p:spPr bwMode="auto">
            <a:xfrm>
              <a:off x="2139" y="2863"/>
              <a:ext cx="378" cy="409"/>
            </a:xfrm>
            <a:custGeom>
              <a:avLst/>
              <a:gdLst>
                <a:gd name="T0" fmla="*/ 378 w 378"/>
                <a:gd name="T1" fmla="*/ 346 h 409"/>
                <a:gd name="T2" fmla="*/ 375 w 378"/>
                <a:gd name="T3" fmla="*/ 352 h 409"/>
                <a:gd name="T4" fmla="*/ 370 w 378"/>
                <a:gd name="T5" fmla="*/ 363 h 409"/>
                <a:gd name="T6" fmla="*/ 362 w 378"/>
                <a:gd name="T7" fmla="*/ 368 h 409"/>
                <a:gd name="T8" fmla="*/ 356 w 378"/>
                <a:gd name="T9" fmla="*/ 375 h 409"/>
                <a:gd name="T10" fmla="*/ 346 w 378"/>
                <a:gd name="T11" fmla="*/ 380 h 409"/>
                <a:gd name="T12" fmla="*/ 335 w 378"/>
                <a:gd name="T13" fmla="*/ 383 h 409"/>
                <a:gd name="T14" fmla="*/ 323 w 378"/>
                <a:gd name="T15" fmla="*/ 390 h 409"/>
                <a:gd name="T16" fmla="*/ 309 w 378"/>
                <a:gd name="T17" fmla="*/ 393 h 409"/>
                <a:gd name="T18" fmla="*/ 294 w 378"/>
                <a:gd name="T19" fmla="*/ 397 h 409"/>
                <a:gd name="T20" fmla="*/ 279 w 378"/>
                <a:gd name="T21" fmla="*/ 400 h 409"/>
                <a:gd name="T22" fmla="*/ 261 w 378"/>
                <a:gd name="T23" fmla="*/ 404 h 409"/>
                <a:gd name="T24" fmla="*/ 244 w 378"/>
                <a:gd name="T25" fmla="*/ 407 h 409"/>
                <a:gd name="T26" fmla="*/ 217 w 378"/>
                <a:gd name="T27" fmla="*/ 409 h 409"/>
                <a:gd name="T28" fmla="*/ 151 w 378"/>
                <a:gd name="T29" fmla="*/ 407 h 409"/>
                <a:gd name="T30" fmla="*/ 125 w 378"/>
                <a:gd name="T31" fmla="*/ 404 h 409"/>
                <a:gd name="T32" fmla="*/ 107 w 378"/>
                <a:gd name="T33" fmla="*/ 402 h 409"/>
                <a:gd name="T34" fmla="*/ 92 w 378"/>
                <a:gd name="T35" fmla="*/ 400 h 409"/>
                <a:gd name="T36" fmla="*/ 76 w 378"/>
                <a:gd name="T37" fmla="*/ 395 h 409"/>
                <a:gd name="T38" fmla="*/ 62 w 378"/>
                <a:gd name="T39" fmla="*/ 390 h 409"/>
                <a:gd name="T40" fmla="*/ 49 w 378"/>
                <a:gd name="T41" fmla="*/ 386 h 409"/>
                <a:gd name="T42" fmla="*/ 38 w 378"/>
                <a:gd name="T43" fmla="*/ 381 h 409"/>
                <a:gd name="T44" fmla="*/ 29 w 378"/>
                <a:gd name="T45" fmla="*/ 376 h 409"/>
                <a:gd name="T46" fmla="*/ 19 w 378"/>
                <a:gd name="T47" fmla="*/ 373 h 409"/>
                <a:gd name="T48" fmla="*/ 11 w 378"/>
                <a:gd name="T49" fmla="*/ 366 h 409"/>
                <a:gd name="T50" fmla="*/ 5 w 378"/>
                <a:gd name="T51" fmla="*/ 356 h 409"/>
                <a:gd name="T52" fmla="*/ 2 w 378"/>
                <a:gd name="T53" fmla="*/ 349 h 409"/>
                <a:gd name="T54" fmla="*/ 0 w 378"/>
                <a:gd name="T55" fmla="*/ 342 h 409"/>
                <a:gd name="T56" fmla="*/ 0 w 378"/>
                <a:gd name="T57" fmla="*/ 66 h 409"/>
                <a:gd name="T58" fmla="*/ 0 w 378"/>
                <a:gd name="T59" fmla="*/ 61 h 409"/>
                <a:gd name="T60" fmla="*/ 3 w 378"/>
                <a:gd name="T61" fmla="*/ 54 h 409"/>
                <a:gd name="T62" fmla="*/ 7 w 378"/>
                <a:gd name="T63" fmla="*/ 47 h 409"/>
                <a:gd name="T64" fmla="*/ 11 w 378"/>
                <a:gd name="T65" fmla="*/ 42 h 409"/>
                <a:gd name="T66" fmla="*/ 19 w 378"/>
                <a:gd name="T67" fmla="*/ 35 h 409"/>
                <a:gd name="T68" fmla="*/ 29 w 378"/>
                <a:gd name="T69" fmla="*/ 32 h 409"/>
                <a:gd name="T70" fmla="*/ 38 w 378"/>
                <a:gd name="T71" fmla="*/ 25 h 409"/>
                <a:gd name="T72" fmla="*/ 49 w 378"/>
                <a:gd name="T73" fmla="*/ 20 h 409"/>
                <a:gd name="T74" fmla="*/ 62 w 378"/>
                <a:gd name="T75" fmla="*/ 15 h 409"/>
                <a:gd name="T76" fmla="*/ 76 w 378"/>
                <a:gd name="T77" fmla="*/ 13 h 409"/>
                <a:gd name="T78" fmla="*/ 92 w 378"/>
                <a:gd name="T79" fmla="*/ 8 h 409"/>
                <a:gd name="T80" fmla="*/ 107 w 378"/>
                <a:gd name="T81" fmla="*/ 6 h 409"/>
                <a:gd name="T82" fmla="*/ 125 w 378"/>
                <a:gd name="T83" fmla="*/ 5 h 409"/>
                <a:gd name="T84" fmla="*/ 151 w 378"/>
                <a:gd name="T85" fmla="*/ 1 h 409"/>
                <a:gd name="T86" fmla="*/ 217 w 378"/>
                <a:gd name="T87" fmla="*/ 0 h 409"/>
                <a:gd name="T88" fmla="*/ 244 w 378"/>
                <a:gd name="T89" fmla="*/ 1 h 409"/>
                <a:gd name="T90" fmla="*/ 261 w 378"/>
                <a:gd name="T91" fmla="*/ 5 h 409"/>
                <a:gd name="T92" fmla="*/ 279 w 378"/>
                <a:gd name="T93" fmla="*/ 6 h 409"/>
                <a:gd name="T94" fmla="*/ 294 w 378"/>
                <a:gd name="T95" fmla="*/ 11 h 409"/>
                <a:gd name="T96" fmla="*/ 309 w 378"/>
                <a:gd name="T97" fmla="*/ 15 h 409"/>
                <a:gd name="T98" fmla="*/ 323 w 378"/>
                <a:gd name="T99" fmla="*/ 18 h 409"/>
                <a:gd name="T100" fmla="*/ 335 w 378"/>
                <a:gd name="T101" fmla="*/ 22 h 409"/>
                <a:gd name="T102" fmla="*/ 346 w 378"/>
                <a:gd name="T103" fmla="*/ 28 h 409"/>
                <a:gd name="T104" fmla="*/ 356 w 378"/>
                <a:gd name="T105" fmla="*/ 34 h 409"/>
                <a:gd name="T106" fmla="*/ 362 w 378"/>
                <a:gd name="T107" fmla="*/ 39 h 409"/>
                <a:gd name="T108" fmla="*/ 370 w 378"/>
                <a:gd name="T109" fmla="*/ 46 h 409"/>
                <a:gd name="T110" fmla="*/ 373 w 378"/>
                <a:gd name="T111" fmla="*/ 49 h 409"/>
                <a:gd name="T112" fmla="*/ 376 w 378"/>
                <a:gd name="T113" fmla="*/ 56 h 409"/>
                <a:gd name="T114" fmla="*/ 378 w 378"/>
                <a:gd name="T115" fmla="*/ 63 h 409"/>
                <a:gd name="T116" fmla="*/ 378 w 378"/>
                <a:gd name="T117" fmla="*/ 339 h 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78"/>
                <a:gd name="T178" fmla="*/ 0 h 409"/>
                <a:gd name="T179" fmla="*/ 378 w 378"/>
                <a:gd name="T180" fmla="*/ 409 h 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78" h="409">
                  <a:moveTo>
                    <a:pt x="378" y="342"/>
                  </a:moveTo>
                  <a:lnTo>
                    <a:pt x="378" y="346"/>
                  </a:lnTo>
                  <a:lnTo>
                    <a:pt x="376" y="349"/>
                  </a:lnTo>
                  <a:lnTo>
                    <a:pt x="375" y="352"/>
                  </a:lnTo>
                  <a:lnTo>
                    <a:pt x="373" y="356"/>
                  </a:lnTo>
                  <a:lnTo>
                    <a:pt x="370" y="363"/>
                  </a:lnTo>
                  <a:lnTo>
                    <a:pt x="367" y="366"/>
                  </a:lnTo>
                  <a:lnTo>
                    <a:pt x="362" y="368"/>
                  </a:lnTo>
                  <a:lnTo>
                    <a:pt x="359" y="373"/>
                  </a:lnTo>
                  <a:lnTo>
                    <a:pt x="356" y="375"/>
                  </a:lnTo>
                  <a:lnTo>
                    <a:pt x="349" y="376"/>
                  </a:lnTo>
                  <a:lnTo>
                    <a:pt x="346" y="380"/>
                  </a:lnTo>
                  <a:lnTo>
                    <a:pt x="340" y="381"/>
                  </a:lnTo>
                  <a:lnTo>
                    <a:pt x="335" y="383"/>
                  </a:lnTo>
                  <a:lnTo>
                    <a:pt x="329" y="386"/>
                  </a:lnTo>
                  <a:lnTo>
                    <a:pt x="323" y="390"/>
                  </a:lnTo>
                  <a:lnTo>
                    <a:pt x="315" y="390"/>
                  </a:lnTo>
                  <a:lnTo>
                    <a:pt x="309" y="393"/>
                  </a:lnTo>
                  <a:lnTo>
                    <a:pt x="301" y="395"/>
                  </a:lnTo>
                  <a:lnTo>
                    <a:pt x="294" y="397"/>
                  </a:lnTo>
                  <a:lnTo>
                    <a:pt x="286" y="400"/>
                  </a:lnTo>
                  <a:lnTo>
                    <a:pt x="279" y="400"/>
                  </a:lnTo>
                  <a:lnTo>
                    <a:pt x="271" y="402"/>
                  </a:lnTo>
                  <a:lnTo>
                    <a:pt x="261" y="404"/>
                  </a:lnTo>
                  <a:lnTo>
                    <a:pt x="253" y="404"/>
                  </a:lnTo>
                  <a:lnTo>
                    <a:pt x="244" y="407"/>
                  </a:lnTo>
                  <a:lnTo>
                    <a:pt x="225" y="407"/>
                  </a:lnTo>
                  <a:lnTo>
                    <a:pt x="217" y="409"/>
                  </a:lnTo>
                  <a:lnTo>
                    <a:pt x="161" y="409"/>
                  </a:lnTo>
                  <a:lnTo>
                    <a:pt x="151" y="407"/>
                  </a:lnTo>
                  <a:lnTo>
                    <a:pt x="132" y="407"/>
                  </a:lnTo>
                  <a:lnTo>
                    <a:pt x="125" y="404"/>
                  </a:lnTo>
                  <a:lnTo>
                    <a:pt x="117" y="404"/>
                  </a:lnTo>
                  <a:lnTo>
                    <a:pt x="107" y="402"/>
                  </a:lnTo>
                  <a:lnTo>
                    <a:pt x="99" y="400"/>
                  </a:lnTo>
                  <a:lnTo>
                    <a:pt x="92" y="400"/>
                  </a:lnTo>
                  <a:lnTo>
                    <a:pt x="84" y="397"/>
                  </a:lnTo>
                  <a:lnTo>
                    <a:pt x="76" y="395"/>
                  </a:lnTo>
                  <a:lnTo>
                    <a:pt x="68" y="393"/>
                  </a:lnTo>
                  <a:lnTo>
                    <a:pt x="62" y="390"/>
                  </a:lnTo>
                  <a:lnTo>
                    <a:pt x="55" y="390"/>
                  </a:lnTo>
                  <a:lnTo>
                    <a:pt x="49" y="386"/>
                  </a:lnTo>
                  <a:lnTo>
                    <a:pt x="43" y="383"/>
                  </a:lnTo>
                  <a:lnTo>
                    <a:pt x="38" y="381"/>
                  </a:lnTo>
                  <a:lnTo>
                    <a:pt x="32" y="380"/>
                  </a:lnTo>
                  <a:lnTo>
                    <a:pt x="29" y="376"/>
                  </a:lnTo>
                  <a:lnTo>
                    <a:pt x="22" y="375"/>
                  </a:lnTo>
                  <a:lnTo>
                    <a:pt x="19" y="373"/>
                  </a:lnTo>
                  <a:lnTo>
                    <a:pt x="16" y="368"/>
                  </a:lnTo>
                  <a:lnTo>
                    <a:pt x="11" y="366"/>
                  </a:lnTo>
                  <a:lnTo>
                    <a:pt x="8" y="363"/>
                  </a:lnTo>
                  <a:lnTo>
                    <a:pt x="5" y="356"/>
                  </a:lnTo>
                  <a:lnTo>
                    <a:pt x="3" y="352"/>
                  </a:lnTo>
                  <a:lnTo>
                    <a:pt x="2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0" y="340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49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11" y="42"/>
                  </a:lnTo>
                  <a:lnTo>
                    <a:pt x="16" y="39"/>
                  </a:lnTo>
                  <a:lnTo>
                    <a:pt x="19" y="35"/>
                  </a:lnTo>
                  <a:lnTo>
                    <a:pt x="22" y="34"/>
                  </a:lnTo>
                  <a:lnTo>
                    <a:pt x="29" y="32"/>
                  </a:lnTo>
                  <a:lnTo>
                    <a:pt x="32" y="28"/>
                  </a:lnTo>
                  <a:lnTo>
                    <a:pt x="38" y="25"/>
                  </a:lnTo>
                  <a:lnTo>
                    <a:pt x="43" y="22"/>
                  </a:lnTo>
                  <a:lnTo>
                    <a:pt x="49" y="20"/>
                  </a:lnTo>
                  <a:lnTo>
                    <a:pt x="55" y="18"/>
                  </a:lnTo>
                  <a:lnTo>
                    <a:pt x="62" y="15"/>
                  </a:lnTo>
                  <a:lnTo>
                    <a:pt x="68" y="15"/>
                  </a:lnTo>
                  <a:lnTo>
                    <a:pt x="76" y="13"/>
                  </a:lnTo>
                  <a:lnTo>
                    <a:pt x="84" y="11"/>
                  </a:lnTo>
                  <a:lnTo>
                    <a:pt x="92" y="8"/>
                  </a:lnTo>
                  <a:lnTo>
                    <a:pt x="99" y="6"/>
                  </a:lnTo>
                  <a:lnTo>
                    <a:pt x="107" y="6"/>
                  </a:lnTo>
                  <a:lnTo>
                    <a:pt x="117" y="5"/>
                  </a:lnTo>
                  <a:lnTo>
                    <a:pt x="125" y="5"/>
                  </a:lnTo>
                  <a:lnTo>
                    <a:pt x="132" y="1"/>
                  </a:lnTo>
                  <a:lnTo>
                    <a:pt x="151" y="1"/>
                  </a:lnTo>
                  <a:lnTo>
                    <a:pt x="161" y="0"/>
                  </a:lnTo>
                  <a:lnTo>
                    <a:pt x="217" y="0"/>
                  </a:lnTo>
                  <a:lnTo>
                    <a:pt x="225" y="1"/>
                  </a:lnTo>
                  <a:lnTo>
                    <a:pt x="244" y="1"/>
                  </a:lnTo>
                  <a:lnTo>
                    <a:pt x="253" y="5"/>
                  </a:lnTo>
                  <a:lnTo>
                    <a:pt x="261" y="5"/>
                  </a:lnTo>
                  <a:lnTo>
                    <a:pt x="271" y="6"/>
                  </a:lnTo>
                  <a:lnTo>
                    <a:pt x="279" y="6"/>
                  </a:lnTo>
                  <a:lnTo>
                    <a:pt x="286" y="8"/>
                  </a:lnTo>
                  <a:lnTo>
                    <a:pt x="294" y="11"/>
                  </a:lnTo>
                  <a:lnTo>
                    <a:pt x="301" y="13"/>
                  </a:lnTo>
                  <a:lnTo>
                    <a:pt x="309" y="15"/>
                  </a:lnTo>
                  <a:lnTo>
                    <a:pt x="315" y="15"/>
                  </a:lnTo>
                  <a:lnTo>
                    <a:pt x="323" y="18"/>
                  </a:lnTo>
                  <a:lnTo>
                    <a:pt x="329" y="20"/>
                  </a:lnTo>
                  <a:lnTo>
                    <a:pt x="335" y="22"/>
                  </a:lnTo>
                  <a:lnTo>
                    <a:pt x="340" y="25"/>
                  </a:lnTo>
                  <a:lnTo>
                    <a:pt x="346" y="28"/>
                  </a:lnTo>
                  <a:lnTo>
                    <a:pt x="349" y="32"/>
                  </a:lnTo>
                  <a:lnTo>
                    <a:pt x="356" y="34"/>
                  </a:lnTo>
                  <a:lnTo>
                    <a:pt x="359" y="35"/>
                  </a:lnTo>
                  <a:lnTo>
                    <a:pt x="362" y="39"/>
                  </a:lnTo>
                  <a:lnTo>
                    <a:pt x="367" y="42"/>
                  </a:lnTo>
                  <a:lnTo>
                    <a:pt x="370" y="46"/>
                  </a:lnTo>
                  <a:lnTo>
                    <a:pt x="371" y="47"/>
                  </a:lnTo>
                  <a:lnTo>
                    <a:pt x="373" y="49"/>
                  </a:lnTo>
                  <a:lnTo>
                    <a:pt x="375" y="54"/>
                  </a:lnTo>
                  <a:lnTo>
                    <a:pt x="376" y="56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78" y="66"/>
                  </a:lnTo>
                  <a:lnTo>
                    <a:pt x="378" y="339"/>
                  </a:lnTo>
                  <a:lnTo>
                    <a:pt x="378" y="3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123" name="Freeform 7"/>
            <p:cNvSpPr>
              <a:spLocks/>
            </p:cNvSpPr>
            <p:nvPr/>
          </p:nvSpPr>
          <p:spPr bwMode="auto">
            <a:xfrm>
              <a:off x="2139" y="2926"/>
              <a:ext cx="378" cy="66"/>
            </a:xfrm>
            <a:custGeom>
              <a:avLst/>
              <a:gdLst>
                <a:gd name="T0" fmla="*/ 0 w 378"/>
                <a:gd name="T1" fmla="*/ 0 h 66"/>
                <a:gd name="T2" fmla="*/ 0 w 378"/>
                <a:gd name="T3" fmla="*/ 3 h 66"/>
                <a:gd name="T4" fmla="*/ 2 w 378"/>
                <a:gd name="T5" fmla="*/ 6 h 66"/>
                <a:gd name="T6" fmla="*/ 3 w 378"/>
                <a:gd name="T7" fmla="*/ 10 h 66"/>
                <a:gd name="T8" fmla="*/ 5 w 378"/>
                <a:gd name="T9" fmla="*/ 13 h 66"/>
                <a:gd name="T10" fmla="*/ 7 w 378"/>
                <a:gd name="T11" fmla="*/ 17 h 66"/>
                <a:gd name="T12" fmla="*/ 8 w 378"/>
                <a:gd name="T13" fmla="*/ 18 h 66"/>
                <a:gd name="T14" fmla="*/ 11 w 378"/>
                <a:gd name="T15" fmla="*/ 23 h 66"/>
                <a:gd name="T16" fmla="*/ 16 w 378"/>
                <a:gd name="T17" fmla="*/ 25 h 66"/>
                <a:gd name="T18" fmla="*/ 19 w 378"/>
                <a:gd name="T19" fmla="*/ 27 h 66"/>
                <a:gd name="T20" fmla="*/ 22 w 378"/>
                <a:gd name="T21" fmla="*/ 30 h 66"/>
                <a:gd name="T22" fmla="*/ 29 w 378"/>
                <a:gd name="T23" fmla="*/ 34 h 66"/>
                <a:gd name="T24" fmla="*/ 32 w 378"/>
                <a:gd name="T25" fmla="*/ 37 h 66"/>
                <a:gd name="T26" fmla="*/ 38 w 378"/>
                <a:gd name="T27" fmla="*/ 39 h 66"/>
                <a:gd name="T28" fmla="*/ 43 w 378"/>
                <a:gd name="T29" fmla="*/ 40 h 66"/>
                <a:gd name="T30" fmla="*/ 49 w 378"/>
                <a:gd name="T31" fmla="*/ 44 h 66"/>
                <a:gd name="T32" fmla="*/ 55 w 378"/>
                <a:gd name="T33" fmla="*/ 46 h 66"/>
                <a:gd name="T34" fmla="*/ 62 w 378"/>
                <a:gd name="T35" fmla="*/ 47 h 66"/>
                <a:gd name="T36" fmla="*/ 68 w 378"/>
                <a:gd name="T37" fmla="*/ 51 h 66"/>
                <a:gd name="T38" fmla="*/ 76 w 378"/>
                <a:gd name="T39" fmla="*/ 52 h 66"/>
                <a:gd name="T40" fmla="*/ 84 w 378"/>
                <a:gd name="T41" fmla="*/ 54 h 66"/>
                <a:gd name="T42" fmla="*/ 92 w 378"/>
                <a:gd name="T43" fmla="*/ 58 h 66"/>
                <a:gd name="T44" fmla="*/ 99 w 378"/>
                <a:gd name="T45" fmla="*/ 58 h 66"/>
                <a:gd name="T46" fmla="*/ 107 w 378"/>
                <a:gd name="T47" fmla="*/ 59 h 66"/>
                <a:gd name="T48" fmla="*/ 117 w 378"/>
                <a:gd name="T49" fmla="*/ 61 h 66"/>
                <a:gd name="T50" fmla="*/ 125 w 378"/>
                <a:gd name="T51" fmla="*/ 61 h 66"/>
                <a:gd name="T52" fmla="*/ 132 w 378"/>
                <a:gd name="T53" fmla="*/ 64 h 66"/>
                <a:gd name="T54" fmla="*/ 151 w 378"/>
                <a:gd name="T55" fmla="*/ 64 h 66"/>
                <a:gd name="T56" fmla="*/ 161 w 378"/>
                <a:gd name="T57" fmla="*/ 66 h 66"/>
                <a:gd name="T58" fmla="*/ 217 w 378"/>
                <a:gd name="T59" fmla="*/ 66 h 66"/>
                <a:gd name="T60" fmla="*/ 225 w 378"/>
                <a:gd name="T61" fmla="*/ 64 h 66"/>
                <a:gd name="T62" fmla="*/ 244 w 378"/>
                <a:gd name="T63" fmla="*/ 64 h 66"/>
                <a:gd name="T64" fmla="*/ 253 w 378"/>
                <a:gd name="T65" fmla="*/ 61 h 66"/>
                <a:gd name="T66" fmla="*/ 261 w 378"/>
                <a:gd name="T67" fmla="*/ 61 h 66"/>
                <a:gd name="T68" fmla="*/ 271 w 378"/>
                <a:gd name="T69" fmla="*/ 59 h 66"/>
                <a:gd name="T70" fmla="*/ 279 w 378"/>
                <a:gd name="T71" fmla="*/ 58 h 66"/>
                <a:gd name="T72" fmla="*/ 286 w 378"/>
                <a:gd name="T73" fmla="*/ 58 h 66"/>
                <a:gd name="T74" fmla="*/ 294 w 378"/>
                <a:gd name="T75" fmla="*/ 54 h 66"/>
                <a:gd name="T76" fmla="*/ 301 w 378"/>
                <a:gd name="T77" fmla="*/ 52 h 66"/>
                <a:gd name="T78" fmla="*/ 309 w 378"/>
                <a:gd name="T79" fmla="*/ 51 h 66"/>
                <a:gd name="T80" fmla="*/ 315 w 378"/>
                <a:gd name="T81" fmla="*/ 47 h 66"/>
                <a:gd name="T82" fmla="*/ 323 w 378"/>
                <a:gd name="T83" fmla="*/ 46 h 66"/>
                <a:gd name="T84" fmla="*/ 329 w 378"/>
                <a:gd name="T85" fmla="*/ 44 h 66"/>
                <a:gd name="T86" fmla="*/ 335 w 378"/>
                <a:gd name="T87" fmla="*/ 40 h 66"/>
                <a:gd name="T88" fmla="*/ 340 w 378"/>
                <a:gd name="T89" fmla="*/ 39 h 66"/>
                <a:gd name="T90" fmla="*/ 346 w 378"/>
                <a:gd name="T91" fmla="*/ 37 h 66"/>
                <a:gd name="T92" fmla="*/ 349 w 378"/>
                <a:gd name="T93" fmla="*/ 34 h 66"/>
                <a:gd name="T94" fmla="*/ 356 w 378"/>
                <a:gd name="T95" fmla="*/ 30 h 66"/>
                <a:gd name="T96" fmla="*/ 359 w 378"/>
                <a:gd name="T97" fmla="*/ 27 h 66"/>
                <a:gd name="T98" fmla="*/ 362 w 378"/>
                <a:gd name="T99" fmla="*/ 25 h 66"/>
                <a:gd name="T100" fmla="*/ 367 w 378"/>
                <a:gd name="T101" fmla="*/ 23 h 66"/>
                <a:gd name="T102" fmla="*/ 370 w 378"/>
                <a:gd name="T103" fmla="*/ 18 h 66"/>
                <a:gd name="T104" fmla="*/ 371 w 378"/>
                <a:gd name="T105" fmla="*/ 17 h 66"/>
                <a:gd name="T106" fmla="*/ 373 w 378"/>
                <a:gd name="T107" fmla="*/ 13 h 66"/>
                <a:gd name="T108" fmla="*/ 375 w 378"/>
                <a:gd name="T109" fmla="*/ 10 h 66"/>
                <a:gd name="T110" fmla="*/ 376 w 378"/>
                <a:gd name="T111" fmla="*/ 6 h 66"/>
                <a:gd name="T112" fmla="*/ 378 w 378"/>
                <a:gd name="T113" fmla="*/ 3 h 66"/>
                <a:gd name="T114" fmla="*/ 378 w 378"/>
                <a:gd name="T115" fmla="*/ 0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66"/>
                <a:gd name="T176" fmla="*/ 378 w 378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66">
                  <a:moveTo>
                    <a:pt x="0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3" y="10"/>
                  </a:lnTo>
                  <a:lnTo>
                    <a:pt x="5" y="13"/>
                  </a:lnTo>
                  <a:lnTo>
                    <a:pt x="7" y="17"/>
                  </a:lnTo>
                  <a:lnTo>
                    <a:pt x="8" y="18"/>
                  </a:lnTo>
                  <a:lnTo>
                    <a:pt x="11" y="23"/>
                  </a:lnTo>
                  <a:lnTo>
                    <a:pt x="16" y="25"/>
                  </a:lnTo>
                  <a:lnTo>
                    <a:pt x="19" y="27"/>
                  </a:lnTo>
                  <a:lnTo>
                    <a:pt x="22" y="30"/>
                  </a:lnTo>
                  <a:lnTo>
                    <a:pt x="29" y="34"/>
                  </a:lnTo>
                  <a:lnTo>
                    <a:pt x="32" y="37"/>
                  </a:lnTo>
                  <a:lnTo>
                    <a:pt x="38" y="39"/>
                  </a:lnTo>
                  <a:lnTo>
                    <a:pt x="43" y="40"/>
                  </a:lnTo>
                  <a:lnTo>
                    <a:pt x="49" y="44"/>
                  </a:lnTo>
                  <a:lnTo>
                    <a:pt x="55" y="46"/>
                  </a:lnTo>
                  <a:lnTo>
                    <a:pt x="62" y="47"/>
                  </a:lnTo>
                  <a:lnTo>
                    <a:pt x="68" y="51"/>
                  </a:lnTo>
                  <a:lnTo>
                    <a:pt x="76" y="52"/>
                  </a:lnTo>
                  <a:lnTo>
                    <a:pt x="84" y="54"/>
                  </a:lnTo>
                  <a:lnTo>
                    <a:pt x="92" y="58"/>
                  </a:lnTo>
                  <a:lnTo>
                    <a:pt x="99" y="58"/>
                  </a:lnTo>
                  <a:lnTo>
                    <a:pt x="107" y="59"/>
                  </a:lnTo>
                  <a:lnTo>
                    <a:pt x="117" y="61"/>
                  </a:lnTo>
                  <a:lnTo>
                    <a:pt x="125" y="61"/>
                  </a:lnTo>
                  <a:lnTo>
                    <a:pt x="132" y="64"/>
                  </a:lnTo>
                  <a:lnTo>
                    <a:pt x="151" y="64"/>
                  </a:lnTo>
                  <a:lnTo>
                    <a:pt x="161" y="66"/>
                  </a:lnTo>
                  <a:lnTo>
                    <a:pt x="217" y="66"/>
                  </a:lnTo>
                  <a:lnTo>
                    <a:pt x="225" y="64"/>
                  </a:lnTo>
                  <a:lnTo>
                    <a:pt x="244" y="64"/>
                  </a:lnTo>
                  <a:lnTo>
                    <a:pt x="253" y="61"/>
                  </a:lnTo>
                  <a:lnTo>
                    <a:pt x="261" y="61"/>
                  </a:lnTo>
                  <a:lnTo>
                    <a:pt x="271" y="59"/>
                  </a:lnTo>
                  <a:lnTo>
                    <a:pt x="279" y="58"/>
                  </a:lnTo>
                  <a:lnTo>
                    <a:pt x="286" y="58"/>
                  </a:lnTo>
                  <a:lnTo>
                    <a:pt x="294" y="54"/>
                  </a:lnTo>
                  <a:lnTo>
                    <a:pt x="301" y="52"/>
                  </a:lnTo>
                  <a:lnTo>
                    <a:pt x="309" y="51"/>
                  </a:lnTo>
                  <a:lnTo>
                    <a:pt x="315" y="47"/>
                  </a:lnTo>
                  <a:lnTo>
                    <a:pt x="323" y="46"/>
                  </a:lnTo>
                  <a:lnTo>
                    <a:pt x="329" y="44"/>
                  </a:lnTo>
                  <a:lnTo>
                    <a:pt x="335" y="40"/>
                  </a:lnTo>
                  <a:lnTo>
                    <a:pt x="340" y="39"/>
                  </a:lnTo>
                  <a:lnTo>
                    <a:pt x="346" y="37"/>
                  </a:lnTo>
                  <a:lnTo>
                    <a:pt x="349" y="34"/>
                  </a:lnTo>
                  <a:lnTo>
                    <a:pt x="356" y="30"/>
                  </a:lnTo>
                  <a:lnTo>
                    <a:pt x="359" y="27"/>
                  </a:lnTo>
                  <a:lnTo>
                    <a:pt x="362" y="25"/>
                  </a:lnTo>
                  <a:lnTo>
                    <a:pt x="367" y="23"/>
                  </a:lnTo>
                  <a:lnTo>
                    <a:pt x="370" y="18"/>
                  </a:lnTo>
                  <a:lnTo>
                    <a:pt x="371" y="17"/>
                  </a:lnTo>
                  <a:lnTo>
                    <a:pt x="373" y="13"/>
                  </a:lnTo>
                  <a:lnTo>
                    <a:pt x="375" y="10"/>
                  </a:lnTo>
                  <a:lnTo>
                    <a:pt x="376" y="6"/>
                  </a:lnTo>
                  <a:lnTo>
                    <a:pt x="378" y="3"/>
                  </a:lnTo>
                  <a:lnTo>
                    <a:pt x="378" y="0"/>
                  </a:lnTo>
                </a:path>
              </a:pathLst>
            </a:custGeom>
            <a:solidFill>
              <a:schemeClr val="bg1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108" name="Text Box 8"/>
          <p:cNvSpPr txBox="1">
            <a:spLocks noChangeArrowheads="1"/>
          </p:cNvSpPr>
          <p:nvPr/>
        </p:nvSpPr>
        <p:spPr bwMode="auto">
          <a:xfrm>
            <a:off x="6546850" y="4572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Data</a:t>
            </a:r>
          </a:p>
        </p:txBody>
      </p:sp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5715000" y="2133600"/>
            <a:ext cx="2514600" cy="762000"/>
          </a:xfrm>
          <a:prstGeom prst="rect">
            <a:avLst/>
          </a:prstGeom>
          <a:gradFill rotWithShape="1">
            <a:gsLst>
              <a:gs pos="0">
                <a:srgbClr val="0066FF">
                  <a:alpha val="50000"/>
                </a:srgbClr>
              </a:gs>
              <a:gs pos="50000">
                <a:schemeClr val="bg1">
                  <a:alpha val="50000"/>
                </a:schemeClr>
              </a:gs>
              <a:gs pos="100000">
                <a:srgbClr val="0066FF">
                  <a:alpha val="50000"/>
                </a:srgbClr>
              </a:gs>
            </a:gsLst>
            <a:lin ang="5400000" scaled="1"/>
          </a:gradFill>
          <a:ln w="9525" algn="ctr">
            <a:solidFill>
              <a:srgbClr val="0066FF"/>
            </a:solidFill>
            <a:miter lim="800000"/>
            <a:headEnd/>
            <a:tailEnd/>
          </a:ln>
          <a:effectLst>
            <a:outerShdw dist="17961" dir="2700000" algn="ctr" rotWithShape="0">
              <a:srgbClr val="0066FF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391400" y="297180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Clip" r:id="rId3" imgW="3709440" imgH="2963520" progId="MS_ClipArt_Gallery.2">
                  <p:embed/>
                </p:oleObj>
              </mc:Choice>
              <mc:Fallback>
                <p:oleObj name="Clip" r:id="rId3" imgW="3709440" imgH="29635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971800"/>
                        <a:ext cx="76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0" name="Group 12"/>
          <p:cNvGrpSpPr>
            <a:grpSpLocks/>
          </p:cNvGrpSpPr>
          <p:nvPr/>
        </p:nvGrpSpPr>
        <p:grpSpPr bwMode="auto">
          <a:xfrm>
            <a:off x="7239000" y="2209800"/>
            <a:ext cx="914400" cy="609600"/>
            <a:chOff x="2688" y="3216"/>
            <a:chExt cx="675" cy="576"/>
          </a:xfrm>
        </p:grpSpPr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2688" y="3216"/>
            <a:ext cx="43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Bitmap Image" r:id="rId5" imgW="6714286" imgH="4990476" progId="Paint.Picture">
                    <p:embed/>
                  </p:oleObj>
                </mc:Choice>
                <mc:Fallback>
                  <p:oleObj name="Bitmap Image" r:id="rId5" imgW="6714286" imgH="4990476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16"/>
                          <a:ext cx="43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2880" y="3408"/>
            <a:ext cx="48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Bitmap Image" r:id="rId7" imgW="7935433" imgH="4229690" progId="Paint.Picture">
                    <p:embed/>
                  </p:oleObj>
                </mc:Choice>
                <mc:Fallback>
                  <p:oleObj name="Bitmap Image" r:id="rId7" imgW="7935433" imgH="4229690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08"/>
                          <a:ext cx="48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791200" y="23764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GUI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791200" y="30480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Business logic</a:t>
            </a:r>
          </a:p>
        </p:txBody>
      </p:sp>
      <p:sp>
        <p:nvSpPr>
          <p:cNvPr id="488465" name="Rectangle 17"/>
          <p:cNvSpPr>
            <a:spLocks noChangeArrowheads="1"/>
          </p:cNvSpPr>
          <p:nvPr/>
        </p:nvSpPr>
        <p:spPr bwMode="auto">
          <a:xfrm>
            <a:off x="5715000" y="3581400"/>
            <a:ext cx="2514600" cy="685800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50000">
                <a:schemeClr val="bg1"/>
              </a:gs>
              <a:gs pos="100000">
                <a:srgbClr val="FF66CC"/>
              </a:gs>
            </a:gsLst>
            <a:lin ang="5400000" scaled="1"/>
          </a:gradFill>
          <a:ln w="9525" algn="ctr">
            <a:solidFill>
              <a:srgbClr val="FF66CC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791200" y="37338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Data Access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467600" y="36195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Clip" r:id="rId9" imgW="3452400" imgH="3458520" progId="MS_ClipArt_Gallery.2">
                  <p:embed/>
                </p:oleObj>
              </mc:Choice>
              <mc:Fallback>
                <p:oleObj name="Clip" r:id="rId9" imgW="3452400" imgH="34585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619500"/>
                        <a:ext cx="68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1143000" y="2133600"/>
            <a:ext cx="3733800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2971800"/>
            <a:ext cx="209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Application + Data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479675" y="3432175"/>
          <a:ext cx="1025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Clip" r:id="rId11" imgW="4182480" imgH="3215880" progId="MS_ClipArt_Gallery.2">
                  <p:embed/>
                </p:oleObj>
              </mc:Choice>
              <mc:Fallback>
                <p:oleObj name="Clip" r:id="rId11" imgW="4182480" imgH="32158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3432175"/>
                        <a:ext cx="10255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Line 24"/>
          <p:cNvSpPr>
            <a:spLocks noChangeShapeType="1"/>
          </p:cNvSpPr>
          <p:nvPr/>
        </p:nvSpPr>
        <p:spPr bwMode="auto">
          <a:xfrm>
            <a:off x="5334000" y="15240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18" name="Text Box 25"/>
          <p:cNvSpPr txBox="1">
            <a:spLocks noChangeArrowheads="1"/>
          </p:cNvSpPr>
          <p:nvPr/>
        </p:nvSpPr>
        <p:spPr bwMode="auto">
          <a:xfrm>
            <a:off x="990600" y="1676400"/>
            <a:ext cx="188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2400">
                <a:solidFill>
                  <a:srgbClr val="000000"/>
                </a:solidFill>
                <a:latin typeface="Times New Roman" pitchFamily="18" charset="0"/>
              </a:rPr>
              <a:t>Physical view</a:t>
            </a:r>
          </a:p>
        </p:txBody>
      </p:sp>
      <p:sp>
        <p:nvSpPr>
          <p:cNvPr id="4119" name="Text Box 26"/>
          <p:cNvSpPr txBox="1">
            <a:spLocks noChangeArrowheads="1"/>
          </p:cNvSpPr>
          <p:nvPr/>
        </p:nvSpPr>
        <p:spPr bwMode="auto">
          <a:xfrm>
            <a:off x="5791200" y="167640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2400">
                <a:solidFill>
                  <a:srgbClr val="000000"/>
                </a:solidFill>
                <a:latin typeface="Times New Roman" pitchFamily="18" charset="0"/>
              </a:rPr>
              <a:t>Logical view</a:t>
            </a:r>
          </a:p>
        </p:txBody>
      </p:sp>
      <p:sp>
        <p:nvSpPr>
          <p:cNvPr id="4120" name="Rectangle 27"/>
          <p:cNvSpPr>
            <a:spLocks noChangeArrowheads="1"/>
          </p:cNvSpPr>
          <p:nvPr/>
        </p:nvSpPr>
        <p:spPr bwMode="auto">
          <a:xfrm>
            <a:off x="5715000" y="42672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121" name="AutoShape 23"/>
          <p:cNvSpPr>
            <a:spLocks noChangeArrowheads="1"/>
          </p:cNvSpPr>
          <p:nvPr/>
        </p:nvSpPr>
        <p:spPr bwMode="auto">
          <a:xfrm>
            <a:off x="6705600" y="411480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1BE96F-C42A-4835-B5BB-DD764213708F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Hoạt động phối hợp (1)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Sơ đồ kiến trúc </a:t>
            </a:r>
            <a:r>
              <a:rPr lang="en-US" altLang="vi-VN" u="sng" smtClean="0">
                <a:solidFill>
                  <a:srgbClr val="0000FF"/>
                </a:solidFill>
              </a:rPr>
              <a:t>tổng thể</a:t>
            </a:r>
            <a:r>
              <a:rPr lang="en-US" altLang="vi-VN" smtClean="0"/>
              <a:t> (logic):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Mô tả tổng thể hệ thống các lớp đối tượng cùng với sự </a:t>
            </a:r>
            <a:r>
              <a:rPr lang="en-US" altLang="vi-VN" smtClean="0">
                <a:solidFill>
                  <a:srgbClr val="0000FF"/>
                </a:solidFill>
              </a:rPr>
              <a:t>phối hợp</a:t>
            </a:r>
            <a:r>
              <a:rPr lang="en-US" altLang="vi-VN" smtClean="0"/>
              <a:t> giữa chúng</a:t>
            </a:r>
          </a:p>
          <a:p>
            <a:pPr lvl="1" algn="just" eaLnBrk="1" hangingPunct="1">
              <a:lnSpc>
                <a:spcPct val="120000"/>
              </a:lnSpc>
            </a:pPr>
            <a:endParaRPr lang="en-US" altLang="vi-VN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Ví dụ:</a:t>
            </a:r>
          </a:p>
          <a:p>
            <a:pPr lvl="1" algn="just" eaLnBrk="1" hangingPunct="1">
              <a:lnSpc>
                <a:spcPct val="120000"/>
              </a:lnSpc>
            </a:pPr>
            <a:endParaRPr lang="en-US" altLang="vi-VN" smtClean="0"/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vi-VN" smtClean="0"/>
              <a:t>	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vi-VN" smtClean="0"/>
              <a:t>	Đối tượng a thuộc lớp đối tượng A có tạo lập và điều khiển đối tượng b thuộc lớp đối tượng B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3600" y="4038600"/>
            <a:ext cx="2819400" cy="457200"/>
            <a:chOff x="1920" y="1920"/>
            <a:chExt cx="1776" cy="288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1920" y="192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A</a:t>
              </a:r>
            </a:p>
          </p:txBody>
        </p:sp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3168" y="192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B</a:t>
              </a:r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2448" y="2064"/>
              <a:ext cx="72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42D2F9-6099-4320-86D2-F8E950010234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489489" name="Rectangle 17"/>
          <p:cNvSpPr>
            <a:spLocks noChangeArrowheads="1"/>
          </p:cNvSpPr>
          <p:nvPr/>
        </p:nvSpPr>
        <p:spPr bwMode="auto">
          <a:xfrm>
            <a:off x="5715000" y="3581400"/>
            <a:ext cx="2514600" cy="685800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50000">
                <a:schemeClr val="bg1"/>
              </a:gs>
              <a:gs pos="100000">
                <a:srgbClr val="FF66CC"/>
              </a:gs>
            </a:gsLst>
            <a:lin ang="5400000" scaled="1"/>
          </a:gradFill>
          <a:ln w="9525" algn="ctr">
            <a:solidFill>
              <a:srgbClr val="FF66CC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5715000" y="2895600"/>
            <a:ext cx="2514600" cy="685800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chemeClr val="bg1">
                  <a:alpha val="50000"/>
                </a:scheme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33CC33"/>
            </a:solidFill>
            <a:miter lim="800000"/>
            <a:headEnd/>
            <a:tailEnd/>
          </a:ln>
          <a:effectLst>
            <a:outerShdw dist="17961" dir="2700000" algn="ctr" rotWithShape="0">
              <a:srgbClr val="99FF33"/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5715000" y="2133600"/>
            <a:ext cx="2514600" cy="762000"/>
          </a:xfrm>
          <a:prstGeom prst="rect">
            <a:avLst/>
          </a:prstGeom>
          <a:gradFill rotWithShape="1">
            <a:gsLst>
              <a:gs pos="0">
                <a:srgbClr val="0066FF">
                  <a:alpha val="50000"/>
                </a:srgbClr>
              </a:gs>
              <a:gs pos="50000">
                <a:schemeClr val="bg1">
                  <a:alpha val="50000"/>
                </a:schemeClr>
              </a:gs>
              <a:gs pos="100000">
                <a:srgbClr val="0066FF">
                  <a:alpha val="50000"/>
                </a:srgbClr>
              </a:gs>
            </a:gsLst>
            <a:lin ang="5400000" scaled="1"/>
          </a:gradFill>
          <a:ln w="9525" algn="ctr">
            <a:solidFill>
              <a:srgbClr val="0066FF"/>
            </a:solidFill>
            <a:miter lim="800000"/>
            <a:headEnd/>
            <a:tailEnd/>
          </a:ln>
          <a:effectLst>
            <a:outerShdw dist="17961" dir="2700000" algn="ctr" rotWithShape="0">
              <a:srgbClr val="0066FF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2-tier, 3-layer</a:t>
            </a:r>
          </a:p>
        </p:txBody>
      </p:sp>
      <p:sp>
        <p:nvSpPr>
          <p:cNvPr id="5135" name="Rectangle 4"/>
          <p:cNvSpPr>
            <a:spLocks noChangeArrowheads="1"/>
          </p:cNvSpPr>
          <p:nvPr/>
        </p:nvSpPr>
        <p:spPr bwMode="auto">
          <a:xfrm>
            <a:off x="762000" y="1524000"/>
            <a:ext cx="7772400" cy="4787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vi-VN" altLang="vi-V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136" name="Group 5"/>
          <p:cNvGrpSpPr>
            <a:grpSpLocks/>
          </p:cNvGrpSpPr>
          <p:nvPr/>
        </p:nvGrpSpPr>
        <p:grpSpPr bwMode="auto">
          <a:xfrm>
            <a:off x="6197600" y="5294313"/>
            <a:ext cx="1295400" cy="649287"/>
            <a:chOff x="2139" y="2863"/>
            <a:chExt cx="378" cy="409"/>
          </a:xfrm>
        </p:grpSpPr>
        <p:sp>
          <p:nvSpPr>
            <p:cNvPr id="5156" name="Freeform 6"/>
            <p:cNvSpPr>
              <a:spLocks/>
            </p:cNvSpPr>
            <p:nvPr/>
          </p:nvSpPr>
          <p:spPr bwMode="auto">
            <a:xfrm>
              <a:off x="2139" y="2863"/>
              <a:ext cx="378" cy="409"/>
            </a:xfrm>
            <a:custGeom>
              <a:avLst/>
              <a:gdLst>
                <a:gd name="T0" fmla="*/ 378 w 378"/>
                <a:gd name="T1" fmla="*/ 346 h 409"/>
                <a:gd name="T2" fmla="*/ 375 w 378"/>
                <a:gd name="T3" fmla="*/ 352 h 409"/>
                <a:gd name="T4" fmla="*/ 370 w 378"/>
                <a:gd name="T5" fmla="*/ 363 h 409"/>
                <a:gd name="T6" fmla="*/ 362 w 378"/>
                <a:gd name="T7" fmla="*/ 368 h 409"/>
                <a:gd name="T8" fmla="*/ 356 w 378"/>
                <a:gd name="T9" fmla="*/ 375 h 409"/>
                <a:gd name="T10" fmla="*/ 346 w 378"/>
                <a:gd name="T11" fmla="*/ 380 h 409"/>
                <a:gd name="T12" fmla="*/ 335 w 378"/>
                <a:gd name="T13" fmla="*/ 383 h 409"/>
                <a:gd name="T14" fmla="*/ 323 w 378"/>
                <a:gd name="T15" fmla="*/ 390 h 409"/>
                <a:gd name="T16" fmla="*/ 309 w 378"/>
                <a:gd name="T17" fmla="*/ 393 h 409"/>
                <a:gd name="T18" fmla="*/ 294 w 378"/>
                <a:gd name="T19" fmla="*/ 397 h 409"/>
                <a:gd name="T20" fmla="*/ 279 w 378"/>
                <a:gd name="T21" fmla="*/ 400 h 409"/>
                <a:gd name="T22" fmla="*/ 261 w 378"/>
                <a:gd name="T23" fmla="*/ 404 h 409"/>
                <a:gd name="T24" fmla="*/ 244 w 378"/>
                <a:gd name="T25" fmla="*/ 407 h 409"/>
                <a:gd name="T26" fmla="*/ 217 w 378"/>
                <a:gd name="T27" fmla="*/ 409 h 409"/>
                <a:gd name="T28" fmla="*/ 151 w 378"/>
                <a:gd name="T29" fmla="*/ 407 h 409"/>
                <a:gd name="T30" fmla="*/ 125 w 378"/>
                <a:gd name="T31" fmla="*/ 404 h 409"/>
                <a:gd name="T32" fmla="*/ 107 w 378"/>
                <a:gd name="T33" fmla="*/ 402 h 409"/>
                <a:gd name="T34" fmla="*/ 92 w 378"/>
                <a:gd name="T35" fmla="*/ 400 h 409"/>
                <a:gd name="T36" fmla="*/ 76 w 378"/>
                <a:gd name="T37" fmla="*/ 395 h 409"/>
                <a:gd name="T38" fmla="*/ 62 w 378"/>
                <a:gd name="T39" fmla="*/ 390 h 409"/>
                <a:gd name="T40" fmla="*/ 49 w 378"/>
                <a:gd name="T41" fmla="*/ 386 h 409"/>
                <a:gd name="T42" fmla="*/ 38 w 378"/>
                <a:gd name="T43" fmla="*/ 381 h 409"/>
                <a:gd name="T44" fmla="*/ 29 w 378"/>
                <a:gd name="T45" fmla="*/ 376 h 409"/>
                <a:gd name="T46" fmla="*/ 19 w 378"/>
                <a:gd name="T47" fmla="*/ 373 h 409"/>
                <a:gd name="T48" fmla="*/ 11 w 378"/>
                <a:gd name="T49" fmla="*/ 366 h 409"/>
                <a:gd name="T50" fmla="*/ 5 w 378"/>
                <a:gd name="T51" fmla="*/ 356 h 409"/>
                <a:gd name="T52" fmla="*/ 2 w 378"/>
                <a:gd name="T53" fmla="*/ 349 h 409"/>
                <a:gd name="T54" fmla="*/ 0 w 378"/>
                <a:gd name="T55" fmla="*/ 342 h 409"/>
                <a:gd name="T56" fmla="*/ 0 w 378"/>
                <a:gd name="T57" fmla="*/ 66 h 409"/>
                <a:gd name="T58" fmla="*/ 0 w 378"/>
                <a:gd name="T59" fmla="*/ 61 h 409"/>
                <a:gd name="T60" fmla="*/ 3 w 378"/>
                <a:gd name="T61" fmla="*/ 54 h 409"/>
                <a:gd name="T62" fmla="*/ 7 w 378"/>
                <a:gd name="T63" fmla="*/ 47 h 409"/>
                <a:gd name="T64" fmla="*/ 11 w 378"/>
                <a:gd name="T65" fmla="*/ 42 h 409"/>
                <a:gd name="T66" fmla="*/ 19 w 378"/>
                <a:gd name="T67" fmla="*/ 35 h 409"/>
                <a:gd name="T68" fmla="*/ 29 w 378"/>
                <a:gd name="T69" fmla="*/ 32 h 409"/>
                <a:gd name="T70" fmla="*/ 38 w 378"/>
                <a:gd name="T71" fmla="*/ 25 h 409"/>
                <a:gd name="T72" fmla="*/ 49 w 378"/>
                <a:gd name="T73" fmla="*/ 20 h 409"/>
                <a:gd name="T74" fmla="*/ 62 w 378"/>
                <a:gd name="T75" fmla="*/ 15 h 409"/>
                <a:gd name="T76" fmla="*/ 76 w 378"/>
                <a:gd name="T77" fmla="*/ 13 h 409"/>
                <a:gd name="T78" fmla="*/ 92 w 378"/>
                <a:gd name="T79" fmla="*/ 8 h 409"/>
                <a:gd name="T80" fmla="*/ 107 w 378"/>
                <a:gd name="T81" fmla="*/ 6 h 409"/>
                <a:gd name="T82" fmla="*/ 125 w 378"/>
                <a:gd name="T83" fmla="*/ 5 h 409"/>
                <a:gd name="T84" fmla="*/ 151 w 378"/>
                <a:gd name="T85" fmla="*/ 1 h 409"/>
                <a:gd name="T86" fmla="*/ 217 w 378"/>
                <a:gd name="T87" fmla="*/ 0 h 409"/>
                <a:gd name="T88" fmla="*/ 244 w 378"/>
                <a:gd name="T89" fmla="*/ 1 h 409"/>
                <a:gd name="T90" fmla="*/ 261 w 378"/>
                <a:gd name="T91" fmla="*/ 5 h 409"/>
                <a:gd name="T92" fmla="*/ 279 w 378"/>
                <a:gd name="T93" fmla="*/ 6 h 409"/>
                <a:gd name="T94" fmla="*/ 294 w 378"/>
                <a:gd name="T95" fmla="*/ 11 h 409"/>
                <a:gd name="T96" fmla="*/ 309 w 378"/>
                <a:gd name="T97" fmla="*/ 15 h 409"/>
                <a:gd name="T98" fmla="*/ 323 w 378"/>
                <a:gd name="T99" fmla="*/ 18 h 409"/>
                <a:gd name="T100" fmla="*/ 335 w 378"/>
                <a:gd name="T101" fmla="*/ 22 h 409"/>
                <a:gd name="T102" fmla="*/ 346 w 378"/>
                <a:gd name="T103" fmla="*/ 28 h 409"/>
                <a:gd name="T104" fmla="*/ 356 w 378"/>
                <a:gd name="T105" fmla="*/ 34 h 409"/>
                <a:gd name="T106" fmla="*/ 362 w 378"/>
                <a:gd name="T107" fmla="*/ 39 h 409"/>
                <a:gd name="T108" fmla="*/ 370 w 378"/>
                <a:gd name="T109" fmla="*/ 46 h 409"/>
                <a:gd name="T110" fmla="*/ 373 w 378"/>
                <a:gd name="T111" fmla="*/ 49 h 409"/>
                <a:gd name="T112" fmla="*/ 376 w 378"/>
                <a:gd name="T113" fmla="*/ 56 h 409"/>
                <a:gd name="T114" fmla="*/ 378 w 378"/>
                <a:gd name="T115" fmla="*/ 63 h 409"/>
                <a:gd name="T116" fmla="*/ 378 w 378"/>
                <a:gd name="T117" fmla="*/ 339 h 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78"/>
                <a:gd name="T178" fmla="*/ 0 h 409"/>
                <a:gd name="T179" fmla="*/ 378 w 378"/>
                <a:gd name="T180" fmla="*/ 409 h 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78" h="409">
                  <a:moveTo>
                    <a:pt x="378" y="342"/>
                  </a:moveTo>
                  <a:lnTo>
                    <a:pt x="378" y="346"/>
                  </a:lnTo>
                  <a:lnTo>
                    <a:pt x="376" y="349"/>
                  </a:lnTo>
                  <a:lnTo>
                    <a:pt x="375" y="352"/>
                  </a:lnTo>
                  <a:lnTo>
                    <a:pt x="373" y="356"/>
                  </a:lnTo>
                  <a:lnTo>
                    <a:pt x="370" y="363"/>
                  </a:lnTo>
                  <a:lnTo>
                    <a:pt x="367" y="366"/>
                  </a:lnTo>
                  <a:lnTo>
                    <a:pt x="362" y="368"/>
                  </a:lnTo>
                  <a:lnTo>
                    <a:pt x="359" y="373"/>
                  </a:lnTo>
                  <a:lnTo>
                    <a:pt x="356" y="375"/>
                  </a:lnTo>
                  <a:lnTo>
                    <a:pt x="349" y="376"/>
                  </a:lnTo>
                  <a:lnTo>
                    <a:pt x="346" y="380"/>
                  </a:lnTo>
                  <a:lnTo>
                    <a:pt x="340" y="381"/>
                  </a:lnTo>
                  <a:lnTo>
                    <a:pt x="335" y="383"/>
                  </a:lnTo>
                  <a:lnTo>
                    <a:pt x="329" y="386"/>
                  </a:lnTo>
                  <a:lnTo>
                    <a:pt x="323" y="390"/>
                  </a:lnTo>
                  <a:lnTo>
                    <a:pt x="315" y="390"/>
                  </a:lnTo>
                  <a:lnTo>
                    <a:pt x="309" y="393"/>
                  </a:lnTo>
                  <a:lnTo>
                    <a:pt x="301" y="395"/>
                  </a:lnTo>
                  <a:lnTo>
                    <a:pt x="294" y="397"/>
                  </a:lnTo>
                  <a:lnTo>
                    <a:pt x="286" y="400"/>
                  </a:lnTo>
                  <a:lnTo>
                    <a:pt x="279" y="400"/>
                  </a:lnTo>
                  <a:lnTo>
                    <a:pt x="271" y="402"/>
                  </a:lnTo>
                  <a:lnTo>
                    <a:pt x="261" y="404"/>
                  </a:lnTo>
                  <a:lnTo>
                    <a:pt x="253" y="404"/>
                  </a:lnTo>
                  <a:lnTo>
                    <a:pt x="244" y="407"/>
                  </a:lnTo>
                  <a:lnTo>
                    <a:pt x="225" y="407"/>
                  </a:lnTo>
                  <a:lnTo>
                    <a:pt x="217" y="409"/>
                  </a:lnTo>
                  <a:lnTo>
                    <a:pt x="161" y="409"/>
                  </a:lnTo>
                  <a:lnTo>
                    <a:pt x="151" y="407"/>
                  </a:lnTo>
                  <a:lnTo>
                    <a:pt x="132" y="407"/>
                  </a:lnTo>
                  <a:lnTo>
                    <a:pt x="125" y="404"/>
                  </a:lnTo>
                  <a:lnTo>
                    <a:pt x="117" y="404"/>
                  </a:lnTo>
                  <a:lnTo>
                    <a:pt x="107" y="402"/>
                  </a:lnTo>
                  <a:lnTo>
                    <a:pt x="99" y="400"/>
                  </a:lnTo>
                  <a:lnTo>
                    <a:pt x="92" y="400"/>
                  </a:lnTo>
                  <a:lnTo>
                    <a:pt x="84" y="397"/>
                  </a:lnTo>
                  <a:lnTo>
                    <a:pt x="76" y="395"/>
                  </a:lnTo>
                  <a:lnTo>
                    <a:pt x="68" y="393"/>
                  </a:lnTo>
                  <a:lnTo>
                    <a:pt x="62" y="390"/>
                  </a:lnTo>
                  <a:lnTo>
                    <a:pt x="55" y="390"/>
                  </a:lnTo>
                  <a:lnTo>
                    <a:pt x="49" y="386"/>
                  </a:lnTo>
                  <a:lnTo>
                    <a:pt x="43" y="383"/>
                  </a:lnTo>
                  <a:lnTo>
                    <a:pt x="38" y="381"/>
                  </a:lnTo>
                  <a:lnTo>
                    <a:pt x="32" y="380"/>
                  </a:lnTo>
                  <a:lnTo>
                    <a:pt x="29" y="376"/>
                  </a:lnTo>
                  <a:lnTo>
                    <a:pt x="22" y="375"/>
                  </a:lnTo>
                  <a:lnTo>
                    <a:pt x="19" y="373"/>
                  </a:lnTo>
                  <a:lnTo>
                    <a:pt x="16" y="368"/>
                  </a:lnTo>
                  <a:lnTo>
                    <a:pt x="11" y="366"/>
                  </a:lnTo>
                  <a:lnTo>
                    <a:pt x="8" y="363"/>
                  </a:lnTo>
                  <a:lnTo>
                    <a:pt x="5" y="356"/>
                  </a:lnTo>
                  <a:lnTo>
                    <a:pt x="3" y="352"/>
                  </a:lnTo>
                  <a:lnTo>
                    <a:pt x="2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0" y="340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49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11" y="42"/>
                  </a:lnTo>
                  <a:lnTo>
                    <a:pt x="16" y="39"/>
                  </a:lnTo>
                  <a:lnTo>
                    <a:pt x="19" y="35"/>
                  </a:lnTo>
                  <a:lnTo>
                    <a:pt x="22" y="34"/>
                  </a:lnTo>
                  <a:lnTo>
                    <a:pt x="29" y="32"/>
                  </a:lnTo>
                  <a:lnTo>
                    <a:pt x="32" y="28"/>
                  </a:lnTo>
                  <a:lnTo>
                    <a:pt x="38" y="25"/>
                  </a:lnTo>
                  <a:lnTo>
                    <a:pt x="43" y="22"/>
                  </a:lnTo>
                  <a:lnTo>
                    <a:pt x="49" y="20"/>
                  </a:lnTo>
                  <a:lnTo>
                    <a:pt x="55" y="18"/>
                  </a:lnTo>
                  <a:lnTo>
                    <a:pt x="62" y="15"/>
                  </a:lnTo>
                  <a:lnTo>
                    <a:pt x="68" y="15"/>
                  </a:lnTo>
                  <a:lnTo>
                    <a:pt x="76" y="13"/>
                  </a:lnTo>
                  <a:lnTo>
                    <a:pt x="84" y="11"/>
                  </a:lnTo>
                  <a:lnTo>
                    <a:pt x="92" y="8"/>
                  </a:lnTo>
                  <a:lnTo>
                    <a:pt x="99" y="6"/>
                  </a:lnTo>
                  <a:lnTo>
                    <a:pt x="107" y="6"/>
                  </a:lnTo>
                  <a:lnTo>
                    <a:pt x="117" y="5"/>
                  </a:lnTo>
                  <a:lnTo>
                    <a:pt x="125" y="5"/>
                  </a:lnTo>
                  <a:lnTo>
                    <a:pt x="132" y="1"/>
                  </a:lnTo>
                  <a:lnTo>
                    <a:pt x="151" y="1"/>
                  </a:lnTo>
                  <a:lnTo>
                    <a:pt x="161" y="0"/>
                  </a:lnTo>
                  <a:lnTo>
                    <a:pt x="217" y="0"/>
                  </a:lnTo>
                  <a:lnTo>
                    <a:pt x="225" y="1"/>
                  </a:lnTo>
                  <a:lnTo>
                    <a:pt x="244" y="1"/>
                  </a:lnTo>
                  <a:lnTo>
                    <a:pt x="253" y="5"/>
                  </a:lnTo>
                  <a:lnTo>
                    <a:pt x="261" y="5"/>
                  </a:lnTo>
                  <a:lnTo>
                    <a:pt x="271" y="6"/>
                  </a:lnTo>
                  <a:lnTo>
                    <a:pt x="279" y="6"/>
                  </a:lnTo>
                  <a:lnTo>
                    <a:pt x="286" y="8"/>
                  </a:lnTo>
                  <a:lnTo>
                    <a:pt x="294" y="11"/>
                  </a:lnTo>
                  <a:lnTo>
                    <a:pt x="301" y="13"/>
                  </a:lnTo>
                  <a:lnTo>
                    <a:pt x="309" y="15"/>
                  </a:lnTo>
                  <a:lnTo>
                    <a:pt x="315" y="15"/>
                  </a:lnTo>
                  <a:lnTo>
                    <a:pt x="323" y="18"/>
                  </a:lnTo>
                  <a:lnTo>
                    <a:pt x="329" y="20"/>
                  </a:lnTo>
                  <a:lnTo>
                    <a:pt x="335" y="22"/>
                  </a:lnTo>
                  <a:lnTo>
                    <a:pt x="340" y="25"/>
                  </a:lnTo>
                  <a:lnTo>
                    <a:pt x="346" y="28"/>
                  </a:lnTo>
                  <a:lnTo>
                    <a:pt x="349" y="32"/>
                  </a:lnTo>
                  <a:lnTo>
                    <a:pt x="356" y="34"/>
                  </a:lnTo>
                  <a:lnTo>
                    <a:pt x="359" y="35"/>
                  </a:lnTo>
                  <a:lnTo>
                    <a:pt x="362" y="39"/>
                  </a:lnTo>
                  <a:lnTo>
                    <a:pt x="367" y="42"/>
                  </a:lnTo>
                  <a:lnTo>
                    <a:pt x="370" y="46"/>
                  </a:lnTo>
                  <a:lnTo>
                    <a:pt x="371" y="47"/>
                  </a:lnTo>
                  <a:lnTo>
                    <a:pt x="373" y="49"/>
                  </a:lnTo>
                  <a:lnTo>
                    <a:pt x="375" y="54"/>
                  </a:lnTo>
                  <a:lnTo>
                    <a:pt x="376" y="56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78" y="66"/>
                  </a:lnTo>
                  <a:lnTo>
                    <a:pt x="378" y="339"/>
                  </a:lnTo>
                  <a:lnTo>
                    <a:pt x="378" y="3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57" name="Freeform 7"/>
            <p:cNvSpPr>
              <a:spLocks/>
            </p:cNvSpPr>
            <p:nvPr/>
          </p:nvSpPr>
          <p:spPr bwMode="auto">
            <a:xfrm>
              <a:off x="2139" y="2926"/>
              <a:ext cx="378" cy="66"/>
            </a:xfrm>
            <a:custGeom>
              <a:avLst/>
              <a:gdLst>
                <a:gd name="T0" fmla="*/ 0 w 378"/>
                <a:gd name="T1" fmla="*/ 0 h 66"/>
                <a:gd name="T2" fmla="*/ 0 w 378"/>
                <a:gd name="T3" fmla="*/ 3 h 66"/>
                <a:gd name="T4" fmla="*/ 2 w 378"/>
                <a:gd name="T5" fmla="*/ 6 h 66"/>
                <a:gd name="T6" fmla="*/ 3 w 378"/>
                <a:gd name="T7" fmla="*/ 10 h 66"/>
                <a:gd name="T8" fmla="*/ 5 w 378"/>
                <a:gd name="T9" fmla="*/ 13 h 66"/>
                <a:gd name="T10" fmla="*/ 7 w 378"/>
                <a:gd name="T11" fmla="*/ 17 h 66"/>
                <a:gd name="T12" fmla="*/ 8 w 378"/>
                <a:gd name="T13" fmla="*/ 18 h 66"/>
                <a:gd name="T14" fmla="*/ 11 w 378"/>
                <a:gd name="T15" fmla="*/ 23 h 66"/>
                <a:gd name="T16" fmla="*/ 16 w 378"/>
                <a:gd name="T17" fmla="*/ 25 h 66"/>
                <a:gd name="T18" fmla="*/ 19 w 378"/>
                <a:gd name="T19" fmla="*/ 27 h 66"/>
                <a:gd name="T20" fmla="*/ 22 w 378"/>
                <a:gd name="T21" fmla="*/ 30 h 66"/>
                <a:gd name="T22" fmla="*/ 29 w 378"/>
                <a:gd name="T23" fmla="*/ 34 h 66"/>
                <a:gd name="T24" fmla="*/ 32 w 378"/>
                <a:gd name="T25" fmla="*/ 37 h 66"/>
                <a:gd name="T26" fmla="*/ 38 w 378"/>
                <a:gd name="T27" fmla="*/ 39 h 66"/>
                <a:gd name="T28" fmla="*/ 43 w 378"/>
                <a:gd name="T29" fmla="*/ 40 h 66"/>
                <a:gd name="T30" fmla="*/ 49 w 378"/>
                <a:gd name="T31" fmla="*/ 44 h 66"/>
                <a:gd name="T32" fmla="*/ 55 w 378"/>
                <a:gd name="T33" fmla="*/ 46 h 66"/>
                <a:gd name="T34" fmla="*/ 62 w 378"/>
                <a:gd name="T35" fmla="*/ 47 h 66"/>
                <a:gd name="T36" fmla="*/ 68 w 378"/>
                <a:gd name="T37" fmla="*/ 51 h 66"/>
                <a:gd name="T38" fmla="*/ 76 w 378"/>
                <a:gd name="T39" fmla="*/ 52 h 66"/>
                <a:gd name="T40" fmla="*/ 84 w 378"/>
                <a:gd name="T41" fmla="*/ 54 h 66"/>
                <a:gd name="T42" fmla="*/ 92 w 378"/>
                <a:gd name="T43" fmla="*/ 58 h 66"/>
                <a:gd name="T44" fmla="*/ 99 w 378"/>
                <a:gd name="T45" fmla="*/ 58 h 66"/>
                <a:gd name="T46" fmla="*/ 107 w 378"/>
                <a:gd name="T47" fmla="*/ 59 h 66"/>
                <a:gd name="T48" fmla="*/ 117 w 378"/>
                <a:gd name="T49" fmla="*/ 61 h 66"/>
                <a:gd name="T50" fmla="*/ 125 w 378"/>
                <a:gd name="T51" fmla="*/ 61 h 66"/>
                <a:gd name="T52" fmla="*/ 132 w 378"/>
                <a:gd name="T53" fmla="*/ 64 h 66"/>
                <a:gd name="T54" fmla="*/ 151 w 378"/>
                <a:gd name="T55" fmla="*/ 64 h 66"/>
                <a:gd name="T56" fmla="*/ 161 w 378"/>
                <a:gd name="T57" fmla="*/ 66 h 66"/>
                <a:gd name="T58" fmla="*/ 217 w 378"/>
                <a:gd name="T59" fmla="*/ 66 h 66"/>
                <a:gd name="T60" fmla="*/ 225 w 378"/>
                <a:gd name="T61" fmla="*/ 64 h 66"/>
                <a:gd name="T62" fmla="*/ 244 w 378"/>
                <a:gd name="T63" fmla="*/ 64 h 66"/>
                <a:gd name="T64" fmla="*/ 253 w 378"/>
                <a:gd name="T65" fmla="*/ 61 h 66"/>
                <a:gd name="T66" fmla="*/ 261 w 378"/>
                <a:gd name="T67" fmla="*/ 61 h 66"/>
                <a:gd name="T68" fmla="*/ 271 w 378"/>
                <a:gd name="T69" fmla="*/ 59 h 66"/>
                <a:gd name="T70" fmla="*/ 279 w 378"/>
                <a:gd name="T71" fmla="*/ 58 h 66"/>
                <a:gd name="T72" fmla="*/ 286 w 378"/>
                <a:gd name="T73" fmla="*/ 58 h 66"/>
                <a:gd name="T74" fmla="*/ 294 w 378"/>
                <a:gd name="T75" fmla="*/ 54 h 66"/>
                <a:gd name="T76" fmla="*/ 301 w 378"/>
                <a:gd name="T77" fmla="*/ 52 h 66"/>
                <a:gd name="T78" fmla="*/ 309 w 378"/>
                <a:gd name="T79" fmla="*/ 51 h 66"/>
                <a:gd name="T80" fmla="*/ 315 w 378"/>
                <a:gd name="T81" fmla="*/ 47 h 66"/>
                <a:gd name="T82" fmla="*/ 323 w 378"/>
                <a:gd name="T83" fmla="*/ 46 h 66"/>
                <a:gd name="T84" fmla="*/ 329 w 378"/>
                <a:gd name="T85" fmla="*/ 44 h 66"/>
                <a:gd name="T86" fmla="*/ 335 w 378"/>
                <a:gd name="T87" fmla="*/ 40 h 66"/>
                <a:gd name="T88" fmla="*/ 340 w 378"/>
                <a:gd name="T89" fmla="*/ 39 h 66"/>
                <a:gd name="T90" fmla="*/ 346 w 378"/>
                <a:gd name="T91" fmla="*/ 37 h 66"/>
                <a:gd name="T92" fmla="*/ 349 w 378"/>
                <a:gd name="T93" fmla="*/ 34 h 66"/>
                <a:gd name="T94" fmla="*/ 356 w 378"/>
                <a:gd name="T95" fmla="*/ 30 h 66"/>
                <a:gd name="T96" fmla="*/ 359 w 378"/>
                <a:gd name="T97" fmla="*/ 27 h 66"/>
                <a:gd name="T98" fmla="*/ 362 w 378"/>
                <a:gd name="T99" fmla="*/ 25 h 66"/>
                <a:gd name="T100" fmla="*/ 367 w 378"/>
                <a:gd name="T101" fmla="*/ 23 h 66"/>
                <a:gd name="T102" fmla="*/ 370 w 378"/>
                <a:gd name="T103" fmla="*/ 18 h 66"/>
                <a:gd name="T104" fmla="*/ 371 w 378"/>
                <a:gd name="T105" fmla="*/ 17 h 66"/>
                <a:gd name="T106" fmla="*/ 373 w 378"/>
                <a:gd name="T107" fmla="*/ 13 h 66"/>
                <a:gd name="T108" fmla="*/ 375 w 378"/>
                <a:gd name="T109" fmla="*/ 10 h 66"/>
                <a:gd name="T110" fmla="*/ 376 w 378"/>
                <a:gd name="T111" fmla="*/ 6 h 66"/>
                <a:gd name="T112" fmla="*/ 378 w 378"/>
                <a:gd name="T113" fmla="*/ 3 h 66"/>
                <a:gd name="T114" fmla="*/ 378 w 378"/>
                <a:gd name="T115" fmla="*/ 0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66"/>
                <a:gd name="T176" fmla="*/ 378 w 378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66">
                  <a:moveTo>
                    <a:pt x="0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3" y="10"/>
                  </a:lnTo>
                  <a:lnTo>
                    <a:pt x="5" y="13"/>
                  </a:lnTo>
                  <a:lnTo>
                    <a:pt x="7" y="17"/>
                  </a:lnTo>
                  <a:lnTo>
                    <a:pt x="8" y="18"/>
                  </a:lnTo>
                  <a:lnTo>
                    <a:pt x="11" y="23"/>
                  </a:lnTo>
                  <a:lnTo>
                    <a:pt x="16" y="25"/>
                  </a:lnTo>
                  <a:lnTo>
                    <a:pt x="19" y="27"/>
                  </a:lnTo>
                  <a:lnTo>
                    <a:pt x="22" y="30"/>
                  </a:lnTo>
                  <a:lnTo>
                    <a:pt x="29" y="34"/>
                  </a:lnTo>
                  <a:lnTo>
                    <a:pt x="32" y="37"/>
                  </a:lnTo>
                  <a:lnTo>
                    <a:pt x="38" y="39"/>
                  </a:lnTo>
                  <a:lnTo>
                    <a:pt x="43" y="40"/>
                  </a:lnTo>
                  <a:lnTo>
                    <a:pt x="49" y="44"/>
                  </a:lnTo>
                  <a:lnTo>
                    <a:pt x="55" y="46"/>
                  </a:lnTo>
                  <a:lnTo>
                    <a:pt x="62" y="47"/>
                  </a:lnTo>
                  <a:lnTo>
                    <a:pt x="68" y="51"/>
                  </a:lnTo>
                  <a:lnTo>
                    <a:pt x="76" y="52"/>
                  </a:lnTo>
                  <a:lnTo>
                    <a:pt x="84" y="54"/>
                  </a:lnTo>
                  <a:lnTo>
                    <a:pt x="92" y="58"/>
                  </a:lnTo>
                  <a:lnTo>
                    <a:pt x="99" y="58"/>
                  </a:lnTo>
                  <a:lnTo>
                    <a:pt x="107" y="59"/>
                  </a:lnTo>
                  <a:lnTo>
                    <a:pt x="117" y="61"/>
                  </a:lnTo>
                  <a:lnTo>
                    <a:pt x="125" y="61"/>
                  </a:lnTo>
                  <a:lnTo>
                    <a:pt x="132" y="64"/>
                  </a:lnTo>
                  <a:lnTo>
                    <a:pt x="151" y="64"/>
                  </a:lnTo>
                  <a:lnTo>
                    <a:pt x="161" y="66"/>
                  </a:lnTo>
                  <a:lnTo>
                    <a:pt x="217" y="66"/>
                  </a:lnTo>
                  <a:lnTo>
                    <a:pt x="225" y="64"/>
                  </a:lnTo>
                  <a:lnTo>
                    <a:pt x="244" y="64"/>
                  </a:lnTo>
                  <a:lnTo>
                    <a:pt x="253" y="61"/>
                  </a:lnTo>
                  <a:lnTo>
                    <a:pt x="261" y="61"/>
                  </a:lnTo>
                  <a:lnTo>
                    <a:pt x="271" y="59"/>
                  </a:lnTo>
                  <a:lnTo>
                    <a:pt x="279" y="58"/>
                  </a:lnTo>
                  <a:lnTo>
                    <a:pt x="286" y="58"/>
                  </a:lnTo>
                  <a:lnTo>
                    <a:pt x="294" y="54"/>
                  </a:lnTo>
                  <a:lnTo>
                    <a:pt x="301" y="52"/>
                  </a:lnTo>
                  <a:lnTo>
                    <a:pt x="309" y="51"/>
                  </a:lnTo>
                  <a:lnTo>
                    <a:pt x="315" y="47"/>
                  </a:lnTo>
                  <a:lnTo>
                    <a:pt x="323" y="46"/>
                  </a:lnTo>
                  <a:lnTo>
                    <a:pt x="329" y="44"/>
                  </a:lnTo>
                  <a:lnTo>
                    <a:pt x="335" y="40"/>
                  </a:lnTo>
                  <a:lnTo>
                    <a:pt x="340" y="39"/>
                  </a:lnTo>
                  <a:lnTo>
                    <a:pt x="346" y="37"/>
                  </a:lnTo>
                  <a:lnTo>
                    <a:pt x="349" y="34"/>
                  </a:lnTo>
                  <a:lnTo>
                    <a:pt x="356" y="30"/>
                  </a:lnTo>
                  <a:lnTo>
                    <a:pt x="359" y="27"/>
                  </a:lnTo>
                  <a:lnTo>
                    <a:pt x="362" y="25"/>
                  </a:lnTo>
                  <a:lnTo>
                    <a:pt x="367" y="23"/>
                  </a:lnTo>
                  <a:lnTo>
                    <a:pt x="370" y="18"/>
                  </a:lnTo>
                  <a:lnTo>
                    <a:pt x="371" y="17"/>
                  </a:lnTo>
                  <a:lnTo>
                    <a:pt x="373" y="13"/>
                  </a:lnTo>
                  <a:lnTo>
                    <a:pt x="375" y="10"/>
                  </a:lnTo>
                  <a:lnTo>
                    <a:pt x="376" y="6"/>
                  </a:lnTo>
                  <a:lnTo>
                    <a:pt x="378" y="3"/>
                  </a:lnTo>
                  <a:lnTo>
                    <a:pt x="378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137" name="Text Box 8"/>
          <p:cNvSpPr txBox="1">
            <a:spLocks noChangeArrowheads="1"/>
          </p:cNvSpPr>
          <p:nvPr/>
        </p:nvSpPr>
        <p:spPr bwMode="auto">
          <a:xfrm>
            <a:off x="6572250" y="5522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Data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391400" y="297180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Clip" r:id="rId3" imgW="3709440" imgH="2963520" progId="MS_ClipArt_Gallery.2">
                  <p:embed/>
                </p:oleObj>
              </mc:Choice>
              <mc:Fallback>
                <p:oleObj name="Clip" r:id="rId3" imgW="3709440" imgH="29635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971800"/>
                        <a:ext cx="76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8" name="Group 12"/>
          <p:cNvGrpSpPr>
            <a:grpSpLocks/>
          </p:cNvGrpSpPr>
          <p:nvPr/>
        </p:nvGrpSpPr>
        <p:grpSpPr bwMode="auto">
          <a:xfrm>
            <a:off x="7239000" y="2209800"/>
            <a:ext cx="914400" cy="609600"/>
            <a:chOff x="2688" y="3216"/>
            <a:chExt cx="675" cy="576"/>
          </a:xfrm>
        </p:grpSpPr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2688" y="3216"/>
            <a:ext cx="43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Bitmap Image" r:id="rId5" imgW="6714286" imgH="4990476" progId="Paint.Picture">
                    <p:embed/>
                  </p:oleObj>
                </mc:Choice>
                <mc:Fallback>
                  <p:oleObj name="Bitmap Image" r:id="rId5" imgW="6714286" imgH="4990476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16"/>
                          <a:ext cx="43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2880" y="3408"/>
            <a:ext cx="48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Bitmap Image" r:id="rId7" imgW="7935433" imgH="4229690" progId="Paint.Picture">
                    <p:embed/>
                  </p:oleObj>
                </mc:Choice>
                <mc:Fallback>
                  <p:oleObj name="Bitmap Image" r:id="rId7" imgW="7935433" imgH="4229690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08"/>
                          <a:ext cx="48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9" name="Text Box 15"/>
          <p:cNvSpPr txBox="1">
            <a:spLocks noChangeArrowheads="1"/>
          </p:cNvSpPr>
          <p:nvPr/>
        </p:nvSpPr>
        <p:spPr bwMode="auto">
          <a:xfrm>
            <a:off x="5791200" y="23764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GUI</a:t>
            </a:r>
          </a:p>
        </p:txBody>
      </p:sp>
      <p:sp>
        <p:nvSpPr>
          <p:cNvPr id="5140" name="Text Box 16"/>
          <p:cNvSpPr txBox="1">
            <a:spLocks noChangeArrowheads="1"/>
          </p:cNvSpPr>
          <p:nvPr/>
        </p:nvSpPr>
        <p:spPr bwMode="auto">
          <a:xfrm>
            <a:off x="5791200" y="30480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Business logic</a:t>
            </a:r>
          </a:p>
        </p:txBody>
      </p:sp>
      <p:sp>
        <p:nvSpPr>
          <p:cNvPr id="5141" name="Text Box 18"/>
          <p:cNvSpPr txBox="1">
            <a:spLocks noChangeArrowheads="1"/>
          </p:cNvSpPr>
          <p:nvPr/>
        </p:nvSpPr>
        <p:spPr bwMode="auto">
          <a:xfrm>
            <a:off x="5791200" y="3730625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Data Access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467600" y="36195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Clip" r:id="rId9" imgW="3452400" imgH="3458520" progId="MS_ClipArt_Gallery.2">
                  <p:embed/>
                </p:oleObj>
              </mc:Choice>
              <mc:Fallback>
                <p:oleObj name="Clip" r:id="rId9" imgW="3452400" imgH="34585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619500"/>
                        <a:ext cx="68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20"/>
          <p:cNvSpPr txBox="1">
            <a:spLocks noChangeArrowheads="1"/>
          </p:cNvSpPr>
          <p:nvPr/>
        </p:nvSpPr>
        <p:spPr bwMode="auto">
          <a:xfrm>
            <a:off x="2632075" y="58674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Data tier</a:t>
            </a:r>
          </a:p>
        </p:txBody>
      </p:sp>
      <p:grpSp>
        <p:nvGrpSpPr>
          <p:cNvPr id="5143" name="Group 21"/>
          <p:cNvGrpSpPr>
            <a:grpSpLocks/>
          </p:cNvGrpSpPr>
          <p:nvPr/>
        </p:nvGrpSpPr>
        <p:grpSpPr bwMode="auto">
          <a:xfrm>
            <a:off x="1143000" y="2133600"/>
            <a:ext cx="3733800" cy="1820863"/>
            <a:chOff x="768" y="960"/>
            <a:chExt cx="2352" cy="1104"/>
          </a:xfrm>
        </p:grpSpPr>
        <p:sp>
          <p:nvSpPr>
            <p:cNvPr id="5154" name="Rectangle 22"/>
            <p:cNvSpPr>
              <a:spLocks noChangeArrowheads="1"/>
            </p:cNvSpPr>
            <p:nvPr/>
          </p:nvSpPr>
          <p:spPr bwMode="auto">
            <a:xfrm>
              <a:off x="768" y="960"/>
              <a:ext cx="2352" cy="110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5155" name="Text Box 23"/>
            <p:cNvSpPr txBox="1">
              <a:spLocks noChangeArrowheads="1"/>
            </p:cNvSpPr>
            <p:nvPr/>
          </p:nvSpPr>
          <p:spPr bwMode="auto">
            <a:xfrm>
              <a:off x="1370" y="1113"/>
              <a:ext cx="131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>
                  <a:solidFill>
                    <a:srgbClr val="000000"/>
                  </a:solidFill>
                  <a:latin typeface="AvantGarde" pitchFamily="34" charset="0"/>
                </a:rPr>
                <a:t>Client tier</a:t>
              </a:r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890" y="1435"/>
            <a:ext cx="64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Clip" r:id="rId11" imgW="4182480" imgH="3215880" progId="MS_ClipArt_Gallery.2">
                    <p:embed/>
                  </p:oleObj>
                </mc:Choice>
                <mc:Fallback>
                  <p:oleObj name="Clip" r:id="rId11" imgW="4182480" imgH="321588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1435"/>
                          <a:ext cx="646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2378" y="1435"/>
            <a:ext cx="64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Clip" r:id="rId13" imgW="4182480" imgH="3215880" progId="MS_ClipArt_Gallery.2">
                    <p:embed/>
                  </p:oleObj>
                </mc:Choice>
                <mc:Fallback>
                  <p:oleObj name="Clip" r:id="rId13" imgW="4182480" imgH="321588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435"/>
                          <a:ext cx="646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1636" y="1392"/>
            <a:ext cx="64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name="Clip" r:id="rId14" imgW="4182480" imgH="3215880" progId="MS_ClipArt_Gallery.2">
                    <p:embed/>
                  </p:oleObj>
                </mc:Choice>
                <mc:Fallback>
                  <p:oleObj name="Clip" r:id="rId14" imgW="4182480" imgH="321588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1392"/>
                          <a:ext cx="646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4" name="Rectangle 27"/>
          <p:cNvSpPr>
            <a:spLocks noChangeArrowheads="1"/>
          </p:cNvSpPr>
          <p:nvPr/>
        </p:nvSpPr>
        <p:spPr bwMode="auto">
          <a:xfrm>
            <a:off x="1143000" y="4773613"/>
            <a:ext cx="3733800" cy="13985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590800" y="4905375"/>
          <a:ext cx="8350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Clip" r:id="rId15" imgW="2734920" imgH="3825360" progId="MS_ClipArt_Gallery.2">
                  <p:embed/>
                </p:oleObj>
              </mc:Choice>
              <mc:Fallback>
                <p:oleObj name="Clip" r:id="rId15" imgW="2734920" imgH="38253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05375"/>
                        <a:ext cx="8350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Line 29"/>
          <p:cNvSpPr>
            <a:spLocks noChangeShapeType="1"/>
          </p:cNvSpPr>
          <p:nvPr/>
        </p:nvSpPr>
        <p:spPr bwMode="auto">
          <a:xfrm>
            <a:off x="1371600" y="435133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6" name="Line 30"/>
          <p:cNvSpPr>
            <a:spLocks noChangeShapeType="1"/>
          </p:cNvSpPr>
          <p:nvPr/>
        </p:nvSpPr>
        <p:spPr bwMode="auto">
          <a:xfrm flipV="1">
            <a:off x="1828800" y="3638550"/>
            <a:ext cx="0" cy="712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7" name="Line 31"/>
          <p:cNvSpPr>
            <a:spLocks noChangeShapeType="1"/>
          </p:cNvSpPr>
          <p:nvPr/>
        </p:nvSpPr>
        <p:spPr bwMode="auto">
          <a:xfrm flipV="1">
            <a:off x="2971800" y="3479800"/>
            <a:ext cx="0" cy="871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8" name="Line 32"/>
          <p:cNvSpPr>
            <a:spLocks noChangeShapeType="1"/>
          </p:cNvSpPr>
          <p:nvPr/>
        </p:nvSpPr>
        <p:spPr bwMode="auto">
          <a:xfrm flipV="1">
            <a:off x="4114800" y="3559175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9" name="Line 33"/>
          <p:cNvSpPr>
            <a:spLocks noChangeShapeType="1"/>
          </p:cNvSpPr>
          <p:nvPr/>
        </p:nvSpPr>
        <p:spPr bwMode="auto">
          <a:xfrm>
            <a:off x="3124200" y="4351338"/>
            <a:ext cx="0" cy="633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AutoShape 34"/>
          <p:cNvSpPr>
            <a:spLocks noChangeArrowheads="1"/>
          </p:cNvSpPr>
          <p:nvPr/>
        </p:nvSpPr>
        <p:spPr bwMode="auto">
          <a:xfrm>
            <a:off x="6743700" y="4305300"/>
            <a:ext cx="304800" cy="990600"/>
          </a:xfrm>
          <a:prstGeom prst="upDownArrow">
            <a:avLst>
              <a:gd name="adj1" fmla="val 50000"/>
              <a:gd name="adj2" fmla="val 6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51" name="Line 35"/>
          <p:cNvSpPr>
            <a:spLocks noChangeShapeType="1"/>
          </p:cNvSpPr>
          <p:nvPr/>
        </p:nvSpPr>
        <p:spPr bwMode="auto">
          <a:xfrm>
            <a:off x="5334000" y="15240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2" name="Text Box 36"/>
          <p:cNvSpPr txBox="1">
            <a:spLocks noChangeArrowheads="1"/>
          </p:cNvSpPr>
          <p:nvPr/>
        </p:nvSpPr>
        <p:spPr bwMode="auto">
          <a:xfrm>
            <a:off x="990600" y="1676400"/>
            <a:ext cx="188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2400">
                <a:solidFill>
                  <a:srgbClr val="000000"/>
                </a:solidFill>
                <a:latin typeface="Times New Roman" pitchFamily="18" charset="0"/>
              </a:rPr>
              <a:t>Physical view</a:t>
            </a:r>
          </a:p>
        </p:txBody>
      </p:sp>
      <p:sp>
        <p:nvSpPr>
          <p:cNvPr id="5153" name="Text Box 37"/>
          <p:cNvSpPr txBox="1">
            <a:spLocks noChangeArrowheads="1"/>
          </p:cNvSpPr>
          <p:nvPr/>
        </p:nvSpPr>
        <p:spPr bwMode="auto">
          <a:xfrm>
            <a:off x="5791200" y="167640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2400">
                <a:solidFill>
                  <a:srgbClr val="000000"/>
                </a:solidFill>
                <a:latin typeface="Times New Roman" pitchFamily="18" charset="0"/>
              </a:rPr>
              <a:t>Logical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E1B6D5-B510-44E4-8D2E-4A206397D4C4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490538" name="Rectangle 42"/>
          <p:cNvSpPr>
            <a:spLocks noChangeArrowheads="1"/>
          </p:cNvSpPr>
          <p:nvPr/>
        </p:nvSpPr>
        <p:spPr bwMode="auto">
          <a:xfrm>
            <a:off x="5576888" y="4495800"/>
            <a:ext cx="3078162" cy="685800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50000">
                <a:schemeClr val="bg1"/>
              </a:gs>
              <a:gs pos="100000">
                <a:srgbClr val="FF66CC"/>
              </a:gs>
            </a:gsLst>
            <a:lin ang="5400000" scaled="1"/>
          </a:gradFill>
          <a:ln w="9525" algn="ctr">
            <a:solidFill>
              <a:srgbClr val="FF66CC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90533" name="Rectangle 37"/>
          <p:cNvSpPr>
            <a:spLocks noChangeArrowheads="1"/>
          </p:cNvSpPr>
          <p:nvPr/>
        </p:nvSpPr>
        <p:spPr bwMode="auto">
          <a:xfrm>
            <a:off x="5576888" y="3810000"/>
            <a:ext cx="3078162" cy="685800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chemeClr val="bg1">
                  <a:alpha val="50000"/>
                </a:scheme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33CC33"/>
            </a:solidFill>
            <a:miter lim="800000"/>
            <a:headEnd/>
            <a:tailEnd/>
          </a:ln>
          <a:effectLst>
            <a:outerShdw dist="17961" dir="2700000" algn="ctr" rotWithShape="0">
              <a:srgbClr val="99FF33"/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90531" name="Rectangle 35"/>
          <p:cNvSpPr>
            <a:spLocks noChangeArrowheads="1"/>
          </p:cNvSpPr>
          <p:nvPr/>
        </p:nvSpPr>
        <p:spPr bwMode="auto">
          <a:xfrm>
            <a:off x="5576888" y="1676400"/>
            <a:ext cx="3078162" cy="1676400"/>
          </a:xfrm>
          <a:prstGeom prst="rect">
            <a:avLst/>
          </a:prstGeom>
          <a:gradFill rotWithShape="1">
            <a:gsLst>
              <a:gs pos="0">
                <a:srgbClr val="0066FF">
                  <a:alpha val="50000"/>
                </a:srgbClr>
              </a:gs>
              <a:gs pos="50000">
                <a:schemeClr val="bg1">
                  <a:alpha val="50000"/>
                </a:schemeClr>
              </a:gs>
              <a:gs pos="100000">
                <a:srgbClr val="0066FF">
                  <a:alpha val="50000"/>
                </a:srgbClr>
              </a:gs>
            </a:gsLst>
            <a:lin ang="5400000" scaled="1"/>
          </a:gradFill>
          <a:ln w="9525" algn="ctr">
            <a:solidFill>
              <a:srgbClr val="0066FF"/>
            </a:solidFill>
            <a:miter lim="800000"/>
            <a:headEnd/>
            <a:tailEnd/>
          </a:ln>
          <a:effectLst>
            <a:outerShdw dist="17961" dir="2700000" algn="ctr" rotWithShape="0">
              <a:srgbClr val="0066FF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3-tier, 3-layer</a:t>
            </a:r>
          </a:p>
        </p:txBody>
      </p:sp>
      <p:sp>
        <p:nvSpPr>
          <p:cNvPr id="6164" name="Rectangle 3"/>
          <p:cNvSpPr>
            <a:spLocks noChangeArrowheads="1"/>
          </p:cNvSpPr>
          <p:nvPr/>
        </p:nvSpPr>
        <p:spPr bwMode="auto">
          <a:xfrm>
            <a:off x="533400" y="1524000"/>
            <a:ext cx="8229600" cy="4787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vi-VN" altLang="vi-VN" sz="3200">
              <a:solidFill>
                <a:srgbClr val="000000"/>
              </a:solidFill>
              <a:latin typeface="AvantGarde" pitchFamily="34" charset="0"/>
            </a:endParaRPr>
          </a:p>
        </p:txBody>
      </p:sp>
      <p:sp>
        <p:nvSpPr>
          <p:cNvPr id="6165" name="Line 4"/>
          <p:cNvSpPr>
            <a:spLocks noChangeShapeType="1"/>
          </p:cNvSpPr>
          <p:nvPr/>
        </p:nvSpPr>
        <p:spPr bwMode="auto">
          <a:xfrm>
            <a:off x="4938713" y="15240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6166" name="Group 5"/>
          <p:cNvGrpSpPr>
            <a:grpSpLocks/>
          </p:cNvGrpSpPr>
          <p:nvPr/>
        </p:nvGrpSpPr>
        <p:grpSpPr bwMode="auto">
          <a:xfrm>
            <a:off x="615950" y="1674813"/>
            <a:ext cx="3695700" cy="4545012"/>
            <a:chOff x="768" y="863"/>
            <a:chExt cx="2259" cy="2863"/>
          </a:xfrm>
        </p:grpSpPr>
        <p:sp>
          <p:nvSpPr>
            <p:cNvPr id="6190" name="Text Box 6"/>
            <p:cNvSpPr txBox="1">
              <a:spLocks noChangeArrowheads="1"/>
            </p:cNvSpPr>
            <p:nvPr/>
          </p:nvSpPr>
          <p:spPr bwMode="auto">
            <a:xfrm>
              <a:off x="2080" y="863"/>
              <a:ext cx="6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 sz="1600">
                  <a:solidFill>
                    <a:srgbClr val="000000"/>
                  </a:solidFill>
                  <a:latin typeface="AvantGarde" pitchFamily="34" charset="0"/>
                </a:rPr>
                <a:t>Browsers</a:t>
              </a:r>
            </a:p>
          </p:txBody>
        </p:sp>
        <p:sp>
          <p:nvSpPr>
            <p:cNvPr id="6191" name="Rectangle 7"/>
            <p:cNvSpPr>
              <a:spLocks noChangeArrowheads="1"/>
            </p:cNvSpPr>
            <p:nvPr/>
          </p:nvSpPr>
          <p:spPr bwMode="auto">
            <a:xfrm>
              <a:off x="768" y="864"/>
              <a:ext cx="2208" cy="10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6192" name="Oval 8"/>
            <p:cNvSpPr>
              <a:spLocks noChangeArrowheads="1"/>
            </p:cNvSpPr>
            <p:nvPr/>
          </p:nvSpPr>
          <p:spPr bwMode="auto">
            <a:xfrm>
              <a:off x="1968" y="1056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791" y="1488"/>
            <a:ext cx="4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Clip" r:id="rId3" imgW="4182480" imgH="3215880" progId="MS_ClipArt_Gallery.2">
                    <p:embed/>
                  </p:oleObj>
                </mc:Choice>
                <mc:Fallback>
                  <p:oleObj name="Clip" r:id="rId3" imgW="4182480" imgH="3215880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488"/>
                          <a:ext cx="4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1488" y="1488"/>
            <a:ext cx="4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Clip" r:id="rId5" imgW="4182480" imgH="3215880" progId="MS_ClipArt_Gallery.2">
                    <p:embed/>
                  </p:oleObj>
                </mc:Choice>
                <mc:Fallback>
                  <p:oleObj name="Clip" r:id="rId5" imgW="4182480" imgH="321588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488"/>
                          <a:ext cx="45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3" name="Text Box 11"/>
            <p:cNvSpPr txBox="1">
              <a:spLocks noChangeArrowheads="1"/>
            </p:cNvSpPr>
            <p:nvPr/>
          </p:nvSpPr>
          <p:spPr bwMode="auto">
            <a:xfrm>
              <a:off x="1391" y="3495"/>
              <a:ext cx="1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>
                  <a:solidFill>
                    <a:srgbClr val="000000"/>
                  </a:solidFill>
                  <a:latin typeface="AvantGarde" pitchFamily="34" charset="0"/>
                </a:rPr>
                <a:t>    Data tier</a:t>
              </a:r>
            </a:p>
          </p:txBody>
        </p:sp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1680" y="3168"/>
            <a:ext cx="38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Clip" r:id="rId6" imgW="2734920" imgH="3825360" progId="MS_ClipArt_Gallery.2">
                    <p:embed/>
                  </p:oleObj>
                </mc:Choice>
                <mc:Fallback>
                  <p:oleObj name="Clip" r:id="rId6" imgW="2734920" imgH="382536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68"/>
                          <a:ext cx="38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4" name="Text Box 13"/>
            <p:cNvSpPr txBox="1">
              <a:spLocks noChangeArrowheads="1"/>
            </p:cNvSpPr>
            <p:nvPr/>
          </p:nvSpPr>
          <p:spPr bwMode="auto">
            <a:xfrm>
              <a:off x="1296" y="2633"/>
              <a:ext cx="12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>
                  <a:solidFill>
                    <a:srgbClr val="000000"/>
                  </a:solidFill>
                  <a:latin typeface="AvantGarde" pitchFamily="34" charset="0"/>
                </a:rPr>
                <a:t>Business tier</a:t>
              </a:r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1680" y="2306"/>
            <a:ext cx="38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Clip" r:id="rId8" imgW="2734920" imgH="3825360" progId="MS_ClipArt_Gallery.2">
                    <p:embed/>
                  </p:oleObj>
                </mc:Choice>
                <mc:Fallback>
                  <p:oleObj name="Clip" r:id="rId8" imgW="2734920" imgH="382536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306"/>
                          <a:ext cx="38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/>
            <p:cNvGraphicFramePr>
              <a:graphicFrameLocks noChangeAspect="1"/>
            </p:cNvGraphicFramePr>
            <p:nvPr/>
          </p:nvGraphicFramePr>
          <p:xfrm>
            <a:off x="2112" y="1344"/>
            <a:ext cx="36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" name="Clip" r:id="rId9" imgW="1927080" imgH="3382560" progId="MS_ClipArt_Gallery.2">
                    <p:embed/>
                  </p:oleObj>
                </mc:Choice>
                <mc:Fallback>
                  <p:oleObj name="Clip" r:id="rId9" imgW="1927080" imgH="338256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367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13"/>
            <p:cNvGraphicFramePr>
              <a:graphicFrameLocks noChangeAspect="1"/>
            </p:cNvGraphicFramePr>
            <p:nvPr/>
          </p:nvGraphicFramePr>
          <p:xfrm>
            <a:off x="2496" y="960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Clip" r:id="rId11" imgW="3833640" imgH="3619080" progId="MS_ClipArt_Gallery.2">
                    <p:embed/>
                  </p:oleObj>
                </mc:Choice>
                <mc:Fallback>
                  <p:oleObj name="Clip" r:id="rId11" imgW="3833640" imgH="3619080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960"/>
                          <a:ext cx="3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1920" y="960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" name="Clip" r:id="rId13" imgW="3833640" imgH="3619080" progId="MS_ClipArt_Gallery.2">
                    <p:embed/>
                  </p:oleObj>
                </mc:Choice>
                <mc:Fallback>
                  <p:oleObj name="Clip" r:id="rId13" imgW="3833640" imgH="3619080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3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5" name="Text Box 18"/>
            <p:cNvSpPr txBox="1">
              <a:spLocks noChangeArrowheads="1"/>
            </p:cNvSpPr>
            <p:nvPr/>
          </p:nvSpPr>
          <p:spPr bwMode="auto">
            <a:xfrm>
              <a:off x="2254" y="1712"/>
              <a:ext cx="7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 sz="1600">
                  <a:solidFill>
                    <a:srgbClr val="000000"/>
                  </a:solidFill>
                  <a:latin typeface="AvantGarde" pitchFamily="34" charset="0"/>
                </a:rPr>
                <a:t>Web Server</a:t>
              </a:r>
            </a:p>
          </p:txBody>
        </p:sp>
        <p:sp>
          <p:nvSpPr>
            <p:cNvPr id="6196" name="Text Box 19"/>
            <p:cNvSpPr txBox="1">
              <a:spLocks noChangeArrowheads="1"/>
            </p:cNvSpPr>
            <p:nvPr/>
          </p:nvSpPr>
          <p:spPr bwMode="auto">
            <a:xfrm>
              <a:off x="960" y="1324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 sz="1600">
                  <a:solidFill>
                    <a:srgbClr val="000000"/>
                  </a:solidFill>
                  <a:latin typeface="AvantGarde" pitchFamily="34" charset="0"/>
                </a:rPr>
                <a:t>Local clients</a:t>
              </a:r>
            </a:p>
          </p:txBody>
        </p:sp>
        <p:sp>
          <p:nvSpPr>
            <p:cNvPr id="6197" name="Rectangle 20"/>
            <p:cNvSpPr>
              <a:spLocks noChangeArrowheads="1"/>
            </p:cNvSpPr>
            <p:nvPr/>
          </p:nvSpPr>
          <p:spPr bwMode="auto">
            <a:xfrm>
              <a:off x="768" y="2258"/>
              <a:ext cx="2208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6198" name="Rectangle 21"/>
            <p:cNvSpPr>
              <a:spLocks noChangeArrowheads="1"/>
            </p:cNvSpPr>
            <p:nvPr/>
          </p:nvSpPr>
          <p:spPr bwMode="auto">
            <a:xfrm>
              <a:off x="768" y="3120"/>
              <a:ext cx="2208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6199" name="Text Box 22"/>
            <p:cNvSpPr txBox="1">
              <a:spLocks noChangeArrowheads="1"/>
            </p:cNvSpPr>
            <p:nvPr/>
          </p:nvSpPr>
          <p:spPr bwMode="auto">
            <a:xfrm>
              <a:off x="816" y="864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>
                  <a:solidFill>
                    <a:srgbClr val="000000"/>
                  </a:solidFill>
                  <a:latin typeface="AvantGarde" pitchFamily="34" charset="0"/>
                </a:rPr>
                <a:t>Presentation tier</a:t>
              </a:r>
            </a:p>
          </p:txBody>
        </p:sp>
        <p:sp>
          <p:nvSpPr>
            <p:cNvPr id="6200" name="Line 23"/>
            <p:cNvSpPr>
              <a:spLocks noChangeShapeType="1"/>
            </p:cNvSpPr>
            <p:nvPr/>
          </p:nvSpPr>
          <p:spPr bwMode="auto">
            <a:xfrm>
              <a:off x="816" y="2976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01" name="Line 24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02" name="Line 25"/>
            <p:cNvSpPr>
              <a:spLocks noChangeShapeType="1"/>
            </p:cNvSpPr>
            <p:nvPr/>
          </p:nvSpPr>
          <p:spPr bwMode="auto">
            <a:xfrm>
              <a:off x="177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03" name="Line 26"/>
            <p:cNvSpPr>
              <a:spLocks noChangeShapeType="1"/>
            </p:cNvSpPr>
            <p:nvPr/>
          </p:nvSpPr>
          <p:spPr bwMode="auto">
            <a:xfrm>
              <a:off x="864" y="2112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04" name="Line 27"/>
            <p:cNvSpPr>
              <a:spLocks noChangeShapeType="1"/>
            </p:cNvSpPr>
            <p:nvPr/>
          </p:nvSpPr>
          <p:spPr bwMode="auto">
            <a:xfrm>
              <a:off x="1872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05" name="Line 28"/>
            <p:cNvSpPr>
              <a:spLocks noChangeShapeType="1"/>
            </p:cNvSpPr>
            <p:nvPr/>
          </p:nvSpPr>
          <p:spPr bwMode="auto">
            <a:xfrm flipV="1">
              <a:off x="1008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06" name="Line 29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207" name="Line 30"/>
            <p:cNvSpPr>
              <a:spLocks noChangeShapeType="1"/>
            </p:cNvSpPr>
            <p:nvPr/>
          </p:nvSpPr>
          <p:spPr bwMode="auto">
            <a:xfrm flipV="1">
              <a:off x="2224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6167" name="Group 31"/>
          <p:cNvGrpSpPr>
            <a:grpSpLocks/>
          </p:cNvGrpSpPr>
          <p:nvPr/>
        </p:nvGrpSpPr>
        <p:grpSpPr bwMode="auto">
          <a:xfrm>
            <a:off x="6492875" y="5624513"/>
            <a:ext cx="1414463" cy="649287"/>
            <a:chOff x="2139" y="2863"/>
            <a:chExt cx="378" cy="409"/>
          </a:xfrm>
        </p:grpSpPr>
        <p:sp>
          <p:nvSpPr>
            <p:cNvPr id="6188" name="Freeform 32"/>
            <p:cNvSpPr>
              <a:spLocks/>
            </p:cNvSpPr>
            <p:nvPr/>
          </p:nvSpPr>
          <p:spPr bwMode="auto">
            <a:xfrm>
              <a:off x="2139" y="2863"/>
              <a:ext cx="378" cy="409"/>
            </a:xfrm>
            <a:custGeom>
              <a:avLst/>
              <a:gdLst>
                <a:gd name="T0" fmla="*/ 378 w 378"/>
                <a:gd name="T1" fmla="*/ 346 h 409"/>
                <a:gd name="T2" fmla="*/ 375 w 378"/>
                <a:gd name="T3" fmla="*/ 352 h 409"/>
                <a:gd name="T4" fmla="*/ 370 w 378"/>
                <a:gd name="T5" fmla="*/ 363 h 409"/>
                <a:gd name="T6" fmla="*/ 362 w 378"/>
                <a:gd name="T7" fmla="*/ 368 h 409"/>
                <a:gd name="T8" fmla="*/ 356 w 378"/>
                <a:gd name="T9" fmla="*/ 375 h 409"/>
                <a:gd name="T10" fmla="*/ 346 w 378"/>
                <a:gd name="T11" fmla="*/ 380 h 409"/>
                <a:gd name="T12" fmla="*/ 335 w 378"/>
                <a:gd name="T13" fmla="*/ 383 h 409"/>
                <a:gd name="T14" fmla="*/ 323 w 378"/>
                <a:gd name="T15" fmla="*/ 390 h 409"/>
                <a:gd name="T16" fmla="*/ 309 w 378"/>
                <a:gd name="T17" fmla="*/ 393 h 409"/>
                <a:gd name="T18" fmla="*/ 294 w 378"/>
                <a:gd name="T19" fmla="*/ 397 h 409"/>
                <a:gd name="T20" fmla="*/ 279 w 378"/>
                <a:gd name="T21" fmla="*/ 400 h 409"/>
                <a:gd name="T22" fmla="*/ 261 w 378"/>
                <a:gd name="T23" fmla="*/ 404 h 409"/>
                <a:gd name="T24" fmla="*/ 244 w 378"/>
                <a:gd name="T25" fmla="*/ 407 h 409"/>
                <a:gd name="T26" fmla="*/ 217 w 378"/>
                <a:gd name="T27" fmla="*/ 409 h 409"/>
                <a:gd name="T28" fmla="*/ 151 w 378"/>
                <a:gd name="T29" fmla="*/ 407 h 409"/>
                <a:gd name="T30" fmla="*/ 125 w 378"/>
                <a:gd name="T31" fmla="*/ 404 h 409"/>
                <a:gd name="T32" fmla="*/ 107 w 378"/>
                <a:gd name="T33" fmla="*/ 402 h 409"/>
                <a:gd name="T34" fmla="*/ 92 w 378"/>
                <a:gd name="T35" fmla="*/ 400 h 409"/>
                <a:gd name="T36" fmla="*/ 76 w 378"/>
                <a:gd name="T37" fmla="*/ 395 h 409"/>
                <a:gd name="T38" fmla="*/ 62 w 378"/>
                <a:gd name="T39" fmla="*/ 390 h 409"/>
                <a:gd name="T40" fmla="*/ 49 w 378"/>
                <a:gd name="T41" fmla="*/ 386 h 409"/>
                <a:gd name="T42" fmla="*/ 38 w 378"/>
                <a:gd name="T43" fmla="*/ 381 h 409"/>
                <a:gd name="T44" fmla="*/ 29 w 378"/>
                <a:gd name="T45" fmla="*/ 376 h 409"/>
                <a:gd name="T46" fmla="*/ 19 w 378"/>
                <a:gd name="T47" fmla="*/ 373 h 409"/>
                <a:gd name="T48" fmla="*/ 11 w 378"/>
                <a:gd name="T49" fmla="*/ 366 h 409"/>
                <a:gd name="T50" fmla="*/ 5 w 378"/>
                <a:gd name="T51" fmla="*/ 356 h 409"/>
                <a:gd name="T52" fmla="*/ 2 w 378"/>
                <a:gd name="T53" fmla="*/ 349 h 409"/>
                <a:gd name="T54" fmla="*/ 0 w 378"/>
                <a:gd name="T55" fmla="*/ 342 h 409"/>
                <a:gd name="T56" fmla="*/ 0 w 378"/>
                <a:gd name="T57" fmla="*/ 66 h 409"/>
                <a:gd name="T58" fmla="*/ 0 w 378"/>
                <a:gd name="T59" fmla="*/ 61 h 409"/>
                <a:gd name="T60" fmla="*/ 3 w 378"/>
                <a:gd name="T61" fmla="*/ 54 h 409"/>
                <a:gd name="T62" fmla="*/ 7 w 378"/>
                <a:gd name="T63" fmla="*/ 47 h 409"/>
                <a:gd name="T64" fmla="*/ 11 w 378"/>
                <a:gd name="T65" fmla="*/ 42 h 409"/>
                <a:gd name="T66" fmla="*/ 19 w 378"/>
                <a:gd name="T67" fmla="*/ 35 h 409"/>
                <a:gd name="T68" fmla="*/ 29 w 378"/>
                <a:gd name="T69" fmla="*/ 32 h 409"/>
                <a:gd name="T70" fmla="*/ 38 w 378"/>
                <a:gd name="T71" fmla="*/ 25 h 409"/>
                <a:gd name="T72" fmla="*/ 49 w 378"/>
                <a:gd name="T73" fmla="*/ 20 h 409"/>
                <a:gd name="T74" fmla="*/ 62 w 378"/>
                <a:gd name="T75" fmla="*/ 15 h 409"/>
                <a:gd name="T76" fmla="*/ 76 w 378"/>
                <a:gd name="T77" fmla="*/ 13 h 409"/>
                <a:gd name="T78" fmla="*/ 92 w 378"/>
                <a:gd name="T79" fmla="*/ 8 h 409"/>
                <a:gd name="T80" fmla="*/ 107 w 378"/>
                <a:gd name="T81" fmla="*/ 6 h 409"/>
                <a:gd name="T82" fmla="*/ 125 w 378"/>
                <a:gd name="T83" fmla="*/ 5 h 409"/>
                <a:gd name="T84" fmla="*/ 151 w 378"/>
                <a:gd name="T85" fmla="*/ 1 h 409"/>
                <a:gd name="T86" fmla="*/ 217 w 378"/>
                <a:gd name="T87" fmla="*/ 0 h 409"/>
                <a:gd name="T88" fmla="*/ 244 w 378"/>
                <a:gd name="T89" fmla="*/ 1 h 409"/>
                <a:gd name="T90" fmla="*/ 261 w 378"/>
                <a:gd name="T91" fmla="*/ 5 h 409"/>
                <a:gd name="T92" fmla="*/ 279 w 378"/>
                <a:gd name="T93" fmla="*/ 6 h 409"/>
                <a:gd name="T94" fmla="*/ 294 w 378"/>
                <a:gd name="T95" fmla="*/ 11 h 409"/>
                <a:gd name="T96" fmla="*/ 309 w 378"/>
                <a:gd name="T97" fmla="*/ 15 h 409"/>
                <a:gd name="T98" fmla="*/ 323 w 378"/>
                <a:gd name="T99" fmla="*/ 18 h 409"/>
                <a:gd name="T100" fmla="*/ 335 w 378"/>
                <a:gd name="T101" fmla="*/ 22 h 409"/>
                <a:gd name="T102" fmla="*/ 346 w 378"/>
                <a:gd name="T103" fmla="*/ 28 h 409"/>
                <a:gd name="T104" fmla="*/ 356 w 378"/>
                <a:gd name="T105" fmla="*/ 34 h 409"/>
                <a:gd name="T106" fmla="*/ 362 w 378"/>
                <a:gd name="T107" fmla="*/ 39 h 409"/>
                <a:gd name="T108" fmla="*/ 370 w 378"/>
                <a:gd name="T109" fmla="*/ 46 h 409"/>
                <a:gd name="T110" fmla="*/ 373 w 378"/>
                <a:gd name="T111" fmla="*/ 49 h 409"/>
                <a:gd name="T112" fmla="*/ 376 w 378"/>
                <a:gd name="T113" fmla="*/ 56 h 409"/>
                <a:gd name="T114" fmla="*/ 378 w 378"/>
                <a:gd name="T115" fmla="*/ 63 h 409"/>
                <a:gd name="T116" fmla="*/ 378 w 378"/>
                <a:gd name="T117" fmla="*/ 339 h 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78"/>
                <a:gd name="T178" fmla="*/ 0 h 409"/>
                <a:gd name="T179" fmla="*/ 378 w 378"/>
                <a:gd name="T180" fmla="*/ 409 h 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78" h="409">
                  <a:moveTo>
                    <a:pt x="378" y="342"/>
                  </a:moveTo>
                  <a:lnTo>
                    <a:pt x="378" y="346"/>
                  </a:lnTo>
                  <a:lnTo>
                    <a:pt x="376" y="349"/>
                  </a:lnTo>
                  <a:lnTo>
                    <a:pt x="375" y="352"/>
                  </a:lnTo>
                  <a:lnTo>
                    <a:pt x="373" y="356"/>
                  </a:lnTo>
                  <a:lnTo>
                    <a:pt x="370" y="363"/>
                  </a:lnTo>
                  <a:lnTo>
                    <a:pt x="367" y="366"/>
                  </a:lnTo>
                  <a:lnTo>
                    <a:pt x="362" y="368"/>
                  </a:lnTo>
                  <a:lnTo>
                    <a:pt x="359" y="373"/>
                  </a:lnTo>
                  <a:lnTo>
                    <a:pt x="356" y="375"/>
                  </a:lnTo>
                  <a:lnTo>
                    <a:pt x="349" y="376"/>
                  </a:lnTo>
                  <a:lnTo>
                    <a:pt x="346" y="380"/>
                  </a:lnTo>
                  <a:lnTo>
                    <a:pt x="340" y="381"/>
                  </a:lnTo>
                  <a:lnTo>
                    <a:pt x="335" y="383"/>
                  </a:lnTo>
                  <a:lnTo>
                    <a:pt x="329" y="386"/>
                  </a:lnTo>
                  <a:lnTo>
                    <a:pt x="323" y="390"/>
                  </a:lnTo>
                  <a:lnTo>
                    <a:pt x="315" y="390"/>
                  </a:lnTo>
                  <a:lnTo>
                    <a:pt x="309" y="393"/>
                  </a:lnTo>
                  <a:lnTo>
                    <a:pt x="301" y="395"/>
                  </a:lnTo>
                  <a:lnTo>
                    <a:pt x="294" y="397"/>
                  </a:lnTo>
                  <a:lnTo>
                    <a:pt x="286" y="400"/>
                  </a:lnTo>
                  <a:lnTo>
                    <a:pt x="279" y="400"/>
                  </a:lnTo>
                  <a:lnTo>
                    <a:pt x="271" y="402"/>
                  </a:lnTo>
                  <a:lnTo>
                    <a:pt x="261" y="404"/>
                  </a:lnTo>
                  <a:lnTo>
                    <a:pt x="253" y="404"/>
                  </a:lnTo>
                  <a:lnTo>
                    <a:pt x="244" y="407"/>
                  </a:lnTo>
                  <a:lnTo>
                    <a:pt x="225" y="407"/>
                  </a:lnTo>
                  <a:lnTo>
                    <a:pt x="217" y="409"/>
                  </a:lnTo>
                  <a:lnTo>
                    <a:pt x="161" y="409"/>
                  </a:lnTo>
                  <a:lnTo>
                    <a:pt x="151" y="407"/>
                  </a:lnTo>
                  <a:lnTo>
                    <a:pt x="132" y="407"/>
                  </a:lnTo>
                  <a:lnTo>
                    <a:pt x="125" y="404"/>
                  </a:lnTo>
                  <a:lnTo>
                    <a:pt x="117" y="404"/>
                  </a:lnTo>
                  <a:lnTo>
                    <a:pt x="107" y="402"/>
                  </a:lnTo>
                  <a:lnTo>
                    <a:pt x="99" y="400"/>
                  </a:lnTo>
                  <a:lnTo>
                    <a:pt x="92" y="400"/>
                  </a:lnTo>
                  <a:lnTo>
                    <a:pt x="84" y="397"/>
                  </a:lnTo>
                  <a:lnTo>
                    <a:pt x="76" y="395"/>
                  </a:lnTo>
                  <a:lnTo>
                    <a:pt x="68" y="393"/>
                  </a:lnTo>
                  <a:lnTo>
                    <a:pt x="62" y="390"/>
                  </a:lnTo>
                  <a:lnTo>
                    <a:pt x="55" y="390"/>
                  </a:lnTo>
                  <a:lnTo>
                    <a:pt x="49" y="386"/>
                  </a:lnTo>
                  <a:lnTo>
                    <a:pt x="43" y="383"/>
                  </a:lnTo>
                  <a:lnTo>
                    <a:pt x="38" y="381"/>
                  </a:lnTo>
                  <a:lnTo>
                    <a:pt x="32" y="380"/>
                  </a:lnTo>
                  <a:lnTo>
                    <a:pt x="29" y="376"/>
                  </a:lnTo>
                  <a:lnTo>
                    <a:pt x="22" y="375"/>
                  </a:lnTo>
                  <a:lnTo>
                    <a:pt x="19" y="373"/>
                  </a:lnTo>
                  <a:lnTo>
                    <a:pt x="16" y="368"/>
                  </a:lnTo>
                  <a:lnTo>
                    <a:pt x="11" y="366"/>
                  </a:lnTo>
                  <a:lnTo>
                    <a:pt x="8" y="363"/>
                  </a:lnTo>
                  <a:lnTo>
                    <a:pt x="5" y="356"/>
                  </a:lnTo>
                  <a:lnTo>
                    <a:pt x="3" y="352"/>
                  </a:lnTo>
                  <a:lnTo>
                    <a:pt x="2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0" y="340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49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11" y="42"/>
                  </a:lnTo>
                  <a:lnTo>
                    <a:pt x="16" y="39"/>
                  </a:lnTo>
                  <a:lnTo>
                    <a:pt x="19" y="35"/>
                  </a:lnTo>
                  <a:lnTo>
                    <a:pt x="22" y="34"/>
                  </a:lnTo>
                  <a:lnTo>
                    <a:pt x="29" y="32"/>
                  </a:lnTo>
                  <a:lnTo>
                    <a:pt x="32" y="28"/>
                  </a:lnTo>
                  <a:lnTo>
                    <a:pt x="38" y="25"/>
                  </a:lnTo>
                  <a:lnTo>
                    <a:pt x="43" y="22"/>
                  </a:lnTo>
                  <a:lnTo>
                    <a:pt x="49" y="20"/>
                  </a:lnTo>
                  <a:lnTo>
                    <a:pt x="55" y="18"/>
                  </a:lnTo>
                  <a:lnTo>
                    <a:pt x="62" y="15"/>
                  </a:lnTo>
                  <a:lnTo>
                    <a:pt x="68" y="15"/>
                  </a:lnTo>
                  <a:lnTo>
                    <a:pt x="76" y="13"/>
                  </a:lnTo>
                  <a:lnTo>
                    <a:pt x="84" y="11"/>
                  </a:lnTo>
                  <a:lnTo>
                    <a:pt x="92" y="8"/>
                  </a:lnTo>
                  <a:lnTo>
                    <a:pt x="99" y="6"/>
                  </a:lnTo>
                  <a:lnTo>
                    <a:pt x="107" y="6"/>
                  </a:lnTo>
                  <a:lnTo>
                    <a:pt x="117" y="5"/>
                  </a:lnTo>
                  <a:lnTo>
                    <a:pt x="125" y="5"/>
                  </a:lnTo>
                  <a:lnTo>
                    <a:pt x="132" y="1"/>
                  </a:lnTo>
                  <a:lnTo>
                    <a:pt x="151" y="1"/>
                  </a:lnTo>
                  <a:lnTo>
                    <a:pt x="161" y="0"/>
                  </a:lnTo>
                  <a:lnTo>
                    <a:pt x="217" y="0"/>
                  </a:lnTo>
                  <a:lnTo>
                    <a:pt x="225" y="1"/>
                  </a:lnTo>
                  <a:lnTo>
                    <a:pt x="244" y="1"/>
                  </a:lnTo>
                  <a:lnTo>
                    <a:pt x="253" y="5"/>
                  </a:lnTo>
                  <a:lnTo>
                    <a:pt x="261" y="5"/>
                  </a:lnTo>
                  <a:lnTo>
                    <a:pt x="271" y="6"/>
                  </a:lnTo>
                  <a:lnTo>
                    <a:pt x="279" y="6"/>
                  </a:lnTo>
                  <a:lnTo>
                    <a:pt x="286" y="8"/>
                  </a:lnTo>
                  <a:lnTo>
                    <a:pt x="294" y="11"/>
                  </a:lnTo>
                  <a:lnTo>
                    <a:pt x="301" y="13"/>
                  </a:lnTo>
                  <a:lnTo>
                    <a:pt x="309" y="15"/>
                  </a:lnTo>
                  <a:lnTo>
                    <a:pt x="315" y="15"/>
                  </a:lnTo>
                  <a:lnTo>
                    <a:pt x="323" y="18"/>
                  </a:lnTo>
                  <a:lnTo>
                    <a:pt x="329" y="20"/>
                  </a:lnTo>
                  <a:lnTo>
                    <a:pt x="335" y="22"/>
                  </a:lnTo>
                  <a:lnTo>
                    <a:pt x="340" y="25"/>
                  </a:lnTo>
                  <a:lnTo>
                    <a:pt x="346" y="28"/>
                  </a:lnTo>
                  <a:lnTo>
                    <a:pt x="349" y="32"/>
                  </a:lnTo>
                  <a:lnTo>
                    <a:pt x="356" y="34"/>
                  </a:lnTo>
                  <a:lnTo>
                    <a:pt x="359" y="35"/>
                  </a:lnTo>
                  <a:lnTo>
                    <a:pt x="362" y="39"/>
                  </a:lnTo>
                  <a:lnTo>
                    <a:pt x="367" y="42"/>
                  </a:lnTo>
                  <a:lnTo>
                    <a:pt x="370" y="46"/>
                  </a:lnTo>
                  <a:lnTo>
                    <a:pt x="371" y="47"/>
                  </a:lnTo>
                  <a:lnTo>
                    <a:pt x="373" y="49"/>
                  </a:lnTo>
                  <a:lnTo>
                    <a:pt x="375" y="54"/>
                  </a:lnTo>
                  <a:lnTo>
                    <a:pt x="376" y="56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78" y="66"/>
                  </a:lnTo>
                  <a:lnTo>
                    <a:pt x="378" y="339"/>
                  </a:lnTo>
                  <a:lnTo>
                    <a:pt x="378" y="3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189" name="Freeform 33"/>
            <p:cNvSpPr>
              <a:spLocks/>
            </p:cNvSpPr>
            <p:nvPr/>
          </p:nvSpPr>
          <p:spPr bwMode="auto">
            <a:xfrm>
              <a:off x="2139" y="2926"/>
              <a:ext cx="378" cy="66"/>
            </a:xfrm>
            <a:custGeom>
              <a:avLst/>
              <a:gdLst>
                <a:gd name="T0" fmla="*/ 0 w 378"/>
                <a:gd name="T1" fmla="*/ 0 h 66"/>
                <a:gd name="T2" fmla="*/ 0 w 378"/>
                <a:gd name="T3" fmla="*/ 3 h 66"/>
                <a:gd name="T4" fmla="*/ 2 w 378"/>
                <a:gd name="T5" fmla="*/ 6 h 66"/>
                <a:gd name="T6" fmla="*/ 3 w 378"/>
                <a:gd name="T7" fmla="*/ 10 h 66"/>
                <a:gd name="T8" fmla="*/ 5 w 378"/>
                <a:gd name="T9" fmla="*/ 13 h 66"/>
                <a:gd name="T10" fmla="*/ 7 w 378"/>
                <a:gd name="T11" fmla="*/ 17 h 66"/>
                <a:gd name="T12" fmla="*/ 8 w 378"/>
                <a:gd name="T13" fmla="*/ 18 h 66"/>
                <a:gd name="T14" fmla="*/ 11 w 378"/>
                <a:gd name="T15" fmla="*/ 23 h 66"/>
                <a:gd name="T16" fmla="*/ 16 w 378"/>
                <a:gd name="T17" fmla="*/ 25 h 66"/>
                <a:gd name="T18" fmla="*/ 19 w 378"/>
                <a:gd name="T19" fmla="*/ 27 h 66"/>
                <a:gd name="T20" fmla="*/ 22 w 378"/>
                <a:gd name="T21" fmla="*/ 30 h 66"/>
                <a:gd name="T22" fmla="*/ 29 w 378"/>
                <a:gd name="T23" fmla="*/ 34 h 66"/>
                <a:gd name="T24" fmla="*/ 32 w 378"/>
                <a:gd name="T25" fmla="*/ 37 h 66"/>
                <a:gd name="T26" fmla="*/ 38 w 378"/>
                <a:gd name="T27" fmla="*/ 39 h 66"/>
                <a:gd name="T28" fmla="*/ 43 w 378"/>
                <a:gd name="T29" fmla="*/ 40 h 66"/>
                <a:gd name="T30" fmla="*/ 49 w 378"/>
                <a:gd name="T31" fmla="*/ 44 h 66"/>
                <a:gd name="T32" fmla="*/ 55 w 378"/>
                <a:gd name="T33" fmla="*/ 46 h 66"/>
                <a:gd name="T34" fmla="*/ 62 w 378"/>
                <a:gd name="T35" fmla="*/ 47 h 66"/>
                <a:gd name="T36" fmla="*/ 68 w 378"/>
                <a:gd name="T37" fmla="*/ 51 h 66"/>
                <a:gd name="T38" fmla="*/ 76 w 378"/>
                <a:gd name="T39" fmla="*/ 52 h 66"/>
                <a:gd name="T40" fmla="*/ 84 w 378"/>
                <a:gd name="T41" fmla="*/ 54 h 66"/>
                <a:gd name="T42" fmla="*/ 92 w 378"/>
                <a:gd name="T43" fmla="*/ 58 h 66"/>
                <a:gd name="T44" fmla="*/ 99 w 378"/>
                <a:gd name="T45" fmla="*/ 58 h 66"/>
                <a:gd name="T46" fmla="*/ 107 w 378"/>
                <a:gd name="T47" fmla="*/ 59 h 66"/>
                <a:gd name="T48" fmla="*/ 117 w 378"/>
                <a:gd name="T49" fmla="*/ 61 h 66"/>
                <a:gd name="T50" fmla="*/ 125 w 378"/>
                <a:gd name="T51" fmla="*/ 61 h 66"/>
                <a:gd name="T52" fmla="*/ 132 w 378"/>
                <a:gd name="T53" fmla="*/ 64 h 66"/>
                <a:gd name="T54" fmla="*/ 151 w 378"/>
                <a:gd name="T55" fmla="*/ 64 h 66"/>
                <a:gd name="T56" fmla="*/ 161 w 378"/>
                <a:gd name="T57" fmla="*/ 66 h 66"/>
                <a:gd name="T58" fmla="*/ 217 w 378"/>
                <a:gd name="T59" fmla="*/ 66 h 66"/>
                <a:gd name="T60" fmla="*/ 225 w 378"/>
                <a:gd name="T61" fmla="*/ 64 h 66"/>
                <a:gd name="T62" fmla="*/ 244 w 378"/>
                <a:gd name="T63" fmla="*/ 64 h 66"/>
                <a:gd name="T64" fmla="*/ 253 w 378"/>
                <a:gd name="T65" fmla="*/ 61 h 66"/>
                <a:gd name="T66" fmla="*/ 261 w 378"/>
                <a:gd name="T67" fmla="*/ 61 h 66"/>
                <a:gd name="T68" fmla="*/ 271 w 378"/>
                <a:gd name="T69" fmla="*/ 59 h 66"/>
                <a:gd name="T70" fmla="*/ 279 w 378"/>
                <a:gd name="T71" fmla="*/ 58 h 66"/>
                <a:gd name="T72" fmla="*/ 286 w 378"/>
                <a:gd name="T73" fmla="*/ 58 h 66"/>
                <a:gd name="T74" fmla="*/ 294 w 378"/>
                <a:gd name="T75" fmla="*/ 54 h 66"/>
                <a:gd name="T76" fmla="*/ 301 w 378"/>
                <a:gd name="T77" fmla="*/ 52 h 66"/>
                <a:gd name="T78" fmla="*/ 309 w 378"/>
                <a:gd name="T79" fmla="*/ 51 h 66"/>
                <a:gd name="T80" fmla="*/ 315 w 378"/>
                <a:gd name="T81" fmla="*/ 47 h 66"/>
                <a:gd name="T82" fmla="*/ 323 w 378"/>
                <a:gd name="T83" fmla="*/ 46 h 66"/>
                <a:gd name="T84" fmla="*/ 329 w 378"/>
                <a:gd name="T85" fmla="*/ 44 h 66"/>
                <a:gd name="T86" fmla="*/ 335 w 378"/>
                <a:gd name="T87" fmla="*/ 40 h 66"/>
                <a:gd name="T88" fmla="*/ 340 w 378"/>
                <a:gd name="T89" fmla="*/ 39 h 66"/>
                <a:gd name="T90" fmla="*/ 346 w 378"/>
                <a:gd name="T91" fmla="*/ 37 h 66"/>
                <a:gd name="T92" fmla="*/ 349 w 378"/>
                <a:gd name="T93" fmla="*/ 34 h 66"/>
                <a:gd name="T94" fmla="*/ 356 w 378"/>
                <a:gd name="T95" fmla="*/ 30 h 66"/>
                <a:gd name="T96" fmla="*/ 359 w 378"/>
                <a:gd name="T97" fmla="*/ 27 h 66"/>
                <a:gd name="T98" fmla="*/ 362 w 378"/>
                <a:gd name="T99" fmla="*/ 25 h 66"/>
                <a:gd name="T100" fmla="*/ 367 w 378"/>
                <a:gd name="T101" fmla="*/ 23 h 66"/>
                <a:gd name="T102" fmla="*/ 370 w 378"/>
                <a:gd name="T103" fmla="*/ 18 h 66"/>
                <a:gd name="T104" fmla="*/ 371 w 378"/>
                <a:gd name="T105" fmla="*/ 17 h 66"/>
                <a:gd name="T106" fmla="*/ 373 w 378"/>
                <a:gd name="T107" fmla="*/ 13 h 66"/>
                <a:gd name="T108" fmla="*/ 375 w 378"/>
                <a:gd name="T109" fmla="*/ 10 h 66"/>
                <a:gd name="T110" fmla="*/ 376 w 378"/>
                <a:gd name="T111" fmla="*/ 6 h 66"/>
                <a:gd name="T112" fmla="*/ 378 w 378"/>
                <a:gd name="T113" fmla="*/ 3 h 66"/>
                <a:gd name="T114" fmla="*/ 378 w 378"/>
                <a:gd name="T115" fmla="*/ 0 h 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66"/>
                <a:gd name="T176" fmla="*/ 378 w 378"/>
                <a:gd name="T177" fmla="*/ 66 h 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66">
                  <a:moveTo>
                    <a:pt x="0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3" y="10"/>
                  </a:lnTo>
                  <a:lnTo>
                    <a:pt x="5" y="13"/>
                  </a:lnTo>
                  <a:lnTo>
                    <a:pt x="7" y="17"/>
                  </a:lnTo>
                  <a:lnTo>
                    <a:pt x="8" y="18"/>
                  </a:lnTo>
                  <a:lnTo>
                    <a:pt x="11" y="23"/>
                  </a:lnTo>
                  <a:lnTo>
                    <a:pt x="16" y="25"/>
                  </a:lnTo>
                  <a:lnTo>
                    <a:pt x="19" y="27"/>
                  </a:lnTo>
                  <a:lnTo>
                    <a:pt x="22" y="30"/>
                  </a:lnTo>
                  <a:lnTo>
                    <a:pt x="29" y="34"/>
                  </a:lnTo>
                  <a:lnTo>
                    <a:pt x="32" y="37"/>
                  </a:lnTo>
                  <a:lnTo>
                    <a:pt x="38" y="39"/>
                  </a:lnTo>
                  <a:lnTo>
                    <a:pt x="43" y="40"/>
                  </a:lnTo>
                  <a:lnTo>
                    <a:pt x="49" y="44"/>
                  </a:lnTo>
                  <a:lnTo>
                    <a:pt x="55" y="46"/>
                  </a:lnTo>
                  <a:lnTo>
                    <a:pt x="62" y="47"/>
                  </a:lnTo>
                  <a:lnTo>
                    <a:pt x="68" y="51"/>
                  </a:lnTo>
                  <a:lnTo>
                    <a:pt x="76" y="52"/>
                  </a:lnTo>
                  <a:lnTo>
                    <a:pt x="84" y="54"/>
                  </a:lnTo>
                  <a:lnTo>
                    <a:pt x="92" y="58"/>
                  </a:lnTo>
                  <a:lnTo>
                    <a:pt x="99" y="58"/>
                  </a:lnTo>
                  <a:lnTo>
                    <a:pt x="107" y="59"/>
                  </a:lnTo>
                  <a:lnTo>
                    <a:pt x="117" y="61"/>
                  </a:lnTo>
                  <a:lnTo>
                    <a:pt x="125" y="61"/>
                  </a:lnTo>
                  <a:lnTo>
                    <a:pt x="132" y="64"/>
                  </a:lnTo>
                  <a:lnTo>
                    <a:pt x="151" y="64"/>
                  </a:lnTo>
                  <a:lnTo>
                    <a:pt x="161" y="66"/>
                  </a:lnTo>
                  <a:lnTo>
                    <a:pt x="217" y="66"/>
                  </a:lnTo>
                  <a:lnTo>
                    <a:pt x="225" y="64"/>
                  </a:lnTo>
                  <a:lnTo>
                    <a:pt x="244" y="64"/>
                  </a:lnTo>
                  <a:lnTo>
                    <a:pt x="253" y="61"/>
                  </a:lnTo>
                  <a:lnTo>
                    <a:pt x="261" y="61"/>
                  </a:lnTo>
                  <a:lnTo>
                    <a:pt x="271" y="59"/>
                  </a:lnTo>
                  <a:lnTo>
                    <a:pt x="279" y="58"/>
                  </a:lnTo>
                  <a:lnTo>
                    <a:pt x="286" y="58"/>
                  </a:lnTo>
                  <a:lnTo>
                    <a:pt x="294" y="54"/>
                  </a:lnTo>
                  <a:lnTo>
                    <a:pt x="301" y="52"/>
                  </a:lnTo>
                  <a:lnTo>
                    <a:pt x="309" y="51"/>
                  </a:lnTo>
                  <a:lnTo>
                    <a:pt x="315" y="47"/>
                  </a:lnTo>
                  <a:lnTo>
                    <a:pt x="323" y="46"/>
                  </a:lnTo>
                  <a:lnTo>
                    <a:pt x="329" y="44"/>
                  </a:lnTo>
                  <a:lnTo>
                    <a:pt x="335" y="40"/>
                  </a:lnTo>
                  <a:lnTo>
                    <a:pt x="340" y="39"/>
                  </a:lnTo>
                  <a:lnTo>
                    <a:pt x="346" y="37"/>
                  </a:lnTo>
                  <a:lnTo>
                    <a:pt x="349" y="34"/>
                  </a:lnTo>
                  <a:lnTo>
                    <a:pt x="356" y="30"/>
                  </a:lnTo>
                  <a:lnTo>
                    <a:pt x="359" y="27"/>
                  </a:lnTo>
                  <a:lnTo>
                    <a:pt x="362" y="25"/>
                  </a:lnTo>
                  <a:lnTo>
                    <a:pt x="367" y="23"/>
                  </a:lnTo>
                  <a:lnTo>
                    <a:pt x="370" y="18"/>
                  </a:lnTo>
                  <a:lnTo>
                    <a:pt x="371" y="17"/>
                  </a:lnTo>
                  <a:lnTo>
                    <a:pt x="373" y="13"/>
                  </a:lnTo>
                  <a:lnTo>
                    <a:pt x="375" y="10"/>
                  </a:lnTo>
                  <a:lnTo>
                    <a:pt x="376" y="6"/>
                  </a:lnTo>
                  <a:lnTo>
                    <a:pt x="378" y="3"/>
                  </a:lnTo>
                  <a:lnTo>
                    <a:pt x="378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168" name="Text Box 34"/>
          <p:cNvSpPr txBox="1">
            <a:spLocks noChangeArrowheads="1"/>
          </p:cNvSpPr>
          <p:nvPr/>
        </p:nvSpPr>
        <p:spPr bwMode="auto">
          <a:xfrm>
            <a:off x="6902450" y="5853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Data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323138" y="3886200"/>
          <a:ext cx="8334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Clip" r:id="rId14" imgW="3709440" imgH="2963520" progId="MS_ClipArt_Gallery.2">
                  <p:embed/>
                </p:oleObj>
              </mc:Choice>
              <mc:Fallback>
                <p:oleObj name="Clip" r:id="rId14" imgW="3709440" imgH="29635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3886200"/>
                        <a:ext cx="8334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9" name="Group 38"/>
          <p:cNvGrpSpPr>
            <a:grpSpLocks/>
          </p:cNvGrpSpPr>
          <p:nvPr/>
        </p:nvGrpSpPr>
        <p:grpSpPr bwMode="auto">
          <a:xfrm>
            <a:off x="5908675" y="2298700"/>
            <a:ext cx="1000125" cy="609600"/>
            <a:chOff x="2688" y="3216"/>
            <a:chExt cx="675" cy="576"/>
          </a:xfrm>
        </p:grpSpPr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2688" y="3216"/>
            <a:ext cx="43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8" name="Bitmap Image" r:id="rId16" imgW="6714286" imgH="4990476" progId="Paint.Picture">
                    <p:embed/>
                  </p:oleObj>
                </mc:Choice>
                <mc:Fallback>
                  <p:oleObj name="Bitmap Image" r:id="rId16" imgW="6714286" imgH="4990476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16"/>
                          <a:ext cx="43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2880" y="3408"/>
            <a:ext cx="48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9" name="Bitmap Image" r:id="rId18" imgW="7935433" imgH="4229690" progId="Paint.Picture">
                    <p:embed/>
                  </p:oleObj>
                </mc:Choice>
                <mc:Fallback>
                  <p:oleObj name="Bitmap Image" r:id="rId18" imgW="7935433" imgH="422969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08"/>
                          <a:ext cx="48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0" name="Text Box 41"/>
          <p:cNvSpPr txBox="1">
            <a:spLocks noChangeArrowheads="1"/>
          </p:cNvSpPr>
          <p:nvPr/>
        </p:nvSpPr>
        <p:spPr bwMode="auto">
          <a:xfrm>
            <a:off x="5715000" y="39624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Business logic</a:t>
            </a:r>
          </a:p>
        </p:txBody>
      </p:sp>
      <p:sp>
        <p:nvSpPr>
          <p:cNvPr id="6171" name="Text Box 43"/>
          <p:cNvSpPr txBox="1">
            <a:spLocks noChangeArrowheads="1"/>
          </p:cNvSpPr>
          <p:nvPr/>
        </p:nvSpPr>
        <p:spPr bwMode="auto">
          <a:xfrm>
            <a:off x="5791200" y="4645025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>
                <a:solidFill>
                  <a:srgbClr val="000000"/>
                </a:solidFill>
                <a:latin typeface="AvantGarde" pitchFamily="34" charset="0"/>
              </a:rPr>
              <a:t>Data Access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407275" y="4533900"/>
          <a:ext cx="74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Clip" r:id="rId20" imgW="3452400" imgH="3458520" progId="MS_ClipArt_Gallery.2">
                  <p:embed/>
                </p:oleObj>
              </mc:Choice>
              <mc:Fallback>
                <p:oleObj name="Clip" r:id="rId20" imgW="3452400" imgH="34585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4533900"/>
                        <a:ext cx="749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AutoShape 45"/>
          <p:cNvSpPr>
            <a:spLocks noChangeArrowheads="1"/>
          </p:cNvSpPr>
          <p:nvPr/>
        </p:nvSpPr>
        <p:spPr bwMode="auto">
          <a:xfrm>
            <a:off x="6297613" y="3352800"/>
            <a:ext cx="250825" cy="457200"/>
          </a:xfrm>
          <a:prstGeom prst="upDownArrow">
            <a:avLst>
              <a:gd name="adj1" fmla="val 50000"/>
              <a:gd name="adj2" fmla="val 364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173" name="AutoShape 46"/>
          <p:cNvSpPr>
            <a:spLocks noChangeArrowheads="1"/>
          </p:cNvSpPr>
          <p:nvPr/>
        </p:nvSpPr>
        <p:spPr bwMode="auto">
          <a:xfrm>
            <a:off x="7073900" y="5181600"/>
            <a:ext cx="249238" cy="457200"/>
          </a:xfrm>
          <a:prstGeom prst="upDownArrow">
            <a:avLst>
              <a:gd name="adj1" fmla="val 50000"/>
              <a:gd name="adj2" fmla="val 3668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grpSp>
        <p:nvGrpSpPr>
          <p:cNvPr id="6174" name="Group 47"/>
          <p:cNvGrpSpPr>
            <a:grpSpLocks/>
          </p:cNvGrpSpPr>
          <p:nvPr/>
        </p:nvGrpSpPr>
        <p:grpSpPr bwMode="auto">
          <a:xfrm>
            <a:off x="7519988" y="1752600"/>
            <a:ext cx="900112" cy="457200"/>
            <a:chOff x="4747" y="960"/>
            <a:chExt cx="519" cy="384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4747" y="960"/>
            <a:ext cx="19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" name="Clip" r:id="rId22" imgW="3520800" imgH="3497040" progId="MS_ClipArt_Gallery.2">
                    <p:embed/>
                  </p:oleObj>
                </mc:Choice>
                <mc:Fallback>
                  <p:oleObj name="Clip" r:id="rId22" imgW="3520800" imgH="349704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960"/>
                          <a:ext cx="19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4848" y="1024"/>
            <a:ext cx="41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2" name="Bitmap Image" r:id="rId24" imgW="9752381" imgH="7085714" progId="Paint.Picture">
                    <p:embed/>
                  </p:oleObj>
                </mc:Choice>
                <mc:Fallback>
                  <p:oleObj name="Bitmap Image" r:id="rId24" imgW="9752381" imgH="7085714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024"/>
                          <a:ext cx="41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5" name="Group 50"/>
          <p:cNvGrpSpPr>
            <a:grpSpLocks/>
          </p:cNvGrpSpPr>
          <p:nvPr/>
        </p:nvGrpSpPr>
        <p:grpSpPr bwMode="auto">
          <a:xfrm>
            <a:off x="7407275" y="2489200"/>
            <a:ext cx="1265238" cy="457200"/>
            <a:chOff x="4560" y="1584"/>
            <a:chExt cx="780" cy="288"/>
          </a:xfrm>
        </p:grpSpPr>
        <p:sp>
          <p:nvSpPr>
            <p:cNvPr id="6186" name="AutoShape 51"/>
            <p:cNvSpPr>
              <a:spLocks noChangeArrowheads="1"/>
            </p:cNvSpPr>
            <p:nvPr/>
          </p:nvSpPr>
          <p:spPr bwMode="auto">
            <a:xfrm>
              <a:off x="4568" y="1584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6187" name="Text Box 52"/>
            <p:cNvSpPr txBox="1">
              <a:spLocks noChangeArrowheads="1"/>
            </p:cNvSpPr>
            <p:nvPr/>
          </p:nvSpPr>
          <p:spPr bwMode="auto">
            <a:xfrm>
              <a:off x="4560" y="1623"/>
              <a:ext cx="7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 sz="1600">
                  <a:solidFill>
                    <a:srgbClr val="000000"/>
                  </a:solidFill>
                  <a:latin typeface="AvantGarde" pitchFamily="34" charset="0"/>
                </a:rPr>
                <a:t>Web Server</a:t>
              </a:r>
            </a:p>
          </p:txBody>
        </p:sp>
      </p:grp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7240588" y="1676400"/>
            <a:ext cx="0" cy="16764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>
            <a:outerShdw dist="17961" dir="2700000" algn="ctr" rotWithShape="0">
              <a:srgbClr val="0066FF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6177" name="Group 54"/>
          <p:cNvGrpSpPr>
            <a:grpSpLocks/>
          </p:cNvGrpSpPr>
          <p:nvPr/>
        </p:nvGrpSpPr>
        <p:grpSpPr bwMode="auto">
          <a:xfrm>
            <a:off x="5521325" y="1638300"/>
            <a:ext cx="636588" cy="366713"/>
            <a:chOff x="3520" y="840"/>
            <a:chExt cx="368" cy="231"/>
          </a:xfrm>
        </p:grpSpPr>
        <p:sp>
          <p:nvSpPr>
            <p:cNvPr id="6184" name="Text Box 55"/>
            <p:cNvSpPr txBox="1">
              <a:spLocks noChangeArrowheads="1"/>
            </p:cNvSpPr>
            <p:nvPr/>
          </p:nvSpPr>
          <p:spPr bwMode="auto">
            <a:xfrm>
              <a:off x="3520" y="840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vi-VN">
                  <a:solidFill>
                    <a:srgbClr val="000000"/>
                  </a:solidFill>
                  <a:latin typeface="AvantGarde" pitchFamily="34" charset="0"/>
                </a:rPr>
                <a:t>GUI</a:t>
              </a:r>
            </a:p>
          </p:txBody>
        </p:sp>
        <p:sp>
          <p:nvSpPr>
            <p:cNvPr id="6185" name="Rectangle 56"/>
            <p:cNvSpPr>
              <a:spLocks noChangeArrowheads="1"/>
            </p:cNvSpPr>
            <p:nvPr/>
          </p:nvSpPr>
          <p:spPr bwMode="auto">
            <a:xfrm>
              <a:off x="3552" y="864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</p:grpSp>
      <p:sp>
        <p:nvSpPr>
          <p:cNvPr id="6178" name="Text Box 57"/>
          <p:cNvSpPr txBox="1">
            <a:spLocks noChangeArrowheads="1"/>
          </p:cNvSpPr>
          <p:nvPr/>
        </p:nvSpPr>
        <p:spPr bwMode="auto">
          <a:xfrm>
            <a:off x="5784850" y="3021013"/>
            <a:ext cx="1174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1600">
                <a:solidFill>
                  <a:srgbClr val="000000"/>
                </a:solidFill>
                <a:latin typeface="AvantGarde" pitchFamily="34" charset="0"/>
              </a:rPr>
              <a:t>Application</a:t>
            </a:r>
          </a:p>
        </p:txBody>
      </p:sp>
      <p:sp>
        <p:nvSpPr>
          <p:cNvPr id="6179" name="Text Box 58"/>
          <p:cNvSpPr txBox="1">
            <a:spLocks noChangeArrowheads="1"/>
          </p:cNvSpPr>
          <p:nvPr/>
        </p:nvSpPr>
        <p:spPr bwMode="auto">
          <a:xfrm>
            <a:off x="7670800" y="3041650"/>
            <a:ext cx="60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1600">
                <a:solidFill>
                  <a:srgbClr val="000000"/>
                </a:solidFill>
                <a:latin typeface="AvantGarde" pitchFamily="34" charset="0"/>
              </a:rPr>
              <a:t>Web</a:t>
            </a:r>
          </a:p>
        </p:txBody>
      </p:sp>
      <p:sp>
        <p:nvSpPr>
          <p:cNvPr id="6180" name="Line 59"/>
          <p:cNvSpPr>
            <a:spLocks noChangeShapeType="1"/>
          </p:cNvSpPr>
          <p:nvPr/>
        </p:nvSpPr>
        <p:spPr bwMode="auto">
          <a:xfrm flipV="1">
            <a:off x="7989888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181" name="AutoShape 60"/>
          <p:cNvSpPr>
            <a:spLocks noChangeArrowheads="1"/>
          </p:cNvSpPr>
          <p:nvPr/>
        </p:nvSpPr>
        <p:spPr bwMode="auto">
          <a:xfrm>
            <a:off x="7850188" y="3352800"/>
            <a:ext cx="250825" cy="457200"/>
          </a:xfrm>
          <a:prstGeom prst="upDownArrow">
            <a:avLst>
              <a:gd name="adj1" fmla="val 50000"/>
              <a:gd name="adj2" fmla="val 364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182" name="Text Box 61"/>
          <p:cNvSpPr txBox="1">
            <a:spLocks noChangeArrowheads="1"/>
          </p:cNvSpPr>
          <p:nvPr/>
        </p:nvSpPr>
        <p:spPr bwMode="auto">
          <a:xfrm rot="-5402740">
            <a:off x="3485356" y="3005932"/>
            <a:ext cx="21669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2600">
                <a:solidFill>
                  <a:srgbClr val="000000"/>
                </a:solidFill>
                <a:latin typeface="AvantGarde" pitchFamily="34" charset="0"/>
              </a:rPr>
              <a:t>Physical view</a:t>
            </a:r>
          </a:p>
        </p:txBody>
      </p:sp>
      <p:sp>
        <p:nvSpPr>
          <p:cNvPr id="6183" name="Text Box 62"/>
          <p:cNvSpPr txBox="1">
            <a:spLocks noChangeArrowheads="1"/>
          </p:cNvSpPr>
          <p:nvPr/>
        </p:nvSpPr>
        <p:spPr bwMode="auto">
          <a:xfrm rot="-5400000">
            <a:off x="4237037" y="3094038"/>
            <a:ext cx="1984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vi-VN" sz="2600">
                <a:solidFill>
                  <a:srgbClr val="000000"/>
                </a:solidFill>
                <a:latin typeface="AvantGarde" pitchFamily="34" charset="0"/>
              </a:rPr>
              <a:t>Logical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46B74C-ED1C-42EA-8B3E-5399C0672F6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vi-VN" smtClean="0"/>
              <a:t>Xét phần mềm </a:t>
            </a:r>
            <a:r>
              <a:rPr lang="en-US" altLang="vi-VN" smtClean="0">
                <a:solidFill>
                  <a:srgbClr val="0000FF"/>
                </a:solidFill>
              </a:rPr>
              <a:t>quản lý nhân sự</a:t>
            </a:r>
            <a:r>
              <a:rPr lang="en-US" altLang="vi-VN" smtClean="0"/>
              <a:t> của một công ty có nhiều đơn vị. Hãy </a:t>
            </a:r>
            <a:r>
              <a:rPr lang="en-US" altLang="vi-VN" smtClean="0">
                <a:solidFill>
                  <a:srgbClr val="FF0000"/>
                </a:solidFill>
              </a:rPr>
              <a:t>phân tích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FF0000"/>
                </a:solidFill>
              </a:rPr>
              <a:t>thiết kế</a:t>
            </a:r>
            <a:r>
              <a:rPr lang="en-US" altLang="vi-VN" smtClean="0"/>
              <a:t> và </a:t>
            </a:r>
            <a:r>
              <a:rPr lang="en-US" altLang="vi-VN" smtClean="0">
                <a:solidFill>
                  <a:srgbClr val="FF0000"/>
                </a:solidFill>
              </a:rPr>
              <a:t>lập trình</a:t>
            </a:r>
            <a:r>
              <a:rPr lang="en-US" altLang="vi-VN" smtClean="0"/>
              <a:t> chức năng </a:t>
            </a:r>
            <a:r>
              <a:rPr lang="en-US" altLang="vi-VN" smtClean="0">
                <a:solidFill>
                  <a:srgbClr val="0000FF"/>
                </a:solidFill>
              </a:rPr>
              <a:t>lập danh sách nhân viên theo đơn vị</a:t>
            </a:r>
            <a:r>
              <a:rPr lang="en-US" altLang="vi-VN" smtClean="0"/>
              <a:t> (giả sử thông tin cần tra cứu chỉ bao gồm họ tên, ngày sinh) theo mô hình 3 layer.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9DBA16-6AC2-4E53-B5BC-085F898C82C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1295400" y="5959475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vi-VN" sz="2000">
                <a:solidFill>
                  <a:srgbClr val="000000"/>
                </a:solidFill>
              </a:rPr>
              <a:t>Sơ đồ kiến trúc tổng thể chức năng lập Danh sách nhân viên theo đơn vị (Mô hình 3 tầng xử lý)</a:t>
            </a:r>
          </a:p>
        </p:txBody>
      </p:sp>
      <p:grpSp>
        <p:nvGrpSpPr>
          <p:cNvPr id="76805" name="Group 34"/>
          <p:cNvGrpSpPr>
            <a:grpSpLocks/>
          </p:cNvGrpSpPr>
          <p:nvPr/>
        </p:nvGrpSpPr>
        <p:grpSpPr bwMode="auto">
          <a:xfrm>
            <a:off x="1219200" y="1219200"/>
            <a:ext cx="6781800" cy="4800600"/>
            <a:chOff x="768" y="768"/>
            <a:chExt cx="4272" cy="3024"/>
          </a:xfrm>
        </p:grpSpPr>
        <p:sp>
          <p:nvSpPr>
            <p:cNvPr id="76806" name="Line 5"/>
            <p:cNvSpPr>
              <a:spLocks noChangeShapeType="1"/>
            </p:cNvSpPr>
            <p:nvPr/>
          </p:nvSpPr>
          <p:spPr bwMode="auto">
            <a:xfrm flipV="1">
              <a:off x="2304" y="30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6807" name="Line 6"/>
            <p:cNvSpPr>
              <a:spLocks noChangeShapeType="1"/>
            </p:cNvSpPr>
            <p:nvPr/>
          </p:nvSpPr>
          <p:spPr bwMode="auto">
            <a:xfrm>
              <a:off x="2640" y="10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6808" name="Rectangle 7"/>
            <p:cNvSpPr>
              <a:spLocks noChangeArrowheads="1"/>
            </p:cNvSpPr>
            <p:nvPr/>
          </p:nvSpPr>
          <p:spPr bwMode="auto">
            <a:xfrm>
              <a:off x="2352" y="768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b="1"/>
                <a:t>Người dùng</a:t>
              </a:r>
            </a:p>
          </p:txBody>
        </p:sp>
        <p:sp>
          <p:nvSpPr>
            <p:cNvPr id="76809" name="Rectangle 8"/>
            <p:cNvSpPr>
              <a:spLocks noChangeArrowheads="1"/>
            </p:cNvSpPr>
            <p:nvPr/>
          </p:nvSpPr>
          <p:spPr bwMode="auto">
            <a:xfrm>
              <a:off x="1248" y="1440"/>
              <a:ext cx="3264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MH_Lap_Danh_Sach_Nhan_Vien</a:t>
              </a:r>
            </a:p>
          </p:txBody>
        </p:sp>
        <p:sp>
          <p:nvSpPr>
            <p:cNvPr id="76810" name="Rectangle 9"/>
            <p:cNvSpPr>
              <a:spLocks noChangeArrowheads="1"/>
            </p:cNvSpPr>
            <p:nvPr/>
          </p:nvSpPr>
          <p:spPr bwMode="auto">
            <a:xfrm>
              <a:off x="1344" y="3409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DON_VI</a:t>
              </a:r>
            </a:p>
          </p:txBody>
        </p:sp>
        <p:sp>
          <p:nvSpPr>
            <p:cNvPr id="76811" name="Line 10"/>
            <p:cNvSpPr>
              <a:spLocks noChangeShapeType="1"/>
            </p:cNvSpPr>
            <p:nvPr/>
          </p:nvSpPr>
          <p:spPr bwMode="auto">
            <a:xfrm flipH="1" flipV="1">
              <a:off x="3072" y="10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6812" name="Text Box 11"/>
            <p:cNvSpPr txBox="1">
              <a:spLocks noChangeArrowheads="1"/>
            </p:cNvSpPr>
            <p:nvPr/>
          </p:nvSpPr>
          <p:spPr bwMode="auto">
            <a:xfrm>
              <a:off x="2352" y="10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D1</a:t>
              </a:r>
            </a:p>
          </p:txBody>
        </p:sp>
        <p:sp>
          <p:nvSpPr>
            <p:cNvPr id="76813" name="Text Box 12"/>
            <p:cNvSpPr txBox="1">
              <a:spLocks noChangeArrowheads="1"/>
            </p:cNvSpPr>
            <p:nvPr/>
          </p:nvSpPr>
          <p:spPr bwMode="auto">
            <a:xfrm>
              <a:off x="3072" y="10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D2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3264" y="3408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NHAN_VIEN</a:t>
              </a:r>
            </a:p>
          </p:txBody>
        </p:sp>
        <p:sp>
          <p:nvSpPr>
            <p:cNvPr id="76815" name="Text Box 15"/>
            <p:cNvSpPr txBox="1">
              <a:spLocks noChangeArrowheads="1"/>
            </p:cNvSpPr>
            <p:nvPr/>
          </p:nvSpPr>
          <p:spPr bwMode="auto">
            <a:xfrm>
              <a:off x="1824" y="307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D3.1</a:t>
              </a:r>
            </a:p>
          </p:txBody>
        </p:sp>
        <p:sp>
          <p:nvSpPr>
            <p:cNvPr id="76816" name="Text Box 16"/>
            <p:cNvSpPr txBox="1">
              <a:spLocks noChangeArrowheads="1"/>
            </p:cNvSpPr>
            <p:nvPr/>
          </p:nvSpPr>
          <p:spPr bwMode="auto">
            <a:xfrm>
              <a:off x="3408" y="307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D3.2</a:t>
              </a:r>
            </a:p>
          </p:txBody>
        </p:sp>
        <p:sp>
          <p:nvSpPr>
            <p:cNvPr id="76817" name="Text Box 18"/>
            <p:cNvSpPr txBox="1">
              <a:spLocks noChangeArrowheads="1"/>
            </p:cNvSpPr>
            <p:nvPr/>
          </p:nvSpPr>
          <p:spPr bwMode="auto">
            <a:xfrm>
              <a:off x="2688" y="3561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vi-VN"/>
                <a:t>LK</a:t>
              </a:r>
            </a:p>
          </p:txBody>
        </p:sp>
        <p:sp>
          <p:nvSpPr>
            <p:cNvPr id="76818" name="Rectangle 19"/>
            <p:cNvSpPr>
              <a:spLocks noChangeArrowheads="1"/>
            </p:cNvSpPr>
            <p:nvPr/>
          </p:nvSpPr>
          <p:spPr bwMode="auto">
            <a:xfrm>
              <a:off x="1248" y="2112"/>
              <a:ext cx="1152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XL_DON_VI</a:t>
              </a:r>
            </a:p>
          </p:txBody>
        </p:sp>
        <p:sp>
          <p:nvSpPr>
            <p:cNvPr id="76819" name="Rectangle 20"/>
            <p:cNvSpPr>
              <a:spLocks noChangeArrowheads="1"/>
            </p:cNvSpPr>
            <p:nvPr/>
          </p:nvSpPr>
          <p:spPr bwMode="auto">
            <a:xfrm>
              <a:off x="3264" y="2112"/>
              <a:ext cx="1248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XL_NHAN_VIEN</a:t>
              </a:r>
            </a:p>
          </p:txBody>
        </p:sp>
        <p:sp>
          <p:nvSpPr>
            <p:cNvPr id="76820" name="Line 21"/>
            <p:cNvSpPr>
              <a:spLocks noChangeShapeType="1"/>
            </p:cNvSpPr>
            <p:nvPr/>
          </p:nvSpPr>
          <p:spPr bwMode="auto">
            <a:xfrm>
              <a:off x="1824" y="1728"/>
              <a:ext cx="0" cy="3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6821" name="Line 22"/>
            <p:cNvSpPr>
              <a:spLocks noChangeShapeType="1"/>
            </p:cNvSpPr>
            <p:nvPr/>
          </p:nvSpPr>
          <p:spPr bwMode="auto">
            <a:xfrm>
              <a:off x="3888" y="1728"/>
              <a:ext cx="0" cy="3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6822" name="Line 23"/>
            <p:cNvSpPr>
              <a:spLocks noChangeShapeType="1"/>
            </p:cNvSpPr>
            <p:nvPr/>
          </p:nvSpPr>
          <p:spPr bwMode="auto">
            <a:xfrm>
              <a:off x="768" y="1248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6823" name="Line 24"/>
            <p:cNvSpPr>
              <a:spLocks noChangeShapeType="1"/>
            </p:cNvSpPr>
            <p:nvPr/>
          </p:nvSpPr>
          <p:spPr bwMode="auto">
            <a:xfrm>
              <a:off x="768" y="3312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6824" name="Text Box 25"/>
            <p:cNvSpPr txBox="1">
              <a:spLocks noChangeArrowheads="1"/>
            </p:cNvSpPr>
            <p:nvPr/>
          </p:nvSpPr>
          <p:spPr bwMode="auto">
            <a:xfrm>
              <a:off x="1872" y="177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DK1</a:t>
              </a:r>
            </a:p>
          </p:txBody>
        </p:sp>
        <p:sp>
          <p:nvSpPr>
            <p:cNvPr id="76825" name="Text Box 26"/>
            <p:cNvSpPr txBox="1">
              <a:spLocks noChangeArrowheads="1"/>
            </p:cNvSpPr>
            <p:nvPr/>
          </p:nvSpPr>
          <p:spPr bwMode="auto">
            <a:xfrm>
              <a:off x="3936" y="177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DK2</a:t>
              </a:r>
            </a:p>
          </p:txBody>
        </p:sp>
        <p:sp>
          <p:nvSpPr>
            <p:cNvPr id="76826" name="Rectangle 27"/>
            <p:cNvSpPr>
              <a:spLocks noChangeArrowheads="1"/>
            </p:cNvSpPr>
            <p:nvPr/>
          </p:nvSpPr>
          <p:spPr bwMode="auto">
            <a:xfrm>
              <a:off x="2112" y="2784"/>
              <a:ext cx="1440" cy="28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/>
                <a:t>LT_BANG</a:t>
              </a:r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>
              <a:off x="2304" y="2400"/>
              <a:ext cx="0" cy="3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6828" name="Line 29"/>
            <p:cNvSpPr>
              <a:spLocks noChangeShapeType="1"/>
            </p:cNvSpPr>
            <p:nvPr/>
          </p:nvSpPr>
          <p:spPr bwMode="auto">
            <a:xfrm>
              <a:off x="3360" y="2400"/>
              <a:ext cx="0" cy="3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  <p:sp>
          <p:nvSpPr>
            <p:cNvPr id="76829" name="Text Box 30"/>
            <p:cNvSpPr txBox="1">
              <a:spLocks noChangeArrowheads="1"/>
            </p:cNvSpPr>
            <p:nvPr/>
          </p:nvSpPr>
          <p:spPr bwMode="auto">
            <a:xfrm>
              <a:off x="1824" y="245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DK3</a:t>
              </a:r>
            </a:p>
          </p:txBody>
        </p:sp>
        <p:sp>
          <p:nvSpPr>
            <p:cNvPr id="76830" name="Text Box 31"/>
            <p:cNvSpPr txBox="1">
              <a:spLocks noChangeArrowheads="1"/>
            </p:cNvSpPr>
            <p:nvPr/>
          </p:nvSpPr>
          <p:spPr bwMode="auto">
            <a:xfrm>
              <a:off x="3408" y="24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DK4</a:t>
              </a:r>
            </a:p>
          </p:txBody>
        </p:sp>
        <p:sp>
          <p:nvSpPr>
            <p:cNvPr id="76831" name="Line 32"/>
            <p:cNvSpPr>
              <a:spLocks noChangeShapeType="1"/>
            </p:cNvSpPr>
            <p:nvPr/>
          </p:nvSpPr>
          <p:spPr bwMode="auto">
            <a:xfrm flipV="1">
              <a:off x="3360" y="30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6832" name="Line 33"/>
            <p:cNvSpPr>
              <a:spLocks noChangeShapeType="1"/>
            </p:cNvSpPr>
            <p:nvPr/>
          </p:nvSpPr>
          <p:spPr bwMode="auto">
            <a:xfrm flipH="1">
              <a:off x="2400" y="355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DF65A7-6ED4-4385-AE74-D7F590495EC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86494" name="Group 62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937437"/>
        </p:xfrm>
        <a:graphic>
          <a:graphicData uri="http://schemas.openxmlformats.org/drawingml/2006/table">
            <a:tbl>
              <a:tblPr/>
              <a:tblGrid>
                <a:gridCol w="2209800"/>
                <a:gridCol w="1981200"/>
                <a:gridCol w="2895600"/>
                <a:gridCol w="1143000"/>
              </a:tblGrid>
              <a:tr h="4571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NGUOI_DUNG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Người sử dụng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 xử lý thể hiện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Xử lý giao tiếp người dùng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XL_DON_VI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 xử lý nghiệp vụ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Thực hiện xử lý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trên tập hợp các đơn vị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XL_NHAN_VIEN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 xử lý nghiệp vụ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Thực hiện xử lý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trên tập hợp các nhân viên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LT_BANG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đối tượng xử lý lưu trữ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Thực hiện xử lý lưu trữ trên bảng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DON_VI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Bảng dữ liệu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Lưu trữ thông tin các đơn vị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819F3-C481-4183-851C-0BF539ABF3D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87505" name="Group 49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5029200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2971800"/>
                <a:gridCol w="1143000"/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Bảng dữ liệu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Lưu trữ thông tin các nhân viên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DK1, DK2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điều khiển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Tạo lập và điều khiển đối tượng xử lý nghiệp vụ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DK3, DK4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điều khiển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Tạo lập và điều khiển đối tượng xử lý lưu trữ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tên của đơn vị được chọn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nhân viên (Họ tên, ngày sinh)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E74E82-8E3B-44C5-9A38-2C3C3C3DFF7F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kiến trúc tổng thể</a:t>
            </a:r>
          </a:p>
        </p:txBody>
      </p:sp>
      <p:graphicFrame>
        <p:nvGraphicFramePr>
          <p:cNvPr id="788483" name="Group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3383107"/>
        </p:xfrm>
        <a:graphic>
          <a:graphicData uri="http://schemas.openxmlformats.org/drawingml/2006/table">
            <a:tbl>
              <a:tblPr/>
              <a:tblGrid>
                <a:gridCol w="2209800"/>
                <a:gridCol w="1905000"/>
                <a:gridCol w="2971800"/>
                <a:gridCol w="1143000"/>
              </a:tblGrid>
              <a:tr h="45715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thành phần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Loại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D3.1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đơn vị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D3.2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Luồng dữ liệu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Dữ liệu tương ứng danh sách các nhân viên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Liên kết khóa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Liên kết khóa ngoại giữa bảng NHAN_VIEN và bảng DON_VI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BC597E-DC7D-4137-A499-CED862149D19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800782" name="Group 14"/>
          <p:cNvGraphicFramePr>
            <a:graphicFrameLocks noGrp="1"/>
          </p:cNvGraphicFramePr>
          <p:nvPr>
            <p:ph idx="1"/>
          </p:nvPr>
        </p:nvGraphicFramePr>
        <p:xfrm>
          <a:off x="2057400" y="1600200"/>
          <a:ext cx="5105400" cy="4664075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487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 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Tieu_de_Don_vi : A_Label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 : A_ComboBox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Luoi_Nhan_Vien : A_Grid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Don_vi : XL_DON_VI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Nhan_vien : XL_NHAN_VIEN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2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MH_Lap_Danh_Sach_Nhan_Vien_A_Load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Danh_Sach_Don_Vi_A_Click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Dinh_dang_luoi_nhan_vien()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3B3614-8FA7-4136-9E5D-0A3B4F744B8E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792591" name="Group 15"/>
          <p:cNvGraphicFramePr>
            <a:graphicFrameLocks noGrp="1"/>
          </p:cNvGraphicFramePr>
          <p:nvPr>
            <p:ph idx="1"/>
          </p:nvPr>
        </p:nvGraphicFramePr>
        <p:xfrm>
          <a:off x="838200" y="1447800"/>
          <a:ext cx="3048000" cy="2042076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517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XL_DON_VI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Bang_don_vi: LT_BANG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Bang() : A_Datatable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259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92628" name="Group 52"/>
          <p:cNvGraphicFramePr>
            <a:graphicFrameLocks noGrp="1"/>
          </p:cNvGraphicFramePr>
          <p:nvPr/>
        </p:nvGraphicFramePr>
        <p:xfrm>
          <a:off x="4800600" y="1371600"/>
          <a:ext cx="3429000" cy="2164038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457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XL_NHAN_VIEN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Bang_nhan_vien: LT_BANG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Khoi_dong_theo_don_vi( A_Integer)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Bang() : A_Datatable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2627" name="Group 51"/>
          <p:cNvGraphicFramePr>
            <a:graphicFrameLocks noGrp="1"/>
          </p:cNvGraphicFramePr>
          <p:nvPr/>
        </p:nvGraphicFramePr>
        <p:xfrm>
          <a:off x="2895600" y="3810000"/>
          <a:ext cx="3886200" cy="2659063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457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LT_BANG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Chuoi_ket_noi: A_String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Ket_noi: A_Connection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Bang_cuc_bo: A_Datatable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Khoi_dong(A_String)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Bang() : A_Datatable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B0548E-A944-4498-B396-91574A0D7D00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79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89507" name="Group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382000" cy="4953001"/>
        </p:xfrm>
        <a:graphic>
          <a:graphicData uri="http://schemas.openxmlformats.org/drawingml/2006/table">
            <a:tbl>
              <a:tblPr/>
              <a:tblGrid>
                <a:gridCol w="2251075"/>
                <a:gridCol w="1784350"/>
                <a:gridCol w="2716213"/>
                <a:gridCol w="1630362"/>
              </a:tblGrid>
              <a:tr h="800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Tiêu đề của màn hình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Tieu_de_don_vi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Tiêu đề của Danh_sach_don_vi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A_ComboBox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danh sách đơn vị để cho phép người dùng chọn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cột Ten_don_vi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7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Luoi_nhan_vien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danh sách các nhân viên theo dạng lưới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Thể hiện các cột Ho_ten, Ngay_sinh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AEFC36-A4FC-4641-B170-0E7A384A793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Hoạt động phối hợp (2)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Sơ đồ </a:t>
            </a:r>
            <a:r>
              <a:rPr lang="en-US" altLang="vi-VN" u="sng" smtClean="0">
                <a:solidFill>
                  <a:srgbClr val="0000FF"/>
                </a:solidFill>
              </a:rPr>
              <a:t>phối hợp</a:t>
            </a:r>
            <a:r>
              <a:rPr lang="en-US" altLang="vi-VN" smtClean="0">
                <a:solidFill>
                  <a:srgbClr val="0000FF"/>
                </a:solidFill>
              </a:rPr>
              <a:t> đối tượng:</a:t>
            </a:r>
            <a:endParaRPr lang="en-US" altLang="vi-VN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Mô tả </a:t>
            </a:r>
            <a:r>
              <a:rPr lang="en-US" altLang="vi-VN" smtClean="0">
                <a:solidFill>
                  <a:srgbClr val="0000FF"/>
                </a:solidFill>
              </a:rPr>
              <a:t>chi tiết</a:t>
            </a:r>
            <a:r>
              <a:rPr lang="en-US" altLang="vi-VN" smtClean="0"/>
              <a:t> các </a:t>
            </a:r>
            <a:r>
              <a:rPr lang="en-US" altLang="vi-VN" smtClean="0">
                <a:solidFill>
                  <a:srgbClr val="0000FF"/>
                </a:solidFill>
              </a:rPr>
              <a:t>phối hợp</a:t>
            </a:r>
            <a:r>
              <a:rPr lang="en-US" altLang="vi-VN" smtClean="0"/>
              <a:t> (điều khiển giữa các đối tượng)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Ví dụ 1:</a:t>
            </a:r>
          </a:p>
          <a:p>
            <a:pPr lvl="1" algn="just" eaLnBrk="1" hangingPunct="1">
              <a:lnSpc>
                <a:spcPct val="120000"/>
              </a:lnSpc>
            </a:pPr>
            <a:endParaRPr lang="en-US" altLang="vi-VN" smtClean="0"/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vi-VN" smtClean="0"/>
              <a:t>	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endParaRPr lang="en-US" altLang="vi-VN" smtClean="0"/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vi-VN" smtClean="0"/>
              <a:t>	Đối tượng a khi thực hiện hàm f có gọi đến hàm g của đối tượng b với tham số là một số thực và nhận kết quả là một chuỗi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0" y="3587750"/>
            <a:ext cx="5867400" cy="1060450"/>
            <a:chOff x="1008" y="864"/>
            <a:chExt cx="3696" cy="668"/>
          </a:xfrm>
        </p:grpSpPr>
        <p:grpSp>
          <p:nvGrpSpPr>
            <p:cNvPr id="16390" name="Group 9"/>
            <p:cNvGrpSpPr>
              <a:grpSpLocks/>
            </p:cNvGrpSpPr>
            <p:nvPr/>
          </p:nvGrpSpPr>
          <p:grpSpPr bwMode="auto">
            <a:xfrm>
              <a:off x="2880" y="864"/>
              <a:ext cx="1824" cy="668"/>
              <a:chOff x="2880" y="864"/>
              <a:chExt cx="1824" cy="668"/>
            </a:xfrm>
          </p:grpSpPr>
          <p:sp>
            <p:nvSpPr>
              <p:cNvPr id="16401" name="Rectangle 10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18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g (A_Double): A_String</a:t>
                </a:r>
              </a:p>
            </p:txBody>
          </p:sp>
          <p:sp>
            <p:nvSpPr>
              <p:cNvPr id="16402" name="Rectangle 11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1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b : B</a:t>
                </a:r>
              </a:p>
            </p:txBody>
          </p:sp>
          <p:sp>
            <p:nvSpPr>
              <p:cNvPr id="16403" name="Line 12"/>
              <p:cNvSpPr>
                <a:spLocks noChangeShapeType="1"/>
              </p:cNvSpPr>
              <p:nvPr/>
            </p:nvSpPr>
            <p:spPr bwMode="auto">
              <a:xfrm>
                <a:off x="2880" y="864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404" name="Line 13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405" name="Line 14"/>
              <p:cNvSpPr>
                <a:spLocks noChangeShapeType="1"/>
              </p:cNvSpPr>
              <p:nvPr/>
            </p:nvSpPr>
            <p:spPr bwMode="auto">
              <a:xfrm>
                <a:off x="2880" y="1532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406" name="Line 15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6391" name="Group 16"/>
            <p:cNvGrpSpPr>
              <a:grpSpLocks/>
            </p:cNvGrpSpPr>
            <p:nvPr/>
          </p:nvGrpSpPr>
          <p:grpSpPr bwMode="auto">
            <a:xfrm>
              <a:off x="1008" y="864"/>
              <a:ext cx="1872" cy="668"/>
              <a:chOff x="1008" y="864"/>
              <a:chExt cx="1872" cy="668"/>
            </a:xfrm>
          </p:grpSpPr>
          <p:sp>
            <p:nvSpPr>
              <p:cNvPr id="16392" name="Rectangle 17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f ( )</a:t>
                </a:r>
              </a:p>
            </p:txBody>
          </p:sp>
          <p:sp>
            <p:nvSpPr>
              <p:cNvPr id="16393" name="Rectangle 18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a : A</a:t>
                </a:r>
              </a:p>
            </p:txBody>
          </p:sp>
          <p:sp>
            <p:nvSpPr>
              <p:cNvPr id="16394" name="Line 19"/>
              <p:cNvSpPr>
                <a:spLocks noChangeShapeType="1"/>
              </p:cNvSpPr>
              <p:nvPr/>
            </p:nvSpPr>
            <p:spPr bwMode="auto">
              <a:xfrm>
                <a:off x="1008" y="864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395" name="Line 20"/>
              <p:cNvSpPr>
                <a:spLocks noChangeShapeType="1"/>
              </p:cNvSpPr>
              <p:nvPr/>
            </p:nvSpPr>
            <p:spPr bwMode="auto">
              <a:xfrm>
                <a:off x="1008" y="120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396" name="Line 21"/>
              <p:cNvSpPr>
                <a:spLocks noChangeShapeType="1"/>
              </p:cNvSpPr>
              <p:nvPr/>
            </p:nvSpPr>
            <p:spPr bwMode="auto">
              <a:xfrm>
                <a:off x="1008" y="15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397" name="Line 22"/>
              <p:cNvSpPr>
                <a:spLocks noChangeShapeType="1"/>
              </p:cNvSpPr>
              <p:nvPr/>
            </p:nvSpPr>
            <p:spPr bwMode="auto">
              <a:xfrm>
                <a:off x="1008" y="864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398" name="Line 23"/>
              <p:cNvSpPr>
                <a:spLocks noChangeShapeType="1"/>
              </p:cNvSpPr>
              <p:nvPr/>
            </p:nvSpPr>
            <p:spPr bwMode="auto">
              <a:xfrm>
                <a:off x="1968" y="864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399" name="Line 24"/>
              <p:cNvSpPr>
                <a:spLocks noChangeShapeType="1"/>
              </p:cNvSpPr>
              <p:nvPr/>
            </p:nvSpPr>
            <p:spPr bwMode="auto">
              <a:xfrm>
                <a:off x="2880" y="864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400" name="Line 2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912" cy="0"/>
              </a:xfrm>
              <a:prstGeom prst="line">
                <a:avLst/>
              </a:prstGeom>
              <a:noFill/>
              <a:ln w="635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66660B-9693-4273-9F01-821467DBB8F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90531" name="Group 3"/>
          <p:cNvGraphicFramePr>
            <a:graphicFrameLocks noGrp="1"/>
          </p:cNvGraphicFramePr>
          <p:nvPr>
            <p:ph idx="1"/>
          </p:nvPr>
        </p:nvGraphicFramePr>
        <p:xfrm>
          <a:off x="457200" y="1468438"/>
          <a:ext cx="8305800" cy="3217862"/>
        </p:xfrm>
        <a:graphic>
          <a:graphicData uri="http://schemas.openxmlformats.org/drawingml/2006/table">
            <a:tbl>
              <a:tblPr/>
              <a:tblGrid>
                <a:gridCol w="1676400"/>
                <a:gridCol w="2322513"/>
                <a:gridCol w="2935287"/>
                <a:gridCol w="1371600"/>
              </a:tblGrid>
              <a:tr h="94497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Don_vi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XL_DON_VI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xử lý trên dữ liệu của bảng DON_VI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Nhan_vien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XL_NHAN_VIEN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xử lý trên dữ liệu bảng NHAN_VIEN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6CD761-0084-41C0-97F9-29FE0AB5A3C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các lớp đối tượng</a:t>
            </a:r>
          </a:p>
        </p:txBody>
      </p:sp>
      <p:graphicFrame>
        <p:nvGraphicFramePr>
          <p:cNvPr id="791605" name="Group 53"/>
          <p:cNvGraphicFramePr>
            <a:graphicFrameLocks noGrp="1"/>
          </p:cNvGraphicFramePr>
          <p:nvPr>
            <p:ph idx="1"/>
          </p:nvPr>
        </p:nvGraphicFramePr>
        <p:xfrm>
          <a:off x="457200" y="1433513"/>
          <a:ext cx="8305800" cy="4885080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685800"/>
                <a:gridCol w="4953000"/>
              </a:tblGrid>
              <a:tr h="80455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Lớp MH_Lap_Danh_Sach_Nhan_Vien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9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MH_Lap_danh_sach_nhan_vien_A_Load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Khởi động đối tượng Don_vi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Xuất dữ liệu của Don_vi vào Danh_sach_don_vi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1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Danh_sach_don_vi_A_Click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Lấy MDV từ Danh_sach_don_vi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Khởi động đối tượng Nhan_vien theo MDV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Xuất dữ liệu của Nhan_vien vào Luoi_nhan_vien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Dinh_dang_luoi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Định tiêu đề lưới, tiêu đề và độ rộng các cột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AAE020-A596-4250-A5E9-18B7ECD65CCF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793672" name="Group 72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2136775"/>
        </p:xfrm>
        <a:graphic>
          <a:graphicData uri="http://schemas.openxmlformats.org/drawingml/2006/table">
            <a:tbl>
              <a:tblPr/>
              <a:tblGrid>
                <a:gridCol w="2251075"/>
                <a:gridCol w="1784350"/>
                <a:gridCol w="2716213"/>
                <a:gridCol w="1401762"/>
              </a:tblGrid>
              <a:tr h="45726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 lớp XL_DON_VI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Bang_don_vi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LT_BANG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xử lý lưu trữ dữ liệu của bảng DON_VI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3631" name="Rectangle 31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XL_DON_VI</a:t>
            </a:r>
          </a:p>
        </p:txBody>
      </p:sp>
      <p:graphicFrame>
        <p:nvGraphicFramePr>
          <p:cNvPr id="793671" name="Group 71"/>
          <p:cNvGraphicFramePr>
            <a:graphicFrameLocks noGrp="1"/>
          </p:cNvGraphicFramePr>
          <p:nvPr/>
        </p:nvGraphicFramePr>
        <p:xfrm>
          <a:off x="457200" y="3962400"/>
          <a:ext cx="8153400" cy="2524402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1600200"/>
                <a:gridCol w="4267200"/>
              </a:tblGrid>
              <a:tr h="4570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 lớp XL_DON_VI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Khởi động đối tượng Bang_don_vi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Trả về dữ liệu của Bang_don_vi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99E061-2910-45F3-BEA2-2AE3CE00C7FF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96703" name="Rectangle 31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XL_NHAN_VIEN</a:t>
            </a:r>
          </a:p>
        </p:txBody>
      </p:sp>
      <p:graphicFrame>
        <p:nvGraphicFramePr>
          <p:cNvPr id="796763" name="Group 91"/>
          <p:cNvGraphicFramePr>
            <a:graphicFrameLocks noGrp="1"/>
          </p:cNvGraphicFramePr>
          <p:nvPr>
            <p:ph sz="half" idx="1"/>
          </p:nvPr>
        </p:nvGraphicFramePr>
        <p:xfrm>
          <a:off x="457200" y="1371600"/>
          <a:ext cx="8229600" cy="1737258"/>
        </p:xfrm>
        <a:graphic>
          <a:graphicData uri="http://schemas.openxmlformats.org/drawingml/2006/table">
            <a:tbl>
              <a:tblPr/>
              <a:tblGrid>
                <a:gridCol w="2271713"/>
                <a:gridCol w="1801812"/>
                <a:gridCol w="4156075"/>
              </a:tblGrid>
              <a:tr h="4570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 lớp XL_NHAN_VIEN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Bang_nhan_vien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LT_BANG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xử lý lưu trữ dữ liệu của bảng NHAN_VIEN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6762" name="Group 90"/>
          <p:cNvGraphicFramePr>
            <a:graphicFrameLocks noGrp="1"/>
          </p:cNvGraphicFramePr>
          <p:nvPr>
            <p:ph sz="half" idx="2"/>
          </p:nvPr>
        </p:nvGraphicFramePr>
        <p:xfrm>
          <a:off x="457200" y="3352800"/>
          <a:ext cx="8229600" cy="3052989"/>
        </p:xfrm>
        <a:graphic>
          <a:graphicData uri="http://schemas.openxmlformats.org/drawingml/2006/table">
            <a:tbl>
              <a:tblPr/>
              <a:tblGrid>
                <a:gridCol w="1462088"/>
                <a:gridCol w="844550"/>
                <a:gridCol w="1617662"/>
                <a:gridCol w="4305300"/>
              </a:tblGrid>
              <a:tr h="45715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 lớp XL_NHAN_VIEN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Khoi_dong_theo_don_vi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MDV: A_Integer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Khởi động đối tượng Bang_nhan_vien (với chuỗi lệnh thích hợp)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Trả về dữ liệu của Bang_nhan_vien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6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6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8B2253-ECBF-4ABD-818E-26BBE176B67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LT_BANG</a:t>
            </a:r>
          </a:p>
        </p:txBody>
      </p:sp>
      <p:graphicFrame>
        <p:nvGraphicFramePr>
          <p:cNvPr id="803887" name="Group 47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4595813"/>
        </p:xfrm>
        <a:graphic>
          <a:graphicData uri="http://schemas.openxmlformats.org/drawingml/2006/table">
            <a:tbl>
              <a:tblPr/>
              <a:tblGrid>
                <a:gridCol w="2251075"/>
                <a:gridCol w="1784350"/>
                <a:gridCol w="2716213"/>
                <a:gridCol w="1401762"/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biến thành phần lớp LT_BANG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Kiểu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 chú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Chuoi_ket_noi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Các thông tin về kết nối được sử dụng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Mức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Ket_noi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A_Connection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kết nối cho phép truy xuất đến bảng dữ liệu của CSDL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Mức lớp, Tên CSDL là QLNS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Bang_cuc_bo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Đối tượng lưu trữ dữ liệu của bảng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84352B-8F3D-4986-81B8-16C8A31E2EF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85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graphicFrame>
        <p:nvGraphicFramePr>
          <p:cNvPr id="804927" name="Group 63"/>
          <p:cNvGraphicFramePr>
            <a:graphicFrameLocks noGrp="1"/>
          </p:cNvGraphicFramePr>
          <p:nvPr>
            <p:ph sz="half" idx="2"/>
          </p:nvPr>
        </p:nvGraphicFramePr>
        <p:xfrm>
          <a:off x="457200" y="1449388"/>
          <a:ext cx="8229600" cy="3582988"/>
        </p:xfrm>
        <a:graphic>
          <a:graphicData uri="http://schemas.openxmlformats.org/drawingml/2006/table">
            <a:tbl>
              <a:tblPr/>
              <a:tblGrid>
                <a:gridCol w="1462088"/>
                <a:gridCol w="1509712"/>
                <a:gridCol w="1600200"/>
                <a:gridCol w="3657600"/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Danh sách các hàm thành phần lớp LT_BANG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Tham số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Kết quả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Thuật giải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Khoi_dong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Chuoi_lenh: A_String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Khởi động kết nối (nếu chưa thực hiện)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Đọc dữ liệu (theo chuỗi lệnh) vào bảng cục bộ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A_Datatable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Trả về dữ liệu của Bảng cục bộ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4909" name="Rectangle 45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tả chi tiết lớp đối tượng LT_BANG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4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4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D18CFD-F33D-4FE4-A069-D653177D08E5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86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Sơ đồ phối hợp biến cố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vi-VN" smtClean="0"/>
              <a:t>Sơ đồ phối hợp (Xử lý biến cố khởi động)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66800" y="1981200"/>
            <a:ext cx="7162800" cy="4419600"/>
            <a:chOff x="672" y="1248"/>
            <a:chExt cx="4512" cy="2784"/>
          </a:xfrm>
        </p:grpSpPr>
        <p:grpSp>
          <p:nvGrpSpPr>
            <p:cNvPr id="90118" name="Group 5"/>
            <p:cNvGrpSpPr>
              <a:grpSpLocks/>
            </p:cNvGrpSpPr>
            <p:nvPr/>
          </p:nvGrpSpPr>
          <p:grpSpPr bwMode="auto">
            <a:xfrm>
              <a:off x="1152" y="1248"/>
              <a:ext cx="3504" cy="624"/>
              <a:chOff x="864" y="1632"/>
              <a:chExt cx="960" cy="668"/>
            </a:xfrm>
          </p:grpSpPr>
          <p:sp>
            <p:nvSpPr>
              <p:cNvPr id="90157" name="Rectangle 6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MH_Lap_danh_sach_nhan_vien_A_Load</a:t>
                </a:r>
              </a:p>
            </p:txBody>
          </p:sp>
          <p:sp>
            <p:nvSpPr>
              <p:cNvPr id="90158" name="Rectangle 7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MH_Lap_danh_sach_nhan_vien</a:t>
                </a:r>
              </a:p>
            </p:txBody>
          </p:sp>
          <p:sp>
            <p:nvSpPr>
              <p:cNvPr id="90159" name="Line 8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60" name="Line 9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61" name="Line 10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62" name="Line 1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63" name="Line 12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90119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0" cy="432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0120" name="Text Box 22"/>
            <p:cNvSpPr txBox="1">
              <a:spLocks noChangeArrowheads="1"/>
            </p:cNvSpPr>
            <p:nvPr/>
          </p:nvSpPr>
          <p:spPr bwMode="auto">
            <a:xfrm>
              <a:off x="1392" y="201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1</a:t>
              </a:r>
            </a:p>
          </p:txBody>
        </p:sp>
        <p:grpSp>
          <p:nvGrpSpPr>
            <p:cNvPr id="90121" name="Group 23"/>
            <p:cNvGrpSpPr>
              <a:grpSpLocks/>
            </p:cNvGrpSpPr>
            <p:nvPr/>
          </p:nvGrpSpPr>
          <p:grpSpPr bwMode="auto">
            <a:xfrm>
              <a:off x="3264" y="2304"/>
              <a:ext cx="1776" cy="672"/>
              <a:chOff x="864" y="1632"/>
              <a:chExt cx="960" cy="668"/>
            </a:xfrm>
          </p:grpSpPr>
          <p:sp>
            <p:nvSpPr>
              <p:cNvPr id="90150" name="Rectangle 24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Bang() : A_Datatable</a:t>
                </a:r>
              </a:p>
            </p:txBody>
          </p:sp>
          <p:sp>
            <p:nvSpPr>
              <p:cNvPr id="90151" name="Rectangle 25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Don_vi: XL_DON_VI</a:t>
                </a:r>
              </a:p>
            </p:txBody>
          </p:sp>
          <p:sp>
            <p:nvSpPr>
              <p:cNvPr id="90152" name="Line 2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53" name="Line 27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54" name="Line 28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55" name="Line 29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56" name="Line 30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90122" name="Line 31"/>
            <p:cNvSpPr>
              <a:spLocks noChangeShapeType="1"/>
            </p:cNvSpPr>
            <p:nvPr/>
          </p:nvSpPr>
          <p:spPr bwMode="auto">
            <a:xfrm>
              <a:off x="4128" y="1872"/>
              <a:ext cx="0" cy="432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0123" name="Text Box 32"/>
            <p:cNvSpPr txBox="1">
              <a:spLocks noChangeArrowheads="1"/>
            </p:cNvSpPr>
            <p:nvPr/>
          </p:nvSpPr>
          <p:spPr bwMode="auto">
            <a:xfrm>
              <a:off x="3792" y="201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2</a:t>
              </a:r>
            </a:p>
          </p:txBody>
        </p:sp>
        <p:grpSp>
          <p:nvGrpSpPr>
            <p:cNvPr id="90124" name="Group 33"/>
            <p:cNvGrpSpPr>
              <a:grpSpLocks/>
            </p:cNvGrpSpPr>
            <p:nvPr/>
          </p:nvGrpSpPr>
          <p:grpSpPr bwMode="auto">
            <a:xfrm>
              <a:off x="816" y="2304"/>
              <a:ext cx="1776" cy="672"/>
              <a:chOff x="864" y="1632"/>
              <a:chExt cx="960" cy="668"/>
            </a:xfrm>
          </p:grpSpPr>
          <p:sp>
            <p:nvSpPr>
              <p:cNvPr id="90143" name="Rectangle 34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Khoi_dong()</a:t>
                </a:r>
              </a:p>
            </p:txBody>
          </p:sp>
          <p:sp>
            <p:nvSpPr>
              <p:cNvPr id="90144" name="Rectangle 35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Don_vi: XL_DON_VI</a:t>
                </a:r>
              </a:p>
            </p:txBody>
          </p:sp>
          <p:sp>
            <p:nvSpPr>
              <p:cNvPr id="90145" name="Line 3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46" name="Line 37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47" name="Line 38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48" name="Line 39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49" name="Line 40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90125" name="Line 41"/>
            <p:cNvSpPr>
              <a:spLocks noChangeShapeType="1"/>
            </p:cNvSpPr>
            <p:nvPr/>
          </p:nvSpPr>
          <p:spPr bwMode="auto">
            <a:xfrm>
              <a:off x="1680" y="2976"/>
              <a:ext cx="0" cy="3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0126" name="Group 42"/>
            <p:cNvGrpSpPr>
              <a:grpSpLocks/>
            </p:cNvGrpSpPr>
            <p:nvPr/>
          </p:nvGrpSpPr>
          <p:grpSpPr bwMode="auto">
            <a:xfrm>
              <a:off x="3168" y="3360"/>
              <a:ext cx="2016" cy="672"/>
              <a:chOff x="864" y="1632"/>
              <a:chExt cx="960" cy="668"/>
            </a:xfrm>
          </p:grpSpPr>
          <p:sp>
            <p:nvSpPr>
              <p:cNvPr id="90136" name="Rectangle 43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Bang() : A_Datatable</a:t>
                </a:r>
              </a:p>
            </p:txBody>
          </p:sp>
          <p:sp>
            <p:nvSpPr>
              <p:cNvPr id="90137" name="Rectangle 4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Bang_don_vi: LT_BANG</a:t>
                </a:r>
              </a:p>
            </p:txBody>
          </p:sp>
          <p:sp>
            <p:nvSpPr>
              <p:cNvPr id="90138" name="Line 45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39" name="Line 46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40" name="Line 47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41" name="Line 48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42" name="Line 49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90127" name="Line 50"/>
            <p:cNvSpPr>
              <a:spLocks noChangeShapeType="1"/>
            </p:cNvSpPr>
            <p:nvPr/>
          </p:nvSpPr>
          <p:spPr bwMode="auto">
            <a:xfrm>
              <a:off x="4128" y="2976"/>
              <a:ext cx="0" cy="3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0128" name="Group 51"/>
            <p:cNvGrpSpPr>
              <a:grpSpLocks/>
            </p:cNvGrpSpPr>
            <p:nvPr/>
          </p:nvGrpSpPr>
          <p:grpSpPr bwMode="auto">
            <a:xfrm>
              <a:off x="672" y="3360"/>
              <a:ext cx="2064" cy="672"/>
              <a:chOff x="864" y="1632"/>
              <a:chExt cx="960" cy="668"/>
            </a:xfrm>
          </p:grpSpPr>
          <p:sp>
            <p:nvSpPr>
              <p:cNvPr id="90129" name="Rectangle 52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Khoi_dong(A_String)</a:t>
                </a:r>
              </a:p>
            </p:txBody>
          </p:sp>
          <p:sp>
            <p:nvSpPr>
              <p:cNvPr id="90130" name="Rectangle 53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 b="1">
                    <a:solidFill>
                      <a:srgbClr val="000000"/>
                    </a:solidFill>
                  </a:rPr>
                  <a:t>Bang_don_vi: LT_BANG</a:t>
                </a:r>
              </a:p>
            </p:txBody>
          </p:sp>
          <p:sp>
            <p:nvSpPr>
              <p:cNvPr id="90131" name="Line 54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32" name="Line 55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33" name="Line 56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34" name="Line 57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0135" name="Line 58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0AE415-280C-4F78-883A-8B5F675C108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87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 trình cài đặt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vi-VN" smtClean="0"/>
              <a:t>Source code </a:t>
            </a:r>
            <a:r>
              <a:rPr lang="en-US" altLang="vi-VN" smtClean="0">
                <a:hlinkClick r:id="rId2" action="ppaction://hlinkfile"/>
              </a:rPr>
              <a:t>chương trình cài đặt </a:t>
            </a:r>
            <a:r>
              <a:rPr lang="en-US" altLang="vi-VN" smtClean="0"/>
              <a:t>theo mô hình 3 lớp (ngôn ngữ C#)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8B2345-E58C-4246-9495-7210A8629258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88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Kiến trúc đa lớp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4114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vi-VN" smtClean="0"/>
              <a:t>Mở rộng kiến trúc 3 lớp.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mtClean="0"/>
              <a:t>Nhiều lớp nghiệp vụ.</a:t>
            </a:r>
          </a:p>
          <a:p>
            <a:pPr lvl="1"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endParaRPr lang="en-US" altLang="vi-VN" smtClean="0"/>
          </a:p>
        </p:txBody>
      </p:sp>
      <p:grpSp>
        <p:nvGrpSpPr>
          <p:cNvPr id="92165" name="Group 17"/>
          <p:cNvGrpSpPr>
            <a:grpSpLocks/>
          </p:cNvGrpSpPr>
          <p:nvPr/>
        </p:nvGrpSpPr>
        <p:grpSpPr bwMode="auto">
          <a:xfrm>
            <a:off x="4495800" y="1398588"/>
            <a:ext cx="3276600" cy="5154612"/>
            <a:chOff x="3216" y="848"/>
            <a:chExt cx="2064" cy="3247"/>
          </a:xfrm>
        </p:grpSpPr>
        <p:sp>
          <p:nvSpPr>
            <p:cNvPr id="92166" name="Text Box 4"/>
            <p:cNvSpPr txBox="1">
              <a:spLocks noChangeArrowheads="1"/>
            </p:cNvSpPr>
            <p:nvPr/>
          </p:nvSpPr>
          <p:spPr bwMode="auto">
            <a:xfrm>
              <a:off x="3731" y="848"/>
              <a:ext cx="10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vi-VN" sz="2000" b="1">
                  <a:latin typeface="Tahoma" pitchFamily="34" charset="0"/>
                </a:rPr>
                <a:t>Người dùng</a:t>
              </a:r>
            </a:p>
          </p:txBody>
        </p:sp>
        <p:sp>
          <p:nvSpPr>
            <p:cNvPr id="92167" name="Rectangle 5"/>
            <p:cNvSpPr>
              <a:spLocks noChangeArrowheads="1"/>
            </p:cNvSpPr>
            <p:nvPr/>
          </p:nvSpPr>
          <p:spPr bwMode="auto">
            <a:xfrm>
              <a:off x="3216" y="1492"/>
              <a:ext cx="2064" cy="261"/>
            </a:xfrm>
            <a:prstGeom prst="rect">
              <a:avLst/>
            </a:prstGeom>
            <a:solidFill>
              <a:srgbClr val="33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F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sz="2000">
                  <a:solidFill>
                    <a:schemeClr val="bg1"/>
                  </a:solidFill>
                </a:rPr>
                <a:t>Lóp xử lý giao diện</a:t>
              </a:r>
            </a:p>
          </p:txBody>
        </p:sp>
        <p:sp>
          <p:nvSpPr>
            <p:cNvPr id="92168" name="Line 6"/>
            <p:cNvSpPr>
              <a:spLocks noChangeShapeType="1"/>
            </p:cNvSpPr>
            <p:nvPr/>
          </p:nvSpPr>
          <p:spPr bwMode="auto">
            <a:xfrm flipH="1">
              <a:off x="4284" y="1125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69" name="Rectangle 7"/>
            <p:cNvSpPr>
              <a:spLocks noChangeArrowheads="1"/>
            </p:cNvSpPr>
            <p:nvPr/>
          </p:nvSpPr>
          <p:spPr bwMode="auto">
            <a:xfrm>
              <a:off x="3216" y="2381"/>
              <a:ext cx="2064" cy="52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vi-VN" altLang="vi-VN"/>
            </a:p>
          </p:txBody>
        </p:sp>
        <p:sp>
          <p:nvSpPr>
            <p:cNvPr id="92170" name="Line 8"/>
            <p:cNvSpPr>
              <a:spLocks noChangeShapeType="1"/>
            </p:cNvSpPr>
            <p:nvPr/>
          </p:nvSpPr>
          <p:spPr bwMode="auto">
            <a:xfrm flipH="1">
              <a:off x="4284" y="1805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71" name="Rectangle 9"/>
            <p:cNvSpPr>
              <a:spLocks noChangeArrowheads="1"/>
            </p:cNvSpPr>
            <p:nvPr/>
          </p:nvSpPr>
          <p:spPr bwMode="auto">
            <a:xfrm>
              <a:off x="3216" y="2851"/>
              <a:ext cx="2064" cy="262"/>
            </a:xfrm>
            <a:prstGeom prst="rect">
              <a:avLst/>
            </a:prstGeom>
            <a:solidFill>
              <a:srgbClr val="FF33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sz="2000">
                  <a:solidFill>
                    <a:schemeClr val="bg1"/>
                  </a:solidFill>
                </a:rPr>
                <a:t>Lớp xử lý dữ liệu</a:t>
              </a:r>
            </a:p>
          </p:txBody>
        </p:sp>
        <p:sp>
          <p:nvSpPr>
            <p:cNvPr id="92172" name="Line 10"/>
            <p:cNvSpPr>
              <a:spLocks noChangeShapeType="1"/>
            </p:cNvSpPr>
            <p:nvPr/>
          </p:nvSpPr>
          <p:spPr bwMode="auto">
            <a:xfrm flipH="1">
              <a:off x="4284" y="2485"/>
              <a:ext cx="0" cy="2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73" name="AutoShape 11"/>
            <p:cNvSpPr>
              <a:spLocks noChangeArrowheads="1"/>
            </p:cNvSpPr>
            <p:nvPr/>
          </p:nvSpPr>
          <p:spPr bwMode="auto">
            <a:xfrm>
              <a:off x="4070" y="3427"/>
              <a:ext cx="427" cy="366"/>
            </a:xfrm>
            <a:prstGeom prst="flowChartMagneticDisk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92174" name="Line 12"/>
            <p:cNvSpPr>
              <a:spLocks noChangeShapeType="1"/>
            </p:cNvSpPr>
            <p:nvPr/>
          </p:nvSpPr>
          <p:spPr bwMode="auto">
            <a:xfrm flipH="1">
              <a:off x="4284" y="3165"/>
              <a:ext cx="0" cy="2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75" name="Text Box 13"/>
            <p:cNvSpPr txBox="1">
              <a:spLocks noChangeArrowheads="1"/>
            </p:cNvSpPr>
            <p:nvPr/>
          </p:nvSpPr>
          <p:spPr bwMode="auto">
            <a:xfrm>
              <a:off x="3504" y="3845"/>
              <a:ext cx="16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vi-VN" sz="2000"/>
                <a:t>Cơ sở dữ liệu</a:t>
              </a:r>
            </a:p>
          </p:txBody>
        </p:sp>
        <p:sp>
          <p:nvSpPr>
            <p:cNvPr id="92176" name="Rectangle 14"/>
            <p:cNvSpPr>
              <a:spLocks noChangeArrowheads="1"/>
            </p:cNvSpPr>
            <p:nvPr/>
          </p:nvSpPr>
          <p:spPr bwMode="auto">
            <a:xfrm>
              <a:off x="3216" y="2276"/>
              <a:ext cx="2064" cy="52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vi-VN" sz="2000">
                  <a:solidFill>
                    <a:schemeClr val="bg1"/>
                  </a:solidFill>
                </a:rPr>
                <a:t>Lớp xử lý nghiệp vụ</a:t>
              </a:r>
            </a:p>
          </p:txBody>
        </p:sp>
        <p:sp>
          <p:nvSpPr>
            <p:cNvPr id="92177" name="Rectangle 15"/>
            <p:cNvSpPr>
              <a:spLocks noChangeArrowheads="1"/>
            </p:cNvSpPr>
            <p:nvPr/>
          </p:nvSpPr>
          <p:spPr bwMode="auto">
            <a:xfrm>
              <a:off x="3216" y="2171"/>
              <a:ext cx="2064" cy="53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vi-VN" altLang="vi-V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0A46F4-2DB9-4692-A1F6-5CF6486C8DCE}" type="slidenum">
              <a:rPr lang="en-US" altLang="vi-VN" smtClean="0"/>
              <a:pPr eaLnBrk="1" hangingPunct="1"/>
              <a:t>89</a:t>
            </a:fld>
            <a:endParaRPr lang="en-US" altLang="vi-VN" smtClean="0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Các mô hình truy xuất dữ liệu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vi-VN" altLang="vi-V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13AC3A-5F8E-49CA-9521-861381B492AC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9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Hoạt động phối hợp (3)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Sơ đồ </a:t>
            </a:r>
            <a:r>
              <a:rPr lang="en-US" altLang="vi-VN" u="sng" smtClean="0">
                <a:solidFill>
                  <a:srgbClr val="0000FF"/>
                </a:solidFill>
              </a:rPr>
              <a:t>phối hợp</a:t>
            </a:r>
            <a:r>
              <a:rPr lang="en-US" altLang="vi-VN" smtClean="0">
                <a:solidFill>
                  <a:srgbClr val="0000FF"/>
                </a:solidFill>
              </a:rPr>
              <a:t> đối tượng:</a:t>
            </a:r>
            <a:endParaRPr lang="en-US" altLang="vi-VN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Ví dụ 2:</a:t>
            </a:r>
          </a:p>
        </p:txBody>
      </p:sp>
      <p:grpSp>
        <p:nvGrpSpPr>
          <p:cNvPr id="17413" name="Group 45"/>
          <p:cNvGrpSpPr>
            <a:grpSpLocks/>
          </p:cNvGrpSpPr>
          <p:nvPr/>
        </p:nvGrpSpPr>
        <p:grpSpPr bwMode="auto">
          <a:xfrm>
            <a:off x="1371600" y="2590800"/>
            <a:ext cx="6096000" cy="3124200"/>
            <a:chOff x="864" y="1632"/>
            <a:chExt cx="3840" cy="1968"/>
          </a:xfrm>
        </p:grpSpPr>
        <p:grpSp>
          <p:nvGrpSpPr>
            <p:cNvPr id="17414" name="Group 22"/>
            <p:cNvGrpSpPr>
              <a:grpSpLocks/>
            </p:cNvGrpSpPr>
            <p:nvPr/>
          </p:nvGrpSpPr>
          <p:grpSpPr bwMode="auto">
            <a:xfrm>
              <a:off x="864" y="1632"/>
              <a:ext cx="960" cy="668"/>
              <a:chOff x="864" y="1632"/>
              <a:chExt cx="960" cy="668"/>
            </a:xfrm>
          </p:grpSpPr>
          <p:sp>
            <p:nvSpPr>
              <p:cNvPr id="17444" name="Rectangle 13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f ( )</a:t>
                </a:r>
              </a:p>
            </p:txBody>
          </p:sp>
          <p:sp>
            <p:nvSpPr>
              <p:cNvPr id="17445" name="Rectangle 1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x : X</a:t>
                </a:r>
              </a:p>
            </p:txBody>
          </p:sp>
          <p:sp>
            <p:nvSpPr>
              <p:cNvPr id="17446" name="Line 15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47" name="Line 16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48" name="Line 17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49" name="Line 18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50" name="Line 19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7415" name="Group 31"/>
            <p:cNvGrpSpPr>
              <a:grpSpLocks/>
            </p:cNvGrpSpPr>
            <p:nvPr/>
          </p:nvGrpSpPr>
          <p:grpSpPr bwMode="auto">
            <a:xfrm>
              <a:off x="2736" y="1632"/>
              <a:ext cx="1824" cy="668"/>
              <a:chOff x="2736" y="1632"/>
              <a:chExt cx="1824" cy="668"/>
            </a:xfrm>
          </p:grpSpPr>
          <p:sp>
            <p:nvSpPr>
              <p:cNvPr id="17437" name="Rectangle 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18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h ( ): A_Date</a:t>
                </a:r>
              </a:p>
            </p:txBody>
          </p:sp>
          <p:sp>
            <p:nvSpPr>
              <p:cNvPr id="17438" name="Rectangle 7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z : Z</a:t>
                </a:r>
              </a:p>
            </p:txBody>
          </p:sp>
          <p:sp>
            <p:nvSpPr>
              <p:cNvPr id="17439" name="Line 8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40" name="Line 9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41" name="Line 10"/>
              <p:cNvSpPr>
                <a:spLocks noChangeShapeType="1"/>
              </p:cNvSpPr>
              <p:nvPr/>
            </p:nvSpPr>
            <p:spPr bwMode="auto">
              <a:xfrm>
                <a:off x="2736" y="2300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42" name="Line 11"/>
              <p:cNvSpPr>
                <a:spLocks noChangeShapeType="1"/>
              </p:cNvSpPr>
              <p:nvPr/>
            </p:nvSpPr>
            <p:spPr bwMode="auto">
              <a:xfrm>
                <a:off x="4560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43" name="Line 20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7416" name="Line 21"/>
            <p:cNvSpPr>
              <a:spLocks noChangeShapeType="1"/>
            </p:cNvSpPr>
            <p:nvPr/>
          </p:nvSpPr>
          <p:spPr bwMode="auto">
            <a:xfrm>
              <a:off x="1824" y="1824"/>
              <a:ext cx="91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7417" name="Group 23"/>
            <p:cNvGrpSpPr>
              <a:grpSpLocks/>
            </p:cNvGrpSpPr>
            <p:nvPr/>
          </p:nvGrpSpPr>
          <p:grpSpPr bwMode="auto">
            <a:xfrm>
              <a:off x="864" y="2928"/>
              <a:ext cx="1296" cy="668"/>
              <a:chOff x="864" y="1632"/>
              <a:chExt cx="960" cy="668"/>
            </a:xfrm>
          </p:grpSpPr>
          <p:sp>
            <p:nvSpPr>
              <p:cNvPr id="17430" name="Rectangle 24"/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96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g ( ): A_Boolean</a:t>
                </a:r>
              </a:p>
            </p:txBody>
          </p:sp>
          <p:sp>
            <p:nvSpPr>
              <p:cNvPr id="17431" name="Rectangle 25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9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y : Y</a:t>
                </a:r>
              </a:p>
            </p:txBody>
          </p:sp>
          <p:sp>
            <p:nvSpPr>
              <p:cNvPr id="17432" name="Line 2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33" name="Line 27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34" name="Line 28"/>
              <p:cNvSpPr>
                <a:spLocks noChangeShapeType="1"/>
              </p:cNvSpPr>
              <p:nvPr/>
            </p:nvSpPr>
            <p:spPr bwMode="auto">
              <a:xfrm>
                <a:off x="864" y="230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35" name="Line 29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36" name="Line 30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7418" name="Group 32"/>
            <p:cNvGrpSpPr>
              <a:grpSpLocks/>
            </p:cNvGrpSpPr>
            <p:nvPr/>
          </p:nvGrpSpPr>
          <p:grpSpPr bwMode="auto">
            <a:xfrm>
              <a:off x="2736" y="2932"/>
              <a:ext cx="1968" cy="668"/>
              <a:chOff x="2736" y="1632"/>
              <a:chExt cx="1824" cy="668"/>
            </a:xfrm>
          </p:grpSpPr>
          <p:sp>
            <p:nvSpPr>
              <p:cNvPr id="17423" name="Rectangle 33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182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k (A_Interger): A_Double</a:t>
                </a:r>
              </a:p>
            </p:txBody>
          </p:sp>
          <p:sp>
            <p:nvSpPr>
              <p:cNvPr id="17424" name="Rectangle 34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</a:rPr>
                  <a:t>t : T</a:t>
                </a:r>
              </a:p>
            </p:txBody>
          </p:sp>
          <p:sp>
            <p:nvSpPr>
              <p:cNvPr id="17425" name="Line 35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26" name="Line 36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18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27" name="Line 37"/>
              <p:cNvSpPr>
                <a:spLocks noChangeShapeType="1"/>
              </p:cNvSpPr>
              <p:nvPr/>
            </p:nvSpPr>
            <p:spPr bwMode="auto">
              <a:xfrm>
                <a:off x="2736" y="2300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28" name="Line 38"/>
              <p:cNvSpPr>
                <a:spLocks noChangeShapeType="1"/>
              </p:cNvSpPr>
              <p:nvPr/>
            </p:nvSpPr>
            <p:spPr bwMode="auto">
              <a:xfrm>
                <a:off x="4560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429" name="Line 39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0" cy="6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7419" name="Line 41"/>
            <p:cNvSpPr>
              <a:spLocks noChangeShapeType="1"/>
            </p:cNvSpPr>
            <p:nvPr/>
          </p:nvSpPr>
          <p:spPr bwMode="auto">
            <a:xfrm>
              <a:off x="1392" y="2304"/>
              <a:ext cx="0" cy="62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7420" name="Line 42"/>
            <p:cNvSpPr>
              <a:spLocks noChangeShapeType="1"/>
            </p:cNvSpPr>
            <p:nvPr/>
          </p:nvSpPr>
          <p:spPr bwMode="auto">
            <a:xfrm>
              <a:off x="3552" y="2304"/>
              <a:ext cx="0" cy="62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7421" name="Text Box 43"/>
            <p:cNvSpPr txBox="1">
              <a:spLocks noChangeArrowheads="1"/>
            </p:cNvSpPr>
            <p:nvPr/>
          </p:nvSpPr>
          <p:spPr bwMode="auto">
            <a:xfrm>
              <a:off x="1440" y="24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1</a:t>
              </a:r>
            </a:p>
          </p:txBody>
        </p:sp>
        <p:sp>
          <p:nvSpPr>
            <p:cNvPr id="17422" name="Text Box 44"/>
            <p:cNvSpPr txBox="1">
              <a:spLocks noChangeArrowheads="1"/>
            </p:cNvSpPr>
            <p:nvPr/>
          </p:nvSpPr>
          <p:spPr bwMode="auto">
            <a:xfrm>
              <a:off x="2160" y="187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vi-VN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DF336E-FC8F-447A-940B-99B3E93BE1D5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90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1: Truy xuất trực tiếp</a:t>
            </a:r>
          </a:p>
        </p:txBody>
      </p:sp>
      <p:grpSp>
        <p:nvGrpSpPr>
          <p:cNvPr id="94212" name="Group 33"/>
          <p:cNvGrpSpPr>
            <a:grpSpLocks/>
          </p:cNvGrpSpPr>
          <p:nvPr/>
        </p:nvGrpSpPr>
        <p:grpSpPr bwMode="auto">
          <a:xfrm>
            <a:off x="533400" y="1447800"/>
            <a:ext cx="8077200" cy="4892675"/>
            <a:chOff x="336" y="950"/>
            <a:chExt cx="5088" cy="3082"/>
          </a:xfrm>
        </p:grpSpPr>
        <p:grpSp>
          <p:nvGrpSpPr>
            <p:cNvPr id="94213" name="Group 3"/>
            <p:cNvGrpSpPr>
              <a:grpSpLocks/>
            </p:cNvGrpSpPr>
            <p:nvPr/>
          </p:nvGrpSpPr>
          <p:grpSpPr bwMode="auto">
            <a:xfrm>
              <a:off x="336" y="3782"/>
              <a:ext cx="5088" cy="250"/>
              <a:chOff x="288" y="3840"/>
              <a:chExt cx="1632" cy="250"/>
            </a:xfrm>
          </p:grpSpPr>
          <p:sp>
            <p:nvSpPr>
              <p:cNvPr id="94240" name="Line 4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4241" name="Line 5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4242" name="Text Box 6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/>
                  <a:t>CƠ SỞ DỮ LIỆU</a:t>
                </a:r>
              </a:p>
            </p:txBody>
          </p:sp>
        </p:grpSp>
        <p:sp>
          <p:nvSpPr>
            <p:cNvPr id="94214" name="Line 7"/>
            <p:cNvSpPr>
              <a:spLocks noChangeShapeType="1"/>
            </p:cNvSpPr>
            <p:nvPr/>
          </p:nvSpPr>
          <p:spPr bwMode="auto">
            <a:xfrm>
              <a:off x="432" y="1574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15" name="Line 8"/>
            <p:cNvSpPr>
              <a:spLocks noChangeShapeType="1"/>
            </p:cNvSpPr>
            <p:nvPr/>
          </p:nvSpPr>
          <p:spPr bwMode="auto">
            <a:xfrm>
              <a:off x="432" y="2534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528" y="95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04" y="95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2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4080" y="95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N</a:t>
              </a:r>
            </a:p>
          </p:txBody>
        </p:sp>
        <p:sp>
          <p:nvSpPr>
            <p:cNvPr id="94219" name="Line 12"/>
            <p:cNvSpPr>
              <a:spLocks noChangeShapeType="1"/>
            </p:cNvSpPr>
            <p:nvPr/>
          </p:nvSpPr>
          <p:spPr bwMode="auto">
            <a:xfrm flipV="1">
              <a:off x="1248" y="123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0" name="Line 13"/>
            <p:cNvSpPr>
              <a:spLocks noChangeShapeType="1"/>
            </p:cNvSpPr>
            <p:nvPr/>
          </p:nvSpPr>
          <p:spPr bwMode="auto">
            <a:xfrm flipV="1">
              <a:off x="2976" y="123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1" name="Line 14"/>
            <p:cNvSpPr>
              <a:spLocks noChangeShapeType="1"/>
            </p:cNvSpPr>
            <p:nvPr/>
          </p:nvSpPr>
          <p:spPr bwMode="auto">
            <a:xfrm flipV="1">
              <a:off x="4800" y="123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2" name="Line 15"/>
            <p:cNvSpPr>
              <a:spLocks noChangeShapeType="1"/>
            </p:cNvSpPr>
            <p:nvPr/>
          </p:nvSpPr>
          <p:spPr bwMode="auto">
            <a:xfrm flipH="1">
              <a:off x="1056" y="123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3" name="Line 16"/>
            <p:cNvSpPr>
              <a:spLocks noChangeShapeType="1"/>
            </p:cNvSpPr>
            <p:nvPr/>
          </p:nvSpPr>
          <p:spPr bwMode="auto">
            <a:xfrm flipH="1">
              <a:off x="2784" y="123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4" name="Line 17"/>
            <p:cNvSpPr>
              <a:spLocks noChangeShapeType="1"/>
            </p:cNvSpPr>
            <p:nvPr/>
          </p:nvSpPr>
          <p:spPr bwMode="auto">
            <a:xfrm flipH="1">
              <a:off x="4608" y="123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5" name="Line 18"/>
            <p:cNvSpPr>
              <a:spLocks noChangeShapeType="1"/>
            </p:cNvSpPr>
            <p:nvPr/>
          </p:nvSpPr>
          <p:spPr bwMode="auto">
            <a:xfrm flipH="1">
              <a:off x="1344" y="1238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6" name="Line 19"/>
            <p:cNvSpPr>
              <a:spLocks noChangeShapeType="1"/>
            </p:cNvSpPr>
            <p:nvPr/>
          </p:nvSpPr>
          <p:spPr bwMode="auto">
            <a:xfrm flipH="1">
              <a:off x="1584" y="1238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7" name="Line 20"/>
            <p:cNvSpPr>
              <a:spLocks noChangeShapeType="1"/>
            </p:cNvSpPr>
            <p:nvPr/>
          </p:nvSpPr>
          <p:spPr bwMode="auto">
            <a:xfrm flipH="1">
              <a:off x="3120" y="1238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8" name="Line 21"/>
            <p:cNvSpPr>
              <a:spLocks noChangeShapeType="1"/>
            </p:cNvSpPr>
            <p:nvPr/>
          </p:nvSpPr>
          <p:spPr bwMode="auto">
            <a:xfrm flipH="1">
              <a:off x="3360" y="1238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9" name="Line 22"/>
            <p:cNvSpPr>
              <a:spLocks noChangeShapeType="1"/>
            </p:cNvSpPr>
            <p:nvPr/>
          </p:nvSpPr>
          <p:spPr bwMode="auto">
            <a:xfrm>
              <a:off x="3312" y="1238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0" name="Line 23"/>
            <p:cNvSpPr>
              <a:spLocks noChangeShapeType="1"/>
            </p:cNvSpPr>
            <p:nvPr/>
          </p:nvSpPr>
          <p:spPr bwMode="auto">
            <a:xfrm>
              <a:off x="3504" y="1238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528" y="1958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14105" name="Text Box 25"/>
            <p:cNvSpPr txBox="1">
              <a:spLocks noChangeArrowheads="1"/>
            </p:cNvSpPr>
            <p:nvPr/>
          </p:nvSpPr>
          <p:spPr bwMode="auto">
            <a:xfrm>
              <a:off x="2304" y="1958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4080" y="1958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94234" name="Line 27"/>
            <p:cNvSpPr>
              <a:spLocks noChangeShapeType="1"/>
            </p:cNvSpPr>
            <p:nvPr/>
          </p:nvSpPr>
          <p:spPr bwMode="auto">
            <a:xfrm flipH="1">
              <a:off x="1056" y="2246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5" name="Line 28"/>
            <p:cNvSpPr>
              <a:spLocks noChangeShapeType="1"/>
            </p:cNvSpPr>
            <p:nvPr/>
          </p:nvSpPr>
          <p:spPr bwMode="auto">
            <a:xfrm flipH="1">
              <a:off x="1248" y="2246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6" name="Line 29"/>
            <p:cNvSpPr>
              <a:spLocks noChangeShapeType="1"/>
            </p:cNvSpPr>
            <p:nvPr/>
          </p:nvSpPr>
          <p:spPr bwMode="auto">
            <a:xfrm flipH="1">
              <a:off x="2784" y="2246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7" name="Line 30"/>
            <p:cNvSpPr>
              <a:spLocks noChangeShapeType="1"/>
            </p:cNvSpPr>
            <p:nvPr/>
          </p:nvSpPr>
          <p:spPr bwMode="auto">
            <a:xfrm flipH="1">
              <a:off x="2976" y="2246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8" name="Line 31"/>
            <p:cNvSpPr>
              <a:spLocks noChangeShapeType="1"/>
            </p:cNvSpPr>
            <p:nvPr/>
          </p:nvSpPr>
          <p:spPr bwMode="auto">
            <a:xfrm flipH="1">
              <a:off x="4608" y="2246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9" name="Line 32"/>
            <p:cNvSpPr>
              <a:spLocks noChangeShapeType="1"/>
            </p:cNvSpPr>
            <p:nvPr/>
          </p:nvSpPr>
          <p:spPr bwMode="auto">
            <a:xfrm flipH="1">
              <a:off x="4800" y="2246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660B21-9185-44FE-8A72-F370CD9E6ED8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91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2: Sử dụng các đối tượng </a:t>
            </a:r>
            <a:b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truy xuất dữ liệu theo từng lớp</a:t>
            </a:r>
          </a:p>
        </p:txBody>
      </p:sp>
      <p:grpSp>
        <p:nvGrpSpPr>
          <p:cNvPr id="95236" name="Group 43"/>
          <p:cNvGrpSpPr>
            <a:grpSpLocks/>
          </p:cNvGrpSpPr>
          <p:nvPr/>
        </p:nvGrpSpPr>
        <p:grpSpPr bwMode="auto">
          <a:xfrm>
            <a:off x="533400" y="1431925"/>
            <a:ext cx="8077200" cy="5045075"/>
            <a:chOff x="336" y="902"/>
            <a:chExt cx="5088" cy="3178"/>
          </a:xfrm>
        </p:grpSpPr>
        <p:grpSp>
          <p:nvGrpSpPr>
            <p:cNvPr id="95237" name="Group 3"/>
            <p:cNvGrpSpPr>
              <a:grpSpLocks/>
            </p:cNvGrpSpPr>
            <p:nvPr/>
          </p:nvGrpSpPr>
          <p:grpSpPr bwMode="auto">
            <a:xfrm>
              <a:off x="336" y="3830"/>
              <a:ext cx="5088" cy="250"/>
              <a:chOff x="288" y="3840"/>
              <a:chExt cx="1632" cy="250"/>
            </a:xfrm>
          </p:grpSpPr>
          <p:sp>
            <p:nvSpPr>
              <p:cNvPr id="95274" name="Line 4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5275" name="Line 5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5276" name="Text Box 6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>
                    <a:solidFill>
                      <a:srgbClr val="000000"/>
                    </a:solidFill>
                  </a:rPr>
                  <a:t>CƠ SỞ DỮ LIỆU</a:t>
                </a:r>
              </a:p>
            </p:txBody>
          </p:sp>
        </p:grpSp>
        <p:sp>
          <p:nvSpPr>
            <p:cNvPr id="95238" name="Line 7"/>
            <p:cNvSpPr>
              <a:spLocks noChangeShapeType="1"/>
            </p:cNvSpPr>
            <p:nvPr/>
          </p:nvSpPr>
          <p:spPr bwMode="auto">
            <a:xfrm>
              <a:off x="432" y="1526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39" name="Line 8"/>
            <p:cNvSpPr>
              <a:spLocks noChangeShapeType="1"/>
            </p:cNvSpPr>
            <p:nvPr/>
          </p:nvSpPr>
          <p:spPr bwMode="auto">
            <a:xfrm>
              <a:off x="432" y="2486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5113" name="Text Box 9"/>
            <p:cNvSpPr txBox="1">
              <a:spLocks noChangeArrowheads="1"/>
            </p:cNvSpPr>
            <p:nvPr/>
          </p:nvSpPr>
          <p:spPr bwMode="auto">
            <a:xfrm>
              <a:off x="528" y="90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1</a:t>
              </a:r>
            </a:p>
          </p:txBody>
        </p:sp>
        <p:sp>
          <p:nvSpPr>
            <p:cNvPr id="815114" name="Text Box 10"/>
            <p:cNvSpPr txBox="1">
              <a:spLocks noChangeArrowheads="1"/>
            </p:cNvSpPr>
            <p:nvPr/>
          </p:nvSpPr>
          <p:spPr bwMode="auto">
            <a:xfrm>
              <a:off x="2304" y="90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2</a:t>
              </a:r>
            </a:p>
          </p:txBody>
        </p:sp>
        <p:sp>
          <p:nvSpPr>
            <p:cNvPr id="815115" name="Text Box 11"/>
            <p:cNvSpPr txBox="1">
              <a:spLocks noChangeArrowheads="1"/>
            </p:cNvSpPr>
            <p:nvPr/>
          </p:nvSpPr>
          <p:spPr bwMode="auto">
            <a:xfrm>
              <a:off x="4080" y="90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N</a:t>
              </a:r>
            </a:p>
          </p:txBody>
        </p:sp>
        <p:sp>
          <p:nvSpPr>
            <p:cNvPr id="95243" name="Line 12"/>
            <p:cNvSpPr>
              <a:spLocks noChangeShapeType="1"/>
            </p:cNvSpPr>
            <p:nvPr/>
          </p:nvSpPr>
          <p:spPr bwMode="auto">
            <a:xfrm flipV="1">
              <a:off x="1248" y="119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44" name="Line 13"/>
            <p:cNvSpPr>
              <a:spLocks noChangeShapeType="1"/>
            </p:cNvSpPr>
            <p:nvPr/>
          </p:nvSpPr>
          <p:spPr bwMode="auto">
            <a:xfrm flipV="1">
              <a:off x="2976" y="119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45" name="Line 14"/>
            <p:cNvSpPr>
              <a:spLocks noChangeShapeType="1"/>
            </p:cNvSpPr>
            <p:nvPr/>
          </p:nvSpPr>
          <p:spPr bwMode="auto">
            <a:xfrm flipV="1">
              <a:off x="4800" y="119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46" name="Line 15"/>
            <p:cNvSpPr>
              <a:spLocks noChangeShapeType="1"/>
            </p:cNvSpPr>
            <p:nvPr/>
          </p:nvSpPr>
          <p:spPr bwMode="auto">
            <a:xfrm flipH="1">
              <a:off x="1056" y="119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47" name="Line 16"/>
            <p:cNvSpPr>
              <a:spLocks noChangeShapeType="1"/>
            </p:cNvSpPr>
            <p:nvPr/>
          </p:nvSpPr>
          <p:spPr bwMode="auto">
            <a:xfrm flipH="1">
              <a:off x="2784" y="119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48" name="Line 17"/>
            <p:cNvSpPr>
              <a:spLocks noChangeShapeType="1"/>
            </p:cNvSpPr>
            <p:nvPr/>
          </p:nvSpPr>
          <p:spPr bwMode="auto">
            <a:xfrm flipH="1">
              <a:off x="4608" y="119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49" name="Line 18"/>
            <p:cNvSpPr>
              <a:spLocks noChangeShapeType="1"/>
            </p:cNvSpPr>
            <p:nvPr/>
          </p:nvSpPr>
          <p:spPr bwMode="auto">
            <a:xfrm flipH="1">
              <a:off x="1344" y="119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50" name="Line 19"/>
            <p:cNvSpPr>
              <a:spLocks noChangeShapeType="1"/>
            </p:cNvSpPr>
            <p:nvPr/>
          </p:nvSpPr>
          <p:spPr bwMode="auto">
            <a:xfrm flipH="1">
              <a:off x="1584" y="119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51" name="Line 20"/>
            <p:cNvSpPr>
              <a:spLocks noChangeShapeType="1"/>
            </p:cNvSpPr>
            <p:nvPr/>
          </p:nvSpPr>
          <p:spPr bwMode="auto">
            <a:xfrm flipH="1">
              <a:off x="3120" y="119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52" name="Line 21"/>
            <p:cNvSpPr>
              <a:spLocks noChangeShapeType="1"/>
            </p:cNvSpPr>
            <p:nvPr/>
          </p:nvSpPr>
          <p:spPr bwMode="auto">
            <a:xfrm flipH="1">
              <a:off x="3360" y="119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53" name="Line 22"/>
            <p:cNvSpPr>
              <a:spLocks noChangeShapeType="1"/>
            </p:cNvSpPr>
            <p:nvPr/>
          </p:nvSpPr>
          <p:spPr bwMode="auto">
            <a:xfrm>
              <a:off x="3312" y="1190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54" name="Line 23"/>
            <p:cNvSpPr>
              <a:spLocks noChangeShapeType="1"/>
            </p:cNvSpPr>
            <p:nvPr/>
          </p:nvSpPr>
          <p:spPr bwMode="auto">
            <a:xfrm>
              <a:off x="3504" y="1190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5128" name="Text Box 24"/>
            <p:cNvSpPr txBox="1">
              <a:spLocks noChangeArrowheads="1"/>
            </p:cNvSpPr>
            <p:nvPr/>
          </p:nvSpPr>
          <p:spPr bwMode="auto">
            <a:xfrm>
              <a:off x="528" y="191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15129" name="Text Box 25"/>
            <p:cNvSpPr txBox="1">
              <a:spLocks noChangeArrowheads="1"/>
            </p:cNvSpPr>
            <p:nvPr/>
          </p:nvSpPr>
          <p:spPr bwMode="auto">
            <a:xfrm>
              <a:off x="2304" y="191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5130" name="Text Box 26"/>
            <p:cNvSpPr txBox="1">
              <a:spLocks noChangeArrowheads="1"/>
            </p:cNvSpPr>
            <p:nvPr/>
          </p:nvSpPr>
          <p:spPr bwMode="auto">
            <a:xfrm>
              <a:off x="4080" y="191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815131" name="Text Box 27"/>
            <p:cNvSpPr txBox="1">
              <a:spLocks noChangeArrowheads="1"/>
            </p:cNvSpPr>
            <p:nvPr/>
          </p:nvSpPr>
          <p:spPr bwMode="auto">
            <a:xfrm>
              <a:off x="576" y="277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DL_A</a:t>
              </a:r>
            </a:p>
          </p:txBody>
        </p:sp>
        <p:sp>
          <p:nvSpPr>
            <p:cNvPr id="815132" name="Text Box 28"/>
            <p:cNvSpPr txBox="1">
              <a:spLocks noChangeArrowheads="1"/>
            </p:cNvSpPr>
            <p:nvPr/>
          </p:nvSpPr>
          <p:spPr bwMode="auto">
            <a:xfrm>
              <a:off x="2352" y="277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DL_B</a:t>
              </a:r>
            </a:p>
          </p:txBody>
        </p:sp>
        <p:sp>
          <p:nvSpPr>
            <p:cNvPr id="815133" name="Text Box 29"/>
            <p:cNvSpPr txBox="1">
              <a:spLocks noChangeArrowheads="1"/>
            </p:cNvSpPr>
            <p:nvPr/>
          </p:nvSpPr>
          <p:spPr bwMode="auto">
            <a:xfrm>
              <a:off x="4128" y="277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DL_C</a:t>
              </a:r>
            </a:p>
          </p:txBody>
        </p:sp>
        <p:sp>
          <p:nvSpPr>
            <p:cNvPr id="95261" name="Line 30"/>
            <p:cNvSpPr>
              <a:spLocks noChangeShapeType="1"/>
            </p:cNvSpPr>
            <p:nvPr/>
          </p:nvSpPr>
          <p:spPr bwMode="auto">
            <a:xfrm>
              <a:off x="432" y="3398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2" name="Line 31"/>
            <p:cNvSpPr>
              <a:spLocks noChangeShapeType="1"/>
            </p:cNvSpPr>
            <p:nvPr/>
          </p:nvSpPr>
          <p:spPr bwMode="auto">
            <a:xfrm flipV="1">
              <a:off x="1248" y="219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3" name="Line 32"/>
            <p:cNvSpPr>
              <a:spLocks noChangeShapeType="1"/>
            </p:cNvSpPr>
            <p:nvPr/>
          </p:nvSpPr>
          <p:spPr bwMode="auto">
            <a:xfrm flipH="1">
              <a:off x="1056" y="219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4" name="Line 33"/>
            <p:cNvSpPr>
              <a:spLocks noChangeShapeType="1"/>
            </p:cNvSpPr>
            <p:nvPr/>
          </p:nvSpPr>
          <p:spPr bwMode="auto">
            <a:xfrm flipV="1">
              <a:off x="2976" y="219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5" name="Line 34"/>
            <p:cNvSpPr>
              <a:spLocks noChangeShapeType="1"/>
            </p:cNvSpPr>
            <p:nvPr/>
          </p:nvSpPr>
          <p:spPr bwMode="auto">
            <a:xfrm flipH="1">
              <a:off x="2784" y="219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6" name="Line 35"/>
            <p:cNvSpPr>
              <a:spLocks noChangeShapeType="1"/>
            </p:cNvSpPr>
            <p:nvPr/>
          </p:nvSpPr>
          <p:spPr bwMode="auto">
            <a:xfrm flipV="1">
              <a:off x="4800" y="219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7" name="Line 36"/>
            <p:cNvSpPr>
              <a:spLocks noChangeShapeType="1"/>
            </p:cNvSpPr>
            <p:nvPr/>
          </p:nvSpPr>
          <p:spPr bwMode="auto">
            <a:xfrm flipH="1">
              <a:off x="4608" y="219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8" name="Line 37"/>
            <p:cNvSpPr>
              <a:spLocks noChangeShapeType="1"/>
            </p:cNvSpPr>
            <p:nvPr/>
          </p:nvSpPr>
          <p:spPr bwMode="auto">
            <a:xfrm flipV="1">
              <a:off x="1248" y="306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69" name="Line 38"/>
            <p:cNvSpPr>
              <a:spLocks noChangeShapeType="1"/>
            </p:cNvSpPr>
            <p:nvPr/>
          </p:nvSpPr>
          <p:spPr bwMode="auto">
            <a:xfrm flipH="1">
              <a:off x="1056" y="306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70" name="Line 39"/>
            <p:cNvSpPr>
              <a:spLocks noChangeShapeType="1"/>
            </p:cNvSpPr>
            <p:nvPr/>
          </p:nvSpPr>
          <p:spPr bwMode="auto">
            <a:xfrm flipV="1">
              <a:off x="2976" y="306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71" name="Line 40"/>
            <p:cNvSpPr>
              <a:spLocks noChangeShapeType="1"/>
            </p:cNvSpPr>
            <p:nvPr/>
          </p:nvSpPr>
          <p:spPr bwMode="auto">
            <a:xfrm flipH="1">
              <a:off x="2784" y="306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72" name="Line 41"/>
            <p:cNvSpPr>
              <a:spLocks noChangeShapeType="1"/>
            </p:cNvSpPr>
            <p:nvPr/>
          </p:nvSpPr>
          <p:spPr bwMode="auto">
            <a:xfrm flipV="1">
              <a:off x="4800" y="306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5273" name="Line 42"/>
            <p:cNvSpPr>
              <a:spLocks noChangeShapeType="1"/>
            </p:cNvSpPr>
            <p:nvPr/>
          </p:nvSpPr>
          <p:spPr bwMode="auto">
            <a:xfrm flipH="1">
              <a:off x="4608" y="306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9DEF16-26C9-4009-A58A-D1A12C22015D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92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3: Sử dụng lớp đối tượng  </a:t>
            </a:r>
            <a:b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truy xuất dữ liệu chung</a:t>
            </a:r>
          </a:p>
        </p:txBody>
      </p:sp>
      <p:grpSp>
        <p:nvGrpSpPr>
          <p:cNvPr id="96260" name="Group 55"/>
          <p:cNvGrpSpPr>
            <a:grpSpLocks/>
          </p:cNvGrpSpPr>
          <p:nvPr/>
        </p:nvGrpSpPr>
        <p:grpSpPr bwMode="auto">
          <a:xfrm>
            <a:off x="533400" y="1447800"/>
            <a:ext cx="8077200" cy="5029200"/>
            <a:chOff x="336" y="672"/>
            <a:chExt cx="5088" cy="3168"/>
          </a:xfrm>
        </p:grpSpPr>
        <p:grpSp>
          <p:nvGrpSpPr>
            <p:cNvPr id="96261" name="Group 3"/>
            <p:cNvGrpSpPr>
              <a:grpSpLocks/>
            </p:cNvGrpSpPr>
            <p:nvPr/>
          </p:nvGrpSpPr>
          <p:grpSpPr bwMode="auto">
            <a:xfrm>
              <a:off x="336" y="3590"/>
              <a:ext cx="5088" cy="250"/>
              <a:chOff x="288" y="3840"/>
              <a:chExt cx="1632" cy="250"/>
            </a:xfrm>
          </p:grpSpPr>
          <p:sp>
            <p:nvSpPr>
              <p:cNvPr id="96305" name="Line 4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6306" name="Line 5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6307" name="Text Box 6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>
                    <a:solidFill>
                      <a:srgbClr val="000000"/>
                    </a:solidFill>
                  </a:rPr>
                  <a:t>CƠ SỞ DỮ LIỆU</a:t>
                </a:r>
              </a:p>
            </p:txBody>
          </p:sp>
        </p:grpSp>
        <p:sp>
          <p:nvSpPr>
            <p:cNvPr id="96262" name="Line 7"/>
            <p:cNvSpPr>
              <a:spLocks noChangeShapeType="1"/>
            </p:cNvSpPr>
            <p:nvPr/>
          </p:nvSpPr>
          <p:spPr bwMode="auto">
            <a:xfrm>
              <a:off x="432" y="1296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63" name="Line 8"/>
            <p:cNvSpPr>
              <a:spLocks noChangeShapeType="1"/>
            </p:cNvSpPr>
            <p:nvPr/>
          </p:nvSpPr>
          <p:spPr bwMode="auto">
            <a:xfrm>
              <a:off x="432" y="2256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6137" name="Text Box 9"/>
            <p:cNvSpPr txBox="1">
              <a:spLocks noChangeArrowheads="1"/>
            </p:cNvSpPr>
            <p:nvPr/>
          </p:nvSpPr>
          <p:spPr bwMode="auto">
            <a:xfrm>
              <a:off x="528" y="67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1</a:t>
              </a:r>
            </a:p>
          </p:txBody>
        </p:sp>
        <p:sp>
          <p:nvSpPr>
            <p:cNvPr id="816138" name="Text Box 10"/>
            <p:cNvSpPr txBox="1">
              <a:spLocks noChangeArrowheads="1"/>
            </p:cNvSpPr>
            <p:nvPr/>
          </p:nvSpPr>
          <p:spPr bwMode="auto">
            <a:xfrm>
              <a:off x="2304" y="67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2</a:t>
              </a:r>
            </a:p>
          </p:txBody>
        </p:sp>
        <p:sp>
          <p:nvSpPr>
            <p:cNvPr id="816139" name="Text Box 11"/>
            <p:cNvSpPr txBox="1">
              <a:spLocks noChangeArrowheads="1"/>
            </p:cNvSpPr>
            <p:nvPr/>
          </p:nvSpPr>
          <p:spPr bwMode="auto">
            <a:xfrm>
              <a:off x="4080" y="67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N</a:t>
              </a:r>
            </a:p>
          </p:txBody>
        </p:sp>
        <p:sp>
          <p:nvSpPr>
            <p:cNvPr id="96267" name="Line 12"/>
            <p:cNvSpPr>
              <a:spLocks noChangeShapeType="1"/>
            </p:cNvSpPr>
            <p:nvPr/>
          </p:nvSpPr>
          <p:spPr bwMode="auto">
            <a:xfrm flipV="1">
              <a:off x="1248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68" name="Line 13"/>
            <p:cNvSpPr>
              <a:spLocks noChangeShapeType="1"/>
            </p:cNvSpPr>
            <p:nvPr/>
          </p:nvSpPr>
          <p:spPr bwMode="auto">
            <a:xfrm flipV="1">
              <a:off x="2976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69" name="Line 14"/>
            <p:cNvSpPr>
              <a:spLocks noChangeShapeType="1"/>
            </p:cNvSpPr>
            <p:nvPr/>
          </p:nvSpPr>
          <p:spPr bwMode="auto">
            <a:xfrm flipV="1">
              <a:off x="4800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0" name="Line 15"/>
            <p:cNvSpPr>
              <a:spLocks noChangeShapeType="1"/>
            </p:cNvSpPr>
            <p:nvPr/>
          </p:nvSpPr>
          <p:spPr bwMode="auto">
            <a:xfrm flipH="1">
              <a:off x="1056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1" name="Line 16"/>
            <p:cNvSpPr>
              <a:spLocks noChangeShapeType="1"/>
            </p:cNvSpPr>
            <p:nvPr/>
          </p:nvSpPr>
          <p:spPr bwMode="auto">
            <a:xfrm flipH="1">
              <a:off x="2784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2" name="Line 17"/>
            <p:cNvSpPr>
              <a:spLocks noChangeShapeType="1"/>
            </p:cNvSpPr>
            <p:nvPr/>
          </p:nvSpPr>
          <p:spPr bwMode="auto">
            <a:xfrm flipH="1">
              <a:off x="4608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3" name="Line 18"/>
            <p:cNvSpPr>
              <a:spLocks noChangeShapeType="1"/>
            </p:cNvSpPr>
            <p:nvPr/>
          </p:nvSpPr>
          <p:spPr bwMode="auto">
            <a:xfrm flipH="1">
              <a:off x="1344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4" name="Line 19"/>
            <p:cNvSpPr>
              <a:spLocks noChangeShapeType="1"/>
            </p:cNvSpPr>
            <p:nvPr/>
          </p:nvSpPr>
          <p:spPr bwMode="auto">
            <a:xfrm flipH="1">
              <a:off x="1584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5" name="Line 20"/>
            <p:cNvSpPr>
              <a:spLocks noChangeShapeType="1"/>
            </p:cNvSpPr>
            <p:nvPr/>
          </p:nvSpPr>
          <p:spPr bwMode="auto">
            <a:xfrm flipH="1">
              <a:off x="3120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6" name="Line 21"/>
            <p:cNvSpPr>
              <a:spLocks noChangeShapeType="1"/>
            </p:cNvSpPr>
            <p:nvPr/>
          </p:nvSpPr>
          <p:spPr bwMode="auto">
            <a:xfrm flipH="1">
              <a:off x="3360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7" name="Line 22"/>
            <p:cNvSpPr>
              <a:spLocks noChangeShapeType="1"/>
            </p:cNvSpPr>
            <p:nvPr/>
          </p:nvSpPr>
          <p:spPr bwMode="auto">
            <a:xfrm>
              <a:off x="3312" y="960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78" name="Line 23"/>
            <p:cNvSpPr>
              <a:spLocks noChangeShapeType="1"/>
            </p:cNvSpPr>
            <p:nvPr/>
          </p:nvSpPr>
          <p:spPr bwMode="auto">
            <a:xfrm>
              <a:off x="3504" y="960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6152" name="Text Box 24"/>
            <p:cNvSpPr txBox="1">
              <a:spLocks noChangeArrowheads="1"/>
            </p:cNvSpPr>
            <p:nvPr/>
          </p:nvSpPr>
          <p:spPr bwMode="auto">
            <a:xfrm>
              <a:off x="528" y="168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16153" name="Text Box 25"/>
            <p:cNvSpPr txBox="1">
              <a:spLocks noChangeArrowheads="1"/>
            </p:cNvSpPr>
            <p:nvPr/>
          </p:nvSpPr>
          <p:spPr bwMode="auto">
            <a:xfrm>
              <a:off x="2304" y="168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6154" name="Text Box 26"/>
            <p:cNvSpPr txBox="1">
              <a:spLocks noChangeArrowheads="1"/>
            </p:cNvSpPr>
            <p:nvPr/>
          </p:nvSpPr>
          <p:spPr bwMode="auto">
            <a:xfrm>
              <a:off x="4080" y="168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816155" name="Text Box 27"/>
            <p:cNvSpPr txBox="1">
              <a:spLocks noChangeArrowheads="1"/>
            </p:cNvSpPr>
            <p:nvPr/>
          </p:nvSpPr>
          <p:spPr bwMode="auto">
            <a:xfrm>
              <a:off x="576" y="254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DL_A</a:t>
              </a:r>
            </a:p>
          </p:txBody>
        </p:sp>
        <p:sp>
          <p:nvSpPr>
            <p:cNvPr id="816156" name="Text Box 28"/>
            <p:cNvSpPr txBox="1">
              <a:spLocks noChangeArrowheads="1"/>
            </p:cNvSpPr>
            <p:nvPr/>
          </p:nvSpPr>
          <p:spPr bwMode="auto">
            <a:xfrm>
              <a:off x="2352" y="254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DL_B</a:t>
              </a:r>
            </a:p>
          </p:txBody>
        </p:sp>
        <p:sp>
          <p:nvSpPr>
            <p:cNvPr id="816157" name="Text Box 29"/>
            <p:cNvSpPr txBox="1">
              <a:spLocks noChangeArrowheads="1"/>
            </p:cNvSpPr>
            <p:nvPr/>
          </p:nvSpPr>
          <p:spPr bwMode="auto">
            <a:xfrm>
              <a:off x="4128" y="254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DL_C</a:t>
              </a:r>
            </a:p>
          </p:txBody>
        </p:sp>
        <p:sp>
          <p:nvSpPr>
            <p:cNvPr id="96285" name="Line 30"/>
            <p:cNvSpPr>
              <a:spLocks noChangeShapeType="1"/>
            </p:cNvSpPr>
            <p:nvPr/>
          </p:nvSpPr>
          <p:spPr bwMode="auto">
            <a:xfrm>
              <a:off x="432" y="3168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86" name="Line 32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87" name="Line 33"/>
            <p:cNvSpPr>
              <a:spLocks noChangeShapeType="1"/>
            </p:cNvSpPr>
            <p:nvPr/>
          </p:nvSpPr>
          <p:spPr bwMode="auto">
            <a:xfrm flipH="1">
              <a:off x="1056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88" name="Line 34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89" name="Line 35"/>
            <p:cNvSpPr>
              <a:spLocks noChangeShapeType="1"/>
            </p:cNvSpPr>
            <p:nvPr/>
          </p:nvSpPr>
          <p:spPr bwMode="auto">
            <a:xfrm flipH="1">
              <a:off x="2784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0" name="Line 36"/>
            <p:cNvSpPr>
              <a:spLocks noChangeShapeType="1"/>
            </p:cNvSpPr>
            <p:nvPr/>
          </p:nvSpPr>
          <p:spPr bwMode="auto">
            <a:xfrm flipV="1">
              <a:off x="4800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1" name="Line 37"/>
            <p:cNvSpPr>
              <a:spLocks noChangeShapeType="1"/>
            </p:cNvSpPr>
            <p:nvPr/>
          </p:nvSpPr>
          <p:spPr bwMode="auto">
            <a:xfrm flipH="1">
              <a:off x="4608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2" name="Line 38"/>
            <p:cNvSpPr>
              <a:spLocks noChangeShapeType="1"/>
            </p:cNvSpPr>
            <p:nvPr/>
          </p:nvSpPr>
          <p:spPr bwMode="auto">
            <a:xfrm flipV="1">
              <a:off x="1248" y="283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3" name="Line 39"/>
            <p:cNvSpPr>
              <a:spLocks noChangeShapeType="1"/>
            </p:cNvSpPr>
            <p:nvPr/>
          </p:nvSpPr>
          <p:spPr bwMode="auto">
            <a:xfrm flipH="1">
              <a:off x="1056" y="283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4" name="Line 41"/>
            <p:cNvSpPr>
              <a:spLocks noChangeShapeType="1"/>
            </p:cNvSpPr>
            <p:nvPr/>
          </p:nvSpPr>
          <p:spPr bwMode="auto">
            <a:xfrm flipH="1">
              <a:off x="2784" y="283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5" name="Line 42"/>
            <p:cNvSpPr>
              <a:spLocks noChangeShapeType="1"/>
            </p:cNvSpPr>
            <p:nvPr/>
          </p:nvSpPr>
          <p:spPr bwMode="auto">
            <a:xfrm flipV="1">
              <a:off x="4800" y="283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6" name="Line 43"/>
            <p:cNvSpPr>
              <a:spLocks noChangeShapeType="1"/>
            </p:cNvSpPr>
            <p:nvPr/>
          </p:nvSpPr>
          <p:spPr bwMode="auto">
            <a:xfrm flipH="1">
              <a:off x="4608" y="283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6172" name="Text Box 44"/>
            <p:cNvSpPr txBox="1">
              <a:spLocks noChangeArrowheads="1"/>
            </p:cNvSpPr>
            <p:nvPr/>
          </p:nvSpPr>
          <p:spPr bwMode="auto">
            <a:xfrm>
              <a:off x="2352" y="254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BANG</a:t>
              </a:r>
            </a:p>
          </p:txBody>
        </p:sp>
        <p:sp>
          <p:nvSpPr>
            <p:cNvPr id="96298" name="Line 46"/>
            <p:cNvSpPr>
              <a:spLocks noChangeShapeType="1"/>
            </p:cNvSpPr>
            <p:nvPr/>
          </p:nvSpPr>
          <p:spPr bwMode="auto">
            <a:xfrm>
              <a:off x="1056" y="1968"/>
              <a:ext cx="129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299" name="Line 47"/>
            <p:cNvSpPr>
              <a:spLocks noChangeShapeType="1"/>
            </p:cNvSpPr>
            <p:nvPr/>
          </p:nvSpPr>
          <p:spPr bwMode="auto">
            <a:xfrm>
              <a:off x="1296" y="1968"/>
              <a:ext cx="129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300" name="Line 49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301" name="Line 50"/>
            <p:cNvSpPr>
              <a:spLocks noChangeShapeType="1"/>
            </p:cNvSpPr>
            <p:nvPr/>
          </p:nvSpPr>
          <p:spPr bwMode="auto">
            <a:xfrm flipH="1">
              <a:off x="2784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302" name="Line 51"/>
            <p:cNvSpPr>
              <a:spLocks noChangeShapeType="1"/>
            </p:cNvSpPr>
            <p:nvPr/>
          </p:nvSpPr>
          <p:spPr bwMode="auto">
            <a:xfrm flipV="1">
              <a:off x="2976" y="283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303" name="Line 53"/>
            <p:cNvSpPr>
              <a:spLocks noChangeShapeType="1"/>
            </p:cNvSpPr>
            <p:nvPr/>
          </p:nvSpPr>
          <p:spPr bwMode="auto">
            <a:xfrm flipV="1">
              <a:off x="3552" y="1968"/>
              <a:ext cx="1248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6304" name="Line 54"/>
            <p:cNvSpPr>
              <a:spLocks noChangeShapeType="1"/>
            </p:cNvSpPr>
            <p:nvPr/>
          </p:nvSpPr>
          <p:spPr bwMode="auto">
            <a:xfrm flipV="1">
              <a:off x="3264" y="1968"/>
              <a:ext cx="1248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A22704-8E0D-4DE8-A409-F46098B7240A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93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4: Mô hình kết hợp</a:t>
            </a:r>
          </a:p>
        </p:txBody>
      </p:sp>
      <p:grpSp>
        <p:nvGrpSpPr>
          <p:cNvPr id="97284" name="Group 50"/>
          <p:cNvGrpSpPr>
            <a:grpSpLocks/>
          </p:cNvGrpSpPr>
          <p:nvPr/>
        </p:nvGrpSpPr>
        <p:grpSpPr bwMode="auto">
          <a:xfrm>
            <a:off x="533400" y="1430338"/>
            <a:ext cx="7924800" cy="5199062"/>
            <a:chOff x="336" y="672"/>
            <a:chExt cx="5088" cy="3430"/>
          </a:xfrm>
        </p:grpSpPr>
        <p:grpSp>
          <p:nvGrpSpPr>
            <p:cNvPr id="97285" name="Group 3"/>
            <p:cNvGrpSpPr>
              <a:grpSpLocks/>
            </p:cNvGrpSpPr>
            <p:nvPr/>
          </p:nvGrpSpPr>
          <p:grpSpPr bwMode="auto">
            <a:xfrm>
              <a:off x="336" y="3840"/>
              <a:ext cx="5088" cy="262"/>
              <a:chOff x="288" y="3840"/>
              <a:chExt cx="1632" cy="262"/>
            </a:xfrm>
          </p:grpSpPr>
          <p:sp>
            <p:nvSpPr>
              <p:cNvPr id="97329" name="Line 4"/>
              <p:cNvSpPr>
                <a:spLocks noChangeShapeType="1"/>
              </p:cNvSpPr>
              <p:nvPr/>
            </p:nvSpPr>
            <p:spPr bwMode="auto">
              <a:xfrm>
                <a:off x="288" y="384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7330" name="Line 5"/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7331" name="Text Box 6"/>
              <p:cNvSpPr txBox="1">
                <a:spLocks noChangeArrowheads="1"/>
              </p:cNvSpPr>
              <p:nvPr/>
            </p:nvSpPr>
            <p:spPr bwMode="auto">
              <a:xfrm>
                <a:off x="288" y="3840"/>
                <a:ext cx="163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vi-VN" sz="2000">
                    <a:solidFill>
                      <a:srgbClr val="000000"/>
                    </a:solidFill>
                  </a:rPr>
                  <a:t>CƠ SỞ DỮ LIỆU</a:t>
                </a:r>
              </a:p>
            </p:txBody>
          </p:sp>
        </p:grpSp>
        <p:sp>
          <p:nvSpPr>
            <p:cNvPr id="97286" name="Line 7"/>
            <p:cNvSpPr>
              <a:spLocks noChangeShapeType="1"/>
            </p:cNvSpPr>
            <p:nvPr/>
          </p:nvSpPr>
          <p:spPr bwMode="auto">
            <a:xfrm>
              <a:off x="432" y="1296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87" name="Line 8"/>
            <p:cNvSpPr>
              <a:spLocks noChangeShapeType="1"/>
            </p:cNvSpPr>
            <p:nvPr/>
          </p:nvSpPr>
          <p:spPr bwMode="auto">
            <a:xfrm>
              <a:off x="432" y="2256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7161" name="Text Box 9"/>
            <p:cNvSpPr txBox="1">
              <a:spLocks noChangeArrowheads="1"/>
            </p:cNvSpPr>
            <p:nvPr/>
          </p:nvSpPr>
          <p:spPr bwMode="auto">
            <a:xfrm>
              <a:off x="528" y="672"/>
              <a:ext cx="1209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1</a:t>
              </a:r>
            </a:p>
          </p:txBody>
        </p:sp>
        <p:sp>
          <p:nvSpPr>
            <p:cNvPr id="817162" name="Text Box 10"/>
            <p:cNvSpPr txBox="1">
              <a:spLocks noChangeArrowheads="1"/>
            </p:cNvSpPr>
            <p:nvPr/>
          </p:nvSpPr>
          <p:spPr bwMode="auto">
            <a:xfrm>
              <a:off x="2304" y="672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2</a:t>
              </a:r>
            </a:p>
          </p:txBody>
        </p:sp>
        <p:sp>
          <p:nvSpPr>
            <p:cNvPr id="817163" name="Text Box 11"/>
            <p:cNvSpPr txBox="1">
              <a:spLocks noChangeArrowheads="1"/>
            </p:cNvSpPr>
            <p:nvPr/>
          </p:nvSpPr>
          <p:spPr bwMode="auto">
            <a:xfrm>
              <a:off x="4080" y="672"/>
              <a:ext cx="1209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1001"/>
                  </a:srgbClr>
                </a:gs>
                <a:gs pos="50000">
                  <a:srgbClr val="99CCFF">
                    <a:alpha val="71001"/>
                  </a:srgbClr>
                </a:gs>
                <a:gs pos="100000">
                  <a:srgbClr val="0066FF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0066FF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99FF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2000">
                  <a:solidFill>
                    <a:srgbClr val="000000"/>
                  </a:solidFill>
                </a:rPr>
                <a:t>Màn hình N</a:t>
              </a:r>
            </a:p>
          </p:txBody>
        </p:sp>
        <p:sp>
          <p:nvSpPr>
            <p:cNvPr id="97291" name="Line 12"/>
            <p:cNvSpPr>
              <a:spLocks noChangeShapeType="1"/>
            </p:cNvSpPr>
            <p:nvPr/>
          </p:nvSpPr>
          <p:spPr bwMode="auto">
            <a:xfrm flipV="1">
              <a:off x="1248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2" name="Line 13"/>
            <p:cNvSpPr>
              <a:spLocks noChangeShapeType="1"/>
            </p:cNvSpPr>
            <p:nvPr/>
          </p:nvSpPr>
          <p:spPr bwMode="auto">
            <a:xfrm flipV="1">
              <a:off x="2976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3" name="Line 14"/>
            <p:cNvSpPr>
              <a:spLocks noChangeShapeType="1"/>
            </p:cNvSpPr>
            <p:nvPr/>
          </p:nvSpPr>
          <p:spPr bwMode="auto">
            <a:xfrm flipV="1">
              <a:off x="4800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4" name="Line 15"/>
            <p:cNvSpPr>
              <a:spLocks noChangeShapeType="1"/>
            </p:cNvSpPr>
            <p:nvPr/>
          </p:nvSpPr>
          <p:spPr bwMode="auto">
            <a:xfrm flipH="1">
              <a:off x="1056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5" name="Line 16"/>
            <p:cNvSpPr>
              <a:spLocks noChangeShapeType="1"/>
            </p:cNvSpPr>
            <p:nvPr/>
          </p:nvSpPr>
          <p:spPr bwMode="auto">
            <a:xfrm flipH="1">
              <a:off x="2784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6" name="Line 17"/>
            <p:cNvSpPr>
              <a:spLocks noChangeShapeType="1"/>
            </p:cNvSpPr>
            <p:nvPr/>
          </p:nvSpPr>
          <p:spPr bwMode="auto">
            <a:xfrm flipH="1">
              <a:off x="4608" y="96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7" name="Line 18"/>
            <p:cNvSpPr>
              <a:spLocks noChangeShapeType="1"/>
            </p:cNvSpPr>
            <p:nvPr/>
          </p:nvSpPr>
          <p:spPr bwMode="auto">
            <a:xfrm flipH="1">
              <a:off x="1344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8" name="Line 19"/>
            <p:cNvSpPr>
              <a:spLocks noChangeShapeType="1"/>
            </p:cNvSpPr>
            <p:nvPr/>
          </p:nvSpPr>
          <p:spPr bwMode="auto">
            <a:xfrm flipH="1">
              <a:off x="1584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299" name="Line 20"/>
            <p:cNvSpPr>
              <a:spLocks noChangeShapeType="1"/>
            </p:cNvSpPr>
            <p:nvPr/>
          </p:nvSpPr>
          <p:spPr bwMode="auto">
            <a:xfrm flipH="1">
              <a:off x="3120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00" name="Line 21"/>
            <p:cNvSpPr>
              <a:spLocks noChangeShapeType="1"/>
            </p:cNvSpPr>
            <p:nvPr/>
          </p:nvSpPr>
          <p:spPr bwMode="auto">
            <a:xfrm flipH="1">
              <a:off x="3360" y="960"/>
              <a:ext cx="96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01" name="Line 22"/>
            <p:cNvSpPr>
              <a:spLocks noChangeShapeType="1"/>
            </p:cNvSpPr>
            <p:nvPr/>
          </p:nvSpPr>
          <p:spPr bwMode="auto">
            <a:xfrm>
              <a:off x="3312" y="960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02" name="Line 23"/>
            <p:cNvSpPr>
              <a:spLocks noChangeShapeType="1"/>
            </p:cNvSpPr>
            <p:nvPr/>
          </p:nvSpPr>
          <p:spPr bwMode="auto">
            <a:xfrm>
              <a:off x="3504" y="960"/>
              <a:ext cx="81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7176" name="Text Box 24"/>
            <p:cNvSpPr txBox="1">
              <a:spLocks noChangeArrowheads="1"/>
            </p:cNvSpPr>
            <p:nvPr/>
          </p:nvSpPr>
          <p:spPr bwMode="auto">
            <a:xfrm>
              <a:off x="528" y="1680"/>
              <a:ext cx="1209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17177" name="Text Box 25"/>
            <p:cNvSpPr txBox="1">
              <a:spLocks noChangeArrowheads="1"/>
            </p:cNvSpPr>
            <p:nvPr/>
          </p:nvSpPr>
          <p:spPr bwMode="auto">
            <a:xfrm>
              <a:off x="2304" y="168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7178" name="Text Box 26"/>
            <p:cNvSpPr txBox="1">
              <a:spLocks noChangeArrowheads="1"/>
            </p:cNvSpPr>
            <p:nvPr/>
          </p:nvSpPr>
          <p:spPr bwMode="auto">
            <a:xfrm>
              <a:off x="4080" y="1680"/>
              <a:ext cx="1209" cy="288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50000">
                  <a:schemeClr val="bg1">
                    <a:alpha val="50000"/>
                  </a:schemeClr>
                </a:gs>
                <a:gs pos="100000">
                  <a:srgbClr val="66FF33"/>
                </a:gs>
              </a:gsLst>
              <a:lin ang="5400000" scaled="1"/>
            </a:gradFill>
            <a:ln w="9525" algn="ctr">
              <a:solidFill>
                <a:srgbClr val="33CC33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99FF33"/>
              </a:outerShdw>
            </a:effectLst>
          </p:spPr>
          <p:txBody>
            <a:bodyPr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817179" name="Text Box 27"/>
            <p:cNvSpPr txBox="1">
              <a:spLocks noChangeArrowheads="1"/>
            </p:cNvSpPr>
            <p:nvPr/>
          </p:nvSpPr>
          <p:spPr bwMode="auto">
            <a:xfrm>
              <a:off x="576" y="3120"/>
              <a:ext cx="1209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DL_A</a:t>
              </a:r>
            </a:p>
          </p:txBody>
        </p:sp>
        <p:sp>
          <p:nvSpPr>
            <p:cNvPr id="817180" name="Text Box 28"/>
            <p:cNvSpPr txBox="1">
              <a:spLocks noChangeArrowheads="1"/>
            </p:cNvSpPr>
            <p:nvPr/>
          </p:nvSpPr>
          <p:spPr bwMode="auto">
            <a:xfrm>
              <a:off x="2352" y="3120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DL_B</a:t>
              </a:r>
            </a:p>
          </p:txBody>
        </p:sp>
        <p:sp>
          <p:nvSpPr>
            <p:cNvPr id="817181" name="Text Box 29"/>
            <p:cNvSpPr txBox="1">
              <a:spLocks noChangeArrowheads="1"/>
            </p:cNvSpPr>
            <p:nvPr/>
          </p:nvSpPr>
          <p:spPr bwMode="auto">
            <a:xfrm>
              <a:off x="4128" y="3120"/>
              <a:ext cx="1209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DL_C</a:t>
              </a:r>
            </a:p>
          </p:txBody>
        </p:sp>
        <p:sp>
          <p:nvSpPr>
            <p:cNvPr id="97309" name="Line 30"/>
            <p:cNvSpPr>
              <a:spLocks noChangeShapeType="1"/>
            </p:cNvSpPr>
            <p:nvPr/>
          </p:nvSpPr>
          <p:spPr bwMode="auto">
            <a:xfrm>
              <a:off x="432" y="3600"/>
              <a:ext cx="49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7183" name="Text Box 31"/>
            <p:cNvSpPr txBox="1">
              <a:spLocks noChangeArrowheads="1"/>
            </p:cNvSpPr>
            <p:nvPr/>
          </p:nvSpPr>
          <p:spPr bwMode="auto">
            <a:xfrm>
              <a:off x="2352" y="2544"/>
              <a:ext cx="1200" cy="288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000">
                  <a:solidFill>
                    <a:srgbClr val="000000"/>
                  </a:solidFill>
                </a:rPr>
                <a:t>BANG</a:t>
              </a:r>
            </a:p>
          </p:txBody>
        </p:sp>
        <p:sp>
          <p:nvSpPr>
            <p:cNvPr id="97311" name="Line 32"/>
            <p:cNvSpPr>
              <a:spLocks noChangeShapeType="1"/>
            </p:cNvSpPr>
            <p:nvPr/>
          </p:nvSpPr>
          <p:spPr bwMode="auto">
            <a:xfrm>
              <a:off x="1056" y="1968"/>
              <a:ext cx="129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2" name="Line 33"/>
            <p:cNvSpPr>
              <a:spLocks noChangeShapeType="1"/>
            </p:cNvSpPr>
            <p:nvPr/>
          </p:nvSpPr>
          <p:spPr bwMode="auto">
            <a:xfrm>
              <a:off x="1296" y="1968"/>
              <a:ext cx="129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3" name="Line 34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4" name="Line 35"/>
            <p:cNvSpPr>
              <a:spLocks noChangeShapeType="1"/>
            </p:cNvSpPr>
            <p:nvPr/>
          </p:nvSpPr>
          <p:spPr bwMode="auto">
            <a:xfrm flipH="1">
              <a:off x="2784" y="1968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5" name="Line 36"/>
            <p:cNvSpPr>
              <a:spLocks noChangeShapeType="1"/>
            </p:cNvSpPr>
            <p:nvPr/>
          </p:nvSpPr>
          <p:spPr bwMode="auto">
            <a:xfrm flipV="1">
              <a:off x="2976" y="3408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6" name="Line 37"/>
            <p:cNvSpPr>
              <a:spLocks noChangeShapeType="1"/>
            </p:cNvSpPr>
            <p:nvPr/>
          </p:nvSpPr>
          <p:spPr bwMode="auto">
            <a:xfrm flipH="1">
              <a:off x="2784" y="3408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7" name="Line 38"/>
            <p:cNvSpPr>
              <a:spLocks noChangeShapeType="1"/>
            </p:cNvSpPr>
            <p:nvPr/>
          </p:nvSpPr>
          <p:spPr bwMode="auto">
            <a:xfrm flipV="1">
              <a:off x="3552" y="1968"/>
              <a:ext cx="1248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8" name="Line 39"/>
            <p:cNvSpPr>
              <a:spLocks noChangeShapeType="1"/>
            </p:cNvSpPr>
            <p:nvPr/>
          </p:nvSpPr>
          <p:spPr bwMode="auto">
            <a:xfrm flipV="1">
              <a:off x="3264" y="1968"/>
              <a:ext cx="1248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19" name="Line 40"/>
            <p:cNvSpPr>
              <a:spLocks noChangeShapeType="1"/>
            </p:cNvSpPr>
            <p:nvPr/>
          </p:nvSpPr>
          <p:spPr bwMode="auto">
            <a:xfrm flipV="1">
              <a:off x="1248" y="3408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0" name="Line 41"/>
            <p:cNvSpPr>
              <a:spLocks noChangeShapeType="1"/>
            </p:cNvSpPr>
            <p:nvPr/>
          </p:nvSpPr>
          <p:spPr bwMode="auto">
            <a:xfrm flipH="1">
              <a:off x="1056" y="3408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1" name="Line 42"/>
            <p:cNvSpPr>
              <a:spLocks noChangeShapeType="1"/>
            </p:cNvSpPr>
            <p:nvPr/>
          </p:nvSpPr>
          <p:spPr bwMode="auto">
            <a:xfrm flipV="1">
              <a:off x="4800" y="3408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2" name="Line 43"/>
            <p:cNvSpPr>
              <a:spLocks noChangeShapeType="1"/>
            </p:cNvSpPr>
            <p:nvPr/>
          </p:nvSpPr>
          <p:spPr bwMode="auto">
            <a:xfrm flipH="1">
              <a:off x="4608" y="3408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3" name="Line 44"/>
            <p:cNvSpPr>
              <a:spLocks noChangeShapeType="1"/>
            </p:cNvSpPr>
            <p:nvPr/>
          </p:nvSpPr>
          <p:spPr bwMode="auto">
            <a:xfrm flipV="1">
              <a:off x="2976" y="283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4" name="Line 45"/>
            <p:cNvSpPr>
              <a:spLocks noChangeShapeType="1"/>
            </p:cNvSpPr>
            <p:nvPr/>
          </p:nvSpPr>
          <p:spPr bwMode="auto">
            <a:xfrm flipH="1">
              <a:off x="2784" y="283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5" name="Line 46"/>
            <p:cNvSpPr>
              <a:spLocks noChangeShapeType="1"/>
            </p:cNvSpPr>
            <p:nvPr/>
          </p:nvSpPr>
          <p:spPr bwMode="auto">
            <a:xfrm>
              <a:off x="3552" y="2832"/>
              <a:ext cx="81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6" name="Line 47"/>
            <p:cNvSpPr>
              <a:spLocks noChangeShapeType="1"/>
            </p:cNvSpPr>
            <p:nvPr/>
          </p:nvSpPr>
          <p:spPr bwMode="auto">
            <a:xfrm>
              <a:off x="3552" y="2688"/>
              <a:ext cx="115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7" name="Line 48"/>
            <p:cNvSpPr>
              <a:spLocks noChangeShapeType="1"/>
            </p:cNvSpPr>
            <p:nvPr/>
          </p:nvSpPr>
          <p:spPr bwMode="auto">
            <a:xfrm flipV="1">
              <a:off x="1200" y="2688"/>
              <a:ext cx="115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7328" name="Line 49"/>
            <p:cNvSpPr>
              <a:spLocks noChangeShapeType="1"/>
            </p:cNvSpPr>
            <p:nvPr/>
          </p:nvSpPr>
          <p:spPr bwMode="auto">
            <a:xfrm flipV="1">
              <a:off x="1488" y="2832"/>
              <a:ext cx="86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0EF270-E37B-4D71-9F8A-0EDE974340F2}" type="slidenum">
              <a:rPr lang="en-US" altLang="vi-VN" smtClean="0">
                <a:solidFill>
                  <a:schemeClr val="accent1"/>
                </a:solidFill>
              </a:rPr>
              <a:pPr eaLnBrk="1" hangingPunct="1"/>
              <a:t>94</a:t>
            </a:fld>
            <a:endParaRPr lang="en-US" altLang="vi-VN" smtClean="0">
              <a:solidFill>
                <a:schemeClr val="accent1"/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vi-VN" altLang="vi-VN" smtClean="0"/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400425" y="1490663"/>
            <a:ext cx="1857375" cy="3995737"/>
            <a:chOff x="2208" y="768"/>
            <a:chExt cx="1170" cy="2517"/>
          </a:xfrm>
        </p:grpSpPr>
        <p:sp>
          <p:nvSpPr>
            <p:cNvPr id="983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1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2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3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4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5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6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7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8318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98309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/>
            <a:endParaRPr lang="vi-VN" altLang="vi-V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s01_1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 with animation</Template>
  <TotalTime>4782</TotalTime>
  <Words>4658</Words>
  <Application>Microsoft Office PowerPoint</Application>
  <PresentationFormat>On-screen Show (4:3)</PresentationFormat>
  <Paragraphs>1231</Paragraphs>
  <Slides>94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1_ms01_1</vt:lpstr>
      <vt:lpstr>Bitmap Image</vt:lpstr>
      <vt:lpstr>Clip</vt:lpstr>
      <vt:lpstr>Chương 3 Thiết kế Kiến trúc Phần mềm</vt:lpstr>
      <vt:lpstr>Giới thiệu tổng quan (1)</vt:lpstr>
      <vt:lpstr>Giới thiệu tổng quan (2)</vt:lpstr>
      <vt:lpstr>Giới thiệu tổng quan (3)</vt:lpstr>
      <vt:lpstr>Mô tả chi tiết đối tượng (1)</vt:lpstr>
      <vt:lpstr>Mô tả chi tiết đối tượng (2)</vt:lpstr>
      <vt:lpstr>Hoạt động phối hợp (1)</vt:lpstr>
      <vt:lpstr>Hoạt động phối hợp (2)</vt:lpstr>
      <vt:lpstr>Hoạt động phối hợp (3)</vt:lpstr>
      <vt:lpstr>Ví dụ (1)</vt:lpstr>
      <vt:lpstr>Ví dụ (2)</vt:lpstr>
      <vt:lpstr>Ví dụ (3)</vt:lpstr>
      <vt:lpstr>Ví dụ (4)</vt:lpstr>
      <vt:lpstr>Ví dụ (5)</vt:lpstr>
      <vt:lpstr>Ví dụ (6)</vt:lpstr>
      <vt:lpstr>Ví dụ (7)</vt:lpstr>
      <vt:lpstr>Ví dụ (8)</vt:lpstr>
      <vt:lpstr>Ví dụ (9)</vt:lpstr>
      <vt:lpstr>Ví dụ - Cách 2</vt:lpstr>
      <vt:lpstr>Ví dụ - Cách 2</vt:lpstr>
      <vt:lpstr>Ví dụ - Cách 3</vt:lpstr>
      <vt:lpstr>Bài tập</vt:lpstr>
      <vt:lpstr>Lập sơ đồ luồng dữ liệu</vt:lpstr>
      <vt:lpstr>Sơ đồ kiến trúc tổng thể</vt:lpstr>
      <vt:lpstr>Sơ đồ kiến trúc tổng thể</vt:lpstr>
      <vt:lpstr>Sơ đồ kiến trúc tổng thể</vt:lpstr>
      <vt:lpstr>Mô tả chi tiết các lớp đối tượng</vt:lpstr>
      <vt:lpstr>Mô tả chi tiết các lớp đối tượng</vt:lpstr>
      <vt:lpstr>Mô tả chi tiết các lớp đối tượng</vt:lpstr>
      <vt:lpstr>Mô tả chi tiết các lớp đối tượng</vt:lpstr>
      <vt:lpstr>Sơ đồ logic dữ liệu</vt:lpstr>
      <vt:lpstr>Sơ đồ logic dữ liệu</vt:lpstr>
      <vt:lpstr>Bài tập</vt:lpstr>
      <vt:lpstr>Bài tập</vt:lpstr>
      <vt:lpstr>Các mô hình kiến trúc của PM</vt:lpstr>
      <vt:lpstr>Mô hình kiến trúc 1 lớp (1 layer)</vt:lpstr>
      <vt:lpstr>Mô hình kiến trúc 1 lớp (1 layer)</vt:lpstr>
      <vt:lpstr>Mô hình kiến trúc 1 lớp (1 layer)</vt:lpstr>
      <vt:lpstr>Mô hình kiến trúc 2 lớp (2 layer)</vt:lpstr>
      <vt:lpstr>Mô hình kiến trúc 2 lớp (2 layer)</vt:lpstr>
      <vt:lpstr>Mô hình kiến trúc 2 lớp (2 layer)</vt:lpstr>
      <vt:lpstr>Bài tập</vt:lpstr>
      <vt:lpstr>Lập sơ đồ luồng dữ liệu</vt:lpstr>
      <vt:lpstr>Sơ đồ lớp (mức phân tích)</vt:lpstr>
      <vt:lpstr>Sơ đồ kiến trúc tổng thể</vt:lpstr>
      <vt:lpstr>Sơ đồ kiến trúc tổng thể</vt:lpstr>
      <vt:lpstr>Sơ đồ kiến trúc tổng thể</vt:lpstr>
      <vt:lpstr>Sơ đồ kiến trúc tổng thể</vt:lpstr>
      <vt:lpstr>Mô tả chi tiết các lớp đối tượng</vt:lpstr>
      <vt:lpstr>Mô tả chi tiết các lớp đối tượng</vt:lpstr>
      <vt:lpstr>Mô tả chi tiết các lớp đối tượng</vt:lpstr>
      <vt:lpstr>Mô tả chi tiết các lớp đối tượng</vt:lpstr>
      <vt:lpstr>Mô tả chi tiết lớp đối tượng XL_DON_VI</vt:lpstr>
      <vt:lpstr>Mô tả chi tiết lớp đối tượng XL_DON_VI</vt:lpstr>
      <vt:lpstr>Mô tả chi tiết lớp đối tượng XL_DON_VI</vt:lpstr>
      <vt:lpstr>Mô tả chi tiết lớp đối tượng XL_NHAN_VIEN</vt:lpstr>
      <vt:lpstr>Mô tả chi tiết lớp đối tượng XL_NHAN_VIEN</vt:lpstr>
      <vt:lpstr>Mô tả chi tiết lớp đối tượng XL_NHAN_VIEN</vt:lpstr>
      <vt:lpstr>Sơ đồ phối hợp biến cố</vt:lpstr>
      <vt:lpstr>Chương trình cài đặt</vt:lpstr>
      <vt:lpstr>Mô hình kiến trúc 3 lớp (3 layer)</vt:lpstr>
      <vt:lpstr>Mô hình kiến trúc 3 lớp (3 layer)</vt:lpstr>
      <vt:lpstr>Vai trò của các layer</vt:lpstr>
      <vt:lpstr>Việc trao đổi liên lạc giữa các layer</vt:lpstr>
      <vt:lpstr>Việc trao đổi liên lạc giữa các layer</vt:lpstr>
      <vt:lpstr>Tính chất của mô hình 3-layer</vt:lpstr>
      <vt:lpstr>Quản lý ngoại lệ</vt:lpstr>
      <vt:lpstr>Quản lý ngoại lệ</vt:lpstr>
      <vt:lpstr>1-tier, 3-layer</vt:lpstr>
      <vt:lpstr>2-tier, 3-layer</vt:lpstr>
      <vt:lpstr>3-tier, 3-layer</vt:lpstr>
      <vt:lpstr>Bài tập</vt:lpstr>
      <vt:lpstr>Sơ đồ kiến trúc tổng thể</vt:lpstr>
      <vt:lpstr>Sơ đồ kiến trúc tổng thể</vt:lpstr>
      <vt:lpstr>Sơ đồ kiến trúc tổng thể</vt:lpstr>
      <vt:lpstr>Sơ đồ kiến trúc tổng thể</vt:lpstr>
      <vt:lpstr>Mô tả chi tiết các lớp đối tượng</vt:lpstr>
      <vt:lpstr>Mô tả chi tiết các lớp đối tượng</vt:lpstr>
      <vt:lpstr>Mô tả chi tiết các lớp đối tượng</vt:lpstr>
      <vt:lpstr>Mô tả chi tiết các lớp đối tượng</vt:lpstr>
      <vt:lpstr>Mô tả chi tiết các lớp đối tượng</vt:lpstr>
      <vt:lpstr>Mô tả chi tiết lớp đối tượng XL_DON_VI</vt:lpstr>
      <vt:lpstr>Mô tả chi tiết lớp đối tượng XL_NHAN_VIEN</vt:lpstr>
      <vt:lpstr>Mô tả chi tiết lớp đối tượng LT_BANG</vt:lpstr>
      <vt:lpstr>Mô tả chi tiết lớp đối tượng LT_BANG</vt:lpstr>
      <vt:lpstr>Sơ đồ phối hợp biến cố</vt:lpstr>
      <vt:lpstr>Chương trình cài đặt</vt:lpstr>
      <vt:lpstr>Kiến trúc đa lớp</vt:lpstr>
      <vt:lpstr>Các mô hình truy xuất dữ liệu</vt:lpstr>
      <vt:lpstr>Mô hình 1: Truy xuất trực tiếp</vt:lpstr>
      <vt:lpstr>Mô hình 2: Sử dụng các đối tượng  truy xuất dữ liệu theo từng lớp</vt:lpstr>
      <vt:lpstr>Mô hình 3: Sử dụng lớp đối tượng   truy xuất dữ liệu chung</vt:lpstr>
      <vt:lpstr>Mô hình 4: Mô hình kết hợp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5. Thiet ke kien truc phan mem</dc:title>
  <dc:subject>Chuong 5. Thiet ke kien truc phan mem</dc:subject>
  <dc:creator>Tran Anh Dung</dc:creator>
  <cp:lastModifiedBy>AthlonTPK</cp:lastModifiedBy>
  <cp:revision>696</cp:revision>
  <cp:lastPrinted>2007-01-09T09:38:19Z</cp:lastPrinted>
  <dcterms:created xsi:type="dcterms:W3CDTF">2006-05-28T09:28:45Z</dcterms:created>
  <dcterms:modified xsi:type="dcterms:W3CDTF">2020-10-05T01:46:47Z</dcterms:modified>
</cp:coreProperties>
</file>