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7"/>
  </p:notesMasterIdLst>
  <p:handoutMasterIdLst>
    <p:handoutMasterId r:id="rId38"/>
  </p:handoutMasterIdLst>
  <p:sldIdLst>
    <p:sldId id="256" r:id="rId2"/>
    <p:sldId id="323" r:id="rId3"/>
    <p:sldId id="325" r:id="rId4"/>
    <p:sldId id="336"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26" r:id="rId22"/>
    <p:sldId id="327" r:id="rId23"/>
    <p:sldId id="328" r:id="rId24"/>
    <p:sldId id="329" r:id="rId25"/>
    <p:sldId id="330" r:id="rId26"/>
    <p:sldId id="331" r:id="rId27"/>
    <p:sldId id="332" r:id="rId28"/>
    <p:sldId id="333" r:id="rId29"/>
    <p:sldId id="334" r:id="rId30"/>
    <p:sldId id="354" r:id="rId31"/>
    <p:sldId id="355" r:id="rId32"/>
    <p:sldId id="357" r:id="rId33"/>
    <p:sldId id="358" r:id="rId34"/>
    <p:sldId id="356" r:id="rId35"/>
    <p:sldId id="296" r:id="rId36"/>
  </p:sldIdLst>
  <p:sldSz cx="9144000" cy="6858000" type="screen4x3"/>
  <p:notesSz cx="9236075" cy="7010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00"/>
    <a:srgbClr val="FFCC00"/>
    <a:srgbClr val="0099FF"/>
    <a:srgbClr val="6666FF"/>
    <a:srgbClr val="0080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1" autoAdjust="0"/>
    <p:restoredTop sz="81614" autoAdjust="0"/>
  </p:normalViewPr>
  <p:slideViewPr>
    <p:cSldViewPr>
      <p:cViewPr>
        <p:scale>
          <a:sx n="50" d="100"/>
          <a:sy n="50" d="100"/>
        </p:scale>
        <p:origin x="-7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3330" name="Rectangle 2"/>
          <p:cNvSpPr>
            <a:spLocks noGrp="1" noChangeArrowheads="1"/>
          </p:cNvSpPr>
          <p:nvPr>
            <p:ph type="hdr" sz="quarter"/>
          </p:nvPr>
        </p:nvSpPr>
        <p:spPr bwMode="auto">
          <a:xfrm>
            <a:off x="0" y="0"/>
            <a:ext cx="4002575" cy="349607"/>
          </a:xfrm>
          <a:prstGeom prst="rect">
            <a:avLst/>
          </a:prstGeom>
          <a:noFill/>
          <a:ln w="9525">
            <a:noFill/>
            <a:miter lim="800000"/>
            <a:headEnd/>
            <a:tailEnd/>
          </a:ln>
          <a:effectLst/>
        </p:spPr>
        <p:txBody>
          <a:bodyPr vert="horz" wrap="square" lIns="90585" tIns="45294" rIns="90585" bIns="45294" numCol="1" anchor="t" anchorCtr="0" compatLnSpc="1">
            <a:prstTxWarp prst="textNoShape">
              <a:avLst/>
            </a:prstTxWarp>
          </a:bodyPr>
          <a:lstStyle>
            <a:lvl1pPr defTabSz="906022">
              <a:defRPr sz="1200">
                <a:latin typeface="Arial" charset="0"/>
                <a:cs typeface="Arial" charset="0"/>
              </a:defRPr>
            </a:lvl1pPr>
          </a:lstStyle>
          <a:p>
            <a:pPr>
              <a:defRPr/>
            </a:pPr>
            <a:endParaRPr lang="en-US"/>
          </a:p>
        </p:txBody>
      </p:sp>
      <p:sp>
        <p:nvSpPr>
          <p:cNvPr id="483331" name="Rectangle 3"/>
          <p:cNvSpPr>
            <a:spLocks noGrp="1" noChangeArrowheads="1"/>
          </p:cNvSpPr>
          <p:nvPr>
            <p:ph type="dt" sz="quarter" idx="1"/>
          </p:nvPr>
        </p:nvSpPr>
        <p:spPr bwMode="auto">
          <a:xfrm>
            <a:off x="5231436" y="0"/>
            <a:ext cx="4002575" cy="349607"/>
          </a:xfrm>
          <a:prstGeom prst="rect">
            <a:avLst/>
          </a:prstGeom>
          <a:noFill/>
          <a:ln w="9525">
            <a:noFill/>
            <a:miter lim="800000"/>
            <a:headEnd/>
            <a:tailEnd/>
          </a:ln>
          <a:effectLst/>
        </p:spPr>
        <p:txBody>
          <a:bodyPr vert="horz" wrap="square" lIns="90585" tIns="45294" rIns="90585" bIns="45294" numCol="1" anchor="t" anchorCtr="0" compatLnSpc="1">
            <a:prstTxWarp prst="textNoShape">
              <a:avLst/>
            </a:prstTxWarp>
          </a:bodyPr>
          <a:lstStyle>
            <a:lvl1pPr algn="r" defTabSz="906022">
              <a:defRPr sz="1200">
                <a:latin typeface="Arial" charset="0"/>
                <a:cs typeface="Arial" charset="0"/>
              </a:defRPr>
            </a:lvl1pPr>
          </a:lstStyle>
          <a:p>
            <a:pPr>
              <a:defRPr/>
            </a:pPr>
            <a:endParaRPr lang="en-US"/>
          </a:p>
        </p:txBody>
      </p:sp>
      <p:sp>
        <p:nvSpPr>
          <p:cNvPr id="483332" name="Rectangle 4"/>
          <p:cNvSpPr>
            <a:spLocks noGrp="1" noChangeArrowheads="1"/>
          </p:cNvSpPr>
          <p:nvPr>
            <p:ph type="ftr" sz="quarter" idx="2"/>
          </p:nvPr>
        </p:nvSpPr>
        <p:spPr bwMode="auto">
          <a:xfrm>
            <a:off x="0" y="6658509"/>
            <a:ext cx="4002575" cy="349607"/>
          </a:xfrm>
          <a:prstGeom prst="rect">
            <a:avLst/>
          </a:prstGeom>
          <a:noFill/>
          <a:ln w="9525">
            <a:noFill/>
            <a:miter lim="800000"/>
            <a:headEnd/>
            <a:tailEnd/>
          </a:ln>
          <a:effectLst/>
        </p:spPr>
        <p:txBody>
          <a:bodyPr vert="horz" wrap="square" lIns="90585" tIns="45294" rIns="90585" bIns="45294" numCol="1" anchor="b" anchorCtr="0" compatLnSpc="1">
            <a:prstTxWarp prst="textNoShape">
              <a:avLst/>
            </a:prstTxWarp>
          </a:bodyPr>
          <a:lstStyle>
            <a:lvl1pPr defTabSz="906022">
              <a:defRPr sz="1200">
                <a:latin typeface="Arial" charset="0"/>
                <a:cs typeface="Arial" charset="0"/>
              </a:defRPr>
            </a:lvl1pPr>
          </a:lstStyle>
          <a:p>
            <a:pPr>
              <a:defRPr/>
            </a:pPr>
            <a:endParaRPr lang="en-US"/>
          </a:p>
        </p:txBody>
      </p:sp>
      <p:sp>
        <p:nvSpPr>
          <p:cNvPr id="483333" name="Rectangle 5"/>
          <p:cNvSpPr>
            <a:spLocks noGrp="1" noChangeArrowheads="1"/>
          </p:cNvSpPr>
          <p:nvPr>
            <p:ph type="sldNum" sz="quarter" idx="3"/>
          </p:nvPr>
        </p:nvSpPr>
        <p:spPr bwMode="auto">
          <a:xfrm>
            <a:off x="5231436" y="6658509"/>
            <a:ext cx="4002575" cy="349607"/>
          </a:xfrm>
          <a:prstGeom prst="rect">
            <a:avLst/>
          </a:prstGeom>
          <a:noFill/>
          <a:ln w="9525">
            <a:noFill/>
            <a:miter lim="800000"/>
            <a:headEnd/>
            <a:tailEnd/>
          </a:ln>
          <a:effectLst/>
        </p:spPr>
        <p:txBody>
          <a:bodyPr vert="horz" wrap="square" lIns="90585" tIns="45294" rIns="90585" bIns="45294" numCol="1" anchor="b" anchorCtr="0" compatLnSpc="1">
            <a:prstTxWarp prst="textNoShape">
              <a:avLst/>
            </a:prstTxWarp>
          </a:bodyPr>
          <a:lstStyle>
            <a:lvl1pPr algn="r" defTabSz="906022">
              <a:defRPr sz="1200">
                <a:latin typeface="Arial" charset="0"/>
                <a:cs typeface="Arial" charset="0"/>
              </a:defRPr>
            </a:lvl1pPr>
          </a:lstStyle>
          <a:p>
            <a:pPr>
              <a:defRPr/>
            </a:pPr>
            <a:fld id="{DE05367D-15C8-4E64-9245-F0886F00F024}" type="slidenum">
              <a:rPr lang="en-US"/>
              <a:pPr>
                <a:defRPr/>
              </a:pPr>
              <a:t>‹#›</a:t>
            </a:fld>
            <a:endParaRPr lang="en-US"/>
          </a:p>
        </p:txBody>
      </p:sp>
    </p:spTree>
    <p:extLst>
      <p:ext uri="{BB962C8B-B14F-4D97-AF65-F5344CB8AC3E}">
        <p14:creationId xmlns:p14="http://schemas.microsoft.com/office/powerpoint/2010/main" val="2871564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4002575" cy="349607"/>
          </a:xfrm>
          <a:prstGeom prst="rect">
            <a:avLst/>
          </a:prstGeom>
          <a:noFill/>
          <a:ln w="9525">
            <a:noFill/>
            <a:miter lim="800000"/>
            <a:headEnd/>
            <a:tailEnd/>
          </a:ln>
          <a:effectLst/>
        </p:spPr>
        <p:txBody>
          <a:bodyPr vert="horz" wrap="square" lIns="90585" tIns="45294" rIns="90585" bIns="45294" numCol="1" anchor="t" anchorCtr="0" compatLnSpc="1">
            <a:prstTxWarp prst="textNoShape">
              <a:avLst/>
            </a:prstTxWarp>
          </a:bodyPr>
          <a:lstStyle>
            <a:lvl1pPr defTabSz="906022">
              <a:defRPr sz="1200">
                <a:latin typeface="Arial" charset="0"/>
                <a:cs typeface="Arial" charset="0"/>
              </a:defRPr>
            </a:lvl1pPr>
          </a:lstStyle>
          <a:p>
            <a:pPr>
              <a:defRPr/>
            </a:pPr>
            <a:endParaRPr lang="en-US"/>
          </a:p>
        </p:txBody>
      </p:sp>
      <p:sp>
        <p:nvSpPr>
          <p:cNvPr id="36867" name="Rectangle 3"/>
          <p:cNvSpPr>
            <a:spLocks noGrp="1" noChangeArrowheads="1"/>
          </p:cNvSpPr>
          <p:nvPr>
            <p:ph type="dt" idx="1"/>
          </p:nvPr>
        </p:nvSpPr>
        <p:spPr bwMode="auto">
          <a:xfrm>
            <a:off x="5231436" y="0"/>
            <a:ext cx="4002575" cy="349607"/>
          </a:xfrm>
          <a:prstGeom prst="rect">
            <a:avLst/>
          </a:prstGeom>
          <a:noFill/>
          <a:ln w="9525">
            <a:noFill/>
            <a:miter lim="800000"/>
            <a:headEnd/>
            <a:tailEnd/>
          </a:ln>
          <a:effectLst/>
        </p:spPr>
        <p:txBody>
          <a:bodyPr vert="horz" wrap="square" lIns="90585" tIns="45294" rIns="90585" bIns="45294" numCol="1" anchor="t" anchorCtr="0" compatLnSpc="1">
            <a:prstTxWarp prst="textNoShape">
              <a:avLst/>
            </a:prstTxWarp>
          </a:bodyPr>
          <a:lstStyle>
            <a:lvl1pPr algn="r" defTabSz="906022">
              <a:defRPr sz="1200">
                <a:latin typeface="Arial" charset="0"/>
                <a:cs typeface="Arial"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2867025" y="527050"/>
            <a:ext cx="3503613"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923196" y="3329255"/>
            <a:ext cx="7389686" cy="3153309"/>
          </a:xfrm>
          <a:prstGeom prst="rect">
            <a:avLst/>
          </a:prstGeom>
          <a:noFill/>
          <a:ln w="9525">
            <a:noFill/>
            <a:miter lim="800000"/>
            <a:headEnd/>
            <a:tailEnd/>
          </a:ln>
          <a:effectLst/>
        </p:spPr>
        <p:txBody>
          <a:bodyPr vert="horz" wrap="square" lIns="90585" tIns="45294" rIns="90585" bIns="4529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6658509"/>
            <a:ext cx="4002575" cy="349607"/>
          </a:xfrm>
          <a:prstGeom prst="rect">
            <a:avLst/>
          </a:prstGeom>
          <a:noFill/>
          <a:ln w="9525">
            <a:noFill/>
            <a:miter lim="800000"/>
            <a:headEnd/>
            <a:tailEnd/>
          </a:ln>
          <a:effectLst/>
        </p:spPr>
        <p:txBody>
          <a:bodyPr vert="horz" wrap="square" lIns="90585" tIns="45294" rIns="90585" bIns="45294" numCol="1" anchor="b" anchorCtr="0" compatLnSpc="1">
            <a:prstTxWarp prst="textNoShape">
              <a:avLst/>
            </a:prstTxWarp>
          </a:bodyPr>
          <a:lstStyle>
            <a:lvl1pPr defTabSz="906022">
              <a:defRPr sz="1200">
                <a:latin typeface="Arial" charset="0"/>
                <a:cs typeface="Arial" charset="0"/>
              </a:defRPr>
            </a:lvl1pPr>
          </a:lstStyle>
          <a:p>
            <a:pPr>
              <a:defRPr/>
            </a:pPr>
            <a:endParaRPr lang="en-US"/>
          </a:p>
        </p:txBody>
      </p:sp>
      <p:sp>
        <p:nvSpPr>
          <p:cNvPr id="36871" name="Rectangle 7"/>
          <p:cNvSpPr>
            <a:spLocks noGrp="1" noChangeArrowheads="1"/>
          </p:cNvSpPr>
          <p:nvPr>
            <p:ph type="sldNum" sz="quarter" idx="5"/>
          </p:nvPr>
        </p:nvSpPr>
        <p:spPr bwMode="auto">
          <a:xfrm>
            <a:off x="5231436" y="6658509"/>
            <a:ext cx="4002575" cy="349607"/>
          </a:xfrm>
          <a:prstGeom prst="rect">
            <a:avLst/>
          </a:prstGeom>
          <a:noFill/>
          <a:ln w="9525">
            <a:noFill/>
            <a:miter lim="800000"/>
            <a:headEnd/>
            <a:tailEnd/>
          </a:ln>
          <a:effectLst/>
        </p:spPr>
        <p:txBody>
          <a:bodyPr vert="horz" wrap="square" lIns="90585" tIns="45294" rIns="90585" bIns="45294" numCol="1" anchor="b" anchorCtr="0" compatLnSpc="1">
            <a:prstTxWarp prst="textNoShape">
              <a:avLst/>
            </a:prstTxWarp>
          </a:bodyPr>
          <a:lstStyle>
            <a:lvl1pPr algn="r" defTabSz="906022">
              <a:defRPr sz="1200">
                <a:latin typeface="Arial" charset="0"/>
                <a:cs typeface="Arial" charset="0"/>
              </a:defRPr>
            </a:lvl1pPr>
          </a:lstStyle>
          <a:p>
            <a:pPr>
              <a:defRPr/>
            </a:pPr>
            <a:fld id="{04CBEE64-49C4-4894-9C62-86B7C1B20627}" type="slidenum">
              <a:rPr lang="en-US"/>
              <a:pPr>
                <a:defRPr/>
              </a:pPr>
              <a:t>‹#›</a:t>
            </a:fld>
            <a:endParaRPr lang="en-US"/>
          </a:p>
        </p:txBody>
      </p:sp>
    </p:spTree>
    <p:extLst>
      <p:ext uri="{BB962C8B-B14F-4D97-AF65-F5344CB8AC3E}">
        <p14:creationId xmlns:p14="http://schemas.microsoft.com/office/powerpoint/2010/main" val="1732830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vi-VN" dirty="0"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a:solidFill>
                  <a:schemeClr val="tx1"/>
                </a:solidFill>
                <a:latin typeface="Arial" charset="0"/>
                <a:cs typeface="Arial" charset="0"/>
              </a:defRPr>
            </a:lvl1pPr>
            <a:lvl2pPr marL="1008332" indent="-387820" defTabSz="904913" eaLnBrk="0" hangingPunct="0">
              <a:defRPr>
                <a:solidFill>
                  <a:schemeClr val="tx1"/>
                </a:solidFill>
                <a:latin typeface="Arial" charset="0"/>
                <a:cs typeface="Arial" charset="0"/>
              </a:defRPr>
            </a:lvl2pPr>
            <a:lvl3pPr marL="1551280" indent="-310256" defTabSz="904913" eaLnBrk="0" hangingPunct="0">
              <a:defRPr>
                <a:solidFill>
                  <a:schemeClr val="tx1"/>
                </a:solidFill>
                <a:latin typeface="Arial" charset="0"/>
                <a:cs typeface="Arial" charset="0"/>
              </a:defRPr>
            </a:lvl3pPr>
            <a:lvl4pPr marL="2171791" indent="-310256" defTabSz="904913" eaLnBrk="0" hangingPunct="0">
              <a:defRPr>
                <a:solidFill>
                  <a:schemeClr val="tx1"/>
                </a:solidFill>
                <a:latin typeface="Arial" charset="0"/>
                <a:cs typeface="Arial" charset="0"/>
              </a:defRPr>
            </a:lvl4pPr>
            <a:lvl5pPr marL="2792303" indent="-310256" defTabSz="904913" eaLnBrk="0" hangingPunct="0">
              <a:defRPr>
                <a:solidFill>
                  <a:schemeClr val="tx1"/>
                </a:solidFill>
                <a:latin typeface="Arial" charset="0"/>
                <a:cs typeface="Arial" charset="0"/>
              </a:defRPr>
            </a:lvl5pPr>
            <a:lvl6pPr marL="3412815" indent="-310256" defTabSz="904913" eaLnBrk="0" fontAlgn="base" hangingPunct="0">
              <a:spcBef>
                <a:spcPct val="0"/>
              </a:spcBef>
              <a:spcAft>
                <a:spcPct val="0"/>
              </a:spcAft>
              <a:defRPr>
                <a:solidFill>
                  <a:schemeClr val="tx1"/>
                </a:solidFill>
                <a:latin typeface="Arial" charset="0"/>
                <a:cs typeface="Arial" charset="0"/>
              </a:defRPr>
            </a:lvl6pPr>
            <a:lvl7pPr marL="4033327" indent="-310256" defTabSz="904913" eaLnBrk="0" fontAlgn="base" hangingPunct="0">
              <a:spcBef>
                <a:spcPct val="0"/>
              </a:spcBef>
              <a:spcAft>
                <a:spcPct val="0"/>
              </a:spcAft>
              <a:defRPr>
                <a:solidFill>
                  <a:schemeClr val="tx1"/>
                </a:solidFill>
                <a:latin typeface="Arial" charset="0"/>
                <a:cs typeface="Arial" charset="0"/>
              </a:defRPr>
            </a:lvl7pPr>
            <a:lvl8pPr marL="4653839" indent="-310256" defTabSz="904913" eaLnBrk="0" fontAlgn="base" hangingPunct="0">
              <a:spcBef>
                <a:spcPct val="0"/>
              </a:spcBef>
              <a:spcAft>
                <a:spcPct val="0"/>
              </a:spcAft>
              <a:defRPr>
                <a:solidFill>
                  <a:schemeClr val="tx1"/>
                </a:solidFill>
                <a:latin typeface="Arial" charset="0"/>
                <a:cs typeface="Arial" charset="0"/>
              </a:defRPr>
            </a:lvl8pPr>
            <a:lvl9pPr marL="5274351" indent="-310256" defTabSz="904913" eaLnBrk="0" fontAlgn="base" hangingPunct="0">
              <a:spcBef>
                <a:spcPct val="0"/>
              </a:spcBef>
              <a:spcAft>
                <a:spcPct val="0"/>
              </a:spcAft>
              <a:defRPr>
                <a:solidFill>
                  <a:schemeClr val="tx1"/>
                </a:solidFill>
                <a:latin typeface="Arial" charset="0"/>
                <a:cs typeface="Arial" charset="0"/>
              </a:defRPr>
            </a:lvl9pPr>
          </a:lstStyle>
          <a:p>
            <a:pPr eaLnBrk="1" hangingPunct="1"/>
            <a:fld id="{FB0D39DC-8812-476C-BBA9-9FFB31399C5D}" type="slidenum">
              <a:rPr lang="en-US" altLang="vi-VN" smtClean="0"/>
              <a:pPr eaLnBrk="1" hangingPunct="1"/>
              <a:t>1</a:t>
            </a:fld>
            <a:endParaRPr lang="en-US" altLang="vi-V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966C66D1-ACBD-4B68-BEAA-CA95579F7ED0}" type="slidenum">
              <a:rPr lang="en-US" altLang="vi-VN" b="0" smtClean="0"/>
              <a:pPr eaLnBrk="1" hangingPunct="1"/>
              <a:t>14</a:t>
            </a:fld>
            <a:endParaRPr lang="en-US" altLang="vi-VN" b="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Component: là một giao tiếp định nghĩa các phương thức cho tất cả các phần của cấu trúc cây. Component có thể được thực thi như một lớp trừu tượng khi bạn cần cung cấp các hành vi cho tất cả các kiểu con. Bình thường, các Component không có các thể hiện, các lớp con hoặc các lớp thực thi của nó, gọi là các nốt, có thể có thể hiện và được sử dụng để tạo nên cấu trúc cây</a:t>
            </a:r>
          </a:p>
          <a:p>
            <a:pPr eaLnBrk="1" hangingPunct="1">
              <a:buFontTx/>
              <a:buChar char="-"/>
            </a:pPr>
            <a:r>
              <a:rPr lang="en-US" altLang="vi-VN" smtClean="0"/>
              <a:t>Composite: là lớp được định nghĩa bởi các thành phần mà nó chứa. Composite chứa một nhóm động các Component, vì vậy nó có các phương thức để thêm vào hoặc loại bỏ các thể hiện của Component trong tập các Component của nó. Những phương thức được định nghĩa trong Component được thực thi để thực hiện các hành vi đặc tả cho lớp Composite và để gọi lại phương thức đó trong các nốt của nó.</a:t>
            </a:r>
          </a:p>
          <a:p>
            <a:pPr eaLnBrk="1" hangingPunct="1">
              <a:buFontTx/>
              <a:buChar char="-"/>
            </a:pPr>
            <a:r>
              <a:rPr lang="en-US" altLang="vi-VN" smtClean="0"/>
              <a:t>Leaf: là lớp thực thi từ giao tiếp Component. Sự khác nhau giữa lớp Leaf và Composite là lớp Leaf không chứa các tham chiếu đến các Component khác, lớp Leaf đại diện cho mức thấp nhất của cấu trúc cây</a:t>
            </a:r>
          </a:p>
          <a:p>
            <a:pPr eaLnBrk="1" hangingPunct="1">
              <a:buFontTx/>
              <a:buChar char="-"/>
            </a:pPr>
            <a:endParaRPr lang="en-US" altLang="vi-VN" smtClean="0"/>
          </a:p>
          <a:p>
            <a:pPr eaLnBrk="1" hangingPunct="1">
              <a:buFontTx/>
              <a:buChar char="-"/>
            </a:pPr>
            <a:endParaRPr lang="en-US" altLang="vi-V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2C9150BD-327C-47D1-AFF1-FEF46C2AF679}" type="slidenum">
              <a:rPr lang="en-US" altLang="vi-VN" b="0" smtClean="0"/>
              <a:pPr eaLnBrk="1" hangingPunct="1"/>
              <a:t>15</a:t>
            </a:fld>
            <a:endParaRPr lang="en-US" altLang="vi-VN" b="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Flip-flop: Mạch</a:t>
            </a:r>
          </a:p>
          <a:p>
            <a:pPr eaLnBrk="1" hangingPunct="1">
              <a:buFontTx/>
              <a:buChar char="-"/>
            </a:pPr>
            <a:r>
              <a:rPr lang="en-US" altLang="vi-VN" smtClean="0"/>
              <a:t>Ví dụ:</a:t>
            </a:r>
          </a:p>
          <a:p>
            <a:pPr lvl="1" eaLnBrk="1" hangingPunct="1">
              <a:buFontTx/>
              <a:buChar char="-"/>
            </a:pPr>
            <a:r>
              <a:rPr lang="en-US" altLang="vi-VN" smtClean="0"/>
              <a:t>An application wants to be able to use several types of Gates. Gates like AND, OR are primitive, while Gates like Flip-Flops are Containers of other gates.</a:t>
            </a:r>
          </a:p>
          <a:p>
            <a:pPr lvl="1" eaLnBrk="1" hangingPunct="1">
              <a:buFontTx/>
              <a:buChar char="-"/>
            </a:pPr>
            <a:r>
              <a:rPr lang="en-US" altLang="vi-VN" smtClean="0"/>
              <a:t>Define the hierarchy of these classes such that the client can treat all the types of Gate classes uniformly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CE087291-D5E7-4434-B6FB-4EB702CDAB1A}" type="slidenum">
              <a:rPr lang="en-US" altLang="vi-VN" b="0" smtClean="0"/>
              <a:pPr eaLnBrk="1" hangingPunct="1"/>
              <a:t>16</a:t>
            </a:fld>
            <a:endParaRPr lang="en-US" altLang="vi-VN" b="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Ví dụ: Chương trình drawing editor vừa có các đối tượng đơn như ký tự, điểm ảnh, vừa có các đối tượng phức như từ (gồm nhiều ký tự), hàng (gồm nhiều từ), nhóm các phần tử nhỏ hơn.</a:t>
            </a:r>
          </a:p>
          <a:p>
            <a:pPr eaLnBrk="1" hangingPunct="1">
              <a:buFontTx/>
              <a:buChar char="-"/>
            </a:pPr>
            <a:endParaRPr lang="en-US" altLang="vi-V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E6D7EA4E-2D0B-480E-B3E0-A8379D19D5C7}" type="slidenum">
              <a:rPr lang="en-US" altLang="vi-VN" b="0" smtClean="0"/>
              <a:pPr eaLnBrk="1" hangingPunct="1"/>
              <a:t>17</a:t>
            </a:fld>
            <a:endParaRPr lang="en-US" altLang="vi-VN" b="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Char char="-"/>
            </a:pPr>
            <a:r>
              <a:rPr lang="en-US" altLang="vi-VN" smtClean="0"/>
              <a:t>You want to represent part-whole hierarchies of objects</a:t>
            </a:r>
          </a:p>
          <a:p>
            <a:pPr eaLnBrk="1" hangingPunct="1">
              <a:spcBef>
                <a:spcPct val="0"/>
              </a:spcBef>
              <a:buFontTx/>
              <a:buChar char="-"/>
            </a:pPr>
            <a:endParaRPr lang="en-US" altLang="vi-V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F6916389-8F83-4BC9-9765-617211E667B3}" type="slidenum">
              <a:rPr lang="en-US" altLang="vi-VN" b="0" smtClean="0"/>
              <a:pPr eaLnBrk="1" hangingPunct="1"/>
              <a:t>18</a:t>
            </a:fld>
            <a:endParaRPr lang="en-US" altLang="vi-VN" b="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Đây được xem là sự thay thế hiệu quả cho phương pháp kế thừa trong việc bổ sung trách nhiệm cho đối tượng và mức tác động là ở mức đối tượng thay vì ở mức lớp như phương pháp kế thừa.</a:t>
            </a:r>
          </a:p>
          <a:p>
            <a:pPr eaLnBrk="1" hangingPunct="1">
              <a:buFontTx/>
              <a:buChar char="-"/>
            </a:pPr>
            <a:endParaRPr lang="en-US" altLang="vi-V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CBAAF79A-A72C-45A4-B271-891EF4DB2551}" type="slidenum">
              <a:rPr lang="en-US" altLang="vi-VN" b="0" smtClean="0"/>
              <a:pPr eaLnBrk="1" hangingPunct="1"/>
              <a:t>19</a:t>
            </a:fld>
            <a:endParaRPr lang="en-US" altLang="vi-VN" b="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b="1" smtClean="0"/>
              <a:t>Component</a:t>
            </a:r>
            <a:r>
              <a:rPr lang="en-US" altLang="vi-VN" smtClean="0"/>
              <a:t>: là một interface chứa các phương thức ảo (ở đây là defaultMethod)</a:t>
            </a:r>
          </a:p>
          <a:p>
            <a:pPr algn="just" eaLnBrk="1" hangingPunct="1">
              <a:buFontTx/>
              <a:buChar char="-"/>
            </a:pPr>
            <a:r>
              <a:rPr lang="en-US" altLang="vi-VN" b="1" smtClean="0"/>
              <a:t>ConcreteComponent</a:t>
            </a:r>
            <a:r>
              <a:rPr lang="en-US" altLang="vi-VN" smtClean="0"/>
              <a:t>: là một lớp kế thừa từ Component, cài đặt các phương thức cụ thể (defaultMethod được cài đặt tường minh)</a:t>
            </a:r>
          </a:p>
          <a:p>
            <a:pPr algn="just" eaLnBrk="1" hangingPunct="1">
              <a:buFontTx/>
              <a:buChar char="-"/>
            </a:pPr>
            <a:r>
              <a:rPr lang="en-US" altLang="vi-VN" b="1" smtClean="0"/>
              <a:t>Decorator</a:t>
            </a:r>
            <a:r>
              <a:rPr lang="en-US" altLang="vi-VN" smtClean="0"/>
              <a:t>: là một lớp ảo kế thừa từ Component đồng thời cũng chứa 1 thể hiện của Component, phương thức defaultMethod trong Decorator sẽ được thực hiện thông qua thể hiện này.</a:t>
            </a:r>
          </a:p>
          <a:p>
            <a:pPr algn="just" eaLnBrk="1" hangingPunct="1">
              <a:buFontTx/>
              <a:buChar char="-"/>
            </a:pPr>
            <a:r>
              <a:rPr lang="en-US" altLang="vi-VN" b="1" smtClean="0"/>
              <a:t>ConcreteDecoratorX</a:t>
            </a:r>
            <a:r>
              <a:rPr lang="en-US" altLang="vi-VN" smtClean="0"/>
              <a:t>: là các lớp kế thừa từ Decorator, khai báo tường minh các phương thức, đặc biệt trong các lớp này khai báo tường minh các “trách nhiệm” cần thêm vào khi run-time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9714309D-8EF0-4591-8D4C-D6186E3C6C9A}" type="slidenum">
              <a:rPr lang="en-US" altLang="vi-VN" b="0" smtClean="0"/>
              <a:pPr eaLnBrk="1" hangingPunct="1"/>
              <a:t>20</a:t>
            </a:fld>
            <a:endParaRPr lang="en-US" altLang="vi-VN" b="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Giả sử trong thư viện có các tài liệu: sách, video... Các loại tài liệu này có các thuộc tính khác nhau, phương thức hiển thị của giao tiếp LibraryItem sẽ hiển thị các thông tin này.</a:t>
            </a:r>
          </a:p>
          <a:p>
            <a:pPr eaLnBrk="1" hangingPunct="1">
              <a:buFontTx/>
              <a:buChar char="-"/>
            </a:pPr>
            <a:r>
              <a:rPr lang="en-US" altLang="vi-VN" smtClean="0"/>
              <a:t>Giả sử , ngoài các thông tin thuộc tính trên, đôi khi ta muốn hiển thị độc giả mượn một cuốn sách (chức năng hiển thị độc giả này không phải lúc nào cũng muốn hiển thị), hoặc muốn xem đoạn video(không thường xuyên). </a:t>
            </a:r>
          </a:p>
          <a:p>
            <a:pPr eaLnBrk="1" hangingPunct="1">
              <a:buFontTx/>
              <a:buChar char="-"/>
            </a:pPr>
            <a:r>
              <a:rPr lang="en-US" altLang="vi-VN" smtClean="0"/>
              <a:t>Click hình để xem cài đặt minh họa ví dụ.</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CBEE64-49C4-4894-9C62-86B7C1B20627}" type="slidenum">
              <a:rPr lang="en-US" smtClean="0"/>
              <a:pPr>
                <a:defRPr/>
              </a:pPr>
              <a:t>22</a:t>
            </a:fld>
            <a:endParaRPr lang="en-US"/>
          </a:p>
        </p:txBody>
      </p:sp>
    </p:spTree>
    <p:extLst>
      <p:ext uri="{BB962C8B-B14F-4D97-AF65-F5344CB8AC3E}">
        <p14:creationId xmlns:p14="http://schemas.microsoft.com/office/powerpoint/2010/main" val="369742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CBEE64-49C4-4894-9C62-86B7C1B20627}" type="slidenum">
              <a:rPr lang="en-US" smtClean="0"/>
              <a:pPr>
                <a:defRPr/>
              </a:pPr>
              <a:t>26</a:t>
            </a:fld>
            <a:endParaRPr lang="en-US"/>
          </a:p>
        </p:txBody>
      </p:sp>
    </p:spTree>
    <p:extLst>
      <p:ext uri="{BB962C8B-B14F-4D97-AF65-F5344CB8AC3E}">
        <p14:creationId xmlns:p14="http://schemas.microsoft.com/office/powerpoint/2010/main" val="440847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CBEE64-49C4-4894-9C62-86B7C1B20627}" type="slidenum">
              <a:rPr lang="en-US" smtClean="0"/>
              <a:pPr>
                <a:defRPr/>
              </a:pPr>
              <a:t>34</a:t>
            </a:fld>
            <a:endParaRPr lang="en-US"/>
          </a:p>
        </p:txBody>
      </p:sp>
    </p:spTree>
    <p:extLst>
      <p:ext uri="{BB962C8B-B14F-4D97-AF65-F5344CB8AC3E}">
        <p14:creationId xmlns:p14="http://schemas.microsoft.com/office/powerpoint/2010/main" val="90688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A4367A98-3987-4B94-A6A8-ED80F2B83D64}" type="slidenum">
              <a:rPr lang="en-US" altLang="vi-VN" b="0" smtClean="0"/>
              <a:pPr eaLnBrk="1" hangingPunct="1"/>
              <a:t>5</a:t>
            </a:fld>
            <a:endParaRPr lang="en-US" altLang="vi-VN" b="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Pattern mô tả một giải pháp chung đối với một vấn đề nào đó trong thiết kế thường được “lặp lại” trong nhiều dự án.</a:t>
            </a:r>
          </a:p>
          <a:p>
            <a:pPr eaLnBrk="1" hangingPunct="1">
              <a:buFontTx/>
              <a:buChar char="-"/>
            </a:pPr>
            <a:r>
              <a:rPr lang="en-US" altLang="vi-VN" smtClean="0"/>
              <a:t>Nói một cách khác, một pattern có thể được xem như một “khuôn mẫu” có sẵn áp dụng được cho nhiều tình huống khác nhau để giải quyết một vấn đề cụ thể.</a:t>
            </a:r>
          </a:p>
          <a:p>
            <a:pPr eaLnBrk="1" hangingPunct="1">
              <a:buFontTx/>
              <a:buChar char="-"/>
            </a:pPr>
            <a:r>
              <a:rPr lang="en-US" altLang="vi-VN" smtClean="0"/>
              <a:t>Trong bất kỳ hệ thống phần mềm hướng đối tượng nào chúng ta cũng có thể bắt gặp các vấn đề lặp lại. </a:t>
            </a:r>
          </a:p>
          <a:p>
            <a:pPr eaLnBrk="1" hangingPunct="1">
              <a:buFontTx/>
              <a:buChar char="-"/>
            </a:pPr>
            <a:endParaRPr lang="en-US" altLang="vi-V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45C78D2F-9775-4B50-A5CD-27FA4F1011EA}" type="slidenum">
              <a:rPr lang="en-US" altLang="vi-VN" b="0" smtClean="0"/>
              <a:pPr eaLnBrk="1" hangingPunct="1"/>
              <a:t>6</a:t>
            </a:fld>
            <a:endParaRPr lang="en-US" altLang="vi-VN" b="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Chúng ta sẽ tìm hiểu một số mẫu thiết kế kinh điển</a:t>
            </a:r>
          </a:p>
          <a:p>
            <a:pPr eaLnBrk="1" hangingPunct="1">
              <a:buFontTx/>
              <a:buChar char="-"/>
            </a:pPr>
            <a:r>
              <a:rPr lang="en-US" altLang="vi-VN" smtClean="0"/>
              <a:t>Design patterns có ba nhóm chính</a:t>
            </a:r>
          </a:p>
          <a:p>
            <a:pPr lvl="1" eaLnBrk="1" hangingPunct="1">
              <a:buFontTx/>
              <a:buChar char="-"/>
            </a:pPr>
            <a:r>
              <a:rPr lang="en-US" altLang="vi-VN" smtClean="0"/>
              <a:t>Structural: Liên quan đến quá trình khởi tạo đối tượng cụ thể từ một định nghĩa trừu tượng (abstract class, interface).</a:t>
            </a:r>
          </a:p>
          <a:p>
            <a:pPr lvl="1" eaLnBrk="1" hangingPunct="1">
              <a:buFontTx/>
              <a:buChar char="-"/>
            </a:pPr>
            <a:r>
              <a:rPr lang="en-US" altLang="vi-VN" smtClean="0"/>
              <a:t>Creational: Khắc phục các vấn đề khởi tạo đối tượng, hạn chế sự phụ thuộc platform.</a:t>
            </a:r>
          </a:p>
          <a:p>
            <a:pPr lvl="1" eaLnBrk="1" hangingPunct="1">
              <a:buFontTx/>
              <a:buChar char="-"/>
            </a:pPr>
            <a:r>
              <a:rPr lang="en-US" altLang="vi-VN" smtClean="0"/>
              <a:t>Behavioral: </a:t>
            </a:r>
          </a:p>
          <a:p>
            <a:pPr lvl="2" eaLnBrk="1" hangingPunct="1">
              <a:buFontTx/>
              <a:buChar char="-"/>
            </a:pPr>
            <a:r>
              <a:rPr lang="en-US" altLang="vi-VN" smtClean="0"/>
              <a:t>Mô tả cách thức để các lớp hoặc đối tượng có thể giao tiếp với nhau. </a:t>
            </a:r>
          </a:p>
          <a:p>
            <a:pPr lvl="2" eaLnBrk="1" hangingPunct="1">
              <a:buFontTx/>
              <a:buChar char="-"/>
            </a:pPr>
            <a:r>
              <a:rPr lang="en-US" altLang="vi-VN" smtClean="0"/>
              <a:t>Che dấu hiện thực của đối tượng, che dấu giải thuật, hỗ trợ việc thay đổi cấu hình đối tượng một cách linh động.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DCCEBF74-AF7F-4796-B853-B7C173D72441}" type="slidenum">
              <a:rPr lang="en-US" altLang="vi-VN" b="0" smtClean="0"/>
              <a:pPr eaLnBrk="1" hangingPunct="1"/>
              <a:t>7</a:t>
            </a:fld>
            <a:endParaRPr lang="en-US" altLang="vi-VN" b="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Pattern cho phép các nhà thiết kế có thể cùng ngồi lại với nhau và cùng giải quyết một vấn đề nào đó mà không phải mất nhiều thời gian tranh cãi. Trong rất nhiều trường hợp, dự án phần mềm thất bại là do các nhà phát triển không có được sự hiểu biết chung trong các vấn đề về kiến trúc phần mềm. Ngoài ra, pattern cũng cung cấp những thuật ngữ và khái niệm chung trong thiết kế. Nói một cách đơn giản, khi đề cập đến một pattern nào đấy, bất kỳ ai biết pattern đó đều có thể nhanh chóng hình dung ra “bức tranh” của giải pháp. Và cuối cùng, nếu áp dụng pattern hiệu quả thì việc bảo trì phần mềm cũng được tiến hành thuận lợi hơn, nắm bắt kiến trúc hệ thống nhanh hơn. </a:t>
            </a:r>
          </a:p>
          <a:p>
            <a:pPr eaLnBrk="1" hangingPunct="1">
              <a:buFontTx/>
              <a:buChar char="-"/>
            </a:pPr>
            <a:r>
              <a:rPr lang="en-US" altLang="vi-VN" smtClean="0"/>
              <a:t>Cần phân biệt design pattern với framework. Framework hỗ trợ tái sử dụng mô hình thiết kế và mã nguồn ở mức chi tiết hơn.</a:t>
            </a:r>
          </a:p>
          <a:p>
            <a:pPr eaLnBrk="1" hangingPunct="1">
              <a:buFontTx/>
              <a:buChar char="-"/>
            </a:pPr>
            <a:r>
              <a:rPr lang="en-US" altLang="vi-VN" smtClean="0"/>
              <a:t>Trong khi đó, design pattern được vận dụng ở mức tổng quát hơn, giúp các nhà phát triển hình dung và ghi nhận các cấu trúc tĩnh và động cũng như quan hệ tương tác giữa các giải pháp trong quá trình thiết kế ứng dụng đối với một chuyên khu riêng biệt.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D1A2F792-3C89-4285-88DE-29DCEFBC1082}" type="slidenum">
              <a:rPr lang="en-US" altLang="vi-VN" b="0" smtClean="0"/>
              <a:pPr eaLnBrk="1" hangingPunct="1"/>
              <a:t>8</a:t>
            </a:fld>
            <a:endParaRPr lang="en-US" altLang="vi-VN" b="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Adapter Pattern biến đổi giao diện của một lớp thành một giao diện khác mà các đối tượng client có thể hiểu được. Lớp với giao diện được tạo ra đó gọi là Adapter.</a:t>
            </a:r>
          </a:p>
          <a:p>
            <a:pPr eaLnBrk="1" hangingPunct="1">
              <a:buFontTx/>
              <a:buChar char="-"/>
            </a:pPr>
            <a:endParaRPr lang="en-US" altLang="vi-V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E9690A0A-074E-4803-BFD4-0AA2AB151360}" type="slidenum">
              <a:rPr lang="en-US" altLang="vi-VN" b="0" smtClean="0"/>
              <a:pPr eaLnBrk="1" hangingPunct="1"/>
              <a:t>9</a:t>
            </a:fld>
            <a:endParaRPr lang="en-US" altLang="vi-VN" b="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 </a:t>
            </a:r>
            <a:r>
              <a:rPr lang="vi-VN" altLang="vi-VN" smtClean="0"/>
              <a:t>Nguyên tắc cơ bản của Adapter Pattern nằm ở chỗ làm thế nào để </a:t>
            </a:r>
            <a:r>
              <a:rPr lang="vi-VN" altLang="vi-VN" smtClean="0">
                <a:solidFill>
                  <a:srgbClr val="0000FF"/>
                </a:solidFill>
              </a:rPr>
              <a:t>các lớp với các giao diện không tương thích có thể làm việc được với nhau</a:t>
            </a:r>
            <a:r>
              <a:rPr lang="vi-VN" altLang="vi-VN" smtClean="0"/>
              <a:t>.</a:t>
            </a:r>
            <a:endParaRPr lang="en-US" altLang="vi-V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A58BB423-87D0-4CB1-8A6D-DE2E0D3A1961}" type="slidenum">
              <a:rPr lang="en-US" altLang="vi-VN" b="0" smtClean="0"/>
              <a:pPr eaLnBrk="1" hangingPunct="1"/>
              <a:t>10</a:t>
            </a:fld>
            <a:endParaRPr lang="en-US" altLang="vi-VN" b="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EB189947-D0C7-4B0E-A149-44800E3E1462}" type="slidenum">
              <a:rPr lang="en-US" altLang="vi-VN" b="0" smtClean="0"/>
              <a:pPr eaLnBrk="1" hangingPunct="1"/>
              <a:t>11</a:t>
            </a:fld>
            <a:endParaRPr lang="en-US" altLang="vi-VN" b="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Adapter Pattern hướng tập trung vào giải quyết sự tương thích giữa hai giao diện đang tồn tại, giảm công sức viết lại mã lệnh xuống mức tối thiểu có thể được. </a:t>
            </a:r>
          </a:p>
          <a:p>
            <a:pPr eaLnBrk="1" hangingPunct="1">
              <a:buFontTx/>
              <a:buChar char="-"/>
            </a:pPr>
            <a:r>
              <a:rPr lang="en-US" altLang="vi-VN" smtClean="0"/>
              <a:t>Tái sử dụng giao diện cũ và Adapter Pattern chỉ thực sự cần thiết khi mọi thứ đã được thiết kế từ trước.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913" eaLnBrk="0" hangingPunct="0">
              <a:defRPr b="1">
                <a:solidFill>
                  <a:schemeClr val="tx1"/>
                </a:solidFill>
                <a:latin typeface="Arial" charset="0"/>
                <a:cs typeface="Arial" charset="0"/>
              </a:defRPr>
            </a:lvl1pPr>
            <a:lvl2pPr marL="1008332" indent="-387820" defTabSz="904913" eaLnBrk="0" hangingPunct="0">
              <a:defRPr b="1">
                <a:solidFill>
                  <a:schemeClr val="tx1"/>
                </a:solidFill>
                <a:latin typeface="Arial" charset="0"/>
                <a:cs typeface="Arial" charset="0"/>
              </a:defRPr>
            </a:lvl2pPr>
            <a:lvl3pPr marL="1551280" indent="-310256" defTabSz="904913" eaLnBrk="0" hangingPunct="0">
              <a:defRPr b="1">
                <a:solidFill>
                  <a:schemeClr val="tx1"/>
                </a:solidFill>
                <a:latin typeface="Arial" charset="0"/>
                <a:cs typeface="Arial" charset="0"/>
              </a:defRPr>
            </a:lvl3pPr>
            <a:lvl4pPr marL="2171791" indent="-310256" defTabSz="904913" eaLnBrk="0" hangingPunct="0">
              <a:defRPr b="1">
                <a:solidFill>
                  <a:schemeClr val="tx1"/>
                </a:solidFill>
                <a:latin typeface="Arial" charset="0"/>
                <a:cs typeface="Arial" charset="0"/>
              </a:defRPr>
            </a:lvl4pPr>
            <a:lvl5pPr marL="2792303" indent="-310256" defTabSz="904913" eaLnBrk="0" hangingPunct="0">
              <a:defRPr b="1">
                <a:solidFill>
                  <a:schemeClr val="tx1"/>
                </a:solidFill>
                <a:latin typeface="Arial" charset="0"/>
                <a:cs typeface="Arial" charset="0"/>
              </a:defRPr>
            </a:lvl5pPr>
            <a:lvl6pPr marL="3412815" indent="-310256" defTabSz="904913" eaLnBrk="0" fontAlgn="base" hangingPunct="0">
              <a:spcBef>
                <a:spcPct val="0"/>
              </a:spcBef>
              <a:spcAft>
                <a:spcPct val="0"/>
              </a:spcAft>
              <a:defRPr b="1">
                <a:solidFill>
                  <a:schemeClr val="tx1"/>
                </a:solidFill>
                <a:latin typeface="Arial" charset="0"/>
                <a:cs typeface="Arial" charset="0"/>
              </a:defRPr>
            </a:lvl6pPr>
            <a:lvl7pPr marL="4033327" indent="-310256" defTabSz="904913" eaLnBrk="0" fontAlgn="base" hangingPunct="0">
              <a:spcBef>
                <a:spcPct val="0"/>
              </a:spcBef>
              <a:spcAft>
                <a:spcPct val="0"/>
              </a:spcAft>
              <a:defRPr b="1">
                <a:solidFill>
                  <a:schemeClr val="tx1"/>
                </a:solidFill>
                <a:latin typeface="Arial" charset="0"/>
                <a:cs typeface="Arial" charset="0"/>
              </a:defRPr>
            </a:lvl7pPr>
            <a:lvl8pPr marL="4653839" indent="-310256" defTabSz="904913" eaLnBrk="0" fontAlgn="base" hangingPunct="0">
              <a:spcBef>
                <a:spcPct val="0"/>
              </a:spcBef>
              <a:spcAft>
                <a:spcPct val="0"/>
              </a:spcAft>
              <a:defRPr b="1">
                <a:solidFill>
                  <a:schemeClr val="tx1"/>
                </a:solidFill>
                <a:latin typeface="Arial" charset="0"/>
                <a:cs typeface="Arial" charset="0"/>
              </a:defRPr>
            </a:lvl8pPr>
            <a:lvl9pPr marL="5274351" indent="-310256" defTabSz="904913" eaLnBrk="0" fontAlgn="base" hangingPunct="0">
              <a:spcBef>
                <a:spcPct val="0"/>
              </a:spcBef>
              <a:spcAft>
                <a:spcPct val="0"/>
              </a:spcAft>
              <a:defRPr b="1">
                <a:solidFill>
                  <a:schemeClr val="tx1"/>
                </a:solidFill>
                <a:latin typeface="Arial" charset="0"/>
                <a:cs typeface="Arial" charset="0"/>
              </a:defRPr>
            </a:lvl9pPr>
          </a:lstStyle>
          <a:p>
            <a:pPr eaLnBrk="1" hangingPunct="1"/>
            <a:fld id="{FF894A2A-2C91-4902-8B06-B182DA85A56E}" type="slidenum">
              <a:rPr lang="en-US" altLang="vi-VN" b="0" smtClean="0"/>
              <a:pPr eaLnBrk="1" hangingPunct="1"/>
              <a:t>12</a:t>
            </a:fld>
            <a:endParaRPr lang="en-US" altLang="vi-VN" b="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Adapter Pattern được ứng dụng trong các trường hợp:</a:t>
            </a:r>
          </a:p>
          <a:p>
            <a:pPr lvl="1" eaLnBrk="1" hangingPunct="1">
              <a:buFontTx/>
              <a:buChar char="-"/>
            </a:pPr>
            <a:r>
              <a:rPr lang="en-US" altLang="vi-VN" smtClean="0"/>
              <a:t>Cần tích hợp một vài module vào chương trình.</a:t>
            </a:r>
          </a:p>
          <a:p>
            <a:pPr lvl="1" eaLnBrk="1" hangingPunct="1">
              <a:buFontTx/>
              <a:buChar char="-"/>
            </a:pPr>
            <a:r>
              <a:rPr lang="en-US" altLang="vi-VN" smtClean="0"/>
              <a:t>Không thể sát nhập trực tiếp module vào chương trình (ví dụ như module thư viện đã được dịch ra .DLL, .CLASS...).</a:t>
            </a:r>
          </a:p>
          <a:p>
            <a:pPr lvl="1" eaLnBrk="1" hangingPunct="1">
              <a:buFontTx/>
              <a:buChar char="-"/>
            </a:pPr>
            <a:r>
              <a:rPr lang="en-US" altLang="vi-VN" smtClean="0"/>
              <a:t>Module đang tồn tại không có giao diện mong muốn như:</a:t>
            </a:r>
          </a:p>
          <a:p>
            <a:pPr lvl="2" eaLnBrk="1" hangingPunct="1">
              <a:buFontTx/>
              <a:buChar char="-"/>
            </a:pPr>
            <a:r>
              <a:rPr lang="en-US" altLang="vi-VN" smtClean="0"/>
              <a:t>Cần nhiều hơn phương thức cho module đó. </a:t>
            </a:r>
          </a:p>
          <a:p>
            <a:pPr lvl="2" eaLnBrk="1" hangingPunct="1">
              <a:buFontTx/>
              <a:buChar char="-"/>
            </a:pPr>
            <a:r>
              <a:rPr lang="en-US" altLang="vi-VN" smtClean="0"/>
              <a:t>Một số phương thức có thể được nạp chồng.</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9144000" cy="5157788"/>
          </a:xfrm>
          <a:prstGeom prst="rect">
            <a:avLst/>
          </a:prstGeom>
          <a:solidFill>
            <a:schemeClr val="accent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sp>
        <p:nvSpPr>
          <p:cNvPr id="5" name="Rectangle 3"/>
          <p:cNvSpPr>
            <a:spLocks noChangeArrowheads="1"/>
          </p:cNvSpPr>
          <p:nvPr/>
        </p:nvSpPr>
        <p:spPr bwMode="gray">
          <a:xfrm>
            <a:off x="1262063" y="0"/>
            <a:ext cx="2362200" cy="4953000"/>
          </a:xfrm>
          <a:prstGeom prst="rect">
            <a:avLst/>
          </a:prstGeom>
          <a:gradFill rotWithShape="1">
            <a:gsLst>
              <a:gs pos="0">
                <a:schemeClr val="accent1"/>
              </a:gs>
              <a:gs pos="100000">
                <a:schemeClr val="accent1">
                  <a:gamma/>
                  <a:shade val="72549"/>
                  <a:invGamma/>
                </a:schemeClr>
              </a:gs>
            </a:gsLst>
            <a:lin ang="5400000" scaled="1"/>
          </a:gradFill>
          <a:ln w="9525">
            <a:noFill/>
            <a:miter lim="800000"/>
            <a:headEnd/>
            <a:tailEnd/>
          </a:ln>
          <a:effectLst/>
        </p:spPr>
        <p:txBody>
          <a:bodyPr wrap="none" anchor="ctr"/>
          <a:lstStyle/>
          <a:p>
            <a:pPr>
              <a:defRPr/>
            </a:pPr>
            <a:endParaRPr lang="en-US"/>
          </a:p>
        </p:txBody>
      </p:sp>
      <p:sp>
        <p:nvSpPr>
          <p:cNvPr id="6" name="Rectangle 4"/>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3490913"/>
            <a:ext cx="12588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p:nvSpPr>
        <p:spPr bwMode="gray">
          <a:xfrm>
            <a:off x="1276350" y="4941888"/>
            <a:ext cx="7867650" cy="217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pic>
        <p:nvPicPr>
          <p:cNvPr id="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281113" y="4927600"/>
            <a:ext cx="2370137"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4"/>
          <p:cNvSpPr>
            <a:spLocks noChangeArrowheads="1"/>
          </p:cNvSpPr>
          <p:nvPr/>
        </p:nvSpPr>
        <p:spPr bwMode="gray">
          <a:xfrm>
            <a:off x="304800" y="304800"/>
            <a:ext cx="8534400" cy="4343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sp>
        <p:nvSpPr>
          <p:cNvPr id="11" name="Rectangle 15"/>
          <p:cNvSpPr>
            <a:spLocks noChangeArrowheads="1"/>
          </p:cNvSpPr>
          <p:nvPr/>
        </p:nvSpPr>
        <p:spPr bwMode="gray">
          <a:xfrm>
            <a:off x="7391400" y="914400"/>
            <a:ext cx="1600200" cy="14478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sp>
        <p:nvSpPr>
          <p:cNvPr id="12" name="Rectangle 16"/>
          <p:cNvSpPr>
            <a:spLocks noChangeArrowheads="1"/>
          </p:cNvSpPr>
          <p:nvPr/>
        </p:nvSpPr>
        <p:spPr bwMode="gray">
          <a:xfrm>
            <a:off x="8305800" y="0"/>
            <a:ext cx="76200" cy="17526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sp>
        <p:nvSpPr>
          <p:cNvPr id="33797" name="Rectangle 5"/>
          <p:cNvSpPr>
            <a:spLocks noGrp="1" noChangeArrowheads="1"/>
          </p:cNvSpPr>
          <p:nvPr>
            <p:ph type="ctrTitle"/>
          </p:nvPr>
        </p:nvSpPr>
        <p:spPr>
          <a:xfrm>
            <a:off x="457200" y="2590800"/>
            <a:ext cx="8229600" cy="685800"/>
          </a:xfrm>
        </p:spPr>
        <p:txBody>
          <a:bodyPr/>
          <a:lstStyle>
            <a:lvl1pPr>
              <a:defRPr sz="4400"/>
            </a:lvl1pPr>
          </a:lstStyle>
          <a:p>
            <a:r>
              <a:rPr lang="en-US"/>
              <a:t>Click to edit Master title style</a:t>
            </a:r>
          </a:p>
        </p:txBody>
      </p:sp>
      <p:sp>
        <p:nvSpPr>
          <p:cNvPr id="33798" name="Rectangle 6"/>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r>
              <a:rPr lang="en-US"/>
              <a:t>Click to edit Master subtitle style</a:t>
            </a:r>
          </a:p>
        </p:txBody>
      </p:sp>
      <p:sp>
        <p:nvSpPr>
          <p:cNvPr id="13" name="Rectangle 7"/>
          <p:cNvSpPr>
            <a:spLocks noGrp="1" noChangeArrowheads="1"/>
          </p:cNvSpPr>
          <p:nvPr>
            <p:ph type="dt" sz="half" idx="10"/>
          </p:nvPr>
        </p:nvSpPr>
        <p:spPr bwMode="auto">
          <a:xfrm>
            <a:off x="457200" y="6400800"/>
            <a:ext cx="2133600" cy="320675"/>
          </a:xfrm>
        </p:spPr>
        <p:txBody>
          <a:bodyPr/>
          <a:lstStyle>
            <a:lvl1pPr>
              <a:defRPr>
                <a:solidFill>
                  <a:schemeClr val="tx1"/>
                </a:solidFill>
              </a:defRPr>
            </a:lvl1pPr>
          </a:lstStyle>
          <a:p>
            <a:pPr>
              <a:defRPr/>
            </a:pPr>
            <a:endParaRPr lang="en-US"/>
          </a:p>
        </p:txBody>
      </p:sp>
      <p:sp>
        <p:nvSpPr>
          <p:cNvPr id="14" name="Rectangle 8"/>
          <p:cNvSpPr>
            <a:spLocks noGrp="1" noChangeArrowheads="1"/>
          </p:cNvSpPr>
          <p:nvPr>
            <p:ph type="ftr" sz="quarter" idx="11"/>
          </p:nvPr>
        </p:nvSpPr>
        <p:spPr bwMode="auto">
          <a:xfrm>
            <a:off x="3124200" y="6400800"/>
            <a:ext cx="2895600" cy="320675"/>
          </a:xfrm>
        </p:spPr>
        <p:txBody>
          <a:bodyPr/>
          <a:lstStyle>
            <a:lvl1pPr>
              <a:defRPr>
                <a:solidFill>
                  <a:schemeClr val="tx1"/>
                </a:solidFill>
              </a:defRPr>
            </a:lvl1pPr>
          </a:lstStyle>
          <a:p>
            <a:pPr>
              <a:defRPr/>
            </a:pPr>
            <a:endParaRPr lang="en-US"/>
          </a:p>
        </p:txBody>
      </p:sp>
      <p:sp>
        <p:nvSpPr>
          <p:cNvPr id="15" name="Rectangle 9"/>
          <p:cNvSpPr>
            <a:spLocks noGrp="1" noChangeArrowheads="1"/>
          </p:cNvSpPr>
          <p:nvPr>
            <p:ph type="sldNum" sz="quarter" idx="12"/>
          </p:nvPr>
        </p:nvSpPr>
        <p:spPr bwMode="auto">
          <a:xfrm>
            <a:off x="6553200" y="6400800"/>
            <a:ext cx="2133600" cy="320675"/>
          </a:xfrm>
        </p:spPr>
        <p:txBody>
          <a:bodyPr/>
          <a:lstStyle>
            <a:lvl1pPr>
              <a:defRPr>
                <a:solidFill>
                  <a:schemeClr val="tx1"/>
                </a:solidFill>
              </a:defRPr>
            </a:lvl1pPr>
          </a:lstStyle>
          <a:p>
            <a:pPr>
              <a:defRPr/>
            </a:pPr>
            <a:fld id="{9027B646-5D8E-4BDC-8FFF-0E12F2C17C00}" type="slidenum">
              <a:rPr lang="en-US"/>
              <a:pPr>
                <a:defRPr/>
              </a:pPr>
              <a:t>‹#›</a:t>
            </a:fld>
            <a:endParaRPr lang="en-US"/>
          </a:p>
        </p:txBody>
      </p:sp>
    </p:spTree>
    <p:extLst>
      <p:ext uri="{BB962C8B-B14F-4D97-AF65-F5344CB8AC3E}">
        <p14:creationId xmlns:p14="http://schemas.microsoft.com/office/powerpoint/2010/main" val="351413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409B05A4-2A78-46E5-BD8D-08C1247A8CA8}" type="slidenum">
              <a:rPr lang="en-US"/>
              <a:pPr>
                <a:defRPr/>
              </a:pPr>
              <a:t>‹#›</a:t>
            </a:fld>
            <a:endParaRPr lang="en-US"/>
          </a:p>
        </p:txBody>
      </p:sp>
    </p:spTree>
    <p:extLst>
      <p:ext uri="{BB962C8B-B14F-4D97-AF65-F5344CB8AC3E}">
        <p14:creationId xmlns:p14="http://schemas.microsoft.com/office/powerpoint/2010/main" val="79983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1BAFF1F-54A5-4D85-B532-8EE12B9EE6F6}" type="slidenum">
              <a:rPr lang="en-US"/>
              <a:pPr>
                <a:defRPr/>
              </a:pPr>
              <a:t>‹#›</a:t>
            </a:fld>
            <a:endParaRPr lang="en-US"/>
          </a:p>
        </p:txBody>
      </p:sp>
    </p:spTree>
    <p:extLst>
      <p:ext uri="{BB962C8B-B14F-4D97-AF65-F5344CB8AC3E}">
        <p14:creationId xmlns:p14="http://schemas.microsoft.com/office/powerpoint/2010/main" val="951939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5026025"/>
          </a:xfrm>
        </p:spPr>
        <p:txBody>
          <a:bodyPr/>
          <a:lstStyle/>
          <a:p>
            <a:pPr lvl="0"/>
            <a:endParaRPr 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E56F5A3-56F2-4F28-9EA8-154551C8DA44}" type="slidenum">
              <a:rPr lang="en-US"/>
              <a:pPr>
                <a:defRPr/>
              </a:pPr>
              <a:t>‹#›</a:t>
            </a:fld>
            <a:endParaRPr lang="en-US"/>
          </a:p>
        </p:txBody>
      </p:sp>
    </p:spTree>
    <p:extLst>
      <p:ext uri="{BB962C8B-B14F-4D97-AF65-F5344CB8AC3E}">
        <p14:creationId xmlns:p14="http://schemas.microsoft.com/office/powerpoint/2010/main" val="236088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1EDC7CA-FCD8-465C-AE79-24D957269E73}" type="slidenum">
              <a:rPr lang="en-US"/>
              <a:pPr>
                <a:defRPr/>
              </a:pPr>
              <a:t>‹#›</a:t>
            </a:fld>
            <a:endParaRPr lang="en-US"/>
          </a:p>
        </p:txBody>
      </p:sp>
    </p:spTree>
    <p:extLst>
      <p:ext uri="{BB962C8B-B14F-4D97-AF65-F5344CB8AC3E}">
        <p14:creationId xmlns:p14="http://schemas.microsoft.com/office/powerpoint/2010/main" val="37054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2914679-61F1-4964-8325-2E80FA024E90}" type="slidenum">
              <a:rPr lang="en-US"/>
              <a:pPr>
                <a:defRPr/>
              </a:pPr>
              <a:t>‹#›</a:t>
            </a:fld>
            <a:endParaRPr lang="en-US"/>
          </a:p>
        </p:txBody>
      </p:sp>
    </p:spTree>
    <p:extLst>
      <p:ext uri="{BB962C8B-B14F-4D97-AF65-F5344CB8AC3E}">
        <p14:creationId xmlns:p14="http://schemas.microsoft.com/office/powerpoint/2010/main" val="220989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84C54939-D032-46FE-ACD5-87159AD63B96}" type="slidenum">
              <a:rPr lang="en-US"/>
              <a:pPr>
                <a:defRPr/>
              </a:pPr>
              <a:t>‹#›</a:t>
            </a:fld>
            <a:endParaRPr lang="en-US"/>
          </a:p>
        </p:txBody>
      </p:sp>
    </p:spTree>
    <p:extLst>
      <p:ext uri="{BB962C8B-B14F-4D97-AF65-F5344CB8AC3E}">
        <p14:creationId xmlns:p14="http://schemas.microsoft.com/office/powerpoint/2010/main" val="6899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AAC2239A-DA1A-401C-99D6-36E81EF9D2F1}" type="slidenum">
              <a:rPr lang="en-US"/>
              <a:pPr>
                <a:defRPr/>
              </a:pPr>
              <a:t>‹#›</a:t>
            </a:fld>
            <a:endParaRPr lang="en-US"/>
          </a:p>
        </p:txBody>
      </p:sp>
    </p:spTree>
    <p:extLst>
      <p:ext uri="{BB962C8B-B14F-4D97-AF65-F5344CB8AC3E}">
        <p14:creationId xmlns:p14="http://schemas.microsoft.com/office/powerpoint/2010/main" val="93289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EFBA1854-92EB-4FFA-9041-80809A79C53C}" type="slidenum">
              <a:rPr lang="en-US"/>
              <a:pPr>
                <a:defRPr/>
              </a:pPr>
              <a:t>‹#›</a:t>
            </a:fld>
            <a:endParaRPr lang="en-US"/>
          </a:p>
        </p:txBody>
      </p:sp>
    </p:spTree>
    <p:extLst>
      <p:ext uri="{BB962C8B-B14F-4D97-AF65-F5344CB8AC3E}">
        <p14:creationId xmlns:p14="http://schemas.microsoft.com/office/powerpoint/2010/main" val="153351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B81406C4-D3B5-4EFB-AC40-024A37C34685}" type="slidenum">
              <a:rPr lang="en-US"/>
              <a:pPr>
                <a:defRPr/>
              </a:pPr>
              <a:t>‹#›</a:t>
            </a:fld>
            <a:endParaRPr lang="en-US"/>
          </a:p>
        </p:txBody>
      </p:sp>
    </p:spTree>
    <p:extLst>
      <p:ext uri="{BB962C8B-B14F-4D97-AF65-F5344CB8AC3E}">
        <p14:creationId xmlns:p14="http://schemas.microsoft.com/office/powerpoint/2010/main" val="133522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040275F0-7411-4331-B85E-02F533F1F261}" type="slidenum">
              <a:rPr lang="en-US"/>
              <a:pPr>
                <a:defRPr/>
              </a:pPr>
              <a:t>‹#›</a:t>
            </a:fld>
            <a:endParaRPr lang="en-US"/>
          </a:p>
        </p:txBody>
      </p:sp>
    </p:spTree>
    <p:extLst>
      <p:ext uri="{BB962C8B-B14F-4D97-AF65-F5344CB8AC3E}">
        <p14:creationId xmlns:p14="http://schemas.microsoft.com/office/powerpoint/2010/main" val="32521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12F8E53E-E322-48DD-811C-3698B0CA8A62}" type="slidenum">
              <a:rPr lang="en-US"/>
              <a:pPr>
                <a:defRPr/>
              </a:pPr>
              <a:t>‹#›</a:t>
            </a:fld>
            <a:endParaRPr lang="en-US"/>
          </a:p>
        </p:txBody>
      </p:sp>
    </p:spTree>
    <p:extLst>
      <p:ext uri="{BB962C8B-B14F-4D97-AF65-F5344CB8AC3E}">
        <p14:creationId xmlns:p14="http://schemas.microsoft.com/office/powerpoint/2010/main" val="366878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0" y="9525"/>
            <a:ext cx="9144000" cy="1028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sp>
        <p:nvSpPr>
          <p:cNvPr id="1027" name="Rectangle 3"/>
          <p:cNvSpPr>
            <a:spLocks noChangeArrowheads="1"/>
          </p:cNvSpPr>
          <p:nvPr/>
        </p:nvSpPr>
        <p:spPr bwMode="gray">
          <a:xfrm>
            <a:off x="1447800" y="0"/>
            <a:ext cx="7696200" cy="8794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sp>
        <p:nvSpPr>
          <p:cNvPr id="32772" name="Rectangle 4"/>
          <p:cNvSpPr>
            <a:spLocks noChangeArrowheads="1"/>
          </p:cNvSpPr>
          <p:nvPr/>
        </p:nvSpPr>
        <p:spPr bwMode="gray">
          <a:xfrm>
            <a:off x="0" y="158750"/>
            <a:ext cx="9144000"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p:spPr>
        <p:txBody>
          <a:bodyPr wrap="none" anchor="ctr"/>
          <a:lstStyle/>
          <a:p>
            <a:pPr>
              <a:defRPr/>
            </a:pPr>
            <a:endParaRPr lang="en-US"/>
          </a:p>
        </p:txBody>
      </p:sp>
      <p:sp>
        <p:nvSpPr>
          <p:cNvPr id="32773" name="Rectangle 5"/>
          <p:cNvSpPr>
            <a:spLocks noChangeArrowheads="1"/>
          </p:cNvSpPr>
          <p:nvPr/>
        </p:nvSpPr>
        <p:spPr bwMode="gray">
          <a:xfrm>
            <a:off x="0" y="1143000"/>
            <a:ext cx="228600" cy="5715000"/>
          </a:xfrm>
          <a:prstGeom prst="rect">
            <a:avLst/>
          </a:prstGeom>
          <a:gradFill rotWithShape="1">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pPr>
              <a:defRPr/>
            </a:pPr>
            <a:endParaRPr lang="en-US"/>
          </a:p>
        </p:txBody>
      </p:sp>
      <p:sp>
        <p:nvSpPr>
          <p:cNvPr id="32774" name="Rectangle 6"/>
          <p:cNvSpPr>
            <a:spLocks noChangeArrowheads="1"/>
          </p:cNvSpPr>
          <p:nvPr/>
        </p:nvSpPr>
        <p:spPr bwMode="gray">
          <a:xfrm>
            <a:off x="8686800" y="0"/>
            <a:ext cx="76200" cy="6096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sp>
        <p:nvSpPr>
          <p:cNvPr id="1031" name="Rectangle 7"/>
          <p:cNvSpPr>
            <a:spLocks noGrp="1" noChangeArrowheads="1"/>
          </p:cNvSpPr>
          <p:nvPr>
            <p:ph type="body" idx="1"/>
          </p:nvPr>
        </p:nvSpPr>
        <p:spPr bwMode="gray">
          <a:xfrm>
            <a:off x="457200" y="13716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32776" name="Rectangle 8"/>
          <p:cNvSpPr>
            <a:spLocks noGrp="1" noChangeArrowheads="1"/>
          </p:cNvSpPr>
          <p:nvPr>
            <p:ph type="dt" sz="half" idx="2"/>
          </p:nvPr>
        </p:nvSpPr>
        <p:spPr bwMode="gray">
          <a:xfrm>
            <a:off x="457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1"/>
                </a:solidFill>
                <a:latin typeface="Arial" charset="0"/>
                <a:cs typeface="Arial" charset="0"/>
              </a:defRPr>
            </a:lvl1pPr>
          </a:lstStyle>
          <a:p>
            <a:pPr>
              <a:defRPr/>
            </a:pPr>
            <a:endParaRPr lang="en-US"/>
          </a:p>
        </p:txBody>
      </p:sp>
      <p:sp>
        <p:nvSpPr>
          <p:cNvPr id="32777" name="Rectangle 9"/>
          <p:cNvSpPr>
            <a:spLocks noGrp="1" noChangeArrowheads="1"/>
          </p:cNvSpPr>
          <p:nvPr>
            <p:ph type="ftr" sz="quarter" idx="3"/>
          </p:nvPr>
        </p:nvSpPr>
        <p:spPr bwMode="gray">
          <a:xfrm>
            <a:off x="3124200" y="652145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1"/>
                </a:solidFill>
                <a:latin typeface="Arial" charset="0"/>
                <a:cs typeface="Arial" charset="0"/>
              </a:defRPr>
            </a:lvl1pPr>
          </a:lstStyle>
          <a:p>
            <a:pPr>
              <a:defRPr/>
            </a:pPr>
            <a:endParaRPr lang="en-US"/>
          </a:p>
        </p:txBody>
      </p:sp>
      <p:sp>
        <p:nvSpPr>
          <p:cNvPr id="32778" name="Rectangle 10"/>
          <p:cNvSpPr>
            <a:spLocks noGrp="1" noChangeArrowheads="1"/>
          </p:cNvSpPr>
          <p:nvPr>
            <p:ph type="sldNum" sz="quarter" idx="4"/>
          </p:nvPr>
        </p:nvSpPr>
        <p:spPr bwMode="gray">
          <a:xfrm>
            <a:off x="6553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1"/>
                </a:solidFill>
                <a:latin typeface="Arial" charset="0"/>
                <a:cs typeface="Arial" charset="0"/>
              </a:defRPr>
            </a:lvl1pPr>
          </a:lstStyle>
          <a:p>
            <a:pPr>
              <a:defRPr/>
            </a:pPr>
            <a:fld id="{F67D9EDC-2F49-412E-BE76-5D49CA7AEBDC}" type="slidenum">
              <a:rPr lang="en-US"/>
              <a:pPr>
                <a:defRPr/>
              </a:pPr>
              <a:t>‹#›</a:t>
            </a:fld>
            <a:endParaRPr lang="en-US"/>
          </a:p>
        </p:txBody>
      </p:sp>
      <p:sp>
        <p:nvSpPr>
          <p:cNvPr id="1035" name="Rectangle 11"/>
          <p:cNvSpPr>
            <a:spLocks noChangeArrowheads="1"/>
          </p:cNvSpPr>
          <p:nvPr/>
        </p:nvSpPr>
        <p:spPr bwMode="gray">
          <a:xfrm>
            <a:off x="0" y="0"/>
            <a:ext cx="1447800" cy="1066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pic>
        <p:nvPicPr>
          <p:cNvPr id="1036"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0" y="0"/>
            <a:ext cx="12430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ChangeArrowheads="1"/>
          </p:cNvSpPr>
          <p:nvPr/>
        </p:nvSpPr>
        <p:spPr bwMode="gray">
          <a:xfrm>
            <a:off x="0" y="1035050"/>
            <a:ext cx="14478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vi-VN"/>
          </a:p>
        </p:txBody>
      </p:sp>
      <p:sp>
        <p:nvSpPr>
          <p:cNvPr id="1038" name="Rectangle 14"/>
          <p:cNvSpPr>
            <a:spLocks noGrp="1" noChangeArrowheads="1"/>
          </p:cNvSpPr>
          <p:nvPr>
            <p:ph type="title"/>
          </p:nvPr>
        </p:nvSpPr>
        <p:spPr bwMode="gray">
          <a:xfrm>
            <a:off x="1447800" y="206375"/>
            <a:ext cx="685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Tree>
  </p:cSld>
  <p:clrMap bg1="lt1" tx1="dk1" bg2="lt2" tx2="dk2" accent1="accent1" accent2="accent2" accent3="accent3" accent4="accent4" accent5="accent5" accent6="accent6" hlink="hlink" folHlink="folHlink"/>
  <p:sldLayoutIdLst>
    <p:sldLayoutId id="2147483822"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left)">
                                      <p:cBhvr>
                                        <p:cTn id="7" dur="500"/>
                                        <p:tgtEl>
                                          <p:spTgt spid="3277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774"/>
                                        </p:tgtEl>
                                        <p:attrNameLst>
                                          <p:attrName>style.visibility</p:attrName>
                                        </p:attrNameLst>
                                      </p:cBhvr>
                                      <p:to>
                                        <p:strVal val="visible"/>
                                      </p:to>
                                    </p:set>
                                    <p:animEffect transition="in" filter="wipe(up)">
                                      <p:cBhvr>
                                        <p:cTn id="11"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4" grpId="0" animBg="1"/>
    </p:bldLst>
  </p:timing>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charset="0"/>
        </a:defRPr>
      </a:lvl2pPr>
      <a:lvl3pPr algn="ctr" rtl="0" eaLnBrk="0" fontAlgn="base" hangingPunct="0">
        <a:spcBef>
          <a:spcPct val="0"/>
        </a:spcBef>
        <a:spcAft>
          <a:spcPct val="0"/>
        </a:spcAft>
        <a:defRPr sz="3200">
          <a:solidFill>
            <a:schemeClr val="bg1"/>
          </a:solidFill>
          <a:latin typeface="Arial" charset="0"/>
        </a:defRPr>
      </a:lvl3pPr>
      <a:lvl4pPr algn="ctr" rtl="0" eaLnBrk="0" fontAlgn="base" hangingPunct="0">
        <a:spcBef>
          <a:spcPct val="0"/>
        </a:spcBef>
        <a:spcAft>
          <a:spcPct val="0"/>
        </a:spcAft>
        <a:defRPr sz="3200">
          <a:solidFill>
            <a:schemeClr val="bg1"/>
          </a:solidFill>
          <a:latin typeface="Arial" charset="0"/>
        </a:defRPr>
      </a:lvl4pPr>
      <a:lvl5pPr algn="ctr" rtl="0" eaLnBrk="0" fontAlgn="base" hangingPunct="0">
        <a:spcBef>
          <a:spcPct val="0"/>
        </a:spcBef>
        <a:spcAft>
          <a:spcPct val="0"/>
        </a:spcAft>
        <a:defRPr sz="3200">
          <a:solidFill>
            <a:schemeClr val="bg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v"/>
        <a:defRPr sz="24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SzPct val="50000"/>
        <a:buFont typeface="Wingdings 2" pitchFamily="18" charset="2"/>
        <a:buChar char=""/>
        <a:defRPr sz="2400">
          <a:solidFill>
            <a:srgbClr val="000000"/>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000">
          <a:solidFill>
            <a:srgbClr val="000000"/>
          </a:solidFill>
          <a:latin typeface="+mn-lt"/>
        </a:defRPr>
      </a:lvl3pPr>
      <a:lvl4pPr marL="1600200" indent="-228600" algn="l" rtl="0" eaLnBrk="0" fontAlgn="base" hangingPunct="0">
        <a:spcBef>
          <a:spcPct val="20000"/>
        </a:spcBef>
        <a:spcAft>
          <a:spcPct val="0"/>
        </a:spcAft>
        <a:buClr>
          <a:schemeClr val="folHlink"/>
        </a:buClr>
        <a:buSzPct val="60000"/>
        <a:buFont typeface="Wingdings 2" pitchFamily="18" charset="2"/>
        <a:buChar char=""/>
        <a:defRPr sz="2000">
          <a:solidFill>
            <a:srgbClr val="000000"/>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rgbClr val="000000"/>
          </a:solidFill>
          <a:latin typeface="+mn-lt"/>
        </a:defRPr>
      </a:lvl5pPr>
      <a:lvl6pPr marL="2514600" indent="-228600" algn="l" rtl="0" fontAlgn="base">
        <a:spcBef>
          <a:spcPct val="20000"/>
        </a:spcBef>
        <a:spcAft>
          <a:spcPct val="0"/>
        </a:spcAft>
        <a:buFont typeface="Wingdings" pitchFamily="2" charset="2"/>
        <a:buChar char="§"/>
        <a:defRPr>
          <a:solidFill>
            <a:srgbClr val="000000"/>
          </a:solidFill>
          <a:latin typeface="+mn-lt"/>
        </a:defRPr>
      </a:lvl6pPr>
      <a:lvl7pPr marL="2971800" indent="-228600" algn="l" rtl="0" fontAlgn="base">
        <a:spcBef>
          <a:spcPct val="20000"/>
        </a:spcBef>
        <a:spcAft>
          <a:spcPct val="0"/>
        </a:spcAft>
        <a:buFont typeface="Wingdings" pitchFamily="2" charset="2"/>
        <a:buChar char="§"/>
        <a:defRPr>
          <a:solidFill>
            <a:srgbClr val="000000"/>
          </a:solidFill>
          <a:latin typeface="+mn-lt"/>
        </a:defRPr>
      </a:lvl7pPr>
      <a:lvl8pPr marL="3429000" indent="-228600" algn="l" rtl="0" fontAlgn="base">
        <a:spcBef>
          <a:spcPct val="20000"/>
        </a:spcBef>
        <a:spcAft>
          <a:spcPct val="0"/>
        </a:spcAft>
        <a:buFont typeface="Wingdings" pitchFamily="2" charset="2"/>
        <a:buChar char="§"/>
        <a:defRPr>
          <a:solidFill>
            <a:srgbClr val="000000"/>
          </a:solidFill>
          <a:latin typeface="+mn-lt"/>
        </a:defRPr>
      </a:lvl8pPr>
      <a:lvl9pPr marL="3886200" indent="-228600" algn="l" rtl="0" fontAlgn="base">
        <a:spcBef>
          <a:spcPct val="20000"/>
        </a:spcBef>
        <a:spcAft>
          <a:spcPct val="0"/>
        </a:spcAft>
        <a:buFont typeface="Wingdings" pitchFamily="2"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ViDu_DecoratorPattern.do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6AD7F14-7BFC-4A6C-BBE2-B661358807C5}" type="slidenum">
              <a:rPr lang="en-US" altLang="vi-VN" smtClean="0"/>
              <a:pPr eaLnBrk="1" hangingPunct="1"/>
              <a:t>1</a:t>
            </a:fld>
            <a:endParaRPr lang="en-US" altLang="vi-VN" smtClean="0"/>
          </a:p>
        </p:txBody>
      </p:sp>
      <p:sp>
        <p:nvSpPr>
          <p:cNvPr id="413698" name="Rectangle 2"/>
          <p:cNvSpPr>
            <a:spLocks noGrp="1" noChangeArrowheads="1"/>
          </p:cNvSpPr>
          <p:nvPr>
            <p:ph type="ctrTitle"/>
          </p:nvPr>
        </p:nvSpPr>
        <p:spPr>
          <a:xfrm>
            <a:off x="457200" y="2438400"/>
            <a:ext cx="8229600" cy="990600"/>
          </a:xfrm>
        </p:spPr>
        <p:txBody>
          <a:bodyPr/>
          <a:lstStyle/>
          <a:p>
            <a:pPr eaLnBrk="1" hangingPunct="1">
              <a:defRPr/>
            </a:pPr>
            <a:r>
              <a:rPr lang="en-US" sz="2400" b="1" dirty="0">
                <a:effectLst>
                  <a:outerShdw blurRad="38100" dist="38100" dir="2700000" algn="tl">
                    <a:srgbClr val="C0C0C0"/>
                  </a:outerShdw>
                </a:effectLst>
              </a:rPr>
              <a:t>KIẾN TRÚC </a:t>
            </a:r>
            <a:r>
              <a:rPr lang="en-US" sz="2400" b="1" dirty="0" smtClean="0">
                <a:effectLst>
                  <a:outerShdw blurRad="38100" dist="38100" dir="2700000" algn="tl">
                    <a:srgbClr val="C0C0C0"/>
                  </a:outerShdw>
                </a:effectLst>
              </a:rPr>
              <a:t>MẪU</a:t>
            </a:r>
            <a:r>
              <a:rPr lang="en-US" sz="2400" b="1" dirty="0">
                <a:effectLst>
                  <a:outerShdw blurRad="38100" dist="38100" dir="2700000" algn="tl">
                    <a:srgbClr val="C0C0C0"/>
                  </a:outerShdw>
                </a:effectLst>
              </a:rPr>
              <a:t/>
            </a:r>
            <a:br>
              <a:rPr lang="en-US" sz="2400" b="1" dirty="0">
                <a:effectLst>
                  <a:outerShdw blurRad="38100" dist="38100" dir="2700000" algn="tl">
                    <a:srgbClr val="C0C0C0"/>
                  </a:outerShdw>
                </a:effectLst>
              </a:rPr>
            </a:br>
            <a:r>
              <a:rPr lang="en-US" sz="2400" b="1" dirty="0">
                <a:effectLst>
                  <a:outerShdw blurRad="38100" dist="38100" dir="2700000" algn="tl">
                    <a:srgbClr val="C0C0C0"/>
                  </a:outerShdw>
                </a:effectLst>
              </a:rPr>
              <a:t>Architectural pattern</a:t>
            </a:r>
          </a:p>
        </p:txBody>
      </p:sp>
      <p:sp>
        <p:nvSpPr>
          <p:cNvPr id="3076" name="Rectangle 5"/>
          <p:cNvSpPr>
            <a:spLocks noChangeArrowheads="1"/>
          </p:cNvSpPr>
          <p:nvPr/>
        </p:nvSpPr>
        <p:spPr bwMode="gray">
          <a:xfrm>
            <a:off x="4343400" y="5334000"/>
            <a:ext cx="472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Wingdings" pitchFamily="2" charset="2"/>
              <a:buNone/>
            </a:pPr>
            <a:r>
              <a:rPr lang="en-US" altLang="vi-VN" sz="2000" b="1" dirty="0" err="1" smtClean="0">
                <a:solidFill>
                  <a:srgbClr val="000000"/>
                </a:solidFill>
              </a:rPr>
              <a:t>Khoa</a:t>
            </a:r>
            <a:r>
              <a:rPr lang="en-US" altLang="vi-VN" sz="2000" b="1" dirty="0" smtClean="0">
                <a:solidFill>
                  <a:srgbClr val="000000"/>
                </a:solidFill>
              </a:rPr>
              <a:t> KTCN – ĐH TDM</a:t>
            </a:r>
          </a:p>
          <a:p>
            <a:pPr algn="ctr" eaLnBrk="1" hangingPunct="1">
              <a:spcBef>
                <a:spcPct val="20000"/>
              </a:spcBef>
              <a:buFont typeface="Wingdings" pitchFamily="2" charset="2"/>
              <a:buNone/>
            </a:pPr>
            <a:r>
              <a:rPr lang="en-US" altLang="vi-VN" sz="2000" b="1" dirty="0" err="1" smtClean="0">
                <a:solidFill>
                  <a:srgbClr val="000000"/>
                </a:solidFill>
              </a:rPr>
              <a:t>Ngành</a:t>
            </a:r>
            <a:r>
              <a:rPr lang="en-US" altLang="vi-VN" sz="2000" b="1" dirty="0" smtClean="0">
                <a:solidFill>
                  <a:srgbClr val="000000"/>
                </a:solidFill>
              </a:rPr>
              <a:t> : KỸ THUẬT PHÀN MỀM</a:t>
            </a:r>
            <a:endParaRPr lang="en-US" altLang="vi-VN" sz="20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AF7064DD-2751-41E3-9464-A7F014D74C83}" type="slidenum">
              <a:rPr lang="en-US" altLang="vi-VN" b="0" smtClean="0">
                <a:solidFill>
                  <a:schemeClr val="accent1"/>
                </a:solidFill>
              </a:rPr>
              <a:pPr eaLnBrk="1" hangingPunct="1"/>
              <a:t>10</a:t>
            </a:fld>
            <a:endParaRPr lang="en-US" altLang="vi-VN" b="0" smtClean="0">
              <a:solidFill>
                <a:schemeClr val="accent1"/>
              </a:solidFill>
            </a:endParaRPr>
          </a:p>
        </p:txBody>
      </p:sp>
      <p:sp>
        <p:nvSpPr>
          <p:cNvPr id="82637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Adapter Pattern (3)</a:t>
            </a:r>
          </a:p>
        </p:txBody>
      </p:sp>
      <p:sp>
        <p:nvSpPr>
          <p:cNvPr id="18436"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Ví dụ:</a:t>
            </a:r>
            <a:r>
              <a:rPr lang="en-US" altLang="vi-VN" smtClean="0"/>
              <a:t> Hệ thống </a:t>
            </a:r>
            <a:r>
              <a:rPr lang="en-US" altLang="vi-VN" smtClean="0">
                <a:solidFill>
                  <a:srgbClr val="0000FF"/>
                </a:solidFill>
              </a:rPr>
              <a:t>PhoneTarget</a:t>
            </a:r>
            <a:r>
              <a:rPr lang="en-US" altLang="vi-VN" smtClean="0"/>
              <a:t> cần thực hiện một chức năng gì đó, trong đó có một phương thức trả về số điện thoại trong một chuỗi đầu vào</a:t>
            </a:r>
          </a:p>
          <a:p>
            <a:pPr lvl="1" algn="just" eaLnBrk="1" hangingPunct="1">
              <a:lnSpc>
                <a:spcPct val="120000"/>
              </a:lnSpc>
            </a:pPr>
            <a:r>
              <a:rPr lang="en-US" altLang="vi-VN" smtClean="0"/>
              <a:t>Trước đó ta đã có một lớp có </a:t>
            </a:r>
            <a:r>
              <a:rPr lang="en-US" altLang="vi-VN" smtClean="0">
                <a:solidFill>
                  <a:srgbClr val="0000FF"/>
                </a:solidFill>
              </a:rPr>
              <a:t>chức năng lấy các kí tự số trong một chuỗi</a:t>
            </a:r>
          </a:p>
          <a:p>
            <a:pPr lvl="1" algn="just" eaLnBrk="1" hangingPunct="1">
              <a:lnSpc>
                <a:spcPct val="120000"/>
              </a:lnSpc>
            </a:pPr>
            <a:r>
              <a:rPr lang="en-US" altLang="vi-VN" smtClean="0"/>
              <a:t>Giờ ta </a:t>
            </a:r>
            <a:r>
              <a:rPr lang="en-US" altLang="vi-VN" smtClean="0">
                <a:solidFill>
                  <a:srgbClr val="0000FF"/>
                </a:solidFill>
              </a:rPr>
              <a:t>muốn sử dụng chức năng lấy kí tự số</a:t>
            </a:r>
            <a:r>
              <a:rPr lang="en-US" altLang="vi-VN" smtClean="0"/>
              <a:t> </a:t>
            </a:r>
            <a:r>
              <a:rPr lang="en-US" altLang="vi-VN" smtClean="0">
                <a:solidFill>
                  <a:srgbClr val="FF0000"/>
                </a:solidFill>
              </a:rPr>
              <a:t>vào hệ thống lấy số điện thoại</a:t>
            </a:r>
          </a:p>
        </p:txBody>
      </p:sp>
    </p:spTree>
    <p:extLst>
      <p:ext uri="{BB962C8B-B14F-4D97-AF65-F5344CB8AC3E}">
        <p14:creationId xmlns:p14="http://schemas.microsoft.com/office/powerpoint/2010/main" val="341750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704D98C1-ADBB-4551-9C53-D197FE6E2E8C}" type="slidenum">
              <a:rPr lang="en-US" altLang="vi-VN" b="0" smtClean="0">
                <a:solidFill>
                  <a:schemeClr val="accent1"/>
                </a:solidFill>
              </a:rPr>
              <a:pPr eaLnBrk="1" hangingPunct="1"/>
              <a:t>11</a:t>
            </a:fld>
            <a:endParaRPr lang="en-US" altLang="vi-VN" b="0" smtClean="0">
              <a:solidFill>
                <a:schemeClr val="accent1"/>
              </a:solidFill>
            </a:endParaRPr>
          </a:p>
        </p:txBody>
      </p:sp>
      <p:sp>
        <p:nvSpPr>
          <p:cNvPr id="82841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Adapter Pattern (4)</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36675"/>
            <a:ext cx="731520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895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73BCE8CD-14E1-4F9A-AFEA-87E807155934}" type="slidenum">
              <a:rPr lang="en-US" altLang="vi-VN" b="0" smtClean="0">
                <a:solidFill>
                  <a:schemeClr val="accent1"/>
                </a:solidFill>
              </a:rPr>
              <a:pPr eaLnBrk="1" hangingPunct="1"/>
              <a:t>12</a:t>
            </a:fld>
            <a:endParaRPr lang="en-US" altLang="vi-VN" b="0" smtClean="0">
              <a:solidFill>
                <a:schemeClr val="accent1"/>
              </a:solidFill>
            </a:endParaRPr>
          </a:p>
        </p:txBody>
      </p:sp>
      <p:sp>
        <p:nvSpPr>
          <p:cNvPr id="86835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Adapter Pattern (5)</a:t>
            </a:r>
          </a:p>
        </p:txBody>
      </p:sp>
      <p:sp>
        <p:nvSpPr>
          <p:cNvPr id="20484"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Trường hợp ứng dụng:</a:t>
            </a:r>
          </a:p>
          <a:p>
            <a:pPr lvl="1" algn="just" eaLnBrk="1" hangingPunct="1">
              <a:lnSpc>
                <a:spcPct val="120000"/>
              </a:lnSpc>
            </a:pPr>
            <a:r>
              <a:rPr lang="en-US" altLang="vi-VN" smtClean="0"/>
              <a:t>Muốn sử dụng một lớp có sẵn nhưng giao tiếp của nó không tương thích với yêu cầu hiện tại.</a:t>
            </a:r>
          </a:p>
          <a:p>
            <a:pPr lvl="1" algn="just" eaLnBrk="1" hangingPunct="1">
              <a:lnSpc>
                <a:spcPct val="120000"/>
              </a:lnSpc>
            </a:pPr>
            <a:r>
              <a:rPr lang="en-US" altLang="vi-VN" smtClean="0"/>
              <a:t>Muốn tạo ra các lớp có thể giao tiếp với các lớp khác nhưng chưa biết trước interface của những lớp đó.</a:t>
            </a:r>
          </a:p>
          <a:p>
            <a:pPr algn="just" eaLnBrk="1" hangingPunct="1">
              <a:lnSpc>
                <a:spcPct val="120000"/>
              </a:lnSpc>
            </a:pPr>
            <a:r>
              <a:rPr lang="en-US" altLang="vi-VN" smtClean="0">
                <a:solidFill>
                  <a:srgbClr val="0000FF"/>
                </a:solidFill>
              </a:rPr>
              <a:t>Nhận xét:</a:t>
            </a:r>
          </a:p>
          <a:p>
            <a:pPr lvl="1" algn="just" eaLnBrk="1" hangingPunct="1">
              <a:lnSpc>
                <a:spcPct val="120000"/>
              </a:lnSpc>
            </a:pPr>
            <a:r>
              <a:rPr lang="vi-VN" altLang="vi-VN" sz="2200" smtClean="0"/>
              <a:t>Adapter Pattern hướng tập trung vào giải quyết sự tương thích giữa hai giao diện đang tồn tại, giảm công sức viết lại mã lệnh xuống mức tối thiểu có thể được.</a:t>
            </a:r>
          </a:p>
          <a:p>
            <a:pPr lvl="1" algn="just" eaLnBrk="1" hangingPunct="1">
              <a:lnSpc>
                <a:spcPct val="120000"/>
              </a:lnSpc>
            </a:pPr>
            <a:r>
              <a:rPr lang="vi-VN" altLang="vi-VN" sz="2200" smtClean="0"/>
              <a:t>Tái sử dụng giao diện cũ và Adapter Pattern chỉ thực sự cần thiết khi mọi thứ đã được thiết kế từ trước.</a:t>
            </a:r>
            <a:endParaRPr lang="en-US" altLang="vi-VN" sz="2200" smtClean="0"/>
          </a:p>
        </p:txBody>
      </p:sp>
    </p:spTree>
    <p:extLst>
      <p:ext uri="{BB962C8B-B14F-4D97-AF65-F5344CB8AC3E}">
        <p14:creationId xmlns:p14="http://schemas.microsoft.com/office/powerpoint/2010/main" val="4032642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A661BE7F-6003-4415-BF3B-74DABAA44D08}" type="slidenum">
              <a:rPr lang="en-US" altLang="vi-VN" b="0" smtClean="0">
                <a:solidFill>
                  <a:schemeClr val="accent1"/>
                </a:solidFill>
              </a:rPr>
              <a:pPr eaLnBrk="1" hangingPunct="1"/>
              <a:t>13</a:t>
            </a:fld>
            <a:endParaRPr lang="en-US" altLang="vi-VN" b="0" smtClean="0">
              <a:solidFill>
                <a:schemeClr val="accent1"/>
              </a:solidFill>
            </a:endParaRPr>
          </a:p>
        </p:txBody>
      </p:sp>
      <p:sp>
        <p:nvSpPr>
          <p:cNvPr id="78950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Composite Pattern (1)</a:t>
            </a:r>
          </a:p>
        </p:txBody>
      </p:sp>
      <p:sp>
        <p:nvSpPr>
          <p:cNvPr id="21508"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Ý nghĩa:</a:t>
            </a:r>
          </a:p>
          <a:p>
            <a:pPr lvl="1" algn="just" eaLnBrk="1" hangingPunct="1">
              <a:lnSpc>
                <a:spcPct val="120000"/>
              </a:lnSpc>
            </a:pPr>
            <a:r>
              <a:rPr lang="en-US" altLang="vi-VN" smtClean="0"/>
              <a:t>Gom các đối tượng vào trong một cấu trúc cây để thể hiện được cấu trúc tổng quát của nó. Trong khi đó cho phép mỗi phần tử của cấu trúc cây có thể thực hiện một chức năng theo một giao tiếp chung.</a:t>
            </a:r>
          </a:p>
          <a:p>
            <a:pPr algn="just" eaLnBrk="1" hangingPunct="1">
              <a:lnSpc>
                <a:spcPct val="120000"/>
              </a:lnSpc>
            </a:pPr>
            <a:r>
              <a:rPr lang="en-US" altLang="vi-VN" smtClean="0">
                <a:solidFill>
                  <a:srgbClr val="0000FF"/>
                </a:solidFill>
              </a:rPr>
              <a:t>Mục tiêu:</a:t>
            </a:r>
          </a:p>
          <a:p>
            <a:pPr lvl="1" algn="just" eaLnBrk="1" hangingPunct="1">
              <a:lnSpc>
                <a:spcPct val="120000"/>
              </a:lnSpc>
            </a:pPr>
            <a:r>
              <a:rPr lang="en-US" altLang="vi-VN" smtClean="0"/>
              <a:t>Tạo </a:t>
            </a:r>
            <a:r>
              <a:rPr lang="en-US" altLang="vi-VN" smtClean="0">
                <a:solidFill>
                  <a:srgbClr val="FF0000"/>
                </a:solidFill>
              </a:rPr>
              <a:t>quan hệ thứ bậc bao gộp</a:t>
            </a:r>
            <a:r>
              <a:rPr lang="en-US" altLang="vi-VN" smtClean="0"/>
              <a:t> giữa các đối tượng. Client có thể xem đối tượng bao gộp và bị bao gộp như nhau </a:t>
            </a:r>
            <a:r>
              <a:rPr lang="en-US" altLang="vi-VN" smtClean="0">
                <a:sym typeface="Wingdings" pitchFamily="2" charset="2"/>
              </a:rPr>
              <a:t> Khả năng tổng quát hóa trong code của client  dễ phát triển, nâng cấp, bảo trì.</a:t>
            </a:r>
            <a:endParaRPr lang="en-US" altLang="vi-VN" smtClean="0"/>
          </a:p>
        </p:txBody>
      </p:sp>
    </p:spTree>
    <p:extLst>
      <p:ext uri="{BB962C8B-B14F-4D97-AF65-F5344CB8AC3E}">
        <p14:creationId xmlns:p14="http://schemas.microsoft.com/office/powerpoint/2010/main" val="3468228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CC94F9C7-128D-4875-A8FA-67C93C6F1143}" type="slidenum">
              <a:rPr lang="en-US" altLang="vi-VN" b="0" smtClean="0">
                <a:solidFill>
                  <a:schemeClr val="accent1"/>
                </a:solidFill>
              </a:rPr>
              <a:pPr eaLnBrk="1" hangingPunct="1"/>
              <a:t>14</a:t>
            </a:fld>
            <a:endParaRPr lang="en-US" altLang="vi-VN" b="0" smtClean="0">
              <a:solidFill>
                <a:schemeClr val="accent1"/>
              </a:solidFill>
            </a:endParaRPr>
          </a:p>
        </p:txBody>
      </p:sp>
      <p:sp>
        <p:nvSpPr>
          <p:cNvPr id="83046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Composite Pattern (2)</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35125"/>
            <a:ext cx="83820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763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4C6239C9-81AC-442B-A87D-C7D330E17B77}" type="slidenum">
              <a:rPr lang="en-US" altLang="vi-VN" b="0" smtClean="0">
                <a:solidFill>
                  <a:schemeClr val="accent1"/>
                </a:solidFill>
              </a:rPr>
              <a:pPr eaLnBrk="1" hangingPunct="1"/>
              <a:t>15</a:t>
            </a:fld>
            <a:endParaRPr lang="en-US" altLang="vi-VN" b="0" smtClean="0">
              <a:solidFill>
                <a:schemeClr val="accent1"/>
              </a:solidFill>
            </a:endParaRPr>
          </a:p>
        </p:txBody>
      </p:sp>
      <p:sp>
        <p:nvSpPr>
          <p:cNvPr id="83661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Composite Pattern (3)</a:t>
            </a:r>
          </a:p>
        </p:txBody>
      </p:sp>
      <p:sp>
        <p:nvSpPr>
          <p:cNvPr id="23556"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Ví dụ: 1 </a:t>
            </a:r>
          </a:p>
        </p:txBody>
      </p:sp>
      <p:grpSp>
        <p:nvGrpSpPr>
          <p:cNvPr id="23557" name="Group 30"/>
          <p:cNvGrpSpPr>
            <a:grpSpLocks/>
          </p:cNvGrpSpPr>
          <p:nvPr/>
        </p:nvGrpSpPr>
        <p:grpSpPr bwMode="auto">
          <a:xfrm>
            <a:off x="1568450" y="1676400"/>
            <a:ext cx="7194550" cy="4810125"/>
            <a:chOff x="1056" y="1063"/>
            <a:chExt cx="4532" cy="3030"/>
          </a:xfrm>
        </p:grpSpPr>
        <p:sp>
          <p:nvSpPr>
            <p:cNvPr id="23558" name="Text Box 8"/>
            <p:cNvSpPr txBox="1">
              <a:spLocks noChangeArrowheads="1"/>
            </p:cNvSpPr>
            <p:nvPr/>
          </p:nvSpPr>
          <p:spPr bwMode="auto">
            <a:xfrm>
              <a:off x="1440" y="1063"/>
              <a:ext cx="1855" cy="371"/>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nchorCtr="1">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spcBef>
                  <a:spcPct val="50000"/>
                </a:spcBef>
              </a:pPr>
              <a:r>
                <a:rPr lang="en-US" altLang="vi-VN" sz="3200" b="0" i="1">
                  <a:latin typeface="Times New Roman" pitchFamily="18" charset="0"/>
                </a:rPr>
                <a:t>Gate</a:t>
              </a:r>
              <a:endParaRPr lang="en-US" altLang="vi-VN" sz="2400" b="0" i="1">
                <a:latin typeface="Times New Roman" pitchFamily="18" charset="0"/>
              </a:endParaRPr>
            </a:p>
          </p:txBody>
        </p:sp>
        <p:sp>
          <p:nvSpPr>
            <p:cNvPr id="23559" name="Text Box 9"/>
            <p:cNvSpPr txBox="1">
              <a:spLocks noChangeArrowheads="1"/>
            </p:cNvSpPr>
            <p:nvPr/>
          </p:nvSpPr>
          <p:spPr bwMode="auto">
            <a:xfrm>
              <a:off x="1440" y="1433"/>
              <a:ext cx="1855" cy="141"/>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nchorCtr="1">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spcBef>
                  <a:spcPct val="50000"/>
                </a:spcBef>
              </a:pPr>
              <a:r>
                <a:rPr lang="en-US" altLang="vi-VN" sz="800" b="0">
                  <a:latin typeface="Times New Roman" pitchFamily="18" charset="0"/>
                </a:rPr>
                <a:t>.</a:t>
              </a:r>
              <a:endParaRPr lang="en-US" altLang="vi-VN" sz="2400" b="0">
                <a:latin typeface="Times New Roman" pitchFamily="18" charset="0"/>
              </a:endParaRPr>
            </a:p>
          </p:txBody>
        </p:sp>
        <p:sp>
          <p:nvSpPr>
            <p:cNvPr id="23560" name="Text Box 10"/>
            <p:cNvSpPr txBox="1">
              <a:spLocks noChangeArrowheads="1"/>
            </p:cNvSpPr>
            <p:nvPr/>
          </p:nvSpPr>
          <p:spPr bwMode="auto">
            <a:xfrm>
              <a:off x="1440" y="1577"/>
              <a:ext cx="1855" cy="869"/>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nchorCtr="1">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nSpc>
                  <a:spcPct val="50000"/>
                </a:lnSpc>
                <a:spcBef>
                  <a:spcPct val="50000"/>
                </a:spcBef>
              </a:pPr>
              <a:r>
                <a:rPr lang="en-US" altLang="vi-VN" sz="2400" b="0">
                  <a:solidFill>
                    <a:srgbClr val="FF0000"/>
                  </a:solidFill>
                  <a:latin typeface="Times New Roman" pitchFamily="18" charset="0"/>
                </a:rPr>
                <a:t>trigger()</a:t>
              </a:r>
              <a:endParaRPr lang="en-US" altLang="vi-VN" sz="2400" b="0">
                <a:latin typeface="Times New Roman" pitchFamily="18" charset="0"/>
              </a:endParaRPr>
            </a:p>
            <a:p>
              <a:pPr>
                <a:lnSpc>
                  <a:spcPct val="50000"/>
                </a:lnSpc>
                <a:spcBef>
                  <a:spcPct val="50000"/>
                </a:spcBef>
              </a:pPr>
              <a:r>
                <a:rPr lang="en-US" altLang="vi-VN" sz="2400" b="0">
                  <a:solidFill>
                    <a:srgbClr val="FF00FF"/>
                  </a:solidFill>
                  <a:latin typeface="Times New Roman" pitchFamily="18" charset="0"/>
                </a:rPr>
                <a:t>add(Gate)</a:t>
              </a:r>
            </a:p>
            <a:p>
              <a:pPr>
                <a:lnSpc>
                  <a:spcPct val="50000"/>
                </a:lnSpc>
                <a:spcBef>
                  <a:spcPct val="50000"/>
                </a:spcBef>
              </a:pPr>
              <a:r>
                <a:rPr lang="en-US" altLang="vi-VN" sz="2400" b="0">
                  <a:solidFill>
                    <a:srgbClr val="FF00FF"/>
                  </a:solidFill>
                  <a:latin typeface="Times New Roman" pitchFamily="18" charset="0"/>
                </a:rPr>
                <a:t>remove(Gate)</a:t>
              </a:r>
            </a:p>
            <a:p>
              <a:pPr>
                <a:lnSpc>
                  <a:spcPct val="50000"/>
                </a:lnSpc>
                <a:spcBef>
                  <a:spcPct val="50000"/>
                </a:spcBef>
              </a:pPr>
              <a:r>
                <a:rPr lang="en-US" altLang="vi-VN" sz="2400" b="0">
                  <a:solidFill>
                    <a:srgbClr val="FF00FF"/>
                  </a:solidFill>
                  <a:latin typeface="Times New Roman" pitchFamily="18" charset="0"/>
                </a:rPr>
                <a:t>getComponent(int)</a:t>
              </a:r>
              <a:endParaRPr lang="en-US" altLang="vi-VN" sz="2400" b="0">
                <a:latin typeface="Times New Roman" pitchFamily="18" charset="0"/>
              </a:endParaRPr>
            </a:p>
          </p:txBody>
        </p:sp>
        <p:sp>
          <p:nvSpPr>
            <p:cNvPr id="23561" name="Rectangle 11"/>
            <p:cNvSpPr>
              <a:spLocks noChangeArrowheads="1"/>
            </p:cNvSpPr>
            <p:nvPr/>
          </p:nvSpPr>
          <p:spPr bwMode="auto">
            <a:xfrm>
              <a:off x="1056" y="3173"/>
              <a:ext cx="539" cy="294"/>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altLang="vi-VN" sz="2400" b="0">
                  <a:latin typeface="Times New Roman" pitchFamily="18" charset="0"/>
                </a:rPr>
                <a:t>AND</a:t>
              </a:r>
            </a:p>
          </p:txBody>
        </p:sp>
        <p:sp>
          <p:nvSpPr>
            <p:cNvPr id="23562" name="Rectangle 12"/>
            <p:cNvSpPr>
              <a:spLocks noChangeArrowheads="1"/>
            </p:cNvSpPr>
            <p:nvPr/>
          </p:nvSpPr>
          <p:spPr bwMode="auto">
            <a:xfrm>
              <a:off x="2016" y="3169"/>
              <a:ext cx="389" cy="294"/>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altLang="vi-VN" sz="2400" b="0">
                  <a:latin typeface="Times New Roman" pitchFamily="18" charset="0"/>
                </a:rPr>
                <a:t>OR</a:t>
              </a:r>
            </a:p>
          </p:txBody>
        </p:sp>
        <p:sp>
          <p:nvSpPr>
            <p:cNvPr id="23563" name="Rectangle 13"/>
            <p:cNvSpPr>
              <a:spLocks noChangeArrowheads="1"/>
            </p:cNvSpPr>
            <p:nvPr/>
          </p:nvSpPr>
          <p:spPr bwMode="auto">
            <a:xfrm>
              <a:off x="2818" y="3169"/>
              <a:ext cx="847" cy="294"/>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altLang="vi-VN" sz="2400" b="0">
                  <a:latin typeface="Times New Roman" pitchFamily="18" charset="0"/>
                </a:rPr>
                <a:t>Flip-Flop</a:t>
              </a:r>
            </a:p>
          </p:txBody>
        </p:sp>
        <p:sp>
          <p:nvSpPr>
            <p:cNvPr id="23564" name="Line 14"/>
            <p:cNvSpPr>
              <a:spLocks noChangeShapeType="1"/>
            </p:cNvSpPr>
            <p:nvPr/>
          </p:nvSpPr>
          <p:spPr bwMode="auto">
            <a:xfrm>
              <a:off x="1327" y="2784"/>
              <a:ext cx="192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vi-VN"/>
            </a:p>
          </p:txBody>
        </p:sp>
        <p:sp>
          <p:nvSpPr>
            <p:cNvPr id="23565" name="AutoShape 15"/>
            <p:cNvSpPr>
              <a:spLocks noChangeArrowheads="1"/>
            </p:cNvSpPr>
            <p:nvPr/>
          </p:nvSpPr>
          <p:spPr bwMode="auto">
            <a:xfrm>
              <a:off x="2114" y="2448"/>
              <a:ext cx="211" cy="96"/>
            </a:xfrm>
            <a:prstGeom prst="triangle">
              <a:avLst>
                <a:gd name="adj" fmla="val 50000"/>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23566" name="Line 16"/>
            <p:cNvSpPr>
              <a:spLocks noChangeShapeType="1"/>
            </p:cNvSpPr>
            <p:nvPr/>
          </p:nvSpPr>
          <p:spPr bwMode="auto">
            <a:xfrm>
              <a:off x="2215" y="2544"/>
              <a:ext cx="0" cy="24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23567" name="Line 17"/>
            <p:cNvSpPr>
              <a:spLocks noChangeShapeType="1"/>
            </p:cNvSpPr>
            <p:nvPr/>
          </p:nvSpPr>
          <p:spPr bwMode="auto">
            <a:xfrm>
              <a:off x="1327" y="2784"/>
              <a:ext cx="0" cy="384"/>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23568" name="Line 18"/>
            <p:cNvSpPr>
              <a:spLocks noChangeShapeType="1"/>
            </p:cNvSpPr>
            <p:nvPr/>
          </p:nvSpPr>
          <p:spPr bwMode="auto">
            <a:xfrm>
              <a:off x="2215" y="2784"/>
              <a:ext cx="0" cy="384"/>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23569" name="Line 19"/>
            <p:cNvSpPr>
              <a:spLocks noChangeShapeType="1"/>
            </p:cNvSpPr>
            <p:nvPr/>
          </p:nvSpPr>
          <p:spPr bwMode="auto">
            <a:xfrm>
              <a:off x="3247" y="2784"/>
              <a:ext cx="0" cy="384"/>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23570" name="Rectangle 20"/>
            <p:cNvSpPr>
              <a:spLocks noChangeArrowheads="1"/>
            </p:cNvSpPr>
            <p:nvPr/>
          </p:nvSpPr>
          <p:spPr bwMode="auto">
            <a:xfrm>
              <a:off x="2814" y="3463"/>
              <a:ext cx="852" cy="11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23571" name="Rectangle 21"/>
            <p:cNvSpPr>
              <a:spLocks noChangeArrowheads="1"/>
            </p:cNvSpPr>
            <p:nvPr/>
          </p:nvSpPr>
          <p:spPr bwMode="auto">
            <a:xfrm>
              <a:off x="2816" y="3569"/>
              <a:ext cx="852" cy="524"/>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altLang="vi-VN" sz="2400" b="0">
                  <a:latin typeface="Times New Roman" pitchFamily="18" charset="0"/>
                </a:rPr>
                <a:t>trigger</a:t>
              </a:r>
            </a:p>
            <a:p>
              <a:pPr algn="ctr"/>
              <a:r>
                <a:rPr lang="en-US" altLang="vi-VN" sz="2400" b="0">
                  <a:latin typeface="Times New Roman" pitchFamily="18" charset="0"/>
                </a:rPr>
                <a:t>...</a:t>
              </a:r>
            </a:p>
          </p:txBody>
        </p:sp>
        <p:sp>
          <p:nvSpPr>
            <p:cNvPr id="23572" name="Rectangle 22"/>
            <p:cNvSpPr>
              <a:spLocks noChangeArrowheads="1"/>
            </p:cNvSpPr>
            <p:nvPr/>
          </p:nvSpPr>
          <p:spPr bwMode="auto">
            <a:xfrm>
              <a:off x="4225" y="3501"/>
              <a:ext cx="1363" cy="524"/>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altLang="vi-VN" sz="2400" b="0">
                  <a:latin typeface="Times New Roman" pitchFamily="18" charset="0"/>
                </a:rPr>
                <a:t>for g in children</a:t>
              </a:r>
            </a:p>
            <a:p>
              <a:pPr algn="ctr"/>
              <a:r>
                <a:rPr lang="en-US" altLang="vi-VN" sz="2400" b="0">
                  <a:latin typeface="Times New Roman" pitchFamily="18" charset="0"/>
                </a:rPr>
                <a:t>g.trigger()</a:t>
              </a:r>
            </a:p>
          </p:txBody>
        </p:sp>
        <p:sp>
          <p:nvSpPr>
            <p:cNvPr id="23573" name="Line 23"/>
            <p:cNvSpPr>
              <a:spLocks noChangeShapeType="1"/>
            </p:cNvSpPr>
            <p:nvPr/>
          </p:nvSpPr>
          <p:spPr bwMode="auto">
            <a:xfrm>
              <a:off x="5419" y="3506"/>
              <a:ext cx="165" cy="16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23574" name="Oval 24"/>
            <p:cNvSpPr>
              <a:spLocks noChangeArrowheads="1"/>
            </p:cNvSpPr>
            <p:nvPr/>
          </p:nvSpPr>
          <p:spPr bwMode="auto">
            <a:xfrm>
              <a:off x="3580" y="3668"/>
              <a:ext cx="47" cy="47"/>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23575" name="Line 25"/>
            <p:cNvSpPr>
              <a:spLocks noChangeShapeType="1"/>
            </p:cNvSpPr>
            <p:nvPr/>
          </p:nvSpPr>
          <p:spPr bwMode="auto">
            <a:xfrm>
              <a:off x="3629" y="3694"/>
              <a:ext cx="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23576" name="AutoShape 26"/>
            <p:cNvSpPr>
              <a:spLocks noChangeArrowheads="1"/>
            </p:cNvSpPr>
            <p:nvPr/>
          </p:nvSpPr>
          <p:spPr bwMode="auto">
            <a:xfrm>
              <a:off x="3677" y="3220"/>
              <a:ext cx="211" cy="122"/>
            </a:xfrm>
            <a:prstGeom prst="diamond">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23577" name="Line 27"/>
            <p:cNvSpPr>
              <a:spLocks noChangeShapeType="1"/>
            </p:cNvSpPr>
            <p:nvPr/>
          </p:nvSpPr>
          <p:spPr bwMode="auto">
            <a:xfrm>
              <a:off x="3888" y="3283"/>
              <a:ext cx="435"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23578" name="Line 28"/>
            <p:cNvSpPr>
              <a:spLocks noChangeShapeType="1"/>
            </p:cNvSpPr>
            <p:nvPr/>
          </p:nvSpPr>
          <p:spPr bwMode="auto">
            <a:xfrm flipV="1">
              <a:off x="4323" y="1294"/>
              <a:ext cx="0" cy="1989"/>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23579" name="Line 29"/>
            <p:cNvSpPr>
              <a:spLocks noChangeShapeType="1"/>
            </p:cNvSpPr>
            <p:nvPr/>
          </p:nvSpPr>
          <p:spPr bwMode="auto">
            <a:xfrm flipH="1">
              <a:off x="3300" y="1287"/>
              <a:ext cx="1023"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vi-VN"/>
            </a:p>
          </p:txBody>
        </p:sp>
      </p:grpSp>
    </p:spTree>
    <p:extLst>
      <p:ext uri="{BB962C8B-B14F-4D97-AF65-F5344CB8AC3E}">
        <p14:creationId xmlns:p14="http://schemas.microsoft.com/office/powerpoint/2010/main" val="3653708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D3EC0A0F-2921-47B5-ACFD-706AC1D63E63}" type="slidenum">
              <a:rPr lang="en-US" altLang="vi-VN" b="0" smtClean="0">
                <a:solidFill>
                  <a:schemeClr val="accent1"/>
                </a:solidFill>
              </a:rPr>
              <a:pPr eaLnBrk="1" hangingPunct="1"/>
              <a:t>16</a:t>
            </a:fld>
            <a:endParaRPr lang="en-US" altLang="vi-VN" b="0" smtClean="0">
              <a:solidFill>
                <a:schemeClr val="accent1"/>
              </a:solidFill>
            </a:endParaRPr>
          </a:p>
        </p:txBody>
      </p:sp>
      <p:sp>
        <p:nvSpPr>
          <p:cNvPr id="86221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Composite Pattern (3)</a:t>
            </a:r>
          </a:p>
        </p:txBody>
      </p:sp>
      <p:sp>
        <p:nvSpPr>
          <p:cNvPr id="24580"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Ví dụ: 2</a:t>
            </a:r>
          </a:p>
        </p:txBody>
      </p:sp>
      <p:pic>
        <p:nvPicPr>
          <p:cNvPr id="245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0"/>
            <a:ext cx="624840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5"/>
          <p:cNvSpPr txBox="1">
            <a:spLocks noChangeArrowheads="1"/>
          </p:cNvSpPr>
          <p:nvPr/>
        </p:nvSpPr>
        <p:spPr bwMode="auto">
          <a:xfrm>
            <a:off x="7010400" y="1828800"/>
            <a:ext cx="2286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endParaRPr lang="vi-VN" altLang="vi-VN"/>
          </a:p>
        </p:txBody>
      </p:sp>
    </p:spTree>
    <p:extLst>
      <p:ext uri="{BB962C8B-B14F-4D97-AF65-F5344CB8AC3E}">
        <p14:creationId xmlns:p14="http://schemas.microsoft.com/office/powerpoint/2010/main" val="3517538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5FC94147-076D-492E-8044-0EB790201DFA}" type="slidenum">
              <a:rPr lang="en-US" altLang="vi-VN" b="0" smtClean="0">
                <a:solidFill>
                  <a:schemeClr val="accent1"/>
                </a:solidFill>
              </a:rPr>
              <a:pPr eaLnBrk="1" hangingPunct="1"/>
              <a:t>17</a:t>
            </a:fld>
            <a:endParaRPr lang="en-US" altLang="vi-VN" b="0" smtClean="0">
              <a:solidFill>
                <a:schemeClr val="accent1"/>
              </a:solidFill>
            </a:endParaRPr>
          </a:p>
        </p:txBody>
      </p:sp>
      <p:sp>
        <p:nvSpPr>
          <p:cNvPr id="83865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Composite Pattern (4)</a:t>
            </a:r>
          </a:p>
        </p:txBody>
      </p:sp>
      <p:sp>
        <p:nvSpPr>
          <p:cNvPr id="25604"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Ngữ cảnh áp dụng:</a:t>
            </a:r>
          </a:p>
          <a:p>
            <a:pPr lvl="1" algn="just" eaLnBrk="1" hangingPunct="1">
              <a:lnSpc>
                <a:spcPct val="120000"/>
              </a:lnSpc>
            </a:pPr>
            <a:r>
              <a:rPr lang="en-US" altLang="vi-VN" smtClean="0"/>
              <a:t>Chương trình muốn thể hiện quan hệ bao gộp – bị bao gộp.</a:t>
            </a:r>
          </a:p>
          <a:p>
            <a:pPr lvl="1" algn="just" eaLnBrk="1" hangingPunct="1">
              <a:lnSpc>
                <a:spcPct val="120000"/>
              </a:lnSpc>
            </a:pPr>
            <a:r>
              <a:rPr lang="en-US" altLang="vi-VN" smtClean="0"/>
              <a:t>Chương trình muốn đối xử các phần tử bao gộp và bị bao gộp như nhau.</a:t>
            </a:r>
          </a:p>
        </p:txBody>
      </p:sp>
    </p:spTree>
    <p:extLst>
      <p:ext uri="{BB962C8B-B14F-4D97-AF65-F5344CB8AC3E}">
        <p14:creationId xmlns:p14="http://schemas.microsoft.com/office/powerpoint/2010/main" val="2139816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4D1780AA-85DD-4C64-9AE7-1A9E2CFA929F}" type="slidenum">
              <a:rPr lang="en-US" altLang="vi-VN" b="0" smtClean="0">
                <a:solidFill>
                  <a:schemeClr val="accent1"/>
                </a:solidFill>
              </a:rPr>
              <a:pPr eaLnBrk="1" hangingPunct="1"/>
              <a:t>18</a:t>
            </a:fld>
            <a:endParaRPr lang="en-US" altLang="vi-VN" b="0" smtClean="0">
              <a:solidFill>
                <a:schemeClr val="accent1"/>
              </a:solidFill>
            </a:endParaRPr>
          </a:p>
        </p:txBody>
      </p:sp>
      <p:sp>
        <p:nvSpPr>
          <p:cNvPr id="79053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Decorator Pattern (1)</a:t>
            </a:r>
          </a:p>
        </p:txBody>
      </p:sp>
      <p:sp>
        <p:nvSpPr>
          <p:cNvPr id="26628"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Ý nghĩa:</a:t>
            </a:r>
            <a:r>
              <a:rPr lang="en-US" altLang="vi-VN" smtClean="0"/>
              <a:t> Bổ sung trách nhiệm cho đối tượng tại thời điểm thực thi.</a:t>
            </a:r>
          </a:p>
          <a:p>
            <a:pPr algn="just" eaLnBrk="1" hangingPunct="1">
              <a:lnSpc>
                <a:spcPct val="120000"/>
              </a:lnSpc>
            </a:pPr>
            <a:r>
              <a:rPr lang="en-US" altLang="vi-VN" smtClean="0">
                <a:solidFill>
                  <a:srgbClr val="0000FF"/>
                </a:solidFill>
              </a:rPr>
              <a:t>Ngữ cảnh áp dụng:</a:t>
            </a:r>
          </a:p>
          <a:p>
            <a:pPr lvl="1" algn="just" eaLnBrk="1" hangingPunct="1">
              <a:lnSpc>
                <a:spcPct val="120000"/>
              </a:lnSpc>
            </a:pPr>
            <a:r>
              <a:rPr lang="en-US" altLang="vi-VN" smtClean="0"/>
              <a:t>Muốn thêm động trách nhiệm cho một vài đối tượng mà không ảnh hưởng đến các đối tượng cùng loại.</a:t>
            </a:r>
          </a:p>
          <a:p>
            <a:pPr lvl="1" algn="just" eaLnBrk="1" hangingPunct="1">
              <a:lnSpc>
                <a:spcPct val="120000"/>
              </a:lnSpc>
            </a:pPr>
            <a:r>
              <a:rPr lang="en-US" altLang="vi-VN" smtClean="0"/>
              <a:t>Tích lũy thêm các trách nhiệm của đối tượng.</a:t>
            </a:r>
          </a:p>
          <a:p>
            <a:pPr lvl="1" algn="just" eaLnBrk="1" hangingPunct="1">
              <a:lnSpc>
                <a:spcPct val="120000"/>
              </a:lnSpc>
            </a:pPr>
            <a:r>
              <a:rPr lang="en-US" altLang="vi-VN" smtClean="0"/>
              <a:t>Khi không thể nới rộng đối tượng bằng cách kế thừa (sợ bùng nổ hệ thống class con-cha).</a:t>
            </a:r>
          </a:p>
        </p:txBody>
      </p:sp>
    </p:spTree>
    <p:extLst>
      <p:ext uri="{BB962C8B-B14F-4D97-AF65-F5344CB8AC3E}">
        <p14:creationId xmlns:p14="http://schemas.microsoft.com/office/powerpoint/2010/main" val="2896583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7B871EA5-4507-4FAF-B3FF-4C4C1F2AF3CF}" type="slidenum">
              <a:rPr lang="en-US" altLang="vi-VN" b="0" smtClean="0">
                <a:solidFill>
                  <a:schemeClr val="accent1"/>
                </a:solidFill>
              </a:rPr>
              <a:pPr eaLnBrk="1" hangingPunct="1"/>
              <a:t>19</a:t>
            </a:fld>
            <a:endParaRPr lang="en-US" altLang="vi-VN" b="0" smtClean="0">
              <a:solidFill>
                <a:schemeClr val="accent1"/>
              </a:solidFill>
            </a:endParaRPr>
          </a:p>
        </p:txBody>
      </p:sp>
      <p:sp>
        <p:nvSpPr>
          <p:cNvPr id="84070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Decorator Pattern (2)</a:t>
            </a:r>
          </a:p>
        </p:txBody>
      </p:sp>
      <p:sp>
        <p:nvSpPr>
          <p:cNvPr id="27652" name="Rectangle 4"/>
          <p:cNvSpPr>
            <a:spLocks noGrp="1" noChangeArrowheads="1"/>
          </p:cNvSpPr>
          <p:nvPr>
            <p:ph type="body" idx="1"/>
          </p:nvPr>
        </p:nvSpPr>
        <p:spPr/>
        <p:txBody>
          <a:bodyPr/>
          <a:lstStyle/>
          <a:p>
            <a:pPr marL="0" indent="0" eaLnBrk="1" hangingPunct="1">
              <a:lnSpc>
                <a:spcPct val="120000"/>
              </a:lnSpc>
              <a:buNone/>
            </a:pPr>
            <a:r>
              <a:rPr lang="en-US" altLang="vi-VN" dirty="0" err="1" smtClean="0"/>
              <a:t>Ví</a:t>
            </a:r>
            <a:r>
              <a:rPr lang="en-US" altLang="vi-VN" dirty="0" smtClean="0"/>
              <a:t> </a:t>
            </a:r>
            <a:r>
              <a:rPr lang="en-US" altLang="vi-VN" dirty="0" err="1" smtClean="0"/>
              <a:t>dụ</a:t>
            </a:r>
            <a:r>
              <a:rPr lang="en-US" altLang="vi-VN" dirty="0" smtClean="0"/>
              <a:t> H</a:t>
            </a:r>
            <a:endParaRPr lang="vi-VN" altLang="vi-VN" dirty="0" smtClean="0"/>
          </a:p>
        </p:txBody>
      </p:sp>
      <p:pic>
        <p:nvPicPr>
          <p:cNvPr id="276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6781800"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697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effectLst>
                  <a:outerShdw blurRad="38100" dist="38100" dir="2700000" algn="tl">
                    <a:srgbClr val="C0C0C0"/>
                  </a:outerShdw>
                </a:effectLst>
              </a:rPr>
              <a:t>Chương</a:t>
            </a:r>
            <a:r>
              <a:rPr lang="en-US" b="1" dirty="0" smtClean="0">
                <a:effectLst>
                  <a:outerShdw blurRad="38100" dist="38100" dir="2700000" algn="tl">
                    <a:srgbClr val="C0C0C0"/>
                  </a:outerShdw>
                </a:effectLst>
              </a:rPr>
              <a:t> 3</a:t>
            </a:r>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a:t>
            </a:fld>
            <a:endParaRPr lang="en-US"/>
          </a:p>
        </p:txBody>
      </p:sp>
      <p:sp>
        <p:nvSpPr>
          <p:cNvPr id="5" name="Rectangle 2"/>
          <p:cNvSpPr txBox="1">
            <a:spLocks noChangeArrowheads="1"/>
          </p:cNvSpPr>
          <p:nvPr/>
        </p:nvSpPr>
        <p:spPr bwMode="gray">
          <a:xfrm>
            <a:off x="533400" y="2057400"/>
            <a:ext cx="822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charset="0"/>
              </a:defRPr>
            </a:lvl2pPr>
            <a:lvl3pPr algn="ctr" rtl="0" eaLnBrk="0" fontAlgn="base" hangingPunct="0">
              <a:spcBef>
                <a:spcPct val="0"/>
              </a:spcBef>
              <a:spcAft>
                <a:spcPct val="0"/>
              </a:spcAft>
              <a:defRPr sz="3200">
                <a:solidFill>
                  <a:schemeClr val="bg1"/>
                </a:solidFill>
                <a:latin typeface="Arial" charset="0"/>
              </a:defRPr>
            </a:lvl3pPr>
            <a:lvl4pPr algn="ctr" rtl="0" eaLnBrk="0" fontAlgn="base" hangingPunct="0">
              <a:spcBef>
                <a:spcPct val="0"/>
              </a:spcBef>
              <a:spcAft>
                <a:spcPct val="0"/>
              </a:spcAft>
              <a:defRPr sz="3200">
                <a:solidFill>
                  <a:schemeClr val="bg1"/>
                </a:solidFill>
                <a:latin typeface="Arial" charset="0"/>
              </a:defRPr>
            </a:lvl4pPr>
            <a:lvl5pPr algn="ctr" rtl="0" eaLnBrk="0" fontAlgn="base" hangingPunct="0">
              <a:spcBef>
                <a:spcPct val="0"/>
              </a:spcBef>
              <a:spcAft>
                <a:spcPct val="0"/>
              </a:spcAft>
              <a:defRPr sz="3200">
                <a:solidFill>
                  <a:schemeClr val="bg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a:lstStyle>
          <a:p>
            <a:pPr eaLnBrk="1" hangingPunct="1">
              <a:defRPr/>
            </a:pPr>
            <a:endParaRPr lang="en-US" sz="2400" b="1" dirty="0" smtClean="0">
              <a:solidFill>
                <a:srgbClr val="FF0000"/>
              </a:solidFill>
              <a:effectLst>
                <a:outerShdw blurRad="38100" dist="38100" dir="2700000" algn="tl">
                  <a:srgbClr val="C0C0C0"/>
                </a:outerShdw>
              </a:effectLst>
            </a:endParaRPr>
          </a:p>
          <a:p>
            <a:pPr eaLnBrk="1" hangingPunct="1">
              <a:defRPr/>
            </a:pPr>
            <a:r>
              <a:rPr lang="en-US" sz="2400" b="1" dirty="0" smtClean="0">
                <a:solidFill>
                  <a:schemeClr val="tx1">
                    <a:lumMod val="50000"/>
                  </a:schemeClr>
                </a:solidFill>
                <a:effectLst>
                  <a:outerShdw blurRad="38100" dist="38100" dir="2700000" algn="tl">
                    <a:srgbClr val="C0C0C0"/>
                  </a:outerShdw>
                </a:effectLst>
              </a:rPr>
              <a:t>KIẾN TRÚC MẪU </a:t>
            </a:r>
          </a:p>
          <a:p>
            <a:pPr eaLnBrk="1" hangingPunct="1">
              <a:defRPr/>
            </a:pPr>
            <a:r>
              <a:rPr lang="en-US" sz="2400" b="1" dirty="0">
                <a:solidFill>
                  <a:schemeClr val="tx1">
                    <a:lumMod val="50000"/>
                  </a:schemeClr>
                </a:solidFill>
                <a:effectLst>
                  <a:outerShdw blurRad="38100" dist="38100" dir="2700000" algn="tl">
                    <a:srgbClr val="C0C0C0"/>
                  </a:outerShdw>
                </a:effectLst>
              </a:rPr>
              <a:t>Architectural </a:t>
            </a:r>
            <a:r>
              <a:rPr lang="en-US" sz="2400" b="1" dirty="0" smtClean="0">
                <a:solidFill>
                  <a:schemeClr val="tx1">
                    <a:lumMod val="50000"/>
                  </a:schemeClr>
                </a:solidFill>
                <a:effectLst>
                  <a:outerShdw blurRad="38100" dist="38100" dir="2700000" algn="tl">
                    <a:srgbClr val="C0C0C0"/>
                  </a:outerShdw>
                </a:effectLst>
              </a:rPr>
              <a:t>pattern </a:t>
            </a:r>
          </a:p>
        </p:txBody>
      </p:sp>
    </p:spTree>
    <p:extLst>
      <p:ext uri="{BB962C8B-B14F-4D97-AF65-F5344CB8AC3E}">
        <p14:creationId xmlns:p14="http://schemas.microsoft.com/office/powerpoint/2010/main" val="900713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DB12F1C4-12CB-4CA5-BDE3-5E3FE08D5CDC}" type="slidenum">
              <a:rPr lang="en-US" altLang="vi-VN" b="0" smtClean="0">
                <a:solidFill>
                  <a:schemeClr val="accent1"/>
                </a:solidFill>
              </a:rPr>
              <a:pPr eaLnBrk="1" hangingPunct="1"/>
              <a:t>20</a:t>
            </a:fld>
            <a:endParaRPr lang="en-US" altLang="vi-VN" b="0" smtClean="0">
              <a:solidFill>
                <a:schemeClr val="accent1"/>
              </a:solidFill>
            </a:endParaRPr>
          </a:p>
        </p:txBody>
      </p:sp>
      <p:sp>
        <p:nvSpPr>
          <p:cNvPr id="84173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Decorator Pattern (3)</a:t>
            </a:r>
          </a:p>
        </p:txBody>
      </p:sp>
      <p:sp>
        <p:nvSpPr>
          <p:cNvPr id="28676"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Ví dụ:</a:t>
            </a:r>
            <a:r>
              <a:rPr lang="en-US" altLang="vi-VN" smtClean="0"/>
              <a:t> </a:t>
            </a:r>
          </a:p>
        </p:txBody>
      </p:sp>
      <p:pic>
        <p:nvPicPr>
          <p:cNvPr id="28677" name="Picture 4">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00"/>
            <a:ext cx="6400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197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Một</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số</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mô</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hình</a:t>
            </a:r>
            <a:r>
              <a:rPr lang="en-US" b="1" dirty="0" smtClean="0">
                <a:effectLst>
                  <a:outerShdw blurRad="38100" dist="38100" dir="2700000" algn="tl">
                    <a:srgbClr val="000000">
                      <a:alpha val="43137"/>
                    </a:srgbClr>
                  </a:outerShdw>
                </a:effectLst>
              </a:rPr>
              <a:t> PA </a:t>
            </a:r>
            <a:r>
              <a:rPr lang="en-US" b="1" dirty="0" err="1" smtClean="0">
                <a:effectLst>
                  <a:outerShdw blurRad="38100" dist="38100" dir="2700000" algn="tl">
                    <a:srgbClr val="000000">
                      <a:alpha val="43137"/>
                    </a:srgbClr>
                  </a:outerShdw>
                </a:effectLst>
              </a:rPr>
              <a:t>thông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dụng</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err="1" smtClean="0"/>
              <a:t>Mô</a:t>
            </a:r>
            <a:r>
              <a:rPr lang="en-US" dirty="0" smtClean="0"/>
              <a:t> </a:t>
            </a:r>
            <a:r>
              <a:rPr lang="en-US" dirty="0" err="1"/>
              <a:t>hình</a:t>
            </a:r>
            <a:r>
              <a:rPr lang="en-US" dirty="0"/>
              <a:t> Model-View-Controller (MVC)</a:t>
            </a:r>
          </a:p>
          <a:p>
            <a:r>
              <a:rPr lang="en-US" dirty="0" err="1" smtClean="0"/>
              <a:t>Mô</a:t>
            </a:r>
            <a:r>
              <a:rPr lang="en-US" dirty="0" smtClean="0"/>
              <a:t> </a:t>
            </a:r>
            <a:r>
              <a:rPr lang="en-US" dirty="0" err="1"/>
              <a:t>hình</a:t>
            </a:r>
            <a:r>
              <a:rPr lang="en-US" dirty="0"/>
              <a:t> </a:t>
            </a:r>
            <a:r>
              <a:rPr lang="en-US" dirty="0" err="1"/>
              <a:t>kiến</a:t>
            </a:r>
            <a:r>
              <a:rPr lang="en-US" dirty="0"/>
              <a:t> </a:t>
            </a:r>
            <a:r>
              <a:rPr lang="en-US" dirty="0" err="1"/>
              <a:t>trúc</a:t>
            </a:r>
            <a:r>
              <a:rPr lang="en-US" dirty="0"/>
              <a:t> </a:t>
            </a:r>
            <a:r>
              <a:rPr lang="en-US" dirty="0" err="1"/>
              <a:t>phân</a:t>
            </a:r>
            <a:r>
              <a:rPr lang="en-US" dirty="0"/>
              <a:t> </a:t>
            </a:r>
            <a:r>
              <a:rPr lang="en-US" dirty="0" err="1"/>
              <a:t>tầng</a:t>
            </a:r>
            <a:endParaRPr lang="en-US" dirty="0"/>
          </a:p>
          <a:p>
            <a:r>
              <a:rPr lang="en-US" dirty="0" err="1" smtClean="0"/>
              <a:t>Mô</a:t>
            </a:r>
            <a:r>
              <a:rPr lang="en-US" dirty="0" smtClean="0"/>
              <a:t> </a:t>
            </a:r>
            <a:r>
              <a:rPr lang="en-US" dirty="0" err="1"/>
              <a:t>hình</a:t>
            </a:r>
            <a:r>
              <a:rPr lang="en-US" dirty="0"/>
              <a:t> Repository</a:t>
            </a:r>
          </a:p>
          <a:p>
            <a:r>
              <a:rPr lang="en-US" dirty="0" err="1" smtClean="0"/>
              <a:t>Mô</a:t>
            </a:r>
            <a:r>
              <a:rPr lang="en-US" dirty="0" smtClean="0"/>
              <a:t> </a:t>
            </a:r>
            <a:r>
              <a:rPr lang="en-US" dirty="0" err="1"/>
              <a:t>hình</a:t>
            </a:r>
            <a:r>
              <a:rPr lang="en-US" dirty="0"/>
              <a:t> client–server</a:t>
            </a:r>
          </a:p>
          <a:p>
            <a:r>
              <a:rPr lang="en-US" dirty="0" err="1" smtClean="0"/>
              <a:t>Mô</a:t>
            </a:r>
            <a:r>
              <a:rPr lang="en-US" dirty="0" smtClean="0"/>
              <a:t> </a:t>
            </a:r>
            <a:r>
              <a:rPr lang="en-US" dirty="0" err="1"/>
              <a:t>hình</a:t>
            </a:r>
            <a:r>
              <a:rPr lang="en-US" dirty="0"/>
              <a:t> pipe and filter</a:t>
            </a:r>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21</a:t>
            </a:fld>
            <a:endParaRPr lang="en-US"/>
          </a:p>
        </p:txBody>
      </p:sp>
    </p:spTree>
    <p:extLst>
      <p:ext uri="{BB962C8B-B14F-4D97-AF65-F5344CB8AC3E}">
        <p14:creationId xmlns:p14="http://schemas.microsoft.com/office/powerpoint/2010/main" val="2620913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The Model-View-Controller (MVC</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9771361"/>
              </p:ext>
            </p:extLst>
          </p:nvPr>
        </p:nvGraphicFramePr>
        <p:xfrm>
          <a:off x="762000" y="1219200"/>
          <a:ext cx="8000999" cy="5167455"/>
        </p:xfrm>
        <a:graphic>
          <a:graphicData uri="http://schemas.openxmlformats.org/drawingml/2006/table">
            <a:tbl>
              <a:tblPr/>
              <a:tblGrid>
                <a:gridCol w="2210802"/>
                <a:gridCol w="5790197"/>
              </a:tblGrid>
              <a:tr h="221030">
                <a:tc>
                  <a:txBody>
                    <a:bodyPr/>
                    <a:lstStyle/>
                    <a:p>
                      <a:r>
                        <a:rPr lang="en-US" sz="2000" b="1" i="0" dirty="0" err="1" smtClean="0">
                          <a:solidFill>
                            <a:srgbClr val="000000"/>
                          </a:solidFill>
                          <a:effectLst/>
                          <a:latin typeface="Helvetica-Bold"/>
                        </a:rPr>
                        <a:t>Tên</a:t>
                      </a:r>
                      <a:endParaRPr lang="en-US" sz="2000" dirty="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1" i="0" dirty="0" err="1">
                          <a:solidFill>
                            <a:srgbClr val="000000"/>
                          </a:solidFill>
                          <a:effectLst/>
                          <a:latin typeface="Helvetica-Bold"/>
                        </a:rPr>
                        <a:t>Mô</a:t>
                      </a:r>
                      <a:r>
                        <a:rPr lang="en-US" sz="2000" b="1" i="0" dirty="0">
                          <a:solidFill>
                            <a:srgbClr val="000000"/>
                          </a:solidFill>
                          <a:effectLst/>
                          <a:latin typeface="Helvetica-Bold"/>
                        </a:rPr>
                        <a:t> </a:t>
                      </a:r>
                      <a:r>
                        <a:rPr lang="en-US" sz="2000" b="1" i="0" dirty="0" err="1">
                          <a:solidFill>
                            <a:srgbClr val="000000"/>
                          </a:solidFill>
                          <a:effectLst/>
                          <a:latin typeface="Helvetica-Bold"/>
                        </a:rPr>
                        <a:t>hình</a:t>
                      </a:r>
                      <a:r>
                        <a:rPr lang="en-US" sz="2000" b="1" i="0" dirty="0">
                          <a:solidFill>
                            <a:srgbClr val="000000"/>
                          </a:solidFill>
                          <a:effectLst/>
                          <a:latin typeface="Helvetica-Bold"/>
                        </a:rPr>
                        <a:t> MVC (</a:t>
                      </a:r>
                      <a:r>
                        <a:rPr lang="en-US" sz="2000" b="1" i="0" dirty="0" smtClean="0">
                          <a:solidFill>
                            <a:srgbClr val="000000"/>
                          </a:solidFill>
                          <a:effectLst/>
                          <a:latin typeface="Helvetica-Bold"/>
                        </a:rPr>
                        <a:t>Model-View-Controller)</a:t>
                      </a:r>
                      <a:endParaRPr lang="en-US" sz="2000" dirty="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1577">
                <a:tc>
                  <a:txBody>
                    <a:bodyPr/>
                    <a:lstStyle/>
                    <a:p>
                      <a:r>
                        <a:rPr lang="en-US" sz="1500" b="1" i="0">
                          <a:solidFill>
                            <a:srgbClr val="000000"/>
                          </a:solidFill>
                          <a:effectLst/>
                          <a:latin typeface="Helvetica-Bold"/>
                        </a:rPr>
                        <a:t>Mô tả" </a:t>
                      </a:r>
                      <a:endParaRPr lang="en-US" sz="150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vi-VN" sz="1500" b="0" i="0" dirty="0">
                          <a:solidFill>
                            <a:srgbClr val="000000"/>
                          </a:solidFill>
                          <a:effectLst/>
                          <a:latin typeface="Helvetica"/>
                        </a:rPr>
                        <a:t>Tách riêng phần biểu diễn và phần tương tác ra khỏi dữ liệu hệ</a:t>
                      </a:r>
                      <a:br>
                        <a:rPr lang="vi-VN" sz="1500" b="0" i="0" dirty="0">
                          <a:solidFill>
                            <a:srgbClr val="000000"/>
                          </a:solidFill>
                          <a:effectLst/>
                          <a:latin typeface="Helvetica"/>
                        </a:rPr>
                      </a:br>
                      <a:r>
                        <a:rPr lang="vi-VN" sz="1500" b="0" i="0" dirty="0">
                          <a:solidFill>
                            <a:srgbClr val="000000"/>
                          </a:solidFill>
                          <a:effectLst/>
                          <a:latin typeface="Helvetica"/>
                        </a:rPr>
                        <a:t>thống. Hệ thống được cấu trúc hóa thành ba component logic</a:t>
                      </a:r>
                      <a:br>
                        <a:rPr lang="vi-VN" sz="1500" b="0" i="0" dirty="0">
                          <a:solidFill>
                            <a:srgbClr val="000000"/>
                          </a:solidFill>
                          <a:effectLst/>
                          <a:latin typeface="Helvetica"/>
                        </a:rPr>
                      </a:br>
                      <a:r>
                        <a:rPr lang="vi-VN" sz="1500" b="0" i="0" dirty="0">
                          <a:solidFill>
                            <a:srgbClr val="000000"/>
                          </a:solidFill>
                          <a:effectLst/>
                          <a:latin typeface="Helvetica"/>
                        </a:rPr>
                        <a:t>tương tác với nhau. /</a:t>
                      </a:r>
                      <a:br>
                        <a:rPr lang="vi-VN" sz="1500" b="0" i="0" dirty="0">
                          <a:solidFill>
                            <a:srgbClr val="000000"/>
                          </a:solidFill>
                          <a:effectLst/>
                          <a:latin typeface="Helvetica"/>
                        </a:rPr>
                      </a:br>
                      <a:r>
                        <a:rPr lang="vi-VN" sz="1500" b="0" i="0" dirty="0">
                          <a:solidFill>
                            <a:srgbClr val="000000"/>
                          </a:solidFill>
                          <a:effectLst/>
                          <a:latin typeface="ArialMT"/>
                        </a:rPr>
                        <a:t>•</a:t>
                      </a:r>
                      <a:r>
                        <a:rPr lang="vi-VN" sz="1500" b="1" i="0" dirty="0">
                          <a:solidFill>
                            <a:srgbClr val="000000"/>
                          </a:solidFill>
                          <a:effectLst/>
                          <a:latin typeface="Helvetica-Bold"/>
                        </a:rPr>
                        <a:t>Model component</a:t>
                      </a:r>
                      <a:r>
                        <a:rPr lang="vi-VN" sz="1500" b="0" i="0" dirty="0">
                          <a:solidFill>
                            <a:srgbClr val="000000"/>
                          </a:solidFill>
                          <a:effectLst/>
                          <a:latin typeface="Helvetica"/>
                        </a:rPr>
                        <a:t>: quản lý dữ liệu hệ thống và các thao tác</a:t>
                      </a:r>
                      <a:br>
                        <a:rPr lang="vi-VN" sz="1500" b="0" i="0" dirty="0">
                          <a:solidFill>
                            <a:srgbClr val="000000"/>
                          </a:solidFill>
                          <a:effectLst/>
                          <a:latin typeface="Helvetica"/>
                        </a:rPr>
                      </a:br>
                      <a:r>
                        <a:rPr lang="vi-VN" sz="1500" b="0" i="0" dirty="0">
                          <a:solidFill>
                            <a:srgbClr val="000000"/>
                          </a:solidFill>
                          <a:effectLst/>
                          <a:latin typeface="Helvetica"/>
                        </a:rPr>
                        <a:t>trên dữ trên dữ liệu đó./</a:t>
                      </a:r>
                      <a:br>
                        <a:rPr lang="vi-VN" sz="1500" b="0" i="0" dirty="0">
                          <a:solidFill>
                            <a:srgbClr val="000000"/>
                          </a:solidFill>
                          <a:effectLst/>
                          <a:latin typeface="Helvetica"/>
                        </a:rPr>
                      </a:br>
                      <a:r>
                        <a:rPr lang="vi-VN" sz="1500" b="0" i="0" dirty="0">
                          <a:solidFill>
                            <a:srgbClr val="000000"/>
                          </a:solidFill>
                          <a:effectLst/>
                          <a:latin typeface="ArialMT"/>
                        </a:rPr>
                        <a:t>•</a:t>
                      </a:r>
                      <a:r>
                        <a:rPr lang="vi-VN" sz="1500" b="1" i="0" dirty="0">
                          <a:solidFill>
                            <a:srgbClr val="000000"/>
                          </a:solidFill>
                          <a:effectLst/>
                          <a:latin typeface="Helvetica-Bold"/>
                        </a:rPr>
                        <a:t>View component</a:t>
                      </a:r>
                      <a:r>
                        <a:rPr lang="vi-VN" sz="1500" b="0" i="0" dirty="0">
                          <a:solidFill>
                            <a:srgbClr val="000000"/>
                          </a:solidFill>
                          <a:effectLst/>
                          <a:latin typeface="Helvetica"/>
                        </a:rPr>
                        <a:t>: định nghĩa và quản lý cách dữ liệu được</a:t>
                      </a:r>
                      <a:br>
                        <a:rPr lang="vi-VN" sz="1500" b="0" i="0" dirty="0">
                          <a:solidFill>
                            <a:srgbClr val="000000"/>
                          </a:solidFill>
                          <a:effectLst/>
                          <a:latin typeface="Helvetica"/>
                        </a:rPr>
                      </a:br>
                      <a:r>
                        <a:rPr lang="vi-VN" sz="1500" b="0" i="0" dirty="0">
                          <a:solidFill>
                            <a:srgbClr val="000000"/>
                          </a:solidFill>
                          <a:effectLst/>
                          <a:latin typeface="Helvetica"/>
                        </a:rPr>
                        <a:t>biểu diễn tới người dùng như thế nào. /</a:t>
                      </a:r>
                      <a:br>
                        <a:rPr lang="vi-VN" sz="1500" b="0" i="0" dirty="0">
                          <a:solidFill>
                            <a:srgbClr val="000000"/>
                          </a:solidFill>
                          <a:effectLst/>
                          <a:latin typeface="Helvetica"/>
                        </a:rPr>
                      </a:br>
                      <a:r>
                        <a:rPr lang="vi-VN" sz="1500" b="0" i="0" dirty="0">
                          <a:solidFill>
                            <a:srgbClr val="000000"/>
                          </a:solidFill>
                          <a:effectLst/>
                          <a:latin typeface="ArialMT"/>
                        </a:rPr>
                        <a:t>•</a:t>
                      </a:r>
                      <a:r>
                        <a:rPr lang="vi-VN" sz="1500" b="1" i="0" dirty="0">
                          <a:solidFill>
                            <a:srgbClr val="000000"/>
                          </a:solidFill>
                          <a:effectLst/>
                          <a:latin typeface="Helvetica-Bold"/>
                        </a:rPr>
                        <a:t>Controller component</a:t>
                      </a:r>
                      <a:r>
                        <a:rPr lang="vi-VN" sz="1500" b="0" i="0" dirty="0">
                          <a:solidFill>
                            <a:srgbClr val="000000"/>
                          </a:solidFill>
                          <a:effectLst/>
                          <a:latin typeface="Helvetica"/>
                        </a:rPr>
                        <a:t>: Quản lý tương tác người dùng ( ví</a:t>
                      </a:r>
                      <a:br>
                        <a:rPr lang="vi-VN" sz="1500" b="0" i="0" dirty="0">
                          <a:solidFill>
                            <a:srgbClr val="000000"/>
                          </a:solidFill>
                          <a:effectLst/>
                          <a:latin typeface="Helvetica"/>
                        </a:rPr>
                      </a:br>
                      <a:r>
                        <a:rPr lang="vi-VN" sz="1500" b="0" i="0" dirty="0">
                          <a:solidFill>
                            <a:srgbClr val="000000"/>
                          </a:solidFill>
                          <a:effectLst/>
                          <a:latin typeface="Helvetica"/>
                        </a:rPr>
                        <a:t>dụ như ấn phím, nhấp chuột, ...) và chuyển các tương tác</a:t>
                      </a:r>
                      <a:br>
                        <a:rPr lang="vi-VN" sz="1500" b="0" i="0" dirty="0">
                          <a:solidFill>
                            <a:srgbClr val="000000"/>
                          </a:solidFill>
                          <a:effectLst/>
                          <a:latin typeface="Helvetica"/>
                        </a:rPr>
                      </a:br>
                      <a:r>
                        <a:rPr lang="vi-VN" sz="1500" b="0" i="0" dirty="0">
                          <a:solidFill>
                            <a:srgbClr val="000000"/>
                          </a:solidFill>
                          <a:effectLst/>
                          <a:latin typeface="Helvetica"/>
                        </a:rPr>
                        <a:t>này tới View và Model. /</a:t>
                      </a:r>
                      <a:endParaRPr lang="vi-VN" sz="1500" dirty="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4509">
                <a:tc>
                  <a:txBody>
                    <a:bodyPr/>
                    <a:lstStyle/>
                    <a:p>
                      <a:r>
                        <a:rPr lang="en-US" sz="1500" b="1" i="0" dirty="0" err="1">
                          <a:solidFill>
                            <a:srgbClr val="000000"/>
                          </a:solidFill>
                          <a:effectLst/>
                          <a:latin typeface="Helvetica-Bold"/>
                        </a:rPr>
                        <a:t>Sử</a:t>
                      </a:r>
                      <a:r>
                        <a:rPr lang="en-US" sz="1500" b="1" i="0" dirty="0">
                          <a:solidFill>
                            <a:srgbClr val="000000"/>
                          </a:solidFill>
                          <a:effectLst/>
                          <a:latin typeface="Helvetica-Bold"/>
                        </a:rPr>
                        <a:t> </a:t>
                      </a:r>
                      <a:r>
                        <a:rPr lang="en-US" sz="1500" b="1" i="0" dirty="0" err="1">
                          <a:solidFill>
                            <a:srgbClr val="000000"/>
                          </a:solidFill>
                          <a:effectLst/>
                          <a:latin typeface="Helvetica-Bold"/>
                        </a:rPr>
                        <a:t>dụng</a:t>
                      </a:r>
                      <a:r>
                        <a:rPr lang="en-US" sz="1500" b="1" i="0" dirty="0">
                          <a:solidFill>
                            <a:srgbClr val="000000"/>
                          </a:solidFill>
                          <a:effectLst/>
                          <a:latin typeface="Helvetica-Bold"/>
                        </a:rPr>
                        <a:t> </a:t>
                      </a:r>
                      <a:r>
                        <a:rPr lang="en-US" sz="1500" b="1" i="0" dirty="0" err="1">
                          <a:solidFill>
                            <a:srgbClr val="000000"/>
                          </a:solidFill>
                          <a:effectLst/>
                          <a:latin typeface="Helvetica-Bold"/>
                        </a:rPr>
                        <a:t>khi</a:t>
                      </a:r>
                      <a:r>
                        <a:rPr lang="en-US" sz="1500" b="1" i="0" dirty="0">
                          <a:solidFill>
                            <a:srgbClr val="000000"/>
                          </a:solidFill>
                          <a:effectLst/>
                          <a:latin typeface="Helvetica-Bold"/>
                        </a:rPr>
                        <a:t> </a:t>
                      </a:r>
                      <a:r>
                        <a:rPr lang="en-US" sz="1500" b="1" i="0" dirty="0" err="1">
                          <a:solidFill>
                            <a:srgbClr val="000000"/>
                          </a:solidFill>
                          <a:effectLst/>
                          <a:latin typeface="Helvetica-Bold"/>
                        </a:rPr>
                        <a:t>nào</a:t>
                      </a:r>
                      <a:r>
                        <a:rPr lang="en-US" sz="1500" b="1" i="0" dirty="0" smtClean="0">
                          <a:solidFill>
                            <a:srgbClr val="000000"/>
                          </a:solidFill>
                          <a:effectLst/>
                          <a:latin typeface="Helvetica-Bold"/>
                        </a:rPr>
                        <a:t>"</a:t>
                      </a:r>
                      <a:endParaRPr lang="en-US" sz="1500" dirty="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vi-VN" sz="1500" b="0" i="0" dirty="0">
                          <a:solidFill>
                            <a:srgbClr val="000000"/>
                          </a:solidFill>
                          <a:effectLst/>
                          <a:latin typeface="Helvetica"/>
                        </a:rPr>
                        <a:t>Được sử dụng khi có nhiều cách biểu diễn và tương tác với dữ</a:t>
                      </a:r>
                      <a:br>
                        <a:rPr lang="vi-VN" sz="1500" b="0" i="0" dirty="0">
                          <a:solidFill>
                            <a:srgbClr val="000000"/>
                          </a:solidFill>
                          <a:effectLst/>
                          <a:latin typeface="Helvetica"/>
                        </a:rPr>
                      </a:br>
                      <a:r>
                        <a:rPr lang="vi-VN" sz="1500" b="0" i="0" dirty="0">
                          <a:solidFill>
                            <a:srgbClr val="000000"/>
                          </a:solidFill>
                          <a:effectLst/>
                          <a:latin typeface="Helvetica"/>
                        </a:rPr>
                        <a:t>liệu. Cũng được sử dụng khi chưa biết được các yêu cầu</a:t>
                      </a:r>
                      <a:br>
                        <a:rPr lang="vi-VN" sz="1500" b="0" i="0" dirty="0">
                          <a:solidFill>
                            <a:srgbClr val="000000"/>
                          </a:solidFill>
                          <a:effectLst/>
                          <a:latin typeface="Helvetica"/>
                        </a:rPr>
                      </a:br>
                      <a:r>
                        <a:rPr lang="vi-VN" sz="1500" b="0" i="0" dirty="0">
                          <a:solidFill>
                            <a:srgbClr val="000000"/>
                          </a:solidFill>
                          <a:effectLst/>
                          <a:latin typeface="Helvetica"/>
                        </a:rPr>
                        <a:t>tương lai cho tương tác và biểu diễn dữ liệu. /</a:t>
                      </a:r>
                      <a:endParaRPr lang="vi-VN" sz="1500" dirty="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4509">
                <a:tc>
                  <a:txBody>
                    <a:bodyPr/>
                    <a:lstStyle/>
                    <a:p>
                      <a:r>
                        <a:rPr lang="vi-VN" sz="1500" b="1" i="0" dirty="0">
                          <a:solidFill>
                            <a:srgbClr val="000000"/>
                          </a:solidFill>
                          <a:effectLst/>
                          <a:latin typeface="Helvetica-Bold"/>
                        </a:rPr>
                        <a:t>Ưu điểm</a:t>
                      </a:r>
                      <a:r>
                        <a:rPr lang="vi-VN" sz="1500" b="1" i="0" dirty="0" smtClean="0">
                          <a:solidFill>
                            <a:srgbClr val="000000"/>
                          </a:solidFill>
                          <a:effectLst/>
                          <a:latin typeface="Helvetica-Bold"/>
                        </a:rPr>
                        <a:t>"</a:t>
                      </a:r>
                      <a:endParaRPr lang="vi-VN" sz="1500" dirty="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vi-VN" sz="1500" b="0" i="0" dirty="0">
                          <a:solidFill>
                            <a:srgbClr val="000000"/>
                          </a:solidFill>
                          <a:effectLst/>
                          <a:latin typeface="Helvetica"/>
                        </a:rPr>
                        <a:t>Cho phép dữ liệu thay đổi độc lập với việc biểu diễn của nó và</a:t>
                      </a:r>
                      <a:br>
                        <a:rPr lang="vi-VN" sz="1500" b="0" i="0" dirty="0">
                          <a:solidFill>
                            <a:srgbClr val="000000"/>
                          </a:solidFill>
                          <a:effectLst/>
                          <a:latin typeface="Helvetica"/>
                        </a:rPr>
                      </a:br>
                      <a:r>
                        <a:rPr lang="vi-VN" sz="1500" b="0" i="0" dirty="0">
                          <a:solidFill>
                            <a:srgbClr val="000000"/>
                          </a:solidFill>
                          <a:effectLst/>
                          <a:latin typeface="Helvetica"/>
                        </a:rPr>
                        <a:t>ngược lại. Hỗ trợ biểu diễn theo nhiều cách khác nhau trên</a:t>
                      </a:r>
                      <a:br>
                        <a:rPr lang="vi-VN" sz="1500" b="0" i="0" dirty="0">
                          <a:solidFill>
                            <a:srgbClr val="000000"/>
                          </a:solidFill>
                          <a:effectLst/>
                          <a:latin typeface="Helvetica"/>
                        </a:rPr>
                      </a:br>
                      <a:r>
                        <a:rPr lang="vi-VN" sz="1500" b="0" i="0" dirty="0">
                          <a:solidFill>
                            <a:srgbClr val="000000"/>
                          </a:solidFill>
                          <a:effectLst/>
                          <a:latin typeface="Helvetica"/>
                        </a:rPr>
                        <a:t>cùng một dữ liệu. /</a:t>
                      </a:r>
                      <a:endParaRPr lang="vi-VN" sz="1500" dirty="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4400">
                <a:tc>
                  <a:txBody>
                    <a:bodyPr/>
                    <a:lstStyle/>
                    <a:p>
                      <a:r>
                        <a:rPr lang="vi-VN" sz="1500" b="1" i="0" dirty="0">
                          <a:solidFill>
                            <a:srgbClr val="000000"/>
                          </a:solidFill>
                          <a:effectLst/>
                          <a:latin typeface="Helvetica-Bold"/>
                        </a:rPr>
                        <a:t>Nhược điểm</a:t>
                      </a:r>
                      <a:r>
                        <a:rPr lang="vi-VN" sz="1500" b="1" i="0" dirty="0" smtClean="0">
                          <a:solidFill>
                            <a:srgbClr val="000000"/>
                          </a:solidFill>
                          <a:effectLst/>
                          <a:latin typeface="Helvetica-Bold"/>
                        </a:rPr>
                        <a:t>"</a:t>
                      </a:r>
                      <a:endParaRPr lang="vi-VN" sz="1500" dirty="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vi-VN" sz="1500" b="0" i="0" dirty="0">
                          <a:solidFill>
                            <a:srgbClr val="000000"/>
                          </a:solidFill>
                          <a:effectLst/>
                          <a:latin typeface="Helvetica"/>
                        </a:rPr>
                        <a:t>Có thể chứa code bổ sung và code sẽ phức tạp hơn khi mô</a:t>
                      </a:r>
                      <a:endParaRPr lang="vi-VN" sz="1500" dirty="0">
                        <a:effectLst/>
                      </a:endParaRPr>
                    </a:p>
                  </a:txBody>
                  <a:tcPr marL="57660" marR="57660" marT="28830" marB="288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22</a:t>
            </a:fld>
            <a:endParaRPr lang="en-US"/>
          </a:p>
        </p:txBody>
      </p:sp>
    </p:spTree>
    <p:extLst>
      <p:ext uri="{BB962C8B-B14F-4D97-AF65-F5344CB8AC3E}">
        <p14:creationId xmlns:p14="http://schemas.microsoft.com/office/powerpoint/2010/main" val="1772348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Tổ</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chức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của</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mô</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hình</a:t>
            </a:r>
            <a:r>
              <a:rPr lang="en-US" b="1" dirty="0" smtClean="0">
                <a:effectLst>
                  <a:outerShdw blurRad="38100" dist="38100" dir="2700000" algn="tl">
                    <a:srgbClr val="000000">
                      <a:alpha val="43137"/>
                    </a:srgbClr>
                  </a:outerShdw>
                </a:effectLst>
              </a:rPr>
              <a:t> - MVC</a:t>
            </a:r>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23</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728783"/>
            <a:ext cx="7162799" cy="45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779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Ứng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dụng</a:t>
            </a:r>
            <a:r>
              <a:rPr lang="en-US" b="1" dirty="0" smtClean="0">
                <a:effectLst>
                  <a:outerShdw blurRad="38100" dist="38100" dir="2700000" algn="tl">
                    <a:srgbClr val="000000">
                      <a:alpha val="43137"/>
                    </a:srgbClr>
                  </a:outerShdw>
                </a:effectLst>
              </a:rPr>
              <a:t> MVC </a:t>
            </a:r>
            <a:r>
              <a:rPr lang="en-US" b="1" dirty="0" err="1" smtClean="0">
                <a:effectLst>
                  <a:outerShdw blurRad="38100" dist="38100" dir="2700000" algn="tl">
                    <a:srgbClr val="000000">
                      <a:alpha val="43137"/>
                    </a:srgbClr>
                  </a:outerShdw>
                </a:effectLst>
              </a:rPr>
              <a:t>trên</a:t>
            </a:r>
            <a:r>
              <a:rPr lang="en-US" b="1" dirty="0" smtClean="0">
                <a:effectLst>
                  <a:outerShdw blurRad="38100" dist="38100" dir="2700000" algn="tl">
                    <a:srgbClr val="000000">
                      <a:alpha val="43137"/>
                    </a:srgbClr>
                  </a:outerShdw>
                </a:effectLst>
              </a:rPr>
              <a:t> Web</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24</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6350" y="1219200"/>
            <a:ext cx="6877050" cy="521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352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Mô</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hình</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kiến</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trúc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phân</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tầng</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vi-VN" dirty="0" smtClean="0"/>
              <a:t>Được </a:t>
            </a:r>
            <a:r>
              <a:rPr lang="vi-VN" dirty="0"/>
              <a:t>sử dụng để mô hình hóa giao </a:t>
            </a:r>
            <a:r>
              <a:rPr lang="vi-VN" dirty="0" smtClean="0"/>
              <a:t>diện</a:t>
            </a:r>
            <a:r>
              <a:rPr lang="en-US" dirty="0" smtClean="0"/>
              <a:t> </a:t>
            </a:r>
            <a:r>
              <a:rPr lang="vi-VN" dirty="0" smtClean="0"/>
              <a:t>của </a:t>
            </a:r>
            <a:r>
              <a:rPr lang="vi-VN" dirty="0"/>
              <a:t>các hệ thống con.</a:t>
            </a:r>
          </a:p>
          <a:p>
            <a:r>
              <a:rPr lang="vi-VN" dirty="0" smtClean="0"/>
              <a:t>Tổ </a:t>
            </a:r>
            <a:r>
              <a:rPr lang="vi-VN" dirty="0"/>
              <a:t>chức hệ thống thành một tập </a:t>
            </a:r>
            <a:r>
              <a:rPr lang="vi-VN" dirty="0" smtClean="0"/>
              <a:t>các</a:t>
            </a:r>
            <a:r>
              <a:rPr lang="en-US" dirty="0" smtClean="0"/>
              <a:t> </a:t>
            </a:r>
            <a:r>
              <a:rPr lang="vi-VN" dirty="0" smtClean="0"/>
              <a:t>tầng</a:t>
            </a:r>
            <a:r>
              <a:rPr lang="vi-VN" dirty="0"/>
              <a:t>, mỗi tầng cung cấp một tập </a:t>
            </a:r>
            <a:r>
              <a:rPr lang="vi-VN" dirty="0" smtClean="0"/>
              <a:t>các</a:t>
            </a:r>
            <a:r>
              <a:rPr lang="en-US" dirty="0" smtClean="0"/>
              <a:t> </a:t>
            </a:r>
            <a:r>
              <a:rPr lang="vi-VN" dirty="0" smtClean="0"/>
              <a:t>dịch </a:t>
            </a:r>
            <a:r>
              <a:rPr lang="vi-VN" dirty="0"/>
              <a:t>vụ.</a:t>
            </a:r>
          </a:p>
          <a:p>
            <a:r>
              <a:rPr lang="vi-VN" dirty="0" smtClean="0"/>
              <a:t>Hỗ </a:t>
            </a:r>
            <a:r>
              <a:rPr lang="vi-VN" dirty="0"/>
              <a:t>trợ việc phát triển dần dần các </a:t>
            </a:r>
            <a:r>
              <a:rPr lang="vi-VN" dirty="0" smtClean="0"/>
              <a:t>hệ</a:t>
            </a:r>
            <a:r>
              <a:rPr lang="en-US" dirty="0" smtClean="0"/>
              <a:t> </a:t>
            </a:r>
            <a:r>
              <a:rPr lang="vi-VN" dirty="0" smtClean="0"/>
              <a:t>thống </a:t>
            </a:r>
            <a:r>
              <a:rPr lang="vi-VN" dirty="0"/>
              <a:t>con trên các tầng khác nhau. </a:t>
            </a:r>
            <a:r>
              <a:rPr lang="vi-VN" dirty="0" smtClean="0"/>
              <a:t>Khi</a:t>
            </a:r>
            <a:r>
              <a:rPr lang="en-US" dirty="0" smtClean="0"/>
              <a:t> </a:t>
            </a:r>
            <a:r>
              <a:rPr lang="vi-VN" dirty="0" smtClean="0"/>
              <a:t>giao </a:t>
            </a:r>
            <a:r>
              <a:rPr lang="vi-VN" dirty="0"/>
              <a:t>diện của tầng thay đổi, chỉ các </a:t>
            </a:r>
            <a:r>
              <a:rPr lang="vi-VN" dirty="0" smtClean="0"/>
              <a:t>tầng</a:t>
            </a:r>
            <a:r>
              <a:rPr lang="en-US" dirty="0" smtClean="0"/>
              <a:t> </a:t>
            </a:r>
            <a:r>
              <a:rPr lang="vi-VN" dirty="0" smtClean="0"/>
              <a:t>lân </a:t>
            </a:r>
            <a:r>
              <a:rPr lang="vi-VN" dirty="0"/>
              <a:t>cận mới bị ảnh hưởng</a:t>
            </a:r>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25</a:t>
            </a:fld>
            <a:endParaRPr lang="en-US"/>
          </a:p>
        </p:txBody>
      </p:sp>
    </p:spTree>
    <p:extLst>
      <p:ext uri="{BB962C8B-B14F-4D97-AF65-F5344CB8AC3E}">
        <p14:creationId xmlns:p14="http://schemas.microsoft.com/office/powerpoint/2010/main" val="8475882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outerShdw blurRad="38100" dist="38100" dir="2700000" algn="tl">
                    <a:srgbClr val="000000">
                      <a:alpha val="43137"/>
                    </a:srgbClr>
                  </a:outerShdw>
                </a:effectLst>
              </a:rPr>
              <a:t>Mô</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hình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kiến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trúc</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phân</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tầng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00743520"/>
              </p:ext>
            </p:extLst>
          </p:nvPr>
        </p:nvGraphicFramePr>
        <p:xfrm>
          <a:off x="762000" y="1371600"/>
          <a:ext cx="7924800" cy="5096946"/>
        </p:xfrm>
        <a:graphic>
          <a:graphicData uri="http://schemas.openxmlformats.org/drawingml/2006/table">
            <a:tbl>
              <a:tblPr/>
              <a:tblGrid>
                <a:gridCol w="2343954"/>
                <a:gridCol w="5580846"/>
              </a:tblGrid>
              <a:tr h="216809">
                <a:tc>
                  <a:txBody>
                    <a:bodyPr/>
                    <a:lstStyle/>
                    <a:p>
                      <a:r>
                        <a:rPr lang="en-US" sz="1500" b="1" i="0" dirty="0" err="1" smtClean="0">
                          <a:solidFill>
                            <a:srgbClr val="000000"/>
                          </a:solidFill>
                          <a:effectLst/>
                          <a:latin typeface="Helvetica-Bold"/>
                        </a:rPr>
                        <a:t>Tên</a:t>
                      </a:r>
                      <a:endParaRPr lang="en-US" sz="1500" dirty="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500" b="1" i="0" dirty="0" err="1">
                          <a:solidFill>
                            <a:srgbClr val="000000"/>
                          </a:solidFill>
                          <a:effectLst/>
                          <a:latin typeface="Helvetica-Bold"/>
                        </a:rPr>
                        <a:t>Kiến</a:t>
                      </a:r>
                      <a:r>
                        <a:rPr lang="en-US" sz="1500" b="1" i="0" dirty="0">
                          <a:solidFill>
                            <a:srgbClr val="000000"/>
                          </a:solidFill>
                          <a:effectLst/>
                          <a:latin typeface="Helvetica-Bold"/>
                        </a:rPr>
                        <a:t> </a:t>
                      </a:r>
                      <a:r>
                        <a:rPr lang="en-US" sz="1500" b="1" i="0" dirty="0" err="1">
                          <a:solidFill>
                            <a:srgbClr val="000000"/>
                          </a:solidFill>
                          <a:effectLst/>
                          <a:latin typeface="Helvetica-Bold"/>
                        </a:rPr>
                        <a:t>trúc</a:t>
                      </a:r>
                      <a:r>
                        <a:rPr lang="en-US" sz="1500" b="1" i="0" dirty="0">
                          <a:solidFill>
                            <a:srgbClr val="000000"/>
                          </a:solidFill>
                          <a:effectLst/>
                          <a:latin typeface="Helvetica-Bold"/>
                        </a:rPr>
                        <a:t> </a:t>
                      </a:r>
                      <a:r>
                        <a:rPr lang="en-US" sz="1500" b="1" i="0" dirty="0" err="1">
                          <a:solidFill>
                            <a:srgbClr val="000000"/>
                          </a:solidFill>
                          <a:effectLst/>
                          <a:latin typeface="Helvetica-Bold"/>
                        </a:rPr>
                        <a:t>phân</a:t>
                      </a:r>
                      <a:r>
                        <a:rPr lang="en-US" sz="1500" b="1" i="0" dirty="0">
                          <a:solidFill>
                            <a:srgbClr val="000000"/>
                          </a:solidFill>
                          <a:effectLst/>
                          <a:latin typeface="Helvetica-Bold"/>
                        </a:rPr>
                        <a:t> </a:t>
                      </a:r>
                      <a:r>
                        <a:rPr lang="en-US" sz="1500" b="1" i="0" dirty="0" err="1" smtClean="0">
                          <a:solidFill>
                            <a:srgbClr val="000000"/>
                          </a:solidFill>
                          <a:effectLst/>
                          <a:latin typeface="Helvetica-Bold"/>
                        </a:rPr>
                        <a:t>tầng</a:t>
                      </a:r>
                      <a:endParaRPr lang="en-US" sz="1500" dirty="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2884">
                <a:tc>
                  <a:txBody>
                    <a:bodyPr/>
                    <a:lstStyle/>
                    <a:p>
                      <a:r>
                        <a:rPr lang="en-US" sz="1500" b="1" i="0" dirty="0" err="1">
                          <a:solidFill>
                            <a:srgbClr val="000000"/>
                          </a:solidFill>
                          <a:effectLst/>
                          <a:latin typeface="Helvetica-Bold"/>
                        </a:rPr>
                        <a:t>Mô</a:t>
                      </a:r>
                      <a:r>
                        <a:rPr lang="en-US" sz="1500" b="1" i="0" dirty="0">
                          <a:solidFill>
                            <a:srgbClr val="000000"/>
                          </a:solidFill>
                          <a:effectLst/>
                          <a:latin typeface="Helvetica-Bold"/>
                        </a:rPr>
                        <a:t> </a:t>
                      </a:r>
                      <a:r>
                        <a:rPr lang="en-US" sz="1500" b="1" i="0" dirty="0" err="1" smtClean="0">
                          <a:solidFill>
                            <a:srgbClr val="000000"/>
                          </a:solidFill>
                          <a:effectLst/>
                          <a:latin typeface="Helvetica-Bold"/>
                        </a:rPr>
                        <a:t>tả</a:t>
                      </a:r>
                      <a:endParaRPr lang="en-US" sz="1500" dirty="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vi-VN" sz="1500" b="0" i="0">
                          <a:solidFill>
                            <a:srgbClr val="000000"/>
                          </a:solidFill>
                          <a:effectLst/>
                          <a:latin typeface="Helvetica"/>
                        </a:rPr>
                        <a:t>Tổ chức hệ thống thành các tầng, mỗi tầng chứa các chức</a:t>
                      </a:r>
                      <a:br>
                        <a:rPr lang="vi-VN" sz="1500" b="0" i="0">
                          <a:solidFill>
                            <a:srgbClr val="000000"/>
                          </a:solidFill>
                          <a:effectLst/>
                          <a:latin typeface="Helvetica"/>
                        </a:rPr>
                      </a:br>
                      <a:r>
                        <a:rPr lang="vi-VN" sz="1500" b="0" i="0">
                          <a:solidFill>
                            <a:srgbClr val="000000"/>
                          </a:solidFill>
                          <a:effectLst/>
                          <a:latin typeface="Helvetica"/>
                        </a:rPr>
                        <a:t>năng liên quan đến nhau. Một tầng cung cấp các dịch vụ cho</a:t>
                      </a:r>
                      <a:br>
                        <a:rPr lang="vi-VN" sz="1500" b="0" i="0">
                          <a:solidFill>
                            <a:srgbClr val="000000"/>
                          </a:solidFill>
                          <a:effectLst/>
                          <a:latin typeface="Helvetica"/>
                        </a:rPr>
                      </a:br>
                      <a:r>
                        <a:rPr lang="vi-VN" sz="1500" b="0" i="0">
                          <a:solidFill>
                            <a:srgbClr val="000000"/>
                          </a:solidFill>
                          <a:effectLst/>
                          <a:latin typeface="Helvetica"/>
                        </a:rPr>
                        <a:t>tầng trên của nó vì vậy các tầng thấp nhất biểu diễn các dịch vụ</a:t>
                      </a:r>
                      <a:br>
                        <a:rPr lang="vi-VN" sz="1500" b="0" i="0">
                          <a:solidFill>
                            <a:srgbClr val="000000"/>
                          </a:solidFill>
                          <a:effectLst/>
                          <a:latin typeface="Helvetica"/>
                        </a:rPr>
                      </a:br>
                      <a:r>
                        <a:rPr lang="vi-VN" sz="1500" b="0" i="0">
                          <a:solidFill>
                            <a:srgbClr val="000000"/>
                          </a:solidFill>
                          <a:effectLst/>
                          <a:latin typeface="Helvetica"/>
                        </a:rPr>
                        <a:t>lõi được sử dụng trong toàn bộ hệ thống. /</a:t>
                      </a:r>
                      <a:endParaRPr lang="vi-VN" sz="150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0563">
                <a:tc>
                  <a:txBody>
                    <a:bodyPr/>
                    <a:lstStyle/>
                    <a:p>
                      <a:r>
                        <a:rPr lang="vi-VN" sz="1500" b="1" i="0" dirty="0">
                          <a:solidFill>
                            <a:srgbClr val="000000"/>
                          </a:solidFill>
                          <a:effectLst/>
                          <a:latin typeface="Helvetica-Bold"/>
                        </a:rPr>
                        <a:t>Được sử dụng khi</a:t>
                      </a:r>
                      <a:br>
                        <a:rPr lang="vi-VN" sz="1500" b="1" i="0" dirty="0">
                          <a:solidFill>
                            <a:srgbClr val="000000"/>
                          </a:solidFill>
                          <a:effectLst/>
                          <a:latin typeface="Helvetica-Bold"/>
                        </a:rPr>
                      </a:br>
                      <a:r>
                        <a:rPr lang="vi-VN" sz="1500" b="1" i="0" dirty="0" smtClean="0">
                          <a:solidFill>
                            <a:srgbClr val="000000"/>
                          </a:solidFill>
                          <a:effectLst/>
                          <a:latin typeface="Helvetica-Bold"/>
                        </a:rPr>
                        <a:t>nào</a:t>
                      </a:r>
                      <a:endParaRPr lang="vi-VN" sz="1500" dirty="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vi-VN" sz="1500" b="0" i="0">
                          <a:solidFill>
                            <a:srgbClr val="000000"/>
                          </a:solidFill>
                          <a:effectLst/>
                          <a:latin typeface="Helvetica"/>
                        </a:rPr>
                        <a:t>Được sử dụng khi xây dựng các tính năng mới dựa trên những</a:t>
                      </a:r>
                      <a:br>
                        <a:rPr lang="vi-VN" sz="1500" b="0" i="0">
                          <a:solidFill>
                            <a:srgbClr val="000000"/>
                          </a:solidFill>
                          <a:effectLst/>
                          <a:latin typeface="Helvetica"/>
                        </a:rPr>
                      </a:br>
                      <a:r>
                        <a:rPr lang="vi-VN" sz="1500" b="0" i="0">
                          <a:solidFill>
                            <a:srgbClr val="000000"/>
                          </a:solidFill>
                          <a:effectLst/>
                          <a:latin typeface="Helvetica"/>
                        </a:rPr>
                        <a:t>hệ thống có sẵn; khi việc phát triển được dàn trải trên nhiều</a:t>
                      </a:r>
                      <a:br>
                        <a:rPr lang="vi-VN" sz="1500" b="0" i="0">
                          <a:solidFill>
                            <a:srgbClr val="000000"/>
                          </a:solidFill>
                          <a:effectLst/>
                          <a:latin typeface="Helvetica"/>
                        </a:rPr>
                      </a:br>
                      <a:r>
                        <a:rPr lang="vi-VN" sz="1500" b="0" i="0">
                          <a:solidFill>
                            <a:srgbClr val="000000"/>
                          </a:solidFill>
                          <a:effectLst/>
                          <a:latin typeface="Helvetica"/>
                        </a:rPr>
                        <a:t>nhóm khác nhau và mỗi nhóm chịu trách nhiệm về chức năng</a:t>
                      </a:r>
                      <a:br>
                        <a:rPr lang="vi-VN" sz="1500" b="0" i="0">
                          <a:solidFill>
                            <a:srgbClr val="000000"/>
                          </a:solidFill>
                          <a:effectLst/>
                          <a:latin typeface="Helvetica"/>
                        </a:rPr>
                      </a:br>
                      <a:r>
                        <a:rPr lang="vi-VN" sz="1500" b="0" i="0">
                          <a:solidFill>
                            <a:srgbClr val="000000"/>
                          </a:solidFill>
                          <a:effectLst/>
                          <a:latin typeface="Helvetica"/>
                        </a:rPr>
                        <a:t>của một tầng; khi có một yêu cầu về bảo mật ở nhiều mức độ./</a:t>
                      </a:r>
                      <a:endParaRPr lang="vi-VN" sz="150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7526">
                <a:tc>
                  <a:txBody>
                    <a:bodyPr/>
                    <a:lstStyle/>
                    <a:p>
                      <a:r>
                        <a:rPr lang="vi-VN" sz="1500" b="1" i="0" dirty="0">
                          <a:solidFill>
                            <a:srgbClr val="000000"/>
                          </a:solidFill>
                          <a:effectLst/>
                          <a:latin typeface="Helvetica-Bold"/>
                        </a:rPr>
                        <a:t>Ưu điểm</a:t>
                      </a:r>
                      <a:r>
                        <a:rPr lang="vi-VN" sz="1500" b="1" i="0" dirty="0" smtClean="0">
                          <a:solidFill>
                            <a:srgbClr val="000000"/>
                          </a:solidFill>
                          <a:effectLst/>
                          <a:latin typeface="Helvetica-Bold"/>
                        </a:rPr>
                        <a:t>"</a:t>
                      </a:r>
                      <a:endParaRPr lang="vi-VN" sz="1500" dirty="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vi-VN" sz="1500" b="0" i="0">
                          <a:solidFill>
                            <a:srgbClr val="000000"/>
                          </a:solidFill>
                          <a:effectLst/>
                          <a:latin typeface="Helvetica"/>
                        </a:rPr>
                        <a:t>Cho phép thay thế các phần miễn là interface được duy trì. Các</a:t>
                      </a:r>
                      <a:br>
                        <a:rPr lang="vi-VN" sz="1500" b="0" i="0">
                          <a:solidFill>
                            <a:srgbClr val="000000"/>
                          </a:solidFill>
                          <a:effectLst/>
                          <a:latin typeface="Helvetica"/>
                        </a:rPr>
                      </a:br>
                      <a:r>
                        <a:rPr lang="vi-VN" sz="1500" b="0" i="0">
                          <a:solidFill>
                            <a:srgbClr val="000000"/>
                          </a:solidFill>
                          <a:effectLst/>
                          <a:latin typeface="Helvetica"/>
                        </a:rPr>
                        <a:t>chức năng dư thừa (ví dụ như phân quyền) có thể được cung</a:t>
                      </a:r>
                      <a:br>
                        <a:rPr lang="vi-VN" sz="1500" b="0" i="0">
                          <a:solidFill>
                            <a:srgbClr val="000000"/>
                          </a:solidFill>
                          <a:effectLst/>
                          <a:latin typeface="Helvetica"/>
                        </a:rPr>
                      </a:br>
                      <a:r>
                        <a:rPr lang="vi-VN" sz="1500" b="0" i="0">
                          <a:solidFill>
                            <a:srgbClr val="000000"/>
                          </a:solidFill>
                          <a:effectLst/>
                          <a:latin typeface="Helvetica"/>
                        </a:rPr>
                        <a:t>cấp ở mỗi tầng để tăng độ tin cậy của hệ thống./</a:t>
                      </a:r>
                      <a:endParaRPr lang="vi-VN" sz="150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8243">
                <a:tc>
                  <a:txBody>
                    <a:bodyPr/>
                    <a:lstStyle/>
                    <a:p>
                      <a:r>
                        <a:rPr lang="vi-VN" sz="1500" b="1" i="0" dirty="0">
                          <a:solidFill>
                            <a:srgbClr val="000000"/>
                          </a:solidFill>
                          <a:effectLst/>
                          <a:latin typeface="Helvetica-Bold"/>
                        </a:rPr>
                        <a:t>Nhược điểm </a:t>
                      </a:r>
                      <a:endParaRPr lang="vi-VN" sz="1500" dirty="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vi-VN" sz="1500" b="0" i="0" dirty="0">
                          <a:solidFill>
                            <a:srgbClr val="000000"/>
                          </a:solidFill>
                          <a:effectLst/>
                          <a:latin typeface="Helvetica"/>
                        </a:rPr>
                        <a:t>Thực tế, cung cấp một sự phân chia rõ rệt giữa các tầng</a:t>
                      </a:r>
                      <a:br>
                        <a:rPr lang="vi-VN" sz="1500" b="0" i="0" dirty="0">
                          <a:solidFill>
                            <a:srgbClr val="000000"/>
                          </a:solidFill>
                          <a:effectLst/>
                          <a:latin typeface="Helvetica"/>
                        </a:rPr>
                      </a:br>
                      <a:r>
                        <a:rPr lang="vi-VN" sz="1500" b="0" i="0" dirty="0">
                          <a:solidFill>
                            <a:srgbClr val="000000"/>
                          </a:solidFill>
                          <a:effectLst/>
                          <a:latin typeface="Helvetica"/>
                        </a:rPr>
                        <a:t>thường rất khó khăn và tầng cao hơn có thể tương tác trực tiếp</a:t>
                      </a:r>
                      <a:br>
                        <a:rPr lang="vi-VN" sz="1500" b="0" i="0" dirty="0">
                          <a:solidFill>
                            <a:srgbClr val="000000"/>
                          </a:solidFill>
                          <a:effectLst/>
                          <a:latin typeface="Helvetica"/>
                        </a:rPr>
                      </a:br>
                      <a:r>
                        <a:rPr lang="vi-VN" sz="1500" b="0" i="0" dirty="0">
                          <a:solidFill>
                            <a:srgbClr val="000000"/>
                          </a:solidFill>
                          <a:effectLst/>
                          <a:latin typeface="Helvetica"/>
                        </a:rPr>
                        <a:t>với tầng thấp hơn hơn là thông qua một tầng bên dưới nó. Hiệu</a:t>
                      </a:r>
                      <a:br>
                        <a:rPr lang="vi-VN" sz="1500" b="0" i="0" dirty="0">
                          <a:solidFill>
                            <a:srgbClr val="000000"/>
                          </a:solidFill>
                          <a:effectLst/>
                          <a:latin typeface="Helvetica"/>
                        </a:rPr>
                      </a:br>
                      <a:r>
                        <a:rPr lang="vi-VN" sz="1500" b="0" i="0" dirty="0">
                          <a:solidFill>
                            <a:srgbClr val="000000"/>
                          </a:solidFill>
                          <a:effectLst/>
                          <a:latin typeface="Helvetica"/>
                        </a:rPr>
                        <a:t>năng cũng có thể là một vấn đề vì nhiều mức diễn giải của một</a:t>
                      </a:r>
                      <a:br>
                        <a:rPr lang="vi-VN" sz="1500" b="0" i="0" dirty="0">
                          <a:solidFill>
                            <a:srgbClr val="000000"/>
                          </a:solidFill>
                          <a:effectLst/>
                          <a:latin typeface="Helvetica"/>
                        </a:rPr>
                      </a:br>
                      <a:r>
                        <a:rPr lang="vi-VN" sz="1500" b="0" i="0" dirty="0">
                          <a:solidFill>
                            <a:srgbClr val="000000"/>
                          </a:solidFill>
                          <a:effectLst/>
                          <a:latin typeface="Helvetica"/>
                        </a:rPr>
                        <a:t>yêu cầu dịch vụ khi nó được thực hiện tại mỗi tầng./</a:t>
                      </a:r>
                      <a:endParaRPr lang="vi-VN" sz="1500" dirty="0">
                        <a:effectLst/>
                      </a:endParaRPr>
                    </a:p>
                  </a:txBody>
                  <a:tcPr marL="59130" marR="59130" marT="29565" marB="29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26</a:t>
            </a:fld>
            <a:endParaRPr lang="en-US"/>
          </a:p>
        </p:txBody>
      </p:sp>
      <p:sp>
        <p:nvSpPr>
          <p:cNvPr id="6" name="Rectangle 1"/>
          <p:cNvSpPr>
            <a:spLocks noChangeArrowheads="1"/>
          </p:cNvSpPr>
          <p:nvPr/>
        </p:nvSpPr>
        <p:spPr bwMode="auto">
          <a:xfrm>
            <a:off x="2166938"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r>
              <a:rPr kumimoji="0" lang="en-US" sz="1200" b="1" i="0" u="none" strike="noStrike" cap="none" normalizeH="0" baseline="0" smtClean="0">
                <a:ln>
                  <a:noFill/>
                </a:ln>
                <a:solidFill>
                  <a:srgbClr val="000000"/>
                </a:solidFill>
                <a:effectLst/>
                <a:latin typeface="Arial-BoldMT"/>
                <a:cs typeface="Arial" pitchFamily="34" charset="0"/>
              </a:rPr>
              <a:t>26</a:t>
            </a:r>
            <a:r>
              <a:rPr kumimoji="0" lang="en-US" sz="800" b="0" i="0" u="none" strike="noStrike" cap="none" normalizeH="0" baseline="0" smtClean="0">
                <a:ln>
                  <a:noFill/>
                </a:ln>
                <a:solidFill>
                  <a:schemeClr val="tx1"/>
                </a:solidFill>
                <a:effectLst/>
                <a:latin typeface="Arial" pitchFamily="34" charset="0"/>
                <a:cs typeface="Arial" pitchFamily="34" charset="0"/>
              </a:rPr>
              <a:t> </a:t>
            </a: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10516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outerShdw blurRad="38100" dist="38100" dir="2700000" algn="tl">
                    <a:srgbClr val="000000">
                      <a:alpha val="43137"/>
                    </a:srgbClr>
                  </a:outerShdw>
                </a:effectLst>
              </a:rPr>
              <a:t>Mô</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hình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kiến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trúc</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phân</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tầng</a:t>
            </a:r>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27</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85318"/>
            <a:ext cx="6934199" cy="5077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778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Ứng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dụng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phân</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tầng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trên</a:t>
            </a:r>
            <a:r>
              <a:rPr lang="en-US" b="1" dirty="0" smtClean="0">
                <a:effectLst>
                  <a:outerShdw blurRad="38100" dist="38100" dir="2700000" algn="tl">
                    <a:srgbClr val="000000">
                      <a:alpha val="43137"/>
                    </a:srgbClr>
                  </a:outerShdw>
                </a:effectLst>
              </a:rPr>
              <a:t> Web</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28</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344735"/>
            <a:ext cx="6858000" cy="490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723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outerShdw blurRad="38100" dist="38100" dir="2700000" algn="tl">
                    <a:srgbClr val="000000">
                      <a:alpha val="43137"/>
                    </a:srgbClr>
                  </a:outerShdw>
                </a:effectLst>
              </a:rPr>
              <a:t>Mô</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hình</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Client –Server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Client – Server</a:t>
            </a:r>
          </a:p>
          <a:p>
            <a:pPr lvl="1"/>
            <a:r>
              <a:rPr lang="en-US" dirty="0"/>
              <a:t>Two components: Client </a:t>
            </a:r>
            <a:r>
              <a:rPr lang="en-US" dirty="0" err="1"/>
              <a:t>và</a:t>
            </a:r>
            <a:r>
              <a:rPr lang="en-US" dirty="0"/>
              <a:t> Server</a:t>
            </a:r>
          </a:p>
          <a:p>
            <a:pPr lvl="1"/>
            <a:r>
              <a:rPr lang="en-US" dirty="0"/>
              <a:t>Client </a:t>
            </a:r>
            <a:r>
              <a:rPr lang="en-US" dirty="0" err="1"/>
              <a:t>chỉ</a:t>
            </a:r>
            <a:r>
              <a:rPr lang="en-US" dirty="0"/>
              <a:t> </a:t>
            </a:r>
            <a:r>
              <a:rPr lang="en-US" dirty="0" err="1"/>
              <a:t>có</a:t>
            </a:r>
            <a:r>
              <a:rPr lang="en-US" dirty="0"/>
              <a:t> </a:t>
            </a:r>
            <a:r>
              <a:rPr lang="en-US" dirty="0" err="1"/>
              <a:t>thể</a:t>
            </a:r>
            <a:r>
              <a:rPr lang="en-US" dirty="0"/>
              <a:t> </a:t>
            </a:r>
            <a:r>
              <a:rPr lang="en-US" dirty="0" err="1"/>
              <a:t>kết</a:t>
            </a:r>
            <a:r>
              <a:rPr lang="en-US" dirty="0"/>
              <a:t> </a:t>
            </a:r>
            <a:r>
              <a:rPr lang="en-US" dirty="0" err="1"/>
              <a:t>nối</a:t>
            </a:r>
            <a:r>
              <a:rPr lang="en-US" dirty="0"/>
              <a:t> </a:t>
            </a:r>
            <a:r>
              <a:rPr lang="en-US" dirty="0" err="1"/>
              <a:t>với</a:t>
            </a:r>
            <a:r>
              <a:rPr lang="en-US" dirty="0"/>
              <a:t> Server</a:t>
            </a:r>
          </a:p>
          <a:p>
            <a:pPr lvl="1"/>
            <a:r>
              <a:rPr lang="en-US" dirty="0" err="1"/>
              <a:t>Chỉ</a:t>
            </a:r>
            <a:r>
              <a:rPr lang="en-US" dirty="0"/>
              <a:t> </a:t>
            </a:r>
            <a:r>
              <a:rPr lang="en-US" dirty="0" err="1"/>
              <a:t>có</a:t>
            </a:r>
            <a:r>
              <a:rPr lang="en-US" dirty="0"/>
              <a:t> </a:t>
            </a:r>
            <a:r>
              <a:rPr lang="en-US" dirty="0" err="1"/>
              <a:t>một</a:t>
            </a:r>
            <a:r>
              <a:rPr lang="en-US" dirty="0"/>
              <a:t> </a:t>
            </a:r>
            <a:r>
              <a:rPr lang="en-US" dirty="0" err="1"/>
              <a:t>loại</a:t>
            </a:r>
            <a:r>
              <a:rPr lang="en-US" dirty="0"/>
              <a:t> connector (between C-S)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29</a:t>
            </a:fld>
            <a:endParaRPr lang="en-US"/>
          </a:p>
        </p:txBody>
      </p:sp>
    </p:spTree>
    <p:extLst>
      <p:ext uri="{BB962C8B-B14F-4D97-AF65-F5344CB8AC3E}">
        <p14:creationId xmlns:p14="http://schemas.microsoft.com/office/powerpoint/2010/main" val="861230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Các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khái</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niệm</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Kiến</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trúc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mẫu</a:t>
            </a:r>
            <a:r>
              <a:rPr lang="en-US" b="1" dirty="0" smtClean="0">
                <a:effectLst>
                  <a:outerShdw blurRad="38100" dist="38100" dir="2700000" algn="tl">
                    <a:srgbClr val="000000">
                      <a:alpha val="43137"/>
                    </a:srgbClr>
                  </a:outerShdw>
                </a:effectLst>
              </a:rPr>
              <a:t> (</a:t>
            </a:r>
            <a:r>
              <a:rPr lang="en-US" b="1" dirty="0" smtClean="0"/>
              <a:t>PA)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err="1" smtClean="0"/>
              <a:t>Kiến</a:t>
            </a:r>
            <a:r>
              <a:rPr lang="en-US" dirty="0" smtClean="0"/>
              <a:t> </a:t>
            </a:r>
            <a:r>
              <a:rPr lang="en-US" dirty="0" err="1" smtClean="0"/>
              <a:t>trúc</a:t>
            </a:r>
            <a:r>
              <a:rPr lang="vi-VN" dirty="0" smtClean="0"/>
              <a:t> </a:t>
            </a:r>
            <a:r>
              <a:rPr lang="vi-VN" dirty="0"/>
              <a:t>mẫu là một phương tiện để biểu </a:t>
            </a:r>
            <a:r>
              <a:rPr lang="vi-VN" dirty="0" smtClean="0"/>
              <a:t>diễn,</a:t>
            </a:r>
            <a:r>
              <a:rPr lang="en-US" dirty="0" smtClean="0"/>
              <a:t> </a:t>
            </a:r>
            <a:r>
              <a:rPr lang="vi-VN" dirty="0" smtClean="0"/>
              <a:t>chia </a:t>
            </a:r>
            <a:r>
              <a:rPr lang="vi-VN" dirty="0"/>
              <a:t>sẻ và tái sử dụng lại các kiến </a:t>
            </a:r>
            <a:r>
              <a:rPr lang="vi-VN" dirty="0" smtClean="0"/>
              <a:t>t</a:t>
            </a:r>
            <a:r>
              <a:rPr lang="en-US" dirty="0" err="1" smtClean="0"/>
              <a:t>rúc</a:t>
            </a:r>
            <a:r>
              <a:rPr lang="vi-VN" dirty="0" smtClean="0"/>
              <a:t>.</a:t>
            </a:r>
            <a:endParaRPr lang="vi-VN" dirty="0"/>
          </a:p>
          <a:p>
            <a:r>
              <a:rPr lang="vi-VN" dirty="0" smtClean="0"/>
              <a:t>Các </a:t>
            </a:r>
            <a:r>
              <a:rPr lang="vi-VN" dirty="0"/>
              <a:t>mẫu thường chứa thông tin về khi </a:t>
            </a:r>
            <a:r>
              <a:rPr lang="vi-VN" dirty="0" smtClean="0"/>
              <a:t>nào</a:t>
            </a:r>
            <a:r>
              <a:rPr lang="en-US" dirty="0" smtClean="0"/>
              <a:t> </a:t>
            </a:r>
            <a:r>
              <a:rPr lang="vi-VN" dirty="0" smtClean="0"/>
              <a:t>chúng </a:t>
            </a:r>
            <a:r>
              <a:rPr lang="vi-VN" dirty="0"/>
              <a:t>hữu ích và khi nào không, độ mạnh </a:t>
            </a:r>
            <a:r>
              <a:rPr lang="vi-VN" dirty="0" smtClean="0"/>
              <a:t>yếu</a:t>
            </a:r>
            <a:r>
              <a:rPr lang="en-US" dirty="0" smtClean="0"/>
              <a:t> </a:t>
            </a:r>
            <a:r>
              <a:rPr lang="vi-VN" dirty="0" smtClean="0"/>
              <a:t>của </a:t>
            </a:r>
            <a:r>
              <a:rPr lang="vi-VN" dirty="0"/>
              <a:t>chúng.</a:t>
            </a:r>
          </a:p>
          <a:p>
            <a:r>
              <a:rPr lang="vi-VN" dirty="0" smtClean="0"/>
              <a:t>Các </a:t>
            </a:r>
            <a:r>
              <a:rPr lang="vi-VN" dirty="0"/>
              <a:t>mẫu được biểu diễn sử dụng bảng và mô </a:t>
            </a:r>
            <a:r>
              <a:rPr lang="vi-VN" dirty="0" smtClean="0"/>
              <a:t>tả</a:t>
            </a:r>
            <a:r>
              <a:rPr lang="en-US" dirty="0" smtClean="0"/>
              <a:t> </a:t>
            </a:r>
            <a:r>
              <a:rPr lang="vi-VN" dirty="0" smtClean="0"/>
              <a:t>đồ </a:t>
            </a:r>
            <a:r>
              <a:rPr lang="vi-VN" dirty="0"/>
              <a:t>họa.</a:t>
            </a:r>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3</a:t>
            </a:fld>
            <a:endParaRPr lang="en-US"/>
          </a:p>
        </p:txBody>
      </p:sp>
    </p:spTree>
    <p:extLst>
      <p:ext uri="{BB962C8B-B14F-4D97-AF65-F5344CB8AC3E}">
        <p14:creationId xmlns:p14="http://schemas.microsoft.com/office/powerpoint/2010/main" val="2791543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outerShdw blurRad="38100" dist="38100" dir="2700000" algn="tl">
                    <a:srgbClr val="000000">
                      <a:alpha val="43137"/>
                    </a:srgbClr>
                  </a:outerShdw>
                </a:effectLst>
              </a:rPr>
              <a:t>Mô</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hình</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Client –Server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30</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696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256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outerShdw blurRad="38100" dist="38100" dir="2700000" algn="tl">
                    <a:srgbClr val="000000">
                      <a:alpha val="43137"/>
                    </a:srgbClr>
                  </a:outerShdw>
                </a:effectLst>
              </a:rPr>
              <a:t>Mô</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hình</a:t>
            </a:r>
            <a:r>
              <a:rPr lang="en-US" b="1" dirty="0">
                <a:effectLst>
                  <a:outerShdw blurRad="38100" dist="38100" dir="2700000" algn="tl">
                    <a:srgbClr val="000000">
                      <a:alpha val="43137"/>
                    </a:srgbClr>
                  </a:outerShdw>
                </a:effectLst>
              </a:rPr>
              <a:t> Pipe and filter</a:t>
            </a:r>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31</a:t>
            </a:fld>
            <a:endParaRPr lang="en-US"/>
          </a:p>
        </p:txBody>
      </p:sp>
      <p:sp>
        <p:nvSpPr>
          <p:cNvPr id="5" name="Content Placeholder 2"/>
          <p:cNvSpPr>
            <a:spLocks noGrp="1"/>
          </p:cNvSpPr>
          <p:nvPr>
            <p:ph idx="1"/>
          </p:nvPr>
        </p:nvSpPr>
        <p:spPr/>
        <p:txBody>
          <a:bodyPr/>
          <a:lstStyle/>
          <a:p>
            <a:r>
              <a:rPr lang="en-US" dirty="0" smtClean="0"/>
              <a:t>Pipe-and-Filter</a:t>
            </a:r>
          </a:p>
          <a:p>
            <a:pPr lvl="1"/>
            <a:r>
              <a:rPr lang="en-US" dirty="0" err="1"/>
              <a:t>Nhận</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và</a:t>
            </a:r>
            <a:r>
              <a:rPr lang="en-US" dirty="0"/>
              <a:t> </a:t>
            </a:r>
            <a:r>
              <a:rPr lang="en-US" dirty="0" err="1"/>
              <a:t>thông</a:t>
            </a:r>
            <a:r>
              <a:rPr lang="en-US" dirty="0"/>
              <a:t> qua </a:t>
            </a:r>
            <a:r>
              <a:rPr lang="en-US" dirty="0" err="1"/>
              <a:t>bộ</a:t>
            </a:r>
            <a:r>
              <a:rPr lang="en-US" dirty="0"/>
              <a:t> </a:t>
            </a:r>
            <a:r>
              <a:rPr lang="en-US" dirty="0" err="1"/>
              <a:t>lọc</a:t>
            </a:r>
            <a:r>
              <a:rPr lang="en-US" dirty="0"/>
              <a:t> </a:t>
            </a:r>
            <a:r>
              <a:rPr lang="en-US" dirty="0" err="1"/>
              <a:t>và</a:t>
            </a:r>
            <a:r>
              <a:rPr lang="en-US" dirty="0"/>
              <a:t> </a:t>
            </a:r>
            <a:r>
              <a:rPr lang="en-US" dirty="0" err="1"/>
              <a:t>biến</a:t>
            </a:r>
            <a:r>
              <a:rPr lang="en-US" dirty="0"/>
              <a:t> </a:t>
            </a:r>
            <a:r>
              <a:rPr lang="en-US" dirty="0" err="1"/>
              <a:t>đổi</a:t>
            </a:r>
            <a:r>
              <a:rPr lang="en-US" dirty="0"/>
              <a:t> </a:t>
            </a:r>
            <a:r>
              <a:rPr lang="en-US" dirty="0" err="1"/>
              <a:t>thành</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ra</a:t>
            </a:r>
            <a:endParaRPr lang="en-US" dirty="0"/>
          </a:p>
          <a:p>
            <a:pPr lvl="1"/>
            <a:r>
              <a:rPr lang="en-US" dirty="0" err="1"/>
              <a:t>Dữ</a:t>
            </a:r>
            <a:r>
              <a:rPr lang="en-US" dirty="0"/>
              <a:t> </a:t>
            </a:r>
            <a:r>
              <a:rPr lang="en-US" dirty="0" err="1"/>
              <a:t>liệu</a:t>
            </a:r>
            <a:r>
              <a:rPr lang="en-US" dirty="0"/>
              <a:t> </a:t>
            </a:r>
            <a:r>
              <a:rPr lang="en-US" dirty="0" err="1"/>
              <a:t>biến</a:t>
            </a:r>
            <a:r>
              <a:rPr lang="en-US" dirty="0"/>
              <a:t> </a:t>
            </a:r>
            <a:r>
              <a:rPr lang="en-US" dirty="0" err="1"/>
              <a:t>đổi</a:t>
            </a:r>
            <a:r>
              <a:rPr lang="en-US" dirty="0"/>
              <a:t> </a:t>
            </a:r>
            <a:r>
              <a:rPr lang="en-US" dirty="0" err="1"/>
              <a:t>có</a:t>
            </a:r>
            <a:r>
              <a:rPr lang="en-US" dirty="0"/>
              <a:t> </a:t>
            </a:r>
            <a:r>
              <a:rPr lang="en-US" dirty="0" err="1"/>
              <a:t>thể</a:t>
            </a:r>
            <a:r>
              <a:rPr lang="en-US" dirty="0"/>
              <a:t> </a:t>
            </a:r>
            <a:r>
              <a:rPr lang="en-US" dirty="0" err="1" smtClean="0"/>
              <a:t>được</a:t>
            </a:r>
            <a:r>
              <a:rPr lang="en-US" dirty="0" smtClean="0"/>
              <a:t> </a:t>
            </a:r>
            <a:r>
              <a:rPr lang="en-US" dirty="0" err="1"/>
              <a:t>gửi</a:t>
            </a:r>
            <a:r>
              <a:rPr lang="en-US" dirty="0"/>
              <a:t> </a:t>
            </a:r>
            <a:r>
              <a:rPr lang="en-US" dirty="0" err="1"/>
              <a:t>từ</a:t>
            </a:r>
            <a:r>
              <a:rPr lang="en-US" dirty="0"/>
              <a:t> </a:t>
            </a:r>
            <a:r>
              <a:rPr lang="en-US" dirty="0" err="1"/>
              <a:t>bộ</a:t>
            </a:r>
            <a:r>
              <a:rPr lang="en-US" dirty="0"/>
              <a:t> </a:t>
            </a:r>
            <a:r>
              <a:rPr lang="en-US" dirty="0" err="1"/>
              <a:t>lọc</a:t>
            </a:r>
            <a:r>
              <a:rPr lang="en-US" dirty="0"/>
              <a:t> </a:t>
            </a:r>
            <a:r>
              <a:rPr lang="en-US" dirty="0" err="1"/>
              <a:t>này</a:t>
            </a:r>
            <a:r>
              <a:rPr lang="en-US" dirty="0"/>
              <a:t> sang </a:t>
            </a:r>
            <a:r>
              <a:rPr lang="en-US" dirty="0" err="1"/>
              <a:t>bộ</a:t>
            </a:r>
            <a:r>
              <a:rPr lang="en-US" dirty="0"/>
              <a:t> </a:t>
            </a:r>
            <a:r>
              <a:rPr lang="en-US" dirty="0" err="1"/>
              <a:t>lóc</a:t>
            </a:r>
            <a:r>
              <a:rPr lang="en-US" dirty="0"/>
              <a:t> </a:t>
            </a:r>
            <a:r>
              <a:rPr lang="en-US" dirty="0" err="1"/>
              <a:t>khác</a:t>
            </a:r>
            <a:r>
              <a:rPr lang="en-US" dirty="0"/>
              <a:t> </a:t>
            </a:r>
            <a:r>
              <a:rPr lang="en-US" dirty="0" err="1"/>
              <a:t>thông</a:t>
            </a:r>
            <a:r>
              <a:rPr lang="en-US" dirty="0"/>
              <a:t> qua pipe-connector</a:t>
            </a:r>
          </a:p>
          <a:p>
            <a:pPr lvl="1"/>
            <a:r>
              <a:rPr lang="en-US" dirty="0" err="1"/>
              <a:t>Ví</a:t>
            </a:r>
            <a:r>
              <a:rPr lang="en-US" dirty="0"/>
              <a:t> </a:t>
            </a:r>
            <a:r>
              <a:rPr lang="en-US" dirty="0" err="1"/>
              <a:t>dụ</a:t>
            </a:r>
            <a:r>
              <a:rPr lang="en-US" dirty="0"/>
              <a:t> </a:t>
            </a:r>
            <a:r>
              <a:rPr lang="en-US" dirty="0" err="1"/>
              <a:t>hệ</a:t>
            </a:r>
            <a:r>
              <a:rPr lang="en-US" dirty="0"/>
              <a:t> </a:t>
            </a:r>
            <a:r>
              <a:rPr lang="en-US" dirty="0" err="1"/>
              <a:t>thống</a:t>
            </a:r>
            <a:r>
              <a:rPr lang="en-US" dirty="0"/>
              <a:t> </a:t>
            </a:r>
            <a:r>
              <a:rPr lang="en-US" dirty="0" err="1"/>
              <a:t>đếm</a:t>
            </a:r>
            <a:r>
              <a:rPr lang="en-US" dirty="0"/>
              <a:t> </a:t>
            </a:r>
            <a:r>
              <a:rPr lang="en-US" dirty="0" err="1"/>
              <a:t>từ</a:t>
            </a:r>
            <a:r>
              <a:rPr lang="en-US" dirty="0"/>
              <a:t> </a:t>
            </a:r>
            <a:r>
              <a:rPr lang="en-US" dirty="0" err="1"/>
              <a:t>trong</a:t>
            </a:r>
            <a:r>
              <a:rPr lang="en-US" dirty="0"/>
              <a:t> 1 </a:t>
            </a:r>
            <a:r>
              <a:rPr lang="en-US" dirty="0" err="1"/>
              <a:t>tệp</a:t>
            </a:r>
            <a:endParaRPr lang="en-US" dirty="0"/>
          </a:p>
          <a:p>
            <a:pPr marL="0" indent="0">
              <a:buNone/>
            </a:pP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353300" cy="171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482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outerShdw blurRad="38100" dist="38100" dir="2700000" algn="tl">
                    <a:srgbClr val="000000">
                      <a:alpha val="43137"/>
                    </a:srgbClr>
                  </a:outerShdw>
                </a:effectLst>
              </a:rPr>
              <a:t>Mô</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hình</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Repository</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32</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2580" y="1295400"/>
            <a:ext cx="7868020"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1341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outerShdw blurRad="38100" dist="38100" dir="2700000" algn="tl">
                    <a:srgbClr val="000000">
                      <a:alpha val="43137"/>
                    </a:srgbClr>
                  </a:outerShdw>
                </a:effectLst>
              </a:rPr>
              <a:t>Mô</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hình</a:t>
            </a:r>
            <a:r>
              <a:rPr lang="en-US" b="1" dirty="0">
                <a:effectLst>
                  <a:outerShdw blurRad="38100" dist="38100" dir="2700000" algn="tl">
                    <a:srgbClr val="000000">
                      <a:alpha val="43137"/>
                    </a:srgbClr>
                  </a:outerShdw>
                </a:effectLst>
              </a:rPr>
              <a:t> Repository</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33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864244"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524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Tổng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kết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vi-VN" dirty="0"/>
              <a:t> Kiến trúc phần mềm là mô tả về cách tổ chức của một </a:t>
            </a:r>
            <a:r>
              <a:rPr lang="vi-VN" dirty="0" smtClean="0"/>
              <a:t>hệ</a:t>
            </a:r>
            <a:r>
              <a:rPr lang="en-US" dirty="0" smtClean="0"/>
              <a:t> </a:t>
            </a:r>
            <a:r>
              <a:rPr lang="vi-VN" dirty="0" smtClean="0"/>
              <a:t>thống </a:t>
            </a:r>
            <a:r>
              <a:rPr lang="vi-VN" dirty="0"/>
              <a:t>phần mềm.</a:t>
            </a:r>
          </a:p>
          <a:p>
            <a:r>
              <a:rPr lang="vi-VN" dirty="0" smtClean="0"/>
              <a:t>Quyết </a:t>
            </a:r>
            <a:r>
              <a:rPr lang="vi-VN" dirty="0"/>
              <a:t>định chọn kiến trúc thiết kế bao gồm các </a:t>
            </a:r>
            <a:r>
              <a:rPr lang="vi-VN" dirty="0" smtClean="0"/>
              <a:t>quyết</a:t>
            </a:r>
            <a:r>
              <a:rPr lang="en-US" dirty="0" smtClean="0"/>
              <a:t> </a:t>
            </a:r>
            <a:r>
              <a:rPr lang="vi-VN" dirty="0" smtClean="0"/>
              <a:t>định </a:t>
            </a:r>
            <a:r>
              <a:rPr lang="vi-VN" dirty="0"/>
              <a:t>về loại ứng dụng, việc phân tán của hệ thống, </a:t>
            </a:r>
            <a:r>
              <a:rPr lang="vi-VN" dirty="0" smtClean="0"/>
              <a:t>mẫu</a:t>
            </a:r>
            <a:r>
              <a:rPr lang="en-US" dirty="0" smtClean="0"/>
              <a:t> </a:t>
            </a:r>
            <a:r>
              <a:rPr lang="vi-VN" dirty="0" smtClean="0"/>
              <a:t>kiến </a:t>
            </a:r>
            <a:r>
              <a:rPr lang="vi-VN" dirty="0"/>
              <a:t>trúc được sử dụng</a:t>
            </a:r>
            <a:r>
              <a:rPr lang="vi-VN" dirty="0" smtClean="0"/>
              <a:t>.</a:t>
            </a:r>
            <a:r>
              <a:rPr lang="en-US" dirty="0" smtClean="0"/>
              <a:t> </a:t>
            </a:r>
          </a:p>
          <a:p>
            <a:r>
              <a:rPr lang="vi-VN" dirty="0" smtClean="0"/>
              <a:t>Các </a:t>
            </a:r>
            <a:r>
              <a:rPr lang="vi-VN" dirty="0"/>
              <a:t>kiến trúc có thể được viết thành tài liệu từ một </a:t>
            </a:r>
            <a:r>
              <a:rPr lang="vi-VN" dirty="0" smtClean="0"/>
              <a:t>vài</a:t>
            </a:r>
            <a:r>
              <a:rPr lang="en-US" dirty="0" smtClean="0"/>
              <a:t> </a:t>
            </a:r>
            <a:r>
              <a:rPr lang="vi-VN" dirty="0" smtClean="0"/>
              <a:t>góc </a:t>
            </a:r>
            <a:r>
              <a:rPr lang="vi-VN" dirty="0"/>
              <a:t>nhìn chẳng hạn như góc nhìn về mặt khái niệm, </a:t>
            </a:r>
            <a:r>
              <a:rPr lang="vi-VN" dirty="0" smtClean="0"/>
              <a:t>góc</a:t>
            </a:r>
            <a:r>
              <a:rPr lang="en-US" dirty="0" smtClean="0"/>
              <a:t> </a:t>
            </a:r>
            <a:r>
              <a:rPr lang="vi-VN" dirty="0" smtClean="0"/>
              <a:t>nhìn </a:t>
            </a:r>
            <a:r>
              <a:rPr lang="vi-VN" dirty="0"/>
              <a:t>về mặt logic, góc nhìn về mặt quy trình, góc nhìn </a:t>
            </a:r>
            <a:r>
              <a:rPr lang="vi-VN" dirty="0" smtClean="0"/>
              <a:t>về</a:t>
            </a:r>
            <a:r>
              <a:rPr lang="en-US" dirty="0" smtClean="0"/>
              <a:t> </a:t>
            </a:r>
            <a:r>
              <a:rPr lang="vi-VN" dirty="0" smtClean="0"/>
              <a:t>mặt </a:t>
            </a:r>
            <a:r>
              <a:rPr lang="vi-VN" dirty="0"/>
              <a:t>phát triển.</a:t>
            </a:r>
          </a:p>
          <a:p>
            <a:r>
              <a:rPr lang="vi-VN" dirty="0" smtClean="0"/>
              <a:t>Các </a:t>
            </a:r>
            <a:r>
              <a:rPr lang="vi-VN" dirty="0"/>
              <a:t>mô hình kiến trúc mẫu là phương tiện đẻ tái sử </a:t>
            </a:r>
            <a:r>
              <a:rPr lang="en-US" dirty="0" smtClean="0"/>
              <a:t> d</a:t>
            </a:r>
            <a:r>
              <a:rPr lang="vi-VN" dirty="0" smtClean="0"/>
              <a:t>ụng</a:t>
            </a:r>
            <a:r>
              <a:rPr lang="en-US" dirty="0" smtClean="0"/>
              <a:t> </a:t>
            </a:r>
            <a:r>
              <a:rPr lang="vi-VN" dirty="0" smtClean="0"/>
              <a:t>các </a:t>
            </a:r>
            <a:r>
              <a:rPr lang="vi-VN" dirty="0"/>
              <a:t>kiến thức về kiến trúc hệ thống tổng quát. </a:t>
            </a:r>
            <a:r>
              <a:rPr lang="en-US" dirty="0" smtClean="0"/>
              <a:t>C</a:t>
            </a:r>
            <a:r>
              <a:rPr lang="vi-VN" dirty="0" smtClean="0"/>
              <a:t>húng mô</a:t>
            </a:r>
            <a:r>
              <a:rPr lang="en-US" dirty="0" smtClean="0"/>
              <a:t> </a:t>
            </a:r>
            <a:r>
              <a:rPr lang="vi-VN" dirty="0" smtClean="0"/>
              <a:t>tả </a:t>
            </a:r>
            <a:r>
              <a:rPr lang="vi-VN" dirty="0"/>
              <a:t>kiến trúc, giải thích khi nào được sử dụng và ưu </a:t>
            </a:r>
            <a:r>
              <a:rPr lang="vi-VN" dirty="0" smtClean="0"/>
              <a:t>nhược</a:t>
            </a:r>
            <a:r>
              <a:rPr lang="en-US" dirty="0" smtClean="0"/>
              <a:t> </a:t>
            </a:r>
            <a:r>
              <a:rPr lang="vi-VN" dirty="0" smtClean="0"/>
              <a:t>điểm </a:t>
            </a:r>
            <a:r>
              <a:rPr lang="vi-VN" dirty="0"/>
              <a:t>của nó.</a:t>
            </a:r>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34</a:t>
            </a:fld>
            <a:endParaRPr lang="en-US"/>
          </a:p>
        </p:txBody>
      </p:sp>
    </p:spTree>
    <p:extLst>
      <p:ext uri="{BB962C8B-B14F-4D97-AF65-F5344CB8AC3E}">
        <p14:creationId xmlns:p14="http://schemas.microsoft.com/office/powerpoint/2010/main" val="2874513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FAB683-C825-4676-82A9-7FA6DF4D63C1}" type="slidenum">
              <a:rPr lang="en-US" altLang="vi-VN" smtClean="0">
                <a:solidFill>
                  <a:schemeClr val="accent1"/>
                </a:solidFill>
              </a:rPr>
              <a:pPr eaLnBrk="1" hangingPunct="1"/>
              <a:t>35</a:t>
            </a:fld>
            <a:endParaRPr lang="en-US" altLang="vi-VN" smtClean="0">
              <a:solidFill>
                <a:schemeClr val="accent1"/>
              </a:solidFill>
            </a:endParaRPr>
          </a:p>
        </p:txBody>
      </p:sp>
      <p:sp>
        <p:nvSpPr>
          <p:cNvPr id="47107" name="Rectangle 2"/>
          <p:cNvSpPr>
            <a:spLocks noGrp="1" noChangeArrowheads="1"/>
          </p:cNvSpPr>
          <p:nvPr>
            <p:ph type="title"/>
          </p:nvPr>
        </p:nvSpPr>
        <p:spPr>
          <a:xfrm>
            <a:off x="1447800" y="206375"/>
            <a:ext cx="7239000" cy="533400"/>
          </a:xfrm>
        </p:spPr>
        <p:txBody>
          <a:bodyPr/>
          <a:lstStyle/>
          <a:p>
            <a:pPr eaLnBrk="1" hangingPunct="1"/>
            <a:endParaRPr lang="vi-VN" altLang="vi-VN" smtClean="0"/>
          </a:p>
        </p:txBody>
      </p:sp>
      <p:sp>
        <p:nvSpPr>
          <p:cNvPr id="47108" name="Rectangle 3"/>
          <p:cNvSpPr>
            <a:spLocks noGrp="1" noChangeArrowheads="1"/>
          </p:cNvSpPr>
          <p:nvPr>
            <p:ph type="body" idx="1"/>
          </p:nvPr>
        </p:nvSpPr>
        <p:spPr/>
        <p:txBody>
          <a:bodyPr/>
          <a:lstStyle/>
          <a:p>
            <a:pPr eaLnBrk="1" hangingPunct="1"/>
            <a:endParaRPr lang="vi-VN" altLang="vi-VN" smtClean="0"/>
          </a:p>
        </p:txBody>
      </p:sp>
      <p:grpSp>
        <p:nvGrpSpPr>
          <p:cNvPr id="47109" name="Group 4"/>
          <p:cNvGrpSpPr>
            <a:grpSpLocks/>
          </p:cNvGrpSpPr>
          <p:nvPr/>
        </p:nvGrpSpPr>
        <p:grpSpPr bwMode="auto">
          <a:xfrm>
            <a:off x="3400425" y="1490663"/>
            <a:ext cx="1857375" cy="3995737"/>
            <a:chOff x="2208" y="768"/>
            <a:chExt cx="1170" cy="2517"/>
          </a:xfrm>
        </p:grpSpPr>
        <p:sp>
          <p:nvSpPr>
            <p:cNvPr id="47110"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p>
          </p:txBody>
        </p:sp>
        <p:sp>
          <p:nvSpPr>
            <p:cNvPr id="47111"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7112"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7113"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7114"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7115"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7116"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7117"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7118"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outerShdw blurRad="38100" dist="38100" dir="2700000" algn="tl">
                    <a:srgbClr val="C0C0C0"/>
                  </a:outerShdw>
                </a:effectLst>
              </a:rPr>
              <a:t>Mẫu</a:t>
            </a:r>
            <a:r>
              <a:rPr lang="en-US" b="1" dirty="0">
                <a:effectLst>
                  <a:outerShdw blurRad="38100" dist="38100" dir="2700000" algn="tl">
                    <a:srgbClr val="C0C0C0"/>
                  </a:outerShdw>
                </a:effectLst>
              </a:rPr>
              <a:t> </a:t>
            </a:r>
            <a:r>
              <a:rPr lang="en-US" b="1" dirty="0" err="1">
                <a:effectLst>
                  <a:outerShdw blurRad="38100" dist="38100" dir="2700000" algn="tl">
                    <a:srgbClr val="C0C0C0"/>
                  </a:outerShdw>
                </a:effectLst>
              </a:rPr>
              <a:t>thiết</a:t>
            </a:r>
            <a:r>
              <a:rPr lang="en-US" b="1" dirty="0">
                <a:effectLst>
                  <a:outerShdw blurRad="38100" dist="38100" dir="2700000" algn="tl">
                    <a:srgbClr val="C0C0C0"/>
                  </a:outerShdw>
                </a:effectLst>
              </a:rPr>
              <a:t> </a:t>
            </a:r>
            <a:r>
              <a:rPr lang="en-US" b="1" dirty="0" err="1">
                <a:effectLst>
                  <a:outerShdw blurRad="38100" dist="38100" dir="2700000" algn="tl">
                    <a:srgbClr val="C0C0C0"/>
                  </a:outerShdw>
                </a:effectLst>
              </a:rPr>
              <a:t>kế</a:t>
            </a:r>
            <a:r>
              <a:rPr lang="en-US" b="1" dirty="0">
                <a:effectLst>
                  <a:outerShdw blurRad="38100" dist="38100" dir="2700000" algn="tl">
                    <a:srgbClr val="C0C0C0"/>
                  </a:outerShdw>
                </a:effectLst>
              </a:rPr>
              <a:t> (Design pattern)</a:t>
            </a:r>
            <a:endParaRPr lang="en-US" dirty="0"/>
          </a:p>
        </p:txBody>
      </p:sp>
      <p:sp>
        <p:nvSpPr>
          <p:cNvPr id="3" name="Content Placeholder 2"/>
          <p:cNvSpPr>
            <a:spLocks noGrp="1"/>
          </p:cNvSpPr>
          <p:nvPr>
            <p:ph idx="1"/>
          </p:nvPr>
        </p:nvSpPr>
        <p:spPr/>
        <p:txBody>
          <a:bodyPr/>
          <a:lstStyle/>
          <a:p>
            <a:pPr algn="just" eaLnBrk="1" hangingPunct="1">
              <a:lnSpc>
                <a:spcPct val="120000"/>
              </a:lnSpc>
            </a:pPr>
            <a:r>
              <a:rPr lang="en-US" altLang="vi-VN" dirty="0" err="1"/>
              <a:t>Một</a:t>
            </a:r>
            <a:r>
              <a:rPr lang="en-US" altLang="vi-VN" dirty="0"/>
              <a:t> </a:t>
            </a:r>
            <a:r>
              <a:rPr lang="en-US" altLang="vi-VN" dirty="0" err="1"/>
              <a:t>biện</a:t>
            </a:r>
            <a:r>
              <a:rPr lang="en-US" altLang="vi-VN" dirty="0"/>
              <a:t> </a:t>
            </a:r>
            <a:r>
              <a:rPr lang="en-US" altLang="vi-VN" dirty="0" err="1"/>
              <a:t>pháp</a:t>
            </a:r>
            <a:r>
              <a:rPr lang="en-US" altLang="vi-VN" dirty="0"/>
              <a:t> </a:t>
            </a:r>
            <a:r>
              <a:rPr lang="en-US" altLang="vi-VN" dirty="0" err="1"/>
              <a:t>được</a:t>
            </a:r>
            <a:r>
              <a:rPr lang="en-US" altLang="vi-VN" dirty="0"/>
              <a:t> </a:t>
            </a:r>
            <a:r>
              <a:rPr lang="en-US" altLang="vi-VN" dirty="0" err="1"/>
              <a:t>đề</a:t>
            </a:r>
            <a:r>
              <a:rPr lang="en-US" altLang="vi-VN" dirty="0"/>
              <a:t> </a:t>
            </a:r>
            <a:r>
              <a:rPr lang="en-US" altLang="vi-VN" dirty="0" err="1"/>
              <a:t>xuất</a:t>
            </a:r>
            <a:r>
              <a:rPr lang="en-US" altLang="vi-VN" dirty="0"/>
              <a:t> </a:t>
            </a:r>
            <a:r>
              <a:rPr lang="en-US" altLang="vi-VN" dirty="0" err="1"/>
              <a:t>để</a:t>
            </a:r>
            <a:r>
              <a:rPr lang="en-US" altLang="vi-VN" dirty="0"/>
              <a:t> </a:t>
            </a:r>
            <a:r>
              <a:rPr lang="en-US" altLang="vi-VN" dirty="0" err="1"/>
              <a:t>có</a:t>
            </a:r>
            <a:r>
              <a:rPr lang="en-US" altLang="vi-VN" dirty="0"/>
              <a:t> </a:t>
            </a:r>
            <a:r>
              <a:rPr lang="en-US" altLang="vi-VN" dirty="0" err="1"/>
              <a:t>những</a:t>
            </a:r>
            <a:r>
              <a:rPr lang="en-US" altLang="vi-VN" dirty="0"/>
              <a:t> </a:t>
            </a:r>
            <a:r>
              <a:rPr lang="en-US" altLang="vi-VN" dirty="0" err="1"/>
              <a:t>bản</a:t>
            </a:r>
            <a:r>
              <a:rPr lang="en-US" altLang="vi-VN" dirty="0"/>
              <a:t> </a:t>
            </a:r>
            <a:r>
              <a:rPr lang="en-US" altLang="vi-VN" dirty="0" err="1"/>
              <a:t>thiết</a:t>
            </a:r>
            <a:r>
              <a:rPr lang="en-US" altLang="vi-VN" dirty="0"/>
              <a:t> </a:t>
            </a:r>
            <a:r>
              <a:rPr lang="en-US" altLang="vi-VN" dirty="0" err="1"/>
              <a:t>kế</a:t>
            </a:r>
            <a:r>
              <a:rPr lang="en-US" altLang="vi-VN" dirty="0"/>
              <a:t> </a:t>
            </a:r>
            <a:r>
              <a:rPr lang="en-US" altLang="vi-VN" dirty="0" err="1"/>
              <a:t>tốt</a:t>
            </a:r>
            <a:r>
              <a:rPr lang="en-US" altLang="vi-VN" dirty="0"/>
              <a:t>: </a:t>
            </a:r>
            <a:r>
              <a:rPr lang="en-US" altLang="vi-VN" dirty="0" err="1">
                <a:solidFill>
                  <a:srgbClr val="0000FF"/>
                </a:solidFill>
              </a:rPr>
              <a:t>Sử</a:t>
            </a:r>
            <a:r>
              <a:rPr lang="en-US" altLang="vi-VN" dirty="0">
                <a:solidFill>
                  <a:srgbClr val="0000FF"/>
                </a:solidFill>
              </a:rPr>
              <a:t> </a:t>
            </a:r>
            <a:r>
              <a:rPr lang="en-US" altLang="vi-VN" dirty="0" err="1">
                <a:solidFill>
                  <a:srgbClr val="0000FF"/>
                </a:solidFill>
              </a:rPr>
              <a:t>dụng</a:t>
            </a:r>
            <a:r>
              <a:rPr lang="en-US" altLang="vi-VN" dirty="0">
                <a:solidFill>
                  <a:srgbClr val="0000FF"/>
                </a:solidFill>
              </a:rPr>
              <a:t> </a:t>
            </a:r>
            <a:r>
              <a:rPr lang="en-US" altLang="vi-VN" dirty="0" err="1">
                <a:solidFill>
                  <a:srgbClr val="0000FF"/>
                </a:solidFill>
              </a:rPr>
              <a:t>lại</a:t>
            </a:r>
            <a:r>
              <a:rPr lang="en-US" altLang="vi-VN" dirty="0">
                <a:solidFill>
                  <a:srgbClr val="0000FF"/>
                </a:solidFill>
              </a:rPr>
              <a:t> </a:t>
            </a:r>
            <a:r>
              <a:rPr lang="en-US" altLang="vi-VN" dirty="0" err="1">
                <a:solidFill>
                  <a:srgbClr val="0000FF"/>
                </a:solidFill>
              </a:rPr>
              <a:t>những</a:t>
            </a:r>
            <a:r>
              <a:rPr lang="en-US" altLang="vi-VN" dirty="0">
                <a:solidFill>
                  <a:srgbClr val="0000FF"/>
                </a:solidFill>
              </a:rPr>
              <a:t> </a:t>
            </a:r>
            <a:r>
              <a:rPr lang="en-US" altLang="vi-VN" dirty="0" err="1">
                <a:solidFill>
                  <a:srgbClr val="0000FF"/>
                </a:solidFill>
              </a:rPr>
              <a:t>mẫu</a:t>
            </a:r>
            <a:r>
              <a:rPr lang="en-US" altLang="vi-VN" dirty="0">
                <a:solidFill>
                  <a:srgbClr val="0000FF"/>
                </a:solidFill>
              </a:rPr>
              <a:t> </a:t>
            </a:r>
            <a:r>
              <a:rPr lang="en-US" altLang="vi-VN" dirty="0" err="1">
                <a:solidFill>
                  <a:srgbClr val="0000FF"/>
                </a:solidFill>
              </a:rPr>
              <a:t>thiết</a:t>
            </a:r>
            <a:r>
              <a:rPr lang="en-US" altLang="vi-VN" dirty="0">
                <a:solidFill>
                  <a:srgbClr val="0000FF"/>
                </a:solidFill>
              </a:rPr>
              <a:t> </a:t>
            </a:r>
            <a:r>
              <a:rPr lang="en-US" altLang="vi-VN" dirty="0" err="1">
                <a:solidFill>
                  <a:srgbClr val="0000FF"/>
                </a:solidFill>
              </a:rPr>
              <a:t>kế</a:t>
            </a:r>
            <a:r>
              <a:rPr lang="en-US" altLang="vi-VN" dirty="0">
                <a:solidFill>
                  <a:srgbClr val="0000FF"/>
                </a:solidFill>
              </a:rPr>
              <a:t> </a:t>
            </a:r>
            <a:r>
              <a:rPr lang="en-US" altLang="vi-VN" dirty="0" err="1">
                <a:solidFill>
                  <a:srgbClr val="0000FF"/>
                </a:solidFill>
              </a:rPr>
              <a:t>của</a:t>
            </a:r>
            <a:r>
              <a:rPr lang="en-US" altLang="vi-VN" dirty="0">
                <a:solidFill>
                  <a:srgbClr val="0000FF"/>
                </a:solidFill>
              </a:rPr>
              <a:t> </a:t>
            </a:r>
            <a:r>
              <a:rPr lang="en-US" altLang="vi-VN" dirty="0" err="1">
                <a:solidFill>
                  <a:srgbClr val="0000FF"/>
                </a:solidFill>
              </a:rPr>
              <a:t>những</a:t>
            </a:r>
            <a:r>
              <a:rPr lang="en-US" altLang="vi-VN" dirty="0">
                <a:solidFill>
                  <a:srgbClr val="0000FF"/>
                </a:solidFill>
              </a:rPr>
              <a:t> </a:t>
            </a:r>
            <a:r>
              <a:rPr lang="en-US" altLang="vi-VN" dirty="0" err="1">
                <a:solidFill>
                  <a:srgbClr val="0000FF"/>
                </a:solidFill>
              </a:rPr>
              <a:t>chuyên</a:t>
            </a:r>
            <a:r>
              <a:rPr lang="en-US" altLang="vi-VN" dirty="0">
                <a:solidFill>
                  <a:srgbClr val="0000FF"/>
                </a:solidFill>
              </a:rPr>
              <a:t> </a:t>
            </a:r>
            <a:r>
              <a:rPr lang="en-US" altLang="vi-VN" dirty="0" err="1">
                <a:solidFill>
                  <a:srgbClr val="0000FF"/>
                </a:solidFill>
              </a:rPr>
              <a:t>gia</a:t>
            </a:r>
            <a:r>
              <a:rPr lang="en-US" altLang="vi-VN" dirty="0">
                <a:solidFill>
                  <a:srgbClr val="0000FF"/>
                </a:solidFill>
              </a:rPr>
              <a:t> </a:t>
            </a:r>
            <a:r>
              <a:rPr lang="en-US" altLang="vi-VN" dirty="0" err="1">
                <a:solidFill>
                  <a:srgbClr val="0000FF"/>
                </a:solidFill>
              </a:rPr>
              <a:t>đã</a:t>
            </a:r>
            <a:r>
              <a:rPr lang="en-US" altLang="vi-VN" dirty="0">
                <a:solidFill>
                  <a:srgbClr val="0000FF"/>
                </a:solidFill>
              </a:rPr>
              <a:t> qua </a:t>
            </a:r>
            <a:r>
              <a:rPr lang="en-US" altLang="vi-VN" dirty="0" err="1">
                <a:solidFill>
                  <a:srgbClr val="0000FF"/>
                </a:solidFill>
              </a:rPr>
              <a:t>kiểm</a:t>
            </a:r>
            <a:r>
              <a:rPr lang="en-US" altLang="vi-VN" dirty="0">
                <a:solidFill>
                  <a:srgbClr val="0000FF"/>
                </a:solidFill>
              </a:rPr>
              <a:t> </a:t>
            </a:r>
            <a:r>
              <a:rPr lang="en-US" altLang="vi-VN" dirty="0" err="1">
                <a:solidFill>
                  <a:srgbClr val="0000FF"/>
                </a:solidFill>
              </a:rPr>
              <a:t>nghiệm</a:t>
            </a:r>
            <a:r>
              <a:rPr lang="en-US" altLang="vi-VN" dirty="0">
                <a:solidFill>
                  <a:srgbClr val="0000FF"/>
                </a:solidFill>
              </a:rPr>
              <a:t> </a:t>
            </a:r>
            <a:r>
              <a:rPr lang="en-US" altLang="vi-VN" dirty="0" err="1">
                <a:solidFill>
                  <a:srgbClr val="0000FF"/>
                </a:solidFill>
              </a:rPr>
              <a:t>thực</a:t>
            </a:r>
            <a:r>
              <a:rPr lang="en-US" altLang="vi-VN" dirty="0">
                <a:solidFill>
                  <a:srgbClr val="0000FF"/>
                </a:solidFill>
              </a:rPr>
              <a:t> </a:t>
            </a:r>
            <a:r>
              <a:rPr lang="en-US" altLang="vi-VN" dirty="0" err="1">
                <a:solidFill>
                  <a:srgbClr val="0000FF"/>
                </a:solidFill>
              </a:rPr>
              <a:t>tế</a:t>
            </a:r>
            <a:r>
              <a:rPr lang="en-US" altLang="vi-VN" dirty="0"/>
              <a:t>.</a:t>
            </a:r>
          </a:p>
          <a:p>
            <a:pPr algn="just" eaLnBrk="1" hangingPunct="1">
              <a:lnSpc>
                <a:spcPct val="120000"/>
              </a:lnSpc>
            </a:pPr>
            <a:r>
              <a:rPr lang="en-US" altLang="vi-VN" dirty="0" err="1">
                <a:solidFill>
                  <a:srgbClr val="0000FF"/>
                </a:solidFill>
              </a:rPr>
              <a:t>Mẫu</a:t>
            </a:r>
            <a:r>
              <a:rPr lang="en-US" altLang="vi-VN" dirty="0">
                <a:solidFill>
                  <a:srgbClr val="0000FF"/>
                </a:solidFill>
              </a:rPr>
              <a:t> </a:t>
            </a:r>
            <a:r>
              <a:rPr lang="en-US" altLang="vi-VN" dirty="0" err="1">
                <a:solidFill>
                  <a:srgbClr val="0000FF"/>
                </a:solidFill>
              </a:rPr>
              <a:t>thiết</a:t>
            </a:r>
            <a:r>
              <a:rPr lang="en-US" altLang="vi-VN" dirty="0">
                <a:solidFill>
                  <a:srgbClr val="0000FF"/>
                </a:solidFill>
              </a:rPr>
              <a:t> </a:t>
            </a:r>
            <a:r>
              <a:rPr lang="en-US" altLang="vi-VN" dirty="0" err="1">
                <a:solidFill>
                  <a:srgbClr val="0000FF"/>
                </a:solidFill>
              </a:rPr>
              <a:t>kế</a:t>
            </a:r>
            <a:r>
              <a:rPr lang="en-US" altLang="vi-VN" dirty="0">
                <a:solidFill>
                  <a:srgbClr val="0000FF"/>
                </a:solidFill>
              </a:rPr>
              <a:t> (Design pattern) </a:t>
            </a:r>
            <a:r>
              <a:rPr lang="en-US" altLang="vi-VN" dirty="0" err="1">
                <a:solidFill>
                  <a:srgbClr val="0000FF"/>
                </a:solidFill>
              </a:rPr>
              <a:t>thường</a:t>
            </a:r>
            <a:r>
              <a:rPr lang="en-US" altLang="vi-VN" dirty="0">
                <a:solidFill>
                  <a:srgbClr val="0000FF"/>
                </a:solidFill>
              </a:rPr>
              <a:t> </a:t>
            </a:r>
            <a:r>
              <a:rPr lang="en-US" altLang="vi-VN" dirty="0" err="1">
                <a:solidFill>
                  <a:srgbClr val="0000FF"/>
                </a:solidFill>
              </a:rPr>
              <a:t>có</a:t>
            </a:r>
            <a:r>
              <a:rPr lang="en-US" altLang="vi-VN" dirty="0">
                <a:solidFill>
                  <a:srgbClr val="0000FF"/>
                </a:solidFill>
              </a:rPr>
              <a:t> </a:t>
            </a:r>
            <a:r>
              <a:rPr lang="en-US" altLang="vi-VN" dirty="0" err="1">
                <a:solidFill>
                  <a:srgbClr val="0000FF"/>
                </a:solidFill>
              </a:rPr>
              <a:t>đặc</a:t>
            </a:r>
            <a:r>
              <a:rPr lang="en-US" altLang="vi-VN" dirty="0">
                <a:solidFill>
                  <a:srgbClr val="0000FF"/>
                </a:solidFill>
              </a:rPr>
              <a:t> </a:t>
            </a:r>
            <a:r>
              <a:rPr lang="en-US" altLang="vi-VN" dirty="0" err="1">
                <a:solidFill>
                  <a:srgbClr val="0000FF"/>
                </a:solidFill>
              </a:rPr>
              <a:t>điểm</a:t>
            </a:r>
            <a:r>
              <a:rPr lang="en-US" altLang="vi-VN" dirty="0">
                <a:solidFill>
                  <a:srgbClr val="0000FF"/>
                </a:solidFill>
              </a:rPr>
              <a:t>:</a:t>
            </a:r>
          </a:p>
          <a:p>
            <a:pPr lvl="1" algn="just" eaLnBrk="1" hangingPunct="1">
              <a:lnSpc>
                <a:spcPct val="120000"/>
              </a:lnSpc>
            </a:pPr>
            <a:r>
              <a:rPr lang="en-US" altLang="vi-VN" dirty="0" err="1"/>
              <a:t>Là</a:t>
            </a:r>
            <a:r>
              <a:rPr lang="en-US" altLang="vi-VN" dirty="0"/>
              <a:t> </a:t>
            </a:r>
            <a:r>
              <a:rPr lang="en-US" altLang="vi-VN" dirty="0" err="1"/>
              <a:t>những</a:t>
            </a:r>
            <a:r>
              <a:rPr lang="en-US" altLang="vi-VN" dirty="0"/>
              <a:t> </a:t>
            </a:r>
            <a:r>
              <a:rPr lang="en-US" altLang="vi-VN" dirty="0" err="1"/>
              <a:t>thiết</a:t>
            </a:r>
            <a:r>
              <a:rPr lang="en-US" altLang="vi-VN" dirty="0"/>
              <a:t> </a:t>
            </a:r>
            <a:r>
              <a:rPr lang="en-US" altLang="vi-VN" dirty="0" err="1"/>
              <a:t>kế</a:t>
            </a:r>
            <a:r>
              <a:rPr lang="en-US" altLang="vi-VN" dirty="0"/>
              <a:t> </a:t>
            </a:r>
            <a:r>
              <a:rPr lang="en-US" altLang="vi-VN" dirty="0" err="1"/>
              <a:t>đã</a:t>
            </a:r>
            <a:r>
              <a:rPr lang="en-US" altLang="vi-VN" dirty="0"/>
              <a:t> </a:t>
            </a:r>
            <a:r>
              <a:rPr lang="en-US" altLang="vi-VN" dirty="0" err="1"/>
              <a:t>được</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và</a:t>
            </a:r>
            <a:r>
              <a:rPr lang="en-US" altLang="vi-VN" dirty="0"/>
              <a:t> </a:t>
            </a:r>
            <a:r>
              <a:rPr lang="en-US" altLang="vi-VN" dirty="0" err="1"/>
              <a:t>được</a:t>
            </a:r>
            <a:r>
              <a:rPr lang="en-US" altLang="vi-VN" dirty="0"/>
              <a:t> </a:t>
            </a:r>
            <a:r>
              <a:rPr lang="en-US" altLang="vi-VN" dirty="0" err="1"/>
              <a:t>đánh</a:t>
            </a:r>
            <a:r>
              <a:rPr lang="en-US" altLang="vi-VN" dirty="0"/>
              <a:t> </a:t>
            </a:r>
            <a:r>
              <a:rPr lang="en-US" altLang="vi-VN" dirty="0" err="1"/>
              <a:t>giá</a:t>
            </a:r>
            <a:r>
              <a:rPr lang="en-US" altLang="vi-VN" dirty="0"/>
              <a:t> </a:t>
            </a:r>
            <a:r>
              <a:rPr lang="en-US" altLang="vi-VN" dirty="0" err="1"/>
              <a:t>tốt</a:t>
            </a:r>
            <a:r>
              <a:rPr lang="en-US" altLang="vi-VN" dirty="0"/>
              <a:t>.</a:t>
            </a:r>
          </a:p>
          <a:p>
            <a:pPr lvl="1" algn="just" eaLnBrk="1" hangingPunct="1">
              <a:lnSpc>
                <a:spcPct val="120000"/>
              </a:lnSpc>
            </a:pPr>
            <a:r>
              <a:rPr lang="en-US" altLang="vi-VN" dirty="0" err="1"/>
              <a:t>Giúp</a:t>
            </a:r>
            <a:r>
              <a:rPr lang="en-US" altLang="vi-VN" dirty="0"/>
              <a:t> </a:t>
            </a:r>
            <a:r>
              <a:rPr lang="en-US" altLang="vi-VN" dirty="0" err="1"/>
              <a:t>giải</a:t>
            </a:r>
            <a:r>
              <a:rPr lang="en-US" altLang="vi-VN" dirty="0"/>
              <a:t> </a:t>
            </a:r>
            <a:r>
              <a:rPr lang="en-US" altLang="vi-VN" dirty="0" err="1"/>
              <a:t>quyết</a:t>
            </a:r>
            <a:r>
              <a:rPr lang="en-US" altLang="vi-VN" dirty="0"/>
              <a:t> </a:t>
            </a:r>
            <a:r>
              <a:rPr lang="en-US" altLang="vi-VN" dirty="0" err="1"/>
              <a:t>những</a:t>
            </a:r>
            <a:r>
              <a:rPr lang="en-US" altLang="vi-VN" dirty="0"/>
              <a:t> </a:t>
            </a:r>
            <a:r>
              <a:rPr lang="en-US" altLang="vi-VN" dirty="0" err="1"/>
              <a:t>vấn</a:t>
            </a:r>
            <a:r>
              <a:rPr lang="en-US" altLang="vi-VN" dirty="0"/>
              <a:t> </a:t>
            </a:r>
            <a:r>
              <a:rPr lang="en-US" altLang="vi-VN" dirty="0" err="1"/>
              <a:t>đề</a:t>
            </a:r>
            <a:r>
              <a:rPr lang="en-US" altLang="vi-VN" dirty="0"/>
              <a:t> </a:t>
            </a:r>
            <a:r>
              <a:rPr lang="en-US" altLang="vi-VN" dirty="0" err="1"/>
              <a:t>thiết</a:t>
            </a:r>
            <a:r>
              <a:rPr lang="en-US" altLang="vi-VN" dirty="0"/>
              <a:t> </a:t>
            </a:r>
            <a:r>
              <a:rPr lang="en-US" altLang="vi-VN" dirty="0" err="1"/>
              <a:t>kế</a:t>
            </a:r>
            <a:r>
              <a:rPr lang="en-US" altLang="vi-VN" dirty="0"/>
              <a:t> </a:t>
            </a:r>
            <a:r>
              <a:rPr lang="en-US" altLang="vi-VN" dirty="0" err="1"/>
              <a:t>thường</a:t>
            </a:r>
            <a:r>
              <a:rPr lang="en-US" altLang="vi-VN" dirty="0"/>
              <a:t> </a:t>
            </a:r>
            <a:r>
              <a:rPr lang="en-US" altLang="vi-VN" dirty="0" err="1"/>
              <a:t>gặp</a:t>
            </a:r>
            <a:r>
              <a:rPr lang="en-US" altLang="vi-VN" dirty="0"/>
              <a:t>.</a:t>
            </a:r>
          </a:p>
          <a:p>
            <a:pPr lvl="1" algn="just" eaLnBrk="1" hangingPunct="1">
              <a:lnSpc>
                <a:spcPct val="120000"/>
              </a:lnSpc>
            </a:pPr>
            <a:r>
              <a:rPr lang="en-US" altLang="vi-VN" dirty="0" err="1"/>
              <a:t>Chú</a:t>
            </a:r>
            <a:r>
              <a:rPr lang="en-US" altLang="vi-VN" dirty="0"/>
              <a:t> </a:t>
            </a:r>
            <a:r>
              <a:rPr lang="en-US" altLang="vi-VN" dirty="0" err="1"/>
              <a:t>trọng</a:t>
            </a:r>
            <a:r>
              <a:rPr lang="en-US" altLang="vi-VN" dirty="0"/>
              <a:t> </a:t>
            </a:r>
            <a:r>
              <a:rPr lang="en-US" altLang="vi-VN" dirty="0" err="1"/>
              <a:t>việc</a:t>
            </a:r>
            <a:r>
              <a:rPr lang="en-US" altLang="vi-VN" dirty="0"/>
              <a:t> </a:t>
            </a:r>
            <a:r>
              <a:rPr lang="en-US" altLang="vi-VN" dirty="0" err="1"/>
              <a:t>giúp</a:t>
            </a:r>
            <a:r>
              <a:rPr lang="en-US" altLang="vi-VN" dirty="0"/>
              <a:t> </a:t>
            </a:r>
            <a:r>
              <a:rPr lang="en-US" altLang="vi-VN" dirty="0" err="1"/>
              <a:t>cho</a:t>
            </a:r>
            <a:r>
              <a:rPr lang="en-US" altLang="vi-VN" dirty="0"/>
              <a:t> </a:t>
            </a:r>
            <a:r>
              <a:rPr lang="en-US" altLang="vi-VN" dirty="0" err="1"/>
              <a:t>bản</a:t>
            </a:r>
            <a:r>
              <a:rPr lang="en-US" altLang="vi-VN" dirty="0"/>
              <a:t> </a:t>
            </a:r>
            <a:r>
              <a:rPr lang="en-US" altLang="vi-VN" dirty="0" err="1"/>
              <a:t>thiết</a:t>
            </a:r>
            <a:r>
              <a:rPr lang="en-US" altLang="vi-VN" dirty="0"/>
              <a:t> </a:t>
            </a:r>
            <a:r>
              <a:rPr lang="en-US" altLang="vi-VN" dirty="0" err="1"/>
              <a:t>kế</a:t>
            </a:r>
            <a:r>
              <a:rPr lang="en-US" altLang="vi-VN" dirty="0"/>
              <a:t> </a:t>
            </a:r>
            <a:r>
              <a:rPr lang="en-US" altLang="vi-VN" dirty="0" err="1"/>
              <a:t>có</a:t>
            </a:r>
            <a:r>
              <a:rPr lang="en-US" altLang="vi-VN" dirty="0"/>
              <a:t> </a:t>
            </a:r>
            <a:r>
              <a:rPr lang="en-US" altLang="vi-VN" dirty="0" err="1"/>
              <a:t>tính</a:t>
            </a:r>
            <a:r>
              <a:rPr lang="en-US" altLang="vi-VN" dirty="0"/>
              <a:t> </a:t>
            </a:r>
            <a:r>
              <a:rPr lang="en-US" altLang="vi-VN" dirty="0" err="1"/>
              <a:t>uyển</a:t>
            </a:r>
            <a:r>
              <a:rPr lang="en-US" altLang="vi-VN" dirty="0"/>
              <a:t> </a:t>
            </a:r>
            <a:r>
              <a:rPr lang="en-US" altLang="vi-VN" dirty="0" err="1"/>
              <a:t>chuyển</a:t>
            </a:r>
            <a:r>
              <a:rPr lang="en-US" altLang="vi-VN" dirty="0"/>
              <a:t>, </a:t>
            </a:r>
            <a:r>
              <a:rPr lang="en-US" altLang="vi-VN" dirty="0" err="1"/>
              <a:t>dễ</a:t>
            </a:r>
            <a:r>
              <a:rPr lang="en-US" altLang="vi-VN" dirty="0"/>
              <a:t> </a:t>
            </a:r>
            <a:r>
              <a:rPr lang="en-US" altLang="vi-VN" dirty="0" err="1"/>
              <a:t>nâng</a:t>
            </a:r>
            <a:r>
              <a:rPr lang="en-US" altLang="vi-VN" dirty="0"/>
              <a:t> </a:t>
            </a:r>
            <a:r>
              <a:rPr lang="en-US" altLang="vi-VN" dirty="0" err="1"/>
              <a:t>cấp</a:t>
            </a:r>
            <a:r>
              <a:rPr lang="en-US" altLang="vi-VN" dirty="0"/>
              <a:t>, </a:t>
            </a:r>
            <a:r>
              <a:rPr lang="en-US" altLang="vi-VN" dirty="0" err="1"/>
              <a:t>thay</a:t>
            </a:r>
            <a:r>
              <a:rPr lang="en-US" altLang="vi-VN" dirty="0"/>
              <a:t> </a:t>
            </a:r>
            <a:r>
              <a:rPr lang="en-US" altLang="vi-VN" dirty="0" err="1"/>
              <a:t>đổi</a:t>
            </a:r>
            <a:r>
              <a:rPr lang="en-US" altLang="vi-VN" dirty="0"/>
              <a:t>.</a:t>
            </a:r>
          </a:p>
          <a:p>
            <a:endParaRPr lang="en-US" dirty="0"/>
          </a:p>
        </p:txBody>
      </p:sp>
      <p:sp>
        <p:nvSpPr>
          <p:cNvPr id="4" name="Slide Number Placeholder 3"/>
          <p:cNvSpPr>
            <a:spLocks noGrp="1"/>
          </p:cNvSpPr>
          <p:nvPr>
            <p:ph type="sldNum" sz="quarter" idx="12"/>
          </p:nvPr>
        </p:nvSpPr>
        <p:spPr/>
        <p:txBody>
          <a:bodyPr/>
          <a:lstStyle/>
          <a:p>
            <a:pPr>
              <a:defRPr/>
            </a:pPr>
            <a:fld id="{F1EDC7CA-FCD8-465C-AE79-24D957269E73}" type="slidenum">
              <a:rPr lang="en-US" smtClean="0"/>
              <a:pPr>
                <a:defRPr/>
              </a:pPr>
              <a:t>4</a:t>
            </a:fld>
            <a:endParaRPr lang="en-US"/>
          </a:p>
        </p:txBody>
      </p:sp>
    </p:spTree>
    <p:extLst>
      <p:ext uri="{BB962C8B-B14F-4D97-AF65-F5344CB8AC3E}">
        <p14:creationId xmlns:p14="http://schemas.microsoft.com/office/powerpoint/2010/main" val="1733060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0A8E3F01-A3F8-41D5-8A39-30C9B7CE1D91}" type="slidenum">
              <a:rPr lang="en-US" altLang="vi-VN" b="0" smtClean="0">
                <a:solidFill>
                  <a:schemeClr val="accent1"/>
                </a:solidFill>
              </a:rPr>
              <a:pPr eaLnBrk="1" hangingPunct="1"/>
              <a:t>5</a:t>
            </a:fld>
            <a:endParaRPr lang="en-US" altLang="vi-VN" b="0" smtClean="0">
              <a:solidFill>
                <a:schemeClr val="accent1"/>
              </a:solidFill>
            </a:endParaRPr>
          </a:p>
        </p:txBody>
      </p:sp>
      <p:sp>
        <p:nvSpPr>
          <p:cNvPr id="785410" name="Rectangle 2"/>
          <p:cNvSpPr>
            <a:spLocks noGrp="1" noChangeArrowheads="1"/>
          </p:cNvSpPr>
          <p:nvPr>
            <p:ph type="title"/>
          </p:nvPr>
        </p:nvSpPr>
        <p:spPr>
          <a:xfrm>
            <a:off x="1447800" y="206375"/>
            <a:ext cx="7239000" cy="533400"/>
          </a:xfrm>
        </p:spPr>
        <p:txBody>
          <a:bodyPr/>
          <a:lstStyle/>
          <a:p>
            <a:pPr eaLnBrk="1" hangingPunct="1">
              <a:defRPr/>
            </a:pPr>
            <a:r>
              <a:rPr lang="en-US" b="1" dirty="0" err="1" smtClean="0">
                <a:effectLst>
                  <a:outerShdw blurRad="38100" dist="38100" dir="2700000" algn="tl">
                    <a:srgbClr val="C0C0C0"/>
                  </a:outerShdw>
                </a:effectLst>
              </a:rPr>
              <a:t>Vai</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trò</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của</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mẫu</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thiết</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kế</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kiến</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trúc</a:t>
            </a:r>
            <a:endParaRPr lang="en-US" b="1" dirty="0" smtClean="0">
              <a:effectLst>
                <a:outerShdw blurRad="38100" dist="38100" dir="2700000" algn="tl">
                  <a:srgbClr val="C0C0C0"/>
                </a:outerShdw>
              </a:effectLst>
            </a:endParaRPr>
          </a:p>
        </p:txBody>
      </p:sp>
      <p:sp>
        <p:nvSpPr>
          <p:cNvPr id="13316" name="Rectangle 3"/>
          <p:cNvSpPr>
            <a:spLocks noGrp="1" noChangeArrowheads="1"/>
          </p:cNvSpPr>
          <p:nvPr>
            <p:ph type="body" idx="1"/>
          </p:nvPr>
        </p:nvSpPr>
        <p:spPr/>
        <p:txBody>
          <a:bodyPr/>
          <a:lstStyle/>
          <a:p>
            <a:pPr algn="just" eaLnBrk="1" hangingPunct="1">
              <a:lnSpc>
                <a:spcPct val="120000"/>
              </a:lnSpc>
            </a:pPr>
            <a:r>
              <a:rPr lang="en-US" altLang="vi-VN" smtClean="0"/>
              <a:t>Cung cấp phương pháp giải quyết những </a:t>
            </a:r>
            <a:r>
              <a:rPr lang="en-US" altLang="vi-VN" smtClean="0">
                <a:solidFill>
                  <a:srgbClr val="0000FF"/>
                </a:solidFill>
              </a:rPr>
              <a:t>vấn đề thực tế</a:t>
            </a:r>
            <a:r>
              <a:rPr lang="en-US" altLang="vi-VN" smtClean="0"/>
              <a:t> thường gặp </a:t>
            </a:r>
            <a:r>
              <a:rPr lang="en-US" altLang="vi-VN" smtClean="0">
                <a:solidFill>
                  <a:srgbClr val="0000FF"/>
                </a:solidFill>
              </a:rPr>
              <a:t>đã được đánh giá, kiểm nghiệm</a:t>
            </a:r>
            <a:r>
              <a:rPr lang="en-US" altLang="vi-VN" smtClean="0"/>
              <a:t>.</a:t>
            </a:r>
          </a:p>
          <a:p>
            <a:pPr algn="just" eaLnBrk="1" hangingPunct="1">
              <a:lnSpc>
                <a:spcPct val="120000"/>
              </a:lnSpc>
            </a:pPr>
            <a:r>
              <a:rPr lang="en-US" altLang="vi-VN" smtClean="0"/>
              <a:t>Là biện pháp </a:t>
            </a:r>
            <a:r>
              <a:rPr lang="en-US" altLang="vi-VN" smtClean="0">
                <a:solidFill>
                  <a:srgbClr val="0000FF"/>
                </a:solidFill>
              </a:rPr>
              <a:t>tái sử dụng tri thức</a:t>
            </a:r>
            <a:r>
              <a:rPr lang="en-US" altLang="vi-VN" smtClean="0"/>
              <a:t> các chuyên gia phần mềm.</a:t>
            </a:r>
          </a:p>
          <a:p>
            <a:pPr algn="just" eaLnBrk="1" hangingPunct="1">
              <a:lnSpc>
                <a:spcPct val="120000"/>
              </a:lnSpc>
            </a:pPr>
            <a:r>
              <a:rPr lang="en-US" altLang="vi-VN" smtClean="0"/>
              <a:t>Hình thành kho tri thức, ngữ vựng trong giao tiếp giữa những người làm phần mềm.</a:t>
            </a:r>
          </a:p>
          <a:p>
            <a:pPr algn="just" eaLnBrk="1" hangingPunct="1">
              <a:lnSpc>
                <a:spcPct val="120000"/>
              </a:lnSpc>
            </a:pPr>
            <a:r>
              <a:rPr lang="en-US" altLang="vi-VN" smtClean="0"/>
              <a:t>Giúp tìm hiểu, nắm vững hơn đặc điểm ngôn ngữ lập trình, nhất là lập trình hướng đối tượng.</a:t>
            </a:r>
          </a:p>
          <a:p>
            <a:pPr algn="just" eaLnBrk="1" hangingPunct="1">
              <a:lnSpc>
                <a:spcPct val="120000"/>
              </a:lnSpc>
              <a:buFont typeface="Wingdings" pitchFamily="2" charset="2"/>
              <a:buChar char="à"/>
            </a:pPr>
            <a:r>
              <a:rPr lang="en-US" altLang="vi-VN" smtClean="0">
                <a:sym typeface="Wingdings" pitchFamily="2" charset="2"/>
              </a:rPr>
              <a:t>Tăng độ tin cậy, tiết kiệm nguồn lực,…</a:t>
            </a:r>
            <a:endParaRPr lang="en-US" altLang="vi-VN" smtClean="0"/>
          </a:p>
        </p:txBody>
      </p:sp>
    </p:spTree>
    <p:extLst>
      <p:ext uri="{BB962C8B-B14F-4D97-AF65-F5344CB8AC3E}">
        <p14:creationId xmlns:p14="http://schemas.microsoft.com/office/powerpoint/2010/main" val="1624602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38C8BF44-FBF7-490D-9AF3-C84409C00784}" type="slidenum">
              <a:rPr lang="en-US" altLang="vi-VN" b="0" smtClean="0">
                <a:solidFill>
                  <a:schemeClr val="accent1"/>
                </a:solidFill>
              </a:rPr>
              <a:pPr eaLnBrk="1" hangingPunct="1"/>
              <a:t>6</a:t>
            </a:fld>
            <a:endParaRPr lang="en-US" altLang="vi-VN" b="0" smtClean="0">
              <a:solidFill>
                <a:schemeClr val="accent1"/>
              </a:solidFill>
            </a:endParaRPr>
          </a:p>
        </p:txBody>
      </p:sp>
      <p:sp>
        <p:nvSpPr>
          <p:cNvPr id="786434" name="Rectangle 2"/>
          <p:cNvSpPr>
            <a:spLocks noGrp="1" noChangeArrowheads="1"/>
          </p:cNvSpPr>
          <p:nvPr>
            <p:ph type="title"/>
          </p:nvPr>
        </p:nvSpPr>
        <p:spPr>
          <a:xfrm>
            <a:off x="1447800" y="206375"/>
            <a:ext cx="7239000" cy="533400"/>
          </a:xfrm>
        </p:spPr>
        <p:txBody>
          <a:bodyPr/>
          <a:lstStyle/>
          <a:p>
            <a:pPr eaLnBrk="1" hangingPunct="1">
              <a:defRPr/>
            </a:pPr>
            <a:r>
              <a:rPr lang="en-US" b="1" dirty="0" err="1" smtClean="0">
                <a:effectLst>
                  <a:outerShdw blurRad="38100" dist="38100" dir="2700000" algn="tl">
                    <a:srgbClr val="C0C0C0"/>
                  </a:outerShdw>
                </a:effectLst>
              </a:rPr>
              <a:t>Một</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số</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mẫu</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thiết</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kế</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kiến</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trúc</a:t>
            </a:r>
            <a:endParaRPr lang="en-US" b="1" dirty="0" smtClean="0">
              <a:effectLst>
                <a:outerShdw blurRad="38100" dist="38100" dir="2700000" algn="tl">
                  <a:srgbClr val="C0C0C0"/>
                </a:outerShdw>
              </a:effectLst>
            </a:endParaRPr>
          </a:p>
        </p:txBody>
      </p:sp>
      <p:sp>
        <p:nvSpPr>
          <p:cNvPr id="14340" name="Rectangle 3"/>
          <p:cNvSpPr>
            <a:spLocks noGrp="1" noChangeArrowheads="1"/>
          </p:cNvSpPr>
          <p:nvPr>
            <p:ph type="body" idx="1"/>
          </p:nvPr>
        </p:nvSpPr>
        <p:spPr/>
        <p:txBody>
          <a:bodyPr/>
          <a:lstStyle/>
          <a:p>
            <a:pPr algn="just" eaLnBrk="1" hangingPunct="1">
              <a:lnSpc>
                <a:spcPct val="120000"/>
              </a:lnSpc>
            </a:pPr>
            <a:r>
              <a:rPr lang="en-US" altLang="vi-VN" dirty="0" smtClean="0">
                <a:solidFill>
                  <a:srgbClr val="0000FF"/>
                </a:solidFill>
              </a:rPr>
              <a:t>Structural Patterns</a:t>
            </a:r>
          </a:p>
          <a:p>
            <a:pPr lvl="1" algn="just" eaLnBrk="1" hangingPunct="1">
              <a:lnSpc>
                <a:spcPct val="120000"/>
              </a:lnSpc>
            </a:pPr>
            <a:r>
              <a:rPr lang="en-US" altLang="vi-VN" dirty="0" smtClean="0"/>
              <a:t>Adapter, Composite, Decorator, Flyweight, Proxy, Facade</a:t>
            </a:r>
          </a:p>
          <a:p>
            <a:pPr algn="just" eaLnBrk="1" hangingPunct="1">
              <a:lnSpc>
                <a:spcPct val="120000"/>
              </a:lnSpc>
            </a:pPr>
            <a:r>
              <a:rPr lang="en-US" altLang="vi-VN" dirty="0" smtClean="0">
                <a:solidFill>
                  <a:srgbClr val="0000FF"/>
                </a:solidFill>
              </a:rPr>
              <a:t>Creational Patterns</a:t>
            </a:r>
          </a:p>
          <a:p>
            <a:pPr lvl="1" algn="just" eaLnBrk="1" hangingPunct="1">
              <a:lnSpc>
                <a:spcPct val="120000"/>
              </a:lnSpc>
            </a:pPr>
            <a:r>
              <a:rPr lang="en-US" altLang="vi-VN" dirty="0" smtClean="0"/>
              <a:t>Abstract Factory, Builder, Factory Method, Prototype, Singleton</a:t>
            </a:r>
          </a:p>
          <a:p>
            <a:pPr algn="just" eaLnBrk="1" hangingPunct="1">
              <a:lnSpc>
                <a:spcPct val="120000"/>
              </a:lnSpc>
            </a:pPr>
            <a:r>
              <a:rPr lang="en-US" altLang="vi-VN" dirty="0" smtClean="0">
                <a:solidFill>
                  <a:srgbClr val="0000FF"/>
                </a:solidFill>
              </a:rPr>
              <a:t>Behavioral Patterns</a:t>
            </a:r>
          </a:p>
          <a:p>
            <a:pPr lvl="1" algn="just" eaLnBrk="1" hangingPunct="1">
              <a:lnSpc>
                <a:spcPct val="120000"/>
              </a:lnSpc>
            </a:pPr>
            <a:r>
              <a:rPr lang="en-US" altLang="vi-VN" dirty="0" smtClean="0"/>
              <a:t>Chain of Responsibility, Command, Interpreter, Iterator, Mediator, Memento, State, Strategy, Visitor, Template Method</a:t>
            </a:r>
          </a:p>
        </p:txBody>
      </p:sp>
    </p:spTree>
    <p:extLst>
      <p:ext uri="{BB962C8B-B14F-4D97-AF65-F5344CB8AC3E}">
        <p14:creationId xmlns:p14="http://schemas.microsoft.com/office/powerpoint/2010/main" val="3548051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778B1E27-446A-4924-903E-266BDB2F3867}" type="slidenum">
              <a:rPr lang="en-US" altLang="vi-VN" b="0" smtClean="0">
                <a:solidFill>
                  <a:schemeClr val="accent1"/>
                </a:solidFill>
              </a:rPr>
              <a:pPr eaLnBrk="1" hangingPunct="1"/>
              <a:t>7</a:t>
            </a:fld>
            <a:endParaRPr lang="en-US" altLang="vi-VN" b="0" smtClean="0">
              <a:solidFill>
                <a:schemeClr val="accent1"/>
              </a:solidFill>
            </a:endParaRPr>
          </a:p>
        </p:txBody>
      </p:sp>
      <p:sp>
        <p:nvSpPr>
          <p:cNvPr id="86016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Đặc điểm chung</a:t>
            </a:r>
          </a:p>
        </p:txBody>
      </p:sp>
      <p:sp>
        <p:nvSpPr>
          <p:cNvPr id="15364" name="Rectangle 3"/>
          <p:cNvSpPr>
            <a:spLocks noGrp="1" noChangeArrowheads="1"/>
          </p:cNvSpPr>
          <p:nvPr>
            <p:ph type="body" idx="1"/>
          </p:nvPr>
        </p:nvSpPr>
        <p:spPr/>
        <p:txBody>
          <a:bodyPr/>
          <a:lstStyle/>
          <a:p>
            <a:pPr algn="just" eaLnBrk="1" hangingPunct="1">
              <a:lnSpc>
                <a:spcPct val="120000"/>
              </a:lnSpc>
            </a:pPr>
            <a:r>
              <a:rPr lang="en-US" altLang="vi-VN" smtClean="0"/>
              <a:t>Pattern được hiểu theo nghĩa </a:t>
            </a:r>
            <a:r>
              <a:rPr lang="en-US" altLang="vi-VN" smtClean="0">
                <a:solidFill>
                  <a:srgbClr val="0000FF"/>
                </a:solidFill>
              </a:rPr>
              <a:t>tái sử dụng ý tưởng</a:t>
            </a:r>
            <a:r>
              <a:rPr lang="en-US" altLang="vi-VN" smtClean="0"/>
              <a:t> hơn là mã lệnh.</a:t>
            </a:r>
          </a:p>
          <a:p>
            <a:pPr algn="just" eaLnBrk="1" hangingPunct="1">
              <a:lnSpc>
                <a:spcPct val="120000"/>
              </a:lnSpc>
            </a:pPr>
            <a:r>
              <a:rPr lang="en-US" altLang="vi-VN" smtClean="0"/>
              <a:t>Pattern hỗ trợ </a:t>
            </a:r>
            <a:r>
              <a:rPr lang="en-US" altLang="vi-VN" smtClean="0">
                <a:solidFill>
                  <a:srgbClr val="0000FF"/>
                </a:solidFill>
              </a:rPr>
              <a:t>tái sử dụng kiến trúc và mô hình thiết kế</a:t>
            </a:r>
            <a:r>
              <a:rPr lang="en-US" altLang="vi-VN" smtClean="0"/>
              <a:t> phần mềm theo quy mô lớn.</a:t>
            </a:r>
          </a:p>
          <a:p>
            <a:pPr algn="just" eaLnBrk="1" hangingPunct="1">
              <a:lnSpc>
                <a:spcPct val="120000"/>
              </a:lnSpc>
            </a:pPr>
            <a:r>
              <a:rPr lang="en-US" altLang="vi-VN" smtClean="0"/>
              <a:t>Pattern </a:t>
            </a:r>
            <a:r>
              <a:rPr lang="en-US" altLang="vi-VN" smtClean="0">
                <a:solidFill>
                  <a:srgbClr val="0000FF"/>
                </a:solidFill>
              </a:rPr>
              <a:t>đa tương thích</a:t>
            </a:r>
            <a:r>
              <a:rPr lang="en-US" altLang="vi-VN" smtClean="0"/>
              <a:t>.</a:t>
            </a:r>
          </a:p>
          <a:p>
            <a:pPr lvl="1" algn="just" eaLnBrk="1" hangingPunct="1">
              <a:lnSpc>
                <a:spcPct val="120000"/>
              </a:lnSpc>
            </a:pPr>
            <a:r>
              <a:rPr lang="en-US" altLang="vi-VN" smtClean="0"/>
              <a:t>Pattern không phụ thuộc vào ngôn ngữ lập trình, công nghệ hoặc các nền tảng lớn như J2EE của Sun hay Microsoft .NET Framework.</a:t>
            </a:r>
          </a:p>
        </p:txBody>
      </p:sp>
    </p:spTree>
    <p:extLst>
      <p:ext uri="{BB962C8B-B14F-4D97-AF65-F5344CB8AC3E}">
        <p14:creationId xmlns:p14="http://schemas.microsoft.com/office/powerpoint/2010/main" val="1527747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6DEA78A6-3DEF-4F28-BAE7-4170F9A5E2D6}" type="slidenum">
              <a:rPr lang="en-US" altLang="vi-VN" b="0" smtClean="0">
                <a:solidFill>
                  <a:schemeClr val="accent1"/>
                </a:solidFill>
              </a:rPr>
              <a:pPr eaLnBrk="1" hangingPunct="1"/>
              <a:t>8</a:t>
            </a:fld>
            <a:endParaRPr lang="en-US" altLang="vi-VN" b="0" smtClean="0">
              <a:solidFill>
                <a:schemeClr val="accent1"/>
              </a:solidFill>
            </a:endParaRPr>
          </a:p>
        </p:txBody>
      </p:sp>
      <p:sp>
        <p:nvSpPr>
          <p:cNvPr id="78745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Adapter Pattern (1)</a:t>
            </a:r>
          </a:p>
        </p:txBody>
      </p:sp>
      <p:sp>
        <p:nvSpPr>
          <p:cNvPr id="16388"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Ý nghĩa:</a:t>
            </a:r>
            <a:r>
              <a:rPr lang="en-US" altLang="vi-VN" smtClean="0"/>
              <a:t> Tạo một giao diện trung gian để gắn kết vào hệ thống một lớp đối tượng mong muốn nào đó.</a:t>
            </a:r>
          </a:p>
          <a:p>
            <a:pPr algn="just" eaLnBrk="1" hangingPunct="1">
              <a:lnSpc>
                <a:spcPct val="120000"/>
              </a:lnSpc>
            </a:pPr>
            <a:r>
              <a:rPr lang="en-US" altLang="vi-VN" smtClean="0">
                <a:solidFill>
                  <a:srgbClr val="0000FF"/>
                </a:solidFill>
              </a:rPr>
              <a:t>Mục tiêu:</a:t>
            </a:r>
            <a:r>
              <a:rPr lang="en-US" altLang="vi-VN" smtClean="0"/>
              <a:t> Chuyển đổi interface của một class thành một interface khác theo yêu cầu sử dụng của client.</a:t>
            </a:r>
          </a:p>
        </p:txBody>
      </p:sp>
      <p:pic>
        <p:nvPicPr>
          <p:cNvPr id="163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82975"/>
            <a:ext cx="62484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961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AD7EDB5C-81FC-44B2-942B-DC39002D09A6}" type="slidenum">
              <a:rPr lang="en-US" altLang="vi-VN" b="0" smtClean="0">
                <a:solidFill>
                  <a:schemeClr val="accent1"/>
                </a:solidFill>
              </a:rPr>
              <a:pPr eaLnBrk="1" hangingPunct="1"/>
              <a:t>9</a:t>
            </a:fld>
            <a:endParaRPr lang="en-US" altLang="vi-VN" b="0" smtClean="0">
              <a:solidFill>
                <a:schemeClr val="accent1"/>
              </a:solidFill>
            </a:endParaRPr>
          </a:p>
        </p:txBody>
      </p:sp>
      <p:sp>
        <p:nvSpPr>
          <p:cNvPr id="78745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Adapter Pattern (2)</a:t>
            </a: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319713"/>
            <a:ext cx="266700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3"/>
          <p:cNvSpPr>
            <a:spLocks noGrp="1" noChangeArrowheads="1"/>
          </p:cNvSpPr>
          <p:nvPr>
            <p:ph type="body" idx="1"/>
          </p:nvPr>
        </p:nvSpPr>
        <p:spPr/>
        <p:txBody>
          <a:bodyPr/>
          <a:lstStyle/>
          <a:p>
            <a:pPr algn="just" eaLnBrk="1" hangingPunct="1">
              <a:lnSpc>
                <a:spcPct val="120000"/>
              </a:lnSpc>
            </a:pPr>
            <a:r>
              <a:rPr lang="en-US" altLang="vi-VN" smtClean="0"/>
              <a:t>L</a:t>
            </a:r>
            <a:r>
              <a:rPr lang="vi-VN" altLang="vi-VN" smtClean="0"/>
              <a:t>àm thế nào để </a:t>
            </a:r>
            <a:r>
              <a:rPr lang="vi-VN" altLang="vi-VN" smtClean="0">
                <a:solidFill>
                  <a:srgbClr val="0000FF"/>
                </a:solidFill>
              </a:rPr>
              <a:t>các lớp với các giao diện không tương thích có thể làm việc được với nhau</a:t>
            </a:r>
            <a:r>
              <a:rPr lang="vi-VN" altLang="vi-VN" smtClean="0"/>
              <a:t>. </a:t>
            </a:r>
          </a:p>
          <a:p>
            <a:pPr lvl="1" algn="just" eaLnBrk="1" hangingPunct="1">
              <a:lnSpc>
                <a:spcPct val="120000"/>
              </a:lnSpc>
            </a:pPr>
            <a:r>
              <a:rPr lang="vi-VN" altLang="vi-VN" sz="2100" smtClean="0">
                <a:solidFill>
                  <a:srgbClr val="0000FF"/>
                </a:solidFill>
              </a:rPr>
              <a:t>Tagret</a:t>
            </a:r>
            <a:r>
              <a:rPr lang="vi-VN" altLang="vi-VN" sz="2100" smtClean="0"/>
              <a:t>: </a:t>
            </a:r>
            <a:r>
              <a:rPr lang="en-US" altLang="vi-VN" sz="2100" smtClean="0"/>
              <a:t>L</a:t>
            </a:r>
            <a:r>
              <a:rPr lang="vi-VN" altLang="vi-VN" sz="2100" smtClean="0"/>
              <a:t>à một interface định nghĩa chức năng, yêu cầu mà Client cần sử dụng</a:t>
            </a:r>
          </a:p>
          <a:p>
            <a:pPr lvl="1" algn="just" eaLnBrk="1" hangingPunct="1">
              <a:lnSpc>
                <a:spcPct val="120000"/>
              </a:lnSpc>
            </a:pPr>
            <a:r>
              <a:rPr lang="vi-VN" altLang="vi-VN" sz="2100" smtClean="0">
                <a:solidFill>
                  <a:srgbClr val="0000FF"/>
                </a:solidFill>
              </a:rPr>
              <a:t>Adaptee</a:t>
            </a:r>
            <a:r>
              <a:rPr lang="vi-VN" altLang="vi-VN" sz="2100" smtClean="0"/>
              <a:t>: </a:t>
            </a:r>
            <a:r>
              <a:rPr lang="en-US" altLang="vi-VN" sz="2100" smtClean="0"/>
              <a:t>L</a:t>
            </a:r>
            <a:r>
              <a:rPr lang="vi-VN" altLang="vi-VN" sz="2100" smtClean="0"/>
              <a:t>à lớp chứa các chức năng mà Target cần sử dụng để tạo ra được chức năng mà Target cần cung cấp cho Client</a:t>
            </a:r>
          </a:p>
          <a:p>
            <a:pPr lvl="1" algn="just" eaLnBrk="1" hangingPunct="1">
              <a:lnSpc>
                <a:spcPct val="120000"/>
              </a:lnSpc>
            </a:pPr>
            <a:r>
              <a:rPr lang="vi-VN" altLang="vi-VN" sz="2100" smtClean="0">
                <a:solidFill>
                  <a:srgbClr val="0000FF"/>
                </a:solidFill>
              </a:rPr>
              <a:t>Adapter</a:t>
            </a:r>
            <a:r>
              <a:rPr lang="vi-VN" altLang="vi-VN" sz="2100" smtClean="0"/>
              <a:t>: </a:t>
            </a:r>
            <a:r>
              <a:rPr lang="en-US" altLang="vi-VN" sz="2100" smtClean="0"/>
              <a:t>T</a:t>
            </a:r>
            <a:r>
              <a:rPr lang="vi-VN" altLang="vi-VN" sz="2100" smtClean="0"/>
              <a:t>hực thi từ Target và sử dụng đối tượng lớp Adaptee, Apdater có nhiệm vụ gắn kết Adaptee vào Target để có được chức năng mà Client mong muốn</a:t>
            </a:r>
          </a:p>
          <a:p>
            <a:pPr lvl="1" algn="just" eaLnBrk="1" hangingPunct="1">
              <a:lnSpc>
                <a:spcPct val="120000"/>
              </a:lnSpc>
            </a:pPr>
            <a:r>
              <a:rPr lang="vi-VN" altLang="vi-VN" sz="2100" smtClean="0">
                <a:solidFill>
                  <a:srgbClr val="0000FF"/>
                </a:solidFill>
              </a:rPr>
              <a:t>Client</a:t>
            </a:r>
            <a:r>
              <a:rPr lang="vi-VN" altLang="vi-VN" sz="2100" smtClean="0"/>
              <a:t>: Sử dụng các đối tượng thông qua Target</a:t>
            </a:r>
            <a:endParaRPr lang="en-US" altLang="vi-VN" sz="2100" smtClean="0"/>
          </a:p>
        </p:txBody>
      </p:sp>
    </p:spTree>
    <p:extLst>
      <p:ext uri="{BB962C8B-B14F-4D97-AF65-F5344CB8AC3E}">
        <p14:creationId xmlns:p14="http://schemas.microsoft.com/office/powerpoint/2010/main" val="2334745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ms01_1">
  <a:themeElements>
    <a:clrScheme name="1_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1_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1_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1_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 presentation slides with animation</Template>
  <TotalTime>2931</TotalTime>
  <Words>2854</Words>
  <Application>Microsoft Office PowerPoint</Application>
  <PresentationFormat>On-screen Show (4:3)</PresentationFormat>
  <Paragraphs>244</Paragraphs>
  <Slides>35</Slides>
  <Notes>19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1_ms01_1</vt:lpstr>
      <vt:lpstr>KIẾN TRÚC MẪU Architectural pattern</vt:lpstr>
      <vt:lpstr>Chương 3</vt:lpstr>
      <vt:lpstr>Các khái niệm Kiến trúc mẫu (PA)</vt:lpstr>
      <vt:lpstr>Mẫu thiết kế (Design pattern)</vt:lpstr>
      <vt:lpstr>Vai trò của mẫu thiết kế kiến trúc</vt:lpstr>
      <vt:lpstr>Một số mẫu thiết kế kiến trúc</vt:lpstr>
      <vt:lpstr>Đặc điểm chung</vt:lpstr>
      <vt:lpstr>Adapter Pattern (1)</vt:lpstr>
      <vt:lpstr>Adapter Pattern (2)</vt:lpstr>
      <vt:lpstr>Adapter Pattern (3)</vt:lpstr>
      <vt:lpstr>Adapter Pattern (4)</vt:lpstr>
      <vt:lpstr>Adapter Pattern (5)</vt:lpstr>
      <vt:lpstr>Composite Pattern (1)</vt:lpstr>
      <vt:lpstr>Composite Pattern (2)</vt:lpstr>
      <vt:lpstr>Composite Pattern (3)</vt:lpstr>
      <vt:lpstr>Composite Pattern (3)</vt:lpstr>
      <vt:lpstr>Composite Pattern (4)</vt:lpstr>
      <vt:lpstr>Decorator Pattern (1)</vt:lpstr>
      <vt:lpstr>Decorator Pattern (2)</vt:lpstr>
      <vt:lpstr>Decorator Pattern (3)</vt:lpstr>
      <vt:lpstr>Một số mô hình PA thông dụng</vt:lpstr>
      <vt:lpstr>The Model-View-Controller (MVC)</vt:lpstr>
      <vt:lpstr>Tổ chức của mô hình - MVC</vt:lpstr>
      <vt:lpstr>Ứng dụng MVC trên Web</vt:lpstr>
      <vt:lpstr>Mô hình kiến trúc phân tầng</vt:lpstr>
      <vt:lpstr>Mô hình kiến trúc phân tầng</vt:lpstr>
      <vt:lpstr>Mô hình kiến trúc phân tầng</vt:lpstr>
      <vt:lpstr>Ứng dụng phân tầng trên Web</vt:lpstr>
      <vt:lpstr>Mô hình Client –Server</vt:lpstr>
      <vt:lpstr>Mô hình Client –Server</vt:lpstr>
      <vt:lpstr>Mô hình Pipe and filter</vt:lpstr>
      <vt:lpstr>Mô hình Repository</vt:lpstr>
      <vt:lpstr>Mô hình Repository</vt:lpstr>
      <vt:lpstr>Tổng kết</vt:lpstr>
      <vt:lpstr>PowerPoint Presentation</vt:lpstr>
    </vt:vector>
  </TitlesOfParts>
  <Company>University of Natural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Chuong 1. Mo dau</dc:title>
  <dc:subject>Chuong 1. Mo dau</dc:subject>
  <dc:creator>Tran Anh Dung</dc:creator>
  <cp:lastModifiedBy>AthlonTPK</cp:lastModifiedBy>
  <cp:revision>407</cp:revision>
  <cp:lastPrinted>2017-07-14T08:21:06Z</cp:lastPrinted>
  <dcterms:created xsi:type="dcterms:W3CDTF">2006-05-28T09:28:45Z</dcterms:created>
  <dcterms:modified xsi:type="dcterms:W3CDTF">2019-11-15T05:13:45Z</dcterms:modified>
</cp:coreProperties>
</file>