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3"/>
  </p:notesMasterIdLst>
  <p:handoutMasterIdLst>
    <p:handoutMasterId r:id="rId64"/>
  </p:handoutMasterIdLst>
  <p:sldIdLst>
    <p:sldId id="256" r:id="rId2"/>
    <p:sldId id="257" r:id="rId3"/>
    <p:sldId id="264" r:id="rId4"/>
    <p:sldId id="311" r:id="rId5"/>
    <p:sldId id="258" r:id="rId6"/>
    <p:sldId id="312" r:id="rId7"/>
    <p:sldId id="260" r:id="rId8"/>
    <p:sldId id="261" r:id="rId9"/>
    <p:sldId id="313" r:id="rId10"/>
    <p:sldId id="259" r:id="rId11"/>
    <p:sldId id="267" r:id="rId12"/>
    <p:sldId id="268" r:id="rId13"/>
    <p:sldId id="314" r:id="rId14"/>
    <p:sldId id="263" r:id="rId15"/>
    <p:sldId id="266" r:id="rId16"/>
    <p:sldId id="262" r:id="rId17"/>
    <p:sldId id="269" r:id="rId18"/>
    <p:sldId id="322" r:id="rId19"/>
    <p:sldId id="323" r:id="rId20"/>
    <p:sldId id="271" r:id="rId21"/>
    <p:sldId id="316" r:id="rId22"/>
    <p:sldId id="324" r:id="rId23"/>
    <p:sldId id="317" r:id="rId24"/>
    <p:sldId id="325" r:id="rId25"/>
    <p:sldId id="273" r:id="rId26"/>
    <p:sldId id="274" r:id="rId27"/>
    <p:sldId id="275" r:id="rId28"/>
    <p:sldId id="318" r:id="rId29"/>
    <p:sldId id="304" r:id="rId30"/>
    <p:sldId id="305" r:id="rId31"/>
    <p:sldId id="319" r:id="rId32"/>
    <p:sldId id="337" r:id="rId33"/>
    <p:sldId id="326" r:id="rId34"/>
    <p:sldId id="328" r:id="rId35"/>
    <p:sldId id="329" r:id="rId36"/>
    <p:sldId id="330" r:id="rId37"/>
    <p:sldId id="331" r:id="rId38"/>
    <p:sldId id="332" r:id="rId39"/>
    <p:sldId id="277" r:id="rId40"/>
    <p:sldId id="327" r:id="rId41"/>
    <p:sldId id="333" r:id="rId42"/>
    <p:sldId id="334" r:id="rId43"/>
    <p:sldId id="280" r:id="rId44"/>
    <p:sldId id="278" r:id="rId45"/>
    <p:sldId id="309" r:id="rId46"/>
    <p:sldId id="306" r:id="rId47"/>
    <p:sldId id="338" r:id="rId48"/>
    <p:sldId id="336"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10" r:id="rId62"/>
  </p:sldIdLst>
  <p:sldSz cx="9144000" cy="6858000" type="screen4x3"/>
  <p:notesSz cx="7099300" cy="4870450"/>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48D10"/>
    <a:srgbClr val="FF8181"/>
    <a:srgbClr val="66FF66"/>
    <a:srgbClr val="FF0000"/>
    <a:srgbClr val="0080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0" autoAdjust="0"/>
    <p:restoredTop sz="81152" autoAdjust="0"/>
  </p:normalViewPr>
  <p:slideViewPr>
    <p:cSldViewPr>
      <p:cViewPr>
        <p:scale>
          <a:sx n="60" d="100"/>
          <a:sy n="60"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4994" name="Rectangle 2"/>
          <p:cNvSpPr>
            <a:spLocks noGrp="1" noChangeArrowheads="1"/>
          </p:cNvSpPr>
          <p:nvPr>
            <p:ph type="hdr" sz="quarter"/>
          </p:nvPr>
        </p:nvSpPr>
        <p:spPr bwMode="auto">
          <a:xfrm>
            <a:off x="0" y="0"/>
            <a:ext cx="3076575" cy="242888"/>
          </a:xfrm>
          <a:prstGeom prst="rect">
            <a:avLst/>
          </a:prstGeom>
          <a:noFill/>
          <a:ln w="9525">
            <a:noFill/>
            <a:miter lim="800000"/>
            <a:headEnd/>
            <a:tailEnd/>
          </a:ln>
          <a:effectLst/>
        </p:spPr>
        <p:txBody>
          <a:bodyPr vert="horz" wrap="square" lIns="66744" tIns="33373" rIns="66744" bIns="33373" numCol="1" anchor="t" anchorCtr="0" compatLnSpc="1">
            <a:prstTxWarp prst="textNoShape">
              <a:avLst/>
            </a:prstTxWarp>
          </a:bodyPr>
          <a:lstStyle>
            <a:lvl1pPr defTabSz="667567">
              <a:defRPr sz="900" b="0"/>
            </a:lvl1pPr>
          </a:lstStyle>
          <a:p>
            <a:pPr>
              <a:defRPr/>
            </a:pPr>
            <a:endParaRPr lang="en-US"/>
          </a:p>
        </p:txBody>
      </p:sp>
      <p:sp>
        <p:nvSpPr>
          <p:cNvPr id="724995" name="Rectangle 3"/>
          <p:cNvSpPr>
            <a:spLocks noGrp="1" noChangeArrowheads="1"/>
          </p:cNvSpPr>
          <p:nvPr>
            <p:ph type="dt" sz="quarter" idx="1"/>
          </p:nvPr>
        </p:nvSpPr>
        <p:spPr bwMode="auto">
          <a:xfrm>
            <a:off x="4021138" y="0"/>
            <a:ext cx="3076575" cy="242888"/>
          </a:xfrm>
          <a:prstGeom prst="rect">
            <a:avLst/>
          </a:prstGeom>
          <a:noFill/>
          <a:ln w="9525">
            <a:noFill/>
            <a:miter lim="800000"/>
            <a:headEnd/>
            <a:tailEnd/>
          </a:ln>
          <a:effectLst/>
        </p:spPr>
        <p:txBody>
          <a:bodyPr vert="horz" wrap="square" lIns="66744" tIns="33373" rIns="66744" bIns="33373" numCol="1" anchor="t" anchorCtr="0" compatLnSpc="1">
            <a:prstTxWarp prst="textNoShape">
              <a:avLst/>
            </a:prstTxWarp>
          </a:bodyPr>
          <a:lstStyle>
            <a:lvl1pPr algn="r" defTabSz="667567">
              <a:defRPr sz="900" b="0"/>
            </a:lvl1pPr>
          </a:lstStyle>
          <a:p>
            <a:pPr>
              <a:defRPr/>
            </a:pPr>
            <a:endParaRPr lang="en-US"/>
          </a:p>
        </p:txBody>
      </p:sp>
      <p:sp>
        <p:nvSpPr>
          <p:cNvPr id="724996" name="Rectangle 4"/>
          <p:cNvSpPr>
            <a:spLocks noGrp="1" noChangeArrowheads="1"/>
          </p:cNvSpPr>
          <p:nvPr>
            <p:ph type="ftr" sz="quarter" idx="2"/>
          </p:nvPr>
        </p:nvSpPr>
        <p:spPr bwMode="auto">
          <a:xfrm>
            <a:off x="0" y="4625975"/>
            <a:ext cx="3076575" cy="242888"/>
          </a:xfrm>
          <a:prstGeom prst="rect">
            <a:avLst/>
          </a:prstGeom>
          <a:noFill/>
          <a:ln w="9525">
            <a:noFill/>
            <a:miter lim="800000"/>
            <a:headEnd/>
            <a:tailEnd/>
          </a:ln>
          <a:effectLst/>
        </p:spPr>
        <p:txBody>
          <a:bodyPr vert="horz" wrap="square" lIns="66744" tIns="33373" rIns="66744" bIns="33373" numCol="1" anchor="b" anchorCtr="0" compatLnSpc="1">
            <a:prstTxWarp prst="textNoShape">
              <a:avLst/>
            </a:prstTxWarp>
          </a:bodyPr>
          <a:lstStyle>
            <a:lvl1pPr defTabSz="667567">
              <a:defRPr sz="900" b="0"/>
            </a:lvl1pPr>
          </a:lstStyle>
          <a:p>
            <a:pPr>
              <a:defRPr/>
            </a:pPr>
            <a:endParaRPr lang="en-US"/>
          </a:p>
        </p:txBody>
      </p:sp>
      <p:sp>
        <p:nvSpPr>
          <p:cNvPr id="724997" name="Rectangle 5"/>
          <p:cNvSpPr>
            <a:spLocks noGrp="1" noChangeArrowheads="1"/>
          </p:cNvSpPr>
          <p:nvPr>
            <p:ph type="sldNum" sz="quarter" idx="3"/>
          </p:nvPr>
        </p:nvSpPr>
        <p:spPr bwMode="auto">
          <a:xfrm>
            <a:off x="4021138" y="4625975"/>
            <a:ext cx="3076575" cy="242888"/>
          </a:xfrm>
          <a:prstGeom prst="rect">
            <a:avLst/>
          </a:prstGeom>
          <a:noFill/>
          <a:ln w="9525">
            <a:noFill/>
            <a:miter lim="800000"/>
            <a:headEnd/>
            <a:tailEnd/>
          </a:ln>
          <a:effectLst/>
        </p:spPr>
        <p:txBody>
          <a:bodyPr vert="horz" wrap="square" lIns="66744" tIns="33373" rIns="66744" bIns="33373" numCol="1" anchor="b" anchorCtr="0" compatLnSpc="1">
            <a:prstTxWarp prst="textNoShape">
              <a:avLst/>
            </a:prstTxWarp>
          </a:bodyPr>
          <a:lstStyle>
            <a:lvl1pPr algn="r" defTabSz="667567">
              <a:defRPr sz="900" b="0"/>
            </a:lvl1pPr>
          </a:lstStyle>
          <a:p>
            <a:pPr>
              <a:defRPr/>
            </a:pPr>
            <a:fld id="{9745BEB8-F823-4457-8F5D-B16F9FBC50A2}" type="slidenum">
              <a:rPr lang="en-US"/>
              <a:pPr>
                <a:defRPr/>
              </a:pPr>
              <a:t>‹#›</a:t>
            </a:fld>
            <a:endParaRPr lang="en-US"/>
          </a:p>
        </p:txBody>
      </p:sp>
    </p:spTree>
    <p:extLst>
      <p:ext uri="{BB962C8B-B14F-4D97-AF65-F5344CB8AC3E}">
        <p14:creationId xmlns:p14="http://schemas.microsoft.com/office/powerpoint/2010/main" val="2430336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76575" cy="242888"/>
          </a:xfrm>
          <a:prstGeom prst="rect">
            <a:avLst/>
          </a:prstGeom>
          <a:noFill/>
          <a:ln w="9525">
            <a:noFill/>
            <a:miter lim="800000"/>
            <a:headEnd/>
            <a:tailEnd/>
          </a:ln>
          <a:effectLst/>
        </p:spPr>
        <p:txBody>
          <a:bodyPr vert="horz" wrap="square" lIns="66744" tIns="33373" rIns="66744" bIns="33373" numCol="1" anchor="t" anchorCtr="0" compatLnSpc="1">
            <a:prstTxWarp prst="textNoShape">
              <a:avLst/>
            </a:prstTxWarp>
          </a:bodyPr>
          <a:lstStyle>
            <a:lvl1pPr defTabSz="667567">
              <a:defRPr sz="900" b="0"/>
            </a:lvl1pPr>
          </a:lstStyle>
          <a:p>
            <a:pPr>
              <a:defRPr/>
            </a:pPr>
            <a:endParaRPr lang="en-US"/>
          </a:p>
        </p:txBody>
      </p:sp>
      <p:sp>
        <p:nvSpPr>
          <p:cNvPr id="36867" name="Rectangle 3"/>
          <p:cNvSpPr>
            <a:spLocks noGrp="1" noChangeArrowheads="1"/>
          </p:cNvSpPr>
          <p:nvPr>
            <p:ph type="dt" idx="1"/>
          </p:nvPr>
        </p:nvSpPr>
        <p:spPr bwMode="auto">
          <a:xfrm>
            <a:off x="4021138" y="0"/>
            <a:ext cx="3076575" cy="242888"/>
          </a:xfrm>
          <a:prstGeom prst="rect">
            <a:avLst/>
          </a:prstGeom>
          <a:noFill/>
          <a:ln w="9525">
            <a:noFill/>
            <a:miter lim="800000"/>
            <a:headEnd/>
            <a:tailEnd/>
          </a:ln>
          <a:effectLst/>
        </p:spPr>
        <p:txBody>
          <a:bodyPr vert="horz" wrap="square" lIns="66744" tIns="33373" rIns="66744" bIns="33373" numCol="1" anchor="t" anchorCtr="0" compatLnSpc="1">
            <a:prstTxWarp prst="textNoShape">
              <a:avLst/>
            </a:prstTxWarp>
          </a:bodyPr>
          <a:lstStyle>
            <a:lvl1pPr algn="r" defTabSz="667567">
              <a:defRPr sz="900" b="0"/>
            </a:lvl1pPr>
          </a:lstStyle>
          <a:p>
            <a:pPr>
              <a:defRPr/>
            </a:pPr>
            <a:endParaRPr lang="en-US"/>
          </a:p>
        </p:txBody>
      </p:sp>
      <p:sp>
        <p:nvSpPr>
          <p:cNvPr id="65540" name="Rectangle 4"/>
          <p:cNvSpPr>
            <a:spLocks noGrp="1" noRot="1" noChangeAspect="1" noChangeArrowheads="1" noTextEdit="1"/>
          </p:cNvSpPr>
          <p:nvPr>
            <p:ph type="sldImg" idx="2"/>
          </p:nvPr>
        </p:nvSpPr>
        <p:spPr bwMode="auto">
          <a:xfrm>
            <a:off x="2333625" y="366713"/>
            <a:ext cx="2433638" cy="182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709613" y="2312988"/>
            <a:ext cx="5680075" cy="2190750"/>
          </a:xfrm>
          <a:prstGeom prst="rect">
            <a:avLst/>
          </a:prstGeom>
          <a:noFill/>
          <a:ln w="9525">
            <a:noFill/>
            <a:miter lim="800000"/>
            <a:headEnd/>
            <a:tailEnd/>
          </a:ln>
          <a:effectLst/>
        </p:spPr>
        <p:txBody>
          <a:bodyPr vert="horz" wrap="square" lIns="66744" tIns="33373" rIns="66744" bIns="333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4625975"/>
            <a:ext cx="3076575" cy="242888"/>
          </a:xfrm>
          <a:prstGeom prst="rect">
            <a:avLst/>
          </a:prstGeom>
          <a:noFill/>
          <a:ln w="9525">
            <a:noFill/>
            <a:miter lim="800000"/>
            <a:headEnd/>
            <a:tailEnd/>
          </a:ln>
          <a:effectLst/>
        </p:spPr>
        <p:txBody>
          <a:bodyPr vert="horz" wrap="square" lIns="66744" tIns="33373" rIns="66744" bIns="33373" numCol="1" anchor="b" anchorCtr="0" compatLnSpc="1">
            <a:prstTxWarp prst="textNoShape">
              <a:avLst/>
            </a:prstTxWarp>
          </a:bodyPr>
          <a:lstStyle>
            <a:lvl1pPr defTabSz="667567">
              <a:defRPr sz="900" b="0"/>
            </a:lvl1pPr>
          </a:lstStyle>
          <a:p>
            <a:pPr>
              <a:defRPr/>
            </a:pPr>
            <a:endParaRPr lang="en-US"/>
          </a:p>
        </p:txBody>
      </p:sp>
      <p:sp>
        <p:nvSpPr>
          <p:cNvPr id="36871" name="Rectangle 7"/>
          <p:cNvSpPr>
            <a:spLocks noGrp="1" noChangeArrowheads="1"/>
          </p:cNvSpPr>
          <p:nvPr>
            <p:ph type="sldNum" sz="quarter" idx="5"/>
          </p:nvPr>
        </p:nvSpPr>
        <p:spPr bwMode="auto">
          <a:xfrm>
            <a:off x="4021138" y="4625975"/>
            <a:ext cx="3076575" cy="242888"/>
          </a:xfrm>
          <a:prstGeom prst="rect">
            <a:avLst/>
          </a:prstGeom>
          <a:noFill/>
          <a:ln w="9525">
            <a:noFill/>
            <a:miter lim="800000"/>
            <a:headEnd/>
            <a:tailEnd/>
          </a:ln>
          <a:effectLst/>
        </p:spPr>
        <p:txBody>
          <a:bodyPr vert="horz" wrap="square" lIns="66744" tIns="33373" rIns="66744" bIns="33373" numCol="1" anchor="b" anchorCtr="0" compatLnSpc="1">
            <a:prstTxWarp prst="textNoShape">
              <a:avLst/>
            </a:prstTxWarp>
          </a:bodyPr>
          <a:lstStyle>
            <a:lvl1pPr algn="r" defTabSz="667567">
              <a:defRPr sz="900" b="0"/>
            </a:lvl1pPr>
          </a:lstStyle>
          <a:p>
            <a:pPr>
              <a:defRPr/>
            </a:pPr>
            <a:fld id="{D7FF28BB-5AA9-4DC5-A042-A882EE793553}" type="slidenum">
              <a:rPr lang="en-US"/>
              <a:pPr>
                <a:defRPr/>
              </a:pPr>
              <a:t>‹#›</a:t>
            </a:fld>
            <a:endParaRPr lang="en-US"/>
          </a:p>
        </p:txBody>
      </p:sp>
    </p:spTree>
    <p:extLst>
      <p:ext uri="{BB962C8B-B14F-4D97-AF65-F5344CB8AC3E}">
        <p14:creationId xmlns:p14="http://schemas.microsoft.com/office/powerpoint/2010/main" val="613182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62F515C-5684-4BCA-ACCD-74BC5FDC3032}" type="slidenum">
              <a:rPr lang="en-US" altLang="vi-VN" b="0" smtClean="0"/>
              <a:pPr eaLnBrk="1" hangingPunct="1"/>
              <a:t>4</a:t>
            </a:fld>
            <a:endParaRPr lang="en-US" altLang="vi-VN" b="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Khi nào xuất hiện quan hệ dạng 1-1</a:t>
            </a:r>
          </a:p>
          <a:p>
            <a:pPr eaLnBrk="1" hangingPunct="1">
              <a:buFontTx/>
              <a:buChar char="-"/>
            </a:pPr>
            <a:r>
              <a:rPr lang="en-US" altLang="vi-VN" smtClean="0"/>
              <a:t>Ví dụ: Thông tin Sinh viên được lưu thành 2 bảng (bảng chính và bảng phụ - bảng phụ tự quy định)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82130B2-1135-465E-9AD2-9C626D070DDD}" type="slidenum">
              <a:rPr lang="en-US" altLang="vi-VN" b="0" smtClean="0"/>
              <a:pPr eaLnBrk="1" hangingPunct="1"/>
              <a:t>15</a:t>
            </a:fld>
            <a:endParaRPr lang="en-US" altLang="vi-VN" b="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Ví dụ:</a:t>
            </a:r>
          </a:p>
          <a:p>
            <a:pPr lvl="1" eaLnBrk="1" hangingPunct="1">
              <a:buFontTx/>
              <a:buChar char="-"/>
            </a:pPr>
            <a:r>
              <a:rPr lang="en-US" altLang="vi-VN" smtClean="0"/>
              <a:t>Nhân viên với con nhân viên</a:t>
            </a:r>
          </a:p>
          <a:p>
            <a:pPr lvl="1" eaLnBrk="1" hangingPunct="1">
              <a:buFontTx/>
              <a:buChar char="-"/>
            </a:pPr>
            <a:endParaRPr lang="en-US" altLang="vi-VN" smtClean="0"/>
          </a:p>
          <a:p>
            <a:pPr eaLnBrk="1" hangingPunct="1"/>
            <a:endParaRPr lang="en-US" altLang="vi-V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F3350885-6F16-4E96-97A2-CF75623F59A1}" type="slidenum">
              <a:rPr lang="en-US" altLang="vi-VN" b="0" smtClean="0"/>
              <a:pPr eaLnBrk="1" hangingPunct="1"/>
              <a:t>21</a:t>
            </a:fld>
            <a:endParaRPr lang="en-US" altLang="vi-VN" b="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Năm 1969, IBM cho ra đời ngôn ngữ đánh dấu </a:t>
            </a:r>
            <a:r>
              <a:rPr lang="en-US" altLang="vi-VN" smtClean="0">
                <a:solidFill>
                  <a:srgbClr val="0000FF"/>
                </a:solidFill>
              </a:rPr>
              <a:t>GML</a:t>
            </a:r>
            <a:r>
              <a:rPr lang="en-US" altLang="vi-VN" smtClean="0"/>
              <a:t> (</a:t>
            </a:r>
            <a:r>
              <a:rPr lang="en-US" altLang="vi-VN" smtClean="0">
                <a:solidFill>
                  <a:srgbClr val="FF0000"/>
                </a:solidFill>
              </a:rPr>
              <a:t>G</a:t>
            </a:r>
            <a:r>
              <a:rPr lang="en-US" altLang="vi-VN" smtClean="0"/>
              <a:t>eneralized </a:t>
            </a:r>
            <a:r>
              <a:rPr lang="en-US" altLang="vi-VN" smtClean="0">
                <a:solidFill>
                  <a:srgbClr val="FF0000"/>
                </a:solidFill>
              </a:rPr>
              <a:t>M</a:t>
            </a:r>
            <a:r>
              <a:rPr lang="en-US" altLang="vi-VN" smtClean="0"/>
              <a:t>arkup </a:t>
            </a:r>
            <a:r>
              <a:rPr lang="en-US" altLang="vi-VN" smtClean="0">
                <a:solidFill>
                  <a:srgbClr val="FF0000"/>
                </a:solidFill>
              </a:rPr>
              <a:t>L</a:t>
            </a:r>
            <a:r>
              <a:rPr lang="en-US" altLang="vi-VN" smtClean="0"/>
              <a:t>anguage)</a:t>
            </a:r>
          </a:p>
          <a:p>
            <a:pPr lvl="1" eaLnBrk="1" hangingPunct="1">
              <a:buFontTx/>
              <a:buChar char="-"/>
            </a:pPr>
            <a:r>
              <a:rPr lang="en-US" altLang="vi-VN" smtClean="0"/>
              <a:t>Là ngôn ngữ </a:t>
            </a:r>
            <a:r>
              <a:rPr lang="en-US" altLang="vi-VN" smtClean="0">
                <a:solidFill>
                  <a:srgbClr val="0000FF"/>
                </a:solidFill>
              </a:rPr>
              <a:t>tự đặc tả</a:t>
            </a:r>
            <a:r>
              <a:rPr lang="en-US" altLang="vi-VN" smtClean="0"/>
              <a:t> sử dụng cho việc đánh dấu cấu trúc của một tập dữ liệu nhất định.</a:t>
            </a:r>
          </a:p>
          <a:p>
            <a:pPr lvl="1" eaLnBrk="1" hangingPunct="1">
              <a:buFontTx/>
              <a:buChar char="-"/>
            </a:pPr>
            <a:r>
              <a:rPr lang="en-US" altLang="vi-VN" smtClean="0"/>
              <a:t>Được định hướng để trở thành một super language </a:t>
            </a:r>
            <a:r>
              <a:rPr lang="en-US" altLang="vi-VN" smtClean="0">
                <a:solidFill>
                  <a:srgbClr val="0000FF"/>
                </a:solidFill>
              </a:rPr>
              <a:t>(siêu ngôn ngữ)</a:t>
            </a:r>
            <a:r>
              <a:rPr lang="en-US" altLang="vi-VN" smtClean="0"/>
              <a:t> – nghĩa là ngôn ngữ dùng để </a:t>
            </a:r>
            <a:r>
              <a:rPr lang="en-US" altLang="vi-VN" smtClean="0">
                <a:solidFill>
                  <a:srgbClr val="0000FF"/>
                </a:solidFill>
              </a:rPr>
              <a:t>đặc tả cho ngôn ngữ khác</a:t>
            </a:r>
            <a:r>
              <a:rPr lang="en-US" altLang="vi-VN"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726FEE94-5A28-4C13-BB60-8A4CD37CD932}" type="slidenum">
              <a:rPr lang="en-US" altLang="vi-VN" b="0" smtClean="0"/>
              <a:pPr eaLnBrk="1" hangingPunct="1"/>
              <a:t>23</a:t>
            </a:fld>
            <a:endParaRPr lang="en-US" altLang="vi-VN" b="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err="1" smtClean="0"/>
              <a:t>Trong</a:t>
            </a:r>
            <a:r>
              <a:rPr lang="en-US" altLang="vi-VN" dirty="0" smtClean="0"/>
              <a:t> </a:t>
            </a:r>
            <a:r>
              <a:rPr lang="en-US" altLang="vi-VN" dirty="0" err="1" smtClean="0"/>
              <a:t>một</a:t>
            </a:r>
            <a:r>
              <a:rPr lang="en-US" altLang="vi-VN" dirty="0" smtClean="0"/>
              <a:t> </a:t>
            </a:r>
            <a:r>
              <a:rPr lang="en-US" altLang="vi-VN" dirty="0" err="1" smtClean="0"/>
              <a:t>trang</a:t>
            </a:r>
            <a:r>
              <a:rPr lang="en-US" altLang="vi-VN" dirty="0" smtClean="0"/>
              <a:t> Web, </a:t>
            </a:r>
            <a:r>
              <a:rPr lang="en-US" altLang="vi-VN" dirty="0" err="1" smtClean="0"/>
              <a:t>ngôn</a:t>
            </a:r>
            <a:r>
              <a:rPr lang="en-US" altLang="vi-VN" dirty="0" smtClean="0"/>
              <a:t> </a:t>
            </a:r>
            <a:r>
              <a:rPr lang="en-US" altLang="vi-VN" dirty="0" err="1" smtClean="0"/>
              <a:t>ngữ</a:t>
            </a:r>
            <a:r>
              <a:rPr lang="en-US" altLang="vi-VN" dirty="0" smtClean="0"/>
              <a:t> </a:t>
            </a:r>
            <a:r>
              <a:rPr lang="en-US" altLang="vi-VN" dirty="0" err="1" smtClean="0"/>
              <a:t>đánh</a:t>
            </a:r>
            <a:r>
              <a:rPr lang="en-US" altLang="vi-VN" dirty="0" smtClean="0"/>
              <a:t> </a:t>
            </a:r>
            <a:r>
              <a:rPr lang="en-US" altLang="vi-VN" dirty="0" err="1" smtClean="0"/>
              <a:t>dấu</a:t>
            </a:r>
            <a:r>
              <a:rPr lang="en-US" altLang="vi-VN" dirty="0" smtClean="0"/>
              <a:t> HTML </a:t>
            </a:r>
            <a:r>
              <a:rPr lang="en-US" altLang="vi-VN" dirty="0" err="1" smtClean="0"/>
              <a:t>dùng</a:t>
            </a:r>
            <a:r>
              <a:rPr lang="en-US" altLang="vi-VN" dirty="0" smtClean="0"/>
              <a:t> </a:t>
            </a:r>
            <a:r>
              <a:rPr lang="en-US" altLang="vi-VN" dirty="0" err="1" smtClean="0"/>
              <a:t>các</a:t>
            </a:r>
            <a:r>
              <a:rPr lang="en-US" altLang="vi-VN" dirty="0" smtClean="0"/>
              <a:t> </a:t>
            </a:r>
            <a:r>
              <a:rPr lang="en-US" altLang="vi-VN" dirty="0" err="1" smtClean="0"/>
              <a:t>cặp</a:t>
            </a:r>
            <a:r>
              <a:rPr lang="en-US" altLang="vi-VN" dirty="0" smtClean="0"/>
              <a:t> </a:t>
            </a:r>
            <a:r>
              <a:rPr lang="en-US" altLang="vi-VN" b="1" dirty="0" smtClean="0"/>
              <a:t>Tags</a:t>
            </a:r>
            <a:r>
              <a:rPr lang="en-US" altLang="vi-VN" dirty="0" smtClean="0"/>
              <a:t> </a:t>
            </a:r>
            <a:r>
              <a:rPr lang="en-US" altLang="vi-VN" dirty="0" err="1" smtClean="0"/>
              <a:t>để</a:t>
            </a:r>
            <a:r>
              <a:rPr lang="en-US" altLang="vi-VN" dirty="0" smtClean="0"/>
              <a:t> </a:t>
            </a:r>
            <a:r>
              <a:rPr lang="en-US" altLang="vi-VN" dirty="0" err="1" smtClean="0"/>
              <a:t>đánh</a:t>
            </a:r>
            <a:r>
              <a:rPr lang="en-US" altLang="vi-VN" dirty="0" smtClean="0"/>
              <a:t> </a:t>
            </a:r>
            <a:r>
              <a:rPr lang="en-US" altLang="vi-VN" dirty="0" err="1" smtClean="0"/>
              <a:t>dấu</a:t>
            </a:r>
            <a:r>
              <a:rPr lang="en-US" altLang="vi-VN" dirty="0" smtClean="0"/>
              <a:t> </a:t>
            </a:r>
            <a:r>
              <a:rPr lang="en-US" altLang="vi-VN" dirty="0" err="1" smtClean="0"/>
              <a:t>vị</a:t>
            </a:r>
            <a:r>
              <a:rPr lang="en-US" altLang="vi-VN" dirty="0" smtClean="0"/>
              <a:t> </a:t>
            </a:r>
            <a:r>
              <a:rPr lang="en-US" altLang="vi-VN" dirty="0" err="1" smtClean="0"/>
              <a:t>trí</a:t>
            </a:r>
            <a:r>
              <a:rPr lang="en-US" altLang="vi-VN" dirty="0" smtClean="0"/>
              <a:t> </a:t>
            </a:r>
            <a:r>
              <a:rPr lang="en-US" altLang="vi-VN" dirty="0" err="1" smtClean="0"/>
              <a:t>đầu</a:t>
            </a:r>
            <a:r>
              <a:rPr lang="en-US" altLang="vi-VN" dirty="0" smtClean="0"/>
              <a:t> </a:t>
            </a:r>
            <a:r>
              <a:rPr lang="en-US" altLang="vi-VN" dirty="0" err="1" smtClean="0"/>
              <a:t>và</a:t>
            </a:r>
            <a:r>
              <a:rPr lang="en-US" altLang="vi-VN" dirty="0" smtClean="0"/>
              <a:t> </a:t>
            </a:r>
            <a:r>
              <a:rPr lang="en-US" altLang="vi-VN" dirty="0" err="1" smtClean="0"/>
              <a:t>cuối</a:t>
            </a:r>
            <a:r>
              <a:rPr lang="en-US" altLang="vi-VN" dirty="0" smtClean="0"/>
              <a:t> </a:t>
            </a:r>
            <a:r>
              <a:rPr lang="en-US" altLang="vi-VN" dirty="0" err="1" smtClean="0"/>
              <a:t>của</a:t>
            </a:r>
            <a:r>
              <a:rPr lang="en-US" altLang="vi-VN" dirty="0" smtClean="0"/>
              <a:t> </a:t>
            </a:r>
            <a:r>
              <a:rPr lang="en-US" altLang="vi-VN" dirty="0" err="1" smtClean="0"/>
              <a:t>các</a:t>
            </a:r>
            <a:r>
              <a:rPr lang="en-US" altLang="vi-VN" dirty="0" smtClean="0"/>
              <a:t> </a:t>
            </a:r>
            <a:r>
              <a:rPr lang="en-US" altLang="vi-VN" dirty="0" err="1" smtClean="0"/>
              <a:t>mảnh</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để</a:t>
            </a:r>
            <a:r>
              <a:rPr lang="en-US" altLang="vi-VN" dirty="0" smtClean="0"/>
              <a:t> </a:t>
            </a:r>
            <a:r>
              <a:rPr lang="en-US" altLang="vi-VN" dirty="0" err="1" smtClean="0"/>
              <a:t>giúp</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trình</a:t>
            </a:r>
            <a:r>
              <a:rPr lang="en-US" altLang="vi-VN" dirty="0" smtClean="0"/>
              <a:t> </a:t>
            </a:r>
            <a:r>
              <a:rPr lang="en-US" altLang="vi-VN" dirty="0" err="1" smtClean="0"/>
              <a:t>duyệt</a:t>
            </a:r>
            <a:r>
              <a:rPr lang="en-US" altLang="vi-VN" dirty="0" smtClean="0"/>
              <a:t> (browser) parse (</a:t>
            </a:r>
            <a:r>
              <a:rPr lang="en-US" altLang="vi-VN" dirty="0" err="1" smtClean="0"/>
              <a:t>ngắt</a:t>
            </a:r>
            <a:r>
              <a:rPr lang="en-US" altLang="vi-VN" dirty="0" smtClean="0"/>
              <a:t> </a:t>
            </a:r>
            <a:r>
              <a:rPr lang="en-US" altLang="vi-VN" dirty="0" err="1" smtClean="0"/>
              <a:t>khúc</a:t>
            </a:r>
            <a:r>
              <a:rPr lang="en-US" altLang="vi-VN" dirty="0" smtClean="0"/>
              <a:t> </a:t>
            </a:r>
            <a:r>
              <a:rPr lang="en-US" altLang="vi-VN" dirty="0" err="1" smtClean="0"/>
              <a:t>để</a:t>
            </a:r>
            <a:r>
              <a:rPr lang="en-US" altLang="vi-VN" dirty="0" smtClean="0"/>
              <a:t> </a:t>
            </a:r>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trang</a:t>
            </a:r>
            <a:r>
              <a:rPr lang="en-US" altLang="vi-VN" dirty="0" smtClean="0"/>
              <a:t> Web </a:t>
            </a:r>
            <a:r>
              <a:rPr lang="en-US" altLang="vi-VN" dirty="0" err="1" smtClean="0"/>
              <a:t>và</a:t>
            </a:r>
            <a:r>
              <a:rPr lang="en-US" altLang="vi-VN" dirty="0" smtClean="0"/>
              <a:t> </a:t>
            </a:r>
            <a:r>
              <a:rPr lang="en-US" altLang="vi-VN" dirty="0" err="1" smtClean="0"/>
              <a:t>hiển</a:t>
            </a:r>
            <a:r>
              <a:rPr lang="en-US" altLang="vi-VN" dirty="0" smtClean="0"/>
              <a:t> </a:t>
            </a:r>
            <a:r>
              <a:rPr lang="en-US" altLang="vi-VN" dirty="0" err="1" smtClean="0"/>
              <a:t>thị</a:t>
            </a:r>
            <a:r>
              <a:rPr lang="en-US" altLang="vi-VN" dirty="0" smtClean="0"/>
              <a:t> </a:t>
            </a:r>
            <a:r>
              <a:rPr lang="en-US" altLang="vi-VN" dirty="0" err="1" smtClean="0"/>
              <a:t>các</a:t>
            </a:r>
            <a:r>
              <a:rPr lang="en-US" altLang="vi-VN" dirty="0" smtClean="0"/>
              <a:t> </a:t>
            </a:r>
            <a:r>
              <a:rPr lang="en-US" altLang="vi-VN" dirty="0" err="1" smtClean="0"/>
              <a:t>phần</a:t>
            </a:r>
            <a:r>
              <a:rPr lang="en-US" altLang="vi-VN" dirty="0" smtClean="0"/>
              <a:t> </a:t>
            </a:r>
            <a:r>
              <a:rPr lang="en-US" altLang="vi-VN" dirty="0" err="1" smtClean="0"/>
              <a:t>theo</a:t>
            </a:r>
            <a:r>
              <a:rPr lang="en-US" altLang="vi-VN" dirty="0" smtClean="0"/>
              <a:t> ý </a:t>
            </a:r>
            <a:r>
              <a:rPr lang="en-US" altLang="vi-VN" dirty="0" err="1" smtClean="0"/>
              <a:t>người</a:t>
            </a:r>
            <a:r>
              <a:rPr lang="en-US" altLang="vi-VN" dirty="0" smtClean="0"/>
              <a:t> </a:t>
            </a:r>
            <a:r>
              <a:rPr lang="en-US" altLang="vi-VN" dirty="0" err="1" smtClean="0"/>
              <a:t>thiết</a:t>
            </a:r>
            <a:r>
              <a:rPr lang="en-US" altLang="vi-VN" dirty="0" smtClean="0"/>
              <a:t> </a:t>
            </a:r>
            <a:r>
              <a:rPr lang="en-US" altLang="vi-VN" dirty="0" err="1" smtClean="0"/>
              <a:t>kế</a:t>
            </a:r>
            <a:r>
              <a:rPr lang="en-US" altLang="vi-VN" dirty="0" smtClean="0"/>
              <a:t> </a:t>
            </a:r>
            <a:r>
              <a:rPr lang="en-US" altLang="vi-VN" dirty="0" err="1" smtClean="0"/>
              <a:t>trang</a:t>
            </a:r>
            <a:r>
              <a:rPr lang="en-US" altLang="vi-VN" dirty="0" smtClean="0"/>
              <a:t> Web. </a:t>
            </a:r>
          </a:p>
          <a:p>
            <a:pPr eaLnBrk="1" hangingPunct="1">
              <a:buFontTx/>
              <a:buChar char="-"/>
            </a:pPr>
            <a:r>
              <a:rPr lang="en-US" altLang="vi-VN" dirty="0" err="1" smtClean="0"/>
              <a:t>Câu</a:t>
            </a:r>
            <a:r>
              <a:rPr lang="en-US" altLang="vi-VN" dirty="0" smtClean="0"/>
              <a:t> code HTML </a:t>
            </a:r>
            <a:r>
              <a:rPr lang="en-US" altLang="vi-VN" dirty="0" err="1" smtClean="0"/>
              <a:t>trên</a:t>
            </a:r>
            <a:r>
              <a:rPr lang="en-US" altLang="vi-VN" dirty="0" smtClean="0"/>
              <a:t> </a:t>
            </a:r>
            <a:r>
              <a:rPr lang="en-US" altLang="vi-VN" dirty="0" err="1" smtClean="0"/>
              <a:t>có</a:t>
            </a:r>
            <a:r>
              <a:rPr lang="en-US" altLang="vi-VN" dirty="0" smtClean="0"/>
              <a:t> </a:t>
            </a:r>
            <a:r>
              <a:rPr lang="en-US" altLang="vi-VN" dirty="0" err="1" smtClean="0"/>
              <a:t>chứa</a:t>
            </a:r>
            <a:r>
              <a:rPr lang="en-US" altLang="vi-VN" dirty="0" smtClean="0"/>
              <a:t> </a:t>
            </a:r>
            <a:r>
              <a:rPr lang="en-US" altLang="vi-VN" dirty="0" err="1" smtClean="0"/>
              <a:t>hai</a:t>
            </a:r>
            <a:r>
              <a:rPr lang="en-US" altLang="vi-VN" dirty="0" smtClean="0"/>
              <a:t> markup Tags, </a:t>
            </a:r>
            <a:r>
              <a:rPr lang="en-US" altLang="vi-VN" b="1" dirty="0" smtClean="0"/>
              <a:t>&lt;P&gt;</a:t>
            </a:r>
            <a:r>
              <a:rPr lang="en-US" altLang="vi-VN" dirty="0" smtClean="0"/>
              <a:t> </a:t>
            </a:r>
            <a:r>
              <a:rPr lang="en-US" altLang="vi-VN" dirty="0" err="1" smtClean="0"/>
              <a:t>và</a:t>
            </a:r>
            <a:r>
              <a:rPr lang="en-US" altLang="vi-VN" dirty="0" smtClean="0"/>
              <a:t> </a:t>
            </a:r>
            <a:r>
              <a:rPr lang="en-US" altLang="vi-VN" b="1" dirty="0" smtClean="0"/>
              <a:t>&lt;STRONG&gt;</a:t>
            </a:r>
            <a:r>
              <a:rPr lang="en-US" altLang="vi-VN" dirty="0" smtClean="0"/>
              <a:t>. </a:t>
            </a:r>
            <a:r>
              <a:rPr lang="en-US" altLang="vi-VN" dirty="0" err="1" smtClean="0"/>
              <a:t>Mỗi</a:t>
            </a:r>
            <a:r>
              <a:rPr lang="en-US" altLang="vi-VN" dirty="0" smtClean="0"/>
              <a:t> </a:t>
            </a:r>
            <a:r>
              <a:rPr lang="en-US" altLang="vi-VN" dirty="0" err="1" smtClean="0"/>
              <a:t>cặp</a:t>
            </a:r>
            <a:r>
              <a:rPr lang="en-US" altLang="vi-VN" dirty="0" smtClean="0"/>
              <a:t> Tags </a:t>
            </a:r>
            <a:r>
              <a:rPr lang="en-US" altLang="vi-VN" dirty="0" err="1" smtClean="0"/>
              <a:t>gói</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nó</a:t>
            </a:r>
            <a:r>
              <a:rPr lang="en-US" altLang="vi-VN" dirty="0" smtClean="0"/>
              <a:t> </a:t>
            </a:r>
            <a:r>
              <a:rPr lang="en-US" altLang="vi-VN" dirty="0" err="1" smtClean="0"/>
              <a:t>đánh</a:t>
            </a:r>
            <a:r>
              <a:rPr lang="en-US" altLang="vi-VN" dirty="0" smtClean="0"/>
              <a:t> </a:t>
            </a:r>
            <a:r>
              <a:rPr lang="en-US" altLang="vi-VN" dirty="0" err="1" smtClean="0"/>
              <a:t>dấu</a:t>
            </a:r>
            <a:r>
              <a:rPr lang="en-US" altLang="vi-VN" dirty="0" smtClean="0"/>
              <a:t> </a:t>
            </a:r>
            <a:r>
              <a:rPr lang="en-US" altLang="vi-VN" dirty="0" err="1" smtClean="0"/>
              <a:t>giữa</a:t>
            </a:r>
            <a:r>
              <a:rPr lang="en-US" altLang="vi-VN" dirty="0" smtClean="0"/>
              <a:t> </a:t>
            </a:r>
            <a:r>
              <a:rPr lang="en-US" altLang="vi-VN" b="1" dirty="0" smtClean="0"/>
              <a:t>opening Tag</a:t>
            </a:r>
            <a:r>
              <a:rPr lang="en-US" altLang="vi-VN" dirty="0" smtClean="0"/>
              <a:t> </a:t>
            </a:r>
            <a:r>
              <a:rPr lang="en-US" altLang="vi-VN" dirty="0" err="1" smtClean="0"/>
              <a:t>và</a:t>
            </a:r>
            <a:r>
              <a:rPr lang="en-US" altLang="vi-VN" dirty="0" smtClean="0"/>
              <a:t> </a:t>
            </a:r>
            <a:r>
              <a:rPr lang="en-US" altLang="vi-VN" b="1" dirty="0" smtClean="0"/>
              <a:t>closing Tag</a:t>
            </a:r>
            <a:r>
              <a:rPr lang="en-US" altLang="vi-VN" dirty="0" smtClean="0"/>
              <a:t>. Hai closing Tags ở </a:t>
            </a:r>
            <a:r>
              <a:rPr lang="en-US" altLang="vi-VN" dirty="0" err="1" smtClean="0"/>
              <a:t>đây</a:t>
            </a:r>
            <a:r>
              <a:rPr lang="en-US" altLang="vi-VN" dirty="0" smtClean="0"/>
              <a:t> </a:t>
            </a:r>
            <a:r>
              <a:rPr lang="en-US" altLang="vi-VN" dirty="0" err="1" smtClean="0"/>
              <a:t>là</a:t>
            </a:r>
            <a:r>
              <a:rPr lang="en-US" altLang="vi-VN" dirty="0" smtClean="0"/>
              <a:t> </a:t>
            </a:r>
            <a:r>
              <a:rPr lang="en-US" altLang="vi-VN" b="1" dirty="0" smtClean="0"/>
              <a:t>&lt;/P&gt;</a:t>
            </a:r>
            <a:r>
              <a:rPr lang="en-US" altLang="vi-VN" dirty="0" smtClean="0"/>
              <a:t> </a:t>
            </a:r>
            <a:r>
              <a:rPr lang="en-US" altLang="vi-VN" dirty="0" err="1" smtClean="0"/>
              <a:t>và</a:t>
            </a:r>
            <a:r>
              <a:rPr lang="en-US" altLang="vi-VN" dirty="0" smtClean="0"/>
              <a:t> </a:t>
            </a:r>
            <a:r>
              <a:rPr lang="en-US" altLang="vi-VN" b="1" dirty="0" smtClean="0"/>
              <a:t>&lt;/STRONG&gt;</a:t>
            </a:r>
            <a:r>
              <a:rPr lang="en-US" altLang="vi-VN" dirty="0" smtClean="0"/>
              <a:t>. </a:t>
            </a:r>
            <a:r>
              <a:rPr lang="en-US" altLang="vi-VN" dirty="0" err="1" smtClean="0"/>
              <a:t>Tất</a:t>
            </a:r>
            <a:r>
              <a:rPr lang="en-US" altLang="vi-VN" dirty="0" smtClean="0"/>
              <a:t> </a:t>
            </a:r>
            <a:r>
              <a:rPr lang="en-US" altLang="vi-VN" dirty="0" err="1" smtClean="0"/>
              <a:t>cả</a:t>
            </a:r>
            <a:r>
              <a:rPr lang="en-US" altLang="vi-VN" dirty="0" smtClean="0"/>
              <a:t> </a:t>
            </a:r>
            <a:r>
              <a:rPr lang="en-US" altLang="vi-VN" dirty="0" err="1" smtClean="0"/>
              <a:t>những</a:t>
            </a:r>
            <a:r>
              <a:rPr lang="en-US" altLang="vi-VN" dirty="0" smtClean="0"/>
              <a:t> </a:t>
            </a:r>
            <a:r>
              <a:rPr lang="en-US" altLang="vi-VN" dirty="0" err="1" smtClean="0"/>
              <a:t>gì</a:t>
            </a:r>
            <a:r>
              <a:rPr lang="en-US" altLang="vi-VN" dirty="0" smtClean="0"/>
              <a:t> </a:t>
            </a:r>
            <a:r>
              <a:rPr lang="en-US" altLang="vi-VN" dirty="0" err="1" smtClean="0"/>
              <a:t>nằm</a:t>
            </a:r>
            <a:r>
              <a:rPr lang="en-US" altLang="vi-VN" dirty="0" smtClean="0"/>
              <a:t> </a:t>
            </a:r>
            <a:r>
              <a:rPr lang="en-US" altLang="vi-VN" dirty="0" err="1" smtClean="0"/>
              <a:t>bên</a:t>
            </a:r>
            <a:r>
              <a:rPr lang="en-US" altLang="vi-VN" dirty="0" smtClean="0"/>
              <a:t> </a:t>
            </a:r>
            <a:r>
              <a:rPr lang="en-US" altLang="vi-VN" dirty="0" err="1" smtClean="0"/>
              <a:t>trong</a:t>
            </a:r>
            <a:r>
              <a:rPr lang="en-US" altLang="vi-VN" dirty="0" smtClean="0"/>
              <a:t> </a:t>
            </a:r>
            <a:r>
              <a:rPr lang="en-US" altLang="vi-VN" dirty="0" err="1" smtClean="0"/>
              <a:t>một</a:t>
            </a:r>
            <a:r>
              <a:rPr lang="en-US" altLang="vi-VN" dirty="0" smtClean="0"/>
              <a:t> </a:t>
            </a:r>
            <a:r>
              <a:rPr lang="en-US" altLang="vi-VN" dirty="0" err="1" smtClean="0"/>
              <a:t>cặp</a:t>
            </a:r>
            <a:r>
              <a:rPr lang="en-US" altLang="vi-VN" dirty="0" smtClean="0"/>
              <a:t> Tags </a:t>
            </a:r>
            <a:r>
              <a:rPr lang="en-US" altLang="vi-VN" dirty="0" err="1" smtClean="0"/>
              <a:t>được</a:t>
            </a:r>
            <a:r>
              <a:rPr lang="en-US" altLang="vi-VN" dirty="0" smtClean="0"/>
              <a:t> </a:t>
            </a:r>
            <a:r>
              <a:rPr lang="en-US" altLang="vi-VN" dirty="0" err="1" smtClean="0"/>
              <a:t>gọi</a:t>
            </a:r>
            <a:r>
              <a:rPr lang="en-US" altLang="vi-VN" dirty="0" smtClean="0"/>
              <a:t> </a:t>
            </a:r>
            <a:r>
              <a:rPr lang="en-US" altLang="vi-VN" dirty="0" err="1" smtClean="0"/>
              <a:t>là</a:t>
            </a:r>
            <a:r>
              <a:rPr lang="en-US" altLang="vi-VN" dirty="0" smtClean="0"/>
              <a:t> </a:t>
            </a:r>
            <a:r>
              <a:rPr lang="en-US" altLang="vi-VN" b="1" dirty="0" smtClean="0"/>
              <a:t>Element</a:t>
            </a:r>
            <a:r>
              <a:rPr lang="en-US" altLang="vi-VN" dirty="0" smtClean="0"/>
              <a:t>. </a:t>
            </a:r>
            <a:r>
              <a:rPr lang="en-US" altLang="vi-VN" dirty="0" err="1" smtClean="0"/>
              <a:t>Để</a:t>
            </a:r>
            <a:r>
              <a:rPr lang="en-US" altLang="vi-VN" dirty="0" smtClean="0"/>
              <a:t> </a:t>
            </a:r>
            <a:r>
              <a:rPr lang="en-US" altLang="vi-VN" dirty="0" err="1" smtClean="0"/>
              <a:t>nói</a:t>
            </a:r>
            <a:r>
              <a:rPr lang="en-US" altLang="vi-VN" dirty="0" smtClean="0"/>
              <a:t> </a:t>
            </a:r>
            <a:r>
              <a:rPr lang="en-US" altLang="vi-VN" dirty="0" err="1" smtClean="0"/>
              <a:t>thêm</a:t>
            </a:r>
            <a:r>
              <a:rPr lang="en-US" altLang="vi-VN" dirty="0" smtClean="0"/>
              <a:t> </a:t>
            </a:r>
            <a:r>
              <a:rPr lang="en-US" altLang="vi-VN" dirty="0" err="1" smtClean="0"/>
              <a:t>đặc</a:t>
            </a:r>
            <a:r>
              <a:rPr lang="en-US" altLang="vi-VN" dirty="0" smtClean="0"/>
              <a:t> </a:t>
            </a:r>
            <a:r>
              <a:rPr lang="en-US" altLang="vi-VN" dirty="0" err="1" smtClean="0"/>
              <a:t>tính</a:t>
            </a:r>
            <a:r>
              <a:rPr lang="en-US" altLang="vi-VN" dirty="0" smtClean="0"/>
              <a:t> </a:t>
            </a:r>
            <a:r>
              <a:rPr lang="en-US" altLang="vi-VN" dirty="0" err="1" smtClean="0"/>
              <a:t>của</a:t>
            </a:r>
            <a:r>
              <a:rPr lang="en-US" altLang="vi-VN" dirty="0" smtClean="0"/>
              <a:t> </a:t>
            </a:r>
            <a:r>
              <a:rPr lang="en-US" altLang="vi-VN" dirty="0" err="1" smtClean="0"/>
              <a:t>một</a:t>
            </a:r>
            <a:r>
              <a:rPr lang="en-US" altLang="vi-VN" dirty="0" smtClean="0"/>
              <a:t> Element, ta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nhét</a:t>
            </a:r>
            <a:r>
              <a:rPr lang="en-US" altLang="vi-VN" dirty="0" smtClean="0"/>
              <a:t> </a:t>
            </a:r>
            <a:r>
              <a:rPr lang="en-US" altLang="vi-VN" b="1" dirty="0" smtClean="0"/>
              <a:t>Attribute</a:t>
            </a:r>
            <a:r>
              <a:rPr lang="en-US" altLang="vi-VN" dirty="0" smtClean="0"/>
              <a:t> </a:t>
            </a:r>
            <a:r>
              <a:rPr lang="en-US" altLang="vi-VN" dirty="0" err="1" smtClean="0"/>
              <a:t>như</a:t>
            </a:r>
            <a:r>
              <a:rPr lang="en-US" altLang="vi-VN" dirty="0" smtClean="0"/>
              <a:t> </a:t>
            </a:r>
            <a:r>
              <a:rPr lang="en-US" altLang="vi-VN" b="1" dirty="0" smtClean="0"/>
              <a:t>align</a:t>
            </a:r>
            <a:r>
              <a:rPr lang="en-US" altLang="vi-VN" dirty="0" smtClean="0"/>
              <a:t> </a:t>
            </a:r>
            <a:r>
              <a:rPr lang="en-US" altLang="vi-VN" dirty="0" err="1" smtClean="0"/>
              <a:t>trong</a:t>
            </a:r>
            <a:r>
              <a:rPr lang="en-US" altLang="vi-VN" dirty="0" smtClean="0"/>
              <a:t> opening Tag </a:t>
            </a:r>
            <a:r>
              <a:rPr lang="en-US" altLang="vi-VN" dirty="0" err="1" smtClean="0"/>
              <a:t>của</a:t>
            </a:r>
            <a:r>
              <a:rPr lang="en-US" altLang="vi-VN" dirty="0" smtClean="0"/>
              <a:t> Element </a:t>
            </a:r>
            <a:r>
              <a:rPr lang="en-US" altLang="vi-VN" dirty="0" err="1" smtClean="0"/>
              <a:t>ấy</a:t>
            </a:r>
            <a:r>
              <a:rPr lang="en-US" altLang="vi-VN" dirty="0" smtClean="0"/>
              <a:t> </a:t>
            </a:r>
            <a:r>
              <a:rPr lang="en-US" altLang="vi-VN" dirty="0" err="1" smtClean="0"/>
              <a:t>dưới</a:t>
            </a:r>
            <a:r>
              <a:rPr lang="en-US" altLang="vi-VN" dirty="0" smtClean="0"/>
              <a:t> </a:t>
            </a:r>
            <a:r>
              <a:rPr lang="en-US" altLang="vi-VN" dirty="0" err="1" smtClean="0"/>
              <a:t>dạng</a:t>
            </a:r>
            <a:r>
              <a:rPr lang="en-US" altLang="vi-VN" dirty="0" smtClean="0"/>
              <a:t> </a:t>
            </a:r>
            <a:r>
              <a:rPr lang="en-US" altLang="vi-VN" b="1" dirty="0" err="1" smtClean="0"/>
              <a:t>AttributeName</a:t>
            </a:r>
            <a:r>
              <a:rPr lang="en-US" altLang="vi-VN" b="1" dirty="0" smtClean="0"/>
              <a:t>="value"</a:t>
            </a:r>
            <a:r>
              <a:rPr lang="en-US" altLang="vi-VN" dirty="0" smtClean="0"/>
              <a:t>, </a:t>
            </a:r>
            <a:r>
              <a:rPr lang="en-US" altLang="vi-VN" dirty="0" err="1" smtClean="0"/>
              <a:t>thí</a:t>
            </a:r>
            <a:r>
              <a:rPr lang="en-US" altLang="vi-VN" dirty="0" smtClean="0"/>
              <a:t> </a:t>
            </a:r>
            <a:r>
              <a:rPr lang="en-US" altLang="vi-VN" dirty="0" err="1" smtClean="0"/>
              <a:t>dụ</a:t>
            </a:r>
            <a:r>
              <a:rPr lang="en-US" altLang="vi-VN" dirty="0" smtClean="0"/>
              <a:t> </a:t>
            </a:r>
            <a:r>
              <a:rPr lang="en-US" altLang="vi-VN" dirty="0" err="1" smtClean="0"/>
              <a:t>như</a:t>
            </a:r>
            <a:r>
              <a:rPr lang="en-US" altLang="vi-VN" dirty="0" smtClean="0"/>
              <a:t> </a:t>
            </a:r>
            <a:r>
              <a:rPr lang="en-US" altLang="vi-VN" b="1" dirty="0" smtClean="0"/>
              <a:t>align="center"</a:t>
            </a:r>
            <a:r>
              <a:rPr lang="en-US" altLang="vi-VN" dirty="0" smtClean="0"/>
              <a:t>. </a:t>
            </a:r>
            <a:br>
              <a:rPr lang="en-US" altLang="vi-VN" dirty="0" smtClean="0"/>
            </a:br>
            <a:r>
              <a:rPr lang="en-US" altLang="vi-VN" dirty="0" err="1" smtClean="0"/>
              <a:t>Vì</a:t>
            </a:r>
            <a:r>
              <a:rPr lang="en-US" altLang="vi-VN" dirty="0" smtClean="0"/>
              <a:t> Tags </a:t>
            </a:r>
            <a:r>
              <a:rPr lang="en-US" altLang="vi-VN" dirty="0" err="1" smtClean="0"/>
              <a:t>trong</a:t>
            </a:r>
            <a:r>
              <a:rPr lang="en-US" altLang="vi-VN" dirty="0" smtClean="0"/>
              <a:t> HTML </a:t>
            </a:r>
            <a:r>
              <a:rPr lang="en-US" altLang="vi-VN" dirty="0" err="1" smtClean="0"/>
              <a:t>được</a:t>
            </a:r>
            <a:r>
              <a:rPr lang="en-US" altLang="vi-VN" dirty="0" smtClean="0"/>
              <a:t> </a:t>
            </a:r>
            <a:r>
              <a:rPr lang="en-US" altLang="vi-VN" dirty="0" err="1" smtClean="0"/>
              <a:t>dùng</a:t>
            </a:r>
            <a:r>
              <a:rPr lang="en-US" altLang="vi-VN" dirty="0" smtClean="0"/>
              <a:t> </a:t>
            </a:r>
            <a:r>
              <a:rPr lang="en-US" altLang="vi-VN" dirty="0" err="1" smtClean="0"/>
              <a:t>để</a:t>
            </a:r>
            <a:r>
              <a:rPr lang="en-US" altLang="vi-VN" dirty="0" smtClean="0"/>
              <a:t> format (</a:t>
            </a:r>
            <a:r>
              <a:rPr lang="en-US" altLang="vi-VN" dirty="0" err="1" smtClean="0"/>
              <a:t>trình</a:t>
            </a:r>
            <a:r>
              <a:rPr lang="en-US" altLang="vi-VN" dirty="0" smtClean="0"/>
              <a:t> </a:t>
            </a:r>
            <a:r>
              <a:rPr lang="en-US" altLang="vi-VN" dirty="0" err="1" smtClean="0"/>
              <a:t>bày</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a:t>
            </a:r>
            <a:r>
              <a:rPr lang="en-US" altLang="vi-VN" dirty="0" err="1" smtClean="0"/>
              <a:t>nên</a:t>
            </a:r>
            <a:r>
              <a:rPr lang="en-US" altLang="vi-VN" dirty="0" smtClean="0"/>
              <a:t> browser </a:t>
            </a:r>
            <a:r>
              <a:rPr lang="en-US" altLang="vi-VN" dirty="0" err="1" smtClean="0"/>
              <a:t>cần</a:t>
            </a:r>
            <a:r>
              <a:rPr lang="en-US" altLang="vi-VN" dirty="0" smtClean="0"/>
              <a:t> </a:t>
            </a:r>
            <a:r>
              <a:rPr lang="en-US" altLang="vi-VN" dirty="0" err="1" smtClean="0"/>
              <a:t>biết</a:t>
            </a:r>
            <a:r>
              <a:rPr lang="en-US" altLang="vi-VN" dirty="0" smtClean="0"/>
              <a:t> ý </a:t>
            </a:r>
            <a:r>
              <a:rPr lang="en-US" altLang="vi-VN" dirty="0" err="1" smtClean="0"/>
              <a:t>nghĩa</a:t>
            </a:r>
            <a:r>
              <a:rPr lang="en-US" altLang="vi-VN" dirty="0" smtClean="0"/>
              <a:t> </a:t>
            </a:r>
            <a:r>
              <a:rPr lang="en-US" altLang="vi-VN" dirty="0" err="1" smtClean="0"/>
              <a:t>của</a:t>
            </a:r>
            <a:r>
              <a:rPr lang="en-US" altLang="vi-VN" dirty="0" smtClean="0"/>
              <a:t> </a:t>
            </a:r>
            <a:r>
              <a:rPr lang="en-US" altLang="vi-VN" dirty="0" err="1" smtClean="0"/>
              <a:t>mỗi</a:t>
            </a:r>
            <a:r>
              <a:rPr lang="en-US" altLang="vi-VN" dirty="0" smtClean="0"/>
              <a:t> Tag.</a:t>
            </a:r>
          </a:p>
          <a:p>
            <a:pPr eaLnBrk="1" hangingPunct="1">
              <a:buFontTx/>
              <a:buChar char="-"/>
            </a:pPr>
            <a:r>
              <a:rPr lang="en-US" altLang="vi-VN" dirty="0" err="1" smtClean="0"/>
              <a:t>Để</a:t>
            </a:r>
            <a:r>
              <a:rPr lang="en-US" altLang="vi-VN" dirty="0" smtClean="0"/>
              <a:t> </a:t>
            </a:r>
            <a:r>
              <a:rPr lang="en-US" altLang="vi-VN" dirty="0" err="1" smtClean="0"/>
              <a:t>xử</a:t>
            </a:r>
            <a:r>
              <a:rPr lang="en-US" altLang="vi-VN" dirty="0" smtClean="0"/>
              <a:t> </a:t>
            </a:r>
            <a:r>
              <a:rPr lang="en-US" altLang="vi-VN" dirty="0" err="1" smtClean="0"/>
              <a:t>lý</a:t>
            </a:r>
            <a:r>
              <a:rPr lang="en-US" altLang="vi-VN" dirty="0" smtClean="0"/>
              <a:t> </a:t>
            </a:r>
            <a:r>
              <a:rPr lang="en-US" altLang="vi-VN" dirty="0" err="1" smtClean="0"/>
              <a:t>đoạn</a:t>
            </a:r>
            <a:r>
              <a:rPr lang="en-US" altLang="vi-VN" dirty="0" smtClean="0"/>
              <a:t> code HTML </a:t>
            </a:r>
            <a:r>
              <a:rPr lang="en-US" altLang="vi-VN" dirty="0" err="1" smtClean="0"/>
              <a:t>trên</a:t>
            </a:r>
            <a:r>
              <a:rPr lang="en-US" altLang="vi-VN" dirty="0" smtClean="0"/>
              <a:t>, </a:t>
            </a:r>
            <a:r>
              <a:rPr lang="en-US" altLang="vi-VN" dirty="0" err="1" smtClean="0"/>
              <a:t>chẳng</a:t>
            </a:r>
            <a:r>
              <a:rPr lang="en-US" altLang="vi-VN" dirty="0" smtClean="0"/>
              <a:t> </a:t>
            </a:r>
            <a:r>
              <a:rPr lang="en-US" altLang="vi-VN" dirty="0" err="1" smtClean="0"/>
              <a:t>những</a:t>
            </a:r>
            <a:r>
              <a:rPr lang="en-US" altLang="vi-VN" dirty="0" smtClean="0"/>
              <a:t> browser </a:t>
            </a:r>
            <a:r>
              <a:rPr lang="en-US" altLang="vi-VN" dirty="0" err="1" smtClean="0"/>
              <a:t>cần</a:t>
            </a:r>
            <a:r>
              <a:rPr lang="en-US" altLang="vi-VN" dirty="0" smtClean="0"/>
              <a:t> </a:t>
            </a:r>
            <a:r>
              <a:rPr lang="en-US" altLang="vi-VN" dirty="0" err="1" smtClean="0"/>
              <a:t>phải</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vị</a:t>
            </a:r>
            <a:r>
              <a:rPr lang="en-US" altLang="vi-VN" dirty="0" smtClean="0"/>
              <a:t> </a:t>
            </a:r>
            <a:r>
              <a:rPr lang="en-US" altLang="vi-VN" dirty="0" err="1" smtClean="0"/>
              <a:t>trí</a:t>
            </a:r>
            <a:r>
              <a:rPr lang="en-US" altLang="vi-VN" dirty="0" smtClean="0"/>
              <a:t> </a:t>
            </a:r>
            <a:r>
              <a:rPr lang="en-US" altLang="vi-VN" dirty="0" err="1" smtClean="0"/>
              <a:t>các</a:t>
            </a:r>
            <a:r>
              <a:rPr lang="en-US" altLang="vi-VN" dirty="0" smtClean="0"/>
              <a:t> Tags </a:t>
            </a:r>
            <a:r>
              <a:rPr lang="en-US" altLang="vi-VN" dirty="0" err="1" smtClean="0"/>
              <a:t>mà</a:t>
            </a:r>
            <a:r>
              <a:rPr lang="en-US" altLang="vi-VN" dirty="0" smtClean="0"/>
              <a:t> </a:t>
            </a:r>
            <a:r>
              <a:rPr lang="en-US" altLang="vi-VN" dirty="0" err="1" smtClean="0"/>
              <a:t>còn</a:t>
            </a:r>
            <a:r>
              <a:rPr lang="en-US" altLang="vi-VN" dirty="0" smtClean="0"/>
              <a:t> </a:t>
            </a:r>
            <a:r>
              <a:rPr lang="en-US" altLang="vi-VN" dirty="0" err="1" smtClean="0"/>
              <a:t>phải</a:t>
            </a:r>
            <a:r>
              <a:rPr lang="en-US" altLang="vi-VN" dirty="0" smtClean="0"/>
              <a:t> </a:t>
            </a:r>
            <a:r>
              <a:rPr lang="en-US" altLang="vi-VN" dirty="0" err="1" smtClean="0"/>
              <a:t>hiểu</a:t>
            </a:r>
            <a:r>
              <a:rPr lang="en-US" altLang="vi-VN" dirty="0" smtClean="0"/>
              <a:t> ý </a:t>
            </a:r>
            <a:r>
              <a:rPr lang="en-US" altLang="vi-VN" dirty="0" err="1" smtClean="0"/>
              <a:t>nghĩa</a:t>
            </a:r>
            <a:r>
              <a:rPr lang="en-US" altLang="vi-VN" dirty="0" smtClean="0"/>
              <a:t> </a:t>
            </a:r>
            <a:r>
              <a:rPr lang="en-US" altLang="vi-VN" dirty="0" err="1" smtClean="0"/>
              <a:t>của</a:t>
            </a:r>
            <a:r>
              <a:rPr lang="en-US" altLang="vi-VN" dirty="0" smtClean="0"/>
              <a:t> </a:t>
            </a:r>
            <a:r>
              <a:rPr lang="en-US" altLang="vi-VN" dirty="0" err="1" smtClean="0"/>
              <a:t>mỗi</a:t>
            </a:r>
            <a:r>
              <a:rPr lang="en-US" altLang="vi-VN" dirty="0" smtClean="0"/>
              <a:t> Tag. </a:t>
            </a:r>
            <a:r>
              <a:rPr lang="en-US" altLang="vi-VN" dirty="0" err="1" smtClean="0"/>
              <a:t>Vì</a:t>
            </a:r>
            <a:r>
              <a:rPr lang="en-US" altLang="vi-VN" dirty="0" smtClean="0"/>
              <a:t> </a:t>
            </a:r>
            <a:r>
              <a:rPr lang="en-US" altLang="vi-VN" dirty="0" err="1" smtClean="0"/>
              <a:t>mỗi</a:t>
            </a:r>
            <a:r>
              <a:rPr lang="en-US" altLang="vi-VN" dirty="0" smtClean="0"/>
              <a:t> Tag </a:t>
            </a:r>
            <a:r>
              <a:rPr lang="en-US" altLang="vi-VN" dirty="0" err="1" smtClean="0"/>
              <a:t>có</a:t>
            </a:r>
            <a:r>
              <a:rPr lang="en-US" altLang="vi-VN" dirty="0" smtClean="0"/>
              <a:t> ý </a:t>
            </a:r>
            <a:r>
              <a:rPr lang="en-US" altLang="vi-VN" dirty="0" err="1" smtClean="0"/>
              <a:t>ngĩa</a:t>
            </a:r>
            <a:r>
              <a:rPr lang="en-US" altLang="vi-VN" dirty="0" smtClean="0"/>
              <a:t> </a:t>
            </a:r>
            <a:r>
              <a:rPr lang="en-US" altLang="vi-VN" dirty="0" err="1" smtClean="0"/>
              <a:t>riêng</a:t>
            </a:r>
            <a:r>
              <a:rPr lang="en-US" altLang="vi-VN" dirty="0" smtClean="0"/>
              <a:t> </a:t>
            </a:r>
            <a:r>
              <a:rPr lang="en-US" altLang="vi-VN" dirty="0" err="1" smtClean="0"/>
              <a:t>của</a:t>
            </a:r>
            <a:r>
              <a:rPr lang="en-US" altLang="vi-VN" dirty="0" smtClean="0"/>
              <a:t> </a:t>
            </a:r>
            <a:r>
              <a:rPr lang="en-US" altLang="vi-VN" dirty="0" err="1" smtClean="0"/>
              <a:t>nó</a:t>
            </a:r>
            <a:r>
              <a:rPr lang="en-US" altLang="vi-VN" dirty="0" smtClean="0"/>
              <a:t>, </a:t>
            </a:r>
            <a:r>
              <a:rPr lang="en-US" altLang="vi-VN" dirty="0" err="1" smtClean="0"/>
              <a:t>thí</a:t>
            </a:r>
            <a:r>
              <a:rPr lang="en-US" altLang="vi-VN" dirty="0" smtClean="0"/>
              <a:t> </a:t>
            </a:r>
            <a:r>
              <a:rPr lang="en-US" altLang="vi-VN" dirty="0" err="1" smtClean="0"/>
              <a:t>dụ</a:t>
            </a:r>
            <a:r>
              <a:rPr lang="en-US" altLang="vi-VN" dirty="0" smtClean="0"/>
              <a:t> </a:t>
            </a:r>
            <a:r>
              <a:rPr lang="en-US" altLang="vi-VN" b="1" dirty="0" smtClean="0"/>
              <a:t>P</a:t>
            </a:r>
            <a:r>
              <a:rPr lang="en-US" altLang="vi-VN" dirty="0" smtClean="0"/>
              <a:t> </a:t>
            </a:r>
            <a:r>
              <a:rPr lang="en-US" altLang="vi-VN" dirty="0" err="1" smtClean="0"/>
              <a:t>cho</a:t>
            </a:r>
            <a:r>
              <a:rPr lang="en-US" altLang="vi-VN" dirty="0" smtClean="0"/>
              <a:t> Paragraph, </a:t>
            </a:r>
            <a:r>
              <a:rPr lang="en-US" altLang="vi-VN" b="1" dirty="0" smtClean="0"/>
              <a:t>STRONG</a:t>
            </a:r>
            <a:r>
              <a:rPr lang="en-US" altLang="vi-VN" dirty="0" smtClean="0"/>
              <a:t> </a:t>
            </a:r>
            <a:r>
              <a:rPr lang="en-US" altLang="vi-VN" dirty="0" err="1" smtClean="0"/>
              <a:t>để</a:t>
            </a:r>
            <a:r>
              <a:rPr lang="en-US" altLang="vi-VN" dirty="0" smtClean="0"/>
              <a:t> </a:t>
            </a:r>
            <a:r>
              <a:rPr lang="en-US" altLang="vi-VN" dirty="0" err="1" smtClean="0"/>
              <a:t>nhấn</a:t>
            </a:r>
            <a:r>
              <a:rPr lang="en-US" altLang="vi-VN" dirty="0" smtClean="0"/>
              <a:t> </a:t>
            </a:r>
            <a:r>
              <a:rPr lang="en-US" altLang="vi-VN" dirty="0" err="1" smtClean="0"/>
              <a:t>mạnh</a:t>
            </a:r>
            <a:r>
              <a:rPr lang="en-US" altLang="vi-VN" dirty="0" smtClean="0"/>
              <a:t>, </a:t>
            </a:r>
            <a:r>
              <a:rPr lang="en-US" altLang="vi-VN" dirty="0" err="1" smtClean="0"/>
              <a:t>thí</a:t>
            </a:r>
            <a:r>
              <a:rPr lang="en-US" altLang="vi-VN" dirty="0" smtClean="0"/>
              <a:t> </a:t>
            </a:r>
            <a:r>
              <a:rPr lang="en-US" altLang="vi-VN" dirty="0" err="1" smtClean="0"/>
              <a:t>dụ</a:t>
            </a:r>
            <a:r>
              <a:rPr lang="en-US" altLang="vi-VN" dirty="0" smtClean="0"/>
              <a:t> </a:t>
            </a:r>
            <a:r>
              <a:rPr lang="en-US" altLang="vi-VN" dirty="0" err="1" smtClean="0"/>
              <a:t>như</a:t>
            </a:r>
            <a:r>
              <a:rPr lang="en-US" altLang="vi-VN" dirty="0" smtClean="0"/>
              <a:t> </a:t>
            </a:r>
            <a:r>
              <a:rPr lang="en-US" altLang="vi-VN" dirty="0" err="1" smtClean="0"/>
              <a:t>dùng</a:t>
            </a:r>
            <a:r>
              <a:rPr lang="en-US" altLang="vi-VN" dirty="0" smtClean="0"/>
              <a:t> </a:t>
            </a:r>
            <a:r>
              <a:rPr lang="en-US" altLang="vi-VN" b="1" dirty="0" err="1" smtClean="0"/>
              <a:t>chữ</a:t>
            </a:r>
            <a:r>
              <a:rPr lang="en-US" altLang="vi-VN" b="1" dirty="0" smtClean="0"/>
              <a:t> </a:t>
            </a:r>
            <a:r>
              <a:rPr lang="en-US" altLang="vi-VN" b="1" dirty="0" err="1" smtClean="0"/>
              <a:t>đậm</a:t>
            </a:r>
            <a:r>
              <a:rPr lang="en-US" altLang="vi-VN" b="1" dirty="0" smtClean="0"/>
              <a:t> (Bold)</a:t>
            </a:r>
            <a:r>
              <a:rPr lang="en-US" altLang="vi-VN" dirty="0" smtClean="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31BCAAF6-4517-487E-9A71-1E6BFF8BD3D0}" type="slidenum">
              <a:rPr lang="en-US" altLang="vi-VN" b="0" smtClean="0"/>
              <a:pPr eaLnBrk="1" hangingPunct="1"/>
              <a:t>24</a:t>
            </a:fld>
            <a:endParaRPr lang="en-US" altLang="vi-VN" b="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vi-VN" sz="1200" b="1" i="0" kern="1200" dirty="0" smtClean="0">
                <a:solidFill>
                  <a:schemeClr val="tx1"/>
                </a:solidFill>
                <a:effectLst/>
                <a:latin typeface="Arial" charset="0"/>
                <a:ea typeface="+mn-ea"/>
                <a:cs typeface="Arial" charset="0"/>
              </a:rPr>
              <a:t>W3c là</a:t>
            </a:r>
            <a:r>
              <a:rPr lang="vi-VN" sz="1200" b="0" i="0" kern="1200" dirty="0" smtClean="0">
                <a:solidFill>
                  <a:schemeClr val="tx1"/>
                </a:solidFill>
                <a:effectLst/>
                <a:latin typeface="Arial" charset="0"/>
                <a:ea typeface="+mn-ea"/>
                <a:cs typeface="Arial" charset="0"/>
              </a:rPr>
              <a:t> viết tắt của World Wide Web </a:t>
            </a:r>
            <a:r>
              <a:rPr lang="vi-VN" sz="1200" b="1" i="0" kern="1200" dirty="0" smtClean="0">
                <a:solidFill>
                  <a:schemeClr val="tx1"/>
                </a:solidFill>
                <a:effectLst/>
                <a:latin typeface="Arial" charset="0"/>
                <a:ea typeface="+mn-ea"/>
                <a:cs typeface="Arial" charset="0"/>
              </a:rPr>
              <a:t>là</a:t>
            </a:r>
            <a:r>
              <a:rPr lang="vi-VN" sz="1200" b="0" i="0" kern="1200" dirty="0" smtClean="0">
                <a:solidFill>
                  <a:schemeClr val="tx1"/>
                </a:solidFill>
                <a:effectLst/>
                <a:latin typeface="Arial" charset="0"/>
                <a:ea typeface="+mn-ea"/>
                <a:cs typeface="Arial" charset="0"/>
              </a:rPr>
              <a:t> các chuẩn cho Internet, </a:t>
            </a:r>
            <a:r>
              <a:rPr lang="vi-VN" sz="1200" b="1" i="0" kern="1200" dirty="0" smtClean="0">
                <a:solidFill>
                  <a:schemeClr val="tx1"/>
                </a:solidFill>
                <a:effectLst/>
                <a:latin typeface="Arial" charset="0"/>
                <a:ea typeface="+mn-ea"/>
                <a:cs typeface="Arial" charset="0"/>
              </a:rPr>
              <a:t>w3c là</a:t>
            </a:r>
            <a:r>
              <a:rPr lang="vi-VN" sz="1200" b="0" i="0" kern="1200" dirty="0" smtClean="0">
                <a:solidFill>
                  <a:schemeClr val="tx1"/>
                </a:solidFill>
                <a:effectLst/>
                <a:latin typeface="Arial" charset="0"/>
                <a:ea typeface="+mn-ea"/>
                <a:cs typeface="Arial" charset="0"/>
              </a:rPr>
              <a:t> ngôn ngữ siêu văn bản được áp dụng với tất cả các website và </a:t>
            </a:r>
            <a:r>
              <a:rPr lang="vi-VN" sz="1200" b="1" i="0" kern="1200" dirty="0" smtClean="0">
                <a:solidFill>
                  <a:schemeClr val="tx1"/>
                </a:solidFill>
                <a:effectLst/>
                <a:latin typeface="Arial" charset="0"/>
                <a:ea typeface="+mn-ea"/>
                <a:cs typeface="Arial" charset="0"/>
              </a:rPr>
              <a:t>là</a:t>
            </a:r>
            <a:r>
              <a:rPr lang="vi-VN" sz="1200" b="0" i="0" kern="1200" dirty="0" smtClean="0">
                <a:solidFill>
                  <a:schemeClr val="tx1"/>
                </a:solidFill>
                <a:effectLst/>
                <a:latin typeface="Arial" charset="0"/>
                <a:ea typeface="+mn-ea"/>
                <a:cs typeface="Arial" charset="0"/>
              </a:rPr>
              <a:t> chuẩn được các nhà thiết kế sử dụng làm thước đo khi thiết kế website. Chủ tịch của </a:t>
            </a:r>
            <a:r>
              <a:rPr lang="vi-VN" sz="1200" b="1" i="0" kern="1200" dirty="0" smtClean="0">
                <a:solidFill>
                  <a:schemeClr val="tx1"/>
                </a:solidFill>
                <a:effectLst/>
                <a:latin typeface="Arial" charset="0"/>
                <a:ea typeface="+mn-ea"/>
                <a:cs typeface="Arial" charset="0"/>
              </a:rPr>
              <a:t>W3C là</a:t>
            </a:r>
            <a:r>
              <a:rPr lang="vi-VN" sz="1200" b="0" i="0" kern="1200" dirty="0" smtClean="0">
                <a:solidFill>
                  <a:schemeClr val="tx1"/>
                </a:solidFill>
                <a:effectLst/>
                <a:latin typeface="Arial" charset="0"/>
                <a:ea typeface="+mn-ea"/>
                <a:cs typeface="Arial" charset="0"/>
              </a:rPr>
              <a:t> Ngài Tim Berners-Lee, người sáng tạo ra HTTP (HyperText Transfer Protocol).</a:t>
            </a:r>
            <a:endParaRPr lang="en-US" sz="1200" b="0" i="0" kern="1200" smtClean="0">
              <a:solidFill>
                <a:schemeClr val="tx1"/>
              </a:solidFill>
              <a:effectLst/>
              <a:latin typeface="Arial" charset="0"/>
              <a:ea typeface="+mn-ea"/>
              <a:cs typeface="Arial" charset="0"/>
            </a:endParaRPr>
          </a:p>
          <a:p>
            <a:pPr eaLnBrk="1" hangingPunct="1">
              <a:buFontTx/>
              <a:buNone/>
            </a:pPr>
            <a:endParaRPr lang="en-US" altLang="vi-VN" b="1" smtClean="0"/>
          </a:p>
          <a:p>
            <a:pPr eaLnBrk="1" hangingPunct="1">
              <a:buFontTx/>
              <a:buChar char="-"/>
            </a:pPr>
            <a:r>
              <a:rPr lang="en-US" altLang="vi-VN" dirty="0" err="1" smtClean="0"/>
              <a:t>Sự</a:t>
            </a:r>
            <a:r>
              <a:rPr lang="en-US" altLang="vi-VN" dirty="0" smtClean="0"/>
              <a:t> </a:t>
            </a:r>
            <a:r>
              <a:rPr lang="en-US" altLang="vi-VN" dirty="0" err="1" smtClean="0"/>
              <a:t>xuất</a:t>
            </a:r>
            <a:r>
              <a:rPr lang="en-US" altLang="vi-VN" dirty="0" smtClean="0"/>
              <a:t> </a:t>
            </a:r>
            <a:r>
              <a:rPr lang="en-US" altLang="vi-VN" dirty="0" err="1" smtClean="0"/>
              <a:t>hiện</a:t>
            </a:r>
            <a:r>
              <a:rPr lang="en-US" altLang="vi-VN" dirty="0" smtClean="0"/>
              <a:t> </a:t>
            </a:r>
            <a:r>
              <a:rPr lang="en-US" altLang="vi-VN" dirty="0" err="1" smtClean="0"/>
              <a:t>của</a:t>
            </a:r>
            <a:r>
              <a:rPr lang="en-US" altLang="vi-VN" dirty="0" smtClean="0"/>
              <a:t> XML </a:t>
            </a:r>
            <a:r>
              <a:rPr lang="en-US" altLang="vi-VN" dirty="0" err="1" smtClean="0"/>
              <a:t>mang</a:t>
            </a:r>
            <a:r>
              <a:rPr lang="en-US" altLang="vi-VN" dirty="0" smtClean="0"/>
              <a:t> </a:t>
            </a:r>
            <a:r>
              <a:rPr lang="en-US" altLang="vi-VN" dirty="0" err="1" smtClean="0"/>
              <a:t>lại</a:t>
            </a:r>
            <a:r>
              <a:rPr lang="en-US" altLang="vi-VN" dirty="0" smtClean="0"/>
              <a:t> </a:t>
            </a:r>
            <a:r>
              <a:rPr lang="en-US" altLang="vi-VN" dirty="0" err="1" smtClean="0"/>
              <a:t>cho</a:t>
            </a:r>
            <a:r>
              <a:rPr lang="en-US" altLang="vi-VN" dirty="0" smtClean="0"/>
              <a:t> </a:t>
            </a:r>
            <a:r>
              <a:rPr lang="en-US" altLang="vi-VN" dirty="0" err="1" smtClean="0"/>
              <a:t>người</a:t>
            </a:r>
            <a:r>
              <a:rPr lang="en-US" altLang="vi-VN" dirty="0" smtClean="0"/>
              <a:t> </a:t>
            </a:r>
            <a:r>
              <a:rPr lang="en-US" altLang="vi-VN" dirty="0" err="1" smtClean="0"/>
              <a:t>dùng</a:t>
            </a:r>
            <a:r>
              <a:rPr lang="en-US" altLang="vi-VN" dirty="0" smtClean="0"/>
              <a:t> </a:t>
            </a:r>
            <a:r>
              <a:rPr lang="en-US" altLang="vi-VN" dirty="0" err="1" smtClean="0"/>
              <a:t>sức</a:t>
            </a:r>
            <a:r>
              <a:rPr lang="en-US" altLang="vi-VN" dirty="0" smtClean="0"/>
              <a:t> </a:t>
            </a:r>
            <a:r>
              <a:rPr lang="en-US" altLang="vi-VN" dirty="0" err="1" smtClean="0"/>
              <a:t>mạnh</a:t>
            </a:r>
            <a:r>
              <a:rPr lang="en-US" altLang="vi-VN" dirty="0" smtClean="0"/>
              <a:t> </a:t>
            </a:r>
            <a:r>
              <a:rPr lang="en-US" altLang="vi-VN" dirty="0" err="1" smtClean="0"/>
              <a:t>của</a:t>
            </a:r>
            <a:r>
              <a:rPr lang="en-US" altLang="vi-VN" dirty="0" smtClean="0"/>
              <a:t> SGML </a:t>
            </a:r>
            <a:r>
              <a:rPr lang="en-US" altLang="vi-VN" dirty="0" err="1" smtClean="0"/>
              <a:t>với</a:t>
            </a:r>
            <a:r>
              <a:rPr lang="en-US" altLang="vi-VN" dirty="0" smtClean="0"/>
              <a:t> </a:t>
            </a:r>
            <a:r>
              <a:rPr lang="en-US" altLang="vi-VN" dirty="0" err="1" smtClean="0"/>
              <a:t>tốn</a:t>
            </a:r>
            <a:r>
              <a:rPr lang="en-US" altLang="vi-VN" dirty="0" smtClean="0"/>
              <a:t> </a:t>
            </a:r>
            <a:r>
              <a:rPr lang="en-US" altLang="vi-VN" dirty="0" err="1" smtClean="0"/>
              <a:t>kém</a:t>
            </a:r>
            <a:r>
              <a:rPr lang="en-US" altLang="vi-VN" dirty="0" smtClean="0"/>
              <a:t> </a:t>
            </a:r>
            <a:r>
              <a:rPr lang="en-US" altLang="vi-VN" dirty="0" err="1" smtClean="0"/>
              <a:t>ít</a:t>
            </a:r>
            <a:r>
              <a:rPr lang="en-US" altLang="vi-VN" dirty="0" smtClean="0"/>
              <a:t> </a:t>
            </a:r>
            <a:r>
              <a:rPr lang="en-US" altLang="vi-VN" dirty="0" err="1" smtClean="0"/>
              <a:t>hơn</a:t>
            </a:r>
            <a:r>
              <a:rPr lang="en-US" altLang="vi-VN" dirty="0" smtClean="0"/>
              <a:t> </a:t>
            </a:r>
            <a:r>
              <a:rPr lang="en-US" altLang="vi-VN" dirty="0" err="1" smtClean="0"/>
              <a:t>và</a:t>
            </a:r>
            <a:r>
              <a:rPr lang="en-US" altLang="vi-VN" dirty="0" smtClean="0"/>
              <a:t> </a:t>
            </a:r>
            <a:r>
              <a:rPr lang="en-US" altLang="vi-VN" dirty="0" err="1" smtClean="0"/>
              <a:t>không</a:t>
            </a:r>
            <a:r>
              <a:rPr lang="en-US" altLang="vi-VN" dirty="0" smtClean="0"/>
              <a:t> </a:t>
            </a:r>
            <a:r>
              <a:rPr lang="en-US" altLang="vi-VN" dirty="0" err="1" smtClean="0"/>
              <a:t>phải</a:t>
            </a:r>
            <a:r>
              <a:rPr lang="en-US" altLang="vi-VN" dirty="0" smtClean="0"/>
              <a:t> </a:t>
            </a:r>
            <a:r>
              <a:rPr lang="en-US" altLang="vi-VN" dirty="0" err="1" smtClean="0"/>
              <a:t>đối</a:t>
            </a:r>
            <a:r>
              <a:rPr lang="en-US" altLang="vi-VN" dirty="0" smtClean="0"/>
              <a:t> </a:t>
            </a:r>
            <a:r>
              <a:rPr lang="en-US" altLang="vi-VN" dirty="0" err="1" smtClean="0"/>
              <a:t>mặt</a:t>
            </a:r>
            <a:r>
              <a:rPr lang="en-US" altLang="vi-VN" dirty="0" smtClean="0"/>
              <a:t> </a:t>
            </a:r>
            <a:r>
              <a:rPr lang="en-US" altLang="vi-VN" dirty="0" err="1" smtClean="0"/>
              <a:t>với</a:t>
            </a:r>
            <a:r>
              <a:rPr lang="en-US" altLang="vi-VN" dirty="0" smtClean="0"/>
              <a:t> </a:t>
            </a:r>
            <a:r>
              <a:rPr lang="en-US" altLang="vi-VN" dirty="0" err="1" smtClean="0"/>
              <a:t>sự</a:t>
            </a:r>
            <a:r>
              <a:rPr lang="en-US" altLang="vi-VN" dirty="0" smtClean="0"/>
              <a:t> </a:t>
            </a:r>
            <a:r>
              <a:rPr lang="en-US" altLang="vi-VN" dirty="0" err="1" smtClean="0"/>
              <a:t>phức</a:t>
            </a:r>
            <a:r>
              <a:rPr lang="en-US" altLang="vi-VN" dirty="0" smtClean="0"/>
              <a:t> </a:t>
            </a:r>
            <a:r>
              <a:rPr lang="en-US" altLang="vi-VN" dirty="0" err="1" smtClean="0"/>
              <a:t>tạp</a:t>
            </a:r>
            <a:r>
              <a:rPr lang="en-US" altLang="vi-VN" dirty="0" smtClean="0"/>
              <a:t> </a:t>
            </a:r>
            <a:r>
              <a:rPr lang="en-US" altLang="vi-VN" dirty="0" err="1" smtClean="0"/>
              <a:t>của</a:t>
            </a:r>
            <a:r>
              <a:rPr lang="en-US" altLang="vi-VN" dirty="0" smtClean="0"/>
              <a:t> SGML.</a:t>
            </a:r>
          </a:p>
          <a:p>
            <a:pPr eaLnBrk="1" hangingPunct="1">
              <a:buFontTx/>
              <a:buChar char="-"/>
            </a:pPr>
            <a:r>
              <a:rPr lang="en-US" altLang="vi-VN" dirty="0" err="1" smtClean="0"/>
              <a:t>Hơn</a:t>
            </a:r>
            <a:r>
              <a:rPr lang="en-US" altLang="vi-VN" dirty="0" smtClean="0"/>
              <a:t> </a:t>
            </a:r>
            <a:r>
              <a:rPr lang="en-US" altLang="vi-VN" dirty="0" err="1" smtClean="0"/>
              <a:t>nữa</a:t>
            </a:r>
            <a:r>
              <a:rPr lang="en-US" altLang="vi-VN" dirty="0" smtClean="0"/>
              <a:t> </a:t>
            </a:r>
            <a:r>
              <a:rPr lang="en-US" altLang="vi-VN" dirty="0" err="1" smtClean="0"/>
              <a:t>việc</a:t>
            </a:r>
            <a:r>
              <a:rPr lang="en-US" altLang="vi-VN" dirty="0" smtClean="0"/>
              <a:t> </a:t>
            </a:r>
            <a:r>
              <a:rPr lang="en-US" altLang="vi-VN" dirty="0" err="1" smtClean="0"/>
              <a:t>viết</a:t>
            </a:r>
            <a:r>
              <a:rPr lang="en-US" altLang="vi-VN" dirty="0" smtClean="0"/>
              <a:t> parser (</a:t>
            </a:r>
            <a:r>
              <a:rPr lang="en-US" altLang="vi-VN" dirty="0" err="1" smtClean="0"/>
              <a:t>bộ</a:t>
            </a:r>
            <a:r>
              <a:rPr lang="en-US" altLang="vi-VN" dirty="0" smtClean="0"/>
              <a:t> </a:t>
            </a:r>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từ</a:t>
            </a:r>
            <a:r>
              <a:rPr lang="en-US" altLang="vi-VN" dirty="0" smtClean="0"/>
              <a:t> </a:t>
            </a:r>
            <a:r>
              <a:rPr lang="en-US" altLang="vi-VN" dirty="0" err="1" smtClean="0"/>
              <a:t>vựng</a:t>
            </a:r>
            <a:r>
              <a:rPr lang="en-US" altLang="vi-VN" dirty="0" smtClean="0"/>
              <a:t> </a:t>
            </a:r>
            <a:r>
              <a:rPr lang="en-US" altLang="vi-VN" dirty="0" err="1" smtClean="0"/>
              <a:t>và</a:t>
            </a:r>
            <a:r>
              <a:rPr lang="en-US" altLang="vi-VN" dirty="0" smtClean="0"/>
              <a:t> </a:t>
            </a:r>
            <a:r>
              <a:rPr lang="en-US" altLang="vi-VN" dirty="0" err="1" smtClean="0"/>
              <a:t>cú</a:t>
            </a:r>
            <a:r>
              <a:rPr lang="en-US" altLang="vi-VN" dirty="0" smtClean="0"/>
              <a:t> </a:t>
            </a:r>
            <a:r>
              <a:rPr lang="en-US" altLang="vi-VN" dirty="0" err="1" smtClean="0"/>
              <a:t>pháp</a:t>
            </a:r>
            <a:r>
              <a:rPr lang="en-US" altLang="vi-VN" dirty="0" smtClean="0"/>
              <a:t>) </a:t>
            </a:r>
            <a:r>
              <a:rPr lang="en-US" altLang="vi-VN" dirty="0" err="1" smtClean="0"/>
              <a:t>cho</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XML </a:t>
            </a:r>
            <a:r>
              <a:rPr lang="en-US" altLang="vi-VN" dirty="0" err="1" smtClean="0"/>
              <a:t>cũng</a:t>
            </a:r>
            <a:r>
              <a:rPr lang="en-US" altLang="vi-VN" dirty="0" smtClean="0"/>
              <a:t> </a:t>
            </a:r>
            <a:r>
              <a:rPr lang="en-US" altLang="vi-VN" dirty="0" err="1" smtClean="0"/>
              <a:t>đơn</a:t>
            </a:r>
            <a:r>
              <a:rPr lang="en-US" altLang="vi-VN" dirty="0" smtClean="0"/>
              <a:t> </a:t>
            </a:r>
            <a:r>
              <a:rPr lang="en-US" altLang="vi-VN" dirty="0" err="1" smtClean="0"/>
              <a:t>giản</a:t>
            </a:r>
            <a:r>
              <a:rPr lang="en-US" altLang="vi-VN" dirty="0" smtClean="0"/>
              <a:t> </a:t>
            </a:r>
            <a:r>
              <a:rPr lang="en-US" altLang="vi-VN" dirty="0" err="1" smtClean="0"/>
              <a:t>hơn</a:t>
            </a:r>
            <a:r>
              <a:rPr lang="en-US" altLang="vi-VN" dirty="0" smtClean="0"/>
              <a:t>. </a:t>
            </a:r>
          </a:p>
          <a:p>
            <a:pPr eaLnBrk="1" hangingPunct="1">
              <a:buFontTx/>
              <a:buChar char="-"/>
            </a:pPr>
            <a:r>
              <a:rPr lang="en-US" altLang="vi-VN" dirty="0" err="1" smtClean="0"/>
              <a:t>Ngoài</a:t>
            </a:r>
            <a:r>
              <a:rPr lang="en-US" altLang="vi-VN" dirty="0" smtClean="0"/>
              <a:t> </a:t>
            </a:r>
            <a:r>
              <a:rPr lang="en-US" altLang="vi-VN" dirty="0" err="1" smtClean="0"/>
              <a:t>ra</a:t>
            </a:r>
            <a:r>
              <a:rPr lang="en-US" altLang="vi-VN" dirty="0" smtClean="0"/>
              <a:t>, XML </a:t>
            </a:r>
            <a:r>
              <a:rPr lang="en-US" altLang="vi-VN" dirty="0" err="1" smtClean="0"/>
              <a:t>tương</a:t>
            </a:r>
            <a:r>
              <a:rPr lang="en-US" altLang="vi-VN" dirty="0" smtClean="0"/>
              <a:t> </a:t>
            </a:r>
            <a:r>
              <a:rPr lang="en-US" altLang="vi-VN" dirty="0" err="1" smtClean="0"/>
              <a:t>thích</a:t>
            </a:r>
            <a:r>
              <a:rPr lang="en-US" altLang="vi-VN" dirty="0" smtClean="0"/>
              <a:t> </a:t>
            </a:r>
            <a:r>
              <a:rPr lang="en-US" altLang="vi-VN" dirty="0" err="1" smtClean="0"/>
              <a:t>với</a:t>
            </a:r>
            <a:r>
              <a:rPr lang="en-US" altLang="vi-VN" dirty="0" smtClean="0"/>
              <a:t> </a:t>
            </a:r>
            <a:r>
              <a:rPr lang="en-US" altLang="vi-VN" dirty="0" err="1" smtClean="0"/>
              <a:t>các</a:t>
            </a:r>
            <a:r>
              <a:rPr lang="en-US" altLang="vi-VN" dirty="0" smtClean="0"/>
              <a:t> </a:t>
            </a:r>
            <a:r>
              <a:rPr lang="en-US" altLang="vi-VN" dirty="0" err="1" smtClean="0"/>
              <a:t>giao</a:t>
            </a:r>
            <a:r>
              <a:rPr lang="en-US" altLang="vi-VN" dirty="0" smtClean="0"/>
              <a:t> </a:t>
            </a:r>
            <a:r>
              <a:rPr lang="en-US" altLang="vi-VN" dirty="0" err="1" smtClean="0"/>
              <a:t>thức</a:t>
            </a:r>
            <a:r>
              <a:rPr lang="en-US" altLang="vi-VN" dirty="0" smtClean="0"/>
              <a:t> Internet </a:t>
            </a:r>
            <a:r>
              <a:rPr lang="en-US" altLang="vi-VN" dirty="0" err="1" smtClean="0"/>
              <a:t>và</a:t>
            </a:r>
            <a:r>
              <a:rPr lang="en-US" altLang="vi-VN" dirty="0" smtClean="0"/>
              <a:t> </a:t>
            </a:r>
            <a:r>
              <a:rPr lang="en-US" altLang="vi-VN" dirty="0" err="1" smtClean="0"/>
              <a:t>phần</a:t>
            </a:r>
            <a:r>
              <a:rPr lang="en-US" altLang="vi-VN" dirty="0" smtClean="0"/>
              <a:t> </a:t>
            </a:r>
            <a:r>
              <a:rPr lang="en-US" altLang="vi-VN" dirty="0" err="1" smtClean="0"/>
              <a:t>mềm</a:t>
            </a:r>
            <a:r>
              <a:rPr lang="en-US" altLang="vi-VN" dirty="0" smtClean="0"/>
              <a:t> </a:t>
            </a:r>
            <a:r>
              <a:rPr lang="en-US" altLang="vi-VN" dirty="0" err="1" smtClean="0"/>
              <a:t>xử</a:t>
            </a:r>
            <a:r>
              <a:rPr lang="en-US" altLang="vi-VN" dirty="0" smtClean="0"/>
              <a:t> </a:t>
            </a:r>
            <a:r>
              <a:rPr lang="en-US" altLang="vi-VN" dirty="0" err="1" smtClean="0"/>
              <a:t>lý</a:t>
            </a:r>
            <a:r>
              <a:rPr lang="en-US" altLang="vi-VN" dirty="0" smtClean="0"/>
              <a:t>, </a:t>
            </a:r>
            <a:r>
              <a:rPr lang="en-US" altLang="vi-VN" dirty="0" err="1" smtClean="0"/>
              <a:t>chuyển</a:t>
            </a:r>
            <a:r>
              <a:rPr lang="en-US" altLang="vi-VN" dirty="0" smtClean="0"/>
              <a:t> </a:t>
            </a:r>
            <a:r>
              <a:rPr lang="en-US" altLang="vi-VN" dirty="0" err="1" smtClean="0"/>
              <a:t>đổi</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XML </a:t>
            </a:r>
            <a:r>
              <a:rPr lang="en-US" altLang="vi-VN" dirty="0" err="1" smtClean="0"/>
              <a:t>được</a:t>
            </a:r>
            <a:r>
              <a:rPr lang="en-US" altLang="vi-VN" dirty="0" smtClean="0"/>
              <a:t> </a:t>
            </a:r>
            <a:r>
              <a:rPr lang="en-US" altLang="vi-VN" dirty="0" err="1" smtClean="0"/>
              <a:t>xem</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tập</a:t>
            </a:r>
            <a:r>
              <a:rPr lang="en-US" altLang="vi-VN" dirty="0" smtClean="0"/>
              <a:t> con </a:t>
            </a:r>
            <a:r>
              <a:rPr lang="en-US" altLang="vi-VN" dirty="0" err="1" smtClean="0"/>
              <a:t>của</a:t>
            </a:r>
            <a:r>
              <a:rPr lang="en-US" altLang="vi-VN" dirty="0" smtClean="0"/>
              <a:t> SGML, </a:t>
            </a:r>
            <a:r>
              <a:rPr lang="en-US" altLang="vi-VN" dirty="0" err="1" smtClean="0"/>
              <a:t>vì</a:t>
            </a:r>
            <a:r>
              <a:rPr lang="en-US" altLang="vi-VN" dirty="0" smtClean="0"/>
              <a:t> </a:t>
            </a:r>
            <a:r>
              <a:rPr lang="en-US" altLang="vi-VN" dirty="0" err="1" smtClean="0"/>
              <a:t>vậy</a:t>
            </a:r>
            <a:r>
              <a:rPr lang="en-US" altLang="vi-VN" dirty="0" smtClean="0"/>
              <a:t> XML </a:t>
            </a:r>
            <a:r>
              <a:rPr lang="en-US" altLang="vi-VN" dirty="0" err="1" smtClean="0"/>
              <a:t>có</a:t>
            </a:r>
            <a:r>
              <a:rPr lang="en-US" altLang="vi-VN" dirty="0" smtClean="0"/>
              <a:t> </a:t>
            </a:r>
            <a:r>
              <a:rPr lang="en-US" altLang="vi-VN" dirty="0" err="1" smtClean="0"/>
              <a:t>được</a:t>
            </a:r>
            <a:r>
              <a:rPr lang="en-US" altLang="vi-VN" dirty="0" smtClean="0"/>
              <a:t> </a:t>
            </a:r>
            <a:r>
              <a:rPr lang="en-US" altLang="vi-VN" dirty="0" err="1" smtClean="0"/>
              <a:t>khả</a:t>
            </a:r>
            <a:r>
              <a:rPr lang="en-US" altLang="vi-VN" dirty="0" smtClean="0"/>
              <a:t> </a:t>
            </a:r>
            <a:r>
              <a:rPr lang="en-US" altLang="vi-VN" dirty="0" err="1" smtClean="0"/>
              <a:t>năng</a:t>
            </a:r>
            <a:r>
              <a:rPr lang="en-US" altLang="vi-VN" dirty="0" smtClean="0"/>
              <a:t> </a:t>
            </a:r>
            <a:r>
              <a:rPr lang="en-US" altLang="vi-VN" dirty="0" err="1" smtClean="0"/>
              <a:t>tương</a:t>
            </a:r>
            <a:r>
              <a:rPr lang="en-US" altLang="vi-VN" dirty="0" smtClean="0"/>
              <a:t> </a:t>
            </a:r>
            <a:r>
              <a:rPr lang="en-US" altLang="vi-VN" dirty="0" err="1" smtClean="0"/>
              <a:t>thích</a:t>
            </a:r>
            <a:r>
              <a:rPr lang="en-US" altLang="vi-VN" dirty="0" smtClean="0"/>
              <a:t> </a:t>
            </a:r>
            <a:r>
              <a:rPr lang="en-US" altLang="vi-VN" dirty="0" err="1" smtClean="0"/>
              <a:t>với</a:t>
            </a:r>
            <a:r>
              <a:rPr lang="en-US" altLang="vi-VN" dirty="0" smtClean="0"/>
              <a:t> </a:t>
            </a:r>
            <a:r>
              <a:rPr lang="en-US" altLang="vi-VN" dirty="0" err="1" smtClean="0"/>
              <a:t>những</a:t>
            </a:r>
            <a:r>
              <a:rPr lang="en-US" altLang="vi-VN" dirty="0" smtClean="0"/>
              <a:t> </a:t>
            </a:r>
            <a:r>
              <a:rPr lang="en-US" altLang="vi-VN" dirty="0" err="1" smtClean="0"/>
              <a:t>hệ</a:t>
            </a:r>
            <a:r>
              <a:rPr lang="en-US" altLang="vi-VN" dirty="0" smtClean="0"/>
              <a:t> </a:t>
            </a:r>
            <a:r>
              <a:rPr lang="en-US" altLang="vi-VN" dirty="0" err="1" smtClean="0"/>
              <a:t>thống</a:t>
            </a:r>
            <a:r>
              <a:rPr lang="en-US" altLang="vi-VN" dirty="0" smtClean="0"/>
              <a:t> </a:t>
            </a:r>
            <a:r>
              <a:rPr lang="en-US" altLang="vi-VN" dirty="0" err="1" smtClean="0"/>
              <a:t>dựa</a:t>
            </a:r>
            <a:r>
              <a:rPr lang="en-US" altLang="vi-VN" dirty="0" smtClean="0"/>
              <a:t> </a:t>
            </a:r>
            <a:r>
              <a:rPr lang="en-US" altLang="vi-VN" dirty="0" err="1" smtClean="0"/>
              <a:t>trên</a:t>
            </a:r>
            <a:r>
              <a:rPr lang="en-US" altLang="vi-VN" dirty="0" smtClean="0"/>
              <a:t> SGML, </a:t>
            </a:r>
            <a:r>
              <a:rPr lang="en-US" altLang="vi-VN" dirty="0" err="1" smtClean="0"/>
              <a:t>giúp</a:t>
            </a:r>
            <a:r>
              <a:rPr lang="en-US" altLang="vi-VN" dirty="0" smtClean="0"/>
              <a:t> </a:t>
            </a:r>
            <a:r>
              <a:rPr lang="en-US" altLang="vi-VN" dirty="0" err="1" smtClean="0"/>
              <a:t>nhà</a:t>
            </a:r>
            <a:r>
              <a:rPr lang="en-US" altLang="vi-VN" dirty="0" smtClean="0"/>
              <a:t> </a:t>
            </a:r>
            <a:r>
              <a:rPr lang="en-US" altLang="vi-VN" dirty="0" err="1" smtClean="0"/>
              <a:t>phát</a:t>
            </a:r>
            <a:r>
              <a:rPr lang="en-US" altLang="vi-VN" dirty="0" smtClean="0"/>
              <a:t> </a:t>
            </a:r>
            <a:r>
              <a:rPr lang="en-US" altLang="vi-VN" dirty="0" err="1" smtClean="0"/>
              <a:t>triển</a:t>
            </a:r>
            <a:r>
              <a:rPr lang="en-US" altLang="vi-VN" dirty="0" smtClean="0"/>
              <a:t> </a:t>
            </a:r>
            <a:r>
              <a:rPr lang="en-US" altLang="vi-VN" dirty="0" err="1" smtClean="0"/>
              <a:t>vẫn</a:t>
            </a:r>
            <a:r>
              <a:rPr lang="en-US" altLang="vi-VN" dirty="0" smtClean="0"/>
              <a: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duy</a:t>
            </a:r>
            <a:r>
              <a:rPr lang="en-US" altLang="vi-VN" dirty="0" smtClean="0"/>
              <a:t> </a:t>
            </a:r>
            <a:r>
              <a:rPr lang="en-US" altLang="vi-VN" dirty="0" err="1" smtClean="0"/>
              <a:t>trì</a:t>
            </a:r>
            <a:r>
              <a:rPr lang="en-US" altLang="vi-VN" dirty="0" smtClean="0"/>
              <a:t> </a:t>
            </a:r>
            <a:r>
              <a:rPr lang="en-US" altLang="vi-VN" dirty="0" err="1" smtClean="0"/>
              <a:t>được</a:t>
            </a:r>
            <a:r>
              <a:rPr lang="en-US" altLang="vi-VN" dirty="0" smtClean="0"/>
              <a:t> </a:t>
            </a:r>
            <a:r>
              <a:rPr lang="en-US" altLang="vi-VN" dirty="0" err="1" smtClean="0"/>
              <a:t>những</a:t>
            </a:r>
            <a:r>
              <a:rPr lang="en-US" altLang="vi-VN" dirty="0" smtClean="0"/>
              <a:t> </a:t>
            </a:r>
            <a:r>
              <a:rPr lang="en-US" altLang="vi-VN" dirty="0" err="1" smtClean="0"/>
              <a:t>hệ</a:t>
            </a:r>
            <a:r>
              <a:rPr lang="en-US" altLang="vi-VN" dirty="0" smtClean="0"/>
              <a:t> </a:t>
            </a:r>
            <a:r>
              <a:rPr lang="en-US" altLang="vi-VN" dirty="0" err="1" smtClean="0"/>
              <a:t>thống</a:t>
            </a:r>
            <a:r>
              <a:rPr lang="en-US" altLang="vi-VN" dirty="0" smtClean="0"/>
              <a:t> </a:t>
            </a:r>
            <a:r>
              <a:rPr lang="en-US" altLang="vi-VN" dirty="0" err="1" smtClean="0"/>
              <a:t>đã</a:t>
            </a:r>
            <a:r>
              <a:rPr lang="en-US" altLang="vi-VN" dirty="0" smtClean="0"/>
              <a:t> </a:t>
            </a:r>
            <a:r>
              <a:rPr lang="en-US" altLang="vi-VN" dirty="0" err="1" smtClean="0"/>
              <a:t>được</a:t>
            </a:r>
            <a:r>
              <a:rPr lang="en-US" altLang="vi-VN" dirty="0" smtClean="0"/>
              <a:t> </a:t>
            </a:r>
            <a:r>
              <a:rPr lang="en-US" altLang="vi-VN" dirty="0" err="1" smtClean="0"/>
              <a:t>xây</a:t>
            </a:r>
            <a:r>
              <a:rPr lang="en-US" altLang="vi-VN" dirty="0" smtClean="0"/>
              <a:t> </a:t>
            </a:r>
            <a:r>
              <a:rPr lang="en-US" altLang="vi-VN" dirty="0" err="1" smtClean="0"/>
              <a:t>dựng</a:t>
            </a:r>
            <a:r>
              <a:rPr lang="en-US" altLang="vi-VN" dirty="0" smtClean="0"/>
              <a:t> </a:t>
            </a:r>
            <a:r>
              <a:rPr lang="en-US" altLang="vi-VN" dirty="0" err="1" smtClean="0"/>
              <a:t>trên</a:t>
            </a:r>
            <a:r>
              <a:rPr lang="en-US" altLang="vi-VN" dirty="0" smtClean="0"/>
              <a:t> </a:t>
            </a:r>
            <a:r>
              <a:rPr lang="en-US" altLang="vi-VN" dirty="0" err="1" smtClean="0"/>
              <a:t>nền</a:t>
            </a:r>
            <a:r>
              <a:rPr lang="en-US" altLang="vi-VN" dirty="0" smtClean="0"/>
              <a:t> </a:t>
            </a:r>
            <a:r>
              <a:rPr lang="en-US" altLang="vi-VN" dirty="0" err="1" smtClean="0"/>
              <a:t>tảng</a:t>
            </a:r>
            <a:r>
              <a:rPr lang="en-US" altLang="vi-VN" dirty="0" smtClean="0"/>
              <a:t> SGML </a:t>
            </a:r>
            <a:r>
              <a:rPr lang="en-US" altLang="vi-VN" dirty="0" err="1" smtClean="0"/>
              <a:t>mà</a:t>
            </a:r>
            <a:r>
              <a:rPr lang="en-US" altLang="vi-VN" dirty="0" smtClean="0"/>
              <a:t> </a:t>
            </a:r>
            <a:r>
              <a:rPr lang="en-US" altLang="vi-VN" dirty="0" err="1" smtClean="0"/>
              <a:t>không</a:t>
            </a:r>
            <a:r>
              <a:rPr lang="en-US" altLang="vi-VN" dirty="0" smtClean="0"/>
              <a:t> </a:t>
            </a:r>
            <a:r>
              <a:rPr lang="en-US" altLang="vi-VN" dirty="0" err="1" smtClean="0"/>
              <a:t>phải</a:t>
            </a:r>
            <a:r>
              <a:rPr lang="en-US" altLang="vi-VN" dirty="0" smtClean="0"/>
              <a:t> </a:t>
            </a:r>
            <a:r>
              <a:rPr lang="en-US" altLang="vi-VN" dirty="0" err="1" smtClean="0"/>
              <a:t>tốn</a:t>
            </a:r>
            <a:r>
              <a:rPr lang="en-US" altLang="vi-VN" dirty="0" smtClean="0"/>
              <a:t> </a:t>
            </a:r>
            <a:r>
              <a:rPr lang="en-US" altLang="vi-VN" dirty="0" err="1" smtClean="0"/>
              <a:t>kém</a:t>
            </a:r>
            <a:r>
              <a:rPr lang="en-US" altLang="vi-VN" dirty="0" smtClean="0"/>
              <a:t> </a:t>
            </a:r>
            <a:r>
              <a:rPr lang="en-US" altLang="vi-VN" dirty="0" err="1" smtClean="0"/>
              <a:t>trong</a:t>
            </a:r>
            <a:r>
              <a:rPr lang="en-US" altLang="vi-VN" dirty="0" smtClean="0"/>
              <a:t> </a:t>
            </a:r>
            <a:r>
              <a:rPr lang="en-US" altLang="vi-VN" dirty="0" err="1" smtClean="0"/>
              <a:t>việc</a:t>
            </a:r>
            <a:r>
              <a:rPr lang="en-US" altLang="vi-VN" dirty="0" smtClean="0"/>
              <a:t> </a:t>
            </a:r>
            <a:r>
              <a:rPr lang="en-US" altLang="vi-VN" dirty="0" err="1" smtClean="0"/>
              <a:t>chuyển</a:t>
            </a:r>
            <a:r>
              <a:rPr lang="en-US" altLang="vi-VN" dirty="0" smtClean="0"/>
              <a:t> </a:t>
            </a:r>
            <a:r>
              <a:rPr lang="en-US" altLang="vi-VN" dirty="0" err="1" smtClean="0"/>
              <a:t>đổi</a:t>
            </a:r>
            <a:r>
              <a:rPr lang="en-US" altLang="vi-VN" dirty="0" smtClean="0"/>
              <a:t>.</a:t>
            </a:r>
          </a:p>
          <a:p>
            <a:pPr eaLnBrk="1" hangingPunct="1"/>
            <a:endParaRPr lang="en-US" altLang="vi-V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054F6D24-7893-49D7-A171-AD9D16928651}" type="slidenum">
              <a:rPr lang="en-US" altLang="vi-VN" b="0" smtClean="0"/>
              <a:pPr eaLnBrk="1" hangingPunct="1"/>
              <a:t>27</a:t>
            </a:fld>
            <a:endParaRPr lang="en-US" altLang="vi-VN"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err="1" smtClean="0"/>
              <a:t>Tài</a:t>
            </a:r>
            <a:r>
              <a:rPr lang="en-US" altLang="vi-VN" dirty="0" smtClean="0"/>
              <a:t> </a:t>
            </a:r>
            <a:r>
              <a:rPr lang="en-US" altLang="vi-VN" dirty="0" err="1" smtClean="0"/>
              <a:t>liệu</a:t>
            </a:r>
            <a:r>
              <a:rPr lang="en-US" altLang="vi-VN" dirty="0" smtClean="0"/>
              <a:t> XML </a:t>
            </a:r>
            <a:r>
              <a:rPr lang="en-US" altLang="vi-VN" dirty="0" err="1" smtClean="0"/>
              <a:t>chỉ</a:t>
            </a:r>
            <a:r>
              <a:rPr lang="en-US" altLang="vi-VN" dirty="0" smtClean="0"/>
              <a:t> </a:t>
            </a:r>
            <a:r>
              <a:rPr lang="en-US" altLang="vi-VN" dirty="0" err="1" smtClean="0"/>
              <a:t>chứa</a:t>
            </a:r>
            <a:r>
              <a:rPr lang="en-US" altLang="vi-VN" dirty="0" smtClean="0"/>
              <a:t> </a:t>
            </a:r>
            <a:r>
              <a:rPr lang="en-US" altLang="vi-VN" dirty="0" err="1" smtClean="0"/>
              <a:t>đựng</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và</a:t>
            </a:r>
            <a:r>
              <a:rPr lang="en-US" altLang="vi-VN" dirty="0" smtClean="0"/>
              <a:t> </a:t>
            </a:r>
            <a:r>
              <a:rPr lang="en-US" altLang="vi-VN" dirty="0" err="1" smtClean="0"/>
              <a:t>cách</a:t>
            </a:r>
            <a:r>
              <a:rPr lang="en-US" altLang="vi-VN" dirty="0" smtClean="0"/>
              <a:t> </a:t>
            </a:r>
            <a:r>
              <a:rPr lang="en-US" altLang="vi-VN" dirty="0" err="1" smtClean="0"/>
              <a:t>lưu</a:t>
            </a:r>
            <a:r>
              <a:rPr lang="en-US" altLang="vi-VN" dirty="0" smtClean="0"/>
              <a:t> </a:t>
            </a:r>
            <a:r>
              <a:rPr lang="en-US" altLang="vi-VN" dirty="0" err="1" smtClean="0"/>
              <a:t>trữ</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mà</a:t>
            </a:r>
            <a:r>
              <a:rPr lang="en-US" altLang="vi-VN" dirty="0" smtClean="0"/>
              <a:t> </a:t>
            </a:r>
            <a:r>
              <a:rPr lang="en-US" altLang="vi-VN" dirty="0" err="1" smtClean="0"/>
              <a:t>không</a:t>
            </a:r>
            <a:r>
              <a:rPr lang="en-US" altLang="vi-VN" dirty="0" smtClean="0"/>
              <a:t> </a:t>
            </a:r>
            <a:r>
              <a:rPr lang="en-US" altLang="vi-VN" dirty="0" err="1" smtClean="0"/>
              <a:t>hề</a:t>
            </a:r>
            <a:r>
              <a:rPr lang="en-US" altLang="vi-VN" dirty="0" smtClean="0"/>
              <a:t> </a:t>
            </a:r>
            <a:r>
              <a:rPr lang="en-US" altLang="vi-VN" dirty="0" err="1" smtClean="0"/>
              <a:t>đề</a:t>
            </a:r>
            <a:r>
              <a:rPr lang="en-US" altLang="vi-VN" dirty="0" smtClean="0"/>
              <a:t> </a:t>
            </a:r>
            <a:r>
              <a:rPr lang="en-US" altLang="vi-VN" dirty="0" err="1" smtClean="0"/>
              <a:t>cập</a:t>
            </a:r>
            <a:r>
              <a:rPr lang="en-US" altLang="vi-VN" dirty="0" smtClean="0"/>
              <a:t> </a:t>
            </a:r>
            <a:r>
              <a:rPr lang="en-US" altLang="vi-VN" dirty="0" err="1" smtClean="0"/>
              <a:t>tới</a:t>
            </a:r>
            <a:r>
              <a:rPr lang="en-US" altLang="vi-VN" dirty="0" smtClean="0"/>
              <a:t> </a:t>
            </a:r>
            <a:r>
              <a:rPr lang="en-US" altLang="vi-VN" dirty="0" err="1" smtClean="0"/>
              <a:t>cách</a:t>
            </a:r>
            <a:r>
              <a:rPr lang="en-US" altLang="vi-VN" dirty="0" smtClean="0"/>
              <a:t> </a:t>
            </a:r>
            <a:r>
              <a:rPr lang="en-US" altLang="vi-VN" dirty="0" err="1" smtClean="0"/>
              <a:t>thức</a:t>
            </a:r>
            <a:r>
              <a:rPr lang="en-US" altLang="vi-VN" dirty="0" smtClean="0"/>
              <a:t> </a:t>
            </a:r>
            <a:r>
              <a:rPr lang="en-US" altLang="vi-VN" dirty="0" err="1" smtClean="0"/>
              <a:t>trình</a:t>
            </a:r>
            <a:r>
              <a:rPr lang="en-US" altLang="vi-VN" dirty="0" smtClean="0"/>
              <a:t> </a:t>
            </a:r>
            <a:r>
              <a:rPr lang="en-US" altLang="vi-VN" dirty="0" err="1" smtClean="0"/>
              <a:t>bày</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a:t>
            </a:r>
          </a:p>
          <a:p>
            <a:pPr eaLnBrk="1" hangingPunct="1">
              <a:buFontTx/>
              <a:buChar char="-"/>
            </a:pPr>
            <a:r>
              <a:rPr lang="en-US" altLang="vi-VN" dirty="0" err="1" smtClean="0"/>
              <a:t>Điểm</a:t>
            </a:r>
            <a:r>
              <a:rPr lang="en-US" altLang="vi-VN" dirty="0" smtClean="0"/>
              <a:t> </a:t>
            </a:r>
            <a:r>
              <a:rPr lang="en-US" altLang="vi-VN" dirty="0" err="1" smtClean="0"/>
              <a:t>khác</a:t>
            </a:r>
            <a:r>
              <a:rPr lang="en-US" altLang="vi-VN" dirty="0" smtClean="0"/>
              <a:t> </a:t>
            </a:r>
            <a:r>
              <a:rPr lang="en-US" altLang="vi-VN" dirty="0" err="1" smtClean="0"/>
              <a:t>biệt</a:t>
            </a:r>
            <a:r>
              <a:rPr lang="en-US" altLang="vi-VN" dirty="0" smtClean="0"/>
              <a:t> </a:t>
            </a:r>
            <a:r>
              <a:rPr lang="en-US" altLang="vi-VN" dirty="0" err="1" smtClean="0"/>
              <a:t>chánh</a:t>
            </a:r>
            <a:r>
              <a:rPr lang="en-US" altLang="vi-VN" dirty="0" smtClean="0"/>
              <a:t> </a:t>
            </a:r>
            <a:r>
              <a:rPr lang="en-US" altLang="vi-VN" dirty="0" err="1" smtClean="0"/>
              <a:t>giữa</a:t>
            </a:r>
            <a:r>
              <a:rPr lang="en-US" altLang="vi-VN" dirty="0" smtClean="0"/>
              <a:t> HTML </a:t>
            </a:r>
            <a:r>
              <a:rPr lang="en-US" altLang="vi-VN" dirty="0" err="1" smtClean="0"/>
              <a:t>và</a:t>
            </a:r>
            <a:r>
              <a:rPr lang="en-US" altLang="vi-VN" dirty="0" smtClean="0"/>
              <a:t> XML </a:t>
            </a:r>
            <a:r>
              <a:rPr lang="en-US" altLang="vi-VN" dirty="0" err="1" smtClean="0"/>
              <a:t>là</a:t>
            </a:r>
            <a:r>
              <a:rPr lang="en-US" altLang="vi-VN" dirty="0" smtClean="0"/>
              <a:t> </a:t>
            </a:r>
            <a:r>
              <a:rPr lang="en-US" altLang="vi-VN" dirty="0" err="1" smtClean="0"/>
              <a:t>trong</a:t>
            </a:r>
            <a:r>
              <a:rPr lang="en-US" altLang="vi-VN" dirty="0" smtClean="0"/>
              <a:t> </a:t>
            </a:r>
            <a:r>
              <a:rPr lang="en-US" altLang="vi-VN" dirty="0" err="1" smtClean="0"/>
              <a:t>khi</a:t>
            </a:r>
            <a:r>
              <a:rPr lang="en-US" altLang="vi-VN" dirty="0" smtClean="0"/>
              <a:t> </a:t>
            </a:r>
            <a:r>
              <a:rPr lang="en-US" altLang="vi-VN" dirty="0" err="1" smtClean="0"/>
              <a:t>các</a:t>
            </a:r>
            <a:r>
              <a:rPr lang="en-US" altLang="vi-VN" dirty="0" smtClean="0"/>
              <a:t> Tags </a:t>
            </a:r>
            <a:r>
              <a:rPr lang="en-US" altLang="vi-VN" dirty="0" err="1" smtClean="0"/>
              <a:t>của</a:t>
            </a:r>
            <a:r>
              <a:rPr lang="en-US" altLang="vi-VN" dirty="0" smtClean="0"/>
              <a:t> HTML </a:t>
            </a:r>
            <a:r>
              <a:rPr lang="en-US" altLang="vi-VN" dirty="0" err="1" smtClean="0"/>
              <a:t>chứa</a:t>
            </a:r>
            <a:r>
              <a:rPr lang="en-US" altLang="vi-VN" dirty="0" smtClean="0"/>
              <a:t> ý </a:t>
            </a:r>
            <a:r>
              <a:rPr lang="en-US" altLang="vi-VN" dirty="0" err="1" smtClean="0"/>
              <a:t>nghĩa</a:t>
            </a:r>
            <a:r>
              <a:rPr lang="en-US" altLang="vi-VN" dirty="0" smtClean="0"/>
              <a:t> </a:t>
            </a:r>
            <a:r>
              <a:rPr lang="en-US" altLang="vi-VN" dirty="0" err="1" smtClean="0"/>
              <a:t>về</a:t>
            </a:r>
            <a:r>
              <a:rPr lang="en-US" altLang="vi-VN" dirty="0" smtClean="0"/>
              <a:t> </a:t>
            </a:r>
            <a:r>
              <a:rPr lang="en-US" altLang="vi-VN" b="1" dirty="0" smtClean="0"/>
              <a:t>formatting (</a:t>
            </a:r>
            <a:r>
              <a:rPr lang="en-US" altLang="vi-VN" b="1" dirty="0" err="1" smtClean="0"/>
              <a:t>cách</a:t>
            </a:r>
            <a:r>
              <a:rPr lang="en-US" altLang="vi-VN" b="1" dirty="0" smtClean="0"/>
              <a:t> </a:t>
            </a:r>
            <a:r>
              <a:rPr lang="en-US" altLang="vi-VN" b="1" dirty="0" err="1" smtClean="0"/>
              <a:t>trình</a:t>
            </a:r>
            <a:r>
              <a:rPr lang="en-US" altLang="vi-VN" b="1" dirty="0" smtClean="0"/>
              <a:t> </a:t>
            </a:r>
            <a:r>
              <a:rPr lang="en-US" altLang="vi-VN" b="1" dirty="0" err="1" smtClean="0"/>
              <a:t>bày</a:t>
            </a:r>
            <a:r>
              <a:rPr lang="en-US" altLang="vi-VN" b="1" dirty="0" smtClean="0"/>
              <a:t>)</a:t>
            </a:r>
            <a:r>
              <a:rPr lang="en-US" altLang="vi-VN" dirty="0" smtClean="0"/>
              <a:t> </a:t>
            </a:r>
            <a:r>
              <a:rPr lang="en-US" altLang="vi-VN" dirty="0" err="1" smtClean="0"/>
              <a:t>các</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thì</a:t>
            </a:r>
            <a:r>
              <a:rPr lang="en-US" altLang="vi-VN" dirty="0" smtClean="0"/>
              <a:t> </a:t>
            </a:r>
            <a:r>
              <a:rPr lang="en-US" altLang="vi-VN" dirty="0" err="1" smtClean="0"/>
              <a:t>các</a:t>
            </a:r>
            <a:r>
              <a:rPr lang="en-US" altLang="vi-VN" dirty="0" smtClean="0"/>
              <a:t> Tags </a:t>
            </a:r>
            <a:r>
              <a:rPr lang="en-US" altLang="vi-VN" dirty="0" err="1" smtClean="0"/>
              <a:t>của</a:t>
            </a:r>
            <a:r>
              <a:rPr lang="en-US" altLang="vi-VN" dirty="0" smtClean="0"/>
              <a:t> XML </a:t>
            </a:r>
            <a:r>
              <a:rPr lang="en-US" altLang="vi-VN" dirty="0" err="1" smtClean="0"/>
              <a:t>chứa</a:t>
            </a:r>
            <a:r>
              <a:rPr lang="en-US" altLang="vi-VN" dirty="0" smtClean="0"/>
              <a:t> ý </a:t>
            </a:r>
            <a:r>
              <a:rPr lang="en-US" altLang="vi-VN" dirty="0" err="1" smtClean="0"/>
              <a:t>nghĩa</a:t>
            </a:r>
            <a:r>
              <a:rPr lang="en-US" altLang="vi-VN" dirty="0" smtClean="0"/>
              <a:t> </a:t>
            </a:r>
            <a:r>
              <a:rPr lang="en-US" altLang="vi-VN" dirty="0" err="1" smtClean="0"/>
              <a:t>về</a:t>
            </a:r>
            <a:r>
              <a:rPr lang="en-US" altLang="vi-VN" dirty="0" smtClean="0"/>
              <a:t> </a:t>
            </a:r>
            <a:r>
              <a:rPr lang="en-US" altLang="vi-VN" b="1" dirty="0" err="1" smtClean="0"/>
              <a:t>cấu</a:t>
            </a:r>
            <a:r>
              <a:rPr lang="en-US" altLang="vi-VN" b="1" dirty="0" smtClean="0"/>
              <a:t> </a:t>
            </a:r>
            <a:r>
              <a:rPr lang="en-US" altLang="vi-VN" b="1" dirty="0" err="1" smtClean="0"/>
              <a:t>trúc</a:t>
            </a:r>
            <a:r>
              <a:rPr lang="en-US" altLang="vi-VN" dirty="0" smtClean="0"/>
              <a:t> </a:t>
            </a:r>
            <a:r>
              <a:rPr lang="en-US" altLang="vi-VN" dirty="0" err="1" smtClean="0"/>
              <a:t>của</a:t>
            </a:r>
            <a:r>
              <a:rPr lang="en-US" altLang="vi-VN" dirty="0" smtClean="0"/>
              <a:t> </a:t>
            </a:r>
            <a:r>
              <a:rPr lang="en-US" altLang="vi-VN" dirty="0" err="1" smtClean="0"/>
              <a:t>các</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a:t>
            </a:r>
          </a:p>
          <a:p>
            <a:pPr lvl="1" eaLnBrk="1" hangingPunct="1">
              <a:buFontTx/>
              <a:buChar char="-"/>
            </a:pPr>
            <a:r>
              <a:rPr lang="en-US" altLang="vi-VN" dirty="0" err="1" smtClean="0"/>
              <a:t>Mỗi</a:t>
            </a:r>
            <a:r>
              <a:rPr lang="en-US" altLang="vi-VN" dirty="0" smtClean="0"/>
              <a:t> </a:t>
            </a:r>
            <a:r>
              <a:rPr lang="en-US" altLang="vi-VN" dirty="0" err="1" smtClean="0"/>
              <a:t>cấu</a:t>
            </a:r>
            <a:r>
              <a:rPr lang="en-US" altLang="vi-VN" dirty="0" smtClean="0"/>
              <a:t> </a:t>
            </a:r>
            <a:r>
              <a:rPr lang="en-US" altLang="vi-VN" dirty="0" err="1" smtClean="0"/>
              <a:t>trúc</a:t>
            </a:r>
            <a:r>
              <a:rPr lang="en-US" altLang="vi-VN" dirty="0" smtClean="0"/>
              <a:t> </a:t>
            </a:r>
            <a:r>
              <a:rPr lang="en-US" altLang="vi-VN" dirty="0" err="1" smtClean="0"/>
              <a:t>gồm</a:t>
            </a:r>
            <a:r>
              <a:rPr lang="en-US" altLang="vi-VN" dirty="0" smtClean="0"/>
              <a:t> </a:t>
            </a:r>
            <a:r>
              <a:rPr lang="en-US" altLang="vi-VN" dirty="0" err="1" smtClean="0"/>
              <a:t>nhiều</a:t>
            </a:r>
            <a:r>
              <a:rPr lang="en-US" altLang="vi-VN" dirty="0" smtClean="0"/>
              <a:t> </a:t>
            </a:r>
            <a:r>
              <a:rPr lang="en-US" altLang="vi-VN" dirty="0" err="1" smtClean="0"/>
              <a:t>phần</a:t>
            </a:r>
            <a:r>
              <a:rPr lang="en-US" altLang="vi-VN" dirty="0" smtClean="0"/>
              <a:t> </a:t>
            </a:r>
            <a:r>
              <a:rPr lang="en-US" altLang="vi-VN" dirty="0" err="1" smtClean="0"/>
              <a:t>tử</a:t>
            </a:r>
            <a:r>
              <a:rPr lang="en-US" altLang="vi-VN" dirty="0" smtClean="0"/>
              <a:t> (element), </a:t>
            </a:r>
            <a:r>
              <a:rPr lang="en-US" altLang="vi-VN" dirty="0" err="1" smtClean="0"/>
              <a:t>mỗi</a:t>
            </a:r>
            <a:r>
              <a:rPr lang="en-US" altLang="vi-VN" dirty="0" smtClean="0"/>
              <a:t> </a:t>
            </a:r>
            <a:r>
              <a:rPr lang="en-US" altLang="vi-VN" dirty="0" err="1" smtClean="0"/>
              <a:t>thành</a:t>
            </a:r>
            <a:r>
              <a:rPr lang="en-US" altLang="vi-VN" dirty="0" smtClean="0"/>
              <a:t> </a:t>
            </a:r>
            <a:r>
              <a:rPr lang="en-US" altLang="vi-VN" dirty="0" err="1" smtClean="0"/>
              <a:t>phần</a:t>
            </a:r>
            <a:r>
              <a:rPr lang="en-US" altLang="vi-VN" dirty="0" smtClean="0"/>
              <a:t> </a:t>
            </a:r>
            <a:r>
              <a:rPr lang="en-US" altLang="vi-VN" dirty="0" err="1" smtClean="0"/>
              <a:t>được</a:t>
            </a:r>
            <a:r>
              <a:rPr lang="en-US" altLang="vi-VN" dirty="0" smtClean="0"/>
              <a:t> </a:t>
            </a:r>
            <a:r>
              <a:rPr lang="en-US" altLang="vi-VN" dirty="0" err="1" smtClean="0"/>
              <a:t>bắt</a:t>
            </a:r>
            <a:r>
              <a:rPr lang="en-US" altLang="vi-VN" dirty="0" smtClean="0"/>
              <a:t> </a:t>
            </a:r>
            <a:r>
              <a:rPr lang="en-US" altLang="vi-VN" dirty="0" err="1" smtClean="0"/>
              <a:t>đầu</a:t>
            </a:r>
            <a:r>
              <a:rPr lang="en-US" altLang="vi-VN" dirty="0" smtClean="0"/>
              <a:t> </a:t>
            </a:r>
            <a:r>
              <a:rPr lang="en-US" altLang="vi-VN" dirty="0" err="1" smtClean="0"/>
              <a:t>với</a:t>
            </a:r>
            <a:r>
              <a:rPr lang="en-US" altLang="vi-VN" dirty="0" smtClean="0"/>
              <a:t> </a:t>
            </a:r>
            <a:r>
              <a:rPr lang="en-US" altLang="vi-VN" dirty="0" err="1" smtClean="0"/>
              <a:t>một</a:t>
            </a:r>
            <a:r>
              <a:rPr lang="en-US" altLang="vi-VN" dirty="0" smtClean="0"/>
              <a:t> </a:t>
            </a:r>
            <a:r>
              <a:rPr lang="en-US" altLang="vi-VN" dirty="0" err="1" smtClean="0"/>
              <a:t>thẻ</a:t>
            </a:r>
            <a:r>
              <a:rPr lang="en-US" altLang="vi-VN" dirty="0" smtClean="0"/>
              <a:t> </a:t>
            </a:r>
            <a:r>
              <a:rPr lang="en-US" altLang="vi-VN" dirty="0" err="1" smtClean="0"/>
              <a:t>bắt</a:t>
            </a:r>
            <a:r>
              <a:rPr lang="en-US" altLang="vi-VN" dirty="0" smtClean="0"/>
              <a:t> </a:t>
            </a:r>
            <a:r>
              <a:rPr lang="en-US" altLang="vi-VN" dirty="0" err="1" smtClean="0"/>
              <a:t>đầu</a:t>
            </a:r>
            <a:r>
              <a:rPr lang="en-US" altLang="vi-VN" dirty="0" smtClean="0"/>
              <a:t> </a:t>
            </a:r>
            <a:r>
              <a:rPr lang="en-US" altLang="vi-VN" dirty="0" err="1" smtClean="0"/>
              <a:t>và</a:t>
            </a:r>
            <a:r>
              <a:rPr lang="en-US" altLang="vi-VN" dirty="0" smtClean="0"/>
              <a:t> </a:t>
            </a:r>
            <a:r>
              <a:rPr lang="en-US" altLang="vi-VN" dirty="0" err="1" smtClean="0"/>
              <a:t>kết</a:t>
            </a:r>
            <a:r>
              <a:rPr lang="en-US" altLang="vi-VN" dirty="0" smtClean="0"/>
              <a:t> </a:t>
            </a:r>
            <a:r>
              <a:rPr lang="en-US" altLang="vi-VN" dirty="0" err="1" smtClean="0"/>
              <a:t>thúc</a:t>
            </a:r>
            <a:r>
              <a:rPr lang="en-US" altLang="vi-VN" dirty="0" smtClean="0"/>
              <a:t> </a:t>
            </a:r>
            <a:r>
              <a:rPr lang="en-US" altLang="vi-VN" dirty="0" err="1" smtClean="0"/>
              <a:t>với</a:t>
            </a:r>
            <a:r>
              <a:rPr lang="en-US" altLang="vi-VN" dirty="0" smtClean="0"/>
              <a:t> </a:t>
            </a:r>
            <a:r>
              <a:rPr lang="en-US" altLang="vi-VN" dirty="0" err="1" smtClean="0"/>
              <a:t>một</a:t>
            </a:r>
            <a:r>
              <a:rPr lang="en-US" altLang="vi-VN" dirty="0" smtClean="0"/>
              <a:t> </a:t>
            </a:r>
            <a:r>
              <a:rPr lang="en-US" altLang="vi-VN" dirty="0" err="1" smtClean="0"/>
              <a:t>thẻ</a:t>
            </a:r>
            <a:r>
              <a:rPr lang="en-US" altLang="vi-VN" dirty="0" smtClean="0"/>
              <a:t> </a:t>
            </a:r>
            <a:r>
              <a:rPr lang="en-US" altLang="vi-VN" dirty="0" err="1" smtClean="0"/>
              <a:t>kết</a:t>
            </a:r>
            <a:r>
              <a:rPr lang="en-US" altLang="vi-VN" dirty="0" smtClean="0"/>
              <a:t> </a:t>
            </a:r>
            <a:r>
              <a:rPr lang="en-US" altLang="vi-VN" dirty="0" err="1" smtClean="0"/>
              <a:t>thúc</a:t>
            </a:r>
            <a:r>
              <a:rPr lang="en-US" altLang="vi-VN" dirty="0" smtClean="0"/>
              <a:t>. </a:t>
            </a:r>
            <a:r>
              <a:rPr lang="en-US" altLang="vi-VN" dirty="0" err="1" smtClean="0"/>
              <a:t>Giữa</a:t>
            </a:r>
            <a:r>
              <a:rPr lang="en-US" altLang="vi-VN" dirty="0" smtClean="0"/>
              <a:t> Start–tag </a:t>
            </a:r>
            <a:r>
              <a:rPr lang="en-US" altLang="vi-VN" dirty="0" err="1" smtClean="0"/>
              <a:t>và</a:t>
            </a:r>
            <a:r>
              <a:rPr lang="en-US" altLang="vi-VN" dirty="0" smtClean="0"/>
              <a:t> End–tag </a:t>
            </a:r>
            <a:r>
              <a:rPr lang="en-US" altLang="vi-VN" dirty="0" err="1" smtClean="0"/>
              <a:t>là</a:t>
            </a:r>
            <a:r>
              <a:rPr lang="en-US" altLang="vi-VN" dirty="0" smtClean="0"/>
              <a:t> </a:t>
            </a:r>
            <a:r>
              <a:rPr lang="en-US" altLang="vi-VN" dirty="0" err="1" smtClean="0"/>
              <a:t>nội</a:t>
            </a:r>
            <a:r>
              <a:rPr lang="en-US" altLang="vi-VN" dirty="0" smtClean="0"/>
              <a:t> dung </a:t>
            </a:r>
            <a:r>
              <a:rPr lang="en-US" altLang="vi-VN" dirty="0" err="1" smtClean="0"/>
              <a:t>của</a:t>
            </a:r>
            <a:r>
              <a:rPr lang="en-US" altLang="vi-VN" dirty="0" smtClean="0"/>
              <a:t> </a:t>
            </a:r>
            <a:r>
              <a:rPr lang="en-US" altLang="vi-VN" dirty="0" err="1" smtClean="0"/>
              <a:t>phần</a:t>
            </a:r>
            <a:r>
              <a:rPr lang="en-US" altLang="vi-VN" dirty="0" smtClean="0"/>
              <a:t> </a:t>
            </a:r>
            <a:r>
              <a:rPr lang="en-US" altLang="vi-VN" dirty="0" err="1" smtClean="0"/>
              <a:t>tử</a:t>
            </a:r>
            <a:r>
              <a:rPr lang="en-US" altLang="vi-VN" dirty="0" smtClean="0"/>
              <a:t> </a:t>
            </a:r>
            <a:r>
              <a:rPr lang="en-US" altLang="vi-VN" dirty="0" err="1" smtClean="0"/>
              <a:t>này</a:t>
            </a:r>
            <a:r>
              <a:rPr lang="en-US" altLang="vi-VN" dirty="0" smtClean="0"/>
              <a:t>. </a:t>
            </a:r>
            <a:r>
              <a:rPr lang="en-US" altLang="vi-VN" dirty="0" err="1" smtClean="0"/>
              <a:t>Nội</a:t>
            </a:r>
            <a:r>
              <a:rPr lang="en-US" altLang="vi-VN" dirty="0" smtClean="0"/>
              <a:t> dung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bao</a:t>
            </a:r>
            <a:r>
              <a:rPr lang="en-US" altLang="vi-VN" dirty="0" smtClean="0"/>
              <a:t> </a:t>
            </a:r>
            <a:r>
              <a:rPr lang="en-US" altLang="vi-VN" dirty="0" err="1" smtClean="0"/>
              <a:t>gồm</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văn</a:t>
            </a:r>
            <a:r>
              <a:rPr lang="en-US" altLang="vi-VN" dirty="0" smtClean="0"/>
              <a:t> </a:t>
            </a:r>
            <a:r>
              <a:rPr lang="en-US" altLang="vi-VN" dirty="0" err="1" smtClean="0"/>
              <a:t>bản</a:t>
            </a:r>
            <a:r>
              <a:rPr lang="en-US" altLang="vi-VN" dirty="0" smtClean="0"/>
              <a:t> hay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phần</a:t>
            </a:r>
            <a:r>
              <a:rPr lang="en-US" altLang="vi-VN" dirty="0" smtClean="0"/>
              <a:t> </a:t>
            </a:r>
            <a:r>
              <a:rPr lang="en-US" altLang="vi-VN" dirty="0" err="1" smtClean="0"/>
              <a:t>tử</a:t>
            </a:r>
            <a:r>
              <a:rPr lang="en-US" altLang="vi-VN" dirty="0" smtClean="0"/>
              <a:t> </a:t>
            </a:r>
            <a:r>
              <a:rPr lang="en-US" altLang="vi-VN" dirty="0" err="1" smtClean="0"/>
              <a:t>khác</a:t>
            </a:r>
            <a:r>
              <a:rPr lang="en-US" altLang="vi-VN" dirty="0" smtClean="0"/>
              <a:t>.</a:t>
            </a:r>
          </a:p>
          <a:p>
            <a:pPr eaLnBrk="1" hangingPunct="1">
              <a:buFontTx/>
              <a:buChar char="-"/>
            </a:pPr>
            <a:r>
              <a:rPr lang="en-US" altLang="vi-VN" dirty="0" smtClean="0"/>
              <a:t>XML </a:t>
            </a:r>
            <a:r>
              <a:rPr lang="en-US" altLang="vi-VN" dirty="0" err="1" smtClean="0"/>
              <a:t>dùng</a:t>
            </a:r>
            <a:r>
              <a:rPr lang="en-US" altLang="vi-VN" dirty="0" smtClean="0"/>
              <a:t> </a:t>
            </a:r>
            <a:r>
              <a:rPr lang="en-US" altLang="vi-VN" dirty="0" err="1" smtClean="0"/>
              <a:t>để</a:t>
            </a:r>
            <a:r>
              <a:rPr lang="en-US" altLang="vi-VN" dirty="0" smtClean="0"/>
              <a:t> </a:t>
            </a:r>
            <a:r>
              <a:rPr lang="en-US" altLang="vi-VN" dirty="0" err="1" smtClean="0"/>
              <a:t>mô</a:t>
            </a:r>
            <a:r>
              <a:rPr lang="en-US" altLang="vi-VN" dirty="0" smtClean="0"/>
              <a:t> </a:t>
            </a:r>
            <a:r>
              <a:rPr lang="en-US" altLang="vi-VN" dirty="0" err="1" smtClean="0"/>
              <a:t>tả</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thông</a:t>
            </a:r>
            <a:r>
              <a:rPr lang="en-US" altLang="vi-VN" dirty="0" smtClean="0"/>
              <a:t> tin), </a:t>
            </a:r>
            <a:r>
              <a:rPr lang="en-US" altLang="vi-VN" dirty="0" err="1" smtClean="0"/>
              <a:t>làm</a:t>
            </a:r>
            <a:r>
              <a:rPr lang="en-US" altLang="vi-VN" dirty="0" smtClean="0"/>
              <a:t> </a:t>
            </a:r>
            <a:r>
              <a:rPr lang="en-US" altLang="vi-VN" dirty="0" err="1" smtClean="0"/>
              <a:t>rõ</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là</a:t>
            </a:r>
            <a:r>
              <a:rPr lang="en-US" altLang="vi-VN" dirty="0" smtClean="0"/>
              <a:t> </a:t>
            </a:r>
            <a:r>
              <a:rPr lang="en-US" altLang="vi-VN" dirty="0" err="1" smtClean="0"/>
              <a:t>gì</a:t>
            </a:r>
            <a:r>
              <a:rPr lang="en-US" altLang="vi-VN" dirty="0" smtClean="0"/>
              <a:t>?</a:t>
            </a:r>
          </a:p>
          <a:p>
            <a:pPr eaLnBrk="1" hangingPunct="1">
              <a:buFontTx/>
              <a:buChar char="-"/>
            </a:pPr>
            <a:r>
              <a:rPr lang="en-US" altLang="vi-VN" dirty="0" smtClean="0"/>
              <a:t>HTML </a:t>
            </a:r>
            <a:r>
              <a:rPr lang="en-US" altLang="vi-VN" dirty="0" err="1" smtClean="0"/>
              <a:t>dùng</a:t>
            </a:r>
            <a:r>
              <a:rPr lang="en-US" altLang="vi-VN" dirty="0" smtClean="0"/>
              <a:t> </a:t>
            </a:r>
            <a:r>
              <a:rPr lang="en-US" altLang="vi-VN" dirty="0" err="1" smtClean="0"/>
              <a:t>để</a:t>
            </a:r>
            <a:r>
              <a:rPr lang="en-US" altLang="vi-VN" dirty="0" smtClean="0"/>
              <a:t> </a:t>
            </a:r>
            <a:r>
              <a:rPr lang="en-US" altLang="vi-VN" dirty="0" err="1" smtClean="0"/>
              <a:t>biểu</a:t>
            </a:r>
            <a:r>
              <a:rPr lang="en-US" altLang="vi-VN" dirty="0" smtClean="0"/>
              <a:t> </a:t>
            </a:r>
            <a:r>
              <a:rPr lang="en-US" altLang="vi-VN" dirty="0" err="1" smtClean="0"/>
              <a:t>diễn</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thông</a:t>
            </a:r>
            <a:r>
              <a:rPr lang="en-US" altLang="vi-VN" dirty="0" smtClean="0"/>
              <a:t> tin), </a:t>
            </a:r>
            <a:r>
              <a:rPr lang="en-US" altLang="vi-VN" dirty="0" err="1" smtClean="0"/>
              <a:t>làm</a:t>
            </a:r>
            <a:r>
              <a:rPr lang="en-US" altLang="vi-VN" dirty="0" smtClean="0"/>
              <a:t> </a:t>
            </a:r>
            <a:r>
              <a:rPr lang="en-US" altLang="vi-VN" dirty="0" err="1" smtClean="0"/>
              <a:t>rõ</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trông</a:t>
            </a:r>
            <a:r>
              <a:rPr lang="en-US" altLang="vi-VN" dirty="0" smtClean="0"/>
              <a:t> </a:t>
            </a:r>
            <a:r>
              <a:rPr lang="en-US" altLang="vi-VN" dirty="0" err="1" smtClean="0"/>
              <a:t>như</a:t>
            </a:r>
            <a:r>
              <a:rPr lang="en-US" altLang="vi-VN" dirty="0" smtClean="0"/>
              <a:t> </a:t>
            </a:r>
            <a:r>
              <a:rPr lang="en-US" altLang="vi-VN" dirty="0" err="1" smtClean="0"/>
              <a:t>thế</a:t>
            </a:r>
            <a:r>
              <a:rPr lang="en-US" altLang="vi-VN" dirty="0" smtClean="0"/>
              <a:t> </a:t>
            </a:r>
            <a:r>
              <a:rPr lang="en-US" altLang="vi-VN" dirty="0" err="1" smtClean="0"/>
              <a:t>nào</a:t>
            </a:r>
            <a:r>
              <a:rPr lang="en-US" altLang="vi-VN" dirty="0"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A0A47891-73DE-44E8-B5B8-E7DF128835FC}" type="slidenum">
              <a:rPr lang="en-US" altLang="vi-VN" b="0" smtClean="0"/>
              <a:pPr eaLnBrk="1" hangingPunct="1"/>
              <a:t>28</a:t>
            </a:fld>
            <a:endParaRPr lang="en-US" altLang="vi-VN" b="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F7E5BCC3-ED59-4372-B1E9-DB0CF0C862C2}" type="slidenum">
              <a:rPr lang="en-US" altLang="vi-VN" b="0" smtClean="0"/>
              <a:pPr eaLnBrk="1" hangingPunct="1"/>
              <a:t>30</a:t>
            </a:fld>
            <a:endParaRPr lang="en-US" altLang="vi-VN"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smtClean="0">
                <a:solidFill>
                  <a:srgbClr val="006600"/>
                </a:solidFill>
              </a:rPr>
              <a:t>bibliography: Root element</a:t>
            </a:r>
          </a:p>
          <a:p>
            <a:pPr eaLnBrk="1" hangingPunct="1">
              <a:buFontTx/>
              <a:buChar char="-"/>
            </a:pPr>
            <a:r>
              <a:rPr lang="en-US" altLang="vi-VN" dirty="0" err="1" smtClean="0"/>
              <a:t>Tài</a:t>
            </a:r>
            <a:r>
              <a:rPr lang="en-US" altLang="vi-VN" dirty="0" smtClean="0"/>
              <a:t> </a:t>
            </a:r>
            <a:r>
              <a:rPr lang="en-US" altLang="vi-VN" dirty="0" err="1" smtClean="0"/>
              <a:t>liệu</a:t>
            </a:r>
            <a:r>
              <a:rPr lang="en-US" altLang="vi-VN" dirty="0" smtClean="0"/>
              <a:t> </a:t>
            </a:r>
            <a:r>
              <a:rPr lang="en-US" altLang="vi-VN" dirty="0" err="1" smtClean="0"/>
              <a:t>nầy</a:t>
            </a:r>
            <a:r>
              <a:rPr lang="en-US" altLang="vi-VN" dirty="0" smtClean="0"/>
              <a:t> </a:t>
            </a:r>
            <a:r>
              <a:rPr lang="en-US" altLang="vi-VN" dirty="0" err="1" smtClean="0"/>
              <a:t>chỉ</a:t>
            </a:r>
            <a:r>
              <a:rPr lang="en-US" altLang="vi-VN" dirty="0" smtClean="0"/>
              <a:t> </a:t>
            </a:r>
            <a:r>
              <a:rPr lang="en-US" altLang="vi-VN" dirty="0" err="1" smtClean="0"/>
              <a:t>chứa</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không</a:t>
            </a:r>
            <a:r>
              <a:rPr lang="en-US" altLang="vi-VN" dirty="0" smtClean="0"/>
              <a:t> </a:t>
            </a:r>
            <a:r>
              <a:rPr lang="en-US" altLang="vi-VN" dirty="0" err="1" smtClean="0"/>
              <a:t>nhắc</a:t>
            </a:r>
            <a:r>
              <a:rPr lang="en-US" altLang="vi-VN" dirty="0" smtClean="0"/>
              <a:t> </a:t>
            </a:r>
            <a:r>
              <a:rPr lang="en-US" altLang="vi-VN" dirty="0" err="1" smtClean="0"/>
              <a:t>nhở</a:t>
            </a:r>
            <a:r>
              <a:rPr lang="en-US" altLang="vi-VN" dirty="0" smtClean="0"/>
              <a:t> </a:t>
            </a:r>
            <a:r>
              <a:rPr lang="en-US" altLang="vi-VN" dirty="0" err="1" smtClean="0"/>
              <a:t>gì</a:t>
            </a:r>
            <a:r>
              <a:rPr lang="en-US" altLang="vi-VN" dirty="0" smtClean="0"/>
              <a:t> </a:t>
            </a:r>
            <a:r>
              <a:rPr lang="en-US" altLang="vi-VN" dirty="0" err="1" smtClean="0"/>
              <a:t>đến</a:t>
            </a:r>
            <a:r>
              <a:rPr lang="en-US" altLang="vi-VN" dirty="0" smtClean="0"/>
              <a:t> </a:t>
            </a:r>
            <a:r>
              <a:rPr lang="en-US" altLang="vi-VN" dirty="0" err="1" smtClean="0"/>
              <a:t>cách</a:t>
            </a:r>
            <a:r>
              <a:rPr lang="en-US" altLang="vi-VN" dirty="0" smtClean="0"/>
              <a:t> </a:t>
            </a:r>
            <a:r>
              <a:rPr lang="en-US" altLang="vi-VN" dirty="0" err="1" smtClean="0"/>
              <a:t>trình</a:t>
            </a:r>
            <a:r>
              <a:rPr lang="en-US" altLang="vi-VN" dirty="0" smtClean="0"/>
              <a:t> </a:t>
            </a:r>
            <a:r>
              <a:rPr lang="en-US" altLang="vi-VN" dirty="0" err="1" smtClean="0"/>
              <a:t>bày</a:t>
            </a:r>
            <a:r>
              <a:rPr lang="en-US" altLang="vi-VN" dirty="0" smtClean="0"/>
              <a:t>.</a:t>
            </a:r>
          </a:p>
          <a:p>
            <a:pPr eaLnBrk="1" hangingPunct="1">
              <a:buFontTx/>
              <a:buChar char="-"/>
            </a:pPr>
            <a:r>
              <a:rPr lang="en-US" altLang="vi-VN" dirty="0" err="1" smtClean="0"/>
              <a:t>Điều</a:t>
            </a:r>
            <a:r>
              <a:rPr lang="en-US" altLang="vi-VN" dirty="0" smtClean="0"/>
              <a:t> </a:t>
            </a:r>
            <a:r>
              <a:rPr lang="en-US" altLang="vi-VN" dirty="0" err="1" smtClean="0"/>
              <a:t>nầy</a:t>
            </a:r>
            <a:r>
              <a:rPr lang="en-US" altLang="vi-VN" dirty="0" smtClean="0"/>
              <a:t> </a:t>
            </a:r>
            <a:r>
              <a:rPr lang="en-US" altLang="vi-VN" dirty="0" err="1" smtClean="0"/>
              <a:t>có</a:t>
            </a:r>
            <a:r>
              <a:rPr lang="en-US" altLang="vi-VN" dirty="0" smtClean="0"/>
              <a:t> </a:t>
            </a:r>
            <a:r>
              <a:rPr lang="en-US" altLang="vi-VN" dirty="0" err="1" smtClean="0"/>
              <a:t>nghĩa</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b="1" dirty="0" smtClean="0"/>
              <a:t>XML parser</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ngắt</a:t>
            </a:r>
            <a:r>
              <a:rPr lang="en-US" altLang="vi-VN" dirty="0" smtClean="0"/>
              <a:t> </a:t>
            </a:r>
            <a:r>
              <a:rPr lang="en-US" altLang="vi-VN" dirty="0" err="1" smtClean="0"/>
              <a:t>khúc</a:t>
            </a:r>
            <a:r>
              <a:rPr lang="en-US" altLang="vi-VN" dirty="0" smtClean="0"/>
              <a:t> </a:t>
            </a:r>
            <a:r>
              <a:rPr lang="en-US" altLang="vi-VN" dirty="0" err="1" smtClean="0"/>
              <a:t>và</a:t>
            </a:r>
            <a:r>
              <a:rPr lang="en-US" altLang="vi-VN" dirty="0" smtClean="0"/>
              <a:t> </a:t>
            </a:r>
            <a:r>
              <a:rPr lang="en-US" altLang="vi-VN" dirty="0" err="1" smtClean="0"/>
              <a:t>phân</a:t>
            </a:r>
            <a:r>
              <a:rPr lang="en-US" altLang="vi-VN" dirty="0" smtClean="0"/>
              <a:t> </a:t>
            </a:r>
            <a:r>
              <a:rPr lang="en-US" altLang="vi-VN" dirty="0" err="1" smtClean="0"/>
              <a:t>tích</a:t>
            </a:r>
            <a:r>
              <a:rPr lang="en-US" altLang="vi-VN" dirty="0" smtClean="0"/>
              <a:t>) </a:t>
            </a:r>
            <a:r>
              <a:rPr lang="en-US" altLang="vi-VN" dirty="0" err="1" smtClean="0"/>
              <a:t>không</a:t>
            </a:r>
            <a:r>
              <a:rPr lang="en-US" altLang="vi-VN" dirty="0" smtClean="0"/>
              <a:t> </a:t>
            </a:r>
            <a:r>
              <a:rPr lang="en-US" altLang="vi-VN" dirty="0" err="1" smtClean="0"/>
              <a:t>cần</a:t>
            </a:r>
            <a:r>
              <a:rPr lang="en-US" altLang="vi-VN" dirty="0" smtClean="0"/>
              <a:t> </a:t>
            </a:r>
            <a:r>
              <a:rPr lang="en-US" altLang="vi-VN" dirty="0" err="1" smtClean="0"/>
              <a:t>phải</a:t>
            </a:r>
            <a:r>
              <a:rPr lang="en-US" altLang="vi-VN" dirty="0" smtClean="0"/>
              <a:t> </a:t>
            </a:r>
            <a:r>
              <a:rPr lang="en-US" altLang="vi-VN" dirty="0" err="1" smtClean="0"/>
              <a:t>hiểu</a:t>
            </a:r>
            <a:r>
              <a:rPr lang="en-US" altLang="vi-VN" dirty="0" smtClean="0"/>
              <a:t> ý </a:t>
            </a:r>
            <a:r>
              <a:rPr lang="en-US" altLang="vi-VN" dirty="0" err="1" smtClean="0"/>
              <a:t>nghĩa</a:t>
            </a:r>
            <a:r>
              <a:rPr lang="en-US" altLang="vi-VN" dirty="0" smtClean="0"/>
              <a:t> </a:t>
            </a:r>
            <a:r>
              <a:rPr lang="en-US" altLang="vi-VN" dirty="0" err="1" smtClean="0"/>
              <a:t>cũa</a:t>
            </a:r>
            <a:r>
              <a:rPr lang="en-US" altLang="vi-VN" dirty="0" smtClean="0"/>
              <a:t> </a:t>
            </a:r>
            <a:r>
              <a:rPr lang="en-US" altLang="vi-VN" dirty="0" err="1" smtClean="0"/>
              <a:t>các</a:t>
            </a:r>
            <a:r>
              <a:rPr lang="en-US" altLang="vi-VN" dirty="0" smtClean="0"/>
              <a:t> Tags.</a:t>
            </a:r>
          </a:p>
          <a:p>
            <a:pPr eaLnBrk="1" hangingPunct="1">
              <a:buFontTx/>
              <a:buChar char="-"/>
            </a:pPr>
            <a:r>
              <a:rPr lang="en-US" altLang="vi-VN" dirty="0" err="1" smtClean="0"/>
              <a:t>Nó</a:t>
            </a:r>
            <a:r>
              <a:rPr lang="en-US" altLang="vi-VN" dirty="0" smtClean="0"/>
              <a:t> </a:t>
            </a:r>
            <a:r>
              <a:rPr lang="en-US" altLang="vi-VN" dirty="0" err="1" smtClean="0"/>
              <a:t>chỉ</a:t>
            </a:r>
            <a:r>
              <a:rPr lang="en-US" altLang="vi-VN" dirty="0" smtClean="0"/>
              <a:t> </a:t>
            </a:r>
            <a:r>
              <a:rPr lang="en-US" altLang="vi-VN" dirty="0" err="1" smtClean="0"/>
              <a:t>cần</a:t>
            </a:r>
            <a:r>
              <a:rPr lang="en-US" altLang="vi-VN" dirty="0" smtClean="0"/>
              <a:t> </a:t>
            </a:r>
            <a:r>
              <a:rPr lang="en-US" altLang="vi-VN" dirty="0" err="1" smtClean="0"/>
              <a:t>tìm</a:t>
            </a:r>
            <a:r>
              <a:rPr lang="en-US" altLang="vi-VN" dirty="0" smtClean="0"/>
              <a:t> </a:t>
            </a:r>
            <a:r>
              <a:rPr lang="en-US" altLang="vi-VN" dirty="0" err="1" smtClean="0"/>
              <a:t>các</a:t>
            </a:r>
            <a:r>
              <a:rPr lang="en-US" altLang="vi-VN" dirty="0" smtClean="0"/>
              <a:t> Tags </a:t>
            </a:r>
            <a:r>
              <a:rPr lang="en-US" altLang="vi-VN" dirty="0" err="1" smtClean="0"/>
              <a:t>và</a:t>
            </a:r>
            <a:r>
              <a:rPr lang="en-US" altLang="vi-VN" dirty="0" smtClean="0"/>
              <a:t> </a:t>
            </a:r>
            <a:r>
              <a:rPr lang="en-US" altLang="vi-VN" dirty="0" err="1" smtClean="0"/>
              <a:t>xác</a:t>
            </a:r>
            <a:r>
              <a:rPr lang="en-US" altLang="vi-VN" dirty="0" smtClean="0"/>
              <a:t> </a:t>
            </a:r>
            <a:r>
              <a:rPr lang="en-US" altLang="vi-VN" dirty="0" err="1" smtClean="0"/>
              <a:t>định</a:t>
            </a:r>
            <a:r>
              <a:rPr lang="en-US" altLang="vi-VN" dirty="0" smtClean="0"/>
              <a:t> </a:t>
            </a:r>
            <a:r>
              <a:rPr lang="en-US" altLang="vi-VN" dirty="0" err="1" smtClean="0"/>
              <a:t>rằng</a:t>
            </a:r>
            <a:r>
              <a:rPr lang="en-US" altLang="vi-VN" dirty="0" smtClean="0"/>
              <a:t> </a:t>
            </a:r>
            <a:r>
              <a:rPr lang="en-US" altLang="vi-VN" dirty="0" err="1" smtClean="0"/>
              <a:t>đây</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XML </a:t>
            </a:r>
            <a:r>
              <a:rPr lang="en-US" altLang="vi-VN" dirty="0" err="1" smtClean="0"/>
              <a:t>hợp</a:t>
            </a:r>
            <a:r>
              <a:rPr lang="en-US" altLang="vi-VN" dirty="0" smtClean="0"/>
              <a:t> </a:t>
            </a:r>
            <a:r>
              <a:rPr lang="en-US" altLang="vi-VN" dirty="0" err="1" smtClean="0"/>
              <a:t>lệ</a:t>
            </a:r>
            <a:r>
              <a:rPr lang="en-US" altLang="vi-VN" dirty="0" smtClean="0"/>
              <a:t>.</a:t>
            </a:r>
          </a:p>
          <a:p>
            <a:pPr eaLnBrk="1" hangingPunct="1">
              <a:buFontTx/>
              <a:buChar char="-"/>
            </a:pPr>
            <a:r>
              <a:rPr lang="en-US" altLang="vi-VN" dirty="0" err="1" smtClean="0"/>
              <a:t>Vì</a:t>
            </a:r>
            <a:r>
              <a:rPr lang="en-US" altLang="vi-VN" dirty="0" smtClean="0"/>
              <a:t> browser </a:t>
            </a:r>
            <a:r>
              <a:rPr lang="en-US" altLang="vi-VN" dirty="0" err="1" smtClean="0"/>
              <a:t>không</a:t>
            </a:r>
            <a:r>
              <a:rPr lang="en-US" altLang="vi-VN" dirty="0" smtClean="0"/>
              <a:t> </a:t>
            </a:r>
            <a:r>
              <a:rPr lang="en-US" altLang="vi-VN" dirty="0" err="1" smtClean="0"/>
              <a:t>cần</a:t>
            </a:r>
            <a:r>
              <a:rPr lang="en-US" altLang="vi-VN" dirty="0" smtClean="0"/>
              <a:t> </a:t>
            </a:r>
            <a:r>
              <a:rPr lang="en-US" altLang="vi-VN" dirty="0" err="1" smtClean="0"/>
              <a:t>phải</a:t>
            </a:r>
            <a:r>
              <a:rPr lang="en-US" altLang="vi-VN" dirty="0" smtClean="0"/>
              <a:t> </a:t>
            </a:r>
            <a:r>
              <a:rPr lang="en-US" altLang="vi-VN" dirty="0" err="1" smtClean="0"/>
              <a:t>hiểu</a:t>
            </a:r>
            <a:r>
              <a:rPr lang="en-US" altLang="vi-VN" dirty="0" smtClean="0"/>
              <a:t> ý </a:t>
            </a:r>
            <a:r>
              <a:rPr lang="en-US" altLang="vi-VN" dirty="0" err="1" smtClean="0"/>
              <a:t>nghĩa</a:t>
            </a:r>
            <a:r>
              <a:rPr lang="en-US" altLang="vi-VN" dirty="0" smtClean="0"/>
              <a:t> </a:t>
            </a:r>
            <a:r>
              <a:rPr lang="en-US" altLang="vi-VN" dirty="0" err="1" smtClean="0"/>
              <a:t>của</a:t>
            </a:r>
            <a:r>
              <a:rPr lang="en-US" altLang="vi-VN" dirty="0" smtClean="0"/>
              <a:t> </a:t>
            </a:r>
            <a:r>
              <a:rPr lang="en-US" altLang="vi-VN" dirty="0" err="1" smtClean="0"/>
              <a:t>các</a:t>
            </a:r>
            <a:r>
              <a:rPr lang="en-US" altLang="vi-VN" dirty="0" smtClean="0"/>
              <a:t> Tags, </a:t>
            </a:r>
            <a:r>
              <a:rPr lang="en-US" altLang="vi-VN" dirty="0" err="1" smtClean="0"/>
              <a:t>nên</a:t>
            </a:r>
            <a:r>
              <a:rPr lang="en-US" altLang="vi-VN" dirty="0" smtClean="0"/>
              <a:t> ta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dùng</a:t>
            </a:r>
            <a:r>
              <a:rPr lang="en-US" altLang="vi-VN" dirty="0" smtClean="0"/>
              <a:t> Tag </a:t>
            </a:r>
            <a:r>
              <a:rPr lang="en-US" altLang="vi-VN" dirty="0" err="1" smtClean="0"/>
              <a:t>nào</a:t>
            </a:r>
            <a:r>
              <a:rPr lang="en-US" altLang="vi-VN" dirty="0" smtClean="0"/>
              <a:t> </a:t>
            </a:r>
            <a:r>
              <a:rPr lang="en-US" altLang="vi-VN" dirty="0" err="1" smtClean="0"/>
              <a:t>cũng</a:t>
            </a:r>
            <a:r>
              <a:rPr lang="en-US" altLang="vi-VN" dirty="0" smtClean="0"/>
              <a:t> </a:t>
            </a:r>
            <a:r>
              <a:rPr lang="en-US" altLang="vi-VN" dirty="0" err="1" smtClean="0"/>
              <a:t>được</a:t>
            </a:r>
            <a:r>
              <a:rPr lang="en-US" altLang="vi-VN" dirty="0" smtClean="0"/>
              <a:t>. </a:t>
            </a:r>
            <a:r>
              <a:rPr lang="en-US" altLang="vi-VN" dirty="0" err="1" smtClean="0"/>
              <a:t>Đó</a:t>
            </a:r>
            <a:r>
              <a:rPr lang="en-US" altLang="vi-VN" dirty="0" smtClean="0"/>
              <a:t> </a:t>
            </a:r>
            <a:r>
              <a:rPr lang="en-US" altLang="vi-VN" dirty="0" err="1" smtClean="0"/>
              <a:t>là</a:t>
            </a:r>
            <a:r>
              <a:rPr lang="en-US" altLang="vi-VN" dirty="0" smtClean="0"/>
              <a:t> </a:t>
            </a:r>
            <a:r>
              <a:rPr lang="en-US" altLang="vi-VN" dirty="0" err="1" smtClean="0"/>
              <a:t>lý</a:t>
            </a:r>
            <a:r>
              <a:rPr lang="en-US" altLang="vi-VN" dirty="0" smtClean="0"/>
              <a:t> do </a:t>
            </a:r>
            <a:r>
              <a:rPr lang="en-US" altLang="vi-VN" dirty="0" err="1" smtClean="0"/>
              <a:t>người</a:t>
            </a:r>
            <a:r>
              <a:rPr lang="en-US" altLang="vi-VN" dirty="0" smtClean="0"/>
              <a:t> ta </a:t>
            </a:r>
            <a:r>
              <a:rPr lang="en-US" altLang="vi-VN" dirty="0" err="1" smtClean="0"/>
              <a:t>dùng</a:t>
            </a:r>
            <a:r>
              <a:rPr lang="en-US" altLang="vi-VN" dirty="0" smtClean="0"/>
              <a:t> </a:t>
            </a:r>
            <a:r>
              <a:rPr lang="en-US" altLang="vi-VN" dirty="0" err="1" smtClean="0"/>
              <a:t>chữ</a:t>
            </a:r>
            <a:r>
              <a:rPr lang="en-US" altLang="vi-VN" dirty="0" smtClean="0"/>
              <a:t> </a:t>
            </a:r>
            <a:r>
              <a:rPr lang="en-US" altLang="vi-VN" b="1" dirty="0" err="1" smtClean="0"/>
              <a:t>eXtensible</a:t>
            </a:r>
            <a:r>
              <a:rPr lang="en-US" altLang="vi-VN" dirty="0" smtClean="0"/>
              <a:t> (</a:t>
            </a:r>
            <a:r>
              <a:rPr lang="en-US" altLang="vi-VN" dirty="0" err="1" smtClean="0"/>
              <a:t>mở</a:t>
            </a:r>
            <a:r>
              <a:rPr lang="en-US" altLang="vi-VN" dirty="0" smtClean="0"/>
              <a:t> </a:t>
            </a:r>
            <a:r>
              <a:rPr lang="en-US" altLang="vi-VN" dirty="0" err="1" smtClean="0"/>
              <a:t>rộng</a:t>
            </a:r>
            <a:r>
              <a:rPr lang="en-US" altLang="vi-VN" dirty="0" smtClean="0"/>
              <a:t> </a:t>
            </a:r>
            <a:r>
              <a:rPr lang="en-US" altLang="vi-VN" dirty="0" err="1" smtClean="0"/>
              <a:t>thêm</a:t>
            </a:r>
            <a:r>
              <a:rPr lang="en-US" altLang="vi-VN" dirty="0" smtClean="0"/>
              <a:t> </a:t>
            </a:r>
            <a:r>
              <a:rPr lang="en-US" altLang="vi-VN" dirty="0" err="1" smtClean="0"/>
              <a:t>được</a:t>
            </a:r>
            <a:r>
              <a:rPr lang="en-US" altLang="vi-VN" dirty="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6CB8734F-21C3-41E8-B7F8-5C63C96695F7}" type="slidenum">
              <a:rPr lang="en-US" altLang="vi-VN" b="0" smtClean="0"/>
              <a:pPr eaLnBrk="1" hangingPunct="1"/>
              <a:t>31</a:t>
            </a:fld>
            <a:endParaRPr lang="en-US" altLang="vi-VN"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Một tài liệu HTML có thể tồn tại một số thẻ không đúng quy định (trình biên dịch sẽ bỏ qua những thẻ này).</a:t>
            </a:r>
          </a:p>
          <a:p>
            <a:pPr eaLnBrk="1" hangingPunct="1">
              <a:buFontTx/>
              <a:buChar char="-"/>
            </a:pPr>
            <a:r>
              <a:rPr lang="en-US" altLang="vi-VN" smtClean="0"/>
              <a:t>Tuy nhiên với một tài liệu XML thì điều này không thể xảy ra. Khi xây dựng một tài liệu XML, nó phải tuân thủ theo một số quy luật nào đó.</a:t>
            </a:r>
          </a:p>
          <a:p>
            <a:pPr lvl="1" eaLnBrk="1" hangingPunct="1">
              <a:buFontTx/>
              <a:buChar char="-"/>
            </a:pPr>
            <a:r>
              <a:rPr lang="en-US" altLang="vi-VN" smtClean="0"/>
              <a:t>Những tài liệu XML tuân thủ đúng những quy luật này được gọi là well-formed (tạm dịch là định dạng đúng).</a:t>
            </a:r>
          </a:p>
          <a:p>
            <a:pPr lvl="1" eaLnBrk="1" hangingPunct="1">
              <a:buFontTx/>
              <a:buChar char="-"/>
            </a:pPr>
            <a:r>
              <a:rPr lang="en-US" altLang="vi-VN" smtClean="0"/>
              <a:t>Với một tài liệu không phải là well–formed, Internet Explorer sẽ thông báo lỗi khi nạp tài liệu này.</a:t>
            </a:r>
          </a:p>
          <a:p>
            <a:pPr eaLnBrk="1" hangingPunct="1">
              <a:buFontTx/>
              <a:buChar char="-"/>
            </a:pPr>
            <a:r>
              <a:rPr lang="en-US" altLang="vi-VN" smtClean="0"/>
              <a:t>Các phần tử (element) trong tài liệu XML được thể hiện dưới dạng thẻ.</a:t>
            </a:r>
          </a:p>
          <a:p>
            <a:pPr eaLnBrk="1" hangingPunct="1">
              <a:buFontTx/>
              <a:buChar char="-"/>
            </a:pPr>
            <a:r>
              <a:rPr lang="en-US" altLang="vi-VN" smtClean="0"/>
              <a:t>Phần tử gốc chứa các phần tử khác, và chỉ có duy nhất 1 phần tử gốc.</a:t>
            </a:r>
          </a:p>
          <a:p>
            <a:pPr eaLnBrk="1" hangingPunct="1">
              <a:buFontTx/>
              <a:buChar char="-"/>
            </a:pPr>
            <a:r>
              <a:rPr lang="en-US" altLang="vi-VN" smtClean="0"/>
              <a:t>Một tài liệu XML phải </a:t>
            </a:r>
            <a:r>
              <a:rPr lang="en-US" altLang="vi-VN" b="1" smtClean="0"/>
              <a:t>well-formed</a:t>
            </a:r>
            <a:r>
              <a:rPr lang="en-US" altLang="vi-VN" smtClean="0"/>
              <a:t> và </a:t>
            </a:r>
            <a:r>
              <a:rPr lang="en-US" altLang="vi-VN" b="1" smtClean="0"/>
              <a:t>valid</a:t>
            </a:r>
            <a:r>
              <a:rPr lang="en-US" altLang="vi-VN"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52B9227E-B387-4EC3-BD73-8D5708B4515D}" type="slidenum">
              <a:rPr lang="en-US" altLang="vi-VN" b="0" smtClean="0"/>
              <a:pPr eaLnBrk="1" hangingPunct="1"/>
              <a:t>32</a:t>
            </a:fld>
            <a:endParaRPr lang="en-US" altLang="vi-VN" b="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Các phần tử XML có thể được mở rộng để diễn tả nhiều thông tin hơn</a:t>
            </a:r>
          </a:p>
          <a:p>
            <a:pPr eaLnBrk="1" hangingPunct="1">
              <a:buFontTx/>
              <a:buChar char="-"/>
            </a:pPr>
            <a:r>
              <a:rPr lang="en-US" altLang="vi-VN" smtClean="0"/>
              <a:t>Các phần tử XML có mối quan hệ với nhau</a:t>
            </a:r>
          </a:p>
          <a:p>
            <a:pPr lvl="1" eaLnBrk="1" hangingPunct="1">
              <a:buFontTx/>
              <a:buChar char="-"/>
            </a:pPr>
            <a:r>
              <a:rPr lang="en-US" altLang="vi-VN" smtClean="0"/>
              <a:t>Các phần tử có mối quan hệ cha con</a:t>
            </a:r>
          </a:p>
          <a:p>
            <a:pPr eaLnBrk="1" hangingPunct="1">
              <a:buFontTx/>
              <a:buChar char="-"/>
            </a:pPr>
            <a:r>
              <a:rPr lang="en-US" altLang="vi-VN" smtClean="0"/>
              <a:t>Các phần tử có nội dung (content)</a:t>
            </a:r>
          </a:p>
          <a:p>
            <a:pPr lvl="1" eaLnBrk="1" hangingPunct="1">
              <a:buFontTx/>
              <a:buChar char="-"/>
            </a:pPr>
            <a:r>
              <a:rPr lang="en-US" altLang="vi-VN" smtClean="0"/>
              <a:t>Các phần tử có thể nhiều loại nội dung: element, mixed, simple, empty, attribute</a:t>
            </a:r>
          </a:p>
          <a:p>
            <a:pPr eaLnBrk="1" hangingPunct="1">
              <a:buFontTx/>
              <a:buChar char="-"/>
            </a:pPr>
            <a:r>
              <a:rPr lang="en-US" altLang="vi-VN" smtClean="0"/>
              <a:t>Các phần tử XML phải tuân theo qui luật đặt tên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248C6C39-473F-4AB1-93EF-997DBE01566E}" type="slidenum">
              <a:rPr lang="en-US" altLang="vi-VN" b="0" smtClean="0"/>
              <a:pPr eaLnBrk="1" hangingPunct="1"/>
              <a:t>33</a:t>
            </a:fld>
            <a:endParaRPr lang="en-US" altLang="vi-VN"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Tạo một tài liệu XML well-formed</a:t>
            </a:r>
            <a:endParaRPr lang="en-US" altLang="vi-VN" sz="1000" smtClean="0"/>
          </a:p>
          <a:p>
            <a:pPr eaLnBrk="1" hangingPunct="1">
              <a:buFontTx/>
              <a:buChar char="-"/>
            </a:pPr>
            <a:r>
              <a:rPr lang="en-US" altLang="vi-VN" sz="1000" smtClean="0"/>
              <a:t>Để well-formed, một tài liệu XML phải theo đúng các luật sau đây:</a:t>
            </a:r>
          </a:p>
          <a:p>
            <a:pPr lvl="1" eaLnBrk="1" hangingPunct="1">
              <a:buFontTx/>
              <a:buChar char="-"/>
            </a:pPr>
            <a:r>
              <a:rPr lang="en-US" altLang="vi-VN" sz="1000" smtClean="0"/>
              <a:t>Mỗi opening Tag phải có một closing Tag giống như nó</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26F9121B-7512-490B-89FA-AC36DEE9748C}" type="slidenum">
              <a:rPr lang="en-US" altLang="vi-VN" b="0" smtClean="0"/>
              <a:pPr eaLnBrk="1" hangingPunct="1"/>
              <a:t>5</a:t>
            </a:fld>
            <a:endParaRPr lang="en-US" altLang="vi-VN"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Cách 1: Gộp thành 1 table</a:t>
            </a:r>
          </a:p>
          <a:p>
            <a:pPr eaLnBrk="1" hangingPunct="1"/>
            <a:r>
              <a:rPr lang="en-US" altLang="vi-VN" smtClean="0"/>
              <a:t>Cách 2: A chính, B phụ</a:t>
            </a:r>
          </a:p>
          <a:p>
            <a:pPr eaLnBrk="1" hangingPunct="1"/>
            <a:r>
              <a:rPr lang="en-US" altLang="vi-VN" smtClean="0"/>
              <a:t>Cách 3: B chính, A phụ</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565F63A-3246-4873-A0C1-A1A47FBDAE7C}" type="slidenum">
              <a:rPr lang="en-US" altLang="vi-VN" b="0" smtClean="0"/>
              <a:pPr eaLnBrk="1" hangingPunct="1"/>
              <a:t>34</a:t>
            </a:fld>
            <a:endParaRPr lang="en-US" altLang="vi-VN" b="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err="1" smtClean="0"/>
              <a:t>Luật</a:t>
            </a:r>
            <a:r>
              <a:rPr lang="en-US" altLang="vi-VN" dirty="0" smtClean="0"/>
              <a:t> </a:t>
            </a:r>
            <a:r>
              <a:rPr lang="en-US" altLang="vi-VN" dirty="0" err="1" smtClean="0"/>
              <a:t>thứ</a:t>
            </a:r>
            <a:r>
              <a:rPr lang="en-US" altLang="vi-VN" dirty="0" smtClean="0"/>
              <a:t> </a:t>
            </a:r>
            <a:r>
              <a:rPr lang="en-US" altLang="vi-VN" dirty="0" err="1" smtClean="0"/>
              <a:t>nhất</a:t>
            </a:r>
            <a:r>
              <a:rPr lang="en-US" altLang="vi-VN" dirty="0" smtClean="0"/>
              <a:t> </a:t>
            </a:r>
            <a:r>
              <a:rPr lang="en-US" altLang="vi-VN" dirty="0" err="1" smtClean="0"/>
              <a:t>đòi</a:t>
            </a:r>
            <a:r>
              <a:rPr lang="en-US" altLang="vi-VN" dirty="0" smtClean="0"/>
              <a:t> </a:t>
            </a:r>
            <a:r>
              <a:rPr lang="en-US" altLang="vi-VN" dirty="0" err="1" smtClean="0"/>
              <a:t>hỏi</a:t>
            </a:r>
            <a:r>
              <a:rPr lang="en-US" altLang="vi-VN" dirty="0" smtClean="0"/>
              <a:t> </a:t>
            </a:r>
            <a:r>
              <a:rPr lang="en-US" altLang="vi-VN" dirty="0" err="1" smtClean="0"/>
              <a:t>một</a:t>
            </a:r>
            <a:r>
              <a:rPr lang="en-US" altLang="vi-VN" dirty="0" smtClean="0"/>
              <a:t> root Element </a:t>
            </a:r>
            <a:r>
              <a:rPr lang="en-US" altLang="vi-VN" dirty="0" err="1" smtClean="0"/>
              <a:t>duy</a:t>
            </a:r>
            <a:r>
              <a:rPr lang="en-US" altLang="vi-VN" dirty="0" smtClean="0"/>
              <a:t> </a:t>
            </a:r>
            <a:r>
              <a:rPr lang="en-US" altLang="vi-VN" dirty="0" err="1" smtClean="0"/>
              <a:t>nhất</a:t>
            </a:r>
            <a:r>
              <a:rPr lang="en-US" altLang="vi-VN" dirty="0" smtClean="0"/>
              <a:t>, </a:t>
            </a:r>
            <a:r>
              <a:rPr lang="en-US" altLang="vi-VN" dirty="0" err="1" smtClean="0"/>
              <a:t>nên</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a:t>
            </a:r>
            <a:r>
              <a:rPr lang="en-US" altLang="vi-VN" dirty="0" err="1" smtClean="0"/>
              <a:t>dưới</a:t>
            </a:r>
            <a:r>
              <a:rPr lang="en-US" altLang="vi-VN" dirty="0" smtClean="0"/>
              <a:t> </a:t>
            </a:r>
            <a:r>
              <a:rPr lang="en-US" altLang="vi-VN" dirty="0" err="1" smtClean="0"/>
              <a:t>đây</a:t>
            </a:r>
            <a:r>
              <a:rPr lang="en-US" altLang="vi-VN" dirty="0" smtClean="0"/>
              <a:t> </a:t>
            </a:r>
            <a:r>
              <a:rPr lang="en-US" altLang="vi-VN" dirty="0" err="1" smtClean="0"/>
              <a:t>không</a:t>
            </a:r>
            <a:r>
              <a:rPr lang="en-US" altLang="vi-VN" dirty="0" smtClean="0"/>
              <a:t> well-formed </a:t>
            </a:r>
            <a:r>
              <a:rPr lang="en-US" altLang="vi-VN" dirty="0" err="1" smtClean="0"/>
              <a:t>vì</a:t>
            </a:r>
            <a:r>
              <a:rPr lang="en-US" altLang="vi-VN" dirty="0" smtClean="0"/>
              <a:t> </a:t>
            </a:r>
            <a:r>
              <a:rPr lang="en-US" altLang="vi-VN" dirty="0" err="1" smtClean="0"/>
              <a:t>nó</a:t>
            </a:r>
            <a:r>
              <a:rPr lang="en-US" altLang="vi-VN" dirty="0" smtClean="0"/>
              <a:t> </a:t>
            </a:r>
            <a:r>
              <a:rPr lang="en-US" altLang="vi-VN" dirty="0" err="1" smtClean="0"/>
              <a:t>không</a:t>
            </a:r>
            <a:r>
              <a:rPr lang="en-US" altLang="vi-VN" dirty="0" smtClean="0"/>
              <a:t> </a:t>
            </a:r>
            <a:r>
              <a:rPr lang="en-US" altLang="vi-VN" dirty="0" err="1" smtClean="0"/>
              <a:t>có</a:t>
            </a:r>
            <a:r>
              <a:rPr lang="en-US" altLang="vi-VN" dirty="0" smtClean="0"/>
              <a:t> </a:t>
            </a:r>
            <a:r>
              <a:rPr lang="en-US" altLang="vi-VN" dirty="0" err="1" smtClean="0"/>
              <a:t>một</a:t>
            </a:r>
            <a:r>
              <a:rPr lang="en-US" altLang="vi-VN" dirty="0" smtClean="0"/>
              <a:t> top level Element:</a:t>
            </a:r>
          </a:p>
          <a:p>
            <a:pPr eaLnBrk="1" hangingPunct="1">
              <a:buFontTx/>
              <a:buChar char="-"/>
            </a:pPr>
            <a:r>
              <a:rPr lang="en-US" altLang="vi-VN" dirty="0" err="1" smtClean="0"/>
              <a:t>Một</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XML </a:t>
            </a:r>
            <a:r>
              <a:rPr lang="en-US" altLang="vi-VN" dirty="0" err="1" smtClean="0"/>
              <a:t>không</a:t>
            </a:r>
            <a:r>
              <a:rPr lang="en-US" altLang="vi-VN" dirty="0" smtClean="0"/>
              <a:t> </a:t>
            </a:r>
            <a:r>
              <a:rPr lang="en-US" altLang="vi-VN" dirty="0" err="1" smtClean="0"/>
              <a:t>có</a:t>
            </a:r>
            <a:r>
              <a:rPr lang="en-US" altLang="vi-VN" dirty="0" smtClean="0"/>
              <a:t> root Element </a:t>
            </a:r>
            <a:r>
              <a:rPr lang="en-US" altLang="vi-VN" dirty="0" err="1" smtClean="0"/>
              <a:t>được</a:t>
            </a:r>
            <a:r>
              <a:rPr lang="en-US" altLang="vi-VN" dirty="0" smtClean="0"/>
              <a:t> </a:t>
            </a:r>
            <a:r>
              <a:rPr lang="en-US" altLang="vi-VN" dirty="0" err="1" smtClean="0"/>
              <a:t>gọi</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b="1" dirty="0" smtClean="0"/>
              <a:t>XML fragment (</a:t>
            </a:r>
            <a:r>
              <a:rPr lang="en-US" altLang="vi-VN" b="1" dirty="0" err="1" smtClean="0"/>
              <a:t>mảnh</a:t>
            </a:r>
            <a:r>
              <a:rPr lang="en-US" altLang="vi-VN" b="1" dirty="0" smtClean="0"/>
              <a:t>)</a:t>
            </a:r>
            <a:r>
              <a:rPr lang="en-US" altLang="vi-VN" dirty="0" smtClean="0"/>
              <a:t>. </a:t>
            </a:r>
            <a:r>
              <a:rPr lang="en-US" altLang="vi-VN" dirty="0" err="1" smtClean="0"/>
              <a:t>Để</a:t>
            </a:r>
            <a:r>
              <a:rPr lang="en-US" altLang="vi-VN" dirty="0" smtClean="0"/>
              <a:t> </a:t>
            </a:r>
            <a:r>
              <a:rPr lang="en-US" altLang="vi-VN" dirty="0" err="1" smtClean="0"/>
              <a:t>làm</a:t>
            </a:r>
            <a:r>
              <a:rPr lang="en-US" altLang="vi-VN" dirty="0" smtClean="0"/>
              <a:t> </a:t>
            </a:r>
            <a:r>
              <a:rPr lang="en-US" altLang="vi-VN" dirty="0" err="1" smtClean="0"/>
              <a:t>cho</a:t>
            </a:r>
            <a:r>
              <a:rPr lang="en-US" altLang="vi-VN" dirty="0" smtClean="0"/>
              <a:t> </a:t>
            </a:r>
            <a:r>
              <a:rPr lang="en-US" altLang="vi-VN" dirty="0" err="1" smtClean="0"/>
              <a:t>nó</a:t>
            </a:r>
            <a:r>
              <a:rPr lang="en-US" altLang="vi-VN" dirty="0" smtClean="0"/>
              <a:t> well-formed ta </a:t>
            </a:r>
            <a:r>
              <a:rPr lang="en-US" altLang="vi-VN" dirty="0" err="1" smtClean="0"/>
              <a:t>cần</a:t>
            </a:r>
            <a:r>
              <a:rPr lang="en-US" altLang="vi-VN" dirty="0" smtClean="0"/>
              <a:t> </a:t>
            </a:r>
            <a:r>
              <a:rPr lang="en-US" altLang="vi-VN" dirty="0" err="1" smtClean="0"/>
              <a:t>phải</a:t>
            </a:r>
            <a:r>
              <a:rPr lang="en-US" altLang="vi-VN" dirty="0" smtClean="0"/>
              <a:t> </a:t>
            </a:r>
            <a:r>
              <a:rPr lang="en-US" altLang="vi-VN" dirty="0" err="1" smtClean="0"/>
              <a:t>thêm</a:t>
            </a:r>
            <a:r>
              <a:rPr lang="en-US" altLang="vi-VN" dirty="0" smtClean="0"/>
              <a:t> </a:t>
            </a:r>
            <a:r>
              <a:rPr lang="en-US" altLang="vi-VN" dirty="0" err="1" smtClean="0"/>
              <a:t>một</a:t>
            </a:r>
            <a:r>
              <a:rPr lang="en-US" altLang="vi-VN" dirty="0" smtClean="0"/>
              <a:t> root Element </a:t>
            </a:r>
            <a:r>
              <a:rPr lang="en-US" altLang="vi-VN" dirty="0" err="1" smtClean="0"/>
              <a:t>như</a:t>
            </a:r>
            <a:r>
              <a:rPr lang="en-US" altLang="vi-VN" dirty="0" smtClean="0"/>
              <a:t> </a:t>
            </a:r>
            <a:r>
              <a:rPr lang="en-US" altLang="vi-VN" dirty="0" err="1" smtClean="0"/>
              <a:t>dưới</a:t>
            </a:r>
            <a:r>
              <a:rPr lang="en-US" altLang="vi-VN" dirty="0" smtClean="0"/>
              <a:t> </a:t>
            </a:r>
            <a:r>
              <a:rPr lang="en-US" altLang="vi-VN" dirty="0" err="1" smtClean="0"/>
              <a:t>đây</a:t>
            </a:r>
            <a:r>
              <a:rPr lang="en-US" altLang="vi-VN" dirty="0" smtClean="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0C4CA912-62FD-4BEF-A32B-EE5B46A68513}" type="slidenum">
              <a:rPr lang="en-US" altLang="vi-VN" b="0" smtClean="0"/>
              <a:pPr eaLnBrk="1" hangingPunct="1"/>
              <a:t>35</a:t>
            </a:fld>
            <a:endParaRPr lang="en-US" altLang="vi-VN"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Luật thứ hai nói rằng mỗi opening Tag phải có một closing Tag giống như nó. Tức là mỗi Tag mở ra phải được đóng lại.</a:t>
            </a:r>
          </a:p>
          <a:p>
            <a:pPr eaLnBrk="1" hangingPunct="1">
              <a:buFontTx/>
              <a:buChar char="-"/>
            </a:pPr>
            <a:endParaRPr lang="en-US" altLang="vi-V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1324FC48-8276-47EB-AD9F-9CB49504E9BA}" type="slidenum">
              <a:rPr lang="en-US" altLang="vi-VN" b="0" smtClean="0"/>
              <a:pPr eaLnBrk="1" hangingPunct="1"/>
              <a:t>36</a:t>
            </a:fld>
            <a:endParaRPr lang="en-US" altLang="vi-VN"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Luật thứ ba nói là tên Tag thì case sensitive, tức là closing Tag phải đánh vần y hệt như opening Tag, phân biệt chữ hoa, chữ thường.</a:t>
            </a:r>
          </a:p>
          <a:p>
            <a:pPr eaLnBrk="1" hangingPunct="1">
              <a:buFontTx/>
              <a:buChar char="-"/>
            </a:pPr>
            <a:r>
              <a:rPr lang="en-US" altLang="vi-VN" smtClean="0"/>
              <a:t>Như thế </a:t>
            </a:r>
            <a:r>
              <a:rPr lang="en-US" altLang="vi-VN" b="1" smtClean="0"/>
              <a:t>&lt;order&gt;</a:t>
            </a:r>
            <a:r>
              <a:rPr lang="en-US" altLang="vi-VN" smtClean="0"/>
              <a:t> khác với </a:t>
            </a:r>
            <a:r>
              <a:rPr lang="en-US" altLang="vi-VN" b="1" smtClean="0"/>
              <a:t>&lt;Order&gt;</a:t>
            </a:r>
            <a:r>
              <a:rPr lang="en-US" altLang="vi-VN" smtClean="0"/>
              <a:t>, ta không thể dùng Tag </a:t>
            </a:r>
            <a:r>
              <a:rPr lang="en-US" altLang="vi-VN" b="1" smtClean="0"/>
              <a:t>&lt;/Order&gt;</a:t>
            </a:r>
            <a:r>
              <a:rPr lang="en-US" altLang="vi-VN" smtClean="0"/>
              <a:t> để đóng Tag </a:t>
            </a:r>
            <a:r>
              <a:rPr lang="en-US" altLang="vi-VN" b="1" smtClean="0"/>
              <a:t>&lt;order&gt;</a:t>
            </a:r>
            <a:r>
              <a:rPr lang="en-US" altLang="vi-VN" smtClean="0"/>
              <a:t>.</a:t>
            </a:r>
          </a:p>
          <a:p>
            <a:pPr eaLnBrk="1" hangingPunct="1">
              <a:buFontTx/>
              <a:buChar char="-"/>
            </a:pPr>
            <a:r>
              <a:rPr lang="en-US" altLang="vi-VN" smtClean="0"/>
              <a:t>Tài liệu XML dưới đây không well-formed vì opening Tag và closing Tags của Element </a:t>
            </a:r>
            <a:r>
              <a:rPr lang="en-US" altLang="vi-VN" b="1" smtClean="0"/>
              <a:t>OrderDate</a:t>
            </a:r>
            <a:r>
              <a:rPr lang="en-US" altLang="vi-VN" smtClean="0"/>
              <a:t> không đánh vần giống nhau</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F30961D8-0C0D-4CBF-9D17-227E1B17DAC0}" type="slidenum">
              <a:rPr lang="en-US" altLang="vi-VN" b="0" smtClean="0"/>
              <a:pPr eaLnBrk="1" hangingPunct="1"/>
              <a:t>37</a:t>
            </a:fld>
            <a:endParaRPr lang="en-US" altLang="vi-VN"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Luật thứ tư nói mỗi Child Element phải nằm trọn bên trong Element cha của nó, tức là không thể bắt đầu một Element mới khi Element nầy chưa chấm dứt.</a:t>
            </a:r>
          </a:p>
          <a:p>
            <a:pPr eaLnBrk="1" hangingPunct="1">
              <a:buFontTx/>
              <a:buChar char="-"/>
            </a:pPr>
            <a:r>
              <a:rPr lang="en-US" altLang="vi-VN" smtClean="0"/>
              <a:t>Thí dụ như tài liệu XML dưới đây không well-formed vì closing Tag của </a:t>
            </a:r>
            <a:r>
              <a:rPr lang="en-US" altLang="vi-VN" b="1" smtClean="0"/>
              <a:t>Category</a:t>
            </a:r>
            <a:r>
              <a:rPr lang="en-US" altLang="vi-VN" smtClean="0"/>
              <a:t> hiện ra trước closing Tag của </a:t>
            </a:r>
            <a:r>
              <a:rPr lang="en-US" altLang="vi-VN" b="1" smtClean="0"/>
              <a:t>Product</a:t>
            </a:r>
            <a:r>
              <a:rPr lang="en-US" altLang="vi-VN" smtClean="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FFA0F212-536D-445A-8EEB-152003080796}" type="slidenum">
              <a:rPr lang="en-US" altLang="vi-VN" b="0" smtClean="0"/>
              <a:pPr eaLnBrk="1" hangingPunct="1"/>
              <a:t>38</a:t>
            </a:fld>
            <a:endParaRPr lang="en-US" altLang="vi-VN"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CB0155D2-986A-451B-B53C-6041935C6FF6}" type="slidenum">
              <a:rPr lang="en-US" altLang="vi-VN" b="0" smtClean="0"/>
              <a:pPr eaLnBrk="1" hangingPunct="1"/>
              <a:t>39</a:t>
            </a:fld>
            <a:endParaRPr lang="en-US" altLang="vi-VN"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err="1" smtClean="0"/>
              <a:t>Được</a:t>
            </a:r>
            <a:r>
              <a:rPr lang="en-US" altLang="vi-VN" dirty="0" smtClean="0"/>
              <a:t> </a:t>
            </a:r>
            <a:r>
              <a:rPr lang="en-US" altLang="vi-VN" dirty="0" err="1" smtClean="0"/>
              <a:t>đặt</a:t>
            </a:r>
            <a:r>
              <a:rPr lang="en-US" altLang="vi-VN" dirty="0" smtClean="0"/>
              <a:t> </a:t>
            </a:r>
            <a:r>
              <a:rPr lang="en-US" altLang="vi-VN" dirty="0" err="1" smtClean="0"/>
              <a:t>trong</a:t>
            </a:r>
            <a:r>
              <a:rPr lang="en-US" altLang="vi-VN" dirty="0" smtClean="0"/>
              <a:t> </a:t>
            </a:r>
            <a:r>
              <a:rPr lang="en-US" altLang="vi-VN" dirty="0" err="1" smtClean="0"/>
              <a:t>thẻ</a:t>
            </a:r>
            <a:r>
              <a:rPr lang="en-US" altLang="vi-VN" dirty="0" smtClean="0"/>
              <a:t> </a:t>
            </a:r>
            <a:r>
              <a:rPr lang="en-US" altLang="vi-VN" dirty="0" err="1" smtClean="0"/>
              <a:t>mở</a:t>
            </a:r>
            <a:r>
              <a:rPr lang="en-US" altLang="vi-VN" dirty="0" smtClean="0"/>
              <a:t> </a:t>
            </a:r>
            <a:r>
              <a:rPr lang="en-US" altLang="vi-VN" dirty="0" err="1" smtClean="0"/>
              <a:t>của</a:t>
            </a:r>
            <a:r>
              <a:rPr lang="en-US" altLang="vi-VN" dirty="0" smtClean="0"/>
              <a:t> </a:t>
            </a:r>
            <a:r>
              <a:rPr lang="en-US" altLang="vi-VN" dirty="0" err="1" smtClean="0"/>
              <a:t>phần</a:t>
            </a:r>
            <a:r>
              <a:rPr lang="en-US" altLang="vi-VN" dirty="0" smtClean="0"/>
              <a:t> </a:t>
            </a:r>
            <a:r>
              <a:rPr lang="en-US" altLang="vi-VN" dirty="0" err="1" smtClean="0"/>
              <a:t>tử</a:t>
            </a:r>
            <a:r>
              <a:rPr lang="en-US" altLang="vi-VN" dirty="0" smtClean="0"/>
              <a:t>.</a:t>
            </a:r>
          </a:p>
          <a:p>
            <a:pPr eaLnBrk="1" hangingPunct="1">
              <a:buFontTx/>
              <a:buChar char="-"/>
            </a:pPr>
            <a:r>
              <a:rPr lang="en-US" altLang="vi-VN" dirty="0" err="1" smtClean="0"/>
              <a:t>Cung</a:t>
            </a:r>
            <a:r>
              <a:rPr lang="en-US" altLang="vi-VN" dirty="0" smtClean="0"/>
              <a:t> </a:t>
            </a:r>
            <a:r>
              <a:rPr lang="en-US" altLang="vi-VN" dirty="0" err="1" smtClean="0"/>
              <a:t>cấp</a:t>
            </a:r>
            <a:r>
              <a:rPr lang="en-US" altLang="vi-VN" dirty="0" smtClean="0"/>
              <a:t> </a:t>
            </a:r>
            <a:r>
              <a:rPr lang="en-US" altLang="vi-VN" dirty="0" err="1" smtClean="0"/>
              <a:t>thêm</a:t>
            </a:r>
            <a:r>
              <a:rPr lang="en-US" altLang="vi-VN" dirty="0" smtClean="0"/>
              <a:t> </a:t>
            </a:r>
            <a:r>
              <a:rPr lang="en-US" altLang="vi-VN" dirty="0" err="1" smtClean="0"/>
              <a:t>thông</a:t>
            </a:r>
            <a:r>
              <a:rPr lang="en-US" altLang="vi-VN" dirty="0" smtClean="0"/>
              <a:t> tin </a:t>
            </a:r>
            <a:r>
              <a:rPr lang="en-US" altLang="vi-VN" dirty="0" err="1" smtClean="0"/>
              <a:t>cho</a:t>
            </a:r>
            <a:r>
              <a:rPr lang="en-US" altLang="vi-VN" dirty="0" smtClean="0"/>
              <a:t> </a:t>
            </a:r>
            <a:r>
              <a:rPr lang="en-US" altLang="vi-VN" dirty="0" err="1" smtClean="0"/>
              <a:t>phần</a:t>
            </a:r>
            <a:r>
              <a:rPr lang="en-US" altLang="vi-VN" dirty="0" smtClean="0"/>
              <a:t> </a:t>
            </a:r>
            <a:r>
              <a:rPr lang="en-US" altLang="vi-VN" dirty="0" err="1" smtClean="0"/>
              <a:t>tử</a:t>
            </a:r>
            <a:r>
              <a:rPr lang="en-US" altLang="vi-VN" dirty="0" smtClean="0"/>
              <a:t>.</a:t>
            </a:r>
          </a:p>
          <a:p>
            <a:pPr eaLnBrk="1" hangingPunct="1">
              <a:buFontTx/>
              <a:buChar char="-"/>
            </a:pPr>
            <a:r>
              <a:rPr lang="en-US" altLang="vi-VN" dirty="0" err="1" smtClean="0"/>
              <a:t>Thường</a:t>
            </a:r>
            <a:r>
              <a:rPr lang="en-US" altLang="vi-VN" dirty="0" smtClean="0"/>
              <a:t> </a:t>
            </a:r>
            <a:r>
              <a:rPr lang="en-US" altLang="vi-VN" dirty="0" err="1" smtClean="0"/>
              <a:t>cung</a:t>
            </a:r>
            <a:r>
              <a:rPr lang="en-US" altLang="vi-VN" dirty="0" smtClean="0"/>
              <a:t> </a:t>
            </a:r>
            <a:r>
              <a:rPr lang="en-US" altLang="vi-VN" dirty="0" err="1" smtClean="0"/>
              <a:t>cấp</a:t>
            </a:r>
            <a:r>
              <a:rPr lang="en-US" altLang="vi-VN" dirty="0" smtClean="0"/>
              <a:t> </a:t>
            </a:r>
            <a:r>
              <a:rPr lang="en-US" altLang="vi-VN" dirty="0" err="1" smtClean="0"/>
              <a:t>thông</a:t>
            </a:r>
            <a:r>
              <a:rPr lang="en-US" altLang="vi-VN" dirty="0" smtClean="0"/>
              <a:t> tin </a:t>
            </a:r>
            <a:r>
              <a:rPr lang="en-US" altLang="vi-VN" dirty="0" err="1" smtClean="0"/>
              <a:t>không</a:t>
            </a:r>
            <a:r>
              <a:rPr lang="en-US" altLang="vi-VN" dirty="0" smtClean="0"/>
              <a:t> </a:t>
            </a:r>
            <a:r>
              <a:rPr lang="en-US" altLang="vi-VN" dirty="0" err="1" smtClean="0"/>
              <a:t>phải</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phần</a:t>
            </a:r>
            <a:r>
              <a:rPr lang="en-US" altLang="vi-VN" dirty="0" smtClean="0"/>
              <a:t> </a:t>
            </a:r>
            <a:r>
              <a:rPr lang="en-US" altLang="vi-VN" dirty="0" err="1" smtClean="0"/>
              <a:t>của</a:t>
            </a:r>
            <a:r>
              <a:rPr lang="en-US" altLang="vi-VN" dirty="0" smtClean="0"/>
              <a:t> </a:t>
            </a:r>
            <a:r>
              <a:rPr lang="en-US" altLang="vi-VN" dirty="0" err="1" smtClean="0"/>
              <a:t>dữ</a:t>
            </a:r>
            <a:r>
              <a:rPr lang="en-US" altLang="vi-VN" dirty="0" smtClean="0"/>
              <a:t> </a:t>
            </a:r>
            <a:r>
              <a:rPr lang="en-US" altLang="vi-VN" dirty="0" err="1" smtClean="0"/>
              <a:t>liệu</a:t>
            </a:r>
            <a:endParaRPr lang="en-US" altLang="vi-VN" dirty="0" smtClean="0"/>
          </a:p>
          <a:p>
            <a:pPr eaLnBrk="1" hangingPunct="1">
              <a:buFontTx/>
              <a:buChar char="-"/>
            </a:pPr>
            <a:r>
              <a:rPr lang="en-US" altLang="vi-VN" dirty="0" err="1" smtClean="0"/>
              <a:t>Phải</a:t>
            </a:r>
            <a:r>
              <a:rPr lang="en-US" altLang="vi-VN" dirty="0" smtClean="0"/>
              <a:t> </a:t>
            </a:r>
            <a:r>
              <a:rPr lang="en-US" altLang="vi-VN" dirty="0" err="1" smtClean="0"/>
              <a:t>được</a:t>
            </a:r>
            <a:r>
              <a:rPr lang="en-US" altLang="vi-VN" dirty="0" smtClean="0"/>
              <a:t> </a:t>
            </a:r>
            <a:r>
              <a:rPr lang="en-US" altLang="vi-VN" dirty="0" err="1" smtClean="0"/>
              <a:t>đặt</a:t>
            </a:r>
            <a:r>
              <a:rPr lang="en-US" altLang="vi-VN" dirty="0" smtClean="0"/>
              <a:t> </a:t>
            </a:r>
            <a:r>
              <a:rPr lang="en-US" altLang="vi-VN" dirty="0" err="1" smtClean="0"/>
              <a:t>trong</a:t>
            </a:r>
            <a:r>
              <a:rPr lang="en-US" altLang="vi-VN" dirty="0" smtClean="0"/>
              <a:t> </a:t>
            </a:r>
            <a:r>
              <a:rPr lang="en-US" altLang="vi-VN" dirty="0" err="1" smtClean="0"/>
              <a:t>cặp</a:t>
            </a:r>
            <a:r>
              <a:rPr lang="en-US" altLang="vi-VN" dirty="0" smtClean="0"/>
              <a:t> </a:t>
            </a:r>
            <a:r>
              <a:rPr lang="en-US" altLang="vi-VN" dirty="0" err="1" smtClean="0"/>
              <a:t>dấu</a:t>
            </a:r>
            <a:r>
              <a:rPr lang="en-US" altLang="vi-VN" dirty="0" smtClean="0"/>
              <a:t> “” </a:t>
            </a:r>
            <a:r>
              <a:rPr lang="en-US" altLang="vi-VN" dirty="0" err="1" smtClean="0"/>
              <a:t>hoặc</a:t>
            </a:r>
            <a:r>
              <a:rPr lang="en-US" altLang="vi-VN" dirty="0" smtClean="0"/>
              <a:t> ‘’</a:t>
            </a:r>
          </a:p>
          <a:p>
            <a:pPr eaLnBrk="1" hangingPunct="1">
              <a:buFontTx/>
              <a:buChar char="-"/>
            </a:pPr>
            <a:r>
              <a:rPr lang="en-US" altLang="vi-VN" dirty="0" smtClean="0"/>
              <a:t>Qui </a:t>
            </a:r>
            <a:r>
              <a:rPr lang="en-US" altLang="vi-VN" dirty="0" err="1" smtClean="0"/>
              <a:t>tắc</a:t>
            </a:r>
            <a:r>
              <a:rPr lang="en-US" altLang="vi-VN" dirty="0" smtClean="0"/>
              <a:t> </a:t>
            </a:r>
            <a:r>
              <a:rPr lang="en-US" altLang="vi-VN" dirty="0" err="1" smtClean="0"/>
              <a:t>đặt</a:t>
            </a:r>
            <a:r>
              <a:rPr lang="en-US" altLang="vi-VN" dirty="0" smtClean="0"/>
              <a:t> </a:t>
            </a:r>
            <a:r>
              <a:rPr lang="en-US" altLang="vi-VN" dirty="0" err="1" smtClean="0"/>
              <a:t>tên</a:t>
            </a:r>
            <a:r>
              <a:rPr lang="en-US" altLang="vi-VN" dirty="0" smtClean="0"/>
              <a:t> </a:t>
            </a:r>
            <a:r>
              <a:rPr lang="en-US" altLang="vi-VN" dirty="0" err="1" smtClean="0"/>
              <a:t>thuộc</a:t>
            </a:r>
            <a:r>
              <a:rPr lang="en-US" altLang="vi-VN" dirty="0" smtClean="0"/>
              <a:t> </a:t>
            </a:r>
            <a:r>
              <a:rPr lang="en-US" altLang="vi-VN" dirty="0" err="1" smtClean="0"/>
              <a:t>tính</a:t>
            </a:r>
            <a:r>
              <a:rPr lang="en-US" altLang="vi-VN" dirty="0" smtClean="0"/>
              <a:t>: </a:t>
            </a:r>
            <a:r>
              <a:rPr lang="en-US" altLang="vi-VN" dirty="0" err="1" smtClean="0"/>
              <a:t>tương</a:t>
            </a:r>
            <a:r>
              <a:rPr lang="en-US" altLang="vi-VN" dirty="0" smtClean="0"/>
              <a:t> </a:t>
            </a:r>
            <a:r>
              <a:rPr lang="en-US" altLang="vi-VN" dirty="0" err="1" smtClean="0"/>
              <a:t>tự</a:t>
            </a:r>
            <a:r>
              <a:rPr lang="en-US" altLang="vi-VN" dirty="0" smtClean="0"/>
              <a:t> </a:t>
            </a:r>
            <a:r>
              <a:rPr lang="en-US" altLang="vi-VN" dirty="0" err="1" smtClean="0"/>
              <a:t>như</a:t>
            </a:r>
            <a:r>
              <a:rPr lang="en-US" altLang="vi-VN" dirty="0" smtClean="0"/>
              <a:t> </a:t>
            </a:r>
            <a:r>
              <a:rPr lang="en-US" altLang="vi-VN" dirty="0" err="1" smtClean="0"/>
              <a:t>tên</a:t>
            </a:r>
            <a:r>
              <a:rPr lang="en-US" altLang="vi-VN" dirty="0" smtClean="0"/>
              <a:t> </a:t>
            </a:r>
            <a:r>
              <a:rPr lang="en-US" altLang="vi-VN" dirty="0" err="1" smtClean="0"/>
              <a:t>biến</a:t>
            </a:r>
            <a:r>
              <a:rPr lang="en-US" altLang="vi-VN" dirty="0" smtClean="0"/>
              <a:t>, </a:t>
            </a:r>
            <a:r>
              <a:rPr lang="en-US" altLang="vi-VN" dirty="0" err="1" smtClean="0"/>
              <a:t>không</a:t>
            </a:r>
            <a:r>
              <a:rPr lang="en-US" altLang="vi-VN" dirty="0" smtClean="0"/>
              <a:t> </a:t>
            </a:r>
            <a:r>
              <a:rPr lang="en-US" altLang="vi-VN" dirty="0" err="1" smtClean="0"/>
              <a:t>bắt</a:t>
            </a:r>
            <a:r>
              <a:rPr lang="en-US" altLang="vi-VN" dirty="0" smtClean="0"/>
              <a:t> </a:t>
            </a:r>
            <a:r>
              <a:rPr lang="en-US" altLang="vi-VN" dirty="0" err="1" smtClean="0"/>
              <a:t>đầu</a:t>
            </a:r>
            <a:r>
              <a:rPr lang="en-US" altLang="vi-VN" dirty="0" smtClean="0"/>
              <a:t> </a:t>
            </a:r>
            <a:r>
              <a:rPr lang="en-US" altLang="vi-VN" dirty="0" err="1" smtClean="0"/>
              <a:t>bằng</a:t>
            </a:r>
            <a:r>
              <a:rPr lang="en-US" altLang="vi-VN" dirty="0" smtClean="0"/>
              <a:t> </a:t>
            </a:r>
            <a:r>
              <a:rPr lang="en-US" altLang="vi-VN" dirty="0" err="1" smtClean="0"/>
              <a:t>số</a:t>
            </a:r>
            <a:r>
              <a:rPr lang="en-US" altLang="vi-VN" dirty="0" smtClean="0"/>
              <a:t>, </a:t>
            </a:r>
            <a:r>
              <a:rPr lang="en-US" altLang="vi-VN" dirty="0" err="1" smtClean="0"/>
              <a:t>ko</a:t>
            </a:r>
            <a:r>
              <a:rPr lang="en-US" altLang="vi-VN" dirty="0" smtClean="0"/>
              <a:t> </a:t>
            </a:r>
            <a:r>
              <a:rPr lang="en-US" altLang="vi-VN" dirty="0" err="1" smtClean="0"/>
              <a:t>chứa</a:t>
            </a:r>
            <a:r>
              <a:rPr lang="en-US" altLang="vi-VN" dirty="0" smtClean="0"/>
              <a:t> </a:t>
            </a:r>
            <a:r>
              <a:rPr lang="en-US" altLang="vi-VN" dirty="0" err="1" smtClean="0"/>
              <a:t>khoảng</a:t>
            </a:r>
            <a:r>
              <a:rPr lang="en-US" altLang="vi-VN" dirty="0" smtClean="0"/>
              <a:t> </a:t>
            </a:r>
            <a:r>
              <a:rPr lang="en-US" altLang="vi-VN" dirty="0" err="1" smtClean="0"/>
              <a:t>trắng</a:t>
            </a:r>
            <a:r>
              <a:rPr lang="en-US" altLang="vi-VN" dirty="0" smtClean="0"/>
              <a:t>…</a:t>
            </a:r>
          </a:p>
          <a:p>
            <a:pPr eaLnBrk="1" hangingPunct="1">
              <a:buFontTx/>
              <a:buChar char="-"/>
            </a:pPr>
            <a:r>
              <a:rPr lang="en-US" altLang="vi-VN" dirty="0" smtClean="0"/>
              <a:t>An attribute consists of an attribute name and attribute value.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DE755B0C-EF82-443B-B2B6-E624604C8295}" type="slidenum">
              <a:rPr lang="en-US" altLang="vi-VN" b="0" smtClean="0"/>
              <a:pPr eaLnBrk="1" hangingPunct="1"/>
              <a:t>40</a:t>
            </a:fld>
            <a:endParaRPr lang="en-US" altLang="vi-VN"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dirty="0" smtClean="0"/>
              <a:t>Standalone </a:t>
            </a:r>
            <a:r>
              <a:rPr lang="en-US" altLang="vi-VN" dirty="0" err="1" smtClean="0"/>
              <a:t>cho</a:t>
            </a:r>
            <a:r>
              <a:rPr lang="en-US" altLang="vi-VN" dirty="0" smtClean="0"/>
              <a:t> parser (</a:t>
            </a:r>
            <a:r>
              <a:rPr lang="en-US" altLang="vi-VN" dirty="0" err="1" smtClean="0"/>
              <a:t>phân</a:t>
            </a:r>
            <a:r>
              <a:rPr lang="en-US" altLang="vi-VN" baseline="0" dirty="0" smtClean="0"/>
              <a:t> </a:t>
            </a:r>
            <a:r>
              <a:rPr lang="en-US" altLang="vi-VN" baseline="0" dirty="0" err="1" smtClean="0"/>
              <a:t>tích</a:t>
            </a:r>
            <a:r>
              <a:rPr lang="en-US" altLang="vi-VN" baseline="0" dirty="0" smtClean="0"/>
              <a:t> </a:t>
            </a:r>
            <a:r>
              <a:rPr lang="en-US" altLang="vi-VN" baseline="0" dirty="0" err="1" smtClean="0"/>
              <a:t>cú</a:t>
            </a:r>
            <a:r>
              <a:rPr lang="en-US" altLang="vi-VN" baseline="0" dirty="0" smtClean="0"/>
              <a:t> </a:t>
            </a:r>
            <a:r>
              <a:rPr lang="en-US" altLang="vi-VN" baseline="0" dirty="0" err="1" smtClean="0"/>
              <a:t>pháp</a:t>
            </a:r>
            <a:r>
              <a:rPr lang="en-US" altLang="vi-VN" baseline="0" dirty="0" smtClean="0"/>
              <a:t>)</a:t>
            </a:r>
            <a:r>
              <a:rPr lang="en-US" altLang="vi-VN" dirty="0" smtClean="0"/>
              <a:t> </a:t>
            </a:r>
            <a:r>
              <a:rPr lang="en-US" altLang="vi-VN" dirty="0" err="1" smtClean="0"/>
              <a:t>biết</a:t>
            </a:r>
            <a:r>
              <a:rPr lang="en-US" altLang="vi-VN" dirty="0" smtClean="0"/>
              <a:t> </a:t>
            </a:r>
            <a:r>
              <a:rPr lang="en-US" altLang="vi-VN" dirty="0" err="1" smtClean="0"/>
              <a:t>là</a:t>
            </a:r>
            <a:r>
              <a:rPr lang="en-US" altLang="vi-VN" dirty="0" smtClean="0"/>
              <a:t> </a:t>
            </a:r>
            <a:r>
              <a:rPr lang="en-US" altLang="vi-VN" dirty="0" err="1" smtClean="0"/>
              <a:t>tài</a:t>
            </a:r>
            <a:r>
              <a:rPr lang="en-US" altLang="vi-VN" dirty="0" smtClean="0"/>
              <a:t> </a:t>
            </a:r>
            <a:r>
              <a:rPr lang="en-US" altLang="vi-VN" dirty="0" err="1" smtClean="0"/>
              <a:t>liệu</a:t>
            </a:r>
            <a:r>
              <a:rPr lang="en-US" altLang="vi-VN" dirty="0" smtClean="0"/>
              <a:t> XML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được</a:t>
            </a:r>
            <a:r>
              <a:rPr lang="en-US" altLang="vi-VN" dirty="0" smtClean="0"/>
              <a:t> (validated) </a:t>
            </a:r>
            <a:r>
              <a:rPr lang="en-US" altLang="vi-VN" dirty="0" err="1" smtClean="0"/>
              <a:t>xác</a:t>
            </a:r>
            <a:r>
              <a:rPr lang="en-US" altLang="vi-VN" baseline="0" dirty="0" smtClean="0"/>
              <a:t> </a:t>
            </a:r>
            <a:r>
              <a:rPr lang="en-US" altLang="vi-VN" baseline="0" dirty="0" err="1" smtClean="0"/>
              <a:t>nhận</a:t>
            </a:r>
            <a:r>
              <a:rPr lang="en-US" altLang="vi-VN" baseline="0" dirty="0" smtClean="0"/>
              <a:t> </a:t>
            </a:r>
            <a:r>
              <a:rPr lang="en-US" altLang="vi-VN" dirty="0" err="1" smtClean="0"/>
              <a:t>một</a:t>
            </a:r>
            <a:r>
              <a:rPr lang="en-US" altLang="vi-VN" dirty="0" smtClean="0"/>
              <a:t> </a:t>
            </a:r>
            <a:r>
              <a:rPr lang="en-US" altLang="vi-VN" dirty="0" err="1" smtClean="0"/>
              <a:t>mình</a:t>
            </a:r>
            <a:r>
              <a:rPr lang="en-US" altLang="vi-VN" dirty="0" smtClean="0"/>
              <a:t>, </a:t>
            </a:r>
            <a:r>
              <a:rPr lang="en-US" altLang="vi-VN" dirty="0" err="1" smtClean="0"/>
              <a:t>không</a:t>
            </a:r>
            <a:r>
              <a:rPr lang="en-US" altLang="vi-VN" dirty="0" smtClean="0"/>
              <a:t> </a:t>
            </a:r>
            <a:r>
              <a:rPr lang="en-US" altLang="vi-VN" dirty="0" err="1" smtClean="0"/>
              <a:t>cần</a:t>
            </a:r>
            <a:r>
              <a:rPr lang="en-US" altLang="vi-VN" dirty="0" smtClean="0"/>
              <a:t> </a:t>
            </a:r>
            <a:r>
              <a:rPr lang="en-US" altLang="vi-VN" dirty="0" err="1" smtClean="0"/>
              <a:t>đến</a:t>
            </a:r>
            <a:r>
              <a:rPr lang="en-US" altLang="vi-VN" dirty="0" smtClean="0"/>
              <a:t> </a:t>
            </a:r>
            <a:r>
              <a:rPr lang="en-US" altLang="vi-VN" dirty="0" err="1" smtClean="0"/>
              <a:t>một</a:t>
            </a:r>
            <a:r>
              <a:rPr lang="en-US" altLang="vi-VN" dirty="0" smtClean="0"/>
              <a:t> DTD hay Schema.</a:t>
            </a:r>
          </a:p>
          <a:p>
            <a:pPr eaLnBrk="1" hangingPunct="1">
              <a:buFontTx/>
              <a:buChar char="-"/>
            </a:pPr>
            <a:endParaRPr lang="en-US" altLang="vi-V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F9BCAB1E-6DB4-47F4-AB8E-0838ACE25871}" type="slidenum">
              <a:rPr lang="en-US" altLang="vi-VN" b="0" smtClean="0"/>
              <a:pPr eaLnBrk="1" hangingPunct="1"/>
              <a:t>41</a:t>
            </a:fld>
            <a:endParaRPr lang="en-US" altLang="vi-VN"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Mặc dầu một tài liệu XML well-formed không cần có một Processing Instruction, nhưng thông thường ta để một Processing Instruction ở đàng đầu tài liệu, phần ấy được gọi là </a:t>
            </a:r>
            <a:r>
              <a:rPr lang="en-US" altLang="vi-VN" b="1" smtClean="0"/>
              <a:t>prologue</a:t>
            </a:r>
            <a:r>
              <a:rPr lang="en-US" altLang="vi-VN" smtClean="0"/>
              <a:t>.</a:t>
            </a:r>
          </a:p>
          <a:p>
            <a:pPr eaLnBrk="1" hangingPunct="1">
              <a:buFontTx/>
              <a:buChar char="-"/>
            </a:pPr>
            <a:r>
              <a:rPr lang="en-US" altLang="vi-VN" smtClean="0"/>
              <a:t>Processing Instruction nằm trong cặp Tags </a:t>
            </a:r>
            <a:r>
              <a:rPr lang="en-US" altLang="vi-VN" b="1" smtClean="0"/>
              <a:t>&lt;?</a:t>
            </a:r>
            <a:r>
              <a:rPr lang="en-US" altLang="vi-VN" smtClean="0"/>
              <a:t> và </a:t>
            </a:r>
            <a:r>
              <a:rPr lang="en-US" altLang="vi-VN" b="1" smtClean="0"/>
              <a:t>?&gt;</a:t>
            </a:r>
            <a:r>
              <a:rPr lang="en-US" altLang="vi-VN" smtClean="0"/>
              <a:t>. Thông thường nó cho biết </a:t>
            </a:r>
            <a:r>
              <a:rPr lang="en-US" altLang="vi-VN" b="1" smtClean="0"/>
              <a:t>version</a:t>
            </a:r>
            <a:r>
              <a:rPr lang="en-US" altLang="vi-VN" smtClean="0"/>
              <a:t> của XML Specification mà parser cần làm theo. Có khi nó cũng cho biết data trong XML dùng </a:t>
            </a:r>
            <a:r>
              <a:rPr lang="en-US" altLang="vi-VN" b="1" smtClean="0"/>
              <a:t>encoding</a:t>
            </a:r>
            <a:r>
              <a:rPr lang="en-US" altLang="vi-VN" smtClean="0"/>
              <a:t> nào, thí dụ như uft-8. Còn một Attribute nữa là </a:t>
            </a:r>
            <a:r>
              <a:rPr lang="en-US" altLang="vi-VN" b="1" smtClean="0"/>
              <a:t>standalone</a:t>
            </a:r>
            <a:r>
              <a:rPr lang="en-US" altLang="vi-VN" smtClean="0"/>
              <a:t>. standalone cho parser biết là tài liệu XML có thể được validated một mình, không cần đến một DTD hay Schema.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A6E822D7-2337-4830-B2F9-FA546477C789}" type="slidenum">
              <a:rPr lang="en-US" altLang="vi-VN" b="0" smtClean="0"/>
              <a:pPr eaLnBrk="1" hangingPunct="1"/>
              <a:t>42</a:t>
            </a:fld>
            <a:endParaRPr lang="en-US" altLang="vi-VN"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Ví dụ:</a:t>
            </a:r>
          </a:p>
          <a:p>
            <a:pPr eaLnBrk="1" hangingPunct="1"/>
            <a:r>
              <a:rPr lang="en-US" altLang="vi-VN" b="1" smtClean="0"/>
              <a:t>	&lt;!-- This is an XML document --&gt;</a:t>
            </a:r>
          </a:p>
          <a:p>
            <a:pPr eaLnBrk="1" hangingPunct="1"/>
            <a:r>
              <a:rPr lang="en-US" altLang="vi-VN" smtClean="0"/>
              <a:t>	&lt;?xml version=“1.0” encoding=“utf-8”?&gt;</a:t>
            </a:r>
          </a:p>
          <a:p>
            <a:pPr eaLnBrk="1" hangingPunct="1"/>
            <a:r>
              <a:rPr lang="en-US" altLang="vi-VN" smtClean="0"/>
              <a:t>	&lt;Order&gt;…&lt;/Order&gt;</a:t>
            </a:r>
          </a:p>
          <a:p>
            <a:pPr eaLnBrk="1" hangingPunct="1"/>
            <a:r>
              <a:rPr lang="en-US" altLang="vi-VN" smtClean="0"/>
              <a:t>	</a:t>
            </a:r>
          </a:p>
          <a:p>
            <a:pPr eaLnBrk="1" hangingPunct="1"/>
            <a:r>
              <a:rPr lang="en-US" altLang="vi-VN" smtClean="0"/>
              <a:t>	&lt;?xml version=“1.0” encoding=“utf-8”?&gt;</a:t>
            </a:r>
          </a:p>
          <a:p>
            <a:pPr eaLnBrk="1" hangingPunct="1"/>
            <a:r>
              <a:rPr lang="en-US" altLang="vi-VN" smtClean="0"/>
              <a:t>	&lt;Order </a:t>
            </a:r>
            <a:r>
              <a:rPr lang="en-US" altLang="vi-VN" b="1" smtClean="0"/>
              <a:t>&lt;!-- This is an order -- &gt;</a:t>
            </a:r>
            <a:r>
              <a:rPr lang="en-US" altLang="vi-VN" smtClean="0"/>
              <a:t>&gt;…&lt;/Order&gt;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57256793-A00A-474E-8C3A-4EDF4E3DCD3A}" type="slidenum">
              <a:rPr lang="en-US" altLang="vi-VN" b="0" smtClean="0"/>
              <a:pPr eaLnBrk="1" hangingPunct="1"/>
              <a:t>43</a:t>
            </a:fld>
            <a:endParaRPr lang="en-US" altLang="vi-VN"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Entity nói đến cách viết một số dấu đặc biệt đã được định nghĩa trước trong XML. Có 5 entities dưới đây.</a:t>
            </a:r>
          </a:p>
          <a:p>
            <a:pPr eaLnBrk="1" hangingPunct="1">
              <a:buFontTx/>
              <a:buChar char="-"/>
            </a:pPr>
            <a:r>
              <a:rPr lang="en-US" altLang="vi-VN" smtClean="0"/>
              <a:t>Tham chiếu đến các ký tự đặc biệt được định nghĩa trước.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36653C38-F0F3-422B-8B64-2284F9AF6B2D}" type="slidenum">
              <a:rPr lang="en-US" altLang="vi-VN" b="0" smtClean="0"/>
              <a:pPr eaLnBrk="1" hangingPunct="1"/>
              <a:t>6</a:t>
            </a:fld>
            <a:endParaRPr lang="en-US" altLang="vi-VN"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Cách 4: cùng sử dụng chung một mã </a:t>
            </a:r>
            <a:r>
              <a:rPr lang="en-US" altLang="vi-VN" smtClean="0">
                <a:sym typeface="Wingdings" pitchFamily="2" charset="2"/>
              </a:rPr>
              <a:t> là cách thông dụng nhất đối với quan hệ 1-1</a:t>
            </a:r>
            <a:endParaRPr lang="en-US" altLang="vi-VN" smtClean="0"/>
          </a:p>
          <a:p>
            <a:pPr eaLnBrk="1" hangingPunct="1"/>
            <a:r>
              <a:rPr lang="en-US" altLang="vi-VN" smtClean="0"/>
              <a:t>Cách 5: A và B tham chiếu lẫn nhau???</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73B742EF-191F-4746-8CCF-B95794AB75CF}" type="slidenum">
              <a:rPr lang="en-US" altLang="vi-VN" b="0" smtClean="0"/>
              <a:pPr eaLnBrk="1" hangingPunct="1"/>
              <a:t>44</a:t>
            </a:fld>
            <a:endParaRPr lang="en-US" altLang="vi-VN"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ID: tên định danh duy nhất trong tài liệu XML</a:t>
            </a:r>
          </a:p>
          <a:p>
            <a:pPr eaLnBrk="1" hangingPunct="1">
              <a:buFontTx/>
              <a:buChar char="-"/>
            </a:pPr>
            <a:r>
              <a:rPr lang="en-US" altLang="vi-VN" smtClean="0"/>
              <a:t>IDREF: phải là giá trị của 1 ID trong cùng một tài liệu</a:t>
            </a:r>
          </a:p>
          <a:p>
            <a:pPr eaLnBrk="1" hangingPunct="1">
              <a:buFontTx/>
              <a:buChar char="-"/>
            </a:pPr>
            <a:r>
              <a:rPr lang="en-US" altLang="vi-VN" smtClean="0"/>
              <a:t>IDREFS: là một danh sách IDREF được ngăn cách nhau bởi dấu phẩy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531760A7-7A2C-433E-AEA2-232312AC0B25}" type="slidenum">
              <a:rPr lang="en-US" altLang="vi-VN" b="0" smtClean="0"/>
              <a:pPr eaLnBrk="1" hangingPunct="1"/>
              <a:t>45</a:t>
            </a:fld>
            <a:endParaRPr lang="en-US" altLang="vi-VN"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Ưu điểm?</a:t>
            </a:r>
          </a:p>
          <a:p>
            <a:pPr eaLnBrk="1" hangingPunct="1">
              <a:buFontTx/>
              <a:buChar char="-"/>
            </a:pPr>
            <a:r>
              <a:rPr lang="en-US" altLang="vi-VN" smtClean="0"/>
              <a:t>Khuyết điểm?</a:t>
            </a:r>
          </a:p>
          <a:p>
            <a:pPr eaLnBrk="1" hangingPunct="1">
              <a:buFontTx/>
              <a:buChar char="-"/>
            </a:pPr>
            <a:r>
              <a:rPr lang="en-US" altLang="vi-VN" smtClean="0"/>
              <a:t>Trường hợp nên sử dụng?</a:t>
            </a:r>
          </a:p>
          <a:p>
            <a:pPr eaLnBrk="1" hangingPunct="1">
              <a:buFontTx/>
              <a:buChar char="-"/>
            </a:pPr>
            <a:endParaRPr lang="en-US" altLang="vi-V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A30A9F41-A45F-4A4F-AF99-9A29D9607A42}" type="slidenum">
              <a:rPr lang="en-US" altLang="vi-VN" b="0" smtClean="0"/>
              <a:pPr eaLnBrk="1" hangingPunct="1"/>
              <a:t>48</a:t>
            </a:fld>
            <a:endParaRPr lang="en-US" altLang="vi-VN"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74054DEE-1787-471F-AE86-3F01693E56AC}" type="slidenum">
              <a:rPr lang="en-US" altLang="vi-VN" b="0" smtClean="0"/>
              <a:pPr eaLnBrk="1" hangingPunct="1"/>
              <a:t>49</a:t>
            </a:fld>
            <a:endParaRPr lang="en-US" altLang="vi-VN"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D8BEFD82-7CF4-4407-8B97-51B348E6A2F8}" type="slidenum">
              <a:rPr lang="en-US" altLang="vi-VN" b="0" smtClean="0"/>
              <a:pPr eaLnBrk="1" hangingPunct="1"/>
              <a:t>50</a:t>
            </a:fld>
            <a:endParaRPr lang="en-US" altLang="vi-VN" b="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Lớp XmlReader - Abstract class </a:t>
            </a:r>
          </a:p>
          <a:p>
            <a:pPr eaLnBrk="1" hangingPunct="1">
              <a:buFontTx/>
              <a:buChar char="-"/>
            </a:pPr>
            <a:r>
              <a:rPr lang="en-US" altLang="vi-VN" sz="1000" smtClean="0"/>
              <a:t>Cho phép đọc và xử lý lần lượt từng node.</a:t>
            </a:r>
          </a:p>
          <a:p>
            <a:pPr eaLnBrk="1" hangingPunct="1">
              <a:buFontTx/>
              <a:buChar char="-"/>
            </a:pPr>
            <a:r>
              <a:rPr lang="en-US" altLang="vi-VN" sz="1100" smtClean="0"/>
              <a:t>Ví dụ: đọc và duyệt qua từng node của tài liệu XML và xuất tên của các element trong tài liệu.</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5C30B2B-0A69-4B90-98AF-570DC6AD49FF}" type="slidenum">
              <a:rPr lang="en-US" altLang="vi-VN" b="0" smtClean="0"/>
              <a:pPr eaLnBrk="1" hangingPunct="1"/>
              <a:t>51</a:t>
            </a:fld>
            <a:endParaRPr lang="en-US" altLang="vi-VN"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Các phương thức được cung cấp cho phép có thể duyệt qua lần lượt từng node theo chiều tiến (forward-only)</a:t>
            </a:r>
          </a:p>
          <a:p>
            <a:pPr eaLnBrk="1" hangingPunct="1">
              <a:buFontTx/>
              <a:buChar char="-"/>
            </a:pPr>
            <a:endParaRPr lang="en-US" altLang="vi-V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C0737E0D-1B9E-4277-AC4D-B5729BB52058}" type="slidenum">
              <a:rPr lang="en-US" altLang="vi-VN" b="0" smtClean="0"/>
              <a:pPr eaLnBrk="1" hangingPunct="1"/>
              <a:t>52</a:t>
            </a:fld>
            <a:endParaRPr lang="en-US" altLang="vi-VN" b="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7FF6482E-51D3-4FFD-8765-6902969AD144}" type="slidenum">
              <a:rPr lang="en-US" altLang="vi-VN" b="0" smtClean="0"/>
              <a:pPr eaLnBrk="1" hangingPunct="1"/>
              <a:t>53</a:t>
            </a:fld>
            <a:endParaRPr lang="en-US" altLang="vi-VN"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B67EFE10-A2A9-4B9B-8B2A-ECB07EAA69A3}" type="slidenum">
              <a:rPr lang="en-US" altLang="vi-VN" b="0" smtClean="0"/>
              <a:pPr eaLnBrk="1" hangingPunct="1"/>
              <a:t>54</a:t>
            </a:fld>
            <a:endParaRPr lang="en-US" altLang="vi-VN" b="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33C9597-0B06-4E02-B266-95B252D9B54E}" type="slidenum">
              <a:rPr lang="en-US" altLang="vi-VN" b="0" smtClean="0"/>
              <a:pPr eaLnBrk="1" hangingPunct="1"/>
              <a:t>55</a:t>
            </a:fld>
            <a:endParaRPr lang="en-US" altLang="vi-VN"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655F091E-DFEA-42CB-A6F5-6534128F1995}" type="slidenum">
              <a:rPr lang="en-US" altLang="vi-VN" b="0" smtClean="0"/>
              <a:pPr eaLnBrk="1" hangingPunct="1"/>
              <a:t>7</a:t>
            </a:fld>
            <a:endParaRPr lang="en-US" altLang="vi-VN"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Ví dụ: 	HOCSINH với LOP</a:t>
            </a:r>
          </a:p>
          <a:p>
            <a:pPr eaLnBrk="1" hangingPunct="1"/>
            <a:r>
              <a:rPr lang="en-US" altLang="vi-VN" smtClean="0"/>
              <a:t>		NHANVIEN với DONVI</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3E3D78DF-C8AD-4C18-B818-5FF0C2D22A17}" type="slidenum">
              <a:rPr lang="en-US" altLang="vi-VN" b="0" smtClean="0"/>
              <a:pPr eaLnBrk="1" hangingPunct="1"/>
              <a:t>56</a:t>
            </a:fld>
            <a:endParaRPr lang="en-US" altLang="vi-VN"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6660F9C0-1A4D-4993-A35C-13B4469A1EE7}" type="slidenum">
              <a:rPr lang="en-US" altLang="vi-VN" b="0" smtClean="0"/>
              <a:pPr eaLnBrk="1" hangingPunct="1"/>
              <a:t>57</a:t>
            </a:fld>
            <a:endParaRPr lang="en-US" altLang="vi-VN"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B48EC215-96E7-443C-9A5A-5F9232715E25}" type="slidenum">
              <a:rPr lang="en-US" altLang="vi-VN" b="0" smtClean="0"/>
              <a:pPr eaLnBrk="1" hangingPunct="1"/>
              <a:t>58</a:t>
            </a:fld>
            <a:endParaRPr lang="en-US" altLang="vi-VN" b="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560AA3EC-007C-4DA2-8B64-8666DDC29C23}" type="slidenum">
              <a:rPr lang="en-US" altLang="vi-VN" b="0" smtClean="0"/>
              <a:pPr eaLnBrk="1" hangingPunct="1"/>
              <a:t>59</a:t>
            </a:fld>
            <a:endParaRPr lang="en-US" altLang="vi-VN"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2D4D09B6-6B39-438E-8CF3-C25340FDCDCD}" type="slidenum">
              <a:rPr lang="en-US" altLang="vi-VN" b="0" smtClean="0"/>
              <a:pPr eaLnBrk="1" hangingPunct="1"/>
              <a:t>60</a:t>
            </a:fld>
            <a:endParaRPr lang="en-US" altLang="vi-VN" b="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vi-VN" altLang="vi-V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904FBA3F-02A7-436D-AD81-1D7E4A7B73B6}" type="slidenum">
              <a:rPr lang="en-US" altLang="vi-VN" b="0" smtClean="0"/>
              <a:pPr eaLnBrk="1" hangingPunct="1"/>
              <a:t>10</a:t>
            </a:fld>
            <a:endParaRPr lang="en-US" altLang="vi-VN"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Cách 1: Mỗi lớp thành 1 bảng (đẩy xuống)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15890AFC-F9FB-4374-8247-FF8A2C315C93}" type="slidenum">
              <a:rPr lang="en-US" altLang="vi-VN" b="0" smtClean="0"/>
              <a:pPr eaLnBrk="1" hangingPunct="1"/>
              <a:t>11</a:t>
            </a:fld>
            <a:endParaRPr lang="en-US" altLang="vi-VN" b="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Cách 2: đẩy tất cả lên trên (1 bảng)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E044AC8D-3D56-486B-8772-08A3C7339188}" type="slidenum">
              <a:rPr lang="en-US" altLang="vi-VN" b="0" smtClean="0"/>
              <a:pPr eaLnBrk="1" hangingPunct="1"/>
              <a:t>12</a:t>
            </a:fld>
            <a:endParaRPr lang="en-US" altLang="vi-VN"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vi-VN" smtClean="0"/>
              <a:t>Cách 3: Dùng ý nghĩa kế thừa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75D7C27B-E350-4FAF-A71B-C8195D869C2E}" type="slidenum">
              <a:rPr lang="en-US" altLang="vi-VN" b="0" smtClean="0"/>
              <a:pPr eaLnBrk="1" hangingPunct="1"/>
              <a:t>13</a:t>
            </a:fld>
            <a:endParaRPr lang="en-US" altLang="vi-VN" b="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b="1">
                <a:solidFill>
                  <a:schemeClr val="tx1"/>
                </a:solidFill>
                <a:latin typeface="Arial" charset="0"/>
                <a:cs typeface="Arial" charset="0"/>
              </a:defRPr>
            </a:lvl1pPr>
            <a:lvl2pPr marL="742950" indent="-285750" defTabSz="666750" eaLnBrk="0" hangingPunct="0">
              <a:defRPr b="1">
                <a:solidFill>
                  <a:schemeClr val="tx1"/>
                </a:solidFill>
                <a:latin typeface="Arial" charset="0"/>
                <a:cs typeface="Arial" charset="0"/>
              </a:defRPr>
            </a:lvl2pPr>
            <a:lvl3pPr marL="1143000" indent="-228600" defTabSz="666750" eaLnBrk="0" hangingPunct="0">
              <a:defRPr b="1">
                <a:solidFill>
                  <a:schemeClr val="tx1"/>
                </a:solidFill>
                <a:latin typeface="Arial" charset="0"/>
                <a:cs typeface="Arial" charset="0"/>
              </a:defRPr>
            </a:lvl3pPr>
            <a:lvl4pPr marL="1600200" indent="-228600" defTabSz="666750" eaLnBrk="0" hangingPunct="0">
              <a:defRPr b="1">
                <a:solidFill>
                  <a:schemeClr val="tx1"/>
                </a:solidFill>
                <a:latin typeface="Arial" charset="0"/>
                <a:cs typeface="Arial" charset="0"/>
              </a:defRPr>
            </a:lvl4pPr>
            <a:lvl5pPr marL="2057400" indent="-228600" defTabSz="666750" eaLnBrk="0" hangingPunct="0">
              <a:defRPr b="1">
                <a:solidFill>
                  <a:schemeClr val="tx1"/>
                </a:solidFill>
                <a:latin typeface="Arial" charset="0"/>
                <a:cs typeface="Arial" charset="0"/>
              </a:defRPr>
            </a:lvl5pPr>
            <a:lvl6pPr marL="2514600" indent="-228600" defTabSz="666750" eaLnBrk="0" fontAlgn="base" hangingPunct="0">
              <a:spcBef>
                <a:spcPct val="0"/>
              </a:spcBef>
              <a:spcAft>
                <a:spcPct val="0"/>
              </a:spcAft>
              <a:defRPr b="1">
                <a:solidFill>
                  <a:schemeClr val="tx1"/>
                </a:solidFill>
                <a:latin typeface="Arial" charset="0"/>
                <a:cs typeface="Arial" charset="0"/>
              </a:defRPr>
            </a:lvl6pPr>
            <a:lvl7pPr marL="2971800" indent="-228600" defTabSz="666750" eaLnBrk="0" fontAlgn="base" hangingPunct="0">
              <a:spcBef>
                <a:spcPct val="0"/>
              </a:spcBef>
              <a:spcAft>
                <a:spcPct val="0"/>
              </a:spcAft>
              <a:defRPr b="1">
                <a:solidFill>
                  <a:schemeClr val="tx1"/>
                </a:solidFill>
                <a:latin typeface="Arial" charset="0"/>
                <a:cs typeface="Arial" charset="0"/>
              </a:defRPr>
            </a:lvl7pPr>
            <a:lvl8pPr marL="3429000" indent="-228600" defTabSz="666750" eaLnBrk="0" fontAlgn="base" hangingPunct="0">
              <a:spcBef>
                <a:spcPct val="0"/>
              </a:spcBef>
              <a:spcAft>
                <a:spcPct val="0"/>
              </a:spcAft>
              <a:defRPr b="1">
                <a:solidFill>
                  <a:schemeClr val="tx1"/>
                </a:solidFill>
                <a:latin typeface="Arial" charset="0"/>
                <a:cs typeface="Arial" charset="0"/>
              </a:defRPr>
            </a:lvl8pPr>
            <a:lvl9pPr marL="3886200" indent="-228600" defTabSz="666750" eaLnBrk="0" fontAlgn="base" hangingPunct="0">
              <a:spcBef>
                <a:spcPct val="0"/>
              </a:spcBef>
              <a:spcAft>
                <a:spcPct val="0"/>
              </a:spcAft>
              <a:defRPr b="1">
                <a:solidFill>
                  <a:schemeClr val="tx1"/>
                </a:solidFill>
                <a:latin typeface="Arial" charset="0"/>
                <a:cs typeface="Arial" charset="0"/>
              </a:defRPr>
            </a:lvl9pPr>
          </a:lstStyle>
          <a:p>
            <a:pPr eaLnBrk="1" hangingPunct="1"/>
            <a:fld id="{4E066B24-849E-4C2C-90E7-40530AD1D6B6}" type="slidenum">
              <a:rPr lang="en-US" altLang="vi-VN" b="0" smtClean="0"/>
              <a:pPr eaLnBrk="1" hangingPunct="1"/>
              <a:t>14</a:t>
            </a:fld>
            <a:endParaRPr lang="en-US" altLang="vi-VN" b="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vi-VN" smtClean="0"/>
              <a:t>Ví dụ:</a:t>
            </a:r>
          </a:p>
          <a:p>
            <a:pPr lvl="1" eaLnBrk="1" hangingPunct="1">
              <a:buFontTx/>
              <a:buChar char="-"/>
            </a:pPr>
            <a:r>
              <a:rPr lang="en-US" altLang="vi-VN" smtClean="0"/>
              <a:t>Học sinh có thuộc tính cha, thuộc tính mẹ (hai thuộc tính trên có cấu trúc phức tạp)</a:t>
            </a:r>
          </a:p>
          <a:p>
            <a:pPr eaLnBrk="1" hangingPunct="1">
              <a:buFontTx/>
              <a:buChar char="-"/>
            </a:pPr>
            <a:r>
              <a:rPr lang="en-US" altLang="vi-VN" smtClean="0"/>
              <a:t>Trong B lưu MA?</a:t>
            </a:r>
          </a:p>
          <a:p>
            <a:pPr lvl="1" eaLnBrk="1" hangingPunct="1">
              <a:buFontTx/>
              <a:buChar char="-"/>
            </a:pPr>
            <a:r>
              <a:rPr lang="en-US" altLang="vi-VN" smtClean="0"/>
              <a:t>Tùy ngữ cảnh và nhu cầu thực tế</a:t>
            </a:r>
          </a:p>
          <a:p>
            <a:pPr lvl="1" eaLnBrk="1" hangingPunct="1">
              <a:buFontTx/>
              <a:buChar char="-"/>
            </a:pPr>
            <a:endParaRPr lang="en-US" altLang="vi-V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5157788"/>
          </a:xfrm>
          <a:prstGeom prst="rect">
            <a:avLst/>
          </a:prstGeom>
          <a:solidFill>
            <a:schemeClr val="accent1"/>
          </a:solidFill>
          <a:ln w="0"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gray">
          <a:xfrm>
            <a:off x="1262063" y="0"/>
            <a:ext cx="2362200" cy="4953000"/>
          </a:xfrm>
          <a:prstGeom prst="rect">
            <a:avLst/>
          </a:prstGeom>
          <a:gradFill rotWithShape="1">
            <a:gsLst>
              <a:gs pos="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gray">
          <a:xfrm>
            <a:off x="304800" y="2400300"/>
            <a:ext cx="8458200" cy="1104900"/>
          </a:xfrm>
          <a:prstGeom prst="rect">
            <a:avLst/>
          </a:prstGeom>
          <a:gradFill rotWithShape="1">
            <a:gsLst>
              <a:gs pos="0">
                <a:schemeClr val="tx1"/>
              </a:gs>
              <a:gs pos="100000">
                <a:schemeClr val="accent1"/>
              </a:gs>
            </a:gsLst>
            <a:lin ang="0" scaled="1"/>
          </a:gradFill>
          <a:ln w="9525">
            <a:noFill/>
            <a:miter lim="800000"/>
            <a:headEnd/>
            <a:tailEnd/>
          </a:ln>
          <a:effectLst/>
        </p:spPr>
        <p:txBody>
          <a:bodyPr wrap="none" anchor="ctr"/>
          <a:lstStyle/>
          <a:p>
            <a:pPr>
              <a:defRPr/>
            </a:pPr>
            <a:endParaRPr lang="en-US"/>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3490913"/>
            <a:ext cx="12588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p:nvSpPr>
        <p:spPr bwMode="gray">
          <a:xfrm>
            <a:off x="1276350" y="4941888"/>
            <a:ext cx="7867650" cy="217487"/>
          </a:xfrm>
          <a:prstGeom prst="rect">
            <a:avLst/>
          </a:prstGeom>
          <a:solidFill>
            <a:schemeClr val="folHlink"/>
          </a:solidFill>
          <a:ln w="9525">
            <a:noFill/>
            <a:miter lim="800000"/>
            <a:headEnd/>
            <a:tailEnd/>
          </a:ln>
          <a:effectLst/>
        </p:spPr>
        <p:txBody>
          <a:bodyPr wrap="none" anchor="ctr"/>
          <a:lstStyle/>
          <a:p>
            <a:pPr>
              <a:defRPr/>
            </a:pPr>
            <a:endParaRPr lang="en-US"/>
          </a:p>
        </p:txBody>
      </p:sp>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81113" y="4927600"/>
            <a:ext cx="23701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4"/>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p:spPr>
        <p:txBody>
          <a:bodyPr wrap="none" anchor="ctr"/>
          <a:lstStyle/>
          <a:p>
            <a:pPr>
              <a:defRPr/>
            </a:pPr>
            <a:endParaRPr lang="en-US"/>
          </a:p>
        </p:txBody>
      </p:sp>
      <p:sp>
        <p:nvSpPr>
          <p:cNvPr id="11" name="Rectangle 15"/>
          <p:cNvSpPr>
            <a:spLocks noChangeArrowheads="1"/>
          </p:cNvSpPr>
          <p:nvPr/>
        </p:nvSpPr>
        <p:spPr bwMode="gray">
          <a:xfrm>
            <a:off x="7391400" y="914400"/>
            <a:ext cx="1600200" cy="1447800"/>
          </a:xfrm>
          <a:prstGeom prst="rect">
            <a:avLst/>
          </a:prstGeom>
          <a:noFill/>
          <a:ln w="9525">
            <a:solidFill>
              <a:schemeClr val="accent2"/>
            </a:solidFill>
            <a:miter lim="800000"/>
            <a:headEnd/>
            <a:tailEnd/>
          </a:ln>
          <a:effectLst/>
        </p:spPr>
        <p:txBody>
          <a:bodyPr wrap="none" anchor="ctr"/>
          <a:lstStyle/>
          <a:p>
            <a:pPr>
              <a:defRPr/>
            </a:pPr>
            <a:endParaRPr lang="en-US"/>
          </a:p>
        </p:txBody>
      </p:sp>
      <p:sp>
        <p:nvSpPr>
          <p:cNvPr id="12" name="Rectangle 16"/>
          <p:cNvSpPr>
            <a:spLocks noChangeArrowheads="1"/>
          </p:cNvSpPr>
          <p:nvPr/>
        </p:nvSpPr>
        <p:spPr bwMode="gray">
          <a:xfrm>
            <a:off x="8305800" y="0"/>
            <a:ext cx="76200" cy="1752600"/>
          </a:xfrm>
          <a:prstGeom prst="rect">
            <a:avLst/>
          </a:prstGeom>
          <a:solidFill>
            <a:schemeClr val="hlink"/>
          </a:solidFill>
          <a:ln w="9525">
            <a:noFill/>
            <a:miter lim="800000"/>
            <a:headEnd/>
            <a:tailEnd/>
          </a:ln>
          <a:effectLst/>
        </p:spPr>
        <p:txBody>
          <a:bodyPr wrap="none" anchor="ctr"/>
          <a:lstStyle/>
          <a:p>
            <a:pPr>
              <a:defRPr/>
            </a:pPr>
            <a:endParaRPr lang="en-US"/>
          </a:p>
        </p:txBody>
      </p:sp>
      <p:sp>
        <p:nvSpPr>
          <p:cNvPr id="33797" name="Rectangle 5"/>
          <p:cNvSpPr>
            <a:spLocks noGrp="1" noChangeArrowheads="1"/>
          </p:cNvSpPr>
          <p:nvPr>
            <p:ph type="ctrTitle"/>
          </p:nvPr>
        </p:nvSpPr>
        <p:spPr>
          <a:xfrm>
            <a:off x="457200" y="2590800"/>
            <a:ext cx="8229600" cy="685800"/>
          </a:xfrm>
        </p:spPr>
        <p:txBody>
          <a:bodyPr/>
          <a:lstStyle>
            <a:lvl1pPr>
              <a:defRPr sz="4400"/>
            </a:lvl1pPr>
          </a:lstStyle>
          <a:p>
            <a:r>
              <a:rPr lang="en-US"/>
              <a:t>Click to edit Master title style</a:t>
            </a:r>
          </a:p>
        </p:txBody>
      </p:sp>
      <p:sp>
        <p:nvSpPr>
          <p:cNvPr id="33798" name="Rectangle 6"/>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r>
              <a:rPr lang="en-US"/>
              <a:t>Click to edit Master subtitle style</a:t>
            </a:r>
          </a:p>
        </p:txBody>
      </p:sp>
      <p:sp>
        <p:nvSpPr>
          <p:cNvPr id="13" name="Rectangle 7"/>
          <p:cNvSpPr>
            <a:spLocks noGrp="1" noChangeArrowheads="1"/>
          </p:cNvSpPr>
          <p:nvPr>
            <p:ph type="dt" sz="half" idx="10"/>
          </p:nvPr>
        </p:nvSpPr>
        <p:spPr bwMode="auto">
          <a:xfrm>
            <a:off x="457200" y="6400800"/>
            <a:ext cx="2133600" cy="320675"/>
          </a:xfrm>
        </p:spPr>
        <p:txBody>
          <a:bodyPr/>
          <a:lstStyle>
            <a:lvl1pPr>
              <a:defRPr>
                <a:solidFill>
                  <a:schemeClr val="tx1"/>
                </a:solidFill>
              </a:defRPr>
            </a:lvl1pPr>
          </a:lstStyle>
          <a:p>
            <a:pPr>
              <a:defRPr/>
            </a:pPr>
            <a:endParaRPr lang="en-US"/>
          </a:p>
        </p:txBody>
      </p:sp>
      <p:sp>
        <p:nvSpPr>
          <p:cNvPr id="14" name="Rectangle 8"/>
          <p:cNvSpPr>
            <a:spLocks noGrp="1" noChangeArrowheads="1"/>
          </p:cNvSpPr>
          <p:nvPr>
            <p:ph type="ftr" sz="quarter" idx="11"/>
          </p:nvPr>
        </p:nvSpPr>
        <p:spPr bwMode="auto">
          <a:xfrm>
            <a:off x="3124200" y="6400800"/>
            <a:ext cx="2895600" cy="320675"/>
          </a:xfrm>
        </p:spPr>
        <p:txBody>
          <a:bodyPr/>
          <a:lstStyle>
            <a:lvl1pPr>
              <a:defRPr>
                <a:solidFill>
                  <a:schemeClr val="tx1"/>
                </a:solidFill>
              </a:defRPr>
            </a:lvl1pPr>
          </a:lstStyle>
          <a:p>
            <a:pPr>
              <a:defRPr/>
            </a:pPr>
            <a:endParaRPr lang="en-US"/>
          </a:p>
        </p:txBody>
      </p:sp>
      <p:sp>
        <p:nvSpPr>
          <p:cNvPr id="15" name="Rectangle 9"/>
          <p:cNvSpPr>
            <a:spLocks noGrp="1" noChangeArrowheads="1"/>
          </p:cNvSpPr>
          <p:nvPr>
            <p:ph type="sldNum" sz="quarter" idx="12"/>
          </p:nvPr>
        </p:nvSpPr>
        <p:spPr bwMode="auto">
          <a:xfrm>
            <a:off x="6553200" y="6400800"/>
            <a:ext cx="2133600" cy="320675"/>
          </a:xfrm>
        </p:spPr>
        <p:txBody>
          <a:bodyPr/>
          <a:lstStyle>
            <a:lvl1pPr>
              <a:defRPr>
                <a:solidFill>
                  <a:schemeClr val="tx1"/>
                </a:solidFill>
              </a:defRPr>
            </a:lvl1pPr>
          </a:lstStyle>
          <a:p>
            <a:pPr>
              <a:defRPr/>
            </a:pPr>
            <a:fld id="{A0AEBCF8-8E5C-47E6-972B-709D6411C138}" type="slidenum">
              <a:rPr lang="en-US"/>
              <a:pPr>
                <a:defRPr/>
              </a:pPr>
              <a:t>‹#›</a:t>
            </a:fld>
            <a:endParaRPr lang="en-US"/>
          </a:p>
        </p:txBody>
      </p:sp>
    </p:spTree>
    <p:extLst>
      <p:ext uri="{BB962C8B-B14F-4D97-AF65-F5344CB8AC3E}">
        <p14:creationId xmlns:p14="http://schemas.microsoft.com/office/powerpoint/2010/main" val="157484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332D221-B060-456F-BC4F-8B90CABE4314}" type="slidenum">
              <a:rPr lang="en-US"/>
              <a:pPr>
                <a:defRPr/>
              </a:pPr>
              <a:t>‹#›</a:t>
            </a:fld>
            <a:endParaRPr lang="en-US"/>
          </a:p>
        </p:txBody>
      </p:sp>
    </p:spTree>
    <p:extLst>
      <p:ext uri="{BB962C8B-B14F-4D97-AF65-F5344CB8AC3E}">
        <p14:creationId xmlns:p14="http://schemas.microsoft.com/office/powerpoint/2010/main" val="237172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8FAA0F7-91AA-4A6B-B2DA-3D6A034ECE1E}" type="slidenum">
              <a:rPr lang="en-US"/>
              <a:pPr>
                <a:defRPr/>
              </a:pPr>
              <a:t>‹#›</a:t>
            </a:fld>
            <a:endParaRPr lang="en-US"/>
          </a:p>
        </p:txBody>
      </p:sp>
    </p:spTree>
    <p:extLst>
      <p:ext uri="{BB962C8B-B14F-4D97-AF65-F5344CB8AC3E}">
        <p14:creationId xmlns:p14="http://schemas.microsoft.com/office/powerpoint/2010/main" val="228191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5026025"/>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B22AA77F-A81C-4742-8AE9-B68B4C767055}" type="slidenum">
              <a:rPr lang="en-US"/>
              <a:pPr>
                <a:defRPr/>
              </a:pPr>
              <a:t>‹#›</a:t>
            </a:fld>
            <a:endParaRPr lang="en-US"/>
          </a:p>
        </p:txBody>
      </p:sp>
    </p:spTree>
    <p:extLst>
      <p:ext uri="{BB962C8B-B14F-4D97-AF65-F5344CB8AC3E}">
        <p14:creationId xmlns:p14="http://schemas.microsoft.com/office/powerpoint/2010/main" val="270602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9CDBD60-3A4D-4A04-9CAD-02C095090CCB}" type="slidenum">
              <a:rPr lang="en-US"/>
              <a:pPr>
                <a:defRPr/>
              </a:pPr>
              <a:t>‹#›</a:t>
            </a:fld>
            <a:endParaRPr lang="en-US"/>
          </a:p>
        </p:txBody>
      </p:sp>
    </p:spTree>
    <p:extLst>
      <p:ext uri="{BB962C8B-B14F-4D97-AF65-F5344CB8AC3E}">
        <p14:creationId xmlns:p14="http://schemas.microsoft.com/office/powerpoint/2010/main" val="186580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24FFBF2-FE03-4BC5-874C-2050EC28F041}" type="slidenum">
              <a:rPr lang="en-US"/>
              <a:pPr>
                <a:defRPr/>
              </a:pPr>
              <a:t>‹#›</a:t>
            </a:fld>
            <a:endParaRPr lang="en-US"/>
          </a:p>
        </p:txBody>
      </p:sp>
    </p:spTree>
    <p:extLst>
      <p:ext uri="{BB962C8B-B14F-4D97-AF65-F5344CB8AC3E}">
        <p14:creationId xmlns:p14="http://schemas.microsoft.com/office/powerpoint/2010/main" val="250488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537405-6DF4-4AF0-BB78-C90AA0359FBC}" type="slidenum">
              <a:rPr lang="en-US"/>
              <a:pPr>
                <a:defRPr/>
              </a:pPr>
              <a:t>‹#›</a:t>
            </a:fld>
            <a:endParaRPr lang="en-US"/>
          </a:p>
        </p:txBody>
      </p:sp>
    </p:spTree>
    <p:extLst>
      <p:ext uri="{BB962C8B-B14F-4D97-AF65-F5344CB8AC3E}">
        <p14:creationId xmlns:p14="http://schemas.microsoft.com/office/powerpoint/2010/main" val="52580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F35EB4F-348E-474D-A67D-5A5CAB83825D}" type="slidenum">
              <a:rPr lang="en-US"/>
              <a:pPr>
                <a:defRPr/>
              </a:pPr>
              <a:t>‹#›</a:t>
            </a:fld>
            <a:endParaRPr lang="en-US"/>
          </a:p>
        </p:txBody>
      </p:sp>
    </p:spTree>
    <p:extLst>
      <p:ext uri="{BB962C8B-B14F-4D97-AF65-F5344CB8AC3E}">
        <p14:creationId xmlns:p14="http://schemas.microsoft.com/office/powerpoint/2010/main" val="369999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172DCF2A-8CEB-41E3-8682-1D09786B1ECC}" type="slidenum">
              <a:rPr lang="en-US"/>
              <a:pPr>
                <a:defRPr/>
              </a:pPr>
              <a:t>‹#›</a:t>
            </a:fld>
            <a:endParaRPr lang="en-US"/>
          </a:p>
        </p:txBody>
      </p:sp>
    </p:spTree>
    <p:extLst>
      <p:ext uri="{BB962C8B-B14F-4D97-AF65-F5344CB8AC3E}">
        <p14:creationId xmlns:p14="http://schemas.microsoft.com/office/powerpoint/2010/main" val="156487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2A54B7E1-AB12-44BB-951D-8A21D39DB94A}" type="slidenum">
              <a:rPr lang="en-US"/>
              <a:pPr>
                <a:defRPr/>
              </a:pPr>
              <a:t>‹#›</a:t>
            </a:fld>
            <a:endParaRPr lang="en-US"/>
          </a:p>
        </p:txBody>
      </p:sp>
    </p:spTree>
    <p:extLst>
      <p:ext uri="{BB962C8B-B14F-4D97-AF65-F5344CB8AC3E}">
        <p14:creationId xmlns:p14="http://schemas.microsoft.com/office/powerpoint/2010/main" val="26279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FF770FE-BCB2-4A8D-977F-2CC7AE758A37}" type="slidenum">
              <a:rPr lang="en-US"/>
              <a:pPr>
                <a:defRPr/>
              </a:pPr>
              <a:t>‹#›</a:t>
            </a:fld>
            <a:endParaRPr lang="en-US"/>
          </a:p>
        </p:txBody>
      </p:sp>
    </p:spTree>
    <p:extLst>
      <p:ext uri="{BB962C8B-B14F-4D97-AF65-F5344CB8AC3E}">
        <p14:creationId xmlns:p14="http://schemas.microsoft.com/office/powerpoint/2010/main" val="207732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A10FF878-8951-4316-AE93-542FB1048536}" type="slidenum">
              <a:rPr lang="en-US"/>
              <a:pPr>
                <a:defRPr/>
              </a:pPr>
              <a:t>‹#›</a:t>
            </a:fld>
            <a:endParaRPr lang="en-US"/>
          </a:p>
        </p:txBody>
      </p:sp>
    </p:spTree>
    <p:extLst>
      <p:ext uri="{BB962C8B-B14F-4D97-AF65-F5344CB8AC3E}">
        <p14:creationId xmlns:p14="http://schemas.microsoft.com/office/powerpoint/2010/main" val="252143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32770" name="Rectangle 2"/>
          <p:cNvSpPr>
            <a:spLocks noChangeArrowheads="1"/>
          </p:cNvSpPr>
          <p:nvPr/>
        </p:nvSpPr>
        <p:spPr bwMode="gray">
          <a:xfrm>
            <a:off x="0" y="9525"/>
            <a:ext cx="9144000" cy="10287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32771" name="Rectangle 3"/>
          <p:cNvSpPr>
            <a:spLocks noChangeArrowheads="1"/>
          </p:cNvSpPr>
          <p:nvPr/>
        </p:nvSpPr>
        <p:spPr bwMode="gray">
          <a:xfrm>
            <a:off x="1447800" y="0"/>
            <a:ext cx="7696200" cy="879475"/>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2772" name="Rectangle 4"/>
          <p:cNvSpPr>
            <a:spLocks noChangeArrowheads="1"/>
          </p:cNvSpPr>
          <p:nvPr/>
        </p:nvSpPr>
        <p:spPr bwMode="gray">
          <a:xfrm>
            <a:off x="0" y="158750"/>
            <a:ext cx="9144000" cy="603250"/>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p:spPr>
        <p:txBody>
          <a:bodyPr wrap="none" anchor="ctr"/>
          <a:lstStyle/>
          <a:p>
            <a:pPr>
              <a:defRPr/>
            </a:pPr>
            <a:endParaRPr lang="en-US"/>
          </a:p>
        </p:txBody>
      </p:sp>
      <p:sp>
        <p:nvSpPr>
          <p:cNvPr id="32773" name="Rectangle 5"/>
          <p:cNvSpPr>
            <a:spLocks noChangeArrowheads="1"/>
          </p:cNvSpPr>
          <p:nvPr/>
        </p:nvSpPr>
        <p:spPr bwMode="gray">
          <a:xfrm>
            <a:off x="0" y="1143000"/>
            <a:ext cx="228600" cy="5715000"/>
          </a:xfrm>
          <a:prstGeom prst="rect">
            <a:avLst/>
          </a:prstGeom>
          <a:gradFill rotWithShape="1">
            <a:gsLst>
              <a:gs pos="0">
                <a:schemeClr val="hlink"/>
              </a:gs>
              <a:gs pos="100000">
                <a:schemeClr val="hlink">
                  <a:gamma/>
                  <a:tint val="0"/>
                  <a:invGamma/>
                </a:schemeClr>
              </a:gs>
            </a:gsLst>
            <a:lin ang="5400000" scaled="1"/>
          </a:gradFill>
          <a:ln w="9525">
            <a:noFill/>
            <a:miter lim="800000"/>
            <a:headEnd/>
            <a:tailEnd/>
          </a:ln>
          <a:effectLst/>
        </p:spPr>
        <p:txBody>
          <a:bodyPr wrap="none" anchor="ctr"/>
          <a:lstStyle/>
          <a:p>
            <a:pPr>
              <a:defRPr/>
            </a:pPr>
            <a:endParaRPr lang="en-US"/>
          </a:p>
        </p:txBody>
      </p:sp>
      <p:sp>
        <p:nvSpPr>
          <p:cNvPr id="32774" name="Rectangle 6"/>
          <p:cNvSpPr>
            <a:spLocks noChangeArrowheads="1"/>
          </p:cNvSpPr>
          <p:nvPr/>
        </p:nvSpPr>
        <p:spPr bwMode="gray">
          <a:xfrm>
            <a:off x="8686800" y="0"/>
            <a:ext cx="76200" cy="609600"/>
          </a:xfrm>
          <a:prstGeom prst="rect">
            <a:avLst/>
          </a:prstGeom>
          <a:solidFill>
            <a:schemeClr val="hlink"/>
          </a:solidFill>
          <a:ln w="9525">
            <a:noFill/>
            <a:miter lim="800000"/>
            <a:headEnd/>
            <a:tailEnd/>
          </a:ln>
          <a:effectLst/>
        </p:spPr>
        <p:txBody>
          <a:bodyPr wrap="none" anchor="ctr"/>
          <a:lstStyle/>
          <a:p>
            <a:pPr>
              <a:defRPr/>
            </a:pPr>
            <a:endParaRPr lang="en-US"/>
          </a:p>
        </p:txBody>
      </p:sp>
      <p:sp>
        <p:nvSpPr>
          <p:cNvPr id="1031" name="Rectangle 7"/>
          <p:cNvSpPr>
            <a:spLocks noGrp="1" noChangeArrowheads="1"/>
          </p:cNvSpPr>
          <p:nvPr>
            <p:ph type="body" idx="1"/>
          </p:nvPr>
        </p:nvSpPr>
        <p:spPr bwMode="gray">
          <a:xfrm>
            <a:off x="457200" y="13716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32776" name="Rectangle 8"/>
          <p:cNvSpPr>
            <a:spLocks noGrp="1" noChangeArrowheads="1"/>
          </p:cNvSpPr>
          <p:nvPr>
            <p:ph type="dt" sz="half" idx="2"/>
          </p:nvPr>
        </p:nvSpPr>
        <p:spPr bwMode="gray">
          <a:xfrm>
            <a:off x="457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accent1"/>
                </a:solidFill>
              </a:defRPr>
            </a:lvl1pPr>
          </a:lstStyle>
          <a:p>
            <a:pPr>
              <a:defRPr/>
            </a:pPr>
            <a:endParaRPr lang="en-US"/>
          </a:p>
        </p:txBody>
      </p:sp>
      <p:sp>
        <p:nvSpPr>
          <p:cNvPr id="32777" name="Rectangle 9"/>
          <p:cNvSpPr>
            <a:spLocks noGrp="1" noChangeArrowheads="1"/>
          </p:cNvSpPr>
          <p:nvPr>
            <p:ph type="ftr" sz="quarter" idx="3"/>
          </p:nvPr>
        </p:nvSpPr>
        <p:spPr bwMode="gray">
          <a:xfrm>
            <a:off x="3124200" y="652145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accent1"/>
                </a:solidFill>
              </a:defRPr>
            </a:lvl1pPr>
          </a:lstStyle>
          <a:p>
            <a:pPr>
              <a:defRPr/>
            </a:pPr>
            <a:endParaRPr lang="en-US"/>
          </a:p>
        </p:txBody>
      </p:sp>
      <p:sp>
        <p:nvSpPr>
          <p:cNvPr id="32778" name="Rectangle 10"/>
          <p:cNvSpPr>
            <a:spLocks noGrp="1" noChangeArrowheads="1"/>
          </p:cNvSpPr>
          <p:nvPr>
            <p:ph type="sldNum" sz="quarter" idx="4"/>
          </p:nvPr>
        </p:nvSpPr>
        <p:spPr bwMode="gray">
          <a:xfrm>
            <a:off x="6553200"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accent1"/>
                </a:solidFill>
              </a:defRPr>
            </a:lvl1pPr>
          </a:lstStyle>
          <a:p>
            <a:pPr>
              <a:defRPr/>
            </a:pPr>
            <a:fld id="{24E92247-B04C-4A6A-A281-75C613CFB753}" type="slidenum">
              <a:rPr lang="en-US"/>
              <a:pPr>
                <a:defRPr/>
              </a:pPr>
              <a:t>‹#›</a:t>
            </a:fld>
            <a:endParaRPr lang="en-US"/>
          </a:p>
        </p:txBody>
      </p:sp>
      <p:sp>
        <p:nvSpPr>
          <p:cNvPr id="32779" name="Rectangle 11"/>
          <p:cNvSpPr>
            <a:spLocks noChangeArrowheads="1"/>
          </p:cNvSpPr>
          <p:nvPr/>
        </p:nvSpPr>
        <p:spPr bwMode="gray">
          <a:xfrm>
            <a:off x="0" y="0"/>
            <a:ext cx="1447800" cy="1066800"/>
          </a:xfrm>
          <a:prstGeom prst="rect">
            <a:avLst/>
          </a:prstGeom>
          <a:solidFill>
            <a:schemeClr val="tx1"/>
          </a:solidFill>
          <a:ln w="9525">
            <a:noFill/>
            <a:miter lim="800000"/>
            <a:headEnd/>
            <a:tailEnd/>
          </a:ln>
          <a:effectLst/>
        </p:spPr>
        <p:txBody>
          <a:bodyPr wrap="none" anchor="ctr"/>
          <a:lstStyle/>
          <a:p>
            <a:pPr>
              <a:defRPr/>
            </a:pPr>
            <a:endParaRPr lang="en-US"/>
          </a:p>
        </p:txBody>
      </p:sp>
      <p:pic>
        <p:nvPicPr>
          <p:cNvPr id="1036"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0" y="0"/>
            <a:ext cx="12430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Rectangle 13"/>
          <p:cNvSpPr>
            <a:spLocks noChangeArrowheads="1"/>
          </p:cNvSpPr>
          <p:nvPr/>
        </p:nvSpPr>
        <p:spPr bwMode="gray">
          <a:xfrm>
            <a:off x="0" y="1035050"/>
            <a:ext cx="1447800" cy="228600"/>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038" name="Rectangle 14"/>
          <p:cNvSpPr>
            <a:spLocks noGrp="1" noChangeArrowheads="1"/>
          </p:cNvSpPr>
          <p:nvPr>
            <p:ph type="title"/>
          </p:nvPr>
        </p:nvSpPr>
        <p:spPr bwMode="gray">
          <a:xfrm>
            <a:off x="1447800" y="206375"/>
            <a:ext cx="685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Tree>
  </p:cSld>
  <p:clrMap bg1="lt1" tx1="dk1" bg2="lt2" tx2="dk2" accent1="accent1" accent2="accent2" accent3="accent3" accent4="accent4" accent5="accent5" accent6="accent6" hlink="hlink" folHlink="folHlink"/>
  <p:sldLayoutIdLst>
    <p:sldLayoutId id="2147483718"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774"/>
                                        </p:tgtEl>
                                        <p:attrNameLst>
                                          <p:attrName>style.visibility</p:attrName>
                                        </p:attrNameLst>
                                      </p:cBhvr>
                                      <p:to>
                                        <p:strVal val="visible"/>
                                      </p:to>
                                    </p:set>
                                    <p:animEffect transition="in" filter="wipe(up)">
                                      <p:cBhvr>
                                        <p:cTn id="11"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4" grpId="0" animBg="1"/>
    </p:bldLst>
  </p:timing>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v"/>
        <a:defRPr sz="24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50000"/>
        <a:buFont typeface="Wingdings 2" pitchFamily="18" charset="2"/>
        <a:buChar char=""/>
        <a:defRPr sz="2400">
          <a:solidFill>
            <a:srgbClr val="000000"/>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000">
          <a:solidFill>
            <a:srgbClr val="000000"/>
          </a:solidFill>
          <a:latin typeface="+mn-lt"/>
        </a:defRPr>
      </a:lvl3pPr>
      <a:lvl4pPr marL="1600200" indent="-228600" algn="l" rtl="0" eaLnBrk="0" fontAlgn="base" hangingPunct="0">
        <a:spcBef>
          <a:spcPct val="20000"/>
        </a:spcBef>
        <a:spcAft>
          <a:spcPct val="0"/>
        </a:spcAft>
        <a:buClr>
          <a:schemeClr val="folHlink"/>
        </a:buClr>
        <a:buSzPct val="60000"/>
        <a:buFont typeface="Wingdings 2" pitchFamily="18" charset="2"/>
        <a:buChar char=""/>
        <a:defRPr sz="2000">
          <a:solidFill>
            <a:srgbClr val="000000"/>
          </a:solidFill>
          <a:latin typeface="+mn-lt"/>
        </a:defRPr>
      </a:lvl4pPr>
      <a:lvl5pPr marL="2057400" indent="-228600" algn="l" rtl="0" eaLnBrk="0" fontAlgn="base" hangingPunct="0">
        <a:spcBef>
          <a:spcPct val="20000"/>
        </a:spcBef>
        <a:spcAft>
          <a:spcPct val="0"/>
        </a:spcAft>
        <a:buFont typeface="Wingdings" pitchFamily="2" charset="2"/>
        <a:buChar char="§"/>
        <a:defRPr sz="2000">
          <a:solidFill>
            <a:srgbClr val="000000"/>
          </a:solidFill>
          <a:latin typeface="+mn-lt"/>
        </a:defRPr>
      </a:lvl5pPr>
      <a:lvl6pPr marL="2514600" indent="-228600" algn="l" rtl="0" fontAlgn="base">
        <a:spcBef>
          <a:spcPct val="20000"/>
        </a:spcBef>
        <a:spcAft>
          <a:spcPct val="0"/>
        </a:spcAft>
        <a:buFont typeface="Wingdings" pitchFamily="2" charset="2"/>
        <a:buChar char="§"/>
        <a:defRPr>
          <a:solidFill>
            <a:srgbClr val="000000"/>
          </a:solidFill>
          <a:latin typeface="+mn-lt"/>
        </a:defRPr>
      </a:lvl6pPr>
      <a:lvl7pPr marL="2971800" indent="-228600" algn="l" rtl="0" fontAlgn="base">
        <a:spcBef>
          <a:spcPct val="20000"/>
        </a:spcBef>
        <a:spcAft>
          <a:spcPct val="0"/>
        </a:spcAft>
        <a:buFont typeface="Wingdings" pitchFamily="2" charset="2"/>
        <a:buChar char="§"/>
        <a:defRPr>
          <a:solidFill>
            <a:srgbClr val="000000"/>
          </a:solidFill>
          <a:latin typeface="+mn-lt"/>
        </a:defRPr>
      </a:lvl7pPr>
      <a:lvl8pPr marL="3429000" indent="-228600" algn="l" rtl="0" fontAlgn="base">
        <a:spcBef>
          <a:spcPct val="20000"/>
        </a:spcBef>
        <a:spcAft>
          <a:spcPct val="0"/>
        </a:spcAft>
        <a:buFont typeface="Wingdings" pitchFamily="2" charset="2"/>
        <a:buChar char="§"/>
        <a:defRPr>
          <a:solidFill>
            <a:srgbClr val="000000"/>
          </a:solidFill>
          <a:latin typeface="+mn-lt"/>
        </a:defRPr>
      </a:lvl8pPr>
      <a:lvl9pPr marL="3886200" indent="-228600" algn="l" rtl="0" fontAlgn="base">
        <a:spcBef>
          <a:spcPct val="20000"/>
        </a:spcBef>
        <a:spcAft>
          <a:spcPct val="0"/>
        </a:spcAft>
        <a:buFont typeface="Wingdings" pitchFamily="2"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2FE84502-4E7F-4764-B382-EE9F7737EACD}" type="slidenum">
              <a:rPr lang="en-US" altLang="vi-VN" b="0" smtClean="0"/>
              <a:pPr eaLnBrk="1" hangingPunct="1"/>
              <a:t>1</a:t>
            </a:fld>
            <a:endParaRPr lang="en-US" altLang="vi-VN" b="0" smtClean="0"/>
          </a:p>
        </p:txBody>
      </p:sp>
      <p:sp>
        <p:nvSpPr>
          <p:cNvPr id="413698" name="Rectangle 2"/>
          <p:cNvSpPr>
            <a:spLocks noGrp="1" noChangeArrowheads="1"/>
          </p:cNvSpPr>
          <p:nvPr>
            <p:ph type="ctrTitle"/>
          </p:nvPr>
        </p:nvSpPr>
        <p:spPr/>
        <p:txBody>
          <a:bodyPr/>
          <a:lstStyle/>
          <a:p>
            <a:pPr eaLnBrk="1" hangingPunct="1">
              <a:defRPr/>
            </a:pPr>
            <a:r>
              <a:rPr lang="en-US" sz="3600" b="1" dirty="0" err="1" smtClean="0">
                <a:effectLst>
                  <a:outerShdw blurRad="38100" dist="38100" dir="2700000" algn="tl">
                    <a:srgbClr val="C0C0C0"/>
                  </a:outerShdw>
                </a:effectLst>
              </a:rPr>
              <a:t>Chương</a:t>
            </a:r>
            <a:r>
              <a:rPr lang="en-US" sz="3600" b="1" smtClean="0">
                <a:effectLst>
                  <a:outerShdw blurRad="38100" dist="38100" dir="2700000" algn="tl">
                    <a:srgbClr val="C0C0C0"/>
                  </a:outerShdw>
                </a:effectLst>
              </a:rPr>
              <a:t> </a:t>
            </a:r>
            <a:r>
              <a:rPr lang="en-US" sz="3600" b="1" smtClean="0">
                <a:effectLst>
                  <a:outerShdw blurRad="38100" dist="38100" dir="2700000" algn="tl">
                    <a:srgbClr val="C0C0C0"/>
                  </a:outerShdw>
                </a:effectLst>
              </a:rPr>
              <a:t>5. </a:t>
            </a:r>
            <a:r>
              <a:rPr lang="en-US" sz="3600" b="1" dirty="0" err="1" smtClean="0">
                <a:effectLst>
                  <a:outerShdw blurRad="38100" dist="38100" dir="2700000" algn="tl">
                    <a:srgbClr val="C0C0C0"/>
                  </a:outerShdw>
                </a:effectLst>
              </a:rPr>
              <a:t>Thiết</a:t>
            </a:r>
            <a:r>
              <a:rPr lang="en-US" sz="3600" b="1" dirty="0" smtClean="0">
                <a:effectLst>
                  <a:outerShdw blurRad="38100" dist="38100" dir="2700000" algn="tl">
                    <a:srgbClr val="C0C0C0"/>
                  </a:outerShdw>
                </a:effectLst>
              </a:rPr>
              <a:t> </a:t>
            </a:r>
            <a:r>
              <a:rPr lang="en-US" sz="3600" b="1" dirty="0" err="1" smtClean="0">
                <a:effectLst>
                  <a:outerShdw blurRad="38100" dist="38100" dir="2700000" algn="tl">
                    <a:srgbClr val="C0C0C0"/>
                  </a:outerShdw>
                </a:effectLst>
              </a:rPr>
              <a:t>kế</a:t>
            </a:r>
            <a:r>
              <a:rPr lang="en-US" sz="3600" b="1" dirty="0" smtClean="0">
                <a:effectLst>
                  <a:outerShdw blurRad="38100" dist="38100" dir="2700000" algn="tl">
                    <a:srgbClr val="C0C0C0"/>
                  </a:outerShdw>
                </a:effectLst>
              </a:rPr>
              <a:t> </a:t>
            </a:r>
            <a:r>
              <a:rPr lang="en-US" sz="3600" b="1" dirty="0" err="1" smtClean="0">
                <a:effectLst>
                  <a:outerShdw blurRad="38100" dist="38100" dir="2700000" algn="tl">
                    <a:srgbClr val="C0C0C0"/>
                  </a:outerShdw>
                </a:effectLst>
              </a:rPr>
              <a:t>dữ</a:t>
            </a:r>
            <a:r>
              <a:rPr lang="en-US" sz="3600" b="1" dirty="0" smtClean="0">
                <a:effectLst>
                  <a:outerShdw blurRad="38100" dist="38100" dir="2700000" algn="tl">
                    <a:srgbClr val="C0C0C0"/>
                  </a:outerShdw>
                </a:effectLst>
              </a:rPr>
              <a:t> </a:t>
            </a:r>
            <a:r>
              <a:rPr lang="en-US" sz="3600" b="1" dirty="0" err="1" smtClean="0">
                <a:effectLst>
                  <a:outerShdw blurRad="38100" dist="38100" dir="2700000" algn="tl">
                    <a:srgbClr val="C0C0C0"/>
                  </a:outerShdw>
                </a:effectLst>
              </a:rPr>
              <a:t>liệu</a:t>
            </a:r>
            <a:r>
              <a:rPr lang="en-US" sz="3600" b="1" dirty="0" smtClean="0">
                <a:effectLst>
                  <a:outerShdw blurRad="38100" dist="38100" dir="2700000" algn="tl">
                    <a:srgbClr val="C0C0C0"/>
                  </a:outerShdw>
                </a:effectLst>
              </a:rPr>
              <a:t> </a:t>
            </a:r>
            <a:r>
              <a:rPr lang="en-US" sz="3600" b="1" dirty="0" err="1" smtClean="0">
                <a:effectLst>
                  <a:outerShdw blurRad="38100" dist="38100" dir="2700000" algn="tl">
                    <a:srgbClr val="C0C0C0"/>
                  </a:outerShdw>
                </a:effectLst>
              </a:rPr>
              <a:t>lưu</a:t>
            </a:r>
            <a:r>
              <a:rPr lang="en-US" sz="3600" b="1" dirty="0" smtClean="0">
                <a:effectLst>
                  <a:outerShdw blurRad="38100" dist="38100" dir="2700000" algn="tl">
                    <a:srgbClr val="C0C0C0"/>
                  </a:outerShdw>
                </a:effectLst>
              </a:rPr>
              <a:t> </a:t>
            </a:r>
            <a:r>
              <a:rPr lang="en-US" sz="3600" b="1" dirty="0" err="1" smtClean="0">
                <a:effectLst>
                  <a:outerShdw blurRad="38100" dist="38100" dir="2700000" algn="tl">
                    <a:srgbClr val="C0C0C0"/>
                  </a:outerShdw>
                </a:effectLst>
              </a:rPr>
              <a:t>trữ</a:t>
            </a:r>
            <a:endParaRPr lang="en-US" sz="3600" b="1" dirty="0" smtClean="0">
              <a:effectLst>
                <a:outerShdw blurRad="38100" dist="38100" dir="2700000" algn="tl">
                  <a:srgbClr val="C0C0C0"/>
                </a:outerShdw>
              </a:effectLst>
            </a:endParaRPr>
          </a:p>
        </p:txBody>
      </p:sp>
      <p:sp>
        <p:nvSpPr>
          <p:cNvPr id="3076" name="Rectangle 7"/>
          <p:cNvSpPr>
            <a:spLocks noChangeArrowheads="1"/>
          </p:cNvSpPr>
          <p:nvPr/>
        </p:nvSpPr>
        <p:spPr bwMode="gray">
          <a:xfrm>
            <a:off x="4343400" y="53340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buFont typeface="Wingdings" pitchFamily="2" charset="2"/>
              <a:buNone/>
            </a:pPr>
            <a:r>
              <a:rPr lang="en-US" altLang="vi-VN" sz="2000" dirty="0" err="1">
                <a:solidFill>
                  <a:srgbClr val="000000"/>
                </a:solidFill>
              </a:rPr>
              <a:t>Khoa</a:t>
            </a:r>
            <a:r>
              <a:rPr lang="en-US" altLang="vi-VN" sz="2000" dirty="0">
                <a:solidFill>
                  <a:srgbClr val="000000"/>
                </a:solidFill>
              </a:rPr>
              <a:t> CNTT – ĐH TDM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EB0846B-5A89-403D-993A-23801DD7CED1}" type="slidenum">
              <a:rPr lang="en-US" altLang="vi-VN" b="0" smtClean="0">
                <a:solidFill>
                  <a:schemeClr val="accent1"/>
                </a:solidFill>
              </a:rPr>
              <a:pPr eaLnBrk="1" hangingPunct="1"/>
              <a:t>10</a:t>
            </a:fld>
            <a:endParaRPr lang="en-US" altLang="vi-VN" b="0" smtClean="0">
              <a:solidFill>
                <a:schemeClr val="accent1"/>
              </a:solidFill>
            </a:endParaRPr>
          </a:p>
        </p:txBody>
      </p:sp>
      <p:sp>
        <p:nvSpPr>
          <p:cNvPr id="66355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#5 (2)</a:t>
            </a:r>
          </a:p>
        </p:txBody>
      </p:sp>
      <p:sp>
        <p:nvSpPr>
          <p:cNvPr id="12292" name="Rectangle 3"/>
          <p:cNvSpPr>
            <a:spLocks noGrp="1" noChangeArrowheads="1"/>
          </p:cNvSpPr>
          <p:nvPr>
            <p:ph type="body" idx="1"/>
          </p:nvPr>
        </p:nvSpPr>
        <p:spPr/>
        <p:txBody>
          <a:bodyPr/>
          <a:lstStyle/>
          <a:p>
            <a:pPr eaLnBrk="1" hangingPunct="1">
              <a:lnSpc>
                <a:spcPct val="120000"/>
              </a:lnSpc>
            </a:pPr>
            <a:r>
              <a:rPr lang="en-US" altLang="vi-VN" smtClean="0"/>
              <a:t>Quan hệ kế thừa </a:t>
            </a:r>
          </a:p>
        </p:txBody>
      </p:sp>
      <p:grpSp>
        <p:nvGrpSpPr>
          <p:cNvPr id="12293" name="Group 29"/>
          <p:cNvGrpSpPr>
            <a:grpSpLocks/>
          </p:cNvGrpSpPr>
          <p:nvPr/>
        </p:nvGrpSpPr>
        <p:grpSpPr bwMode="auto">
          <a:xfrm>
            <a:off x="533400" y="2286000"/>
            <a:ext cx="3048000" cy="3124200"/>
            <a:chOff x="336" y="1440"/>
            <a:chExt cx="1920" cy="1968"/>
          </a:xfrm>
        </p:grpSpPr>
        <p:grpSp>
          <p:nvGrpSpPr>
            <p:cNvPr id="12303" name="Group 22"/>
            <p:cNvGrpSpPr>
              <a:grpSpLocks/>
            </p:cNvGrpSpPr>
            <p:nvPr/>
          </p:nvGrpSpPr>
          <p:grpSpPr bwMode="auto">
            <a:xfrm>
              <a:off x="960" y="1440"/>
              <a:ext cx="576" cy="864"/>
              <a:chOff x="1056" y="1488"/>
              <a:chExt cx="576" cy="864"/>
            </a:xfrm>
          </p:grpSpPr>
          <p:sp>
            <p:nvSpPr>
              <p:cNvPr id="12315" name="Rectangle 4"/>
              <p:cNvSpPr>
                <a:spLocks noChangeArrowheads="1"/>
              </p:cNvSpPr>
              <p:nvPr/>
            </p:nvSpPr>
            <p:spPr bwMode="auto">
              <a:xfrm>
                <a:off x="1056" y="1488"/>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2316" name="Rectangle 15"/>
              <p:cNvSpPr>
                <a:spLocks noChangeArrowheads="1"/>
              </p:cNvSpPr>
              <p:nvPr/>
            </p:nvSpPr>
            <p:spPr bwMode="auto">
              <a:xfrm>
                <a:off x="1056" y="1680"/>
                <a:ext cx="576" cy="528"/>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FF0000"/>
                    </a:solidFill>
                  </a:rPr>
                  <a:t>+ x</a:t>
                </a:r>
              </a:p>
              <a:p>
                <a:pPr eaLnBrk="1" hangingPunct="1"/>
                <a:r>
                  <a:rPr lang="en-US" altLang="vi-VN" b="0">
                    <a:solidFill>
                      <a:srgbClr val="FF0000"/>
                    </a:solidFill>
                  </a:rPr>
                  <a:t># y</a:t>
                </a:r>
              </a:p>
              <a:p>
                <a:pPr eaLnBrk="1" hangingPunct="1"/>
                <a:r>
                  <a:rPr lang="en-US" altLang="vi-VN" b="0">
                    <a:solidFill>
                      <a:srgbClr val="000000"/>
                    </a:solidFill>
                  </a:rPr>
                  <a:t>- z</a:t>
                </a:r>
              </a:p>
            </p:txBody>
          </p:sp>
          <p:sp>
            <p:nvSpPr>
              <p:cNvPr id="12317" name="Rectangle 16"/>
              <p:cNvSpPr>
                <a:spLocks noChangeArrowheads="1"/>
              </p:cNvSpPr>
              <p:nvPr/>
            </p:nvSpPr>
            <p:spPr bwMode="auto">
              <a:xfrm>
                <a:off x="1056" y="2208"/>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2304" name="Group 23"/>
            <p:cNvGrpSpPr>
              <a:grpSpLocks/>
            </p:cNvGrpSpPr>
            <p:nvPr/>
          </p:nvGrpSpPr>
          <p:grpSpPr bwMode="auto">
            <a:xfrm>
              <a:off x="336" y="2736"/>
              <a:ext cx="576" cy="672"/>
              <a:chOff x="336" y="2736"/>
              <a:chExt cx="576" cy="672"/>
            </a:xfrm>
          </p:grpSpPr>
          <p:sp>
            <p:nvSpPr>
              <p:cNvPr id="12312" name="Rectangle 5"/>
              <p:cNvSpPr>
                <a:spLocks noChangeArrowheads="1"/>
              </p:cNvSpPr>
              <p:nvPr/>
            </p:nvSpPr>
            <p:spPr bwMode="auto">
              <a:xfrm>
                <a:off x="336"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B</a:t>
                </a:r>
              </a:p>
            </p:txBody>
          </p:sp>
          <p:sp>
            <p:nvSpPr>
              <p:cNvPr id="12313" name="Rectangle 18"/>
              <p:cNvSpPr>
                <a:spLocks noChangeArrowheads="1"/>
              </p:cNvSpPr>
              <p:nvPr/>
            </p:nvSpPr>
            <p:spPr bwMode="auto">
              <a:xfrm>
                <a:off x="336"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008000"/>
                    </a:solidFill>
                  </a:rPr>
                  <a:t># t</a:t>
                </a:r>
              </a:p>
              <a:p>
                <a:pPr eaLnBrk="1" hangingPunct="1"/>
                <a:r>
                  <a:rPr lang="en-US" altLang="vi-VN" b="0">
                    <a:solidFill>
                      <a:srgbClr val="008000"/>
                    </a:solidFill>
                  </a:rPr>
                  <a:t># u</a:t>
                </a:r>
              </a:p>
            </p:txBody>
          </p:sp>
          <p:sp>
            <p:nvSpPr>
              <p:cNvPr id="12314" name="Rectangle 20"/>
              <p:cNvSpPr>
                <a:spLocks noChangeArrowheads="1"/>
              </p:cNvSpPr>
              <p:nvPr/>
            </p:nvSpPr>
            <p:spPr bwMode="auto">
              <a:xfrm>
                <a:off x="336"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2305" name="Group 24"/>
            <p:cNvGrpSpPr>
              <a:grpSpLocks/>
            </p:cNvGrpSpPr>
            <p:nvPr/>
          </p:nvGrpSpPr>
          <p:grpSpPr bwMode="auto">
            <a:xfrm>
              <a:off x="1680" y="2736"/>
              <a:ext cx="576" cy="672"/>
              <a:chOff x="1680" y="2736"/>
              <a:chExt cx="576" cy="672"/>
            </a:xfrm>
          </p:grpSpPr>
          <p:sp>
            <p:nvSpPr>
              <p:cNvPr id="12309" name="Rectangle 17"/>
              <p:cNvSpPr>
                <a:spLocks noChangeArrowheads="1"/>
              </p:cNvSpPr>
              <p:nvPr/>
            </p:nvSpPr>
            <p:spPr bwMode="auto">
              <a:xfrm>
                <a:off x="1680"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a:t>
                </a:r>
              </a:p>
            </p:txBody>
          </p:sp>
          <p:sp>
            <p:nvSpPr>
              <p:cNvPr id="12310" name="Rectangle 19"/>
              <p:cNvSpPr>
                <a:spLocks noChangeArrowheads="1"/>
              </p:cNvSpPr>
              <p:nvPr/>
            </p:nvSpPr>
            <p:spPr bwMode="auto">
              <a:xfrm>
                <a:off x="1680"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chemeClr val="accent1"/>
                    </a:solidFill>
                  </a:rPr>
                  <a:t>-v</a:t>
                </a:r>
              </a:p>
            </p:txBody>
          </p:sp>
          <p:sp>
            <p:nvSpPr>
              <p:cNvPr id="12311" name="Rectangle 21"/>
              <p:cNvSpPr>
                <a:spLocks noChangeArrowheads="1"/>
              </p:cNvSpPr>
              <p:nvPr/>
            </p:nvSpPr>
            <p:spPr bwMode="auto">
              <a:xfrm>
                <a:off x="1680"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cxnSp>
          <p:nvCxnSpPr>
            <p:cNvPr id="12306" name="AutoShape 25"/>
            <p:cNvCxnSpPr>
              <a:cxnSpLocks noChangeShapeType="1"/>
              <a:stCxn id="12312" idx="0"/>
              <a:endCxn id="12309" idx="0"/>
            </p:cNvCxnSpPr>
            <p:nvPr/>
          </p:nvCxnSpPr>
          <p:spPr bwMode="auto">
            <a:xfrm rot="5400000" flipV="1">
              <a:off x="1295" y="2065"/>
              <a:ext cx="1" cy="1344"/>
            </a:xfrm>
            <a:prstGeom prst="bentConnector3">
              <a:avLst>
                <a:gd name="adj1" fmla="val -14400005"/>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2307" name="Line 28"/>
            <p:cNvSpPr>
              <a:spLocks noChangeShapeType="1"/>
            </p:cNvSpPr>
            <p:nvPr/>
          </p:nvSpPr>
          <p:spPr bwMode="auto">
            <a:xfrm flipV="1">
              <a:off x="1278" y="24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2308" name="AutoShape 26"/>
            <p:cNvSpPr>
              <a:spLocks noChangeArrowheads="1"/>
            </p:cNvSpPr>
            <p:nvPr/>
          </p:nvSpPr>
          <p:spPr bwMode="auto">
            <a:xfrm>
              <a:off x="1200" y="2304"/>
              <a:ext cx="144" cy="192"/>
            </a:xfrm>
            <a:prstGeom prst="triangle">
              <a:avLst>
                <a:gd name="adj" fmla="val 50000"/>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2294" name="Group 160"/>
          <p:cNvGrpSpPr>
            <a:grpSpLocks/>
          </p:cNvGrpSpPr>
          <p:nvPr/>
        </p:nvGrpSpPr>
        <p:grpSpPr bwMode="auto">
          <a:xfrm>
            <a:off x="3886200" y="2833688"/>
            <a:ext cx="4864100" cy="976312"/>
            <a:chOff x="2496" y="1161"/>
            <a:chExt cx="3064" cy="615"/>
          </a:xfrm>
        </p:grpSpPr>
        <p:sp>
          <p:nvSpPr>
            <p:cNvPr id="12297" name="Rectangle 9"/>
            <p:cNvSpPr>
              <a:spLocks noChangeArrowheads="1"/>
            </p:cNvSpPr>
            <p:nvPr/>
          </p:nvSpPr>
          <p:spPr bwMode="auto">
            <a:xfrm>
              <a:off x="2656" y="1161"/>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2298" name="Rectangle 10"/>
            <p:cNvSpPr>
              <a:spLocks noChangeArrowheads="1"/>
            </p:cNvSpPr>
            <p:nvPr/>
          </p:nvSpPr>
          <p:spPr bwMode="auto">
            <a:xfrm>
              <a:off x="3664" y="1161"/>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B</a:t>
              </a:r>
            </a:p>
          </p:txBody>
        </p:sp>
        <p:sp>
          <p:nvSpPr>
            <p:cNvPr id="12299" name="Text Box 12"/>
            <p:cNvSpPr txBox="1">
              <a:spLocks noChangeArrowheads="1"/>
            </p:cNvSpPr>
            <p:nvPr/>
          </p:nvSpPr>
          <p:spPr bwMode="auto">
            <a:xfrm>
              <a:off x="2496" y="1545"/>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A(</a:t>
              </a:r>
              <a:r>
                <a:rPr lang="en-US" altLang="vi-VN" b="0" u="sng">
                  <a:solidFill>
                    <a:srgbClr val="000000"/>
                  </a:solidFill>
                </a:rPr>
                <a:t>MA</a:t>
              </a:r>
              <a:r>
                <a:rPr lang="en-US" altLang="vi-VN" b="0">
                  <a:solidFill>
                    <a:srgbClr val="000000"/>
                  </a:solidFill>
                </a:rPr>
                <a:t>, </a:t>
              </a:r>
              <a:r>
                <a:rPr lang="en-US" altLang="vi-VN" b="0">
                  <a:solidFill>
                    <a:srgbClr val="FF0000"/>
                  </a:solidFill>
                </a:rPr>
                <a:t>x, y</a:t>
              </a:r>
              <a:r>
                <a:rPr lang="en-US" altLang="vi-VN" b="0">
                  <a:solidFill>
                    <a:srgbClr val="000000"/>
                  </a:solidFill>
                </a:rPr>
                <a:t>, z)</a:t>
              </a:r>
            </a:p>
          </p:txBody>
        </p:sp>
        <p:sp>
          <p:nvSpPr>
            <p:cNvPr id="12300" name="Rectangle 30"/>
            <p:cNvSpPr>
              <a:spLocks noChangeArrowheads="1"/>
            </p:cNvSpPr>
            <p:nvPr/>
          </p:nvSpPr>
          <p:spPr bwMode="auto">
            <a:xfrm>
              <a:off x="4656" y="1161"/>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a:t>
              </a:r>
            </a:p>
          </p:txBody>
        </p:sp>
        <p:sp>
          <p:nvSpPr>
            <p:cNvPr id="12301" name="Text Box 31"/>
            <p:cNvSpPr txBox="1">
              <a:spLocks noChangeArrowheads="1"/>
            </p:cNvSpPr>
            <p:nvPr/>
          </p:nvSpPr>
          <p:spPr bwMode="auto">
            <a:xfrm>
              <a:off x="3452" y="1545"/>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B(</a:t>
              </a:r>
              <a:r>
                <a:rPr lang="en-US" altLang="vi-VN" b="0" u="sng">
                  <a:solidFill>
                    <a:srgbClr val="000000"/>
                  </a:solidFill>
                </a:rPr>
                <a:t>MB</a:t>
              </a:r>
              <a:r>
                <a:rPr lang="en-US" altLang="vi-VN" b="0">
                  <a:solidFill>
                    <a:srgbClr val="000000"/>
                  </a:solidFill>
                </a:rPr>
                <a:t>, </a:t>
              </a:r>
              <a:r>
                <a:rPr lang="en-US" altLang="vi-VN" b="0">
                  <a:solidFill>
                    <a:srgbClr val="FF0000"/>
                  </a:solidFill>
                </a:rPr>
                <a:t>x, y</a:t>
              </a:r>
              <a:r>
                <a:rPr lang="en-US" altLang="vi-VN" b="0">
                  <a:solidFill>
                    <a:srgbClr val="000000"/>
                  </a:solidFill>
                </a:rPr>
                <a:t>, </a:t>
              </a:r>
              <a:r>
                <a:rPr lang="en-US" altLang="vi-VN" b="0">
                  <a:solidFill>
                    <a:srgbClr val="008000"/>
                  </a:solidFill>
                </a:rPr>
                <a:t>t, u</a:t>
              </a:r>
              <a:r>
                <a:rPr lang="en-US" altLang="vi-VN" b="0">
                  <a:solidFill>
                    <a:srgbClr val="000000"/>
                  </a:solidFill>
                </a:rPr>
                <a:t>)</a:t>
              </a:r>
            </a:p>
          </p:txBody>
        </p:sp>
        <p:sp>
          <p:nvSpPr>
            <p:cNvPr id="12302" name="Text Box 32"/>
            <p:cNvSpPr txBox="1">
              <a:spLocks noChangeArrowheads="1"/>
            </p:cNvSpPr>
            <p:nvPr/>
          </p:nvSpPr>
          <p:spPr bwMode="auto">
            <a:xfrm>
              <a:off x="4564" y="1545"/>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C(</a:t>
              </a:r>
              <a:r>
                <a:rPr lang="en-US" altLang="vi-VN" b="0" u="sng">
                  <a:solidFill>
                    <a:srgbClr val="000000"/>
                  </a:solidFill>
                </a:rPr>
                <a:t>MC</a:t>
              </a:r>
              <a:r>
                <a:rPr lang="en-US" altLang="vi-VN" b="0">
                  <a:solidFill>
                    <a:srgbClr val="000000"/>
                  </a:solidFill>
                </a:rPr>
                <a:t>, </a:t>
              </a:r>
              <a:r>
                <a:rPr lang="en-US" altLang="vi-VN" b="0">
                  <a:solidFill>
                    <a:srgbClr val="FF0000"/>
                  </a:solidFill>
                </a:rPr>
                <a:t>x, y</a:t>
              </a:r>
              <a:r>
                <a:rPr lang="en-US" altLang="vi-VN" b="0">
                  <a:solidFill>
                    <a:srgbClr val="000000"/>
                  </a:solidFill>
                </a:rPr>
                <a:t>, </a:t>
              </a:r>
              <a:r>
                <a:rPr lang="en-US" altLang="vi-VN" b="0">
                  <a:solidFill>
                    <a:schemeClr val="accent1"/>
                  </a:solidFill>
                </a:rPr>
                <a:t>v</a:t>
              </a:r>
              <a:r>
                <a:rPr lang="en-US" altLang="vi-VN" b="0">
                  <a:solidFill>
                    <a:srgbClr val="000000"/>
                  </a:solidFill>
                </a:rPr>
                <a:t>)</a:t>
              </a:r>
            </a:p>
          </p:txBody>
        </p:sp>
      </p:grpSp>
      <p:sp>
        <p:nvSpPr>
          <p:cNvPr id="12295" name="Text Box 34"/>
          <p:cNvSpPr txBox="1">
            <a:spLocks noChangeArrowheads="1"/>
          </p:cNvSpPr>
          <p:nvPr/>
        </p:nvSpPr>
        <p:spPr bwMode="auto">
          <a:xfrm>
            <a:off x="3962400" y="4105275"/>
            <a:ext cx="47244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lnSpc>
                <a:spcPct val="130000"/>
              </a:lnSpc>
            </a:pPr>
            <a:r>
              <a:rPr lang="en-US" altLang="vi-VN" sz="2400" b="0">
                <a:solidFill>
                  <a:srgbClr val="000000"/>
                </a:solidFill>
              </a:rPr>
              <a:t>+ Đơn giản</a:t>
            </a:r>
          </a:p>
          <a:p>
            <a:pPr algn="just" eaLnBrk="1" hangingPunct="1">
              <a:lnSpc>
                <a:spcPct val="130000"/>
              </a:lnSpc>
            </a:pPr>
            <a:r>
              <a:rPr lang="en-US" altLang="vi-VN" sz="2400" b="0">
                <a:solidFill>
                  <a:srgbClr val="000000"/>
                </a:solidFill>
              </a:rPr>
              <a:t>- Không thấy mối liên hệ giữa các loại đối tượng A, B, C</a:t>
            </a:r>
          </a:p>
          <a:p>
            <a:pPr algn="just" eaLnBrk="1" hangingPunct="1">
              <a:lnSpc>
                <a:spcPct val="130000"/>
              </a:lnSpc>
              <a:buFontTx/>
              <a:buChar char="-"/>
            </a:pPr>
            <a:r>
              <a:rPr lang="en-US" altLang="vi-VN" sz="2400" b="0">
                <a:solidFill>
                  <a:srgbClr val="000000"/>
                </a:solidFill>
              </a:rPr>
              <a:t> Khó thống kê tổng quát</a:t>
            </a:r>
          </a:p>
        </p:txBody>
      </p:sp>
      <p:sp>
        <p:nvSpPr>
          <p:cNvPr id="663714" name="AutoShape 162"/>
          <p:cNvSpPr>
            <a:spLocks noChangeArrowheads="1"/>
          </p:cNvSpPr>
          <p:nvPr/>
        </p:nvSpPr>
        <p:spPr bwMode="auto">
          <a:xfrm>
            <a:off x="4343400" y="1455738"/>
            <a:ext cx="3656013" cy="830262"/>
          </a:xfrm>
          <a:prstGeom prst="cloudCallout">
            <a:avLst>
              <a:gd name="adj1" fmla="val -95940"/>
              <a:gd name="adj2" fmla="val 133333"/>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lnSpc>
                <a:spcPct val="130000"/>
              </a:lnSpc>
              <a:defRPr/>
            </a:pPr>
            <a:r>
              <a:rPr lang="en-US" sz="2400" b="0">
                <a:solidFill>
                  <a:srgbClr val="000000"/>
                </a:solidFill>
              </a:rPr>
              <a:t>Cách 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0CFE12DD-B60A-42C6-81F8-110CD002B7E9}" type="slidenum">
              <a:rPr lang="en-US" altLang="vi-VN" b="0" smtClean="0">
                <a:solidFill>
                  <a:schemeClr val="accent1"/>
                </a:solidFill>
              </a:rPr>
              <a:pPr eaLnBrk="1" hangingPunct="1"/>
              <a:t>11</a:t>
            </a:fld>
            <a:endParaRPr lang="en-US" altLang="vi-VN" b="0" smtClean="0">
              <a:solidFill>
                <a:schemeClr val="accent1"/>
              </a:solidFill>
            </a:endParaRPr>
          </a:p>
        </p:txBody>
      </p:sp>
      <p:sp>
        <p:nvSpPr>
          <p:cNvPr id="67277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#5 (3)</a:t>
            </a:r>
          </a:p>
        </p:txBody>
      </p:sp>
      <p:sp>
        <p:nvSpPr>
          <p:cNvPr id="13316" name="Rectangle 3"/>
          <p:cNvSpPr>
            <a:spLocks noGrp="1" noChangeArrowheads="1"/>
          </p:cNvSpPr>
          <p:nvPr>
            <p:ph type="body" idx="1"/>
          </p:nvPr>
        </p:nvSpPr>
        <p:spPr/>
        <p:txBody>
          <a:bodyPr/>
          <a:lstStyle/>
          <a:p>
            <a:pPr eaLnBrk="1" hangingPunct="1">
              <a:lnSpc>
                <a:spcPct val="120000"/>
              </a:lnSpc>
            </a:pPr>
            <a:r>
              <a:rPr lang="en-US" altLang="vi-VN" smtClean="0"/>
              <a:t>Quan hệ kế thừa </a:t>
            </a:r>
          </a:p>
        </p:txBody>
      </p:sp>
      <p:grpSp>
        <p:nvGrpSpPr>
          <p:cNvPr id="13317" name="Group 7"/>
          <p:cNvGrpSpPr>
            <a:grpSpLocks/>
          </p:cNvGrpSpPr>
          <p:nvPr/>
        </p:nvGrpSpPr>
        <p:grpSpPr bwMode="auto">
          <a:xfrm>
            <a:off x="533400" y="2286000"/>
            <a:ext cx="3048000" cy="3124200"/>
            <a:chOff x="336" y="1440"/>
            <a:chExt cx="1920" cy="1968"/>
          </a:xfrm>
        </p:grpSpPr>
        <p:grpSp>
          <p:nvGrpSpPr>
            <p:cNvPr id="13365" name="Group 8"/>
            <p:cNvGrpSpPr>
              <a:grpSpLocks/>
            </p:cNvGrpSpPr>
            <p:nvPr/>
          </p:nvGrpSpPr>
          <p:grpSpPr bwMode="auto">
            <a:xfrm>
              <a:off x="960" y="1440"/>
              <a:ext cx="576" cy="864"/>
              <a:chOff x="1056" y="1488"/>
              <a:chExt cx="576" cy="864"/>
            </a:xfrm>
          </p:grpSpPr>
          <p:sp>
            <p:nvSpPr>
              <p:cNvPr id="13377" name="Rectangle 9"/>
              <p:cNvSpPr>
                <a:spLocks noChangeArrowheads="1"/>
              </p:cNvSpPr>
              <p:nvPr/>
            </p:nvSpPr>
            <p:spPr bwMode="auto">
              <a:xfrm>
                <a:off x="1056" y="1488"/>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3378" name="Rectangle 10"/>
              <p:cNvSpPr>
                <a:spLocks noChangeArrowheads="1"/>
              </p:cNvSpPr>
              <p:nvPr/>
            </p:nvSpPr>
            <p:spPr bwMode="auto">
              <a:xfrm>
                <a:off x="1056" y="1680"/>
                <a:ext cx="576" cy="528"/>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FF0000"/>
                    </a:solidFill>
                  </a:rPr>
                  <a:t>+ x</a:t>
                </a:r>
              </a:p>
              <a:p>
                <a:pPr eaLnBrk="1" hangingPunct="1"/>
                <a:r>
                  <a:rPr lang="en-US" altLang="vi-VN" b="0">
                    <a:solidFill>
                      <a:srgbClr val="FF0000"/>
                    </a:solidFill>
                  </a:rPr>
                  <a:t># y</a:t>
                </a:r>
              </a:p>
              <a:p>
                <a:pPr eaLnBrk="1" hangingPunct="1"/>
                <a:r>
                  <a:rPr lang="en-US" altLang="vi-VN" b="0">
                    <a:solidFill>
                      <a:srgbClr val="000000"/>
                    </a:solidFill>
                  </a:rPr>
                  <a:t>- z</a:t>
                </a:r>
              </a:p>
            </p:txBody>
          </p:sp>
          <p:sp>
            <p:nvSpPr>
              <p:cNvPr id="13379" name="Rectangle 11"/>
              <p:cNvSpPr>
                <a:spLocks noChangeArrowheads="1"/>
              </p:cNvSpPr>
              <p:nvPr/>
            </p:nvSpPr>
            <p:spPr bwMode="auto">
              <a:xfrm>
                <a:off x="1056" y="2208"/>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3366" name="Group 12"/>
            <p:cNvGrpSpPr>
              <a:grpSpLocks/>
            </p:cNvGrpSpPr>
            <p:nvPr/>
          </p:nvGrpSpPr>
          <p:grpSpPr bwMode="auto">
            <a:xfrm>
              <a:off x="336" y="2736"/>
              <a:ext cx="576" cy="672"/>
              <a:chOff x="336" y="2736"/>
              <a:chExt cx="576" cy="672"/>
            </a:xfrm>
          </p:grpSpPr>
          <p:sp>
            <p:nvSpPr>
              <p:cNvPr id="13374" name="Rectangle 13"/>
              <p:cNvSpPr>
                <a:spLocks noChangeArrowheads="1"/>
              </p:cNvSpPr>
              <p:nvPr/>
            </p:nvSpPr>
            <p:spPr bwMode="auto">
              <a:xfrm>
                <a:off x="336"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B</a:t>
                </a:r>
              </a:p>
            </p:txBody>
          </p:sp>
          <p:sp>
            <p:nvSpPr>
              <p:cNvPr id="13375" name="Rectangle 14"/>
              <p:cNvSpPr>
                <a:spLocks noChangeArrowheads="1"/>
              </p:cNvSpPr>
              <p:nvPr/>
            </p:nvSpPr>
            <p:spPr bwMode="auto">
              <a:xfrm>
                <a:off x="336"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008000"/>
                    </a:solidFill>
                  </a:rPr>
                  <a:t># t</a:t>
                </a:r>
              </a:p>
              <a:p>
                <a:pPr eaLnBrk="1" hangingPunct="1"/>
                <a:r>
                  <a:rPr lang="en-US" altLang="vi-VN" b="0">
                    <a:solidFill>
                      <a:srgbClr val="008000"/>
                    </a:solidFill>
                  </a:rPr>
                  <a:t># u</a:t>
                </a:r>
              </a:p>
            </p:txBody>
          </p:sp>
          <p:sp>
            <p:nvSpPr>
              <p:cNvPr id="13376" name="Rectangle 15"/>
              <p:cNvSpPr>
                <a:spLocks noChangeArrowheads="1"/>
              </p:cNvSpPr>
              <p:nvPr/>
            </p:nvSpPr>
            <p:spPr bwMode="auto">
              <a:xfrm>
                <a:off x="336"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3367" name="Group 16"/>
            <p:cNvGrpSpPr>
              <a:grpSpLocks/>
            </p:cNvGrpSpPr>
            <p:nvPr/>
          </p:nvGrpSpPr>
          <p:grpSpPr bwMode="auto">
            <a:xfrm>
              <a:off x="1680" y="2736"/>
              <a:ext cx="576" cy="672"/>
              <a:chOff x="1680" y="2736"/>
              <a:chExt cx="576" cy="672"/>
            </a:xfrm>
          </p:grpSpPr>
          <p:sp>
            <p:nvSpPr>
              <p:cNvPr id="13371" name="Rectangle 17"/>
              <p:cNvSpPr>
                <a:spLocks noChangeArrowheads="1"/>
              </p:cNvSpPr>
              <p:nvPr/>
            </p:nvSpPr>
            <p:spPr bwMode="auto">
              <a:xfrm>
                <a:off x="1680"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a:t>
                </a:r>
              </a:p>
            </p:txBody>
          </p:sp>
          <p:sp>
            <p:nvSpPr>
              <p:cNvPr id="13372" name="Rectangle 18"/>
              <p:cNvSpPr>
                <a:spLocks noChangeArrowheads="1"/>
              </p:cNvSpPr>
              <p:nvPr/>
            </p:nvSpPr>
            <p:spPr bwMode="auto">
              <a:xfrm>
                <a:off x="1680"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chemeClr val="accent1"/>
                    </a:solidFill>
                  </a:rPr>
                  <a:t>-v</a:t>
                </a:r>
              </a:p>
            </p:txBody>
          </p:sp>
          <p:sp>
            <p:nvSpPr>
              <p:cNvPr id="13373" name="Rectangle 19"/>
              <p:cNvSpPr>
                <a:spLocks noChangeArrowheads="1"/>
              </p:cNvSpPr>
              <p:nvPr/>
            </p:nvSpPr>
            <p:spPr bwMode="auto">
              <a:xfrm>
                <a:off x="1680"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cxnSp>
          <p:nvCxnSpPr>
            <p:cNvPr id="13368" name="AutoShape 20"/>
            <p:cNvCxnSpPr>
              <a:cxnSpLocks noChangeShapeType="1"/>
              <a:stCxn id="13374" idx="0"/>
              <a:endCxn id="13371" idx="0"/>
            </p:cNvCxnSpPr>
            <p:nvPr/>
          </p:nvCxnSpPr>
          <p:spPr bwMode="auto">
            <a:xfrm rot="5400000" flipV="1">
              <a:off x="1295" y="2065"/>
              <a:ext cx="1" cy="1344"/>
            </a:xfrm>
            <a:prstGeom prst="bentConnector3">
              <a:avLst>
                <a:gd name="adj1" fmla="val -14400005"/>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3369" name="Line 21"/>
            <p:cNvSpPr>
              <a:spLocks noChangeShapeType="1"/>
            </p:cNvSpPr>
            <p:nvPr/>
          </p:nvSpPr>
          <p:spPr bwMode="auto">
            <a:xfrm flipV="1">
              <a:off x="1278" y="24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3370" name="AutoShape 22"/>
            <p:cNvSpPr>
              <a:spLocks noChangeArrowheads="1"/>
            </p:cNvSpPr>
            <p:nvPr/>
          </p:nvSpPr>
          <p:spPr bwMode="auto">
            <a:xfrm>
              <a:off x="1200" y="2304"/>
              <a:ext cx="144" cy="192"/>
            </a:xfrm>
            <a:prstGeom prst="triangle">
              <a:avLst>
                <a:gd name="adj" fmla="val 50000"/>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13318" name="Text Box 26"/>
          <p:cNvSpPr txBox="1">
            <a:spLocks noChangeArrowheads="1"/>
          </p:cNvSpPr>
          <p:nvPr/>
        </p:nvSpPr>
        <p:spPr bwMode="auto">
          <a:xfrm>
            <a:off x="3962400" y="2860675"/>
            <a:ext cx="46164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lnSpc>
                <a:spcPct val="120000"/>
              </a:lnSpc>
            </a:pPr>
            <a:r>
              <a:rPr lang="en-US" altLang="vi-VN" sz="2400" b="0">
                <a:solidFill>
                  <a:srgbClr val="000000"/>
                </a:solidFill>
              </a:rPr>
              <a:t>+ Có được cái nhìn tổng quát về các đối tượng </a:t>
            </a:r>
          </a:p>
          <a:p>
            <a:pPr algn="just" eaLnBrk="1" hangingPunct="1">
              <a:lnSpc>
                <a:spcPct val="120000"/>
              </a:lnSpc>
            </a:pPr>
            <a:r>
              <a:rPr lang="en-US" altLang="vi-VN" sz="2400" b="0">
                <a:solidFill>
                  <a:srgbClr val="000000"/>
                </a:solidFill>
              </a:rPr>
              <a:t>- Lãng phí không gian lưu trữ</a:t>
            </a:r>
          </a:p>
        </p:txBody>
      </p:sp>
      <p:grpSp>
        <p:nvGrpSpPr>
          <p:cNvPr id="13319" name="Group 73"/>
          <p:cNvGrpSpPr>
            <a:grpSpLocks/>
          </p:cNvGrpSpPr>
          <p:nvPr/>
        </p:nvGrpSpPr>
        <p:grpSpPr bwMode="auto">
          <a:xfrm>
            <a:off x="5772150" y="1614488"/>
            <a:ext cx="2762250" cy="976312"/>
            <a:chOff x="2556" y="1017"/>
            <a:chExt cx="1740" cy="615"/>
          </a:xfrm>
        </p:grpSpPr>
        <p:sp>
          <p:nvSpPr>
            <p:cNvPr id="13363" name="Rectangle 27"/>
            <p:cNvSpPr>
              <a:spLocks noChangeArrowheads="1"/>
            </p:cNvSpPr>
            <p:nvPr/>
          </p:nvSpPr>
          <p:spPr bwMode="auto">
            <a:xfrm>
              <a:off x="2592" y="1017"/>
              <a:ext cx="1680"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3364" name="Text Box 28"/>
            <p:cNvSpPr txBox="1">
              <a:spLocks noChangeArrowheads="1"/>
            </p:cNvSpPr>
            <p:nvPr/>
          </p:nvSpPr>
          <p:spPr bwMode="auto">
            <a:xfrm>
              <a:off x="2556" y="1401"/>
              <a:ext cx="17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r>
                <a:rPr lang="en-US" altLang="vi-VN" u="sng">
                  <a:solidFill>
                    <a:srgbClr val="000000"/>
                  </a:solidFill>
                </a:rPr>
                <a:t>M</a:t>
              </a:r>
              <a:r>
                <a:rPr lang="en-US" altLang="vi-VN">
                  <a:solidFill>
                    <a:srgbClr val="000000"/>
                  </a:solidFill>
                </a:rPr>
                <a:t>, </a:t>
              </a:r>
              <a:r>
                <a:rPr lang="en-US" altLang="vi-VN">
                  <a:solidFill>
                    <a:srgbClr val="FF0000"/>
                  </a:solidFill>
                </a:rPr>
                <a:t>Loại</a:t>
              </a:r>
              <a:r>
                <a:rPr lang="en-US" altLang="vi-VN">
                  <a:solidFill>
                    <a:srgbClr val="000000"/>
                  </a:solidFill>
                </a:rPr>
                <a:t>, x, y, z, t, u, v)</a:t>
              </a:r>
            </a:p>
          </p:txBody>
        </p:sp>
      </p:grpSp>
      <p:graphicFrame>
        <p:nvGraphicFramePr>
          <p:cNvPr id="672797" name="Group 29"/>
          <p:cNvGraphicFramePr>
            <a:graphicFrameLocks noGrp="1"/>
          </p:cNvGraphicFramePr>
          <p:nvPr/>
        </p:nvGraphicFramePr>
        <p:xfrm>
          <a:off x="4067175" y="4673600"/>
          <a:ext cx="4467225" cy="1498600"/>
        </p:xfrm>
        <a:graphic>
          <a:graphicData uri="http://schemas.openxmlformats.org/drawingml/2006/table">
            <a:tbl>
              <a:tblPr/>
              <a:tblGrid>
                <a:gridCol w="638175"/>
                <a:gridCol w="638175"/>
                <a:gridCol w="638175"/>
                <a:gridCol w="638175"/>
                <a:gridCol w="638175"/>
                <a:gridCol w="638175"/>
                <a:gridCol w="638175"/>
              </a:tblGrid>
              <a:tr h="3746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Loại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rgbClr val="000000"/>
                          </a:solidFill>
                          <a:effectLst/>
                          <a:latin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ltUpDiag">
                      <a:fgClr>
                        <a:schemeClr val="accent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72842" name="AutoShape 74"/>
          <p:cNvSpPr>
            <a:spLocks noChangeArrowheads="1"/>
          </p:cNvSpPr>
          <p:nvPr/>
        </p:nvSpPr>
        <p:spPr bwMode="auto">
          <a:xfrm>
            <a:off x="3125788" y="1760538"/>
            <a:ext cx="2360612" cy="830262"/>
          </a:xfrm>
          <a:prstGeom prst="cloudCallout">
            <a:avLst>
              <a:gd name="adj1" fmla="val -72125"/>
              <a:gd name="adj2" fmla="val 192065"/>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lnSpc>
                <a:spcPct val="130000"/>
              </a:lnSpc>
              <a:defRPr/>
            </a:pPr>
            <a:r>
              <a:rPr lang="en-US" sz="2400" b="0">
                <a:solidFill>
                  <a:srgbClr val="000000"/>
                </a:solidFill>
              </a:rPr>
              <a:t>Cách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8BCC0A63-C167-4652-87B3-4ECF37ED0728}" type="slidenum">
              <a:rPr lang="en-US" altLang="vi-VN" b="0" smtClean="0">
                <a:solidFill>
                  <a:schemeClr val="accent1"/>
                </a:solidFill>
              </a:rPr>
              <a:pPr eaLnBrk="1" hangingPunct="1"/>
              <a:t>12</a:t>
            </a:fld>
            <a:endParaRPr lang="en-US" altLang="vi-VN" b="0" smtClean="0">
              <a:solidFill>
                <a:schemeClr val="accent1"/>
              </a:solidFill>
            </a:endParaRPr>
          </a:p>
        </p:txBody>
      </p:sp>
      <p:sp>
        <p:nvSpPr>
          <p:cNvPr id="67379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#5 (4)</a:t>
            </a:r>
          </a:p>
        </p:txBody>
      </p:sp>
      <p:sp>
        <p:nvSpPr>
          <p:cNvPr id="14340" name="Rectangle 3"/>
          <p:cNvSpPr>
            <a:spLocks noGrp="1" noChangeArrowheads="1"/>
          </p:cNvSpPr>
          <p:nvPr>
            <p:ph type="body" idx="1"/>
          </p:nvPr>
        </p:nvSpPr>
        <p:spPr/>
        <p:txBody>
          <a:bodyPr/>
          <a:lstStyle/>
          <a:p>
            <a:pPr eaLnBrk="1" hangingPunct="1">
              <a:lnSpc>
                <a:spcPct val="120000"/>
              </a:lnSpc>
            </a:pPr>
            <a:r>
              <a:rPr lang="en-US" altLang="vi-VN" smtClean="0"/>
              <a:t>Quan hệ kế thừa </a:t>
            </a:r>
          </a:p>
        </p:txBody>
      </p:sp>
      <p:grpSp>
        <p:nvGrpSpPr>
          <p:cNvPr id="14341" name="Group 4"/>
          <p:cNvGrpSpPr>
            <a:grpSpLocks/>
          </p:cNvGrpSpPr>
          <p:nvPr/>
        </p:nvGrpSpPr>
        <p:grpSpPr bwMode="auto">
          <a:xfrm>
            <a:off x="533400" y="2286000"/>
            <a:ext cx="3048000" cy="3124200"/>
            <a:chOff x="336" y="1440"/>
            <a:chExt cx="1920" cy="1968"/>
          </a:xfrm>
        </p:grpSpPr>
        <p:grpSp>
          <p:nvGrpSpPr>
            <p:cNvPr id="14356" name="Group 5"/>
            <p:cNvGrpSpPr>
              <a:grpSpLocks/>
            </p:cNvGrpSpPr>
            <p:nvPr/>
          </p:nvGrpSpPr>
          <p:grpSpPr bwMode="auto">
            <a:xfrm>
              <a:off x="960" y="1440"/>
              <a:ext cx="576" cy="864"/>
              <a:chOff x="1056" y="1488"/>
              <a:chExt cx="576" cy="864"/>
            </a:xfrm>
          </p:grpSpPr>
          <p:sp>
            <p:nvSpPr>
              <p:cNvPr id="14368" name="Rectangle 6"/>
              <p:cNvSpPr>
                <a:spLocks noChangeArrowheads="1"/>
              </p:cNvSpPr>
              <p:nvPr/>
            </p:nvSpPr>
            <p:spPr bwMode="auto">
              <a:xfrm>
                <a:off x="1056" y="1488"/>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4369" name="Rectangle 7"/>
              <p:cNvSpPr>
                <a:spLocks noChangeArrowheads="1"/>
              </p:cNvSpPr>
              <p:nvPr/>
            </p:nvSpPr>
            <p:spPr bwMode="auto">
              <a:xfrm>
                <a:off x="1056" y="1680"/>
                <a:ext cx="576" cy="528"/>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FF0000"/>
                    </a:solidFill>
                  </a:rPr>
                  <a:t>+ x</a:t>
                </a:r>
              </a:p>
              <a:p>
                <a:pPr eaLnBrk="1" hangingPunct="1"/>
                <a:r>
                  <a:rPr lang="en-US" altLang="vi-VN" b="0">
                    <a:solidFill>
                      <a:srgbClr val="FF0000"/>
                    </a:solidFill>
                  </a:rPr>
                  <a:t># y</a:t>
                </a:r>
              </a:p>
              <a:p>
                <a:pPr eaLnBrk="1" hangingPunct="1"/>
                <a:r>
                  <a:rPr lang="en-US" altLang="vi-VN" b="0">
                    <a:solidFill>
                      <a:srgbClr val="000000"/>
                    </a:solidFill>
                  </a:rPr>
                  <a:t>- z</a:t>
                </a:r>
              </a:p>
            </p:txBody>
          </p:sp>
          <p:sp>
            <p:nvSpPr>
              <p:cNvPr id="14370" name="Rectangle 8"/>
              <p:cNvSpPr>
                <a:spLocks noChangeArrowheads="1"/>
              </p:cNvSpPr>
              <p:nvPr/>
            </p:nvSpPr>
            <p:spPr bwMode="auto">
              <a:xfrm>
                <a:off x="1056" y="2208"/>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4357" name="Group 9"/>
            <p:cNvGrpSpPr>
              <a:grpSpLocks/>
            </p:cNvGrpSpPr>
            <p:nvPr/>
          </p:nvGrpSpPr>
          <p:grpSpPr bwMode="auto">
            <a:xfrm>
              <a:off x="336" y="2736"/>
              <a:ext cx="576" cy="672"/>
              <a:chOff x="336" y="2736"/>
              <a:chExt cx="576" cy="672"/>
            </a:xfrm>
          </p:grpSpPr>
          <p:sp>
            <p:nvSpPr>
              <p:cNvPr id="14365" name="Rectangle 10"/>
              <p:cNvSpPr>
                <a:spLocks noChangeArrowheads="1"/>
              </p:cNvSpPr>
              <p:nvPr/>
            </p:nvSpPr>
            <p:spPr bwMode="auto">
              <a:xfrm>
                <a:off x="336"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B</a:t>
                </a:r>
              </a:p>
            </p:txBody>
          </p:sp>
          <p:sp>
            <p:nvSpPr>
              <p:cNvPr id="14366" name="Rectangle 11"/>
              <p:cNvSpPr>
                <a:spLocks noChangeArrowheads="1"/>
              </p:cNvSpPr>
              <p:nvPr/>
            </p:nvSpPr>
            <p:spPr bwMode="auto">
              <a:xfrm>
                <a:off x="336"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008000"/>
                    </a:solidFill>
                  </a:rPr>
                  <a:t># t</a:t>
                </a:r>
              </a:p>
              <a:p>
                <a:pPr eaLnBrk="1" hangingPunct="1"/>
                <a:r>
                  <a:rPr lang="en-US" altLang="vi-VN" b="0">
                    <a:solidFill>
                      <a:srgbClr val="008000"/>
                    </a:solidFill>
                  </a:rPr>
                  <a:t># u</a:t>
                </a:r>
              </a:p>
            </p:txBody>
          </p:sp>
          <p:sp>
            <p:nvSpPr>
              <p:cNvPr id="14367" name="Rectangle 12"/>
              <p:cNvSpPr>
                <a:spLocks noChangeArrowheads="1"/>
              </p:cNvSpPr>
              <p:nvPr/>
            </p:nvSpPr>
            <p:spPr bwMode="auto">
              <a:xfrm>
                <a:off x="336"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4358" name="Group 13"/>
            <p:cNvGrpSpPr>
              <a:grpSpLocks/>
            </p:cNvGrpSpPr>
            <p:nvPr/>
          </p:nvGrpSpPr>
          <p:grpSpPr bwMode="auto">
            <a:xfrm>
              <a:off x="1680" y="2736"/>
              <a:ext cx="576" cy="672"/>
              <a:chOff x="1680" y="2736"/>
              <a:chExt cx="576" cy="672"/>
            </a:xfrm>
          </p:grpSpPr>
          <p:sp>
            <p:nvSpPr>
              <p:cNvPr id="14362" name="Rectangle 14"/>
              <p:cNvSpPr>
                <a:spLocks noChangeArrowheads="1"/>
              </p:cNvSpPr>
              <p:nvPr/>
            </p:nvSpPr>
            <p:spPr bwMode="auto">
              <a:xfrm>
                <a:off x="1680"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a:t>
                </a:r>
              </a:p>
            </p:txBody>
          </p:sp>
          <p:sp>
            <p:nvSpPr>
              <p:cNvPr id="14363" name="Rectangle 15"/>
              <p:cNvSpPr>
                <a:spLocks noChangeArrowheads="1"/>
              </p:cNvSpPr>
              <p:nvPr/>
            </p:nvSpPr>
            <p:spPr bwMode="auto">
              <a:xfrm>
                <a:off x="1680"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chemeClr val="accent1"/>
                    </a:solidFill>
                  </a:rPr>
                  <a:t>-v</a:t>
                </a:r>
              </a:p>
            </p:txBody>
          </p:sp>
          <p:sp>
            <p:nvSpPr>
              <p:cNvPr id="14364" name="Rectangle 16"/>
              <p:cNvSpPr>
                <a:spLocks noChangeArrowheads="1"/>
              </p:cNvSpPr>
              <p:nvPr/>
            </p:nvSpPr>
            <p:spPr bwMode="auto">
              <a:xfrm>
                <a:off x="1680"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cxnSp>
          <p:nvCxnSpPr>
            <p:cNvPr id="14359" name="AutoShape 17"/>
            <p:cNvCxnSpPr>
              <a:cxnSpLocks noChangeShapeType="1"/>
              <a:stCxn id="14365" idx="0"/>
              <a:endCxn id="14362" idx="0"/>
            </p:cNvCxnSpPr>
            <p:nvPr/>
          </p:nvCxnSpPr>
          <p:spPr bwMode="auto">
            <a:xfrm rot="5400000" flipV="1">
              <a:off x="1295" y="2065"/>
              <a:ext cx="1" cy="1344"/>
            </a:xfrm>
            <a:prstGeom prst="bentConnector3">
              <a:avLst>
                <a:gd name="adj1" fmla="val -14400005"/>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4360" name="Line 18"/>
            <p:cNvSpPr>
              <a:spLocks noChangeShapeType="1"/>
            </p:cNvSpPr>
            <p:nvPr/>
          </p:nvSpPr>
          <p:spPr bwMode="auto">
            <a:xfrm flipV="1">
              <a:off x="1278" y="24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4361" name="AutoShape 19"/>
            <p:cNvSpPr>
              <a:spLocks noChangeArrowheads="1"/>
            </p:cNvSpPr>
            <p:nvPr/>
          </p:nvSpPr>
          <p:spPr bwMode="auto">
            <a:xfrm>
              <a:off x="1200" y="2304"/>
              <a:ext cx="144" cy="192"/>
            </a:xfrm>
            <a:prstGeom prst="triangle">
              <a:avLst>
                <a:gd name="adj" fmla="val 50000"/>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14342" name="Text Box 79"/>
          <p:cNvSpPr txBox="1">
            <a:spLocks noChangeArrowheads="1"/>
          </p:cNvSpPr>
          <p:nvPr/>
        </p:nvSpPr>
        <p:spPr bwMode="auto">
          <a:xfrm>
            <a:off x="4114800" y="4648200"/>
            <a:ext cx="48006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lnSpc>
                <a:spcPct val="130000"/>
              </a:lnSpc>
            </a:pPr>
            <a:r>
              <a:rPr lang="en-US" altLang="vi-VN" sz="2400" b="0">
                <a:solidFill>
                  <a:srgbClr val="000000"/>
                </a:solidFill>
              </a:rPr>
              <a:t>+ Tiết kiệm không gian lưu trữ</a:t>
            </a:r>
          </a:p>
          <a:p>
            <a:pPr algn="just" eaLnBrk="1" hangingPunct="1">
              <a:lnSpc>
                <a:spcPct val="130000"/>
              </a:lnSpc>
            </a:pPr>
            <a:r>
              <a:rPr lang="en-US" altLang="vi-VN" sz="2400" b="0">
                <a:solidFill>
                  <a:srgbClr val="000000"/>
                </a:solidFill>
              </a:rPr>
              <a:t>+ Cho phép có cái nhìn tổng quát</a:t>
            </a:r>
          </a:p>
          <a:p>
            <a:pPr algn="just" eaLnBrk="1" hangingPunct="1">
              <a:lnSpc>
                <a:spcPct val="130000"/>
              </a:lnSpc>
            </a:pPr>
            <a:r>
              <a:rPr lang="en-US" altLang="vi-VN" sz="2400" b="0">
                <a:solidFill>
                  <a:srgbClr val="000000"/>
                </a:solidFill>
              </a:rPr>
              <a:t>- Tổ chức khá phức tạp</a:t>
            </a:r>
          </a:p>
        </p:txBody>
      </p:sp>
      <p:grpSp>
        <p:nvGrpSpPr>
          <p:cNvPr id="14343" name="Group 86"/>
          <p:cNvGrpSpPr>
            <a:grpSpLocks/>
          </p:cNvGrpSpPr>
          <p:nvPr/>
        </p:nvGrpSpPr>
        <p:grpSpPr bwMode="auto">
          <a:xfrm>
            <a:off x="4387850" y="1995488"/>
            <a:ext cx="4527550" cy="2347912"/>
            <a:chOff x="2640" y="960"/>
            <a:chExt cx="2852" cy="1479"/>
          </a:xfrm>
        </p:grpSpPr>
        <p:sp>
          <p:nvSpPr>
            <p:cNvPr id="14345" name="Rectangle 73"/>
            <p:cNvSpPr>
              <a:spLocks noChangeArrowheads="1"/>
            </p:cNvSpPr>
            <p:nvPr/>
          </p:nvSpPr>
          <p:spPr bwMode="auto">
            <a:xfrm>
              <a:off x="3696" y="960"/>
              <a:ext cx="704"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Chung_A</a:t>
              </a:r>
            </a:p>
          </p:txBody>
        </p:sp>
        <p:sp>
          <p:nvSpPr>
            <p:cNvPr id="14346" name="Rectangle 74"/>
            <p:cNvSpPr>
              <a:spLocks noChangeArrowheads="1"/>
            </p:cNvSpPr>
            <p:nvPr/>
          </p:nvSpPr>
          <p:spPr bwMode="auto">
            <a:xfrm>
              <a:off x="2688" y="182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R_B</a:t>
              </a:r>
            </a:p>
          </p:txBody>
        </p:sp>
        <p:sp>
          <p:nvSpPr>
            <p:cNvPr id="14347" name="Text Box 75"/>
            <p:cNvSpPr txBox="1">
              <a:spLocks noChangeArrowheads="1"/>
            </p:cNvSpPr>
            <p:nvPr/>
          </p:nvSpPr>
          <p:spPr bwMode="auto">
            <a:xfrm>
              <a:off x="3504" y="1344"/>
              <a:ext cx="1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Chung_A(</a:t>
              </a:r>
              <a:r>
                <a:rPr lang="en-US" altLang="vi-VN" b="0" u="sng">
                  <a:solidFill>
                    <a:srgbClr val="000000"/>
                  </a:solidFill>
                </a:rPr>
                <a:t>M</a:t>
              </a:r>
              <a:r>
                <a:rPr lang="en-US" altLang="vi-VN" b="0">
                  <a:solidFill>
                    <a:srgbClr val="000000"/>
                  </a:solidFill>
                </a:rPr>
                <a:t>, </a:t>
              </a:r>
              <a:r>
                <a:rPr lang="en-US" altLang="vi-VN" b="0">
                  <a:solidFill>
                    <a:srgbClr val="FF0000"/>
                  </a:solidFill>
                </a:rPr>
                <a:t>x, y</a:t>
              </a:r>
              <a:r>
                <a:rPr lang="en-US" altLang="vi-VN" b="0">
                  <a:solidFill>
                    <a:srgbClr val="000000"/>
                  </a:solidFill>
                </a:rPr>
                <a:t>)</a:t>
              </a:r>
            </a:p>
          </p:txBody>
        </p:sp>
        <p:sp>
          <p:nvSpPr>
            <p:cNvPr id="14348" name="Rectangle 76"/>
            <p:cNvSpPr>
              <a:spLocks noChangeArrowheads="1"/>
            </p:cNvSpPr>
            <p:nvPr/>
          </p:nvSpPr>
          <p:spPr bwMode="auto">
            <a:xfrm>
              <a:off x="4752" y="182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R_C</a:t>
              </a:r>
            </a:p>
          </p:txBody>
        </p:sp>
        <p:sp>
          <p:nvSpPr>
            <p:cNvPr id="14349" name="Text Box 77"/>
            <p:cNvSpPr txBox="1">
              <a:spLocks noChangeArrowheads="1"/>
            </p:cNvSpPr>
            <p:nvPr/>
          </p:nvSpPr>
          <p:spPr bwMode="auto">
            <a:xfrm>
              <a:off x="2640" y="2208"/>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R_B(</a:t>
              </a:r>
              <a:r>
                <a:rPr lang="en-US" altLang="vi-VN" b="0" u="sng">
                  <a:solidFill>
                    <a:srgbClr val="000000"/>
                  </a:solidFill>
                </a:rPr>
                <a:t>M</a:t>
              </a:r>
              <a:r>
                <a:rPr lang="en-US" altLang="vi-VN" b="0">
                  <a:solidFill>
                    <a:srgbClr val="000000"/>
                  </a:solidFill>
                </a:rPr>
                <a:t>, </a:t>
              </a:r>
              <a:r>
                <a:rPr lang="en-US" altLang="vi-VN" b="0">
                  <a:solidFill>
                    <a:srgbClr val="008000"/>
                  </a:solidFill>
                </a:rPr>
                <a:t>t, u</a:t>
              </a:r>
              <a:r>
                <a:rPr lang="en-US" altLang="vi-VN" b="0">
                  <a:solidFill>
                    <a:srgbClr val="000000"/>
                  </a:solidFill>
                </a:rPr>
                <a:t>)</a:t>
              </a:r>
            </a:p>
          </p:txBody>
        </p:sp>
        <p:sp>
          <p:nvSpPr>
            <p:cNvPr id="14350" name="Text Box 78"/>
            <p:cNvSpPr txBox="1">
              <a:spLocks noChangeArrowheads="1"/>
            </p:cNvSpPr>
            <p:nvPr/>
          </p:nvSpPr>
          <p:spPr bwMode="auto">
            <a:xfrm>
              <a:off x="4720" y="2208"/>
              <a:ext cx="7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R_C(</a:t>
              </a:r>
              <a:r>
                <a:rPr lang="en-US" altLang="vi-VN" b="0" u="sng">
                  <a:solidFill>
                    <a:srgbClr val="000000"/>
                  </a:solidFill>
                </a:rPr>
                <a:t>M</a:t>
              </a:r>
              <a:r>
                <a:rPr lang="en-US" altLang="vi-VN" b="0">
                  <a:solidFill>
                    <a:srgbClr val="000000"/>
                  </a:solidFill>
                </a:rPr>
                <a:t>, </a:t>
              </a:r>
              <a:r>
                <a:rPr lang="en-US" altLang="vi-VN" b="0">
                  <a:solidFill>
                    <a:schemeClr val="accent1"/>
                  </a:solidFill>
                </a:rPr>
                <a:t>v</a:t>
              </a:r>
              <a:r>
                <a:rPr lang="en-US" altLang="vi-VN" b="0">
                  <a:solidFill>
                    <a:srgbClr val="000000"/>
                  </a:solidFill>
                </a:rPr>
                <a:t>)</a:t>
              </a:r>
            </a:p>
          </p:txBody>
        </p:sp>
        <p:sp>
          <p:nvSpPr>
            <p:cNvPr id="14351" name="Rectangle 80"/>
            <p:cNvSpPr>
              <a:spLocks noChangeArrowheads="1"/>
            </p:cNvSpPr>
            <p:nvPr/>
          </p:nvSpPr>
          <p:spPr bwMode="auto">
            <a:xfrm>
              <a:off x="3744" y="182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R_A</a:t>
              </a:r>
            </a:p>
          </p:txBody>
        </p:sp>
        <p:sp>
          <p:nvSpPr>
            <p:cNvPr id="14352" name="Text Box 81"/>
            <p:cNvSpPr txBox="1">
              <a:spLocks noChangeArrowheads="1"/>
            </p:cNvSpPr>
            <p:nvPr/>
          </p:nvSpPr>
          <p:spPr bwMode="auto">
            <a:xfrm>
              <a:off x="3744" y="2208"/>
              <a:ext cx="7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R_B(</a:t>
              </a:r>
              <a:r>
                <a:rPr lang="en-US" altLang="vi-VN" b="0" u="sng">
                  <a:solidFill>
                    <a:srgbClr val="000000"/>
                  </a:solidFill>
                </a:rPr>
                <a:t>M</a:t>
              </a:r>
              <a:r>
                <a:rPr lang="en-US" altLang="vi-VN" b="0">
                  <a:solidFill>
                    <a:srgbClr val="000000"/>
                  </a:solidFill>
                </a:rPr>
                <a:t>, z)</a:t>
              </a:r>
            </a:p>
          </p:txBody>
        </p:sp>
        <p:cxnSp>
          <p:nvCxnSpPr>
            <p:cNvPr id="14353" name="AutoShape 82"/>
            <p:cNvCxnSpPr>
              <a:cxnSpLocks noChangeShapeType="1"/>
              <a:stCxn id="14346" idx="0"/>
              <a:endCxn id="14345" idx="1"/>
            </p:cNvCxnSpPr>
            <p:nvPr/>
          </p:nvCxnSpPr>
          <p:spPr bwMode="auto">
            <a:xfrm flipV="1">
              <a:off x="2976" y="1128"/>
              <a:ext cx="720" cy="6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54" name="AutoShape 83"/>
            <p:cNvCxnSpPr>
              <a:cxnSpLocks noChangeShapeType="1"/>
              <a:stCxn id="14351" idx="0"/>
              <a:endCxn id="14345" idx="2"/>
            </p:cNvCxnSpPr>
            <p:nvPr/>
          </p:nvCxnSpPr>
          <p:spPr bwMode="auto">
            <a:xfrm flipV="1">
              <a:off x="4032" y="1296"/>
              <a:ext cx="16" cy="5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55" name="AutoShape 84"/>
            <p:cNvCxnSpPr>
              <a:cxnSpLocks noChangeShapeType="1"/>
              <a:stCxn id="14348" idx="0"/>
              <a:endCxn id="14345" idx="3"/>
            </p:cNvCxnSpPr>
            <p:nvPr/>
          </p:nvCxnSpPr>
          <p:spPr bwMode="auto">
            <a:xfrm flipH="1" flipV="1">
              <a:off x="4400" y="1128"/>
              <a:ext cx="640" cy="69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673879" name="AutoShape 87"/>
          <p:cNvSpPr>
            <a:spLocks noChangeArrowheads="1"/>
          </p:cNvSpPr>
          <p:nvPr/>
        </p:nvSpPr>
        <p:spPr bwMode="auto">
          <a:xfrm>
            <a:off x="3125788" y="1760538"/>
            <a:ext cx="2360612" cy="830262"/>
          </a:xfrm>
          <a:prstGeom prst="cloudCallout">
            <a:avLst>
              <a:gd name="adj1" fmla="val -72125"/>
              <a:gd name="adj2" fmla="val 192065"/>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lnSpc>
                <a:spcPct val="130000"/>
              </a:lnSpc>
              <a:defRPr/>
            </a:pPr>
            <a:r>
              <a:rPr lang="en-US" sz="2400" b="0">
                <a:solidFill>
                  <a:srgbClr val="000000"/>
                </a:solidFill>
              </a:rPr>
              <a:t>Cách 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3150ADDA-9206-491D-9713-EF9BB6F0388D}" type="slidenum">
              <a:rPr lang="en-US" altLang="vi-VN" b="0" smtClean="0">
                <a:solidFill>
                  <a:schemeClr val="accent1"/>
                </a:solidFill>
              </a:rPr>
              <a:pPr eaLnBrk="1" hangingPunct="1"/>
              <a:t>13</a:t>
            </a:fld>
            <a:endParaRPr lang="en-US" altLang="vi-VN" b="0" smtClean="0">
              <a:solidFill>
                <a:schemeClr val="accent1"/>
              </a:solidFill>
            </a:endParaRPr>
          </a:p>
        </p:txBody>
      </p:sp>
      <p:sp>
        <p:nvSpPr>
          <p:cNvPr id="74035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Ví dụ - Quan hệ kế thừa</a:t>
            </a:r>
          </a:p>
        </p:txBody>
      </p:sp>
      <p:graphicFrame>
        <p:nvGraphicFramePr>
          <p:cNvPr id="740491" name="Group 139"/>
          <p:cNvGraphicFramePr>
            <a:graphicFrameLocks noGrp="1"/>
          </p:cNvGraphicFramePr>
          <p:nvPr>
            <p:ph idx="1"/>
          </p:nvPr>
        </p:nvGraphicFramePr>
        <p:xfrm>
          <a:off x="990600" y="1447800"/>
          <a:ext cx="1828800" cy="1427162"/>
        </p:xfrm>
        <a:graphic>
          <a:graphicData uri="http://schemas.openxmlformats.org/drawingml/2006/table">
            <a:tbl>
              <a:tblPr/>
              <a:tblGrid>
                <a:gridCol w="1828800"/>
              </a:tblGrid>
              <a:tr h="30494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NHAN_VIEN</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726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MA_NV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TEN_NV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DIA_CHI</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4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492" name="Group 140"/>
          <p:cNvGraphicFramePr>
            <a:graphicFrameLocks noGrp="1"/>
          </p:cNvGraphicFramePr>
          <p:nvPr/>
        </p:nvGraphicFramePr>
        <p:xfrm>
          <a:off x="5486400" y="1447800"/>
          <a:ext cx="2819400" cy="1170330"/>
        </p:xfrm>
        <a:graphic>
          <a:graphicData uri="http://schemas.openxmlformats.org/drawingml/2006/table">
            <a:tbl>
              <a:tblPr/>
              <a:tblGrid>
                <a:gridCol w="2819400"/>
              </a:tblGrid>
              <a:tr h="3046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QUA_TRINH_TANG_LUONG</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61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NGAY_HIEU_LUC</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LUONG_MOI</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6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493" name="Group 141"/>
          <p:cNvGraphicFramePr>
            <a:graphicFrameLocks noGrp="1"/>
          </p:cNvGraphicFramePr>
          <p:nvPr/>
        </p:nvGraphicFramePr>
        <p:xfrm>
          <a:off x="990600" y="4114800"/>
          <a:ext cx="1828800" cy="914400"/>
        </p:xfrm>
        <a:graphic>
          <a:graphicData uri="http://schemas.openxmlformats.org/drawingml/2006/table">
            <a:tbl>
              <a:tblPr/>
              <a:tblGrid>
                <a:gridCol w="1828800"/>
              </a:tblGrid>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NV_KINH_DOANH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494" name="Group 142"/>
          <p:cNvGraphicFramePr>
            <a:graphicFrameLocks noGrp="1"/>
          </p:cNvGraphicFramePr>
          <p:nvPr/>
        </p:nvGraphicFramePr>
        <p:xfrm>
          <a:off x="914400" y="5638800"/>
          <a:ext cx="1981200" cy="914400"/>
        </p:xfrm>
        <a:graphic>
          <a:graphicData uri="http://schemas.openxmlformats.org/drawingml/2006/table">
            <a:tbl>
              <a:tblPr/>
              <a:tblGrid>
                <a:gridCol w="1981200"/>
              </a:tblGrid>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NV_KD_LAU_NAM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504" name="Group 152"/>
          <p:cNvGraphicFramePr>
            <a:graphicFrameLocks noGrp="1"/>
          </p:cNvGraphicFramePr>
          <p:nvPr/>
        </p:nvGraphicFramePr>
        <p:xfrm>
          <a:off x="5562600" y="5638800"/>
          <a:ext cx="1981200" cy="914400"/>
        </p:xfrm>
        <a:graphic>
          <a:graphicData uri="http://schemas.openxmlformats.org/drawingml/2006/table">
            <a:tbl>
              <a:tblPr/>
              <a:tblGrid>
                <a:gridCol w="1981200"/>
              </a:tblGrid>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NV_KD_TAP_SU</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538" name="Group 186"/>
          <p:cNvGraphicFramePr>
            <a:graphicFrameLocks noGrp="1"/>
          </p:cNvGraphicFramePr>
          <p:nvPr/>
        </p:nvGraphicFramePr>
        <p:xfrm>
          <a:off x="6400800" y="3505200"/>
          <a:ext cx="1828800" cy="1427162"/>
        </p:xfrm>
        <a:graphic>
          <a:graphicData uri="http://schemas.openxmlformats.org/drawingml/2006/table">
            <a:tbl>
              <a:tblPr/>
              <a:tblGrid>
                <a:gridCol w="1828800"/>
              </a:tblGrid>
              <a:tr h="30494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DON_HANG</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726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SO_DDH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KHACH_HANG</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TRI_GIA</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94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40563" name="Group 211"/>
          <p:cNvGraphicFramePr>
            <a:graphicFrameLocks noGrp="1"/>
          </p:cNvGraphicFramePr>
          <p:nvPr/>
        </p:nvGraphicFramePr>
        <p:xfrm>
          <a:off x="3886200" y="3048000"/>
          <a:ext cx="1447800" cy="609600"/>
        </p:xfrm>
        <a:graphic>
          <a:graphicData uri="http://schemas.openxmlformats.org/drawingml/2006/table">
            <a:tbl>
              <a:tblPr/>
              <a:tblGrid>
                <a:gridCol w="1447800"/>
              </a:tblGrid>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cap="none" normalizeH="0" baseline="0" smtClean="0">
                          <a:ln>
                            <a:noFill/>
                          </a:ln>
                          <a:solidFill>
                            <a:srgbClr val="000000"/>
                          </a:solidFill>
                          <a:effectLst/>
                          <a:latin typeface="Arial" charset="0"/>
                        </a:rPr>
                        <a:t>HOA_HONG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400" b="1" i="0" u="none" strike="noStrike" cap="none" normalizeH="0" baseline="0" smtClean="0">
                        <a:ln>
                          <a:noFill/>
                        </a:ln>
                        <a:solidFill>
                          <a:srgbClr val="00000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432" name="Group 219"/>
          <p:cNvGrpSpPr>
            <a:grpSpLocks/>
          </p:cNvGrpSpPr>
          <p:nvPr/>
        </p:nvGrpSpPr>
        <p:grpSpPr bwMode="auto">
          <a:xfrm>
            <a:off x="1806575" y="1981200"/>
            <a:ext cx="4845050" cy="4329113"/>
            <a:chOff x="1138" y="1248"/>
            <a:chExt cx="3052" cy="2727"/>
          </a:xfrm>
        </p:grpSpPr>
        <p:sp>
          <p:nvSpPr>
            <p:cNvPr id="15433" name="Line 124"/>
            <p:cNvSpPr>
              <a:spLocks noChangeShapeType="1"/>
            </p:cNvSpPr>
            <p:nvPr/>
          </p:nvSpPr>
          <p:spPr bwMode="auto">
            <a:xfrm flipH="1">
              <a:off x="1776" y="1248"/>
              <a:ext cx="168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vi-VN"/>
            </a:p>
          </p:txBody>
        </p:sp>
        <p:grpSp>
          <p:nvGrpSpPr>
            <p:cNvPr id="15434" name="Group 218"/>
            <p:cNvGrpSpPr>
              <a:grpSpLocks/>
            </p:cNvGrpSpPr>
            <p:nvPr/>
          </p:nvGrpSpPr>
          <p:grpSpPr bwMode="auto">
            <a:xfrm>
              <a:off x="1138" y="1817"/>
              <a:ext cx="144" cy="775"/>
              <a:chOff x="1138" y="1817"/>
              <a:chExt cx="144" cy="775"/>
            </a:xfrm>
          </p:grpSpPr>
          <p:sp>
            <p:nvSpPr>
              <p:cNvPr id="15451" name="AutoShape 125"/>
              <p:cNvSpPr>
                <a:spLocks noChangeArrowheads="1"/>
              </p:cNvSpPr>
              <p:nvPr/>
            </p:nvSpPr>
            <p:spPr bwMode="auto">
              <a:xfrm>
                <a:off x="1138" y="1817"/>
                <a:ext cx="144" cy="144"/>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15452" name="Line 166"/>
              <p:cNvSpPr>
                <a:spLocks noChangeShapeType="1"/>
              </p:cNvSpPr>
              <p:nvPr/>
            </p:nvSpPr>
            <p:spPr bwMode="auto">
              <a:xfrm>
                <a:off x="1207" y="1968"/>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grpSp>
        <p:grpSp>
          <p:nvGrpSpPr>
            <p:cNvPr id="15435" name="Group 217"/>
            <p:cNvGrpSpPr>
              <a:grpSpLocks/>
            </p:cNvGrpSpPr>
            <p:nvPr/>
          </p:nvGrpSpPr>
          <p:grpSpPr bwMode="auto">
            <a:xfrm>
              <a:off x="1145" y="2304"/>
              <a:ext cx="3045" cy="1671"/>
              <a:chOff x="1145" y="2304"/>
              <a:chExt cx="3045" cy="1671"/>
            </a:xfrm>
          </p:grpSpPr>
          <p:sp>
            <p:nvSpPr>
              <p:cNvPr id="15438" name="AutoShape 169"/>
              <p:cNvSpPr>
                <a:spLocks noChangeArrowheads="1"/>
              </p:cNvSpPr>
              <p:nvPr/>
            </p:nvSpPr>
            <p:spPr bwMode="auto">
              <a:xfrm>
                <a:off x="1145" y="3168"/>
                <a:ext cx="144" cy="144"/>
              </a:xfrm>
              <a:prstGeom prst="flowChartExtra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15439" name="Line 162"/>
              <p:cNvSpPr>
                <a:spLocks noChangeShapeType="1"/>
              </p:cNvSpPr>
              <p:nvPr/>
            </p:nvSpPr>
            <p:spPr bwMode="auto">
              <a:xfrm>
                <a:off x="1824" y="3648"/>
                <a:ext cx="1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5440" name="Text Box 163"/>
              <p:cNvSpPr txBox="1">
                <a:spLocks noChangeArrowheads="1"/>
              </p:cNvSpPr>
              <p:nvPr/>
            </p:nvSpPr>
            <p:spPr bwMode="auto">
              <a:xfrm>
                <a:off x="1872" y="3417"/>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1</a:t>
                </a:r>
              </a:p>
            </p:txBody>
          </p:sp>
          <p:sp>
            <p:nvSpPr>
              <p:cNvPr id="15441" name="Text Box 164"/>
              <p:cNvSpPr txBox="1">
                <a:spLocks noChangeArrowheads="1"/>
              </p:cNvSpPr>
              <p:nvPr/>
            </p:nvSpPr>
            <p:spPr bwMode="auto">
              <a:xfrm>
                <a:off x="3120" y="340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0..*</a:t>
                </a:r>
              </a:p>
            </p:txBody>
          </p:sp>
          <p:sp>
            <p:nvSpPr>
              <p:cNvPr id="15442" name="Line 171"/>
              <p:cNvSpPr>
                <a:spLocks noChangeShapeType="1"/>
              </p:cNvSpPr>
              <p:nvPr/>
            </p:nvSpPr>
            <p:spPr bwMode="auto">
              <a:xfrm flipH="1">
                <a:off x="1214" y="3312"/>
                <a:ext cx="0" cy="2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5443" name="Line 172"/>
              <p:cNvSpPr>
                <a:spLocks noChangeShapeType="1"/>
              </p:cNvSpPr>
              <p:nvPr/>
            </p:nvSpPr>
            <p:spPr bwMode="auto">
              <a:xfrm>
                <a:off x="1214" y="3408"/>
                <a:ext cx="29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5444" name="Line 173"/>
              <p:cNvSpPr>
                <a:spLocks noChangeShapeType="1"/>
              </p:cNvSpPr>
              <p:nvPr/>
            </p:nvSpPr>
            <p:spPr bwMode="auto">
              <a:xfrm>
                <a:off x="4183" y="3408"/>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5445" name="Line 187"/>
              <p:cNvSpPr>
                <a:spLocks noChangeShapeType="1"/>
              </p:cNvSpPr>
              <p:nvPr/>
            </p:nvSpPr>
            <p:spPr bwMode="auto">
              <a:xfrm>
                <a:off x="1776" y="2832"/>
                <a:ext cx="22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5446" name="Text Box 188"/>
              <p:cNvSpPr txBox="1">
                <a:spLocks noChangeArrowheads="1"/>
              </p:cNvSpPr>
              <p:nvPr/>
            </p:nvSpPr>
            <p:spPr bwMode="auto">
              <a:xfrm>
                <a:off x="3648" y="25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0..*</a:t>
                </a:r>
              </a:p>
            </p:txBody>
          </p:sp>
          <p:sp>
            <p:nvSpPr>
              <p:cNvPr id="15447" name="Text Box 189"/>
              <p:cNvSpPr txBox="1">
                <a:spLocks noChangeArrowheads="1"/>
              </p:cNvSpPr>
              <p:nvPr/>
            </p:nvSpPr>
            <p:spPr bwMode="auto">
              <a:xfrm>
                <a:off x="1776" y="26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1..*</a:t>
                </a:r>
              </a:p>
            </p:txBody>
          </p:sp>
          <p:sp>
            <p:nvSpPr>
              <p:cNvPr id="15448" name="Line 212"/>
              <p:cNvSpPr>
                <a:spLocks noChangeShapeType="1"/>
              </p:cNvSpPr>
              <p:nvPr/>
            </p:nvSpPr>
            <p:spPr bwMode="auto">
              <a:xfrm>
                <a:off x="2914" y="2304"/>
                <a:ext cx="0" cy="52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5449" name="Text Box 213"/>
              <p:cNvSpPr txBox="1">
                <a:spLocks noChangeArrowheads="1"/>
              </p:cNvSpPr>
              <p:nvPr/>
            </p:nvSpPr>
            <p:spPr bwMode="auto">
              <a:xfrm>
                <a:off x="2400" y="288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Thương lượng</a:t>
                </a:r>
              </a:p>
            </p:txBody>
          </p:sp>
          <p:sp>
            <p:nvSpPr>
              <p:cNvPr id="15450" name="Text Box 214"/>
              <p:cNvSpPr txBox="1">
                <a:spLocks noChangeArrowheads="1"/>
              </p:cNvSpPr>
              <p:nvPr/>
            </p:nvSpPr>
            <p:spPr bwMode="auto">
              <a:xfrm>
                <a:off x="2112" y="374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Hướng dẫn cho</a:t>
                </a:r>
              </a:p>
            </p:txBody>
          </p:sp>
        </p:grpSp>
        <p:sp>
          <p:nvSpPr>
            <p:cNvPr id="15436" name="Text Box 215"/>
            <p:cNvSpPr txBox="1">
              <a:spLocks noChangeArrowheads="1"/>
            </p:cNvSpPr>
            <p:nvPr/>
          </p:nvSpPr>
          <p:spPr bwMode="auto">
            <a:xfrm>
              <a:off x="1824" y="13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1</a:t>
              </a:r>
            </a:p>
          </p:txBody>
        </p:sp>
        <p:sp>
          <p:nvSpPr>
            <p:cNvPr id="15437" name="Text Box 216"/>
            <p:cNvSpPr txBox="1">
              <a:spLocks noChangeArrowheads="1"/>
            </p:cNvSpPr>
            <p:nvPr/>
          </p:nvSpPr>
          <p:spPr bwMode="auto">
            <a:xfrm>
              <a:off x="3072"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b="0"/>
                <a:t>1..*</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182EA974-F7DE-44EC-90BF-F62561921C6F}" type="slidenum">
              <a:rPr lang="en-US" altLang="vi-VN" b="0" smtClean="0">
                <a:solidFill>
                  <a:schemeClr val="accent1"/>
                </a:solidFill>
              </a:rPr>
              <a:pPr eaLnBrk="1" hangingPunct="1"/>
              <a:t>14</a:t>
            </a:fld>
            <a:endParaRPr lang="en-US" altLang="vi-VN" b="0" smtClean="0">
              <a:solidFill>
                <a:schemeClr val="accent1"/>
              </a:solidFill>
            </a:endParaRPr>
          </a:p>
        </p:txBody>
      </p:sp>
      <p:sp>
        <p:nvSpPr>
          <p:cNvPr id="66867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#6</a:t>
            </a:r>
          </a:p>
        </p:txBody>
      </p:sp>
      <p:sp>
        <p:nvSpPr>
          <p:cNvPr id="668675" name="Rectangle 3"/>
          <p:cNvSpPr>
            <a:spLocks noGrp="1" noChangeArrowheads="1"/>
          </p:cNvSpPr>
          <p:nvPr>
            <p:ph type="body" idx="1"/>
          </p:nvPr>
        </p:nvSpPr>
        <p:spPr/>
        <p:txBody>
          <a:bodyPr/>
          <a:lstStyle/>
          <a:p>
            <a:pPr eaLnBrk="1" hangingPunct="1">
              <a:lnSpc>
                <a:spcPct val="120000"/>
              </a:lnSpc>
            </a:pPr>
            <a:r>
              <a:rPr lang="en-US" altLang="vi-VN" smtClean="0"/>
              <a:t>Lớp đối tượng có thuộc tính có </a:t>
            </a:r>
            <a:r>
              <a:rPr lang="en-US" altLang="vi-VN" smtClean="0">
                <a:solidFill>
                  <a:srgbClr val="0000FF"/>
                </a:solidFill>
              </a:rPr>
              <a:t>cấu trúc phức tạp</a:t>
            </a:r>
          </a:p>
          <a:p>
            <a:pPr eaLnBrk="1" hangingPunct="1">
              <a:lnSpc>
                <a:spcPct val="120000"/>
              </a:lnSpc>
            </a:pPr>
            <a:r>
              <a:rPr lang="en-US" altLang="vi-VN" smtClean="0">
                <a:solidFill>
                  <a:srgbClr val="0000FF"/>
                </a:solidFill>
              </a:rPr>
              <a:t>Tách thành bảng phụ</a:t>
            </a:r>
            <a:r>
              <a:rPr lang="en-US" altLang="vi-VN" smtClean="0">
                <a:solidFill>
                  <a:srgbClr val="FF0000"/>
                </a:solidFill>
              </a:rPr>
              <a:t> </a:t>
            </a:r>
            <a:r>
              <a:rPr lang="en-US" altLang="vi-VN" smtClean="0"/>
              <a:t>để lưu trữ thuộc tính có cấu trúc phức tạp đó</a:t>
            </a:r>
          </a:p>
        </p:txBody>
      </p:sp>
      <p:grpSp>
        <p:nvGrpSpPr>
          <p:cNvPr id="2" name="Group 16"/>
          <p:cNvGrpSpPr>
            <a:grpSpLocks/>
          </p:cNvGrpSpPr>
          <p:nvPr/>
        </p:nvGrpSpPr>
        <p:grpSpPr bwMode="auto">
          <a:xfrm>
            <a:off x="838200" y="3048000"/>
            <a:ext cx="3657600" cy="3273425"/>
            <a:chOff x="768" y="1922"/>
            <a:chExt cx="2304" cy="2062"/>
          </a:xfrm>
        </p:grpSpPr>
        <p:sp>
          <p:nvSpPr>
            <p:cNvPr id="16400" name="Text Box 4"/>
            <p:cNvSpPr txBox="1">
              <a:spLocks noChangeArrowheads="1"/>
            </p:cNvSpPr>
            <p:nvPr/>
          </p:nvSpPr>
          <p:spPr bwMode="auto">
            <a:xfrm>
              <a:off x="768" y="1922"/>
              <a:ext cx="1200"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2400" b="0">
                  <a:solidFill>
                    <a:srgbClr val="000000"/>
                  </a:solidFill>
                </a:rPr>
                <a:t>class </a:t>
              </a:r>
              <a:r>
                <a:rPr lang="en-US" altLang="vi-VN" sz="2400" b="0">
                  <a:solidFill>
                    <a:srgbClr val="FF0000"/>
                  </a:solidFill>
                </a:rPr>
                <a:t>A</a:t>
              </a:r>
            </a:p>
            <a:p>
              <a:pPr eaLnBrk="1" hangingPunct="1"/>
              <a:r>
                <a:rPr lang="en-US" altLang="vi-VN" sz="2400" b="0">
                  <a:solidFill>
                    <a:srgbClr val="000000"/>
                  </a:solidFill>
                </a:rPr>
                <a:t>{</a:t>
              </a:r>
            </a:p>
            <a:p>
              <a:pPr eaLnBrk="1" hangingPunct="1"/>
              <a:r>
                <a:rPr lang="en-US" altLang="vi-VN" sz="2400" b="0">
                  <a:solidFill>
                    <a:srgbClr val="000000"/>
                  </a:solidFill>
                </a:rPr>
                <a:t>    …</a:t>
              </a:r>
            </a:p>
            <a:p>
              <a:pPr eaLnBrk="1" hangingPunct="1"/>
              <a:r>
                <a:rPr lang="en-US" altLang="vi-VN" sz="2400" b="0">
                  <a:solidFill>
                    <a:srgbClr val="000000"/>
                  </a:solidFill>
                </a:rPr>
                <a:t>    </a:t>
              </a:r>
              <a:r>
                <a:rPr lang="en-US" altLang="vi-VN" sz="2400" b="0">
                  <a:solidFill>
                    <a:srgbClr val="008000"/>
                  </a:solidFill>
                </a:rPr>
                <a:t>B</a:t>
              </a:r>
              <a:r>
                <a:rPr lang="en-US" altLang="vi-VN" sz="2400" b="0">
                  <a:solidFill>
                    <a:srgbClr val="000000"/>
                  </a:solidFill>
                </a:rPr>
                <a:t>        x;</a:t>
              </a:r>
            </a:p>
            <a:p>
              <a:pPr eaLnBrk="1" hangingPunct="1"/>
              <a:r>
                <a:rPr lang="en-US" altLang="vi-VN" sz="2400" b="0">
                  <a:solidFill>
                    <a:srgbClr val="000000"/>
                  </a:solidFill>
                </a:rPr>
                <a:t>    …</a:t>
              </a:r>
            </a:p>
            <a:p>
              <a:pPr eaLnBrk="1" hangingPunct="1"/>
              <a:r>
                <a:rPr lang="en-US" altLang="vi-VN" sz="2400" b="0">
                  <a:solidFill>
                    <a:srgbClr val="000000"/>
                  </a:solidFill>
                </a:rPr>
                <a:t>}</a:t>
              </a:r>
            </a:p>
          </p:txBody>
        </p:sp>
        <p:sp>
          <p:nvSpPr>
            <p:cNvPr id="16401" name="AutoShape 5"/>
            <p:cNvSpPr>
              <a:spLocks noChangeArrowheads="1"/>
            </p:cNvSpPr>
            <p:nvPr/>
          </p:nvSpPr>
          <p:spPr bwMode="auto">
            <a:xfrm>
              <a:off x="1488" y="3216"/>
              <a:ext cx="1584" cy="768"/>
            </a:xfrm>
            <a:prstGeom prst="wedgeRectCallout">
              <a:avLst>
                <a:gd name="adj1" fmla="val -65343"/>
                <a:gd name="adj2" fmla="val -105338"/>
              </a:avLst>
            </a:prstGeom>
            <a:solidFill>
              <a:schemeClr val="bg1"/>
            </a:solidFill>
            <a:ln w="9525">
              <a:solidFill>
                <a:srgbClr val="000000"/>
              </a:solidFill>
              <a:miter lim="800000"/>
              <a:headEnd/>
              <a:tailEnd/>
            </a:ln>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b="0">
                  <a:solidFill>
                    <a:srgbClr val="000000"/>
                  </a:solidFill>
                </a:rPr>
                <a:t>Cấu trúc của B gồm:</a:t>
              </a:r>
            </a:p>
            <a:p>
              <a:pPr algn="ctr" eaLnBrk="1" hangingPunct="1"/>
              <a:r>
                <a:rPr lang="en-US" altLang="vi-VN" b="0">
                  <a:solidFill>
                    <a:srgbClr val="008000"/>
                  </a:solidFill>
                </a:rPr>
                <a:t>Thuộc tính 1</a:t>
              </a:r>
            </a:p>
            <a:p>
              <a:pPr algn="ctr" eaLnBrk="1" hangingPunct="1"/>
              <a:r>
                <a:rPr lang="en-US" altLang="vi-VN" b="0">
                  <a:solidFill>
                    <a:srgbClr val="008000"/>
                  </a:solidFill>
                </a:rPr>
                <a:t>Thuộc tính 2</a:t>
              </a:r>
            </a:p>
            <a:p>
              <a:pPr algn="ctr" eaLnBrk="1" hangingPunct="1"/>
              <a:r>
                <a:rPr lang="en-US" altLang="vi-VN" b="0">
                  <a:solidFill>
                    <a:srgbClr val="000000"/>
                  </a:solidFill>
                </a:rPr>
                <a:t>…</a:t>
              </a:r>
            </a:p>
          </p:txBody>
        </p:sp>
      </p:grpSp>
      <p:grpSp>
        <p:nvGrpSpPr>
          <p:cNvPr id="3" name="Group 9"/>
          <p:cNvGrpSpPr>
            <a:grpSpLocks/>
          </p:cNvGrpSpPr>
          <p:nvPr/>
        </p:nvGrpSpPr>
        <p:grpSpPr bwMode="auto">
          <a:xfrm>
            <a:off x="5086350" y="4402138"/>
            <a:ext cx="3143250" cy="2074862"/>
            <a:chOff x="3552" y="768"/>
            <a:chExt cx="1980" cy="1307"/>
          </a:xfrm>
        </p:grpSpPr>
        <p:sp>
          <p:nvSpPr>
            <p:cNvPr id="16395" name="Rectangle 10"/>
            <p:cNvSpPr>
              <a:spLocks noChangeArrowheads="1"/>
            </p:cNvSpPr>
            <p:nvPr/>
          </p:nvSpPr>
          <p:spPr bwMode="auto">
            <a:xfrm>
              <a:off x="35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16396" name="Rectangle 11"/>
            <p:cNvSpPr>
              <a:spLocks noChangeArrowheads="1"/>
            </p:cNvSpPr>
            <p:nvPr/>
          </p:nvSpPr>
          <p:spPr bwMode="auto">
            <a:xfrm>
              <a:off x="47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16397" name="AutoShape 12"/>
            <p:cNvCxnSpPr>
              <a:cxnSpLocks noChangeShapeType="1"/>
              <a:stCxn id="16396" idx="1"/>
              <a:endCxn id="16395" idx="3"/>
            </p:cNvCxnSpPr>
            <p:nvPr/>
          </p:nvCxnSpPr>
          <p:spPr bwMode="auto">
            <a:xfrm rot="10800000">
              <a:off x="4128" y="936"/>
              <a:ext cx="62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6398" name="Text Box 13"/>
            <p:cNvSpPr txBox="1">
              <a:spLocks noChangeArrowheads="1"/>
            </p:cNvSpPr>
            <p:nvPr/>
          </p:nvSpPr>
          <p:spPr bwMode="auto">
            <a:xfrm>
              <a:off x="3648"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16399" name="Text Box 14"/>
            <p:cNvSpPr txBox="1">
              <a:spLocks noChangeArrowheads="1"/>
            </p:cNvSpPr>
            <p:nvPr/>
          </p:nvSpPr>
          <p:spPr bwMode="auto">
            <a:xfrm>
              <a:off x="4600" y="1152"/>
              <a:ext cx="932"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t>
              </a:r>
            </a:p>
            <a:p>
              <a:pPr algn="ctr" eaLnBrk="1" hangingPunct="1"/>
              <a:r>
                <a:rPr lang="en-US" altLang="vi-VN">
                  <a:solidFill>
                    <a:srgbClr val="FF0000"/>
                  </a:solidFill>
                </a:rPr>
                <a:t>MA</a:t>
              </a:r>
            </a:p>
            <a:p>
              <a:pPr algn="ctr" eaLnBrk="1" hangingPunct="1"/>
              <a:r>
                <a:rPr lang="en-US" altLang="vi-VN">
                  <a:solidFill>
                    <a:srgbClr val="008000"/>
                  </a:solidFill>
                </a:rPr>
                <a:t>ThuocTinh1</a:t>
              </a:r>
            </a:p>
            <a:p>
              <a:pPr algn="ctr" eaLnBrk="1" hangingPunct="1"/>
              <a:r>
                <a:rPr lang="en-US" altLang="vi-VN">
                  <a:solidFill>
                    <a:srgbClr val="008000"/>
                  </a:solidFill>
                </a:rPr>
                <a:t>ThuocTinh2</a:t>
              </a:r>
            </a:p>
            <a:p>
              <a:pPr algn="ctr" eaLnBrk="1" hangingPunct="1"/>
              <a:r>
                <a:rPr lang="en-US" altLang="vi-VN">
                  <a:solidFill>
                    <a:srgbClr val="000000"/>
                  </a:solidFill>
                </a:rPr>
                <a:t>…</a:t>
              </a:r>
            </a:p>
          </p:txBody>
        </p:sp>
      </p:grpSp>
      <p:sp>
        <p:nvSpPr>
          <p:cNvPr id="668687" name="Text Box 15"/>
          <p:cNvSpPr txBox="1">
            <a:spLocks noChangeArrowheads="1"/>
          </p:cNvSpPr>
          <p:nvPr/>
        </p:nvSpPr>
        <p:spPr bwMode="auto">
          <a:xfrm>
            <a:off x="2971800" y="2895600"/>
            <a:ext cx="1839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3200" b="0">
                <a:solidFill>
                  <a:schemeClr val="accent1"/>
                </a:solidFill>
                <a:sym typeface="Wingdings" pitchFamily="2" charset="2"/>
              </a:rPr>
              <a:t> </a:t>
            </a:r>
            <a:r>
              <a:rPr lang="en-US" altLang="vi-VN" sz="3200" b="0">
                <a:solidFill>
                  <a:schemeClr val="accent1"/>
                </a:solidFill>
              </a:rPr>
              <a:t>Ví dụ?</a:t>
            </a:r>
          </a:p>
        </p:txBody>
      </p:sp>
      <p:grpSp>
        <p:nvGrpSpPr>
          <p:cNvPr id="4" name="Group 20"/>
          <p:cNvGrpSpPr>
            <a:grpSpLocks/>
          </p:cNvGrpSpPr>
          <p:nvPr/>
        </p:nvGrpSpPr>
        <p:grpSpPr bwMode="auto">
          <a:xfrm>
            <a:off x="5410200" y="2740025"/>
            <a:ext cx="2970213" cy="1222375"/>
            <a:chOff x="3408" y="1726"/>
            <a:chExt cx="1871" cy="770"/>
          </a:xfrm>
        </p:grpSpPr>
        <p:sp>
          <p:nvSpPr>
            <p:cNvPr id="668690" name="AutoShape 18"/>
            <p:cNvSpPr>
              <a:spLocks noChangeArrowheads="1"/>
            </p:cNvSpPr>
            <p:nvPr/>
          </p:nvSpPr>
          <p:spPr bwMode="auto">
            <a:xfrm>
              <a:off x="3408" y="1726"/>
              <a:ext cx="1871" cy="770"/>
            </a:xfrm>
            <a:prstGeom prst="cloudCallout">
              <a:avLst>
                <a:gd name="adj1" fmla="val -17236"/>
                <a:gd name="adj2" fmla="val -121560"/>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defRPr/>
              </a:pPr>
              <a:r>
                <a:rPr lang="en-US" sz="2400" b="0">
                  <a:solidFill>
                    <a:srgbClr val="000000"/>
                  </a:solidFill>
                </a:rPr>
                <a:t>Giải pháp</a:t>
              </a:r>
            </a:p>
            <a:p>
              <a:pPr algn="ctr">
                <a:defRPr/>
              </a:pPr>
              <a:endParaRPr lang="en-US" sz="2400" b="0">
                <a:solidFill>
                  <a:srgbClr val="000000"/>
                </a:solidFill>
              </a:endParaRPr>
            </a:p>
          </p:txBody>
        </p:sp>
        <p:sp>
          <p:nvSpPr>
            <p:cNvPr id="16394" name="Text Box 19"/>
            <p:cNvSpPr txBox="1">
              <a:spLocks noChangeArrowheads="1"/>
            </p:cNvSpPr>
            <p:nvPr/>
          </p:nvSpPr>
          <p:spPr bwMode="auto">
            <a:xfrm>
              <a:off x="4032" y="2064"/>
              <a:ext cx="6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sz="3200" b="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anim calcmode="lin" valueType="num">
                                      <p:cBhvr additive="base">
                                        <p:cTn id="7" dur="500" fill="hold"/>
                                        <p:tgtEl>
                                          <p:spTgt spid="66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668687"/>
                                        </p:tgtEl>
                                        <p:attrNameLst>
                                          <p:attrName>style.visibility</p:attrName>
                                        </p:attrNameLst>
                                      </p:cBhvr>
                                      <p:to>
                                        <p:strVal val="visible"/>
                                      </p:to>
                                    </p:set>
                                    <p:animEffect transition="in" filter="wipe(down)">
                                      <p:cBhvr>
                                        <p:cTn id="20" dur="580">
                                          <p:stCondLst>
                                            <p:cond delay="0"/>
                                          </p:stCondLst>
                                        </p:cTn>
                                        <p:tgtEl>
                                          <p:spTgt spid="668687"/>
                                        </p:tgtEl>
                                      </p:cBhvr>
                                    </p:animEffect>
                                    <p:anim calcmode="lin" valueType="num">
                                      <p:cBhvr>
                                        <p:cTn id="21" dur="1822" tmFilter="0,0; 0.14,0.36; 0.43,0.73; 0.71,0.91; 1.0,1.0">
                                          <p:stCondLst>
                                            <p:cond delay="0"/>
                                          </p:stCondLst>
                                        </p:cTn>
                                        <p:tgtEl>
                                          <p:spTgt spid="66868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6868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6868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6868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68687"/>
                                        </p:tgtEl>
                                        <p:attrNameLst>
                                          <p:attrName>ppt_y</p:attrName>
                                        </p:attrNameLst>
                                      </p:cBhvr>
                                      <p:tavLst>
                                        <p:tav tm="0" fmla="#ppt_y-sin(pi*$)/81">
                                          <p:val>
                                            <p:fltVal val="0"/>
                                          </p:val>
                                        </p:tav>
                                        <p:tav tm="100000">
                                          <p:val>
                                            <p:fltVal val="1"/>
                                          </p:val>
                                        </p:tav>
                                      </p:tavLst>
                                    </p:anim>
                                    <p:animScale>
                                      <p:cBhvr>
                                        <p:cTn id="26" dur="26">
                                          <p:stCondLst>
                                            <p:cond delay="650"/>
                                          </p:stCondLst>
                                        </p:cTn>
                                        <p:tgtEl>
                                          <p:spTgt spid="668687"/>
                                        </p:tgtEl>
                                      </p:cBhvr>
                                      <p:to x="100000" y="60000"/>
                                    </p:animScale>
                                    <p:animScale>
                                      <p:cBhvr>
                                        <p:cTn id="27" dur="166" decel="50000">
                                          <p:stCondLst>
                                            <p:cond delay="676"/>
                                          </p:stCondLst>
                                        </p:cTn>
                                        <p:tgtEl>
                                          <p:spTgt spid="668687"/>
                                        </p:tgtEl>
                                      </p:cBhvr>
                                      <p:to x="100000" y="100000"/>
                                    </p:animScale>
                                    <p:animScale>
                                      <p:cBhvr>
                                        <p:cTn id="28" dur="26">
                                          <p:stCondLst>
                                            <p:cond delay="1312"/>
                                          </p:stCondLst>
                                        </p:cTn>
                                        <p:tgtEl>
                                          <p:spTgt spid="668687"/>
                                        </p:tgtEl>
                                      </p:cBhvr>
                                      <p:to x="100000" y="80000"/>
                                    </p:animScale>
                                    <p:animScale>
                                      <p:cBhvr>
                                        <p:cTn id="29" dur="166" decel="50000">
                                          <p:stCondLst>
                                            <p:cond delay="1338"/>
                                          </p:stCondLst>
                                        </p:cTn>
                                        <p:tgtEl>
                                          <p:spTgt spid="668687"/>
                                        </p:tgtEl>
                                      </p:cBhvr>
                                      <p:to x="100000" y="100000"/>
                                    </p:animScale>
                                    <p:animScale>
                                      <p:cBhvr>
                                        <p:cTn id="30" dur="26">
                                          <p:stCondLst>
                                            <p:cond delay="1642"/>
                                          </p:stCondLst>
                                        </p:cTn>
                                        <p:tgtEl>
                                          <p:spTgt spid="668687"/>
                                        </p:tgtEl>
                                      </p:cBhvr>
                                      <p:to x="100000" y="90000"/>
                                    </p:animScale>
                                    <p:animScale>
                                      <p:cBhvr>
                                        <p:cTn id="31" dur="166" decel="50000">
                                          <p:stCondLst>
                                            <p:cond delay="1668"/>
                                          </p:stCondLst>
                                        </p:cTn>
                                        <p:tgtEl>
                                          <p:spTgt spid="668687"/>
                                        </p:tgtEl>
                                      </p:cBhvr>
                                      <p:to x="100000" y="100000"/>
                                    </p:animScale>
                                    <p:animScale>
                                      <p:cBhvr>
                                        <p:cTn id="32" dur="26">
                                          <p:stCondLst>
                                            <p:cond delay="1808"/>
                                          </p:stCondLst>
                                        </p:cTn>
                                        <p:tgtEl>
                                          <p:spTgt spid="668687"/>
                                        </p:tgtEl>
                                      </p:cBhvr>
                                      <p:to x="100000" y="95000"/>
                                    </p:animScale>
                                    <p:animScale>
                                      <p:cBhvr>
                                        <p:cTn id="33" dur="166" decel="50000">
                                          <p:stCondLst>
                                            <p:cond delay="1834"/>
                                          </p:stCondLst>
                                        </p:cTn>
                                        <p:tgtEl>
                                          <p:spTgt spid="668687"/>
                                        </p:tgtEl>
                                      </p:cBhvr>
                                      <p:to x="100000" y="10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68675">
                                            <p:txEl>
                                              <p:pRg st="1" end="1"/>
                                            </p:txEl>
                                          </p:spTgt>
                                        </p:tgtEl>
                                        <p:attrNameLst>
                                          <p:attrName>style.visibility</p:attrName>
                                        </p:attrNameLst>
                                      </p:cBhvr>
                                      <p:to>
                                        <p:strVal val="visible"/>
                                      </p:to>
                                    </p:set>
                                    <p:anim calcmode="lin" valueType="num">
                                      <p:cBhvr additive="base">
                                        <p:cTn id="38" dur="500" fill="hold"/>
                                        <p:tgtEl>
                                          <p:spTgt spid="668675">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6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1000" fill="hold"/>
                                        <p:tgtEl>
                                          <p:spTgt spid="2"/>
                                        </p:tgtEl>
                                        <p:attrNameLst>
                                          <p:attrName>ppt_w</p:attrName>
                                        </p:attrNameLst>
                                      </p:cBhvr>
                                      <p:tavLst>
                                        <p:tav tm="0">
                                          <p:val>
                                            <p:strVal val="#ppt_w*0.70"/>
                                          </p:val>
                                        </p:tav>
                                        <p:tav tm="100000">
                                          <p:val>
                                            <p:strVal val="#ppt_w"/>
                                          </p:val>
                                        </p:tav>
                                      </p:tavLst>
                                    </p:anim>
                                    <p:anim calcmode="lin" valueType="num">
                                      <p:cBhvr>
                                        <p:cTn id="45" dur="1000" fill="hold"/>
                                        <p:tgtEl>
                                          <p:spTgt spid="2"/>
                                        </p:tgtEl>
                                        <p:attrNameLst>
                                          <p:attrName>ppt_h</p:attrName>
                                        </p:attrNameLst>
                                      </p:cBhvr>
                                      <p:tavLst>
                                        <p:tav tm="0">
                                          <p:val>
                                            <p:strVal val="#ppt_h"/>
                                          </p:val>
                                        </p:tav>
                                        <p:tav tm="100000">
                                          <p:val>
                                            <p:strVal val="#ppt_h"/>
                                          </p:val>
                                        </p:tav>
                                      </p:tavLst>
                                    </p:anim>
                                    <p:animEffect transition="in" filter="fade">
                                      <p:cBhvr>
                                        <p:cTn id="46" dur="10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1000" fill="hold"/>
                                        <p:tgtEl>
                                          <p:spTgt spid="3"/>
                                        </p:tgtEl>
                                        <p:attrNameLst>
                                          <p:attrName>ppt_w</p:attrName>
                                        </p:attrNameLst>
                                      </p:cBhvr>
                                      <p:tavLst>
                                        <p:tav tm="0">
                                          <p:val>
                                            <p:strVal val="#ppt_w*0.70"/>
                                          </p:val>
                                        </p:tav>
                                        <p:tav tm="100000">
                                          <p:val>
                                            <p:strVal val="#ppt_w"/>
                                          </p:val>
                                        </p:tav>
                                      </p:tavLst>
                                    </p:anim>
                                    <p:anim calcmode="lin" valueType="num">
                                      <p:cBhvr>
                                        <p:cTn id="52" dur="1000" fill="hold"/>
                                        <p:tgtEl>
                                          <p:spTgt spid="3"/>
                                        </p:tgtEl>
                                        <p:attrNameLst>
                                          <p:attrName>ppt_h</p:attrName>
                                        </p:attrNameLst>
                                      </p:cBhvr>
                                      <p:tavLst>
                                        <p:tav tm="0">
                                          <p:val>
                                            <p:strVal val="#ppt_h"/>
                                          </p:val>
                                        </p:tav>
                                        <p:tav tm="100000">
                                          <p:val>
                                            <p:strVal val="#ppt_h"/>
                                          </p:val>
                                        </p:tav>
                                      </p:tavLst>
                                    </p:anim>
                                    <p:animEffect transition="in" filter="fade">
                                      <p:cBhvr>
                                        <p:cTn id="5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p:bldP spid="6686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4B87FD2-85E5-43C7-8612-9E4D23B42446}" type="slidenum">
              <a:rPr lang="en-US" altLang="vi-VN" b="0" smtClean="0">
                <a:solidFill>
                  <a:schemeClr val="accent1"/>
                </a:solidFill>
              </a:rPr>
              <a:pPr eaLnBrk="1" hangingPunct="1"/>
              <a:t>15</a:t>
            </a:fld>
            <a:endParaRPr lang="en-US" altLang="vi-VN" b="0" smtClean="0">
              <a:solidFill>
                <a:schemeClr val="accent1"/>
              </a:solidFill>
            </a:endParaRPr>
          </a:p>
        </p:txBody>
      </p:sp>
      <p:sp>
        <p:nvSpPr>
          <p:cNvPr id="67174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#7</a:t>
            </a:r>
          </a:p>
        </p:txBody>
      </p:sp>
      <p:sp>
        <p:nvSpPr>
          <p:cNvPr id="671747" name="Rectangle 3"/>
          <p:cNvSpPr>
            <a:spLocks noGrp="1" noChangeArrowheads="1"/>
          </p:cNvSpPr>
          <p:nvPr>
            <p:ph type="body" idx="1"/>
          </p:nvPr>
        </p:nvSpPr>
        <p:spPr/>
        <p:txBody>
          <a:bodyPr/>
          <a:lstStyle/>
          <a:p>
            <a:pPr eaLnBrk="1" hangingPunct="1">
              <a:lnSpc>
                <a:spcPct val="120000"/>
              </a:lnSpc>
            </a:pPr>
            <a:r>
              <a:rPr lang="en-US" altLang="vi-VN" smtClean="0"/>
              <a:t>Lớp đối tượng có </a:t>
            </a:r>
            <a:r>
              <a:rPr lang="en-US" altLang="vi-VN" smtClean="0">
                <a:solidFill>
                  <a:srgbClr val="0000FF"/>
                </a:solidFill>
              </a:rPr>
              <a:t>thuộc tính kiểu mảng</a:t>
            </a:r>
          </a:p>
          <a:p>
            <a:pPr eaLnBrk="1" hangingPunct="1">
              <a:lnSpc>
                <a:spcPct val="120000"/>
              </a:lnSpc>
            </a:pPr>
            <a:r>
              <a:rPr lang="en-US" altLang="vi-VN" smtClean="0">
                <a:solidFill>
                  <a:srgbClr val="0000FF"/>
                </a:solidFill>
              </a:rPr>
              <a:t>Tách thành bảng chi tiết</a:t>
            </a:r>
          </a:p>
        </p:txBody>
      </p:sp>
      <p:sp>
        <p:nvSpPr>
          <p:cNvPr id="671750" name="Text Box 6"/>
          <p:cNvSpPr txBox="1">
            <a:spLocks noChangeArrowheads="1"/>
          </p:cNvSpPr>
          <p:nvPr/>
        </p:nvSpPr>
        <p:spPr bwMode="auto">
          <a:xfrm>
            <a:off x="914400" y="2819400"/>
            <a:ext cx="1839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3200" b="0">
                <a:solidFill>
                  <a:schemeClr val="accent1"/>
                </a:solidFill>
                <a:sym typeface="Wingdings" pitchFamily="2" charset="2"/>
              </a:rPr>
              <a:t> </a:t>
            </a:r>
            <a:r>
              <a:rPr lang="en-US" altLang="vi-VN" sz="3200" b="0">
                <a:solidFill>
                  <a:schemeClr val="accent1"/>
                </a:solidFill>
              </a:rPr>
              <a:t>Ví dụ?</a:t>
            </a:r>
          </a:p>
        </p:txBody>
      </p:sp>
      <p:grpSp>
        <p:nvGrpSpPr>
          <p:cNvPr id="2" name="Group 17"/>
          <p:cNvGrpSpPr>
            <a:grpSpLocks/>
          </p:cNvGrpSpPr>
          <p:nvPr/>
        </p:nvGrpSpPr>
        <p:grpSpPr bwMode="auto">
          <a:xfrm>
            <a:off x="838200" y="3889375"/>
            <a:ext cx="5715000" cy="2282825"/>
            <a:chOff x="528" y="2450"/>
            <a:chExt cx="3600" cy="1438"/>
          </a:xfrm>
        </p:grpSpPr>
        <p:sp>
          <p:nvSpPr>
            <p:cNvPr id="17418" name="Text Box 4"/>
            <p:cNvSpPr txBox="1">
              <a:spLocks noChangeArrowheads="1"/>
            </p:cNvSpPr>
            <p:nvPr/>
          </p:nvSpPr>
          <p:spPr bwMode="auto">
            <a:xfrm>
              <a:off x="528" y="2450"/>
              <a:ext cx="1200"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2400" b="0">
                  <a:solidFill>
                    <a:srgbClr val="000000"/>
                  </a:solidFill>
                </a:rPr>
                <a:t>class </a:t>
              </a:r>
              <a:r>
                <a:rPr lang="en-US" altLang="vi-VN" sz="2400" b="0">
                  <a:solidFill>
                    <a:srgbClr val="FF0000"/>
                  </a:solidFill>
                </a:rPr>
                <a:t>A</a:t>
              </a:r>
            </a:p>
            <a:p>
              <a:pPr eaLnBrk="1" hangingPunct="1"/>
              <a:r>
                <a:rPr lang="en-US" altLang="vi-VN" sz="2400" b="0">
                  <a:solidFill>
                    <a:srgbClr val="000000"/>
                  </a:solidFill>
                </a:rPr>
                <a:t>{</a:t>
              </a:r>
            </a:p>
            <a:p>
              <a:pPr eaLnBrk="1" hangingPunct="1"/>
              <a:r>
                <a:rPr lang="en-US" altLang="vi-VN" sz="2400" b="0">
                  <a:solidFill>
                    <a:srgbClr val="000000"/>
                  </a:solidFill>
                </a:rPr>
                <a:t>    …</a:t>
              </a:r>
            </a:p>
            <a:p>
              <a:pPr eaLnBrk="1" hangingPunct="1"/>
              <a:r>
                <a:rPr lang="en-US" altLang="vi-VN" sz="2400" b="0">
                  <a:solidFill>
                    <a:srgbClr val="000000"/>
                  </a:solidFill>
                </a:rPr>
                <a:t>    </a:t>
              </a:r>
              <a:r>
                <a:rPr lang="en-US" altLang="vi-VN" sz="2400" b="0">
                  <a:solidFill>
                    <a:srgbClr val="008000"/>
                  </a:solidFill>
                </a:rPr>
                <a:t>B</a:t>
              </a:r>
              <a:r>
                <a:rPr lang="en-US" altLang="vi-VN" sz="2400" b="0">
                  <a:solidFill>
                    <a:srgbClr val="000000"/>
                  </a:solidFill>
                </a:rPr>
                <a:t>[ ]      x;</a:t>
              </a:r>
            </a:p>
            <a:p>
              <a:pPr eaLnBrk="1" hangingPunct="1"/>
              <a:r>
                <a:rPr lang="en-US" altLang="vi-VN" sz="2400" b="0">
                  <a:solidFill>
                    <a:srgbClr val="000000"/>
                  </a:solidFill>
                </a:rPr>
                <a:t>    …</a:t>
              </a:r>
            </a:p>
            <a:p>
              <a:pPr eaLnBrk="1" hangingPunct="1"/>
              <a:r>
                <a:rPr lang="en-US" altLang="vi-VN" sz="2400" b="0">
                  <a:solidFill>
                    <a:srgbClr val="000000"/>
                  </a:solidFill>
                </a:rPr>
                <a:t>}</a:t>
              </a:r>
            </a:p>
          </p:txBody>
        </p:sp>
        <p:grpSp>
          <p:nvGrpSpPr>
            <p:cNvPr id="17419" name="Group 7"/>
            <p:cNvGrpSpPr>
              <a:grpSpLocks/>
            </p:cNvGrpSpPr>
            <p:nvPr/>
          </p:nvGrpSpPr>
          <p:grpSpPr bwMode="auto">
            <a:xfrm>
              <a:off x="2352" y="2832"/>
              <a:ext cx="1776" cy="961"/>
              <a:chOff x="3552" y="768"/>
              <a:chExt cx="1776" cy="961"/>
            </a:xfrm>
          </p:grpSpPr>
          <p:sp>
            <p:nvSpPr>
              <p:cNvPr id="17420" name="Rectangle 8"/>
              <p:cNvSpPr>
                <a:spLocks noChangeArrowheads="1"/>
              </p:cNvSpPr>
              <p:nvPr/>
            </p:nvSpPr>
            <p:spPr bwMode="auto">
              <a:xfrm>
                <a:off x="35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17421" name="Rectangle 9"/>
              <p:cNvSpPr>
                <a:spLocks noChangeArrowheads="1"/>
              </p:cNvSpPr>
              <p:nvPr/>
            </p:nvSpPr>
            <p:spPr bwMode="auto">
              <a:xfrm>
                <a:off x="47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17422" name="AutoShape 10"/>
              <p:cNvCxnSpPr>
                <a:cxnSpLocks noChangeShapeType="1"/>
                <a:stCxn id="17421" idx="1"/>
                <a:endCxn id="17420" idx="3"/>
              </p:cNvCxnSpPr>
              <p:nvPr/>
            </p:nvCxnSpPr>
            <p:spPr bwMode="auto">
              <a:xfrm rot="10800000">
                <a:off x="4128" y="936"/>
                <a:ext cx="62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7423" name="Text Box 11"/>
              <p:cNvSpPr txBox="1">
                <a:spLocks noChangeArrowheads="1"/>
              </p:cNvSpPr>
              <p:nvPr/>
            </p:nvSpPr>
            <p:spPr bwMode="auto">
              <a:xfrm>
                <a:off x="3648"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17424" name="Text Box 12"/>
              <p:cNvSpPr txBox="1">
                <a:spLocks noChangeArrowheads="1"/>
              </p:cNvSpPr>
              <p:nvPr/>
            </p:nvSpPr>
            <p:spPr bwMode="auto">
              <a:xfrm>
                <a:off x="4896" y="11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t>
                </a:r>
              </a:p>
              <a:p>
                <a:pPr algn="ctr" eaLnBrk="1" hangingPunct="1"/>
                <a:r>
                  <a:rPr lang="en-US" altLang="vi-VN">
                    <a:solidFill>
                      <a:srgbClr val="FF0000"/>
                    </a:solidFill>
                  </a:rPr>
                  <a:t>MA</a:t>
                </a:r>
              </a:p>
              <a:p>
                <a:pPr algn="ctr" eaLnBrk="1" hangingPunct="1"/>
                <a:r>
                  <a:rPr lang="en-US" altLang="vi-VN">
                    <a:solidFill>
                      <a:srgbClr val="000000"/>
                    </a:solidFill>
                  </a:rPr>
                  <a:t>…</a:t>
                </a:r>
              </a:p>
            </p:txBody>
          </p:sp>
        </p:grpSp>
      </p:grpSp>
      <p:grpSp>
        <p:nvGrpSpPr>
          <p:cNvPr id="4" name="Group 16"/>
          <p:cNvGrpSpPr>
            <a:grpSpLocks/>
          </p:cNvGrpSpPr>
          <p:nvPr/>
        </p:nvGrpSpPr>
        <p:grpSpPr bwMode="auto">
          <a:xfrm>
            <a:off x="5486400" y="2819400"/>
            <a:ext cx="2970213" cy="1222375"/>
            <a:chOff x="3456" y="1776"/>
            <a:chExt cx="1871" cy="770"/>
          </a:xfrm>
        </p:grpSpPr>
        <p:sp>
          <p:nvSpPr>
            <p:cNvPr id="671758" name="AutoShape 14"/>
            <p:cNvSpPr>
              <a:spLocks noChangeArrowheads="1"/>
            </p:cNvSpPr>
            <p:nvPr/>
          </p:nvSpPr>
          <p:spPr bwMode="auto">
            <a:xfrm>
              <a:off x="3456" y="1776"/>
              <a:ext cx="1871" cy="770"/>
            </a:xfrm>
            <a:prstGeom prst="cloudCallout">
              <a:avLst>
                <a:gd name="adj1" fmla="val -75495"/>
                <a:gd name="adj2" fmla="val -128440"/>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defRPr/>
              </a:pPr>
              <a:r>
                <a:rPr lang="en-US" sz="2400" b="0">
                  <a:solidFill>
                    <a:srgbClr val="000000"/>
                  </a:solidFill>
                </a:rPr>
                <a:t>Giải pháp</a:t>
              </a:r>
            </a:p>
            <a:p>
              <a:pPr algn="ctr">
                <a:defRPr/>
              </a:pPr>
              <a:endParaRPr lang="en-US" sz="2400" b="0">
                <a:solidFill>
                  <a:srgbClr val="000000"/>
                </a:solidFill>
              </a:endParaRPr>
            </a:p>
          </p:txBody>
        </p:sp>
        <p:sp>
          <p:nvSpPr>
            <p:cNvPr id="17417" name="Text Box 15"/>
            <p:cNvSpPr txBox="1">
              <a:spLocks noChangeArrowheads="1"/>
            </p:cNvSpPr>
            <p:nvPr/>
          </p:nvSpPr>
          <p:spPr bwMode="auto">
            <a:xfrm>
              <a:off x="4080" y="2114"/>
              <a:ext cx="6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sz="3200" b="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anim calcmode="lin" valueType="num">
                                      <p:cBhvr additive="base">
                                        <p:cTn id="7" dur="500" fill="hold"/>
                                        <p:tgtEl>
                                          <p:spTgt spid="67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671750"/>
                                        </p:tgtEl>
                                        <p:attrNameLst>
                                          <p:attrName>style.visibility</p:attrName>
                                        </p:attrNameLst>
                                      </p:cBhvr>
                                      <p:to>
                                        <p:strVal val="visible"/>
                                      </p:to>
                                    </p:set>
                                    <p:animEffect transition="in" filter="wipe(down)">
                                      <p:cBhvr>
                                        <p:cTn id="13" dur="580">
                                          <p:stCondLst>
                                            <p:cond delay="0"/>
                                          </p:stCondLst>
                                        </p:cTn>
                                        <p:tgtEl>
                                          <p:spTgt spid="671750"/>
                                        </p:tgtEl>
                                      </p:cBhvr>
                                    </p:animEffect>
                                    <p:anim calcmode="lin" valueType="num">
                                      <p:cBhvr>
                                        <p:cTn id="14" dur="1822" tmFilter="0,0; 0.14,0.36; 0.43,0.73; 0.71,0.91; 1.0,1.0">
                                          <p:stCondLst>
                                            <p:cond delay="0"/>
                                          </p:stCondLst>
                                        </p:cTn>
                                        <p:tgtEl>
                                          <p:spTgt spid="67175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7175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7175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7175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71750"/>
                                        </p:tgtEl>
                                        <p:attrNameLst>
                                          <p:attrName>ppt_y</p:attrName>
                                        </p:attrNameLst>
                                      </p:cBhvr>
                                      <p:tavLst>
                                        <p:tav tm="0" fmla="#ppt_y-sin(pi*$)/81">
                                          <p:val>
                                            <p:fltVal val="0"/>
                                          </p:val>
                                        </p:tav>
                                        <p:tav tm="100000">
                                          <p:val>
                                            <p:fltVal val="1"/>
                                          </p:val>
                                        </p:tav>
                                      </p:tavLst>
                                    </p:anim>
                                    <p:animScale>
                                      <p:cBhvr>
                                        <p:cTn id="19" dur="26">
                                          <p:stCondLst>
                                            <p:cond delay="650"/>
                                          </p:stCondLst>
                                        </p:cTn>
                                        <p:tgtEl>
                                          <p:spTgt spid="671750"/>
                                        </p:tgtEl>
                                      </p:cBhvr>
                                      <p:to x="100000" y="60000"/>
                                    </p:animScale>
                                    <p:animScale>
                                      <p:cBhvr>
                                        <p:cTn id="20" dur="166" decel="50000">
                                          <p:stCondLst>
                                            <p:cond delay="676"/>
                                          </p:stCondLst>
                                        </p:cTn>
                                        <p:tgtEl>
                                          <p:spTgt spid="671750"/>
                                        </p:tgtEl>
                                      </p:cBhvr>
                                      <p:to x="100000" y="100000"/>
                                    </p:animScale>
                                    <p:animScale>
                                      <p:cBhvr>
                                        <p:cTn id="21" dur="26">
                                          <p:stCondLst>
                                            <p:cond delay="1312"/>
                                          </p:stCondLst>
                                        </p:cTn>
                                        <p:tgtEl>
                                          <p:spTgt spid="671750"/>
                                        </p:tgtEl>
                                      </p:cBhvr>
                                      <p:to x="100000" y="80000"/>
                                    </p:animScale>
                                    <p:animScale>
                                      <p:cBhvr>
                                        <p:cTn id="22" dur="166" decel="50000">
                                          <p:stCondLst>
                                            <p:cond delay="1338"/>
                                          </p:stCondLst>
                                        </p:cTn>
                                        <p:tgtEl>
                                          <p:spTgt spid="671750"/>
                                        </p:tgtEl>
                                      </p:cBhvr>
                                      <p:to x="100000" y="100000"/>
                                    </p:animScale>
                                    <p:animScale>
                                      <p:cBhvr>
                                        <p:cTn id="23" dur="26">
                                          <p:stCondLst>
                                            <p:cond delay="1642"/>
                                          </p:stCondLst>
                                        </p:cTn>
                                        <p:tgtEl>
                                          <p:spTgt spid="671750"/>
                                        </p:tgtEl>
                                      </p:cBhvr>
                                      <p:to x="100000" y="90000"/>
                                    </p:animScale>
                                    <p:animScale>
                                      <p:cBhvr>
                                        <p:cTn id="24" dur="166" decel="50000">
                                          <p:stCondLst>
                                            <p:cond delay="1668"/>
                                          </p:stCondLst>
                                        </p:cTn>
                                        <p:tgtEl>
                                          <p:spTgt spid="671750"/>
                                        </p:tgtEl>
                                      </p:cBhvr>
                                      <p:to x="100000" y="100000"/>
                                    </p:animScale>
                                    <p:animScale>
                                      <p:cBhvr>
                                        <p:cTn id="25" dur="26">
                                          <p:stCondLst>
                                            <p:cond delay="1808"/>
                                          </p:stCondLst>
                                        </p:cTn>
                                        <p:tgtEl>
                                          <p:spTgt spid="671750"/>
                                        </p:tgtEl>
                                      </p:cBhvr>
                                      <p:to x="100000" y="95000"/>
                                    </p:animScale>
                                    <p:animScale>
                                      <p:cBhvr>
                                        <p:cTn id="26" dur="166" decel="50000">
                                          <p:stCondLst>
                                            <p:cond delay="1834"/>
                                          </p:stCondLst>
                                        </p:cTn>
                                        <p:tgtEl>
                                          <p:spTgt spid="671750"/>
                                        </p:tgtEl>
                                      </p:cBhvr>
                                      <p:to x="100000" y="100000"/>
                                    </p:animScale>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strVal val="#ppt_w*0.70"/>
                                          </p:val>
                                        </p:tav>
                                        <p:tav tm="100000">
                                          <p:val>
                                            <p:strVal val="#ppt_w"/>
                                          </p:val>
                                        </p:tav>
                                      </p:tavLst>
                                    </p:anim>
                                    <p:anim calcmode="lin" valueType="num">
                                      <p:cBhvr>
                                        <p:cTn id="32" dur="1000" fill="hold"/>
                                        <p:tgtEl>
                                          <p:spTgt spid="4"/>
                                        </p:tgtEl>
                                        <p:attrNameLst>
                                          <p:attrName>ppt_h</p:attrName>
                                        </p:attrNameLst>
                                      </p:cBhvr>
                                      <p:tavLst>
                                        <p:tav tm="0">
                                          <p:val>
                                            <p:strVal val="#ppt_h"/>
                                          </p:val>
                                        </p:tav>
                                        <p:tav tm="100000">
                                          <p:val>
                                            <p:strVal val="#ppt_h"/>
                                          </p:val>
                                        </p:tav>
                                      </p:tavLst>
                                    </p:anim>
                                    <p:animEffect transition="in" filter="fade">
                                      <p:cBhvr>
                                        <p:cTn id="33" dur="10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71747">
                                            <p:txEl>
                                              <p:pRg st="1" end="1"/>
                                            </p:txEl>
                                          </p:spTgt>
                                        </p:tgtEl>
                                        <p:attrNameLst>
                                          <p:attrName>style.visibility</p:attrName>
                                        </p:attrNameLst>
                                      </p:cBhvr>
                                      <p:to>
                                        <p:strVal val="visible"/>
                                      </p:to>
                                    </p:set>
                                    <p:anim calcmode="lin" valueType="num">
                                      <p:cBhvr additive="base">
                                        <p:cTn id="38" dur="500" fill="hold"/>
                                        <p:tgtEl>
                                          <p:spTgt spid="671747">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7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p:bldP spid="6717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36C8803E-28A0-4F85-828D-098A6B10C1CC}" type="slidenum">
              <a:rPr lang="en-US" altLang="vi-VN" b="0" smtClean="0">
                <a:solidFill>
                  <a:schemeClr val="accent1"/>
                </a:solidFill>
              </a:rPr>
              <a:pPr eaLnBrk="1" hangingPunct="1"/>
              <a:t>16</a:t>
            </a:fld>
            <a:endParaRPr lang="en-US" altLang="vi-VN" b="0" smtClean="0">
              <a:solidFill>
                <a:schemeClr val="accent1"/>
              </a:solidFill>
            </a:endParaRPr>
          </a:p>
        </p:txBody>
      </p:sp>
      <p:sp>
        <p:nvSpPr>
          <p:cNvPr id="66765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#8</a:t>
            </a:r>
          </a:p>
        </p:txBody>
      </p:sp>
      <p:sp>
        <p:nvSpPr>
          <p:cNvPr id="18436" name="Rectangle 3"/>
          <p:cNvSpPr>
            <a:spLocks noGrp="1" noChangeArrowheads="1"/>
          </p:cNvSpPr>
          <p:nvPr>
            <p:ph type="body" idx="1"/>
          </p:nvPr>
        </p:nvSpPr>
        <p:spPr>
          <a:xfrm>
            <a:off x="457200" y="1371600"/>
            <a:ext cx="8229600" cy="1295400"/>
          </a:xfrm>
        </p:spPr>
        <p:txBody>
          <a:bodyPr/>
          <a:lstStyle/>
          <a:p>
            <a:pPr eaLnBrk="1" hangingPunct="1">
              <a:lnSpc>
                <a:spcPct val="120000"/>
              </a:lnSpc>
            </a:pPr>
            <a:r>
              <a:rPr lang="en-US" altLang="vi-VN" smtClean="0"/>
              <a:t>Thiết kế Bảng tham số</a:t>
            </a:r>
          </a:p>
          <a:p>
            <a:pPr lvl="1" eaLnBrk="1" hangingPunct="1">
              <a:lnSpc>
                <a:spcPct val="120000"/>
              </a:lnSpc>
            </a:pPr>
            <a:r>
              <a:rPr lang="en-US" altLang="vi-VN" u="sng" smtClean="0"/>
              <a:t>Dạng 1</a:t>
            </a:r>
          </a:p>
        </p:txBody>
      </p:sp>
      <p:graphicFrame>
        <p:nvGraphicFramePr>
          <p:cNvPr id="667705" name="Group 57"/>
          <p:cNvGraphicFramePr>
            <a:graphicFrameLocks noGrp="1"/>
          </p:cNvGraphicFramePr>
          <p:nvPr/>
        </p:nvGraphicFramePr>
        <p:xfrm>
          <a:off x="1831975" y="2593975"/>
          <a:ext cx="6321425" cy="914400"/>
        </p:xfrm>
        <a:graphic>
          <a:graphicData uri="http://schemas.openxmlformats.org/drawingml/2006/table">
            <a:tbl>
              <a:tblPr/>
              <a:tblGrid>
                <a:gridCol w="777875"/>
                <a:gridCol w="1427163"/>
                <a:gridCol w="1427162"/>
                <a:gridCol w="1219200"/>
                <a:gridCol w="1470025"/>
              </a:tblGrid>
              <a:tr h="0">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Khóa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ThamSố#1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ThamSố#2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ThamSố#N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57" name="Text Box 54"/>
          <p:cNvSpPr txBox="1">
            <a:spLocks noChangeArrowheads="1"/>
          </p:cNvSpPr>
          <p:nvPr/>
        </p:nvSpPr>
        <p:spPr bwMode="auto">
          <a:xfrm>
            <a:off x="533400" y="3698875"/>
            <a:ext cx="8305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eaLnBrk="1" hangingPunct="1">
              <a:lnSpc>
                <a:spcPct val="120000"/>
              </a:lnSpc>
            </a:pPr>
            <a:r>
              <a:rPr lang="en-US" altLang="vi-VN" sz="2400" b="0">
                <a:solidFill>
                  <a:srgbClr val="0000FF"/>
                </a:solidFill>
              </a:rPr>
              <a:t>Mỗi tham số</a:t>
            </a:r>
            <a:r>
              <a:rPr lang="en-US" altLang="vi-VN" sz="2400" b="0">
                <a:solidFill>
                  <a:srgbClr val="000000"/>
                </a:solidFill>
              </a:rPr>
              <a:t> tương ứng với </a:t>
            </a:r>
            <a:r>
              <a:rPr lang="en-US" altLang="vi-VN" sz="2400" b="0">
                <a:solidFill>
                  <a:srgbClr val="0000FF"/>
                </a:solidFill>
              </a:rPr>
              <a:t>một cột</a:t>
            </a:r>
            <a:r>
              <a:rPr lang="en-US" altLang="vi-VN" sz="2400" b="0">
                <a:solidFill>
                  <a:srgbClr val="000000"/>
                </a:solidFill>
              </a:rPr>
              <a:t> trong bảng tham số</a:t>
            </a:r>
          </a:p>
          <a:p>
            <a:pPr algn="just" eaLnBrk="1" hangingPunct="1">
              <a:lnSpc>
                <a:spcPct val="120000"/>
              </a:lnSpc>
            </a:pPr>
            <a:r>
              <a:rPr lang="en-US" altLang="vi-VN" sz="2400" b="0">
                <a:solidFill>
                  <a:srgbClr val="000000"/>
                </a:solidFill>
              </a:rPr>
              <a:t>Bảng tham số </a:t>
            </a:r>
            <a:r>
              <a:rPr lang="en-US" altLang="vi-VN" sz="2400" b="0" u="sng">
                <a:solidFill>
                  <a:srgbClr val="0000FF"/>
                </a:solidFill>
              </a:rPr>
              <a:t>thường</a:t>
            </a:r>
            <a:r>
              <a:rPr lang="en-US" altLang="vi-VN" sz="2400" b="0">
                <a:solidFill>
                  <a:srgbClr val="0000FF"/>
                </a:solidFill>
              </a:rPr>
              <a:t> chỉ gồm 1 dòng</a:t>
            </a:r>
            <a:r>
              <a:rPr lang="en-US" altLang="vi-VN" sz="2400" b="0">
                <a:solidFill>
                  <a:srgbClr val="000000"/>
                </a:solidFill>
              </a:rPr>
              <a:t> (chứa giá trị các tham số hiện hành)</a:t>
            </a:r>
          </a:p>
        </p:txBody>
      </p:sp>
      <p:grpSp>
        <p:nvGrpSpPr>
          <p:cNvPr id="2" name="Group 58"/>
          <p:cNvGrpSpPr>
            <a:grpSpLocks/>
          </p:cNvGrpSpPr>
          <p:nvPr/>
        </p:nvGrpSpPr>
        <p:grpSpPr bwMode="auto">
          <a:xfrm>
            <a:off x="533400" y="5135563"/>
            <a:ext cx="8077200" cy="1189037"/>
            <a:chOff x="336" y="3235"/>
            <a:chExt cx="5088" cy="749"/>
          </a:xfrm>
        </p:grpSpPr>
        <p:sp>
          <p:nvSpPr>
            <p:cNvPr id="667703" name="Text Box 55"/>
            <p:cNvSpPr txBox="1">
              <a:spLocks noChangeArrowheads="1"/>
            </p:cNvSpPr>
            <p:nvPr/>
          </p:nvSpPr>
          <p:spPr bwMode="auto">
            <a:xfrm>
              <a:off x="336" y="3235"/>
              <a:ext cx="436" cy="749"/>
            </a:xfrm>
            <a:prstGeom prst="rect">
              <a:avLst/>
            </a:prstGeom>
            <a:noFill/>
            <a:ln w="9525">
              <a:noFill/>
              <a:miter lim="800000"/>
              <a:headEnd/>
              <a:tailEnd/>
            </a:ln>
            <a:effectLst/>
          </p:spPr>
          <p:txBody>
            <a:bodyPr wrap="none">
              <a:spAutoFit/>
            </a:bodyPr>
            <a:lstStyle/>
            <a:p>
              <a:pPr>
                <a:defRPr/>
              </a:pPr>
              <a:r>
                <a:rPr lang="en-US" sz="7200" b="0">
                  <a:effectLst>
                    <a:outerShdw blurRad="38100" dist="38100" dir="2700000" algn="tl">
                      <a:srgbClr val="C0C0C0"/>
                    </a:outerShdw>
                  </a:effectLst>
                </a:rPr>
                <a:t>?</a:t>
              </a:r>
            </a:p>
          </p:txBody>
        </p:sp>
        <p:sp>
          <p:nvSpPr>
            <p:cNvPr id="18460" name="Text Box 56"/>
            <p:cNvSpPr txBox="1">
              <a:spLocks noChangeArrowheads="1"/>
            </p:cNvSpPr>
            <p:nvPr/>
          </p:nvSpPr>
          <p:spPr bwMode="auto">
            <a:xfrm>
              <a:off x="816" y="3312"/>
              <a:ext cx="460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20000"/>
                </a:lnSpc>
              </a:pPr>
              <a:r>
                <a:rPr lang="en-US" altLang="vi-VN" sz="2400" b="0">
                  <a:solidFill>
                    <a:srgbClr val="FF0000"/>
                  </a:solidFill>
                </a:rPr>
                <a:t>Cần bổ sung tham số mới?</a:t>
              </a:r>
            </a:p>
            <a:p>
              <a:pPr eaLnBrk="1" hangingPunct="1">
                <a:lnSpc>
                  <a:spcPct val="120000"/>
                </a:lnSpc>
              </a:pPr>
              <a:r>
                <a:rPr lang="en-US" altLang="vi-VN" sz="2400" b="0">
                  <a:solidFill>
                    <a:srgbClr val="FF0000"/>
                  </a:solidFill>
                </a:rPr>
                <a:t>Cần vô hiệu hóa tác dụng của một tham số?</a:t>
              </a:r>
              <a:endParaRPr lang="en-US" altLang="vi-VN" sz="2400" b="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16872035-65AF-4F83-8978-694D6C390A7E}" type="slidenum">
              <a:rPr lang="en-US" altLang="vi-VN" b="0" smtClean="0">
                <a:solidFill>
                  <a:schemeClr val="accent1"/>
                </a:solidFill>
              </a:rPr>
              <a:pPr eaLnBrk="1" hangingPunct="1"/>
              <a:t>17</a:t>
            </a:fld>
            <a:endParaRPr lang="en-US" altLang="vi-VN" b="0" smtClean="0">
              <a:solidFill>
                <a:schemeClr val="accent1"/>
              </a:solidFill>
            </a:endParaRPr>
          </a:p>
        </p:txBody>
      </p:sp>
      <p:sp>
        <p:nvSpPr>
          <p:cNvPr id="67584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#8</a:t>
            </a:r>
          </a:p>
        </p:txBody>
      </p:sp>
      <p:sp>
        <p:nvSpPr>
          <p:cNvPr id="19460" name="Rectangle 3"/>
          <p:cNvSpPr>
            <a:spLocks noGrp="1" noChangeArrowheads="1"/>
          </p:cNvSpPr>
          <p:nvPr>
            <p:ph type="body" idx="1"/>
          </p:nvPr>
        </p:nvSpPr>
        <p:spPr>
          <a:xfrm>
            <a:off x="457200" y="1371600"/>
            <a:ext cx="8229600" cy="1295400"/>
          </a:xfrm>
        </p:spPr>
        <p:txBody>
          <a:bodyPr/>
          <a:lstStyle/>
          <a:p>
            <a:pPr eaLnBrk="1" hangingPunct="1">
              <a:lnSpc>
                <a:spcPct val="120000"/>
              </a:lnSpc>
            </a:pPr>
            <a:r>
              <a:rPr lang="en-US" altLang="vi-VN" smtClean="0"/>
              <a:t>Thiết kế Bảng tham số</a:t>
            </a:r>
          </a:p>
          <a:p>
            <a:pPr lvl="1" eaLnBrk="1" hangingPunct="1">
              <a:lnSpc>
                <a:spcPct val="120000"/>
              </a:lnSpc>
            </a:pPr>
            <a:r>
              <a:rPr lang="en-US" altLang="vi-VN" u="sng" smtClean="0"/>
              <a:t>Dạng 2</a:t>
            </a:r>
          </a:p>
        </p:txBody>
      </p:sp>
      <p:graphicFrame>
        <p:nvGraphicFramePr>
          <p:cNvPr id="675875" name="Group 35"/>
          <p:cNvGraphicFramePr>
            <a:graphicFrameLocks noGrp="1"/>
          </p:cNvGraphicFramePr>
          <p:nvPr/>
        </p:nvGraphicFramePr>
        <p:xfrm>
          <a:off x="1295400" y="2593975"/>
          <a:ext cx="6557963" cy="914400"/>
        </p:xfrm>
        <a:graphic>
          <a:graphicData uri="http://schemas.openxmlformats.org/drawingml/2006/table">
            <a:tbl>
              <a:tblPr/>
              <a:tblGrid>
                <a:gridCol w="1497013"/>
                <a:gridCol w="1719262"/>
                <a:gridCol w="693738"/>
                <a:gridCol w="876300"/>
                <a:gridCol w="1771650"/>
              </a:tblGrid>
              <a:tr h="0">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MãThamSố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TênThamSố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Kiểu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GiáTrị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TìnhTrạng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81" name="Text Box 24"/>
          <p:cNvSpPr txBox="1">
            <a:spLocks noChangeArrowheads="1"/>
          </p:cNvSpPr>
          <p:nvPr/>
        </p:nvSpPr>
        <p:spPr bwMode="auto">
          <a:xfrm>
            <a:off x="533400" y="3717925"/>
            <a:ext cx="8193088"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30000"/>
              </a:lnSpc>
            </a:pPr>
            <a:r>
              <a:rPr lang="en-US" altLang="vi-VN" sz="2000" b="0">
                <a:solidFill>
                  <a:srgbClr val="0000FF"/>
                </a:solidFill>
              </a:rPr>
              <a:t>Mỗi tham số</a:t>
            </a:r>
            <a:r>
              <a:rPr lang="en-US" altLang="vi-VN" sz="2000" b="0">
                <a:solidFill>
                  <a:srgbClr val="000000"/>
                </a:solidFill>
              </a:rPr>
              <a:t> tương ứng với </a:t>
            </a:r>
            <a:r>
              <a:rPr lang="en-US" altLang="vi-VN" sz="2000" b="0">
                <a:solidFill>
                  <a:srgbClr val="0000FF"/>
                </a:solidFill>
              </a:rPr>
              <a:t>một dòng</a:t>
            </a:r>
            <a:r>
              <a:rPr lang="en-US" altLang="vi-VN" sz="2000" b="0">
                <a:solidFill>
                  <a:srgbClr val="000000"/>
                </a:solidFill>
              </a:rPr>
              <a:t> trong bảng tham số</a:t>
            </a:r>
          </a:p>
          <a:p>
            <a:pPr eaLnBrk="1" hangingPunct="1">
              <a:lnSpc>
                <a:spcPct val="130000"/>
              </a:lnSpc>
            </a:pPr>
            <a:r>
              <a:rPr lang="en-US" altLang="vi-VN" sz="2000" b="0">
                <a:solidFill>
                  <a:srgbClr val="0000FF"/>
                </a:solidFill>
              </a:rPr>
              <a:t>Giá trị hiện tại</a:t>
            </a:r>
            <a:r>
              <a:rPr lang="en-US" altLang="vi-VN" sz="2000" b="0">
                <a:solidFill>
                  <a:srgbClr val="000000"/>
                </a:solidFill>
              </a:rPr>
              <a:t> của tham số được lưu bằng </a:t>
            </a:r>
            <a:r>
              <a:rPr lang="en-US" altLang="vi-VN" sz="2000" b="0">
                <a:solidFill>
                  <a:srgbClr val="0000FF"/>
                </a:solidFill>
              </a:rPr>
              <a:t>dạng chuỗi</a:t>
            </a:r>
          </a:p>
          <a:p>
            <a:pPr eaLnBrk="1" hangingPunct="1">
              <a:lnSpc>
                <a:spcPct val="130000"/>
              </a:lnSpc>
            </a:pPr>
            <a:r>
              <a:rPr lang="en-US" altLang="vi-VN" sz="2000" b="0">
                <a:solidFill>
                  <a:srgbClr val="000000"/>
                </a:solidFill>
              </a:rPr>
              <a:t>Mỗi tham số cần </a:t>
            </a:r>
            <a:r>
              <a:rPr lang="en-US" altLang="vi-VN" sz="2000" b="0">
                <a:solidFill>
                  <a:srgbClr val="0000FF"/>
                </a:solidFill>
              </a:rPr>
              <a:t>lưu trữ kiểu giá trị</a:t>
            </a:r>
            <a:r>
              <a:rPr lang="en-US" altLang="vi-VN" sz="2000" b="0">
                <a:solidFill>
                  <a:srgbClr val="000000"/>
                </a:solidFill>
              </a:rPr>
              <a:t> để phần mềm </a:t>
            </a:r>
            <a:r>
              <a:rPr lang="en-US" altLang="vi-VN" sz="2000" b="0">
                <a:solidFill>
                  <a:srgbClr val="0000FF"/>
                </a:solidFill>
              </a:rPr>
              <a:t>“hiểu” đúng nội dung</a:t>
            </a:r>
            <a:r>
              <a:rPr lang="en-US" altLang="vi-VN" sz="2000" b="0">
                <a:solidFill>
                  <a:srgbClr val="000000"/>
                </a:solidFill>
              </a:rPr>
              <a:t> </a:t>
            </a:r>
          </a:p>
          <a:p>
            <a:pPr eaLnBrk="1" hangingPunct="1">
              <a:lnSpc>
                <a:spcPct val="130000"/>
              </a:lnSpc>
            </a:pPr>
            <a:r>
              <a:rPr lang="en-US" altLang="vi-VN" sz="2000" b="0">
                <a:solidFill>
                  <a:srgbClr val="000000"/>
                </a:solidFill>
              </a:rPr>
              <a:t>giá trị hiện tại của tham số</a:t>
            </a:r>
          </a:p>
        </p:txBody>
      </p:sp>
      <p:grpSp>
        <p:nvGrpSpPr>
          <p:cNvPr id="2" name="Group 39"/>
          <p:cNvGrpSpPr>
            <a:grpSpLocks/>
          </p:cNvGrpSpPr>
          <p:nvPr/>
        </p:nvGrpSpPr>
        <p:grpSpPr bwMode="auto">
          <a:xfrm>
            <a:off x="533400" y="5364163"/>
            <a:ext cx="5846763" cy="1189037"/>
            <a:chOff x="336" y="3379"/>
            <a:chExt cx="3683" cy="749"/>
          </a:xfrm>
        </p:grpSpPr>
        <p:sp>
          <p:nvSpPr>
            <p:cNvPr id="675865" name="Text Box 25"/>
            <p:cNvSpPr txBox="1">
              <a:spLocks noChangeArrowheads="1"/>
            </p:cNvSpPr>
            <p:nvPr/>
          </p:nvSpPr>
          <p:spPr bwMode="auto">
            <a:xfrm>
              <a:off x="336" y="3379"/>
              <a:ext cx="436" cy="749"/>
            </a:xfrm>
            <a:prstGeom prst="rect">
              <a:avLst/>
            </a:prstGeom>
            <a:noFill/>
            <a:ln w="9525">
              <a:noFill/>
              <a:miter lim="800000"/>
              <a:headEnd/>
              <a:tailEnd/>
            </a:ln>
            <a:effectLst/>
          </p:spPr>
          <p:txBody>
            <a:bodyPr wrap="none">
              <a:spAutoFit/>
            </a:bodyPr>
            <a:lstStyle/>
            <a:p>
              <a:pPr>
                <a:defRPr/>
              </a:pPr>
              <a:r>
                <a:rPr lang="en-US" sz="7200" b="0">
                  <a:effectLst>
                    <a:outerShdw blurRad="38100" dist="38100" dir="2700000" algn="tl">
                      <a:srgbClr val="C0C0C0"/>
                    </a:outerShdw>
                  </a:effectLst>
                </a:rPr>
                <a:t>?</a:t>
              </a:r>
            </a:p>
          </p:txBody>
        </p:sp>
        <p:sp>
          <p:nvSpPr>
            <p:cNvPr id="19485" name="Text Box 26"/>
            <p:cNvSpPr txBox="1">
              <a:spLocks noChangeArrowheads="1"/>
            </p:cNvSpPr>
            <p:nvPr/>
          </p:nvSpPr>
          <p:spPr bwMode="auto">
            <a:xfrm>
              <a:off x="768" y="3511"/>
              <a:ext cx="32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20000"/>
                </a:lnSpc>
              </a:pPr>
              <a:r>
                <a:rPr lang="en-US" altLang="vi-VN" sz="2000" b="0">
                  <a:solidFill>
                    <a:srgbClr val="FF0000"/>
                  </a:solidFill>
                </a:rPr>
                <a:t>Cần bổ sung tham số mới?</a:t>
              </a:r>
            </a:p>
            <a:p>
              <a:pPr eaLnBrk="1" hangingPunct="1">
                <a:lnSpc>
                  <a:spcPct val="120000"/>
                </a:lnSpc>
              </a:pPr>
              <a:r>
                <a:rPr lang="en-US" altLang="vi-VN" sz="2000" b="0">
                  <a:solidFill>
                    <a:srgbClr val="FF0000"/>
                  </a:solidFill>
                </a:rPr>
                <a:t>Cần vô hiệu hóa tác dụng của một tham số?</a:t>
              </a:r>
              <a:endParaRPr lang="en-US" altLang="vi-VN" sz="2000" b="0">
                <a:solidFill>
                  <a:srgbClr val="000000"/>
                </a:solidFill>
              </a:endParaRPr>
            </a:p>
          </p:txBody>
        </p:sp>
      </p:grpSp>
      <p:sp>
        <p:nvSpPr>
          <p:cNvPr id="675877" name="AutoShape 37"/>
          <p:cNvSpPr>
            <a:spLocks noChangeArrowheads="1"/>
          </p:cNvSpPr>
          <p:nvPr/>
        </p:nvSpPr>
        <p:spPr bwMode="auto">
          <a:xfrm>
            <a:off x="5411788" y="1143000"/>
            <a:ext cx="2817812" cy="1130300"/>
          </a:xfrm>
          <a:prstGeom prst="cloudCallout">
            <a:avLst>
              <a:gd name="adj1" fmla="val -42620"/>
              <a:gd name="adj2" fmla="val 75704"/>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defRPr/>
            </a:pPr>
            <a:r>
              <a:rPr lang="en-US" sz="2200" b="0">
                <a:solidFill>
                  <a:srgbClr val="000000"/>
                </a:solidFill>
              </a:rPr>
              <a:t>Được lưu dạng chuỗi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EC16D5EB-7B99-4DC4-9700-965FC7A2C89B}" type="slidenum">
              <a:rPr lang="en-US" altLang="vi-VN" b="0" smtClean="0">
                <a:solidFill>
                  <a:schemeClr val="accent1"/>
                </a:solidFill>
              </a:rPr>
              <a:pPr eaLnBrk="1" hangingPunct="1"/>
              <a:t>18</a:t>
            </a:fld>
            <a:endParaRPr lang="en-US" altLang="vi-VN" b="0" smtClean="0">
              <a:solidFill>
                <a:schemeClr val="accent1"/>
              </a:solidFill>
            </a:endParaRPr>
          </a:p>
        </p:txBody>
      </p:sp>
      <p:sp>
        <p:nvSpPr>
          <p:cNvPr id="20483" name="Rectangle 3"/>
          <p:cNvSpPr>
            <a:spLocks noGrp="1" noChangeArrowheads="1"/>
          </p:cNvSpPr>
          <p:nvPr>
            <p:ph type="body" idx="1"/>
          </p:nvPr>
        </p:nvSpPr>
        <p:spPr/>
        <p:txBody>
          <a:bodyPr/>
          <a:lstStyle/>
          <a:p>
            <a:pPr eaLnBrk="1" hangingPunct="1">
              <a:lnSpc>
                <a:spcPct val="150000"/>
              </a:lnSpc>
            </a:pPr>
            <a:r>
              <a:rPr lang="en-US" altLang="vi-VN" smtClean="0"/>
              <a:t>Phải chú ý đến các vấn đề sau:</a:t>
            </a:r>
          </a:p>
          <a:p>
            <a:pPr lvl="1" eaLnBrk="1" hangingPunct="1">
              <a:lnSpc>
                <a:spcPct val="150000"/>
              </a:lnSpc>
            </a:pPr>
            <a:r>
              <a:rPr lang="en-US" altLang="vi-VN" smtClean="0"/>
              <a:t>Không gian</a:t>
            </a:r>
          </a:p>
          <a:p>
            <a:pPr lvl="1" eaLnBrk="1" hangingPunct="1">
              <a:lnSpc>
                <a:spcPct val="150000"/>
              </a:lnSpc>
            </a:pPr>
            <a:r>
              <a:rPr lang="en-US" altLang="vi-VN" smtClean="0"/>
              <a:t>Thời gian</a:t>
            </a:r>
          </a:p>
          <a:p>
            <a:pPr lvl="1" eaLnBrk="1" hangingPunct="1">
              <a:lnSpc>
                <a:spcPct val="150000"/>
              </a:lnSpc>
            </a:pPr>
            <a:r>
              <a:rPr lang="en-US" altLang="vi-VN" smtClean="0"/>
              <a:t>Khối lượng dữ liệu phát sinh rất nhanh theo thời gian</a:t>
            </a:r>
          </a:p>
          <a:p>
            <a:pPr lvl="1" eaLnBrk="1" hangingPunct="1">
              <a:lnSpc>
                <a:spcPct val="150000"/>
              </a:lnSpc>
            </a:pPr>
            <a:r>
              <a:rPr lang="en-US" altLang="vi-VN" smtClean="0"/>
              <a:t>Đáp ứng yêu cầu truy xuất nhanh</a:t>
            </a:r>
          </a:p>
          <a:p>
            <a:pPr lvl="1" eaLnBrk="1" hangingPunct="1">
              <a:lnSpc>
                <a:spcPct val="150000"/>
              </a:lnSpc>
            </a:pPr>
            <a:r>
              <a:rPr lang="en-US" altLang="vi-VN" smtClean="0"/>
              <a:t>….</a:t>
            </a:r>
          </a:p>
        </p:txBody>
      </p:sp>
      <p:sp>
        <p:nvSpPr>
          <p:cNvPr id="756740" name="Rectangle 4"/>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Thiết kế dữ liệu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47819A1-4A51-4172-A1C1-B3A5618CF7C5}" type="slidenum">
              <a:rPr lang="en-US" altLang="vi-VN" b="0" smtClean="0">
                <a:solidFill>
                  <a:schemeClr val="accent1"/>
                </a:solidFill>
              </a:rPr>
              <a:pPr eaLnBrk="1" hangingPunct="1"/>
              <a:t>19</a:t>
            </a:fld>
            <a:endParaRPr lang="en-US" altLang="vi-VN" b="0" smtClean="0">
              <a:solidFill>
                <a:schemeClr val="accent1"/>
              </a:solidFill>
            </a:endParaRPr>
          </a:p>
        </p:txBody>
      </p:sp>
      <p:sp>
        <p:nvSpPr>
          <p:cNvPr id="21507" name="Rectangle 2"/>
          <p:cNvSpPr>
            <a:spLocks noGrp="1" noChangeArrowheads="1"/>
          </p:cNvSpPr>
          <p:nvPr>
            <p:ph type="body" idx="1"/>
          </p:nvPr>
        </p:nvSpPr>
        <p:spPr/>
        <p:txBody>
          <a:bodyPr/>
          <a:lstStyle/>
          <a:p>
            <a:pPr algn="just" eaLnBrk="1" hangingPunct="1">
              <a:lnSpc>
                <a:spcPct val="150000"/>
              </a:lnSpc>
            </a:pPr>
            <a:r>
              <a:rPr lang="en-US" altLang="vi-VN" smtClean="0"/>
              <a:t>Dựa vào các sơ đồ lớp của những bài tập đã được phân tích trong chương 4, Hãy chuyển sang sơ đồ logic dữ liệu (Tổ chức lưu trữ các đối tượng bằng CSDL quan hệ)</a:t>
            </a:r>
          </a:p>
        </p:txBody>
      </p:sp>
      <p:sp>
        <p:nvSpPr>
          <p:cNvPr id="760835" name="Rectangle 3"/>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Bài tập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14004B12-F962-4447-AF96-36A6B8CE30D5}" type="slidenum">
              <a:rPr lang="en-US" altLang="vi-VN" b="0" smtClean="0">
                <a:solidFill>
                  <a:schemeClr val="accent1"/>
                </a:solidFill>
              </a:rPr>
              <a:pPr eaLnBrk="1" hangingPunct="1"/>
              <a:t>2</a:t>
            </a:fld>
            <a:endParaRPr lang="en-US" altLang="vi-VN" b="0" smtClean="0">
              <a:solidFill>
                <a:schemeClr val="accent1"/>
              </a:solidFill>
            </a:endParaRPr>
          </a:p>
        </p:txBody>
      </p:sp>
      <p:sp>
        <p:nvSpPr>
          <p:cNvPr id="43213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Nội dung</a:t>
            </a:r>
          </a:p>
        </p:txBody>
      </p:sp>
      <p:sp>
        <p:nvSpPr>
          <p:cNvPr id="4100"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Lưu trữ dữ liệu bằng CSDL quan hệ</a:t>
            </a:r>
          </a:p>
          <a:p>
            <a:pPr lvl="1" algn="just" eaLnBrk="1" hangingPunct="1">
              <a:lnSpc>
                <a:spcPct val="120000"/>
              </a:lnSpc>
            </a:pPr>
            <a:r>
              <a:rPr lang="en-US" altLang="vi-VN" smtClean="0"/>
              <a:t>Một số kỹ thuật (qui tắc) để ánh xạ sơ đồ lớp sang sơ đồ logic dữ liệu (tổ chức lưu trữ dữ liệu bằng CSDL quan hệ)</a:t>
            </a:r>
          </a:p>
          <a:p>
            <a:pPr algn="just" eaLnBrk="1" hangingPunct="1">
              <a:lnSpc>
                <a:spcPct val="120000"/>
              </a:lnSpc>
            </a:pPr>
            <a:r>
              <a:rPr lang="en-US" altLang="vi-VN" smtClean="0">
                <a:solidFill>
                  <a:srgbClr val="0000FF"/>
                </a:solidFill>
              </a:rPr>
              <a:t>Lưu trữ dữ liệu bằng XML</a:t>
            </a:r>
          </a:p>
          <a:p>
            <a:pPr lvl="1" algn="just" eaLnBrk="1" hangingPunct="1">
              <a:lnSpc>
                <a:spcPct val="120000"/>
              </a:lnSpc>
            </a:pPr>
            <a:r>
              <a:rPr lang="en-US" altLang="vi-VN" smtClean="0"/>
              <a:t>Giới thiệu sơ lược về XML</a:t>
            </a:r>
          </a:p>
          <a:p>
            <a:pPr lvl="1" algn="just" eaLnBrk="1" hangingPunct="1">
              <a:lnSpc>
                <a:spcPct val="120000"/>
              </a:lnSpc>
            </a:pPr>
            <a:r>
              <a:rPr lang="en-US" altLang="vi-VN" smtClean="0"/>
              <a:t>Cách lưu trữ dữ liệu</a:t>
            </a:r>
          </a:p>
          <a:p>
            <a:pPr algn="just" eaLnBrk="1" hangingPunct="1">
              <a:lnSpc>
                <a:spcPct val="120000"/>
              </a:lnSpc>
            </a:pPr>
            <a:r>
              <a:rPr lang="en-US" altLang="vi-VN" smtClean="0">
                <a:solidFill>
                  <a:srgbClr val="0000FF"/>
                </a:solidFill>
              </a:rPr>
              <a:t>So sánh giữa cách sử dụng lưu trữ bằng XML, lưu trữ bằng CSDL quan hệ, và kết hợp cả 2 cách.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6704A071-DEBD-4519-BD11-D8D77BA00116}" type="slidenum">
              <a:rPr lang="en-US" altLang="vi-VN" b="0" smtClean="0"/>
              <a:pPr eaLnBrk="1" hangingPunct="1"/>
              <a:t>20</a:t>
            </a:fld>
            <a:endParaRPr lang="en-US" altLang="vi-VN" b="0" smtClean="0"/>
          </a:p>
        </p:txBody>
      </p:sp>
      <p:sp>
        <p:nvSpPr>
          <p:cNvPr id="678916" name="Rectangle 4"/>
          <p:cNvSpPr>
            <a:spLocks noGrp="1" noChangeArrowheads="1"/>
          </p:cNvSpPr>
          <p:nvPr>
            <p:ph type="ctrTitle"/>
          </p:nvPr>
        </p:nvSpPr>
        <p:spPr/>
        <p:txBody>
          <a:bodyPr/>
          <a:lstStyle/>
          <a:p>
            <a:pPr eaLnBrk="1" hangingPunct="1">
              <a:defRPr/>
            </a:pPr>
            <a:r>
              <a:rPr lang="en-US" sz="3600" b="1" smtClean="0">
                <a:effectLst>
                  <a:outerShdw blurRad="38100" dist="38100" dir="2700000" algn="tl">
                    <a:srgbClr val="C0C0C0"/>
                  </a:outerShdw>
                </a:effectLst>
              </a:rPr>
              <a:t>Lưu trữ dữ liệu bằng XML</a:t>
            </a:r>
          </a:p>
        </p:txBody>
      </p:sp>
      <p:sp>
        <p:nvSpPr>
          <p:cNvPr id="22532" name="Rectangle 10"/>
          <p:cNvSpPr>
            <a:spLocks noGrp="1" noChangeArrowheads="1"/>
          </p:cNvSpPr>
          <p:nvPr>
            <p:ph type="subTitle" idx="1"/>
          </p:nvPr>
        </p:nvSpPr>
        <p:spPr/>
        <p:txBody>
          <a:bodyPr/>
          <a:lstStyle/>
          <a:p>
            <a:pPr eaLnBrk="1" hangingPunct="1"/>
            <a:endParaRPr lang="vi-VN" altLang="vi-V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C1504B81-DA33-4F2B-980F-72DBD7393BE3}" type="slidenum">
              <a:rPr lang="en-US" altLang="vi-VN" b="0" smtClean="0">
                <a:solidFill>
                  <a:schemeClr val="accent1"/>
                </a:solidFill>
              </a:rPr>
              <a:pPr eaLnBrk="1" hangingPunct="1"/>
              <a:t>21</a:t>
            </a:fld>
            <a:endParaRPr lang="en-US" altLang="vi-VN" b="0" smtClean="0">
              <a:solidFill>
                <a:schemeClr val="accent1"/>
              </a:solidFill>
            </a:endParaRPr>
          </a:p>
        </p:txBody>
      </p:sp>
      <p:sp>
        <p:nvSpPr>
          <p:cNvPr id="74547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Giới thiệu (1)</a:t>
            </a:r>
          </a:p>
        </p:txBody>
      </p:sp>
      <p:sp>
        <p:nvSpPr>
          <p:cNvPr id="23556" name="Rectangle 5"/>
          <p:cNvSpPr>
            <a:spLocks noGrp="1" noChangeArrowheads="1"/>
          </p:cNvSpPr>
          <p:nvPr>
            <p:ph type="body" idx="1"/>
          </p:nvPr>
        </p:nvSpPr>
        <p:spPr>
          <a:xfrm>
            <a:off x="457200" y="1371600"/>
            <a:ext cx="8305800" cy="5105400"/>
          </a:xfrm>
        </p:spPr>
        <p:txBody>
          <a:bodyPr/>
          <a:lstStyle/>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endParaRPr lang="en-US" altLang="vi-VN" smtClean="0"/>
          </a:p>
          <a:p>
            <a:pPr algn="just" eaLnBrk="1" hangingPunct="1">
              <a:lnSpc>
                <a:spcPct val="120000"/>
              </a:lnSpc>
            </a:pPr>
            <a:r>
              <a:rPr lang="en-US" altLang="vi-VN" smtClean="0"/>
              <a:t>Năm 1969, IBM cho ra đời ngôn ngữ đánh dấu </a:t>
            </a:r>
            <a:r>
              <a:rPr lang="en-US" altLang="vi-VN" smtClean="0">
                <a:solidFill>
                  <a:srgbClr val="0000FF"/>
                </a:solidFill>
              </a:rPr>
              <a:t>GML</a:t>
            </a:r>
            <a:r>
              <a:rPr lang="en-US" altLang="vi-VN" smtClean="0"/>
              <a:t> (</a:t>
            </a:r>
            <a:r>
              <a:rPr lang="en-US" altLang="vi-VN" smtClean="0">
                <a:solidFill>
                  <a:srgbClr val="FF0000"/>
                </a:solidFill>
              </a:rPr>
              <a:t>G</a:t>
            </a:r>
            <a:r>
              <a:rPr lang="en-US" altLang="vi-VN" smtClean="0"/>
              <a:t>eneralized </a:t>
            </a:r>
            <a:r>
              <a:rPr lang="en-US" altLang="vi-VN" smtClean="0">
                <a:solidFill>
                  <a:srgbClr val="FF0000"/>
                </a:solidFill>
              </a:rPr>
              <a:t>M</a:t>
            </a:r>
            <a:r>
              <a:rPr lang="en-US" altLang="vi-VN" smtClean="0"/>
              <a:t>arkup </a:t>
            </a:r>
            <a:r>
              <a:rPr lang="en-US" altLang="vi-VN" smtClean="0">
                <a:solidFill>
                  <a:srgbClr val="FF0000"/>
                </a:solidFill>
              </a:rPr>
              <a:t>L</a:t>
            </a:r>
            <a:r>
              <a:rPr lang="en-US" altLang="vi-VN" smtClean="0"/>
              <a:t>anguage)</a:t>
            </a:r>
          </a:p>
        </p:txBody>
      </p:sp>
      <p:pic>
        <p:nvPicPr>
          <p:cNvPr id="23557" name="Picture 6" descr="bs0206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09800"/>
            <a:ext cx="17526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7" descr="pe0267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8800" y="2362200"/>
            <a:ext cx="16256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descr="bd05093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192463"/>
            <a:ext cx="2743200"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AutoShape 9"/>
          <p:cNvSpPr>
            <a:spLocks noChangeArrowheads="1"/>
          </p:cNvSpPr>
          <p:nvPr/>
        </p:nvSpPr>
        <p:spPr bwMode="auto">
          <a:xfrm rot="-3098198">
            <a:off x="2501900" y="3702050"/>
            <a:ext cx="838200" cy="2006600"/>
          </a:xfrm>
          <a:prstGeom prst="curvedRightArrow">
            <a:avLst>
              <a:gd name="adj1" fmla="val 47879"/>
              <a:gd name="adj2" fmla="val 95758"/>
              <a:gd name="adj3" fmla="val 33333"/>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61" name="AutoShape 10"/>
          <p:cNvSpPr>
            <a:spLocks noChangeArrowheads="1"/>
          </p:cNvSpPr>
          <p:nvPr/>
        </p:nvSpPr>
        <p:spPr bwMode="auto">
          <a:xfrm rot="-6820656">
            <a:off x="6554787" y="3582988"/>
            <a:ext cx="835025" cy="2057400"/>
          </a:xfrm>
          <a:prstGeom prst="curvedRightArrow">
            <a:avLst>
              <a:gd name="adj1" fmla="val 49278"/>
              <a:gd name="adj2" fmla="val 98555"/>
              <a:gd name="adj3" fmla="val 33333"/>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23562" name="Text Box 11"/>
          <p:cNvSpPr txBox="1">
            <a:spLocks noChangeArrowheads="1"/>
          </p:cNvSpPr>
          <p:nvPr/>
        </p:nvSpPr>
        <p:spPr bwMode="auto">
          <a:xfrm>
            <a:off x="457200" y="1447800"/>
            <a:ext cx="30480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sz="2400">
                <a:latin typeface="Times New Roman" pitchFamily="18" charset="0"/>
              </a:rPr>
              <a:t>Documents recorded using paper and pen</a:t>
            </a:r>
          </a:p>
        </p:txBody>
      </p:sp>
      <p:sp>
        <p:nvSpPr>
          <p:cNvPr id="23563" name="Text Box 12"/>
          <p:cNvSpPr txBox="1">
            <a:spLocks noChangeArrowheads="1"/>
          </p:cNvSpPr>
          <p:nvPr/>
        </p:nvSpPr>
        <p:spPr bwMode="auto">
          <a:xfrm>
            <a:off x="5486400" y="1454150"/>
            <a:ext cx="32766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sz="2400">
                <a:latin typeface="Times New Roman" pitchFamily="18" charset="0"/>
              </a:rPr>
              <a:t>Typesetters formatting documents</a:t>
            </a:r>
          </a:p>
        </p:txBody>
      </p:sp>
      <p:sp>
        <p:nvSpPr>
          <p:cNvPr id="23564" name="Text Box 13"/>
          <p:cNvSpPr txBox="1">
            <a:spLocks noChangeArrowheads="1"/>
          </p:cNvSpPr>
          <p:nvPr/>
        </p:nvSpPr>
        <p:spPr bwMode="auto">
          <a:xfrm>
            <a:off x="2971800" y="2514600"/>
            <a:ext cx="3505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sz="2400">
                <a:latin typeface="Times New Roman" pitchFamily="18" charset="0"/>
              </a:rPr>
              <a:t>Tools used by typesetters to format a document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0E71756-92F6-4950-A92B-D282F1909862}" type="slidenum">
              <a:rPr lang="en-US" altLang="vi-VN" b="0" smtClean="0">
                <a:solidFill>
                  <a:schemeClr val="accent1"/>
                </a:solidFill>
              </a:rPr>
              <a:pPr eaLnBrk="1" hangingPunct="1"/>
              <a:t>22</a:t>
            </a:fld>
            <a:endParaRPr lang="en-US" altLang="vi-VN" b="0" smtClean="0">
              <a:solidFill>
                <a:schemeClr val="accent1"/>
              </a:solidFill>
            </a:endParaRPr>
          </a:p>
        </p:txBody>
      </p:sp>
      <p:sp>
        <p:nvSpPr>
          <p:cNvPr id="7618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Giới thiệu (2)</a:t>
            </a:r>
          </a:p>
        </p:txBody>
      </p:sp>
      <p:sp>
        <p:nvSpPr>
          <p:cNvPr id="24580" name="Rectangle 3"/>
          <p:cNvSpPr>
            <a:spLocks noGrp="1" noChangeArrowheads="1"/>
          </p:cNvSpPr>
          <p:nvPr>
            <p:ph type="body" idx="1"/>
          </p:nvPr>
        </p:nvSpPr>
        <p:spPr>
          <a:xfrm>
            <a:off x="457200" y="1371600"/>
            <a:ext cx="8305800" cy="4953000"/>
          </a:xfrm>
        </p:spPr>
        <p:txBody>
          <a:bodyPr/>
          <a:lstStyle/>
          <a:p>
            <a:pPr algn="just" eaLnBrk="1" hangingPunct="1">
              <a:lnSpc>
                <a:spcPct val="120000"/>
              </a:lnSpc>
            </a:pPr>
            <a:r>
              <a:rPr lang="en-US" altLang="vi-VN" smtClean="0"/>
              <a:t>Sau đó </a:t>
            </a:r>
            <a:r>
              <a:rPr lang="en-US" altLang="vi-VN" smtClean="0">
                <a:solidFill>
                  <a:srgbClr val="0000FF"/>
                </a:solidFill>
              </a:rPr>
              <a:t>GML</a:t>
            </a:r>
            <a:r>
              <a:rPr lang="en-US" altLang="vi-VN" smtClean="0"/>
              <a:t> được phát triển thành </a:t>
            </a:r>
            <a:r>
              <a:rPr lang="en-US" altLang="vi-VN" smtClean="0">
                <a:solidFill>
                  <a:srgbClr val="0000FF"/>
                </a:solidFill>
              </a:rPr>
              <a:t>SGML</a:t>
            </a:r>
            <a:r>
              <a:rPr lang="en-US" altLang="vi-VN" smtClean="0"/>
              <a:t> (</a:t>
            </a:r>
            <a:r>
              <a:rPr lang="en-US" altLang="vi-VN" smtClean="0">
                <a:solidFill>
                  <a:srgbClr val="FF0000"/>
                </a:solidFill>
              </a:rPr>
              <a:t>S</a:t>
            </a:r>
            <a:r>
              <a:rPr lang="en-US" altLang="vi-VN" smtClean="0"/>
              <a:t>tandard </a:t>
            </a:r>
            <a:r>
              <a:rPr lang="en-US" altLang="vi-VN" smtClean="0">
                <a:solidFill>
                  <a:srgbClr val="FF0000"/>
                </a:solidFill>
              </a:rPr>
              <a:t>G</a:t>
            </a:r>
            <a:r>
              <a:rPr lang="en-US" altLang="vi-VN" smtClean="0"/>
              <a:t>eneralized </a:t>
            </a:r>
            <a:r>
              <a:rPr lang="en-US" altLang="vi-VN" smtClean="0">
                <a:solidFill>
                  <a:srgbClr val="FF0000"/>
                </a:solidFill>
              </a:rPr>
              <a:t>M</a:t>
            </a:r>
            <a:r>
              <a:rPr lang="en-US" altLang="vi-VN" smtClean="0"/>
              <a:t>arkup </a:t>
            </a:r>
            <a:r>
              <a:rPr lang="en-US" altLang="vi-VN" smtClean="0">
                <a:solidFill>
                  <a:srgbClr val="FF0000"/>
                </a:solidFill>
              </a:rPr>
              <a:t>L</a:t>
            </a:r>
            <a:r>
              <a:rPr lang="en-US" altLang="vi-VN" smtClean="0"/>
              <a:t>anguage)</a:t>
            </a:r>
          </a:p>
          <a:p>
            <a:pPr lvl="1" algn="just" eaLnBrk="1" hangingPunct="1">
              <a:lnSpc>
                <a:spcPct val="120000"/>
              </a:lnSpc>
            </a:pPr>
            <a:r>
              <a:rPr lang="en-US" altLang="vi-VN" smtClean="0"/>
              <a:t>Là chuẩn lưu trữ và chuyển đổi dữ liệu</a:t>
            </a:r>
          </a:p>
          <a:p>
            <a:pPr algn="just" eaLnBrk="1" hangingPunct="1">
              <a:lnSpc>
                <a:spcPct val="120000"/>
              </a:lnSpc>
            </a:pPr>
            <a:r>
              <a:rPr lang="en-US" altLang="vi-VN" smtClean="0"/>
              <a:t>Trở ngại lớn nhất đối với người dùng </a:t>
            </a:r>
            <a:r>
              <a:rPr lang="en-US" altLang="vi-VN" smtClean="0">
                <a:solidFill>
                  <a:srgbClr val="0000FF"/>
                </a:solidFill>
              </a:rPr>
              <a:t>SGML</a:t>
            </a:r>
            <a:r>
              <a:rPr lang="en-US" altLang="vi-VN" smtClean="0"/>
              <a:t> là chúng </a:t>
            </a:r>
            <a:r>
              <a:rPr lang="en-US" altLang="vi-VN" smtClean="0">
                <a:solidFill>
                  <a:srgbClr val="0000FF"/>
                </a:solidFill>
              </a:rPr>
              <a:t>quá phức tạp</a:t>
            </a:r>
            <a:r>
              <a:rPr lang="en-US" altLang="vi-VN" smtClean="0"/>
              <a:t> và tốn nhiều công sức trong việc hiện thực. </a:t>
            </a:r>
          </a:p>
          <a:p>
            <a:pPr lvl="1" algn="just" eaLnBrk="1" hangingPunct="1">
              <a:lnSpc>
                <a:spcPct val="120000"/>
              </a:lnSpc>
            </a:pPr>
            <a:r>
              <a:rPr lang="en-US" altLang="vi-VN" smtClean="0"/>
              <a:t>Rất mạnh mẽ, nhưng rất rắc rối, khó sử dụng</a:t>
            </a:r>
          </a:p>
          <a:p>
            <a:pPr lvl="1" algn="just" eaLnBrk="1" hangingPunct="1">
              <a:lnSpc>
                <a:spcPct val="120000"/>
              </a:lnSpc>
            </a:pPr>
            <a:r>
              <a:rPr lang="en-US" altLang="vi-VN" smtClean="0"/>
              <a:t>Hầu hết người dùng cá nhân và doanh nghiệp đều không thể đáp ứng những yêu cầu để sử dụng công nghệ hữu dụng này.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CAED5930-6683-414D-B3C2-13737760EC91}" type="slidenum">
              <a:rPr lang="en-US" altLang="vi-VN" b="0" smtClean="0">
                <a:solidFill>
                  <a:schemeClr val="accent1"/>
                </a:solidFill>
              </a:rPr>
              <a:pPr eaLnBrk="1" hangingPunct="1"/>
              <a:t>23</a:t>
            </a:fld>
            <a:endParaRPr lang="en-US" altLang="vi-VN" b="0" smtClean="0">
              <a:solidFill>
                <a:schemeClr val="accent1"/>
              </a:solidFill>
            </a:endParaRPr>
          </a:p>
        </p:txBody>
      </p:sp>
      <p:sp>
        <p:nvSpPr>
          <p:cNvPr id="74649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HTML</a:t>
            </a:r>
          </a:p>
        </p:txBody>
      </p:sp>
      <p:sp>
        <p:nvSpPr>
          <p:cNvPr id="746501" name="Rectangle 5"/>
          <p:cNvSpPr>
            <a:spLocks noGrp="1" noChangeArrowheads="1"/>
          </p:cNvSpPr>
          <p:nvPr>
            <p:ph type="body" idx="1"/>
          </p:nvPr>
        </p:nvSpPr>
        <p:spPr>
          <a:xfrm>
            <a:off x="457200" y="1371600"/>
            <a:ext cx="8229600" cy="5029200"/>
          </a:xfrm>
        </p:spPr>
        <p:txBody>
          <a:bodyPr/>
          <a:lstStyle/>
          <a:p>
            <a:pPr eaLnBrk="1" hangingPunct="1">
              <a:lnSpc>
                <a:spcPct val="120000"/>
              </a:lnSpc>
            </a:pPr>
            <a:r>
              <a:rPr lang="en-US" altLang="vi-VN" smtClean="0">
                <a:solidFill>
                  <a:srgbClr val="FF0000"/>
                </a:solidFill>
              </a:rPr>
              <a:t>H</a:t>
            </a:r>
            <a:r>
              <a:rPr lang="en-US" altLang="vi-VN" smtClean="0"/>
              <a:t>yper</a:t>
            </a:r>
            <a:r>
              <a:rPr lang="en-US" altLang="vi-VN" smtClean="0">
                <a:solidFill>
                  <a:srgbClr val="FF0000"/>
                </a:solidFill>
              </a:rPr>
              <a:t>T</a:t>
            </a:r>
            <a:r>
              <a:rPr lang="en-US" altLang="vi-VN" smtClean="0"/>
              <a:t>ext </a:t>
            </a:r>
            <a:r>
              <a:rPr lang="en-US" altLang="vi-VN" smtClean="0">
                <a:solidFill>
                  <a:srgbClr val="FF0000"/>
                </a:solidFill>
              </a:rPr>
              <a:t>M</a:t>
            </a:r>
            <a:r>
              <a:rPr lang="en-US" altLang="vi-VN" smtClean="0"/>
              <a:t>arkup </a:t>
            </a:r>
            <a:r>
              <a:rPr lang="en-US" altLang="vi-VN" smtClean="0">
                <a:solidFill>
                  <a:srgbClr val="FF0000"/>
                </a:solidFill>
              </a:rPr>
              <a:t>L</a:t>
            </a:r>
            <a:r>
              <a:rPr lang="en-US" altLang="vi-VN" smtClean="0"/>
              <a:t>anguage</a:t>
            </a:r>
          </a:p>
          <a:p>
            <a:pPr eaLnBrk="1" hangingPunct="1">
              <a:lnSpc>
                <a:spcPct val="120000"/>
              </a:lnSpc>
            </a:pPr>
            <a:r>
              <a:rPr lang="en-US" altLang="vi-VN" smtClean="0"/>
              <a:t>Là một ứng dụng nhỏ của </a:t>
            </a:r>
            <a:r>
              <a:rPr lang="en-US" altLang="vi-VN" smtClean="0">
                <a:solidFill>
                  <a:srgbClr val="0000FF"/>
                </a:solidFill>
              </a:rPr>
              <a:t>SGML</a:t>
            </a:r>
            <a:r>
              <a:rPr lang="en-US" altLang="vi-VN" smtClean="0"/>
              <a:t> được dùng trên Web</a:t>
            </a:r>
          </a:p>
          <a:p>
            <a:pPr eaLnBrk="1" hangingPunct="1">
              <a:lnSpc>
                <a:spcPct val="120000"/>
              </a:lnSpc>
            </a:pPr>
            <a:r>
              <a:rPr lang="en-US" altLang="vi-VN" smtClean="0"/>
              <a:t>Các thẻ trong </a:t>
            </a:r>
            <a:r>
              <a:rPr lang="en-US" altLang="vi-VN" smtClean="0">
                <a:solidFill>
                  <a:srgbClr val="0000FF"/>
                </a:solidFill>
              </a:rPr>
              <a:t>HTML</a:t>
            </a:r>
            <a:r>
              <a:rPr lang="en-US" altLang="vi-VN" smtClean="0"/>
              <a:t> phải </a:t>
            </a:r>
            <a:r>
              <a:rPr lang="en-US" altLang="vi-VN" smtClean="0">
                <a:solidFill>
                  <a:srgbClr val="0000FF"/>
                </a:solidFill>
              </a:rPr>
              <a:t>được định nghĩa trước</a:t>
            </a:r>
          </a:p>
          <a:p>
            <a:pPr eaLnBrk="1" hangingPunct="1">
              <a:lnSpc>
                <a:spcPct val="120000"/>
              </a:lnSpc>
            </a:pPr>
            <a:r>
              <a:rPr lang="en-US" altLang="vi-VN" smtClean="0"/>
              <a:t>Số lượng các thẻ là </a:t>
            </a:r>
            <a:r>
              <a:rPr lang="en-US" altLang="vi-VN" smtClean="0">
                <a:solidFill>
                  <a:srgbClr val="0000FF"/>
                </a:solidFill>
              </a:rPr>
              <a:t>hữu hạn</a:t>
            </a:r>
            <a:r>
              <a:rPr lang="en-US" altLang="vi-VN" smtClean="0"/>
              <a:t>.</a:t>
            </a:r>
          </a:p>
          <a:p>
            <a:pPr eaLnBrk="1" hangingPunct="1">
              <a:lnSpc>
                <a:spcPct val="120000"/>
              </a:lnSpc>
            </a:pPr>
            <a:r>
              <a:rPr lang="en-US" altLang="vi-VN" smtClean="0"/>
              <a:t>Ví dụ:</a:t>
            </a:r>
          </a:p>
          <a:p>
            <a:pPr lvl="1" eaLnBrk="1" hangingPunct="1">
              <a:lnSpc>
                <a:spcPct val="120000"/>
              </a:lnSpc>
              <a:buFont typeface="Wingdings 2" pitchFamily="18" charset="2"/>
              <a:buNone/>
            </a:pPr>
            <a:r>
              <a:rPr lang="en-US" altLang="vi-VN" smtClean="0">
                <a:solidFill>
                  <a:srgbClr val="FF0000"/>
                </a:solidFill>
              </a:rPr>
              <a:t>&lt;</a:t>
            </a:r>
            <a:r>
              <a:rPr lang="en-US" altLang="vi-VN" smtClean="0"/>
              <a:t>P align="center"</a:t>
            </a:r>
            <a:r>
              <a:rPr lang="en-US" altLang="vi-VN" smtClean="0">
                <a:solidFill>
                  <a:srgbClr val="FF0000"/>
                </a:solidFill>
              </a:rPr>
              <a:t>&gt;</a:t>
            </a:r>
            <a:r>
              <a:rPr lang="en-US" altLang="vi-VN" smtClean="0"/>
              <a:t>Chào mừng bạn đến thăm </a:t>
            </a:r>
          </a:p>
          <a:p>
            <a:pPr lvl="1" eaLnBrk="1" hangingPunct="1">
              <a:lnSpc>
                <a:spcPct val="120000"/>
              </a:lnSpc>
              <a:buFont typeface="Wingdings 2" pitchFamily="18" charset="2"/>
              <a:buNone/>
            </a:pPr>
            <a:r>
              <a:rPr lang="en-US" altLang="vi-VN" smtClean="0"/>
              <a:t>	</a:t>
            </a:r>
            <a:r>
              <a:rPr lang="en-US" altLang="vi-VN" smtClean="0">
                <a:solidFill>
                  <a:srgbClr val="FF0000"/>
                </a:solidFill>
              </a:rPr>
              <a:t>&lt;</a:t>
            </a:r>
            <a:r>
              <a:rPr lang="en-US" altLang="vi-VN" smtClean="0"/>
              <a:t>STRONG</a:t>
            </a:r>
            <a:r>
              <a:rPr lang="en-US" altLang="vi-VN" smtClean="0">
                <a:solidFill>
                  <a:srgbClr val="FF0000"/>
                </a:solidFill>
              </a:rPr>
              <a:t>&gt;</a:t>
            </a:r>
            <a:r>
              <a:rPr lang="en-US" altLang="vi-VN" smtClean="0"/>
              <a:t>Vovisoft</a:t>
            </a:r>
            <a:r>
              <a:rPr lang="en-US" altLang="vi-VN" smtClean="0">
                <a:solidFill>
                  <a:srgbClr val="FF0000"/>
                </a:solidFill>
              </a:rPr>
              <a:t>&lt;/</a:t>
            </a:r>
            <a:r>
              <a:rPr lang="en-US" altLang="vi-VN" smtClean="0"/>
              <a:t>STRONG</a:t>
            </a:r>
            <a:r>
              <a:rPr lang="en-US" altLang="vi-VN" smtClean="0">
                <a:solidFill>
                  <a:srgbClr val="FF0000"/>
                </a:solidFill>
              </a:rPr>
              <a:t>&gt;</a:t>
            </a:r>
            <a:r>
              <a:rPr lang="en-US" altLang="vi-VN" smtClean="0"/>
              <a:t>Web site</a:t>
            </a:r>
          </a:p>
          <a:p>
            <a:pPr lvl="1" eaLnBrk="1" hangingPunct="1">
              <a:lnSpc>
                <a:spcPct val="120000"/>
              </a:lnSpc>
              <a:buFont typeface="Wingdings 2" pitchFamily="18" charset="2"/>
              <a:buNone/>
            </a:pPr>
            <a:r>
              <a:rPr lang="en-US" altLang="vi-VN" smtClean="0">
                <a:solidFill>
                  <a:srgbClr val="FF0000"/>
                </a:solidFill>
              </a:rPr>
              <a:t>&lt;/</a:t>
            </a:r>
            <a:r>
              <a:rPr lang="en-US" altLang="vi-VN" smtClean="0"/>
              <a:t>P</a:t>
            </a:r>
            <a:r>
              <a:rPr lang="en-US" altLang="vi-VN" smtClean="0">
                <a:solidFill>
                  <a:srgbClr val="FF0000"/>
                </a:solidFill>
              </a:rPr>
              <a:t>&gt;</a:t>
            </a:r>
          </a:p>
          <a:p>
            <a:pPr lvl="1" eaLnBrk="1" hangingPunct="1">
              <a:lnSpc>
                <a:spcPct val="120000"/>
              </a:lnSpc>
            </a:pPr>
            <a:endParaRPr lang="en-US" altLang="vi-V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501">
                                            <p:txEl>
                                              <p:pRg st="0" end="0"/>
                                            </p:txEl>
                                          </p:spTgt>
                                        </p:tgtEl>
                                        <p:attrNameLst>
                                          <p:attrName>style.visibility</p:attrName>
                                        </p:attrNameLst>
                                      </p:cBhvr>
                                      <p:to>
                                        <p:strVal val="visible"/>
                                      </p:to>
                                    </p:set>
                                    <p:anim calcmode="lin" valueType="num">
                                      <p:cBhvr additive="base">
                                        <p:cTn id="7" dur="500" fill="hold"/>
                                        <p:tgtEl>
                                          <p:spTgt spid="7465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650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46501">
                                            <p:txEl>
                                              <p:pRg st="1" end="1"/>
                                            </p:txEl>
                                          </p:spTgt>
                                        </p:tgtEl>
                                        <p:attrNameLst>
                                          <p:attrName>style.visibility</p:attrName>
                                        </p:attrNameLst>
                                      </p:cBhvr>
                                      <p:to>
                                        <p:strVal val="visible"/>
                                      </p:to>
                                    </p:set>
                                    <p:anim calcmode="lin" valueType="num">
                                      <p:cBhvr additive="base">
                                        <p:cTn id="12" dur="500" fill="hold"/>
                                        <p:tgtEl>
                                          <p:spTgt spid="74650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4650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46501">
                                            <p:txEl>
                                              <p:pRg st="2" end="2"/>
                                            </p:txEl>
                                          </p:spTgt>
                                        </p:tgtEl>
                                        <p:attrNameLst>
                                          <p:attrName>style.visibility</p:attrName>
                                        </p:attrNameLst>
                                      </p:cBhvr>
                                      <p:to>
                                        <p:strVal val="visible"/>
                                      </p:to>
                                    </p:set>
                                    <p:anim calcmode="lin" valueType="num">
                                      <p:cBhvr additive="base">
                                        <p:cTn id="17" dur="500" fill="hold"/>
                                        <p:tgtEl>
                                          <p:spTgt spid="74650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4650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46501">
                                            <p:txEl>
                                              <p:pRg st="3" end="3"/>
                                            </p:txEl>
                                          </p:spTgt>
                                        </p:tgtEl>
                                        <p:attrNameLst>
                                          <p:attrName>style.visibility</p:attrName>
                                        </p:attrNameLst>
                                      </p:cBhvr>
                                      <p:to>
                                        <p:strVal val="visible"/>
                                      </p:to>
                                    </p:set>
                                    <p:anim calcmode="lin" valueType="num">
                                      <p:cBhvr additive="base">
                                        <p:cTn id="22" dur="500" fill="hold"/>
                                        <p:tgtEl>
                                          <p:spTgt spid="74650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4650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46501">
                                            <p:txEl>
                                              <p:pRg st="4" end="4"/>
                                            </p:txEl>
                                          </p:spTgt>
                                        </p:tgtEl>
                                        <p:attrNameLst>
                                          <p:attrName>style.visibility</p:attrName>
                                        </p:attrNameLst>
                                      </p:cBhvr>
                                      <p:to>
                                        <p:strVal val="visible"/>
                                      </p:to>
                                    </p:set>
                                    <p:anim calcmode="lin" valueType="num">
                                      <p:cBhvr additive="base">
                                        <p:cTn id="27" dur="500" fill="hold"/>
                                        <p:tgtEl>
                                          <p:spTgt spid="74650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4650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46501">
                                            <p:txEl>
                                              <p:pRg st="5" end="5"/>
                                            </p:txEl>
                                          </p:spTgt>
                                        </p:tgtEl>
                                        <p:attrNameLst>
                                          <p:attrName>style.visibility</p:attrName>
                                        </p:attrNameLst>
                                      </p:cBhvr>
                                      <p:to>
                                        <p:strVal val="visible"/>
                                      </p:to>
                                    </p:set>
                                    <p:anim calcmode="lin" valueType="num">
                                      <p:cBhvr additive="base">
                                        <p:cTn id="31" dur="500" fill="hold"/>
                                        <p:tgtEl>
                                          <p:spTgt spid="7465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650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46501">
                                            <p:txEl>
                                              <p:pRg st="6" end="6"/>
                                            </p:txEl>
                                          </p:spTgt>
                                        </p:tgtEl>
                                        <p:attrNameLst>
                                          <p:attrName>style.visibility</p:attrName>
                                        </p:attrNameLst>
                                      </p:cBhvr>
                                      <p:to>
                                        <p:strVal val="visible"/>
                                      </p:to>
                                    </p:set>
                                    <p:anim calcmode="lin" valueType="num">
                                      <p:cBhvr additive="base">
                                        <p:cTn id="35" dur="500" fill="hold"/>
                                        <p:tgtEl>
                                          <p:spTgt spid="74650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4650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6501">
                                            <p:txEl>
                                              <p:pRg st="7" end="7"/>
                                            </p:txEl>
                                          </p:spTgt>
                                        </p:tgtEl>
                                        <p:attrNameLst>
                                          <p:attrName>style.visibility</p:attrName>
                                        </p:attrNameLst>
                                      </p:cBhvr>
                                      <p:to>
                                        <p:strVal val="visible"/>
                                      </p:to>
                                    </p:set>
                                    <p:anim calcmode="lin" valueType="num">
                                      <p:cBhvr additive="base">
                                        <p:cTn id="39" dur="500" fill="hold"/>
                                        <p:tgtEl>
                                          <p:spTgt spid="74650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650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6FBC0CD1-E73F-403F-86A5-9065AE727839}" type="slidenum">
              <a:rPr lang="en-US" altLang="vi-VN" b="0" smtClean="0">
                <a:solidFill>
                  <a:schemeClr val="accent1"/>
                </a:solidFill>
              </a:rPr>
              <a:pPr eaLnBrk="1" hangingPunct="1"/>
              <a:t>24</a:t>
            </a:fld>
            <a:endParaRPr lang="en-US" altLang="vi-VN" b="0" smtClean="0">
              <a:solidFill>
                <a:schemeClr val="accent1"/>
              </a:solidFill>
            </a:endParaRPr>
          </a:p>
        </p:txBody>
      </p:sp>
      <p:sp>
        <p:nvSpPr>
          <p:cNvPr id="76390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 là gì?</a:t>
            </a:r>
          </a:p>
        </p:txBody>
      </p:sp>
      <p:sp>
        <p:nvSpPr>
          <p:cNvPr id="763907" name="Rectangle 3"/>
          <p:cNvSpPr>
            <a:spLocks noGrp="1" noChangeArrowheads="1"/>
          </p:cNvSpPr>
          <p:nvPr>
            <p:ph type="body" idx="1"/>
          </p:nvPr>
        </p:nvSpPr>
        <p:spPr>
          <a:xfrm>
            <a:off x="457200" y="1371600"/>
            <a:ext cx="8229600" cy="5029200"/>
          </a:xfrm>
        </p:spPr>
        <p:txBody>
          <a:bodyPr/>
          <a:lstStyle/>
          <a:p>
            <a:pPr algn="just" eaLnBrk="1" hangingPunct="1">
              <a:lnSpc>
                <a:spcPct val="125000"/>
              </a:lnSpc>
            </a:pPr>
            <a:r>
              <a:rPr lang="en-US" altLang="vi-VN" dirty="0" err="1" smtClean="0"/>
              <a:t>Năm</a:t>
            </a:r>
            <a:r>
              <a:rPr lang="en-US" altLang="vi-VN" dirty="0" smtClean="0"/>
              <a:t> 1996, </a:t>
            </a:r>
            <a:r>
              <a:rPr lang="en-US" altLang="vi-VN" dirty="0" smtClean="0">
                <a:solidFill>
                  <a:srgbClr val="0000FF"/>
                </a:solidFill>
              </a:rPr>
              <a:t>Word Wide Web Consortium</a:t>
            </a:r>
            <a:r>
              <a:rPr lang="en-US" altLang="vi-VN" dirty="0" smtClean="0"/>
              <a:t> </a:t>
            </a:r>
            <a:r>
              <a:rPr lang="en-US" altLang="vi-VN" dirty="0" smtClean="0">
                <a:solidFill>
                  <a:srgbClr val="FF0000"/>
                </a:solidFill>
              </a:rPr>
              <a:t>(W3C)</a:t>
            </a:r>
            <a:r>
              <a:rPr lang="en-US" altLang="vi-VN" dirty="0" smtClean="0"/>
              <a:t> </a:t>
            </a:r>
            <a:r>
              <a:rPr lang="en-US" altLang="vi-VN" dirty="0" err="1" smtClean="0"/>
              <a:t>xây</a:t>
            </a:r>
            <a:r>
              <a:rPr lang="en-US" altLang="vi-VN" dirty="0" smtClean="0"/>
              <a:t> </a:t>
            </a:r>
            <a:r>
              <a:rPr lang="en-US" altLang="vi-VN" dirty="0" err="1" smtClean="0"/>
              <a:t>dựng</a:t>
            </a:r>
            <a:r>
              <a:rPr lang="en-US" altLang="vi-VN" dirty="0" smtClean="0"/>
              <a:t> </a:t>
            </a:r>
            <a:r>
              <a:rPr lang="en-US" altLang="vi-VN" dirty="0" err="1" smtClean="0"/>
              <a:t>một</a:t>
            </a:r>
            <a:r>
              <a:rPr lang="en-US" altLang="vi-VN" dirty="0" smtClean="0"/>
              <a:t> </a:t>
            </a:r>
            <a:r>
              <a:rPr lang="en-US" altLang="vi-VN" dirty="0" err="1" smtClean="0"/>
              <a:t>ngôn</a:t>
            </a:r>
            <a:r>
              <a:rPr lang="en-US" altLang="vi-VN" dirty="0" smtClean="0"/>
              <a:t> </a:t>
            </a:r>
            <a:r>
              <a:rPr lang="en-US" altLang="vi-VN" dirty="0" err="1" smtClean="0"/>
              <a:t>ngữ</a:t>
            </a:r>
            <a:r>
              <a:rPr lang="en-US" altLang="vi-VN" dirty="0" smtClean="0"/>
              <a:t> </a:t>
            </a:r>
            <a:r>
              <a:rPr lang="en-US" altLang="vi-VN" dirty="0" err="1" smtClean="0"/>
              <a:t>được</a:t>
            </a:r>
            <a:r>
              <a:rPr lang="en-US" altLang="vi-VN" dirty="0" smtClean="0"/>
              <a:t> </a:t>
            </a:r>
            <a:r>
              <a:rPr lang="en-US" altLang="vi-VN" dirty="0" err="1" smtClean="0"/>
              <a:t>gọi</a:t>
            </a:r>
            <a:r>
              <a:rPr lang="en-US" altLang="vi-VN" dirty="0" smtClean="0"/>
              <a:t> </a:t>
            </a:r>
            <a:r>
              <a:rPr lang="en-US" altLang="vi-VN" dirty="0" err="1" smtClean="0"/>
              <a:t>là</a:t>
            </a:r>
            <a:r>
              <a:rPr lang="en-US" altLang="vi-VN" dirty="0" smtClean="0"/>
              <a:t> </a:t>
            </a:r>
            <a:r>
              <a:rPr lang="en-US" altLang="vi-VN" dirty="0" smtClean="0">
                <a:solidFill>
                  <a:srgbClr val="0000FF"/>
                </a:solidFill>
              </a:rPr>
              <a:t>XML</a:t>
            </a:r>
            <a:r>
              <a:rPr lang="en-US" altLang="vi-VN" dirty="0" smtClean="0"/>
              <a:t> (</a:t>
            </a:r>
            <a:r>
              <a:rPr lang="en-US" altLang="vi-VN" dirty="0" err="1" smtClean="0">
                <a:solidFill>
                  <a:srgbClr val="0000FF"/>
                </a:solidFill>
              </a:rPr>
              <a:t>e</a:t>
            </a:r>
            <a:r>
              <a:rPr lang="en-US" altLang="vi-VN" dirty="0" err="1" smtClean="0">
                <a:solidFill>
                  <a:srgbClr val="FF0000"/>
                </a:solidFill>
              </a:rPr>
              <a:t>X</a:t>
            </a:r>
            <a:r>
              <a:rPr lang="en-US" altLang="vi-VN" dirty="0" err="1" smtClean="0">
                <a:solidFill>
                  <a:srgbClr val="0000FF"/>
                </a:solidFill>
              </a:rPr>
              <a:t>tensible</a:t>
            </a:r>
            <a:r>
              <a:rPr lang="en-US" altLang="vi-VN" dirty="0" smtClean="0">
                <a:solidFill>
                  <a:srgbClr val="0000FF"/>
                </a:solidFill>
              </a:rPr>
              <a:t> </a:t>
            </a:r>
            <a:r>
              <a:rPr lang="en-US" altLang="vi-VN" dirty="0" smtClean="0">
                <a:solidFill>
                  <a:srgbClr val="FF0000"/>
                </a:solidFill>
              </a:rPr>
              <a:t>M</a:t>
            </a:r>
            <a:r>
              <a:rPr lang="en-US" altLang="vi-VN" dirty="0" smtClean="0">
                <a:solidFill>
                  <a:srgbClr val="0000FF"/>
                </a:solidFill>
              </a:rPr>
              <a:t>arkup </a:t>
            </a:r>
            <a:r>
              <a:rPr lang="en-US" altLang="vi-VN" dirty="0" smtClean="0">
                <a:solidFill>
                  <a:srgbClr val="FF0000"/>
                </a:solidFill>
              </a:rPr>
              <a:t>L</a:t>
            </a:r>
            <a:r>
              <a:rPr lang="en-US" altLang="vi-VN" dirty="0" smtClean="0">
                <a:solidFill>
                  <a:srgbClr val="0000FF"/>
                </a:solidFill>
              </a:rPr>
              <a:t>anguage</a:t>
            </a:r>
            <a:r>
              <a:rPr lang="en-US" altLang="vi-VN" dirty="0" smtClean="0"/>
              <a:t> – </a:t>
            </a:r>
            <a:r>
              <a:rPr lang="en-US" altLang="vi-VN" dirty="0" err="1" smtClean="0"/>
              <a:t>ngôn</a:t>
            </a:r>
            <a:r>
              <a:rPr lang="en-US" altLang="vi-VN" dirty="0" smtClean="0"/>
              <a:t> </a:t>
            </a:r>
            <a:r>
              <a:rPr lang="en-US" altLang="vi-VN" dirty="0" err="1" smtClean="0"/>
              <a:t>ngữ</a:t>
            </a:r>
            <a:r>
              <a:rPr lang="en-US" altLang="vi-VN" dirty="0" smtClean="0"/>
              <a:t> </a:t>
            </a:r>
            <a:r>
              <a:rPr lang="en-US" altLang="vi-VN" dirty="0" err="1" smtClean="0"/>
              <a:t>đánh</a:t>
            </a:r>
            <a:r>
              <a:rPr lang="en-US" altLang="vi-VN" dirty="0" smtClean="0"/>
              <a:t> </a:t>
            </a:r>
            <a:r>
              <a:rPr lang="en-US" altLang="vi-VN" dirty="0" err="1" smtClean="0"/>
              <a:t>dấu</a:t>
            </a:r>
            <a:r>
              <a:rPr lang="en-US" altLang="vi-VN" dirty="0" smtClean="0"/>
              <a:t> </a:t>
            </a:r>
            <a:r>
              <a:rPr lang="en-US" altLang="vi-VN" dirty="0" err="1" smtClean="0"/>
              <a:t>mở</a:t>
            </a:r>
            <a:r>
              <a:rPr lang="en-US" altLang="vi-VN" dirty="0" smtClean="0"/>
              <a:t> </a:t>
            </a:r>
            <a:r>
              <a:rPr lang="en-US" altLang="vi-VN" dirty="0" err="1" smtClean="0"/>
              <a:t>rộng</a:t>
            </a:r>
            <a:r>
              <a:rPr lang="en-US" altLang="vi-VN" dirty="0" smtClean="0"/>
              <a:t>) </a:t>
            </a:r>
            <a:r>
              <a:rPr lang="en-US" altLang="vi-VN" dirty="0" err="1" smtClean="0"/>
              <a:t>kết</a:t>
            </a:r>
            <a:r>
              <a:rPr lang="en-US" altLang="vi-VN" dirty="0" smtClean="0"/>
              <a:t> </a:t>
            </a:r>
            <a:r>
              <a:rPr lang="en-US" altLang="vi-VN" dirty="0" err="1" smtClean="0"/>
              <a:t>hợp</a:t>
            </a:r>
            <a:r>
              <a:rPr lang="en-US" altLang="vi-VN" dirty="0" smtClean="0"/>
              <a:t> </a:t>
            </a:r>
            <a:r>
              <a:rPr lang="en-US" altLang="vi-VN" dirty="0" err="1" smtClean="0"/>
              <a:t>được</a:t>
            </a:r>
            <a:r>
              <a:rPr lang="en-US" altLang="vi-VN" dirty="0" smtClean="0"/>
              <a:t> </a:t>
            </a:r>
            <a:r>
              <a:rPr lang="en-US" altLang="vi-VN" dirty="0" err="1" smtClean="0"/>
              <a:t>sức</a:t>
            </a:r>
            <a:r>
              <a:rPr lang="en-US" altLang="vi-VN" dirty="0" smtClean="0"/>
              <a:t> </a:t>
            </a:r>
            <a:r>
              <a:rPr lang="en-US" altLang="vi-VN" dirty="0" err="1" smtClean="0"/>
              <a:t>mạnh</a:t>
            </a:r>
            <a:r>
              <a:rPr lang="en-US" altLang="vi-VN" dirty="0" smtClean="0"/>
              <a:t> </a:t>
            </a:r>
            <a:r>
              <a:rPr lang="en-US" altLang="vi-VN" dirty="0" err="1" smtClean="0"/>
              <a:t>của</a:t>
            </a:r>
            <a:r>
              <a:rPr lang="en-US" altLang="vi-VN" dirty="0" smtClean="0"/>
              <a:t> </a:t>
            </a:r>
            <a:r>
              <a:rPr lang="en-US" altLang="vi-VN" dirty="0" smtClean="0">
                <a:solidFill>
                  <a:srgbClr val="0000FF"/>
                </a:solidFill>
              </a:rPr>
              <a:t>SGML</a:t>
            </a:r>
            <a:r>
              <a:rPr lang="en-US" altLang="vi-VN" dirty="0" smtClean="0"/>
              <a:t> </a:t>
            </a:r>
            <a:r>
              <a:rPr lang="en-US" altLang="vi-VN" dirty="0" err="1" smtClean="0"/>
              <a:t>và</a:t>
            </a:r>
            <a:r>
              <a:rPr lang="en-US" altLang="vi-VN" dirty="0" smtClean="0"/>
              <a:t> </a:t>
            </a:r>
            <a:r>
              <a:rPr lang="en-US" altLang="vi-VN" dirty="0" err="1" smtClean="0"/>
              <a:t>tính</a:t>
            </a:r>
            <a:r>
              <a:rPr lang="en-US" altLang="vi-VN" dirty="0" smtClean="0"/>
              <a:t> </a:t>
            </a:r>
            <a:r>
              <a:rPr lang="en-US" altLang="vi-VN" dirty="0" err="1" smtClean="0"/>
              <a:t>phổ</a:t>
            </a:r>
            <a:r>
              <a:rPr lang="en-US" altLang="vi-VN" dirty="0" smtClean="0"/>
              <a:t> </a:t>
            </a:r>
            <a:r>
              <a:rPr lang="en-US" altLang="vi-VN" dirty="0" err="1" smtClean="0"/>
              <a:t>dụng</a:t>
            </a:r>
            <a:r>
              <a:rPr lang="en-US" altLang="vi-VN" dirty="0" smtClean="0"/>
              <a:t> </a:t>
            </a:r>
            <a:r>
              <a:rPr lang="en-US" altLang="vi-VN" dirty="0" err="1" smtClean="0"/>
              <a:t>của</a:t>
            </a:r>
            <a:r>
              <a:rPr lang="en-US" altLang="vi-VN" dirty="0" smtClean="0"/>
              <a:t> </a:t>
            </a:r>
            <a:r>
              <a:rPr lang="en-US" altLang="vi-VN" dirty="0" smtClean="0">
                <a:solidFill>
                  <a:srgbClr val="0000FF"/>
                </a:solidFill>
              </a:rPr>
              <a:t>HTML</a:t>
            </a:r>
            <a:r>
              <a:rPr lang="en-US" altLang="vi-VN" dirty="0" smtClean="0"/>
              <a:t>.</a:t>
            </a:r>
          </a:p>
          <a:p>
            <a:pPr lvl="1" algn="just" eaLnBrk="1" hangingPunct="1">
              <a:lnSpc>
                <a:spcPct val="125000"/>
              </a:lnSpc>
            </a:pPr>
            <a:r>
              <a:rPr lang="en-US" altLang="vi-VN" dirty="0" smtClean="0"/>
              <a:t>XML </a:t>
            </a:r>
            <a:r>
              <a:rPr lang="en-US" altLang="vi-VN" dirty="0" err="1" smtClean="0"/>
              <a:t>tương</a:t>
            </a:r>
            <a:r>
              <a:rPr lang="en-US" altLang="vi-VN" dirty="0" smtClean="0"/>
              <a:t> </a:t>
            </a:r>
            <a:r>
              <a:rPr lang="en-US" altLang="vi-VN" dirty="0" err="1" smtClean="0"/>
              <a:t>thích</a:t>
            </a:r>
            <a:r>
              <a:rPr lang="en-US" altLang="vi-VN" dirty="0" smtClean="0"/>
              <a:t> </a:t>
            </a:r>
            <a:r>
              <a:rPr lang="en-US" altLang="vi-VN" dirty="0" err="1" smtClean="0"/>
              <a:t>với</a:t>
            </a:r>
            <a:r>
              <a:rPr lang="en-US" altLang="vi-VN" dirty="0" smtClean="0"/>
              <a:t> </a:t>
            </a:r>
            <a:r>
              <a:rPr lang="en-US" altLang="vi-VN" dirty="0" err="1" smtClean="0"/>
              <a:t>các</a:t>
            </a:r>
            <a:r>
              <a:rPr lang="en-US" altLang="vi-VN" dirty="0" smtClean="0"/>
              <a:t> </a:t>
            </a:r>
            <a:r>
              <a:rPr lang="en-US" altLang="vi-VN" dirty="0" err="1" smtClean="0"/>
              <a:t>giao</a:t>
            </a:r>
            <a:r>
              <a:rPr lang="en-US" altLang="vi-VN" dirty="0" smtClean="0"/>
              <a:t> </a:t>
            </a:r>
            <a:r>
              <a:rPr lang="en-US" altLang="vi-VN" dirty="0" err="1" smtClean="0"/>
              <a:t>thức</a:t>
            </a:r>
            <a:r>
              <a:rPr lang="en-US" altLang="vi-VN" dirty="0" smtClean="0"/>
              <a:t> Internet </a:t>
            </a:r>
            <a:r>
              <a:rPr lang="en-US" altLang="vi-VN" dirty="0" err="1" smtClean="0"/>
              <a:t>và</a:t>
            </a:r>
            <a:r>
              <a:rPr lang="en-US" altLang="vi-VN" dirty="0" smtClean="0"/>
              <a:t> </a:t>
            </a:r>
            <a:r>
              <a:rPr lang="en-US" altLang="vi-VN" dirty="0" err="1" smtClean="0"/>
              <a:t>phần</a:t>
            </a:r>
            <a:r>
              <a:rPr lang="en-US" altLang="vi-VN" dirty="0" smtClean="0"/>
              <a:t> </a:t>
            </a:r>
            <a:r>
              <a:rPr lang="en-US" altLang="vi-VN" dirty="0" err="1" smtClean="0"/>
              <a:t>mềm</a:t>
            </a:r>
            <a:r>
              <a:rPr lang="en-US" altLang="vi-VN" dirty="0" smtClean="0"/>
              <a:t> </a:t>
            </a:r>
            <a:r>
              <a:rPr lang="en-US" altLang="vi-VN" dirty="0" err="1" smtClean="0"/>
              <a:t>xử</a:t>
            </a:r>
            <a:r>
              <a:rPr lang="en-US" altLang="vi-VN" dirty="0" smtClean="0"/>
              <a:t> </a:t>
            </a:r>
            <a:r>
              <a:rPr lang="en-US" altLang="vi-VN" dirty="0" err="1" smtClean="0"/>
              <a:t>lý</a:t>
            </a:r>
            <a:r>
              <a:rPr lang="en-US" altLang="vi-VN" dirty="0" smtClean="0"/>
              <a:t>, </a:t>
            </a:r>
            <a:r>
              <a:rPr lang="en-US" altLang="vi-VN" dirty="0" err="1" smtClean="0"/>
              <a:t>chuyển</a:t>
            </a:r>
            <a:r>
              <a:rPr lang="en-US" altLang="vi-VN" dirty="0" smtClean="0"/>
              <a:t> </a:t>
            </a:r>
            <a:r>
              <a:rPr lang="en-US" altLang="vi-VN" dirty="0" err="1" smtClean="0"/>
              <a:t>đổi</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a:t>
            </a:r>
          </a:p>
          <a:p>
            <a:pPr lvl="1" algn="just" eaLnBrk="1" hangingPunct="1">
              <a:lnSpc>
                <a:spcPct val="125000"/>
              </a:lnSpc>
            </a:pPr>
            <a:r>
              <a:rPr lang="en-US" altLang="vi-VN" dirty="0" smtClean="0">
                <a:solidFill>
                  <a:srgbClr val="0000FF"/>
                </a:solidFill>
              </a:rPr>
              <a:t>XML</a:t>
            </a:r>
            <a:r>
              <a:rPr lang="en-US" altLang="vi-VN" dirty="0" smtClean="0"/>
              <a:t> </a:t>
            </a:r>
            <a:r>
              <a:rPr lang="en-US" altLang="vi-VN" dirty="0" err="1" smtClean="0"/>
              <a:t>được</a:t>
            </a:r>
            <a:r>
              <a:rPr lang="en-US" altLang="vi-VN" dirty="0" smtClean="0"/>
              <a:t> </a:t>
            </a:r>
            <a:r>
              <a:rPr lang="en-US" altLang="vi-VN" dirty="0" err="1" smtClean="0"/>
              <a:t>xem</a:t>
            </a:r>
            <a:r>
              <a:rPr lang="en-US" altLang="vi-VN" dirty="0" smtClean="0"/>
              <a: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solidFill>
                  <a:srgbClr val="0000FF"/>
                </a:solidFill>
              </a:rPr>
              <a:t>tập</a:t>
            </a:r>
            <a:r>
              <a:rPr lang="en-US" altLang="vi-VN" dirty="0" smtClean="0">
                <a:solidFill>
                  <a:srgbClr val="0000FF"/>
                </a:solidFill>
              </a:rPr>
              <a:t> con</a:t>
            </a:r>
            <a:r>
              <a:rPr lang="en-US" altLang="vi-VN" dirty="0" smtClean="0"/>
              <a:t> </a:t>
            </a:r>
            <a:r>
              <a:rPr lang="en-US" altLang="vi-VN" dirty="0" err="1" smtClean="0"/>
              <a:t>của</a:t>
            </a:r>
            <a:r>
              <a:rPr lang="en-US" altLang="vi-VN" dirty="0" smtClean="0"/>
              <a:t> </a:t>
            </a:r>
            <a:r>
              <a:rPr lang="en-US" altLang="vi-VN" dirty="0" smtClean="0">
                <a:solidFill>
                  <a:srgbClr val="0000FF"/>
                </a:solidFill>
              </a:rPr>
              <a:t>SGML</a:t>
            </a:r>
            <a:r>
              <a:rPr lang="en-US" altLang="vi-VN" dirty="0" smtClean="0"/>
              <a:t>.</a:t>
            </a:r>
          </a:p>
          <a:p>
            <a:pPr lvl="1" algn="just" eaLnBrk="1" hangingPunct="1">
              <a:lnSpc>
                <a:spcPct val="125000"/>
              </a:lnSpc>
            </a:pPr>
            <a:r>
              <a:rPr lang="en-US" altLang="vi-VN" dirty="0" err="1" smtClean="0">
                <a:solidFill>
                  <a:srgbClr val="0000FF"/>
                </a:solidFill>
              </a:rPr>
              <a:t>Việc</a:t>
            </a:r>
            <a:r>
              <a:rPr lang="en-US" altLang="vi-VN" dirty="0" smtClean="0">
                <a:solidFill>
                  <a:srgbClr val="0000FF"/>
                </a:solidFill>
              </a:rPr>
              <a:t> </a:t>
            </a:r>
            <a:r>
              <a:rPr lang="en-US" altLang="vi-VN" dirty="0" err="1" smtClean="0">
                <a:solidFill>
                  <a:srgbClr val="0000FF"/>
                </a:solidFill>
              </a:rPr>
              <a:t>định</a:t>
            </a:r>
            <a:r>
              <a:rPr lang="en-US" altLang="vi-VN" dirty="0" smtClean="0">
                <a:solidFill>
                  <a:srgbClr val="0000FF"/>
                </a:solidFill>
              </a:rPr>
              <a:t> </a:t>
            </a:r>
            <a:r>
              <a:rPr lang="en-US" altLang="vi-VN" dirty="0" err="1" smtClean="0">
                <a:solidFill>
                  <a:srgbClr val="0000FF"/>
                </a:solidFill>
              </a:rPr>
              <a:t>nghĩa</a:t>
            </a:r>
            <a:r>
              <a:rPr lang="en-US" altLang="vi-VN" dirty="0" smtClean="0">
                <a:solidFill>
                  <a:srgbClr val="0000FF"/>
                </a:solidFill>
              </a:rPr>
              <a:t> </a:t>
            </a:r>
            <a:r>
              <a:rPr lang="en-US" altLang="vi-VN" dirty="0" err="1" smtClean="0">
                <a:solidFill>
                  <a:srgbClr val="0000FF"/>
                </a:solidFill>
              </a:rPr>
              <a:t>thẻ</a:t>
            </a:r>
            <a:r>
              <a:rPr lang="en-US" altLang="vi-VN" dirty="0" smtClean="0">
                <a:solidFill>
                  <a:srgbClr val="0000FF"/>
                </a:solidFill>
              </a:rPr>
              <a:t> do </a:t>
            </a:r>
            <a:r>
              <a:rPr lang="en-US" altLang="vi-VN" dirty="0" err="1" smtClean="0">
                <a:solidFill>
                  <a:srgbClr val="0000FF"/>
                </a:solidFill>
              </a:rPr>
              <a:t>người</a:t>
            </a:r>
            <a:r>
              <a:rPr lang="en-US" altLang="vi-VN" dirty="0" smtClean="0">
                <a:solidFill>
                  <a:srgbClr val="0000FF"/>
                </a:solidFill>
              </a:rPr>
              <a:t> </a:t>
            </a:r>
            <a:r>
              <a:rPr lang="en-US" altLang="vi-VN" dirty="0" err="1" smtClean="0">
                <a:solidFill>
                  <a:srgbClr val="0000FF"/>
                </a:solidFill>
              </a:rPr>
              <a:t>dùng</a:t>
            </a:r>
            <a:r>
              <a:rPr lang="en-US" altLang="vi-VN" dirty="0" smtClean="0">
                <a:solidFill>
                  <a:srgbClr val="0000FF"/>
                </a:solidFill>
              </a:rPr>
              <a:t> </a:t>
            </a:r>
            <a:r>
              <a:rPr lang="en-US" altLang="vi-VN" dirty="0" err="1" smtClean="0">
                <a:solidFill>
                  <a:srgbClr val="0000FF"/>
                </a:solidFill>
              </a:rPr>
              <a:t>quyết</a:t>
            </a:r>
            <a:r>
              <a:rPr lang="en-US" altLang="vi-VN" dirty="0" smtClean="0">
                <a:solidFill>
                  <a:srgbClr val="0000FF"/>
                </a:solidFill>
              </a:rPr>
              <a:t> </a:t>
            </a:r>
            <a:r>
              <a:rPr lang="en-US" altLang="vi-VN" dirty="0" err="1" smtClean="0">
                <a:solidFill>
                  <a:srgbClr val="0000FF"/>
                </a:solidFill>
              </a:rPr>
              <a:t>định</a:t>
            </a:r>
            <a:endParaRPr lang="en-US" altLang="vi-VN"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63907">
                                            <p:txEl>
                                              <p:pRg st="2" end="2"/>
                                            </p:txEl>
                                          </p:spTgt>
                                        </p:tgtEl>
                                        <p:attrNameLst>
                                          <p:attrName>style.visibility</p:attrName>
                                        </p:attrNameLst>
                                      </p:cBhvr>
                                      <p:to>
                                        <p:strVal val="visible"/>
                                      </p:to>
                                    </p:set>
                                    <p:anim calcmode="lin" valueType="num">
                                      <p:cBhvr additive="base">
                                        <p:cTn id="15" dur="500" fill="hold"/>
                                        <p:tgtEl>
                                          <p:spTgt spid="7639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639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63907">
                                            <p:txEl>
                                              <p:pRg st="3" end="3"/>
                                            </p:txEl>
                                          </p:spTgt>
                                        </p:tgtEl>
                                        <p:attrNameLst>
                                          <p:attrName>style.visibility</p:attrName>
                                        </p:attrNameLst>
                                      </p:cBhvr>
                                      <p:to>
                                        <p:strVal val="visible"/>
                                      </p:to>
                                    </p:set>
                                    <p:anim calcmode="lin" valueType="num">
                                      <p:cBhvr additive="base">
                                        <p:cTn id="19" dur="500" fill="hold"/>
                                        <p:tgtEl>
                                          <p:spTgt spid="7639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39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0D240AB-D3F8-42E9-9AFC-FC180FB2BC8A}" type="slidenum">
              <a:rPr lang="en-US" altLang="vi-VN" b="0" smtClean="0">
                <a:solidFill>
                  <a:schemeClr val="accent1"/>
                </a:solidFill>
              </a:rPr>
              <a:pPr eaLnBrk="1" hangingPunct="1"/>
              <a:t>25</a:t>
            </a:fld>
            <a:endParaRPr lang="en-US" altLang="vi-VN" b="0" smtClean="0">
              <a:solidFill>
                <a:schemeClr val="accent1"/>
              </a:solidFill>
            </a:endParaRPr>
          </a:p>
        </p:txBody>
      </p:sp>
      <p:sp>
        <p:nvSpPr>
          <p:cNvPr id="68403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HTML và XML</a:t>
            </a: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700213"/>
            <a:ext cx="542925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4036" name="Text Box 4"/>
          <p:cNvSpPr txBox="1">
            <a:spLocks noChangeArrowheads="1"/>
          </p:cNvSpPr>
          <p:nvPr/>
        </p:nvSpPr>
        <p:spPr bwMode="auto">
          <a:xfrm>
            <a:off x="1981200" y="5635625"/>
            <a:ext cx="5211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ltLang="vi-VN" sz="3200" b="0">
                <a:solidFill>
                  <a:srgbClr val="000000"/>
                </a:solidFill>
              </a:rPr>
              <a:t>HTML mô tả </a:t>
            </a:r>
            <a:r>
              <a:rPr lang="en-US" altLang="vi-VN" sz="3200" b="0">
                <a:solidFill>
                  <a:srgbClr val="0000FF"/>
                </a:solidFill>
              </a:rPr>
              <a:t>“cách thể hiện”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4036"/>
                                        </p:tgtEl>
                                        <p:attrNameLst>
                                          <p:attrName>style.visibility</p:attrName>
                                        </p:attrNameLst>
                                      </p:cBhvr>
                                      <p:to>
                                        <p:strVal val="visible"/>
                                      </p:to>
                                    </p:set>
                                    <p:anim calcmode="lin" valueType="num">
                                      <p:cBhvr additive="base">
                                        <p:cTn id="7" dur="500" fill="hold"/>
                                        <p:tgtEl>
                                          <p:spTgt spid="684036"/>
                                        </p:tgtEl>
                                        <p:attrNameLst>
                                          <p:attrName>ppt_x</p:attrName>
                                        </p:attrNameLst>
                                      </p:cBhvr>
                                      <p:tavLst>
                                        <p:tav tm="0">
                                          <p:val>
                                            <p:strVal val="1+#ppt_w/2"/>
                                          </p:val>
                                        </p:tav>
                                        <p:tav tm="100000">
                                          <p:val>
                                            <p:strVal val="#ppt_x"/>
                                          </p:val>
                                        </p:tav>
                                      </p:tavLst>
                                    </p:anim>
                                    <p:anim calcmode="lin" valueType="num">
                                      <p:cBhvr additive="base">
                                        <p:cTn id="8" dur="500" fill="hold"/>
                                        <p:tgtEl>
                                          <p:spTgt spid="684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4B19914F-D9A2-4C10-B056-B962FBE14877}" type="slidenum">
              <a:rPr lang="en-US" altLang="vi-VN" b="0" smtClean="0">
                <a:solidFill>
                  <a:schemeClr val="accent1"/>
                </a:solidFill>
              </a:rPr>
              <a:pPr eaLnBrk="1" hangingPunct="1"/>
              <a:t>26</a:t>
            </a:fld>
            <a:endParaRPr lang="en-US" altLang="vi-VN" b="0" smtClean="0">
              <a:solidFill>
                <a:schemeClr val="accent1"/>
              </a:solidFill>
            </a:endParaRPr>
          </a:p>
        </p:txBody>
      </p:sp>
      <p:sp>
        <p:nvSpPr>
          <p:cNvPr id="6850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HTML</a:t>
            </a:r>
          </a:p>
        </p:txBody>
      </p:sp>
      <p:sp>
        <p:nvSpPr>
          <p:cNvPr id="28676" name="Rectangle 3"/>
          <p:cNvSpPr>
            <a:spLocks noGrp="1" noChangeArrowheads="1"/>
          </p:cNvSpPr>
          <p:nvPr>
            <p:ph type="body" idx="1"/>
          </p:nvPr>
        </p:nvSpPr>
        <p:spPr/>
        <p:txBody>
          <a:bodyPr/>
          <a:lstStyle/>
          <a:p>
            <a:pPr eaLnBrk="1" hangingPunct="1">
              <a:lnSpc>
                <a:spcPct val="130000"/>
              </a:lnSpc>
              <a:buFont typeface="Wingdings" pitchFamily="2" charset="2"/>
              <a:buNone/>
            </a:pPr>
            <a:r>
              <a:rPr lang="en-US" altLang="vi-VN" dirty="0" smtClean="0">
                <a:solidFill>
                  <a:srgbClr val="FF0000"/>
                </a:solidFill>
              </a:rPr>
              <a:t>&lt;h1&gt;</a:t>
            </a:r>
            <a:r>
              <a:rPr lang="en-US" altLang="vi-VN" dirty="0" smtClean="0"/>
              <a:t> Bibliography </a:t>
            </a:r>
            <a:r>
              <a:rPr lang="en-US" altLang="vi-VN" dirty="0" smtClean="0">
                <a:solidFill>
                  <a:srgbClr val="FF0000"/>
                </a:solidFill>
              </a:rPr>
              <a:t>&lt;/h1&gt;</a:t>
            </a:r>
          </a:p>
          <a:p>
            <a:pPr eaLnBrk="1" hangingPunct="1">
              <a:lnSpc>
                <a:spcPct val="130000"/>
              </a:lnSpc>
              <a:buFont typeface="Wingdings" pitchFamily="2" charset="2"/>
              <a:buNone/>
            </a:pPr>
            <a:r>
              <a:rPr lang="en-US" altLang="vi-VN" dirty="0" smtClean="0">
                <a:solidFill>
                  <a:srgbClr val="FF0000"/>
                </a:solidFill>
              </a:rPr>
              <a:t>&lt;p&gt; &lt;i&gt;</a:t>
            </a:r>
            <a:r>
              <a:rPr lang="en-US" altLang="vi-VN" dirty="0" smtClean="0"/>
              <a:t> Foundations of Databases </a:t>
            </a:r>
            <a:r>
              <a:rPr lang="en-US" altLang="vi-VN" dirty="0" smtClean="0">
                <a:solidFill>
                  <a:srgbClr val="FF0000"/>
                </a:solidFill>
              </a:rPr>
              <a:t>&lt;/i&gt;</a:t>
            </a:r>
          </a:p>
          <a:p>
            <a:pPr eaLnBrk="1" hangingPunct="1">
              <a:lnSpc>
                <a:spcPct val="130000"/>
              </a:lnSpc>
              <a:buFont typeface="Wingdings" pitchFamily="2" charset="2"/>
              <a:buNone/>
            </a:pPr>
            <a:r>
              <a:rPr lang="en-US" altLang="vi-VN" dirty="0" smtClean="0"/>
              <a:t>         </a:t>
            </a:r>
            <a:r>
              <a:rPr lang="en-US" altLang="vi-VN" dirty="0" err="1" smtClean="0"/>
              <a:t>Abiteboul</a:t>
            </a:r>
            <a:r>
              <a:rPr lang="en-US" altLang="vi-VN" dirty="0" smtClean="0"/>
              <a:t>, Hull, </a:t>
            </a:r>
            <a:r>
              <a:rPr lang="en-US" altLang="vi-VN" dirty="0" err="1" smtClean="0"/>
              <a:t>Vianu</a:t>
            </a:r>
            <a:endParaRPr lang="en-US" altLang="vi-VN" dirty="0" smtClean="0"/>
          </a:p>
          <a:p>
            <a:pPr eaLnBrk="1" hangingPunct="1">
              <a:lnSpc>
                <a:spcPct val="130000"/>
              </a:lnSpc>
              <a:buFont typeface="Wingdings" pitchFamily="2" charset="2"/>
              <a:buNone/>
            </a:pPr>
            <a:r>
              <a:rPr lang="en-US" altLang="vi-VN" dirty="0" smtClean="0"/>
              <a:t>         </a:t>
            </a:r>
            <a:r>
              <a:rPr lang="en-US" altLang="vi-VN" dirty="0" smtClean="0">
                <a:solidFill>
                  <a:srgbClr val="FF0000"/>
                </a:solidFill>
              </a:rPr>
              <a:t>&lt;</a:t>
            </a:r>
            <a:r>
              <a:rPr lang="en-US" altLang="vi-VN" dirty="0" err="1" smtClean="0">
                <a:solidFill>
                  <a:srgbClr val="FF0000"/>
                </a:solidFill>
              </a:rPr>
              <a:t>br</a:t>
            </a:r>
            <a:r>
              <a:rPr lang="en-US" altLang="vi-VN" dirty="0" smtClean="0">
                <a:solidFill>
                  <a:srgbClr val="FF0000"/>
                </a:solidFill>
              </a:rPr>
              <a:t>&gt;</a:t>
            </a:r>
            <a:r>
              <a:rPr lang="en-US" altLang="vi-VN" dirty="0" smtClean="0"/>
              <a:t> Addison Wesley, 1995</a:t>
            </a:r>
          </a:p>
          <a:p>
            <a:pPr eaLnBrk="1" hangingPunct="1">
              <a:lnSpc>
                <a:spcPct val="130000"/>
              </a:lnSpc>
              <a:buFont typeface="Wingdings" pitchFamily="2" charset="2"/>
              <a:buNone/>
            </a:pPr>
            <a:r>
              <a:rPr lang="en-US" altLang="vi-VN" dirty="0" smtClean="0">
                <a:solidFill>
                  <a:srgbClr val="FF0000"/>
                </a:solidFill>
              </a:rPr>
              <a:t>&lt;p&gt; &lt;i&gt;</a:t>
            </a:r>
            <a:r>
              <a:rPr lang="en-US" altLang="vi-VN" dirty="0" smtClean="0"/>
              <a:t> </a:t>
            </a:r>
            <a:r>
              <a:rPr lang="en-US" altLang="vi-VN" smtClean="0"/>
              <a:t>Data on </a:t>
            </a:r>
            <a:r>
              <a:rPr lang="en-US" altLang="vi-VN" dirty="0" smtClean="0"/>
              <a:t>the Web </a:t>
            </a:r>
            <a:r>
              <a:rPr lang="en-US" altLang="vi-VN" dirty="0" smtClean="0">
                <a:solidFill>
                  <a:srgbClr val="FF0000"/>
                </a:solidFill>
              </a:rPr>
              <a:t>&lt;/i&gt;</a:t>
            </a:r>
          </a:p>
          <a:p>
            <a:pPr eaLnBrk="1" hangingPunct="1">
              <a:lnSpc>
                <a:spcPct val="130000"/>
              </a:lnSpc>
              <a:buFont typeface="Wingdings" pitchFamily="2" charset="2"/>
              <a:buNone/>
            </a:pPr>
            <a:r>
              <a:rPr lang="en-US" altLang="vi-VN" dirty="0" smtClean="0"/>
              <a:t>         </a:t>
            </a:r>
            <a:r>
              <a:rPr lang="en-US" altLang="vi-VN" dirty="0" err="1" smtClean="0"/>
              <a:t>Abiteoul</a:t>
            </a:r>
            <a:r>
              <a:rPr lang="en-US" altLang="vi-VN" dirty="0" smtClean="0"/>
              <a:t>, </a:t>
            </a:r>
            <a:r>
              <a:rPr lang="en-US" altLang="vi-VN" dirty="0" err="1" smtClean="0"/>
              <a:t>Buneman</a:t>
            </a:r>
            <a:r>
              <a:rPr lang="en-US" altLang="vi-VN" dirty="0" smtClean="0"/>
              <a:t>, </a:t>
            </a:r>
            <a:r>
              <a:rPr lang="en-US" altLang="vi-VN" dirty="0" err="1" smtClean="0"/>
              <a:t>Suciu</a:t>
            </a:r>
            <a:endParaRPr lang="en-US" altLang="vi-VN" dirty="0" smtClean="0"/>
          </a:p>
          <a:p>
            <a:pPr eaLnBrk="1" hangingPunct="1">
              <a:lnSpc>
                <a:spcPct val="130000"/>
              </a:lnSpc>
              <a:buFont typeface="Wingdings" pitchFamily="2" charset="2"/>
              <a:buNone/>
            </a:pPr>
            <a:r>
              <a:rPr lang="en-US" altLang="vi-VN" dirty="0" smtClean="0"/>
              <a:t>         </a:t>
            </a:r>
            <a:r>
              <a:rPr lang="en-US" altLang="vi-VN" dirty="0" smtClean="0">
                <a:solidFill>
                  <a:srgbClr val="FF0000"/>
                </a:solidFill>
              </a:rPr>
              <a:t>&lt;</a:t>
            </a:r>
            <a:r>
              <a:rPr lang="en-US" altLang="vi-VN" dirty="0" err="1" smtClean="0">
                <a:solidFill>
                  <a:srgbClr val="FF0000"/>
                </a:solidFill>
              </a:rPr>
              <a:t>br</a:t>
            </a:r>
            <a:r>
              <a:rPr lang="en-US" altLang="vi-VN" dirty="0" smtClean="0">
                <a:solidFill>
                  <a:srgbClr val="FF0000"/>
                </a:solidFill>
              </a:rPr>
              <a:t>&gt;</a:t>
            </a:r>
            <a:r>
              <a:rPr lang="en-US" altLang="vi-VN" dirty="0" smtClean="0"/>
              <a:t> Morgan Kaufmann, 1999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E3C3172B-3AE1-4404-BDAE-4AFE15555BB6}" type="slidenum">
              <a:rPr lang="en-US" altLang="vi-VN" b="0" smtClean="0">
                <a:solidFill>
                  <a:schemeClr val="accent1"/>
                </a:solidFill>
              </a:rPr>
              <a:pPr eaLnBrk="1" hangingPunct="1"/>
              <a:t>27</a:t>
            </a:fld>
            <a:endParaRPr lang="en-US" altLang="vi-VN" b="0" smtClean="0">
              <a:solidFill>
                <a:schemeClr val="accent1"/>
              </a:solidFill>
            </a:endParaRPr>
          </a:p>
        </p:txBody>
      </p:sp>
      <p:sp>
        <p:nvSpPr>
          <p:cNvPr id="29699" name="Rectangle 3"/>
          <p:cNvSpPr>
            <a:spLocks noGrp="1" noChangeArrowheads="1"/>
          </p:cNvSpPr>
          <p:nvPr>
            <p:ph type="body" idx="1"/>
          </p:nvPr>
        </p:nvSpPr>
        <p:spPr>
          <a:xfrm>
            <a:off x="457200" y="1371600"/>
            <a:ext cx="8229600" cy="4443413"/>
          </a:xfrm>
        </p:spPr>
        <p:txBody>
          <a:bodyPr>
            <a:spAutoFit/>
          </a:bodyPr>
          <a:lstStyle/>
          <a:p>
            <a:pPr eaLnBrk="1" hangingPunct="1">
              <a:buFont typeface="Wingdings" pitchFamily="2" charset="2"/>
              <a:buNone/>
            </a:pPr>
            <a:r>
              <a:rPr lang="en-US" altLang="vi-VN" sz="2200" smtClean="0">
                <a:solidFill>
                  <a:srgbClr val="FF0000"/>
                </a:solidFill>
              </a:rPr>
              <a:t>&lt;</a:t>
            </a:r>
            <a:r>
              <a:rPr lang="en-US" altLang="vi-VN" sz="2200" smtClean="0">
                <a:solidFill>
                  <a:srgbClr val="0000FF"/>
                </a:solidFill>
              </a:rPr>
              <a:t>bibliography</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 &lt;</a:t>
            </a:r>
            <a:r>
              <a:rPr lang="en-US" altLang="vi-VN" sz="2200" smtClean="0">
                <a:solidFill>
                  <a:srgbClr val="0000FF"/>
                </a:solidFill>
              </a:rPr>
              <a:t>book</a:t>
            </a:r>
            <a:r>
              <a:rPr lang="en-US" altLang="vi-VN" sz="2200" smtClean="0">
                <a:solidFill>
                  <a:srgbClr val="FF0000"/>
                </a:solidFill>
              </a:rPr>
              <a:t>&gt;</a:t>
            </a:r>
            <a:r>
              <a:rPr lang="en-US" altLang="vi-VN" sz="2200" smtClean="0"/>
              <a:t>    </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title</a:t>
            </a:r>
            <a:r>
              <a:rPr lang="en-US" altLang="vi-VN" sz="2200" smtClean="0">
                <a:solidFill>
                  <a:srgbClr val="FF0000"/>
                </a:solidFill>
              </a:rPr>
              <a:t>&gt;</a:t>
            </a:r>
            <a:r>
              <a:rPr lang="en-US" altLang="vi-VN" sz="2200" smtClean="0"/>
              <a:t> Foundations… </a:t>
            </a:r>
            <a:r>
              <a:rPr lang="en-US" altLang="vi-VN" sz="2200" smtClean="0">
                <a:solidFill>
                  <a:srgbClr val="FF0000"/>
                </a:solidFill>
              </a:rPr>
              <a:t>&lt;/</a:t>
            </a:r>
            <a:r>
              <a:rPr lang="en-US" altLang="vi-VN" sz="2200" smtClean="0">
                <a:solidFill>
                  <a:srgbClr val="0000FF"/>
                </a:solidFill>
              </a:rPr>
              <a:t>title</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r>
              <a:rPr lang="en-US" altLang="vi-VN" sz="2200" smtClean="0"/>
              <a:t> Abiteboul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r>
              <a:rPr lang="en-US" altLang="vi-VN" sz="2200" smtClean="0"/>
              <a:t> Hull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r>
              <a:rPr lang="en-US" altLang="vi-VN" sz="2200" smtClean="0"/>
              <a:t> Vianu </a:t>
            </a:r>
            <a:r>
              <a:rPr lang="en-US" altLang="vi-VN" sz="2200" smtClean="0">
                <a:solidFill>
                  <a:srgbClr val="FF0000"/>
                </a:solidFill>
              </a:rPr>
              <a:t>&lt;/</a:t>
            </a:r>
            <a:r>
              <a:rPr lang="en-US" altLang="vi-VN" sz="2200" smtClean="0">
                <a:solidFill>
                  <a:srgbClr val="0000FF"/>
                </a:solidFill>
              </a:rPr>
              <a:t>author</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publisher</a:t>
            </a:r>
            <a:r>
              <a:rPr lang="en-US" altLang="vi-VN" sz="2200" smtClean="0">
                <a:solidFill>
                  <a:srgbClr val="FF0000"/>
                </a:solidFill>
              </a:rPr>
              <a:t>&gt;</a:t>
            </a:r>
            <a:r>
              <a:rPr lang="en-US" altLang="vi-VN" sz="2200" smtClean="0"/>
              <a:t> Addison Wesley </a:t>
            </a:r>
            <a:r>
              <a:rPr lang="en-US" altLang="vi-VN" sz="2200" smtClean="0">
                <a:solidFill>
                  <a:srgbClr val="FF0000"/>
                </a:solidFill>
              </a:rPr>
              <a:t>&lt;/</a:t>
            </a:r>
            <a:r>
              <a:rPr lang="en-US" altLang="vi-VN" sz="2200" smtClean="0">
                <a:solidFill>
                  <a:srgbClr val="0000FF"/>
                </a:solidFill>
              </a:rPr>
              <a:t>publisher</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year</a:t>
            </a:r>
            <a:r>
              <a:rPr lang="en-US" altLang="vi-VN" sz="2200" smtClean="0">
                <a:solidFill>
                  <a:srgbClr val="FF0000"/>
                </a:solidFill>
              </a:rPr>
              <a:t>&gt;</a:t>
            </a:r>
            <a:r>
              <a:rPr lang="en-US" altLang="vi-VN" sz="2200" smtClean="0"/>
              <a:t> 1995 </a:t>
            </a:r>
            <a:r>
              <a:rPr lang="en-US" altLang="vi-VN" sz="2200" smtClean="0">
                <a:solidFill>
                  <a:srgbClr val="FF0000"/>
                </a:solidFill>
              </a:rPr>
              <a:t>&lt;/</a:t>
            </a:r>
            <a:r>
              <a:rPr lang="en-US" altLang="vi-VN" sz="2200" smtClean="0">
                <a:solidFill>
                  <a:srgbClr val="0000FF"/>
                </a:solidFill>
              </a:rPr>
              <a:t>year</a:t>
            </a:r>
            <a:r>
              <a:rPr lang="en-US" altLang="vi-VN" sz="2200" smtClean="0">
                <a:solidFill>
                  <a:srgbClr val="FF0000"/>
                </a:solidFill>
              </a:rPr>
              <a:t>&gt;</a:t>
            </a:r>
          </a:p>
          <a:p>
            <a:pPr lvl="1" eaLnBrk="1" hangingPunct="1">
              <a:buFont typeface="Wingdings 2" pitchFamily="18" charset="2"/>
              <a:buNone/>
            </a:pPr>
            <a:r>
              <a:rPr lang="en-US" altLang="vi-VN" sz="2200" smtClean="0"/>
              <a:t>  </a:t>
            </a:r>
            <a:r>
              <a:rPr lang="en-US" altLang="vi-VN" sz="2200" smtClean="0">
                <a:solidFill>
                  <a:srgbClr val="FF0000"/>
                </a:solidFill>
              </a:rPr>
              <a:t>&lt;/</a:t>
            </a:r>
            <a:r>
              <a:rPr lang="en-US" altLang="vi-VN" sz="2200" smtClean="0">
                <a:solidFill>
                  <a:srgbClr val="0000FF"/>
                </a:solidFill>
              </a:rPr>
              <a:t>book</a:t>
            </a:r>
            <a:r>
              <a:rPr lang="en-US" altLang="vi-VN" sz="2200" smtClean="0">
                <a:solidFill>
                  <a:srgbClr val="FF0000"/>
                </a:solidFill>
              </a:rPr>
              <a:t>&gt;</a:t>
            </a:r>
          </a:p>
          <a:p>
            <a:pPr lvl="1" eaLnBrk="1" hangingPunct="1">
              <a:buFont typeface="Wingdings 2" pitchFamily="18" charset="2"/>
              <a:buNone/>
            </a:pPr>
            <a:r>
              <a:rPr lang="en-US" altLang="vi-VN" sz="2200" smtClean="0"/>
              <a:t>  …</a:t>
            </a:r>
          </a:p>
          <a:p>
            <a:pPr eaLnBrk="1" hangingPunct="1">
              <a:buFont typeface="Wingdings" pitchFamily="2" charset="2"/>
              <a:buNone/>
            </a:pPr>
            <a:r>
              <a:rPr lang="en-US" altLang="vi-VN" sz="2200" smtClean="0">
                <a:solidFill>
                  <a:srgbClr val="FF0000"/>
                </a:solidFill>
              </a:rPr>
              <a:t>&lt;/</a:t>
            </a:r>
            <a:r>
              <a:rPr lang="en-US" altLang="vi-VN" sz="2200" smtClean="0">
                <a:solidFill>
                  <a:srgbClr val="0000FF"/>
                </a:solidFill>
              </a:rPr>
              <a:t>bibliography</a:t>
            </a:r>
            <a:r>
              <a:rPr lang="en-US" altLang="vi-VN" sz="2200" smtClean="0">
                <a:solidFill>
                  <a:srgbClr val="FF0000"/>
                </a:solidFill>
              </a:rPr>
              <a:t>&gt;</a:t>
            </a:r>
          </a:p>
        </p:txBody>
      </p:sp>
      <p:sp>
        <p:nvSpPr>
          <p:cNvPr id="68608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a:t>
            </a:r>
          </a:p>
        </p:txBody>
      </p:sp>
      <p:sp>
        <p:nvSpPr>
          <p:cNvPr id="686084" name="Text Box 4"/>
          <p:cNvSpPr txBox="1">
            <a:spLocks noChangeArrowheads="1"/>
          </p:cNvSpPr>
          <p:nvPr/>
        </p:nvSpPr>
        <p:spPr bwMode="auto">
          <a:xfrm>
            <a:off x="304800" y="58674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solidFill>
                  <a:srgbClr val="000000"/>
                </a:solidFill>
              </a:rPr>
              <a:t>XML mô tả </a:t>
            </a:r>
            <a:r>
              <a:rPr lang="en-US" altLang="vi-VN" sz="2400" b="0">
                <a:solidFill>
                  <a:srgbClr val="0000FF"/>
                </a:solidFill>
              </a:rPr>
              <a:t>nội dung</a:t>
            </a:r>
            <a:r>
              <a:rPr lang="en-US" altLang="vi-VN" sz="2400" b="0">
                <a:solidFill>
                  <a:srgbClr val="000000"/>
                </a:solidFill>
              </a:rPr>
              <a:t> (chứa đựng dữ liệu và cách thức lưu trữ dữ liệu)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084"/>
                                        </p:tgtEl>
                                        <p:attrNameLst>
                                          <p:attrName>style.visibility</p:attrName>
                                        </p:attrNameLst>
                                      </p:cBhvr>
                                      <p:to>
                                        <p:strVal val="visible"/>
                                      </p:to>
                                    </p:set>
                                    <p:anim calcmode="lin" valueType="num">
                                      <p:cBhvr additive="base">
                                        <p:cTn id="7" dur="500" fill="hold"/>
                                        <p:tgtEl>
                                          <p:spTgt spid="686084"/>
                                        </p:tgtEl>
                                        <p:attrNameLst>
                                          <p:attrName>ppt_x</p:attrName>
                                        </p:attrNameLst>
                                      </p:cBhvr>
                                      <p:tavLst>
                                        <p:tav tm="0">
                                          <p:val>
                                            <p:strVal val="1+#ppt_w/2"/>
                                          </p:val>
                                        </p:tav>
                                        <p:tav tm="100000">
                                          <p:val>
                                            <p:strVal val="#ppt_x"/>
                                          </p:val>
                                        </p:tav>
                                      </p:tavLst>
                                    </p:anim>
                                    <p:anim calcmode="lin" valueType="num">
                                      <p:cBhvr additive="base">
                                        <p:cTn id="8" dur="500" fill="hold"/>
                                        <p:tgtEl>
                                          <p:spTgt spid="686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F13416AC-6115-4753-8171-6D339EB9081D}" type="slidenum">
              <a:rPr lang="en-US" altLang="vi-VN" b="0" smtClean="0">
                <a:solidFill>
                  <a:schemeClr val="accent1"/>
                </a:solidFill>
              </a:rPr>
              <a:pPr eaLnBrk="1" hangingPunct="1"/>
              <a:t>28</a:t>
            </a:fld>
            <a:endParaRPr lang="en-US" altLang="vi-VN" b="0" smtClean="0">
              <a:solidFill>
                <a:schemeClr val="accent1"/>
              </a:solidFill>
            </a:endParaRPr>
          </a:p>
        </p:txBody>
      </p:sp>
      <p:sp>
        <p:nvSpPr>
          <p:cNvPr id="74854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Đặc tính ngôn ngữ XML</a:t>
            </a:r>
          </a:p>
        </p:txBody>
      </p:sp>
      <p:sp>
        <p:nvSpPr>
          <p:cNvPr id="30724" name="Rectangle 3"/>
          <p:cNvSpPr>
            <a:spLocks noGrp="1" noChangeArrowheads="1"/>
          </p:cNvSpPr>
          <p:nvPr>
            <p:ph type="body" idx="1"/>
          </p:nvPr>
        </p:nvSpPr>
        <p:spPr/>
        <p:txBody>
          <a:bodyPr/>
          <a:lstStyle/>
          <a:p>
            <a:pPr eaLnBrk="1" hangingPunct="1">
              <a:lnSpc>
                <a:spcPct val="120000"/>
              </a:lnSpc>
            </a:pPr>
            <a:r>
              <a:rPr lang="en-US" altLang="vi-VN" smtClean="0"/>
              <a:t>Ngôn ngữ hình thức</a:t>
            </a:r>
          </a:p>
          <a:p>
            <a:pPr eaLnBrk="1" hangingPunct="1">
              <a:lnSpc>
                <a:spcPct val="120000"/>
              </a:lnSpc>
            </a:pPr>
            <a:r>
              <a:rPr lang="en-US" altLang="vi-VN" smtClean="0"/>
              <a:t>Dễ học, dễ sử dụng</a:t>
            </a:r>
          </a:p>
          <a:p>
            <a:pPr eaLnBrk="1" hangingPunct="1">
              <a:lnSpc>
                <a:spcPct val="120000"/>
              </a:lnSpc>
            </a:pPr>
            <a:r>
              <a:rPr lang="en-US" altLang="vi-VN" smtClean="0"/>
              <a:t>Khả năng biểu diễn tốt</a:t>
            </a:r>
          </a:p>
          <a:p>
            <a:pPr eaLnBrk="1" hangingPunct="1">
              <a:lnSpc>
                <a:spcPct val="120000"/>
              </a:lnSpc>
            </a:pPr>
            <a:r>
              <a:rPr lang="en-US" altLang="vi-VN" smtClean="0"/>
              <a:t>Tính phổ dụng cao</a:t>
            </a:r>
          </a:p>
          <a:p>
            <a:pPr eaLnBrk="1" hangingPunct="1">
              <a:lnSpc>
                <a:spcPct val="120000"/>
              </a:lnSpc>
            </a:pPr>
            <a:r>
              <a:rPr lang="en-US" altLang="vi-VN" smtClean="0"/>
              <a:t>Văn bản XML bao gồm các </a:t>
            </a:r>
            <a:r>
              <a:rPr lang="en-US" altLang="vi-VN" smtClean="0">
                <a:solidFill>
                  <a:srgbClr val="0000FF"/>
                </a:solidFill>
              </a:rPr>
              <a:t>thẻ (tag)</a:t>
            </a:r>
            <a:r>
              <a:rPr lang="en-US" altLang="vi-VN" smtClean="0"/>
              <a:t> với cú pháp đơn giản</a:t>
            </a:r>
          </a:p>
          <a:p>
            <a:pPr lvl="1" eaLnBrk="1" hangingPunct="1">
              <a:lnSpc>
                <a:spcPct val="120000"/>
              </a:lnSpc>
            </a:pPr>
            <a:r>
              <a:rPr lang="en-US" altLang="vi-VN" smtClean="0"/>
              <a:t>Thẻ mở, thẻ đóng</a:t>
            </a:r>
          </a:p>
          <a:p>
            <a:pPr lvl="1" eaLnBrk="1" hangingPunct="1">
              <a:lnSpc>
                <a:spcPct val="120000"/>
              </a:lnSpc>
            </a:pPr>
            <a:r>
              <a:rPr lang="en-US" altLang="vi-VN" smtClean="0"/>
              <a:t>Thẻ gốc</a:t>
            </a:r>
          </a:p>
          <a:p>
            <a:pPr lvl="1" eaLnBrk="1" hangingPunct="1">
              <a:lnSpc>
                <a:spcPct val="120000"/>
              </a:lnSpc>
            </a:pPr>
            <a:r>
              <a:rPr lang="en-US" altLang="vi-VN" smtClean="0"/>
              <a:t>Sự lồng nhau giữa các thẻ</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CC130F1A-227D-4F1C-9255-D93A66C87D06}" type="slidenum">
              <a:rPr lang="en-US" altLang="vi-VN" b="0" smtClean="0">
                <a:solidFill>
                  <a:schemeClr val="accent1"/>
                </a:solidFill>
              </a:rPr>
              <a:pPr eaLnBrk="1" hangingPunct="1"/>
              <a:t>29</a:t>
            </a:fld>
            <a:endParaRPr lang="en-US" altLang="vi-VN" b="0" smtClean="0">
              <a:solidFill>
                <a:schemeClr val="accent1"/>
              </a:solidFill>
            </a:endParaRPr>
          </a:p>
        </p:txBody>
      </p:sp>
      <p:sp>
        <p:nvSpPr>
          <p:cNvPr id="715797" name="Rectangle 21"/>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Thẻ đóng, thẻ mở</a:t>
            </a:r>
          </a:p>
        </p:txBody>
      </p:sp>
      <p:grpSp>
        <p:nvGrpSpPr>
          <p:cNvPr id="2" name="Group 25"/>
          <p:cNvGrpSpPr>
            <a:grpSpLocks/>
          </p:cNvGrpSpPr>
          <p:nvPr/>
        </p:nvGrpSpPr>
        <p:grpSpPr bwMode="auto">
          <a:xfrm>
            <a:off x="762000" y="1066800"/>
            <a:ext cx="4495800" cy="3581400"/>
            <a:chOff x="480" y="672"/>
            <a:chExt cx="2832" cy="2256"/>
          </a:xfrm>
        </p:grpSpPr>
        <p:grpSp>
          <p:nvGrpSpPr>
            <p:cNvPr id="31761" name="Group 11"/>
            <p:cNvGrpSpPr>
              <a:grpSpLocks/>
            </p:cNvGrpSpPr>
            <p:nvPr/>
          </p:nvGrpSpPr>
          <p:grpSpPr bwMode="auto">
            <a:xfrm>
              <a:off x="480" y="1134"/>
              <a:ext cx="1920" cy="1794"/>
              <a:chOff x="480" y="1134"/>
              <a:chExt cx="1920" cy="1794"/>
            </a:xfrm>
          </p:grpSpPr>
          <p:sp>
            <p:nvSpPr>
              <p:cNvPr id="31763" name="Rectangle 12"/>
              <p:cNvSpPr>
                <a:spLocks noChangeArrowheads="1"/>
              </p:cNvSpPr>
              <p:nvPr/>
            </p:nvSpPr>
            <p:spPr bwMode="auto">
              <a:xfrm>
                <a:off x="1536" y="1584"/>
                <a:ext cx="528"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4" name="Rectangle 13"/>
              <p:cNvSpPr>
                <a:spLocks noChangeArrowheads="1"/>
              </p:cNvSpPr>
              <p:nvPr/>
            </p:nvSpPr>
            <p:spPr bwMode="auto">
              <a:xfrm>
                <a:off x="864" y="1344"/>
                <a:ext cx="528"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5" name="Rectangle 14"/>
              <p:cNvSpPr>
                <a:spLocks noChangeArrowheads="1"/>
              </p:cNvSpPr>
              <p:nvPr/>
            </p:nvSpPr>
            <p:spPr bwMode="auto">
              <a:xfrm>
                <a:off x="1536" y="1824"/>
                <a:ext cx="720"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6" name="Rectangle 15"/>
              <p:cNvSpPr>
                <a:spLocks noChangeArrowheads="1"/>
              </p:cNvSpPr>
              <p:nvPr/>
            </p:nvSpPr>
            <p:spPr bwMode="auto">
              <a:xfrm>
                <a:off x="1536" y="2064"/>
                <a:ext cx="720"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7" name="Rectangle 16"/>
              <p:cNvSpPr>
                <a:spLocks noChangeArrowheads="1"/>
              </p:cNvSpPr>
              <p:nvPr/>
            </p:nvSpPr>
            <p:spPr bwMode="auto">
              <a:xfrm>
                <a:off x="1527" y="2283"/>
                <a:ext cx="720"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8" name="Rectangle 17"/>
              <p:cNvSpPr>
                <a:spLocks noChangeArrowheads="1"/>
              </p:cNvSpPr>
              <p:nvPr/>
            </p:nvSpPr>
            <p:spPr bwMode="auto">
              <a:xfrm>
                <a:off x="1536" y="2514"/>
                <a:ext cx="864"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9" name="Rectangle 18"/>
              <p:cNvSpPr>
                <a:spLocks noChangeArrowheads="1"/>
              </p:cNvSpPr>
              <p:nvPr/>
            </p:nvSpPr>
            <p:spPr bwMode="auto">
              <a:xfrm>
                <a:off x="1536" y="2736"/>
                <a:ext cx="576"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70" name="Rectangle 19"/>
              <p:cNvSpPr>
                <a:spLocks noChangeArrowheads="1"/>
              </p:cNvSpPr>
              <p:nvPr/>
            </p:nvSpPr>
            <p:spPr bwMode="auto">
              <a:xfrm>
                <a:off x="480" y="1134"/>
                <a:ext cx="1008" cy="192"/>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31762" name="AutoShape 23"/>
            <p:cNvSpPr>
              <a:spLocks noChangeArrowheads="1"/>
            </p:cNvSpPr>
            <p:nvPr/>
          </p:nvSpPr>
          <p:spPr bwMode="auto">
            <a:xfrm>
              <a:off x="1632" y="672"/>
              <a:ext cx="1680" cy="1200"/>
            </a:xfrm>
            <a:prstGeom prst="irregularSeal1">
              <a:avLst/>
            </a:prstGeom>
            <a:gradFill rotWithShape="1">
              <a:gsLst>
                <a:gs pos="0">
                  <a:srgbClr val="FFFF00"/>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sz="3200" b="0">
                  <a:solidFill>
                    <a:srgbClr val="000000"/>
                  </a:solidFill>
                </a:rPr>
                <a:t>Start tag</a:t>
              </a:r>
            </a:p>
          </p:txBody>
        </p:sp>
      </p:grpSp>
      <p:grpSp>
        <p:nvGrpSpPr>
          <p:cNvPr id="4" name="Group 26"/>
          <p:cNvGrpSpPr>
            <a:grpSpLocks/>
          </p:cNvGrpSpPr>
          <p:nvPr/>
        </p:nvGrpSpPr>
        <p:grpSpPr bwMode="auto">
          <a:xfrm>
            <a:off x="762000" y="2514600"/>
            <a:ext cx="8382000" cy="4495800"/>
            <a:chOff x="480" y="1584"/>
            <a:chExt cx="5280" cy="2832"/>
          </a:xfrm>
        </p:grpSpPr>
        <p:grpSp>
          <p:nvGrpSpPr>
            <p:cNvPr id="31751" name="Group 2"/>
            <p:cNvGrpSpPr>
              <a:grpSpLocks/>
            </p:cNvGrpSpPr>
            <p:nvPr/>
          </p:nvGrpSpPr>
          <p:grpSpPr bwMode="auto">
            <a:xfrm>
              <a:off x="480" y="1584"/>
              <a:ext cx="4080" cy="2016"/>
              <a:chOff x="480" y="1584"/>
              <a:chExt cx="4080" cy="2016"/>
            </a:xfrm>
          </p:grpSpPr>
          <p:sp>
            <p:nvSpPr>
              <p:cNvPr id="31753" name="Rectangle 3"/>
              <p:cNvSpPr>
                <a:spLocks noChangeArrowheads="1"/>
              </p:cNvSpPr>
              <p:nvPr/>
            </p:nvSpPr>
            <p:spPr bwMode="auto">
              <a:xfrm>
                <a:off x="3120" y="1584"/>
                <a:ext cx="480"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4" name="Rectangle 4"/>
              <p:cNvSpPr>
                <a:spLocks noChangeArrowheads="1"/>
              </p:cNvSpPr>
              <p:nvPr/>
            </p:nvSpPr>
            <p:spPr bwMode="auto">
              <a:xfrm>
                <a:off x="2937" y="1806"/>
                <a:ext cx="759"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5" name="Rectangle 5"/>
              <p:cNvSpPr>
                <a:spLocks noChangeArrowheads="1"/>
              </p:cNvSpPr>
              <p:nvPr/>
            </p:nvSpPr>
            <p:spPr bwMode="auto">
              <a:xfrm>
                <a:off x="2553" y="2034"/>
                <a:ext cx="759"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6" name="Rectangle 6"/>
              <p:cNvSpPr>
                <a:spLocks noChangeArrowheads="1"/>
              </p:cNvSpPr>
              <p:nvPr/>
            </p:nvSpPr>
            <p:spPr bwMode="auto">
              <a:xfrm>
                <a:off x="2688" y="2274"/>
                <a:ext cx="720"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7" name="Rectangle 7"/>
              <p:cNvSpPr>
                <a:spLocks noChangeArrowheads="1"/>
              </p:cNvSpPr>
              <p:nvPr/>
            </p:nvSpPr>
            <p:spPr bwMode="auto">
              <a:xfrm>
                <a:off x="3600" y="2496"/>
                <a:ext cx="960"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8" name="Rectangle 8"/>
              <p:cNvSpPr>
                <a:spLocks noChangeArrowheads="1"/>
              </p:cNvSpPr>
              <p:nvPr/>
            </p:nvSpPr>
            <p:spPr bwMode="auto">
              <a:xfrm>
                <a:off x="2496" y="2736"/>
                <a:ext cx="624"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59" name="Rectangle 9"/>
              <p:cNvSpPr>
                <a:spLocks noChangeArrowheads="1"/>
              </p:cNvSpPr>
              <p:nvPr/>
            </p:nvSpPr>
            <p:spPr bwMode="auto">
              <a:xfrm>
                <a:off x="834" y="2967"/>
                <a:ext cx="606"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1760" name="Rectangle 10"/>
              <p:cNvSpPr>
                <a:spLocks noChangeArrowheads="1"/>
              </p:cNvSpPr>
              <p:nvPr/>
            </p:nvSpPr>
            <p:spPr bwMode="auto">
              <a:xfrm>
                <a:off x="480" y="3408"/>
                <a:ext cx="1056" cy="19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715800" name="AutoShape 24"/>
            <p:cNvSpPr>
              <a:spLocks noChangeArrowheads="1"/>
            </p:cNvSpPr>
            <p:nvPr/>
          </p:nvSpPr>
          <p:spPr bwMode="auto">
            <a:xfrm>
              <a:off x="3168" y="2496"/>
              <a:ext cx="2592" cy="1920"/>
            </a:xfrm>
            <a:prstGeom prst="irregularSeal1">
              <a:avLst/>
            </a:prstGeom>
            <a:gradFill rotWithShape="1">
              <a:gsLst>
                <a:gs pos="0">
                  <a:schemeClr val="accent1"/>
                </a:gs>
                <a:gs pos="100000">
                  <a:schemeClr val="accent1">
                    <a:gamma/>
                    <a:tint val="0"/>
                    <a:invGamma/>
                  </a:schemeClr>
                </a:gs>
              </a:gsLst>
              <a:path path="shape">
                <a:fillToRect l="50000" t="50000" r="50000" b="50000"/>
              </a:path>
            </a:gradFill>
            <a:ln w="9525">
              <a:noFill/>
              <a:miter lim="800000"/>
              <a:headEnd/>
              <a:tailEnd/>
            </a:ln>
            <a:effectLst/>
          </p:spPr>
          <p:txBody>
            <a:bodyPr wrap="none" anchor="ctr"/>
            <a:lstStyle/>
            <a:p>
              <a:pPr algn="ctr">
                <a:defRPr/>
              </a:pPr>
              <a:r>
                <a:rPr lang="en-US" sz="3200" b="0">
                  <a:solidFill>
                    <a:srgbClr val="000000"/>
                  </a:solidFill>
                </a:rPr>
                <a:t>End tag</a:t>
              </a:r>
            </a:p>
          </p:txBody>
        </p:sp>
      </p:grpSp>
      <p:sp>
        <p:nvSpPr>
          <p:cNvPr id="31750" name="Rectangle 20"/>
          <p:cNvSpPr>
            <a:spLocks noGrp="1" noChangeArrowheads="1"/>
          </p:cNvSpPr>
          <p:nvPr>
            <p:ph type="body" idx="1"/>
          </p:nvPr>
        </p:nvSpPr>
        <p:spPr>
          <a:xfrm>
            <a:off x="685800" y="1752600"/>
            <a:ext cx="6584950" cy="4048125"/>
          </a:xfrm>
        </p:spPr>
        <p:txBody>
          <a:bodyPr wrap="none">
            <a:spAutoFit/>
          </a:bodyPr>
          <a:lstStyle/>
          <a:p>
            <a:pPr eaLnBrk="1" hangingPunct="1">
              <a:buFont typeface="Wingdings" pitchFamily="2" charset="2"/>
              <a:buNone/>
            </a:pPr>
            <a:r>
              <a:rPr lang="en-US" altLang="vi-VN" sz="2000" smtClean="0">
                <a:solidFill>
                  <a:srgbClr val="FF0000"/>
                </a:solidFill>
              </a:rPr>
              <a:t>&lt;</a:t>
            </a:r>
            <a:r>
              <a:rPr lang="en-US" altLang="vi-VN" sz="2000" smtClean="0">
                <a:solidFill>
                  <a:srgbClr val="0000FF"/>
                </a:solidFill>
              </a:rPr>
              <a:t>bibliography</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book</a:t>
            </a:r>
            <a:r>
              <a:rPr lang="en-US" altLang="vi-VN" sz="2000" smtClean="0">
                <a:solidFill>
                  <a:srgbClr val="FF0000"/>
                </a:solidFill>
              </a:rPr>
              <a:t>&gt;    </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title</a:t>
            </a:r>
            <a:r>
              <a:rPr lang="en-US" altLang="vi-VN" sz="2000" smtClean="0">
                <a:solidFill>
                  <a:srgbClr val="FF0000"/>
                </a:solidFill>
              </a:rPr>
              <a:t>&gt;</a:t>
            </a:r>
            <a:r>
              <a:rPr lang="en-US" altLang="vi-VN" sz="2000" smtClean="0"/>
              <a:t> Foundations… </a:t>
            </a:r>
            <a:r>
              <a:rPr lang="en-US" altLang="vi-VN" sz="2000" smtClean="0">
                <a:solidFill>
                  <a:srgbClr val="FF0000"/>
                </a:solidFill>
              </a:rPr>
              <a:t>&lt;/</a:t>
            </a:r>
            <a:r>
              <a:rPr lang="en-US" altLang="vi-VN" sz="2000" smtClean="0">
                <a:solidFill>
                  <a:srgbClr val="0000FF"/>
                </a:solidFill>
              </a:rPr>
              <a:t>title</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author</a:t>
            </a:r>
            <a:r>
              <a:rPr lang="en-US" altLang="vi-VN" sz="2000" smtClean="0">
                <a:solidFill>
                  <a:srgbClr val="FF0000"/>
                </a:solidFill>
              </a:rPr>
              <a:t>&gt;</a:t>
            </a:r>
            <a:r>
              <a:rPr lang="en-US" altLang="vi-VN" sz="2000" smtClean="0"/>
              <a:t> Abiteboul </a:t>
            </a:r>
            <a:r>
              <a:rPr lang="en-US" altLang="vi-VN" sz="2000" smtClean="0">
                <a:solidFill>
                  <a:srgbClr val="FF0000"/>
                </a:solidFill>
              </a:rPr>
              <a:t>&lt;/</a:t>
            </a:r>
            <a:r>
              <a:rPr lang="en-US" altLang="vi-VN" sz="2000" smtClean="0">
                <a:solidFill>
                  <a:srgbClr val="0000FF"/>
                </a:solidFill>
              </a:rPr>
              <a:t>author</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author</a:t>
            </a:r>
            <a:r>
              <a:rPr lang="en-US" altLang="vi-VN" sz="2000" smtClean="0">
                <a:solidFill>
                  <a:srgbClr val="FF0000"/>
                </a:solidFill>
              </a:rPr>
              <a:t>&gt;</a:t>
            </a:r>
            <a:r>
              <a:rPr lang="en-US" altLang="vi-VN" sz="2000" smtClean="0"/>
              <a:t> Hull </a:t>
            </a:r>
            <a:r>
              <a:rPr lang="en-US" altLang="vi-VN" sz="2000" smtClean="0">
                <a:solidFill>
                  <a:srgbClr val="FF0000"/>
                </a:solidFill>
              </a:rPr>
              <a:t>&lt;/</a:t>
            </a:r>
            <a:r>
              <a:rPr lang="en-US" altLang="vi-VN" sz="2000" smtClean="0">
                <a:solidFill>
                  <a:srgbClr val="0000FF"/>
                </a:solidFill>
              </a:rPr>
              <a:t>author</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author</a:t>
            </a:r>
            <a:r>
              <a:rPr lang="en-US" altLang="vi-VN" sz="2000" smtClean="0">
                <a:solidFill>
                  <a:srgbClr val="FF0000"/>
                </a:solidFill>
              </a:rPr>
              <a:t>&gt;</a:t>
            </a:r>
            <a:r>
              <a:rPr lang="en-US" altLang="vi-VN" sz="2000" smtClean="0"/>
              <a:t> Vianu </a:t>
            </a:r>
            <a:r>
              <a:rPr lang="en-US" altLang="vi-VN" sz="2000" smtClean="0">
                <a:solidFill>
                  <a:srgbClr val="FF0000"/>
                </a:solidFill>
              </a:rPr>
              <a:t>&lt;/</a:t>
            </a:r>
            <a:r>
              <a:rPr lang="en-US" altLang="vi-VN" sz="2000" smtClean="0">
                <a:solidFill>
                  <a:srgbClr val="0000FF"/>
                </a:solidFill>
              </a:rPr>
              <a:t>author</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publisher</a:t>
            </a:r>
            <a:r>
              <a:rPr lang="en-US" altLang="vi-VN" sz="2000" smtClean="0">
                <a:solidFill>
                  <a:srgbClr val="FF0000"/>
                </a:solidFill>
              </a:rPr>
              <a:t>&gt;</a:t>
            </a:r>
            <a:r>
              <a:rPr lang="en-US" altLang="vi-VN" sz="2000" smtClean="0"/>
              <a:t> Addison Wesley </a:t>
            </a:r>
            <a:r>
              <a:rPr lang="en-US" altLang="vi-VN" sz="2000" smtClean="0">
                <a:solidFill>
                  <a:srgbClr val="FF0000"/>
                </a:solidFill>
              </a:rPr>
              <a:t>&lt;/</a:t>
            </a:r>
            <a:r>
              <a:rPr lang="en-US" altLang="vi-VN" sz="2000" smtClean="0">
                <a:solidFill>
                  <a:srgbClr val="0000FF"/>
                </a:solidFill>
              </a:rPr>
              <a:t>publisher</a:t>
            </a:r>
            <a:r>
              <a:rPr lang="en-US" altLang="vi-VN" sz="2000" smtClean="0">
                <a:solidFill>
                  <a:srgbClr val="FF0000"/>
                </a:solidFill>
              </a:rPr>
              <a:t>&gt;</a:t>
            </a:r>
          </a:p>
          <a:p>
            <a:pPr lvl="1" eaLnBrk="1" hangingPunct="1">
              <a:buFont typeface="Wingdings 2" pitchFamily="18" charset="2"/>
              <a:buNone/>
            </a:pPr>
            <a:r>
              <a:rPr lang="en-US" altLang="vi-VN" sz="2000" smtClean="0">
                <a:solidFill>
                  <a:srgbClr val="FF0000"/>
                </a:solidFill>
              </a:rPr>
              <a:t>                  &lt;</a:t>
            </a:r>
            <a:r>
              <a:rPr lang="en-US" altLang="vi-VN" sz="2000" smtClean="0">
                <a:solidFill>
                  <a:srgbClr val="0000FF"/>
                </a:solidFill>
              </a:rPr>
              <a:t>year</a:t>
            </a:r>
            <a:r>
              <a:rPr lang="en-US" altLang="vi-VN" sz="2000" smtClean="0">
                <a:solidFill>
                  <a:srgbClr val="FF0000"/>
                </a:solidFill>
              </a:rPr>
              <a:t>&gt;</a:t>
            </a:r>
            <a:r>
              <a:rPr lang="en-US" altLang="vi-VN" sz="2000" smtClean="0"/>
              <a:t> 1995 </a:t>
            </a:r>
            <a:r>
              <a:rPr lang="en-US" altLang="vi-VN" sz="2000" smtClean="0">
                <a:solidFill>
                  <a:srgbClr val="FF0000"/>
                </a:solidFill>
              </a:rPr>
              <a:t>&lt;/</a:t>
            </a:r>
            <a:r>
              <a:rPr lang="en-US" altLang="vi-VN" sz="2000" smtClean="0">
                <a:solidFill>
                  <a:srgbClr val="0000FF"/>
                </a:solidFill>
              </a:rPr>
              <a:t>year</a:t>
            </a:r>
            <a:r>
              <a:rPr lang="en-US" altLang="vi-VN" sz="2000" smtClean="0">
                <a:solidFill>
                  <a:srgbClr val="FF0000"/>
                </a:solidFill>
              </a:rPr>
              <a:t>&gt;</a:t>
            </a:r>
          </a:p>
          <a:p>
            <a:pPr lvl="1" eaLnBrk="1" hangingPunct="1">
              <a:buFont typeface="Wingdings 2" pitchFamily="18" charset="2"/>
              <a:buNone/>
            </a:pPr>
            <a:r>
              <a:rPr lang="en-US" altLang="vi-VN" sz="2000" smtClean="0"/>
              <a:t>  </a:t>
            </a:r>
            <a:r>
              <a:rPr lang="en-US" altLang="vi-VN" sz="2000" smtClean="0">
                <a:solidFill>
                  <a:srgbClr val="FF0000"/>
                </a:solidFill>
              </a:rPr>
              <a:t>&lt;/</a:t>
            </a:r>
            <a:r>
              <a:rPr lang="en-US" altLang="vi-VN" sz="2000" smtClean="0">
                <a:solidFill>
                  <a:srgbClr val="0000FF"/>
                </a:solidFill>
              </a:rPr>
              <a:t>book</a:t>
            </a:r>
            <a:r>
              <a:rPr lang="en-US" altLang="vi-VN" sz="2000" smtClean="0">
                <a:solidFill>
                  <a:srgbClr val="FF0000"/>
                </a:solidFill>
              </a:rPr>
              <a:t>&gt;</a:t>
            </a:r>
          </a:p>
          <a:p>
            <a:pPr lvl="1" eaLnBrk="1" hangingPunct="1">
              <a:buFont typeface="Wingdings 2" pitchFamily="18" charset="2"/>
              <a:buNone/>
            </a:pPr>
            <a:r>
              <a:rPr lang="en-US" altLang="vi-VN" sz="2000" smtClean="0"/>
              <a:t>  …</a:t>
            </a:r>
          </a:p>
          <a:p>
            <a:pPr eaLnBrk="1" hangingPunct="1">
              <a:buFont typeface="Wingdings" pitchFamily="2" charset="2"/>
              <a:buNone/>
            </a:pPr>
            <a:r>
              <a:rPr lang="en-US" altLang="vi-VN" sz="2000" smtClean="0">
                <a:solidFill>
                  <a:srgbClr val="FF0000"/>
                </a:solidFill>
              </a:rPr>
              <a:t>&lt;/</a:t>
            </a:r>
            <a:r>
              <a:rPr lang="en-US" altLang="vi-VN" sz="2000" smtClean="0">
                <a:solidFill>
                  <a:srgbClr val="0000FF"/>
                </a:solidFill>
              </a:rPr>
              <a:t>bibliography</a:t>
            </a:r>
            <a:r>
              <a:rPr lang="en-US" altLang="vi-VN" sz="2000" smtClean="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713138E0-7719-4033-A3EF-2F41C7E19E8A}" type="slidenum">
              <a:rPr lang="en-US" altLang="vi-VN" b="0" smtClean="0">
                <a:solidFill>
                  <a:schemeClr val="accent1"/>
                </a:solidFill>
              </a:rPr>
              <a:pPr eaLnBrk="1" hangingPunct="1"/>
              <a:t>3</a:t>
            </a:fld>
            <a:endParaRPr lang="en-US" altLang="vi-VN" b="0" smtClean="0">
              <a:solidFill>
                <a:schemeClr val="accent1"/>
              </a:solidFill>
            </a:endParaRPr>
          </a:p>
        </p:txBody>
      </p:sp>
      <p:sp>
        <p:nvSpPr>
          <p:cNvPr id="66969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#1</a:t>
            </a:r>
          </a:p>
        </p:txBody>
      </p:sp>
      <p:sp>
        <p:nvSpPr>
          <p:cNvPr id="5124" name="Rectangle 3"/>
          <p:cNvSpPr>
            <a:spLocks noGrp="1" noChangeArrowheads="1"/>
          </p:cNvSpPr>
          <p:nvPr>
            <p:ph type="body" idx="1"/>
          </p:nvPr>
        </p:nvSpPr>
        <p:spPr/>
        <p:txBody>
          <a:bodyPr/>
          <a:lstStyle/>
          <a:p>
            <a:pPr eaLnBrk="1" hangingPunct="1">
              <a:lnSpc>
                <a:spcPct val="120000"/>
              </a:lnSpc>
            </a:pPr>
            <a:r>
              <a:rPr lang="en-US" altLang="vi-VN" smtClean="0"/>
              <a:t>Thông thường, </a:t>
            </a:r>
            <a:r>
              <a:rPr lang="en-US" altLang="vi-VN" smtClean="0">
                <a:solidFill>
                  <a:srgbClr val="0000FF"/>
                </a:solidFill>
              </a:rPr>
              <a:t>mỗi lớp đối tượng đơn giản</a:t>
            </a:r>
            <a:r>
              <a:rPr lang="en-US" altLang="vi-VN" smtClean="0"/>
              <a:t> được ánh xạ thành </a:t>
            </a:r>
            <a:r>
              <a:rPr lang="en-US" altLang="vi-VN" smtClean="0">
                <a:solidFill>
                  <a:srgbClr val="FF0000"/>
                </a:solidFill>
              </a:rPr>
              <a:t>một bảng</a:t>
            </a:r>
            <a:r>
              <a:rPr lang="en-US" altLang="vi-VN" smtClean="0"/>
              <a:t> trong sơ đồ logic dữ liệu</a:t>
            </a:r>
          </a:p>
        </p:txBody>
      </p:sp>
      <p:sp>
        <p:nvSpPr>
          <p:cNvPr id="669702" name="Text Box 6"/>
          <p:cNvSpPr txBox="1">
            <a:spLocks noChangeArrowheads="1"/>
          </p:cNvSpPr>
          <p:nvPr/>
        </p:nvSpPr>
        <p:spPr bwMode="auto">
          <a:xfrm>
            <a:off x="6129338" y="2605088"/>
            <a:ext cx="202406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4800" b="0">
                <a:solidFill>
                  <a:schemeClr val="accent1"/>
                </a:solidFill>
                <a:sym typeface="Wingdings" pitchFamily="2" charset="2"/>
              </a:rPr>
              <a:t></a:t>
            </a:r>
            <a:r>
              <a:rPr lang="en-US" altLang="vi-VN" sz="3200" b="0">
                <a:solidFill>
                  <a:schemeClr val="accent1"/>
                </a:solidFill>
                <a:sym typeface="Wingdings" pitchFamily="2" charset="2"/>
              </a:rPr>
              <a:t> </a:t>
            </a:r>
            <a:r>
              <a:rPr lang="en-US" altLang="vi-VN" sz="3200" b="0">
                <a:solidFill>
                  <a:schemeClr val="accent1"/>
                </a:solidFill>
              </a:rPr>
              <a:t>Ví dụ?</a:t>
            </a:r>
          </a:p>
        </p:txBody>
      </p:sp>
      <p:graphicFrame>
        <p:nvGraphicFramePr>
          <p:cNvPr id="669719" name="Group 23"/>
          <p:cNvGraphicFramePr>
            <a:graphicFrameLocks noGrp="1"/>
          </p:cNvGraphicFramePr>
          <p:nvPr/>
        </p:nvGraphicFramePr>
        <p:xfrm>
          <a:off x="990600" y="2590800"/>
          <a:ext cx="1828800" cy="1600200"/>
        </p:xfrm>
        <a:graphic>
          <a:graphicData uri="http://schemas.openxmlformats.org/drawingml/2006/table">
            <a:tbl>
              <a:tblPr/>
              <a:tblGrid>
                <a:gridCol w="18288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DON_VI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Tên đơn vị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Nhập tên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9729" name="Group 33"/>
          <p:cNvGraphicFramePr>
            <a:graphicFrameLocks noGrp="1"/>
          </p:cNvGraphicFramePr>
          <p:nvPr/>
        </p:nvGraphicFramePr>
        <p:xfrm>
          <a:off x="4800600" y="4114800"/>
          <a:ext cx="3276600" cy="2362200"/>
        </p:xfrm>
        <a:graphic>
          <a:graphicData uri="http://schemas.openxmlformats.org/drawingml/2006/table">
            <a:tbl>
              <a:tblPr/>
              <a:tblGrid>
                <a:gridCol w="32766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NHAN_VIEN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Họ tên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Ngày sinh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Lập danh sách nhân viên theo đơn vị</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Xuất danh sách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3"/>
          <p:cNvGrpSpPr>
            <a:grpSpLocks/>
          </p:cNvGrpSpPr>
          <p:nvPr/>
        </p:nvGrpSpPr>
        <p:grpSpPr bwMode="auto">
          <a:xfrm>
            <a:off x="2819400" y="2819400"/>
            <a:ext cx="2971800" cy="1357313"/>
            <a:chOff x="1920" y="1296"/>
            <a:chExt cx="1872" cy="855"/>
          </a:xfrm>
        </p:grpSpPr>
        <p:sp>
          <p:nvSpPr>
            <p:cNvPr id="5147" name="Line 44"/>
            <p:cNvSpPr>
              <a:spLocks noChangeShapeType="1"/>
            </p:cNvSpPr>
            <p:nvPr/>
          </p:nvSpPr>
          <p:spPr bwMode="auto">
            <a:xfrm>
              <a:off x="1920" y="1296"/>
              <a:ext cx="168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vi-VN"/>
            </a:p>
          </p:txBody>
        </p:sp>
        <p:sp>
          <p:nvSpPr>
            <p:cNvPr id="5148" name="Text Box 45"/>
            <p:cNvSpPr txBox="1">
              <a:spLocks noChangeArrowheads="1"/>
            </p:cNvSpPr>
            <p:nvPr/>
          </p:nvSpPr>
          <p:spPr bwMode="auto">
            <a:xfrm>
              <a:off x="3504"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69702"/>
                                        </p:tgtEl>
                                        <p:attrNameLst>
                                          <p:attrName>style.visibility</p:attrName>
                                        </p:attrNameLst>
                                      </p:cBhvr>
                                      <p:to>
                                        <p:strVal val="visible"/>
                                      </p:to>
                                    </p:set>
                                    <p:animEffect transition="in" filter="wipe(down)">
                                      <p:cBhvr>
                                        <p:cTn id="7" dur="580">
                                          <p:stCondLst>
                                            <p:cond delay="0"/>
                                          </p:stCondLst>
                                        </p:cTn>
                                        <p:tgtEl>
                                          <p:spTgt spid="669702"/>
                                        </p:tgtEl>
                                      </p:cBhvr>
                                    </p:animEffect>
                                    <p:anim calcmode="lin" valueType="num">
                                      <p:cBhvr>
                                        <p:cTn id="8" dur="1822" tmFilter="0,0; 0.14,0.36; 0.43,0.73; 0.71,0.91; 1.0,1.0">
                                          <p:stCondLst>
                                            <p:cond delay="0"/>
                                          </p:stCondLst>
                                        </p:cTn>
                                        <p:tgtEl>
                                          <p:spTgt spid="6697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6970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6970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6970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69702"/>
                                        </p:tgtEl>
                                        <p:attrNameLst>
                                          <p:attrName>ppt_y</p:attrName>
                                        </p:attrNameLst>
                                      </p:cBhvr>
                                      <p:tavLst>
                                        <p:tav tm="0" fmla="#ppt_y-sin(pi*$)/81">
                                          <p:val>
                                            <p:fltVal val="0"/>
                                          </p:val>
                                        </p:tav>
                                        <p:tav tm="100000">
                                          <p:val>
                                            <p:fltVal val="1"/>
                                          </p:val>
                                        </p:tav>
                                      </p:tavLst>
                                    </p:anim>
                                    <p:animScale>
                                      <p:cBhvr>
                                        <p:cTn id="13" dur="26">
                                          <p:stCondLst>
                                            <p:cond delay="650"/>
                                          </p:stCondLst>
                                        </p:cTn>
                                        <p:tgtEl>
                                          <p:spTgt spid="669702"/>
                                        </p:tgtEl>
                                      </p:cBhvr>
                                      <p:to x="100000" y="60000"/>
                                    </p:animScale>
                                    <p:animScale>
                                      <p:cBhvr>
                                        <p:cTn id="14" dur="166" decel="50000">
                                          <p:stCondLst>
                                            <p:cond delay="676"/>
                                          </p:stCondLst>
                                        </p:cTn>
                                        <p:tgtEl>
                                          <p:spTgt spid="669702"/>
                                        </p:tgtEl>
                                      </p:cBhvr>
                                      <p:to x="100000" y="100000"/>
                                    </p:animScale>
                                    <p:animScale>
                                      <p:cBhvr>
                                        <p:cTn id="15" dur="26">
                                          <p:stCondLst>
                                            <p:cond delay="1312"/>
                                          </p:stCondLst>
                                        </p:cTn>
                                        <p:tgtEl>
                                          <p:spTgt spid="669702"/>
                                        </p:tgtEl>
                                      </p:cBhvr>
                                      <p:to x="100000" y="80000"/>
                                    </p:animScale>
                                    <p:animScale>
                                      <p:cBhvr>
                                        <p:cTn id="16" dur="166" decel="50000">
                                          <p:stCondLst>
                                            <p:cond delay="1338"/>
                                          </p:stCondLst>
                                        </p:cTn>
                                        <p:tgtEl>
                                          <p:spTgt spid="669702"/>
                                        </p:tgtEl>
                                      </p:cBhvr>
                                      <p:to x="100000" y="100000"/>
                                    </p:animScale>
                                    <p:animScale>
                                      <p:cBhvr>
                                        <p:cTn id="17" dur="26">
                                          <p:stCondLst>
                                            <p:cond delay="1642"/>
                                          </p:stCondLst>
                                        </p:cTn>
                                        <p:tgtEl>
                                          <p:spTgt spid="669702"/>
                                        </p:tgtEl>
                                      </p:cBhvr>
                                      <p:to x="100000" y="90000"/>
                                    </p:animScale>
                                    <p:animScale>
                                      <p:cBhvr>
                                        <p:cTn id="18" dur="166" decel="50000">
                                          <p:stCondLst>
                                            <p:cond delay="1668"/>
                                          </p:stCondLst>
                                        </p:cTn>
                                        <p:tgtEl>
                                          <p:spTgt spid="669702"/>
                                        </p:tgtEl>
                                      </p:cBhvr>
                                      <p:to x="100000" y="100000"/>
                                    </p:animScale>
                                    <p:animScale>
                                      <p:cBhvr>
                                        <p:cTn id="19" dur="26">
                                          <p:stCondLst>
                                            <p:cond delay="1808"/>
                                          </p:stCondLst>
                                        </p:cTn>
                                        <p:tgtEl>
                                          <p:spTgt spid="669702"/>
                                        </p:tgtEl>
                                      </p:cBhvr>
                                      <p:to x="100000" y="95000"/>
                                    </p:animScale>
                                    <p:animScale>
                                      <p:cBhvr>
                                        <p:cTn id="20" dur="166" decel="50000">
                                          <p:stCondLst>
                                            <p:cond delay="1834"/>
                                          </p:stCondLst>
                                        </p:cTn>
                                        <p:tgtEl>
                                          <p:spTgt spid="66970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9719"/>
                                        </p:tgtEl>
                                        <p:attrNameLst>
                                          <p:attrName>style.visibility</p:attrName>
                                        </p:attrNameLst>
                                      </p:cBhvr>
                                      <p:to>
                                        <p:strVal val="visible"/>
                                      </p:to>
                                    </p:set>
                                    <p:anim calcmode="lin" valueType="num">
                                      <p:cBhvr additive="base">
                                        <p:cTn id="25" dur="500" fill="hold"/>
                                        <p:tgtEl>
                                          <p:spTgt spid="669719"/>
                                        </p:tgtEl>
                                        <p:attrNameLst>
                                          <p:attrName>ppt_x</p:attrName>
                                        </p:attrNameLst>
                                      </p:cBhvr>
                                      <p:tavLst>
                                        <p:tav tm="0">
                                          <p:val>
                                            <p:strVal val="#ppt_x"/>
                                          </p:val>
                                        </p:tav>
                                        <p:tav tm="100000">
                                          <p:val>
                                            <p:strVal val="#ppt_x"/>
                                          </p:val>
                                        </p:tav>
                                      </p:tavLst>
                                    </p:anim>
                                    <p:anim calcmode="lin" valueType="num">
                                      <p:cBhvr additive="base">
                                        <p:cTn id="26" dur="500" fill="hold"/>
                                        <p:tgtEl>
                                          <p:spTgt spid="66971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9729"/>
                                        </p:tgtEl>
                                        <p:attrNameLst>
                                          <p:attrName>style.visibility</p:attrName>
                                        </p:attrNameLst>
                                      </p:cBhvr>
                                      <p:to>
                                        <p:strVal val="visible"/>
                                      </p:to>
                                    </p:set>
                                    <p:anim calcmode="lin" valueType="num">
                                      <p:cBhvr additive="base">
                                        <p:cTn id="29" dur="500" fill="hold"/>
                                        <p:tgtEl>
                                          <p:spTgt spid="669729"/>
                                        </p:tgtEl>
                                        <p:attrNameLst>
                                          <p:attrName>ppt_x</p:attrName>
                                        </p:attrNameLst>
                                      </p:cBhvr>
                                      <p:tavLst>
                                        <p:tav tm="0">
                                          <p:val>
                                            <p:strVal val="#ppt_x"/>
                                          </p:val>
                                        </p:tav>
                                        <p:tav tm="100000">
                                          <p:val>
                                            <p:strVal val="#ppt_x"/>
                                          </p:val>
                                        </p:tav>
                                      </p:tavLst>
                                    </p:anim>
                                    <p:anim calcmode="lin" valueType="num">
                                      <p:cBhvr additive="base">
                                        <p:cTn id="30" dur="500" fill="hold"/>
                                        <p:tgtEl>
                                          <p:spTgt spid="6697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6E0AC40-1BA7-40AF-8352-7C2ACD015649}" type="slidenum">
              <a:rPr lang="en-US" altLang="vi-VN" b="0" smtClean="0">
                <a:solidFill>
                  <a:schemeClr val="accent1"/>
                </a:solidFill>
              </a:rPr>
              <a:pPr eaLnBrk="1" hangingPunct="1"/>
              <a:t>30</a:t>
            </a:fld>
            <a:endParaRPr lang="en-US" altLang="vi-VN" b="0" smtClean="0">
              <a:solidFill>
                <a:schemeClr val="accent1"/>
              </a:solidFill>
            </a:endParaRPr>
          </a:p>
        </p:txBody>
      </p:sp>
      <p:sp>
        <p:nvSpPr>
          <p:cNvPr id="716826" name="Rectangle 26"/>
          <p:cNvSpPr>
            <a:spLocks noChangeArrowheads="1"/>
          </p:cNvSpPr>
          <p:nvPr/>
        </p:nvSpPr>
        <p:spPr bwMode="auto">
          <a:xfrm>
            <a:off x="609600" y="1752600"/>
            <a:ext cx="7010400" cy="40386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0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a:t>
            </a:r>
          </a:p>
        </p:txBody>
      </p:sp>
      <p:sp>
        <p:nvSpPr>
          <p:cNvPr id="716827" name="Rectangle 27"/>
          <p:cNvSpPr>
            <a:spLocks noChangeArrowheads="1"/>
          </p:cNvSpPr>
          <p:nvPr/>
        </p:nvSpPr>
        <p:spPr bwMode="auto">
          <a:xfrm>
            <a:off x="609600" y="2133600"/>
            <a:ext cx="7010400" cy="3048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28" name="Rectangle 28"/>
          <p:cNvSpPr>
            <a:spLocks noChangeArrowheads="1"/>
          </p:cNvSpPr>
          <p:nvPr/>
        </p:nvSpPr>
        <p:spPr bwMode="auto">
          <a:xfrm>
            <a:off x="609600" y="2514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29" name="Rectangle 29"/>
          <p:cNvSpPr>
            <a:spLocks noChangeArrowheads="1"/>
          </p:cNvSpPr>
          <p:nvPr/>
        </p:nvSpPr>
        <p:spPr bwMode="auto">
          <a:xfrm>
            <a:off x="609600" y="2895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30" name="Rectangle 30"/>
          <p:cNvSpPr>
            <a:spLocks noChangeArrowheads="1"/>
          </p:cNvSpPr>
          <p:nvPr/>
        </p:nvSpPr>
        <p:spPr bwMode="auto">
          <a:xfrm>
            <a:off x="609600" y="3276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31" name="Rectangle 31"/>
          <p:cNvSpPr>
            <a:spLocks noChangeArrowheads="1"/>
          </p:cNvSpPr>
          <p:nvPr/>
        </p:nvSpPr>
        <p:spPr bwMode="auto">
          <a:xfrm>
            <a:off x="609600" y="3657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32" name="Rectangle 32"/>
          <p:cNvSpPr>
            <a:spLocks noChangeArrowheads="1"/>
          </p:cNvSpPr>
          <p:nvPr/>
        </p:nvSpPr>
        <p:spPr bwMode="auto">
          <a:xfrm>
            <a:off x="609600" y="4038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16833" name="Rectangle 33"/>
          <p:cNvSpPr>
            <a:spLocks noChangeArrowheads="1"/>
          </p:cNvSpPr>
          <p:nvPr/>
        </p:nvSpPr>
        <p:spPr bwMode="auto">
          <a:xfrm>
            <a:off x="609600" y="4419600"/>
            <a:ext cx="70104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2780" name="Rectangle 36"/>
          <p:cNvSpPr>
            <a:spLocks noChangeArrowheads="1"/>
          </p:cNvSpPr>
          <p:nvPr/>
        </p:nvSpPr>
        <p:spPr bwMode="gray">
          <a:xfrm>
            <a:off x="685800" y="1752600"/>
            <a:ext cx="658495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20000"/>
              </a:spcBef>
              <a:buFont typeface="Wingdings" pitchFamily="2" charset="2"/>
              <a:buNone/>
            </a:pPr>
            <a:r>
              <a:rPr lang="en-US" altLang="vi-VN" sz="2000" b="0">
                <a:solidFill>
                  <a:srgbClr val="FF0000"/>
                </a:solidFill>
              </a:rPr>
              <a:t>&lt;</a:t>
            </a:r>
            <a:r>
              <a:rPr lang="en-US" altLang="vi-VN" sz="2000" b="0">
                <a:solidFill>
                  <a:srgbClr val="0000FF"/>
                </a:solidFill>
              </a:rPr>
              <a:t>bibliography</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book</a:t>
            </a:r>
            <a:r>
              <a:rPr lang="en-US" altLang="vi-VN" sz="2000" b="0">
                <a:solidFill>
                  <a:srgbClr val="FF0000"/>
                </a:solidFill>
              </a:rPr>
              <a:t>&gt;    </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title</a:t>
            </a:r>
            <a:r>
              <a:rPr lang="en-US" altLang="vi-VN" sz="2000" b="0">
                <a:solidFill>
                  <a:srgbClr val="FF0000"/>
                </a:solidFill>
              </a:rPr>
              <a:t>&gt;</a:t>
            </a:r>
            <a:r>
              <a:rPr lang="en-US" altLang="vi-VN" sz="2000" b="0">
                <a:solidFill>
                  <a:srgbClr val="000000"/>
                </a:solidFill>
              </a:rPr>
              <a:t> Foundations… </a:t>
            </a:r>
            <a:r>
              <a:rPr lang="en-US" altLang="vi-VN" sz="2000" b="0">
                <a:solidFill>
                  <a:srgbClr val="FF0000"/>
                </a:solidFill>
              </a:rPr>
              <a:t>&lt;/</a:t>
            </a:r>
            <a:r>
              <a:rPr lang="en-US" altLang="vi-VN" sz="2000" b="0">
                <a:solidFill>
                  <a:srgbClr val="0000FF"/>
                </a:solidFill>
              </a:rPr>
              <a:t>title</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author</a:t>
            </a:r>
            <a:r>
              <a:rPr lang="en-US" altLang="vi-VN" sz="2000" b="0">
                <a:solidFill>
                  <a:srgbClr val="FF0000"/>
                </a:solidFill>
              </a:rPr>
              <a:t>&gt;</a:t>
            </a:r>
            <a:r>
              <a:rPr lang="en-US" altLang="vi-VN" sz="2000" b="0">
                <a:solidFill>
                  <a:srgbClr val="000000"/>
                </a:solidFill>
              </a:rPr>
              <a:t> Abiteboul </a:t>
            </a:r>
            <a:r>
              <a:rPr lang="en-US" altLang="vi-VN" sz="2000" b="0">
                <a:solidFill>
                  <a:srgbClr val="FF0000"/>
                </a:solidFill>
              </a:rPr>
              <a:t>&lt;/</a:t>
            </a:r>
            <a:r>
              <a:rPr lang="en-US" altLang="vi-VN" sz="2000" b="0">
                <a:solidFill>
                  <a:srgbClr val="0000FF"/>
                </a:solidFill>
              </a:rPr>
              <a:t>author</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author</a:t>
            </a:r>
            <a:r>
              <a:rPr lang="en-US" altLang="vi-VN" sz="2000" b="0">
                <a:solidFill>
                  <a:srgbClr val="FF0000"/>
                </a:solidFill>
              </a:rPr>
              <a:t>&gt;</a:t>
            </a:r>
            <a:r>
              <a:rPr lang="en-US" altLang="vi-VN" sz="2000" b="0">
                <a:solidFill>
                  <a:srgbClr val="000000"/>
                </a:solidFill>
              </a:rPr>
              <a:t> Hull </a:t>
            </a:r>
            <a:r>
              <a:rPr lang="en-US" altLang="vi-VN" sz="2000" b="0">
                <a:solidFill>
                  <a:srgbClr val="FF0000"/>
                </a:solidFill>
              </a:rPr>
              <a:t>&lt;/</a:t>
            </a:r>
            <a:r>
              <a:rPr lang="en-US" altLang="vi-VN" sz="2000" b="0">
                <a:solidFill>
                  <a:srgbClr val="0000FF"/>
                </a:solidFill>
              </a:rPr>
              <a:t>author</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author</a:t>
            </a:r>
            <a:r>
              <a:rPr lang="en-US" altLang="vi-VN" sz="2000" b="0">
                <a:solidFill>
                  <a:srgbClr val="FF0000"/>
                </a:solidFill>
              </a:rPr>
              <a:t>&gt;</a:t>
            </a:r>
            <a:r>
              <a:rPr lang="en-US" altLang="vi-VN" sz="2000" b="0">
                <a:solidFill>
                  <a:srgbClr val="000000"/>
                </a:solidFill>
              </a:rPr>
              <a:t> Vianu </a:t>
            </a:r>
            <a:r>
              <a:rPr lang="en-US" altLang="vi-VN" sz="2000" b="0">
                <a:solidFill>
                  <a:srgbClr val="FF0000"/>
                </a:solidFill>
              </a:rPr>
              <a:t>&lt;/</a:t>
            </a:r>
            <a:r>
              <a:rPr lang="en-US" altLang="vi-VN" sz="2000" b="0">
                <a:solidFill>
                  <a:srgbClr val="0000FF"/>
                </a:solidFill>
              </a:rPr>
              <a:t>author</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publisher</a:t>
            </a:r>
            <a:r>
              <a:rPr lang="en-US" altLang="vi-VN" sz="2000" b="0">
                <a:solidFill>
                  <a:srgbClr val="FF0000"/>
                </a:solidFill>
              </a:rPr>
              <a:t>&gt;</a:t>
            </a:r>
            <a:r>
              <a:rPr lang="en-US" altLang="vi-VN" sz="2000" b="0">
                <a:solidFill>
                  <a:srgbClr val="000000"/>
                </a:solidFill>
              </a:rPr>
              <a:t> Addison Wesley </a:t>
            </a:r>
            <a:r>
              <a:rPr lang="en-US" altLang="vi-VN" sz="2000" b="0">
                <a:solidFill>
                  <a:srgbClr val="FF0000"/>
                </a:solidFill>
              </a:rPr>
              <a:t>&lt;/</a:t>
            </a:r>
            <a:r>
              <a:rPr lang="en-US" altLang="vi-VN" sz="2000" b="0">
                <a:solidFill>
                  <a:srgbClr val="0000FF"/>
                </a:solidFill>
              </a:rPr>
              <a:t>publisher</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FF0000"/>
                </a:solidFill>
              </a:rPr>
              <a:t>                  &lt;</a:t>
            </a:r>
            <a:r>
              <a:rPr lang="en-US" altLang="vi-VN" sz="2000" b="0">
                <a:solidFill>
                  <a:srgbClr val="0000FF"/>
                </a:solidFill>
              </a:rPr>
              <a:t>year</a:t>
            </a:r>
            <a:r>
              <a:rPr lang="en-US" altLang="vi-VN" sz="2000" b="0">
                <a:solidFill>
                  <a:srgbClr val="FF0000"/>
                </a:solidFill>
              </a:rPr>
              <a:t>&gt;</a:t>
            </a:r>
            <a:r>
              <a:rPr lang="en-US" altLang="vi-VN" sz="2000" b="0">
                <a:solidFill>
                  <a:srgbClr val="000000"/>
                </a:solidFill>
              </a:rPr>
              <a:t> 1995 </a:t>
            </a:r>
            <a:r>
              <a:rPr lang="en-US" altLang="vi-VN" sz="2000" b="0">
                <a:solidFill>
                  <a:srgbClr val="FF0000"/>
                </a:solidFill>
              </a:rPr>
              <a:t>&lt;/</a:t>
            </a:r>
            <a:r>
              <a:rPr lang="en-US" altLang="vi-VN" sz="2000" b="0">
                <a:solidFill>
                  <a:srgbClr val="0000FF"/>
                </a:solidFill>
              </a:rPr>
              <a:t>year</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000000"/>
                </a:solidFill>
              </a:rPr>
              <a:t>  </a:t>
            </a:r>
            <a:r>
              <a:rPr lang="en-US" altLang="vi-VN" sz="2000" b="0">
                <a:solidFill>
                  <a:srgbClr val="FF0000"/>
                </a:solidFill>
              </a:rPr>
              <a:t>&lt;/</a:t>
            </a:r>
            <a:r>
              <a:rPr lang="en-US" altLang="vi-VN" sz="2000" b="0">
                <a:solidFill>
                  <a:srgbClr val="0000FF"/>
                </a:solidFill>
              </a:rPr>
              <a:t>book</a:t>
            </a:r>
            <a:r>
              <a:rPr lang="en-US" altLang="vi-VN" sz="2000" b="0">
                <a:solidFill>
                  <a:srgbClr val="FF0000"/>
                </a:solidFill>
              </a:rPr>
              <a:t>&gt;</a:t>
            </a:r>
          </a:p>
          <a:p>
            <a:pPr lvl="1" eaLnBrk="1" hangingPunct="1">
              <a:spcBef>
                <a:spcPct val="20000"/>
              </a:spcBef>
              <a:buClr>
                <a:schemeClr val="accent1"/>
              </a:buClr>
              <a:buSzPct val="50000"/>
              <a:buFont typeface="Wingdings 2" pitchFamily="18" charset="2"/>
              <a:buNone/>
            </a:pPr>
            <a:r>
              <a:rPr lang="en-US" altLang="vi-VN" sz="2000" b="0">
                <a:solidFill>
                  <a:srgbClr val="000000"/>
                </a:solidFill>
              </a:rPr>
              <a:t>  …</a:t>
            </a:r>
          </a:p>
          <a:p>
            <a:pPr eaLnBrk="1" hangingPunct="1">
              <a:spcBef>
                <a:spcPct val="20000"/>
              </a:spcBef>
              <a:buFont typeface="Wingdings" pitchFamily="2" charset="2"/>
              <a:buNone/>
            </a:pPr>
            <a:r>
              <a:rPr lang="en-US" altLang="vi-VN" sz="2000" b="0">
                <a:solidFill>
                  <a:srgbClr val="FF0000"/>
                </a:solidFill>
              </a:rPr>
              <a:t>&lt;/</a:t>
            </a:r>
            <a:r>
              <a:rPr lang="en-US" altLang="vi-VN" sz="2000" b="0">
                <a:solidFill>
                  <a:srgbClr val="0000FF"/>
                </a:solidFill>
              </a:rPr>
              <a:t>bibliography</a:t>
            </a:r>
            <a:r>
              <a:rPr lang="en-US" altLang="vi-VN" sz="2000" b="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26"/>
                                        </p:tgtEl>
                                        <p:attrNameLst>
                                          <p:attrName>style.visibility</p:attrName>
                                        </p:attrNameLst>
                                      </p:cBhvr>
                                      <p:to>
                                        <p:strVal val="visible"/>
                                      </p:to>
                                    </p:set>
                                    <p:animEffect transition="in" filter="dissolve">
                                      <p:cBhvr>
                                        <p:cTn id="7" dur="500"/>
                                        <p:tgtEl>
                                          <p:spTgt spid="716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27"/>
                                        </p:tgtEl>
                                        <p:attrNameLst>
                                          <p:attrName>style.visibility</p:attrName>
                                        </p:attrNameLst>
                                      </p:cBhvr>
                                      <p:to>
                                        <p:strVal val="visible"/>
                                      </p:to>
                                    </p:set>
                                    <p:animEffect transition="in" filter="dissolve">
                                      <p:cBhvr>
                                        <p:cTn id="12" dur="500"/>
                                        <p:tgtEl>
                                          <p:spTgt spid="716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828"/>
                                        </p:tgtEl>
                                        <p:attrNameLst>
                                          <p:attrName>style.visibility</p:attrName>
                                        </p:attrNameLst>
                                      </p:cBhvr>
                                      <p:to>
                                        <p:strVal val="visible"/>
                                      </p:to>
                                    </p:set>
                                    <p:animEffect transition="in" filter="dissolve">
                                      <p:cBhvr>
                                        <p:cTn id="17" dur="500"/>
                                        <p:tgtEl>
                                          <p:spTgt spid="716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6829"/>
                                        </p:tgtEl>
                                        <p:attrNameLst>
                                          <p:attrName>style.visibility</p:attrName>
                                        </p:attrNameLst>
                                      </p:cBhvr>
                                      <p:to>
                                        <p:strVal val="visible"/>
                                      </p:to>
                                    </p:set>
                                    <p:animEffect transition="in" filter="dissolve">
                                      <p:cBhvr>
                                        <p:cTn id="22" dur="500"/>
                                        <p:tgtEl>
                                          <p:spTgt spid="7168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6830"/>
                                        </p:tgtEl>
                                        <p:attrNameLst>
                                          <p:attrName>style.visibility</p:attrName>
                                        </p:attrNameLst>
                                      </p:cBhvr>
                                      <p:to>
                                        <p:strVal val="visible"/>
                                      </p:to>
                                    </p:set>
                                    <p:animEffect transition="in" filter="dissolve">
                                      <p:cBhvr>
                                        <p:cTn id="27" dur="500"/>
                                        <p:tgtEl>
                                          <p:spTgt spid="7168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6831"/>
                                        </p:tgtEl>
                                        <p:attrNameLst>
                                          <p:attrName>style.visibility</p:attrName>
                                        </p:attrNameLst>
                                      </p:cBhvr>
                                      <p:to>
                                        <p:strVal val="visible"/>
                                      </p:to>
                                    </p:set>
                                    <p:animEffect transition="in" filter="dissolve">
                                      <p:cBhvr>
                                        <p:cTn id="32" dur="500"/>
                                        <p:tgtEl>
                                          <p:spTgt spid="7168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16832"/>
                                        </p:tgtEl>
                                        <p:attrNameLst>
                                          <p:attrName>style.visibility</p:attrName>
                                        </p:attrNameLst>
                                      </p:cBhvr>
                                      <p:to>
                                        <p:strVal val="visible"/>
                                      </p:to>
                                    </p:set>
                                    <p:animEffect transition="in" filter="dissolve">
                                      <p:cBhvr>
                                        <p:cTn id="37" dur="500"/>
                                        <p:tgtEl>
                                          <p:spTgt spid="7168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16833"/>
                                        </p:tgtEl>
                                        <p:attrNameLst>
                                          <p:attrName>style.visibility</p:attrName>
                                        </p:attrNameLst>
                                      </p:cBhvr>
                                      <p:to>
                                        <p:strVal val="visible"/>
                                      </p:to>
                                    </p:set>
                                    <p:animEffect transition="in" filter="dissolve">
                                      <p:cBhvr>
                                        <p:cTn id="42" dur="500"/>
                                        <p:tgtEl>
                                          <p:spTgt spid="716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6" grpId="0" animBg="1"/>
      <p:bldP spid="716827" grpId="0" animBg="1"/>
      <p:bldP spid="716828" grpId="0" animBg="1"/>
      <p:bldP spid="716829" grpId="0" animBg="1"/>
      <p:bldP spid="716830" grpId="0" animBg="1"/>
      <p:bldP spid="716831" grpId="0" animBg="1"/>
      <p:bldP spid="716832" grpId="0" animBg="1"/>
      <p:bldP spid="7168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E4161D33-0706-44C1-BA2E-604EB58A35F8}" type="slidenum">
              <a:rPr lang="en-US" altLang="vi-VN" b="0" smtClean="0">
                <a:solidFill>
                  <a:schemeClr val="accent1"/>
                </a:solidFill>
              </a:rPr>
              <a:pPr eaLnBrk="1" hangingPunct="1"/>
              <a:t>31</a:t>
            </a:fld>
            <a:endParaRPr lang="en-US" altLang="vi-VN" b="0" smtClean="0">
              <a:solidFill>
                <a:schemeClr val="accent1"/>
              </a:solidFill>
            </a:endParaRPr>
          </a:p>
        </p:txBody>
      </p:sp>
      <p:sp>
        <p:nvSpPr>
          <p:cNvPr id="33795" name="Rectangle 3"/>
          <p:cNvSpPr>
            <a:spLocks noGrp="1" noChangeArrowheads="1"/>
          </p:cNvSpPr>
          <p:nvPr>
            <p:ph type="body" idx="1"/>
          </p:nvPr>
        </p:nvSpPr>
        <p:spPr/>
        <p:txBody>
          <a:bodyPr/>
          <a:lstStyle/>
          <a:p>
            <a:pPr algn="just" eaLnBrk="1" hangingPunct="1">
              <a:lnSpc>
                <a:spcPct val="120000"/>
              </a:lnSpc>
            </a:pPr>
            <a:r>
              <a:rPr lang="en-US" altLang="vi-VN" smtClean="0"/>
              <a:t>tag: </a:t>
            </a:r>
            <a:r>
              <a:rPr lang="en-US" altLang="vi-VN" smtClean="0">
                <a:solidFill>
                  <a:srgbClr val="0000FF"/>
                </a:solidFill>
              </a:rPr>
              <a:t>book</a:t>
            </a:r>
            <a:r>
              <a:rPr lang="en-US" altLang="vi-VN" smtClean="0"/>
              <a:t>, </a:t>
            </a:r>
            <a:r>
              <a:rPr lang="en-US" altLang="vi-VN" smtClean="0">
                <a:solidFill>
                  <a:srgbClr val="0000FF"/>
                </a:solidFill>
              </a:rPr>
              <a:t>title</a:t>
            </a:r>
            <a:r>
              <a:rPr lang="en-US" altLang="vi-VN" smtClean="0"/>
              <a:t>, </a:t>
            </a:r>
            <a:r>
              <a:rPr lang="en-US" altLang="vi-VN" smtClean="0">
                <a:solidFill>
                  <a:srgbClr val="0000FF"/>
                </a:solidFill>
              </a:rPr>
              <a:t>author</a:t>
            </a:r>
            <a:r>
              <a:rPr lang="en-US" altLang="vi-VN" smtClean="0"/>
              <a:t>, …</a:t>
            </a:r>
          </a:p>
          <a:p>
            <a:pPr algn="just" eaLnBrk="1" hangingPunct="1">
              <a:lnSpc>
                <a:spcPct val="120000"/>
              </a:lnSpc>
            </a:pPr>
            <a:r>
              <a:rPr lang="en-US" altLang="vi-VN" smtClean="0"/>
              <a:t>start tag: </a:t>
            </a:r>
            <a:r>
              <a:rPr lang="en-US" altLang="vi-VN" smtClean="0">
                <a:solidFill>
                  <a:srgbClr val="FF0000"/>
                </a:solidFill>
              </a:rPr>
              <a:t>&lt;</a:t>
            </a:r>
            <a:r>
              <a:rPr lang="en-US" altLang="vi-VN" smtClean="0">
                <a:solidFill>
                  <a:srgbClr val="0000FF"/>
                </a:solidFill>
              </a:rPr>
              <a:t>book</a:t>
            </a:r>
            <a:r>
              <a:rPr lang="en-US" altLang="vi-VN" smtClean="0">
                <a:solidFill>
                  <a:srgbClr val="FF0000"/>
                </a:solidFill>
              </a:rPr>
              <a:t>&gt;</a:t>
            </a:r>
            <a:r>
              <a:rPr lang="en-US" altLang="vi-VN" smtClean="0"/>
              <a:t>,  end tag: </a:t>
            </a:r>
            <a:r>
              <a:rPr lang="en-US" altLang="vi-VN" smtClean="0">
                <a:solidFill>
                  <a:srgbClr val="FF0000"/>
                </a:solidFill>
              </a:rPr>
              <a:t>&lt;/</a:t>
            </a:r>
            <a:r>
              <a:rPr lang="en-US" altLang="vi-VN" smtClean="0">
                <a:solidFill>
                  <a:srgbClr val="0000FF"/>
                </a:solidFill>
              </a:rPr>
              <a:t>book</a:t>
            </a:r>
            <a:r>
              <a:rPr lang="en-US" altLang="vi-VN" smtClean="0">
                <a:solidFill>
                  <a:srgbClr val="FF0000"/>
                </a:solidFill>
              </a:rPr>
              <a:t>&gt;</a:t>
            </a:r>
          </a:p>
          <a:p>
            <a:pPr algn="just" eaLnBrk="1" hangingPunct="1">
              <a:lnSpc>
                <a:spcPct val="120000"/>
              </a:lnSpc>
            </a:pPr>
            <a:r>
              <a:rPr lang="en-US" altLang="vi-VN" smtClean="0"/>
              <a:t>element: </a:t>
            </a:r>
            <a:r>
              <a:rPr lang="en-US" altLang="vi-VN" smtClean="0">
                <a:solidFill>
                  <a:srgbClr val="FF0000"/>
                </a:solidFill>
              </a:rPr>
              <a:t>&lt;</a:t>
            </a:r>
            <a:r>
              <a:rPr lang="en-US" altLang="vi-VN" smtClean="0">
                <a:solidFill>
                  <a:srgbClr val="0000FF"/>
                </a:solidFill>
              </a:rPr>
              <a:t>book</a:t>
            </a:r>
            <a:r>
              <a:rPr lang="en-US" altLang="vi-VN" smtClean="0">
                <a:solidFill>
                  <a:srgbClr val="FF0000"/>
                </a:solidFill>
              </a:rPr>
              <a:t>&gt;</a:t>
            </a:r>
            <a:r>
              <a:rPr lang="en-US" altLang="vi-VN" smtClean="0"/>
              <a:t>…</a:t>
            </a:r>
            <a:r>
              <a:rPr lang="en-US" altLang="vi-VN" smtClean="0">
                <a:solidFill>
                  <a:srgbClr val="FF0000"/>
                </a:solidFill>
              </a:rPr>
              <a:t>&lt;</a:t>
            </a:r>
            <a:r>
              <a:rPr lang="en-US" altLang="vi-VN" smtClean="0">
                <a:solidFill>
                  <a:srgbClr val="0000FF"/>
                </a:solidFill>
              </a:rPr>
              <a:t>book</a:t>
            </a:r>
            <a:r>
              <a:rPr lang="en-US" altLang="vi-VN" smtClean="0">
                <a:solidFill>
                  <a:srgbClr val="FF0000"/>
                </a:solidFill>
              </a:rPr>
              <a:t>&gt;</a:t>
            </a:r>
            <a:r>
              <a:rPr lang="en-US" altLang="vi-VN" smtClean="0"/>
              <a:t>,</a:t>
            </a:r>
            <a:r>
              <a:rPr lang="en-US" altLang="vi-VN" smtClean="0">
                <a:solidFill>
                  <a:srgbClr val="FF0000"/>
                </a:solidFill>
              </a:rPr>
              <a:t>&lt;</a:t>
            </a:r>
            <a:r>
              <a:rPr lang="en-US" altLang="vi-VN" smtClean="0">
                <a:solidFill>
                  <a:srgbClr val="0000FF"/>
                </a:solidFill>
              </a:rPr>
              <a:t>author</a:t>
            </a:r>
            <a:r>
              <a:rPr lang="en-US" altLang="vi-VN" smtClean="0">
                <a:solidFill>
                  <a:srgbClr val="FF0000"/>
                </a:solidFill>
              </a:rPr>
              <a:t>&gt;</a:t>
            </a:r>
            <a:r>
              <a:rPr lang="en-US" altLang="vi-VN" smtClean="0"/>
              <a:t>…</a:t>
            </a:r>
            <a:r>
              <a:rPr lang="en-US" altLang="vi-VN" smtClean="0">
                <a:solidFill>
                  <a:srgbClr val="FF0000"/>
                </a:solidFill>
              </a:rPr>
              <a:t>&lt;/</a:t>
            </a:r>
            <a:r>
              <a:rPr lang="en-US" altLang="vi-VN" smtClean="0">
                <a:solidFill>
                  <a:srgbClr val="0000FF"/>
                </a:solidFill>
              </a:rPr>
              <a:t>author</a:t>
            </a:r>
            <a:r>
              <a:rPr lang="en-US" altLang="vi-VN" smtClean="0">
                <a:solidFill>
                  <a:srgbClr val="FF0000"/>
                </a:solidFill>
              </a:rPr>
              <a:t>&gt;</a:t>
            </a:r>
          </a:p>
          <a:p>
            <a:pPr algn="just" eaLnBrk="1" hangingPunct="1">
              <a:lnSpc>
                <a:spcPct val="120000"/>
              </a:lnSpc>
            </a:pPr>
            <a:r>
              <a:rPr lang="en-US" altLang="vi-VN" smtClean="0"/>
              <a:t>Các element có thể lồng nhau</a:t>
            </a:r>
          </a:p>
          <a:p>
            <a:pPr algn="just" eaLnBrk="1" hangingPunct="1">
              <a:lnSpc>
                <a:spcPct val="120000"/>
              </a:lnSpc>
            </a:pPr>
            <a:r>
              <a:rPr lang="en-US" altLang="vi-VN" smtClean="0"/>
              <a:t>Element rỗng: </a:t>
            </a:r>
            <a:r>
              <a:rPr lang="en-US" altLang="vi-VN" smtClean="0">
                <a:solidFill>
                  <a:srgbClr val="FF0000"/>
                </a:solidFill>
              </a:rPr>
              <a:t>&lt;</a:t>
            </a:r>
            <a:r>
              <a:rPr lang="en-US" altLang="vi-VN" smtClean="0">
                <a:solidFill>
                  <a:srgbClr val="0000FF"/>
                </a:solidFill>
              </a:rPr>
              <a:t>red</a:t>
            </a:r>
            <a:r>
              <a:rPr lang="en-US" altLang="vi-VN" smtClean="0">
                <a:solidFill>
                  <a:srgbClr val="FF0000"/>
                </a:solidFill>
              </a:rPr>
              <a:t>&gt;&lt;/</a:t>
            </a:r>
            <a:r>
              <a:rPr lang="en-US" altLang="vi-VN" smtClean="0">
                <a:solidFill>
                  <a:srgbClr val="0000FF"/>
                </a:solidFill>
              </a:rPr>
              <a:t>red</a:t>
            </a:r>
            <a:r>
              <a:rPr lang="en-US" altLang="vi-VN" smtClean="0">
                <a:solidFill>
                  <a:srgbClr val="FF0000"/>
                </a:solidFill>
              </a:rPr>
              <a:t>&gt;</a:t>
            </a:r>
            <a:r>
              <a:rPr lang="en-US" altLang="vi-VN" smtClean="0"/>
              <a:t> hay </a:t>
            </a:r>
            <a:r>
              <a:rPr lang="en-US" altLang="vi-VN" smtClean="0">
                <a:solidFill>
                  <a:srgbClr val="FF0000"/>
                </a:solidFill>
              </a:rPr>
              <a:t>&lt;</a:t>
            </a:r>
            <a:r>
              <a:rPr lang="en-US" altLang="vi-VN" smtClean="0">
                <a:solidFill>
                  <a:srgbClr val="0000FF"/>
                </a:solidFill>
              </a:rPr>
              <a:t>red</a:t>
            </a:r>
            <a:r>
              <a:rPr lang="en-US" altLang="vi-VN" smtClean="0">
                <a:solidFill>
                  <a:srgbClr val="FF0000"/>
                </a:solidFill>
              </a:rPr>
              <a:t>/&gt;</a:t>
            </a:r>
          </a:p>
          <a:p>
            <a:pPr algn="just" eaLnBrk="1" hangingPunct="1">
              <a:lnSpc>
                <a:spcPct val="120000"/>
              </a:lnSpc>
            </a:pPr>
            <a:r>
              <a:rPr lang="en-US" altLang="vi-VN" smtClean="0"/>
              <a:t>Một tài liệu XML: </a:t>
            </a:r>
            <a:r>
              <a:rPr lang="en-US" altLang="vi-VN" smtClean="0">
                <a:solidFill>
                  <a:srgbClr val="0000FF"/>
                </a:solidFill>
              </a:rPr>
              <a:t>có 1 </a:t>
            </a:r>
            <a:r>
              <a:rPr lang="en-US" altLang="vi-VN" i="1" smtClean="0">
                <a:solidFill>
                  <a:srgbClr val="0000FF"/>
                </a:solidFill>
              </a:rPr>
              <a:t>root element</a:t>
            </a:r>
          </a:p>
          <a:p>
            <a:pPr algn="just" eaLnBrk="1" hangingPunct="1">
              <a:lnSpc>
                <a:spcPct val="120000"/>
              </a:lnSpc>
            </a:pPr>
            <a:r>
              <a:rPr lang="en-US" altLang="vi-VN" smtClean="0"/>
              <a:t>Tài liệu XML được gọi là </a:t>
            </a:r>
            <a:r>
              <a:rPr lang="en-US" altLang="vi-VN" smtClean="0">
                <a:solidFill>
                  <a:srgbClr val="FF0000"/>
                </a:solidFill>
              </a:rPr>
              <a:t>“well formed”</a:t>
            </a:r>
            <a:r>
              <a:rPr lang="en-US" altLang="vi-VN" smtClean="0"/>
              <a:t> nếu các </a:t>
            </a:r>
            <a:r>
              <a:rPr lang="en-US" altLang="vi-VN" smtClean="0">
                <a:solidFill>
                  <a:schemeClr val="accent1"/>
                </a:solidFill>
              </a:rPr>
              <a:t>tag bắt đầu</a:t>
            </a:r>
            <a:r>
              <a:rPr lang="en-US" altLang="vi-VN" smtClean="0"/>
              <a:t> và </a:t>
            </a:r>
            <a:r>
              <a:rPr lang="en-US" altLang="vi-VN" smtClean="0">
                <a:solidFill>
                  <a:schemeClr val="accent1"/>
                </a:solidFill>
              </a:rPr>
              <a:t>tag kết thúc</a:t>
            </a:r>
            <a:r>
              <a:rPr lang="en-US" altLang="vi-VN" smtClean="0"/>
              <a:t> tương ứng xuất hiện </a:t>
            </a:r>
            <a:r>
              <a:rPr lang="en-US" altLang="vi-VN" smtClean="0">
                <a:solidFill>
                  <a:srgbClr val="008000"/>
                </a:solidFill>
              </a:rPr>
              <a:t>đầy đủ</a:t>
            </a:r>
            <a:r>
              <a:rPr lang="en-US" altLang="vi-VN" smtClean="0"/>
              <a:t> và </a:t>
            </a:r>
            <a:r>
              <a:rPr lang="en-US" altLang="vi-VN" smtClean="0">
                <a:solidFill>
                  <a:srgbClr val="F48D10"/>
                </a:solidFill>
              </a:rPr>
              <a:t>đúng vị trí</a:t>
            </a:r>
            <a:r>
              <a:rPr lang="en-US" altLang="vi-VN" smtClean="0"/>
              <a:t> (kể cả với các tag lồng nhau)</a:t>
            </a:r>
          </a:p>
        </p:txBody>
      </p:sp>
      <p:sp>
        <p:nvSpPr>
          <p:cNvPr id="751620" name="Rectangle 4"/>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Cơ bản về XML (1)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A168F49-C7E3-41FA-B8CF-AAB71C7A3F8C}" type="slidenum">
              <a:rPr lang="en-US" altLang="vi-VN" b="0" smtClean="0">
                <a:solidFill>
                  <a:schemeClr val="accent1"/>
                </a:solidFill>
              </a:rPr>
              <a:pPr eaLnBrk="1" hangingPunct="1"/>
              <a:t>32</a:t>
            </a:fld>
            <a:endParaRPr lang="en-US" altLang="vi-VN" b="0" smtClean="0">
              <a:solidFill>
                <a:schemeClr val="accent1"/>
              </a:solidFill>
            </a:endParaRPr>
          </a:p>
        </p:txBody>
      </p:sp>
      <p:sp>
        <p:nvSpPr>
          <p:cNvPr id="34819" name="Rectangle 2"/>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Element</a:t>
            </a:r>
            <a:r>
              <a:rPr lang="en-US" altLang="vi-VN" smtClean="0"/>
              <a:t>:</a:t>
            </a:r>
          </a:p>
          <a:p>
            <a:pPr lvl="1" algn="just" eaLnBrk="1" hangingPunct="1">
              <a:lnSpc>
                <a:spcPct val="120000"/>
              </a:lnSpc>
            </a:pPr>
            <a:r>
              <a:rPr lang="en-US" altLang="vi-VN" smtClean="0"/>
              <a:t>Các phần tử (element) trong tài liệu XML được thể hiện dưới dạng thẻ.</a:t>
            </a:r>
          </a:p>
          <a:p>
            <a:pPr lvl="1" algn="just" eaLnBrk="1" hangingPunct="1">
              <a:lnSpc>
                <a:spcPct val="120000"/>
              </a:lnSpc>
            </a:pPr>
            <a:r>
              <a:rPr lang="en-US" altLang="vi-VN" smtClean="0"/>
              <a:t>Một tài liệu XML phải có </a:t>
            </a:r>
            <a:r>
              <a:rPr lang="en-US" altLang="vi-VN" smtClean="0">
                <a:solidFill>
                  <a:srgbClr val="0000FF"/>
                </a:solidFill>
              </a:rPr>
              <a:t>ít nhất một element</a:t>
            </a:r>
            <a:r>
              <a:rPr lang="en-US" altLang="vi-VN" smtClean="0"/>
              <a:t>.</a:t>
            </a:r>
          </a:p>
          <a:p>
            <a:pPr lvl="1" algn="just" eaLnBrk="1" hangingPunct="1">
              <a:lnSpc>
                <a:spcPct val="120000"/>
              </a:lnSpc>
            </a:pPr>
            <a:r>
              <a:rPr lang="en-US" altLang="vi-VN" smtClean="0"/>
              <a:t>Các thành phần của một element:</a:t>
            </a:r>
          </a:p>
        </p:txBody>
      </p:sp>
      <p:sp>
        <p:nvSpPr>
          <p:cNvPr id="798723" name="Rectangle 3"/>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Cơ bản về XML (2)</a:t>
            </a:r>
          </a:p>
        </p:txBody>
      </p:sp>
      <p:sp>
        <p:nvSpPr>
          <p:cNvPr id="34821" name="AutoShape 4"/>
          <p:cNvSpPr>
            <a:spLocks noChangeArrowheads="1"/>
          </p:cNvSpPr>
          <p:nvPr/>
        </p:nvSpPr>
        <p:spPr bwMode="auto">
          <a:xfrm>
            <a:off x="2438400" y="4800600"/>
            <a:ext cx="1295400" cy="381000"/>
          </a:xfrm>
          <a:prstGeom prst="rightArrow">
            <a:avLst>
              <a:gd name="adj1" fmla="val 50000"/>
              <a:gd name="adj2" fmla="val 8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4822" name="Text Box 5"/>
          <p:cNvSpPr txBox="1">
            <a:spLocks noChangeArrowheads="1"/>
          </p:cNvSpPr>
          <p:nvPr/>
        </p:nvSpPr>
        <p:spPr bwMode="auto">
          <a:xfrm>
            <a:off x="3733800" y="4114800"/>
            <a:ext cx="4876800" cy="2057400"/>
          </a:xfrm>
          <a:prstGeom prst="rect">
            <a:avLst/>
          </a:prstGeom>
          <a:solidFill>
            <a:srgbClr val="CCFFFF"/>
          </a:solidFill>
          <a:ln w="28575">
            <a:solidFill>
              <a:srgbClr val="000000"/>
            </a:solidFill>
            <a:miter lim="800000"/>
            <a:headEnd/>
            <a:tailEnd/>
          </a:ln>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ltLang="vi-VN" sz="2000" b="0">
                <a:latin typeface="Times New Roman" pitchFamily="18" charset="0"/>
              </a:rPr>
              <a:t>Opening Tag          Content        Closing Tag</a:t>
            </a:r>
          </a:p>
          <a:p>
            <a:endParaRPr lang="en-US" altLang="vi-VN" sz="2000" b="0">
              <a:solidFill>
                <a:schemeClr val="hlink"/>
              </a:solidFill>
              <a:latin typeface="Times New Roman" pitchFamily="18" charset="0"/>
            </a:endParaRPr>
          </a:p>
          <a:p>
            <a:r>
              <a:rPr lang="en-US" altLang="vi-VN" sz="2000" b="0">
                <a:solidFill>
                  <a:schemeClr val="hlink"/>
                </a:solidFill>
                <a:latin typeface="Times New Roman" pitchFamily="18" charset="0"/>
              </a:rPr>
              <a:t>                                     </a:t>
            </a:r>
          </a:p>
          <a:p>
            <a:r>
              <a:rPr lang="en-US" altLang="vi-VN" sz="2000" b="0">
                <a:solidFill>
                  <a:srgbClr val="FF0000"/>
                </a:solidFill>
                <a:latin typeface="Times New Roman" pitchFamily="18" charset="0"/>
              </a:rPr>
              <a:t>&lt;</a:t>
            </a:r>
            <a:r>
              <a:rPr lang="en-US" altLang="vi-VN" sz="2000" b="0">
                <a:solidFill>
                  <a:srgbClr val="0000FF"/>
                </a:solidFill>
                <a:latin typeface="Times New Roman" pitchFamily="18" charset="0"/>
              </a:rPr>
              <a:t>TITLE</a:t>
            </a:r>
            <a:r>
              <a:rPr lang="en-US" altLang="vi-VN" sz="2000" b="0">
                <a:solidFill>
                  <a:srgbClr val="FF0000"/>
                </a:solidFill>
                <a:latin typeface="Times New Roman" pitchFamily="18" charset="0"/>
              </a:rPr>
              <a:t>&gt;</a:t>
            </a:r>
            <a:r>
              <a:rPr lang="en-US" altLang="vi-VN" sz="2000" b="0">
                <a:latin typeface="Times New Roman" pitchFamily="18" charset="0"/>
              </a:rPr>
              <a:t>            Aptech Ltd        </a:t>
            </a:r>
            <a:r>
              <a:rPr lang="en-US" altLang="vi-VN" sz="2000" b="0">
                <a:solidFill>
                  <a:srgbClr val="FF0000"/>
                </a:solidFill>
                <a:latin typeface="Times New Roman" pitchFamily="18" charset="0"/>
              </a:rPr>
              <a:t>&lt;/</a:t>
            </a:r>
            <a:r>
              <a:rPr lang="en-US" altLang="vi-VN" sz="2000" b="0">
                <a:solidFill>
                  <a:srgbClr val="0000FF"/>
                </a:solidFill>
                <a:latin typeface="Times New Roman" pitchFamily="18" charset="0"/>
              </a:rPr>
              <a:t>TITLE</a:t>
            </a:r>
            <a:r>
              <a:rPr lang="en-US" altLang="vi-VN" sz="2000" b="0">
                <a:solidFill>
                  <a:srgbClr val="FF0000"/>
                </a:solidFill>
                <a:latin typeface="Times New Roman" pitchFamily="18" charset="0"/>
              </a:rPr>
              <a:t>&gt;</a:t>
            </a:r>
            <a:r>
              <a:rPr lang="en-US" altLang="vi-VN" sz="2000" b="0">
                <a:solidFill>
                  <a:schemeClr val="hlink"/>
                </a:solidFill>
                <a:latin typeface="Times New Roman" pitchFamily="18" charset="0"/>
              </a:rPr>
              <a:t> </a:t>
            </a:r>
          </a:p>
        </p:txBody>
      </p:sp>
      <p:sp>
        <p:nvSpPr>
          <p:cNvPr id="34823" name="AutoShape 6"/>
          <p:cNvSpPr>
            <a:spLocks/>
          </p:cNvSpPr>
          <p:nvPr/>
        </p:nvSpPr>
        <p:spPr bwMode="auto">
          <a:xfrm rot="-5407234">
            <a:off x="5984875" y="3387725"/>
            <a:ext cx="190500" cy="4387850"/>
          </a:xfrm>
          <a:prstGeom prst="leftBrace">
            <a:avLst>
              <a:gd name="adj1" fmla="val 191944"/>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4824" name="AutoShape 7"/>
          <p:cNvSpPr>
            <a:spLocks/>
          </p:cNvSpPr>
          <p:nvPr/>
        </p:nvSpPr>
        <p:spPr bwMode="auto">
          <a:xfrm rot="-5413250">
            <a:off x="4246562" y="4211638"/>
            <a:ext cx="384175" cy="952500"/>
          </a:xfrm>
          <a:prstGeom prst="rightBrace">
            <a:avLst>
              <a:gd name="adj1" fmla="val 20661"/>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4825" name="AutoShape 8"/>
          <p:cNvSpPr>
            <a:spLocks/>
          </p:cNvSpPr>
          <p:nvPr/>
        </p:nvSpPr>
        <p:spPr bwMode="auto">
          <a:xfrm rot="-5422215">
            <a:off x="5947569" y="4110831"/>
            <a:ext cx="381000" cy="1150938"/>
          </a:xfrm>
          <a:prstGeom prst="rightBrace">
            <a:avLst>
              <a:gd name="adj1" fmla="val 25174"/>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4826" name="AutoShape 9"/>
          <p:cNvSpPr>
            <a:spLocks/>
          </p:cNvSpPr>
          <p:nvPr/>
        </p:nvSpPr>
        <p:spPr bwMode="auto">
          <a:xfrm rot="-5406504">
            <a:off x="7524750" y="4210050"/>
            <a:ext cx="381000" cy="952500"/>
          </a:xfrm>
          <a:prstGeom prst="rightBrace">
            <a:avLst>
              <a:gd name="adj1" fmla="val 20833"/>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34827" name="Text Box 10"/>
          <p:cNvSpPr txBox="1">
            <a:spLocks noChangeArrowheads="1"/>
          </p:cNvSpPr>
          <p:nvPr/>
        </p:nvSpPr>
        <p:spPr bwMode="auto">
          <a:xfrm>
            <a:off x="5334000" y="5715000"/>
            <a:ext cx="15240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ltLang="vi-VN" sz="1600" b="0">
                <a:latin typeface="Times New Roman" pitchFamily="18" charset="0"/>
              </a:rPr>
              <a:t>     </a:t>
            </a:r>
            <a:r>
              <a:rPr lang="en-US" altLang="vi-VN" sz="2000" b="0">
                <a:latin typeface="Times New Roman" pitchFamily="18" charset="0"/>
              </a:rPr>
              <a:t>Element</a:t>
            </a:r>
          </a:p>
        </p:txBody>
      </p:sp>
      <p:sp>
        <p:nvSpPr>
          <p:cNvPr id="34828" name="Text Box 11"/>
          <p:cNvSpPr txBox="1">
            <a:spLocks noChangeArrowheads="1"/>
          </p:cNvSpPr>
          <p:nvPr/>
        </p:nvSpPr>
        <p:spPr bwMode="auto">
          <a:xfrm>
            <a:off x="838200" y="4572000"/>
            <a:ext cx="1752600" cy="831850"/>
          </a:xfrm>
          <a:prstGeom prst="rect">
            <a:avLst/>
          </a:prstGeom>
          <a:solidFill>
            <a:srgbClr val="00FFFF"/>
          </a:solidFill>
          <a:ln w="9525">
            <a:solidFill>
              <a:schemeClr val="tx1"/>
            </a:solidFill>
            <a:miter lim="800000"/>
            <a:headEnd/>
            <a:tailEnd/>
          </a:ln>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sz="2400" b="0">
                <a:latin typeface="Times New Roman" pitchFamily="18" charset="0"/>
              </a:rPr>
              <a:t>Parts of an element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E47A94E-8429-4DB3-9149-39D9CE53C4AC}" type="slidenum">
              <a:rPr lang="en-US" altLang="vi-VN" b="0" smtClean="0">
                <a:solidFill>
                  <a:schemeClr val="accent1"/>
                </a:solidFill>
              </a:rPr>
              <a:pPr eaLnBrk="1" hangingPunct="1"/>
              <a:t>33</a:t>
            </a:fld>
            <a:endParaRPr lang="en-US" altLang="vi-VN" b="0" smtClean="0">
              <a:solidFill>
                <a:schemeClr val="accent1"/>
              </a:solidFill>
            </a:endParaRPr>
          </a:p>
        </p:txBody>
      </p:sp>
      <p:sp>
        <p:nvSpPr>
          <p:cNvPr id="766979" name="Rectangle 3"/>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Tài liệu XML well-formed (1)</a:t>
            </a:r>
          </a:p>
        </p:txBody>
      </p:sp>
      <p:sp>
        <p:nvSpPr>
          <p:cNvPr id="35844" name="Rectangle 4"/>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Một tài liệu XML phải theo đúng các luật sau đây: </a:t>
            </a:r>
          </a:p>
          <a:p>
            <a:pPr lvl="1" algn="just" eaLnBrk="1" hangingPunct="1">
              <a:lnSpc>
                <a:spcPct val="120000"/>
              </a:lnSpc>
            </a:pPr>
            <a:r>
              <a:rPr lang="en-US" altLang="vi-VN" smtClean="0"/>
              <a:t>Phải có một </a:t>
            </a:r>
            <a:r>
              <a:rPr lang="en-US" altLang="vi-VN" smtClean="0">
                <a:solidFill>
                  <a:srgbClr val="0000FF"/>
                </a:solidFill>
              </a:rPr>
              <a:t>root Element duy nhất</a:t>
            </a:r>
            <a:r>
              <a:rPr lang="en-US" altLang="vi-VN" smtClean="0"/>
              <a:t>, gọi là Document Element, chứa tất cả các Elements khác trong tài liệu. </a:t>
            </a:r>
          </a:p>
          <a:p>
            <a:pPr lvl="1" algn="just" eaLnBrk="1" hangingPunct="1">
              <a:lnSpc>
                <a:spcPct val="120000"/>
              </a:lnSpc>
            </a:pPr>
            <a:r>
              <a:rPr lang="en-US" altLang="vi-VN" smtClean="0"/>
              <a:t>Mỗi </a:t>
            </a:r>
            <a:r>
              <a:rPr lang="en-US" altLang="vi-VN" smtClean="0">
                <a:solidFill>
                  <a:srgbClr val="0000FF"/>
                </a:solidFill>
              </a:rPr>
              <a:t>opening Tag</a:t>
            </a:r>
            <a:r>
              <a:rPr lang="en-US" altLang="vi-VN" smtClean="0"/>
              <a:t> có một </a:t>
            </a:r>
            <a:r>
              <a:rPr lang="en-US" altLang="vi-VN" smtClean="0">
                <a:solidFill>
                  <a:srgbClr val="0000FF"/>
                </a:solidFill>
              </a:rPr>
              <a:t>closing Tag</a:t>
            </a:r>
            <a:r>
              <a:rPr lang="en-US" altLang="vi-VN" smtClean="0"/>
              <a:t> giống như nó. </a:t>
            </a:r>
          </a:p>
          <a:p>
            <a:pPr lvl="1" algn="just" eaLnBrk="1" hangingPunct="1">
              <a:lnSpc>
                <a:spcPct val="120000"/>
              </a:lnSpc>
            </a:pPr>
            <a:r>
              <a:rPr lang="en-US" altLang="vi-VN" smtClean="0"/>
              <a:t>Tags trong XML thì case sensitive, nghĩa là </a:t>
            </a:r>
            <a:r>
              <a:rPr lang="en-US" altLang="vi-VN" smtClean="0">
                <a:solidFill>
                  <a:srgbClr val="0000FF"/>
                </a:solidFill>
              </a:rPr>
              <a:t>phân biệt chữ hoa và chữ thường</a:t>
            </a:r>
            <a:r>
              <a:rPr lang="en-US" altLang="vi-VN" smtClean="0"/>
              <a:t>. </a:t>
            </a:r>
          </a:p>
          <a:p>
            <a:pPr lvl="1" algn="just" eaLnBrk="1" hangingPunct="1">
              <a:lnSpc>
                <a:spcPct val="120000"/>
              </a:lnSpc>
            </a:pPr>
            <a:r>
              <a:rPr lang="en-US" altLang="vi-VN" smtClean="0"/>
              <a:t>Mỗi </a:t>
            </a:r>
            <a:r>
              <a:rPr lang="en-US" altLang="vi-VN" smtClean="0">
                <a:solidFill>
                  <a:srgbClr val="0000FF"/>
                </a:solidFill>
              </a:rPr>
              <a:t>Child Element</a:t>
            </a:r>
            <a:r>
              <a:rPr lang="en-US" altLang="vi-VN" smtClean="0"/>
              <a:t> phải nằm trọn bên trong Element cha của nó.</a:t>
            </a:r>
          </a:p>
          <a:p>
            <a:pPr lvl="1" algn="just" eaLnBrk="1" hangingPunct="1">
              <a:lnSpc>
                <a:spcPct val="120000"/>
              </a:lnSpc>
            </a:pPr>
            <a:r>
              <a:rPr lang="en-US" altLang="vi-VN" smtClean="0">
                <a:solidFill>
                  <a:srgbClr val="0000FF"/>
                </a:solidFill>
              </a:rPr>
              <a:t>Giá trị của thuộc tính</a:t>
            </a:r>
            <a:r>
              <a:rPr lang="en-US" altLang="vi-VN" smtClean="0"/>
              <a:t> phải được đặt trong cặp dấu </a:t>
            </a:r>
            <a:r>
              <a:rPr lang="en-US" altLang="vi-VN" smtClean="0">
                <a:solidFill>
                  <a:srgbClr val="0000FF"/>
                </a:solidFill>
              </a:rPr>
              <a:t>“”</a:t>
            </a:r>
            <a:r>
              <a:rPr lang="en-US" altLang="vi-VN" smtClean="0"/>
              <a:t> hoặc </a:t>
            </a:r>
            <a:r>
              <a:rPr lang="en-US" altLang="vi-VN" smtClean="0">
                <a:solidFill>
                  <a:srgbClr val="0000FF"/>
                </a:solidFill>
              </a:rPr>
              <a:t>‘’</a:t>
            </a:r>
            <a:r>
              <a:rPr lang="en-US" altLang="vi-VN"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3D5DE901-4AE9-48AF-9C33-7DBCAA7F247B}" type="slidenum">
              <a:rPr lang="en-US" altLang="vi-VN" b="0" smtClean="0">
                <a:solidFill>
                  <a:schemeClr val="accent1"/>
                </a:solidFill>
              </a:rPr>
              <a:pPr eaLnBrk="1" hangingPunct="1"/>
              <a:t>34</a:t>
            </a:fld>
            <a:endParaRPr lang="en-US" altLang="vi-VN" b="0" smtClean="0">
              <a:solidFill>
                <a:schemeClr val="accent1"/>
              </a:solidFill>
            </a:endParaRPr>
          </a:p>
        </p:txBody>
      </p:sp>
      <p:sp>
        <p:nvSpPr>
          <p:cNvPr id="771074"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Tài</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liệu</a:t>
            </a:r>
            <a:r>
              <a:rPr lang="en-US" b="1" dirty="0" smtClean="0">
                <a:effectLst>
                  <a:outerShdw blurRad="38100" dist="38100" dir="2700000" algn="tl">
                    <a:srgbClr val="C0C0C0"/>
                  </a:outerShdw>
                </a:effectLst>
              </a:rPr>
              <a:t> XML well-formed (2) ?</a:t>
            </a:r>
          </a:p>
        </p:txBody>
      </p:sp>
      <p:sp>
        <p:nvSpPr>
          <p:cNvPr id="771075" name="Rectangle 3"/>
          <p:cNvSpPr>
            <a:spLocks noGrp="1" noChangeArrowheads="1"/>
          </p:cNvSpPr>
          <p:nvPr>
            <p:ph type="body" idx="1"/>
          </p:nvPr>
        </p:nvSpPr>
        <p:spPr/>
        <p:txBody>
          <a:bodyPr/>
          <a:lstStyle/>
          <a:p>
            <a:pPr eaLnBrk="1" hangingPunct="1">
              <a:lnSpc>
                <a:spcPct val="120000"/>
              </a:lnSpc>
            </a:pPr>
            <a:r>
              <a:rPr lang="en-US" altLang="vi-VN" dirty="0" err="1" smtClean="0"/>
              <a:t>Ví</a:t>
            </a:r>
            <a:r>
              <a:rPr lang="en-US" altLang="vi-VN" dirty="0" smtClean="0"/>
              <a:t> </a:t>
            </a:r>
            <a:r>
              <a:rPr lang="en-US" altLang="vi-VN" dirty="0" err="1" smtClean="0"/>
              <a:t>dụ</a:t>
            </a:r>
            <a:r>
              <a:rPr lang="en-US" altLang="vi-VN" dirty="0" smtClean="0"/>
              <a:t> 1:</a:t>
            </a:r>
          </a:p>
          <a:p>
            <a:pPr lvl="1" eaLnBrk="1" hangingPunct="1">
              <a:lnSpc>
                <a:spcPct val="120000"/>
              </a:lnSpc>
              <a:buFont typeface="Wingdings 2" pitchFamily="18" charset="2"/>
              <a:buNone/>
            </a:pPr>
            <a:r>
              <a:rPr lang="en-US" altLang="vi-VN" dirty="0" smtClean="0">
                <a:solidFill>
                  <a:srgbClr val="FF0000"/>
                </a:solidFill>
              </a:rPr>
              <a:t>	&lt;</a:t>
            </a:r>
            <a:r>
              <a:rPr lang="en-US" altLang="vi-VN" dirty="0" smtClean="0">
                <a:solidFill>
                  <a:srgbClr val="0000FF"/>
                </a:solidFill>
              </a:rPr>
              <a:t>Product</a:t>
            </a:r>
            <a:r>
              <a:rPr lang="en-US" altLang="vi-VN" dirty="0" smtClean="0">
                <a:solidFill>
                  <a:srgbClr val="FF0000"/>
                </a:solidFill>
              </a:rPr>
              <a:t>&gt;</a:t>
            </a:r>
            <a:r>
              <a:rPr lang="en-US" altLang="vi-VN" dirty="0" smtClean="0"/>
              <a:t>Chair</a:t>
            </a:r>
            <a:r>
              <a:rPr lang="en-US" altLang="vi-VN" dirty="0" smtClean="0">
                <a:solidFill>
                  <a:srgbClr val="FF0000"/>
                </a:solidFill>
              </a:rPr>
              <a:t>&lt;/</a:t>
            </a:r>
            <a:r>
              <a:rPr lang="en-US" altLang="vi-VN" dirty="0" smtClean="0">
                <a:solidFill>
                  <a:srgbClr val="0000FF"/>
                </a:solidFill>
              </a:rPr>
              <a:t>Product</a:t>
            </a:r>
            <a:r>
              <a:rPr lang="en-US" altLang="vi-VN" dirty="0" smtClean="0">
                <a:solidFill>
                  <a:srgbClr val="FF0000"/>
                </a:solidFill>
              </a:rPr>
              <a:t>&gt;</a:t>
            </a:r>
          </a:p>
          <a:p>
            <a:pPr lvl="1" eaLnBrk="1" hangingPunct="1">
              <a:lnSpc>
                <a:spcPct val="120000"/>
              </a:lnSpc>
              <a:buFont typeface="Wingdings 2" pitchFamily="18" charset="2"/>
              <a:buNone/>
            </a:pPr>
            <a:r>
              <a:rPr lang="en-US" altLang="vi-VN" dirty="0" smtClean="0">
                <a:solidFill>
                  <a:srgbClr val="FF0000"/>
                </a:solidFill>
              </a:rPr>
              <a:t>	&lt;</a:t>
            </a:r>
            <a:r>
              <a:rPr lang="en-US" altLang="vi-VN" dirty="0" smtClean="0">
                <a:solidFill>
                  <a:srgbClr val="0000FF"/>
                </a:solidFill>
              </a:rPr>
              <a:t>Product</a:t>
            </a:r>
            <a:r>
              <a:rPr lang="en-US" altLang="vi-VN" dirty="0" smtClean="0">
                <a:solidFill>
                  <a:srgbClr val="FF0000"/>
                </a:solidFill>
              </a:rPr>
              <a:t>&gt;</a:t>
            </a:r>
            <a:r>
              <a:rPr lang="en-US" altLang="vi-VN" dirty="0" smtClean="0"/>
              <a:t>Desk</a:t>
            </a:r>
            <a:r>
              <a:rPr lang="en-US" altLang="vi-VN" dirty="0" smtClean="0">
                <a:solidFill>
                  <a:srgbClr val="FF0000"/>
                </a:solidFill>
              </a:rPr>
              <a:t>&lt;/</a:t>
            </a:r>
            <a:r>
              <a:rPr lang="en-US" altLang="vi-VN" dirty="0" smtClean="0">
                <a:solidFill>
                  <a:srgbClr val="0000FF"/>
                </a:solidFill>
              </a:rPr>
              <a:t>Product</a:t>
            </a:r>
            <a:r>
              <a:rPr lang="en-US" altLang="vi-VN" dirty="0" smtClean="0">
                <a:solidFill>
                  <a:srgbClr val="FF0000"/>
                </a:solidFill>
              </a:rPr>
              <a:t>&gt;</a:t>
            </a:r>
            <a:endParaRPr lang="en-US" altLang="vi-VN" dirty="0" smtClean="0"/>
          </a:p>
          <a:p>
            <a:pPr eaLnBrk="1" hangingPunct="1">
              <a:lnSpc>
                <a:spcPct val="120000"/>
              </a:lnSpc>
            </a:pPr>
            <a:endParaRPr lang="en-US" altLang="vi-VN" dirty="0" smtClean="0"/>
          </a:p>
          <a:p>
            <a:pPr eaLnBrk="1" hangingPunct="1">
              <a:lnSpc>
                <a:spcPct val="120000"/>
              </a:lnSpc>
            </a:pPr>
            <a:endParaRPr lang="en-US" altLang="vi-VN" dirty="0" smtClean="0"/>
          </a:p>
          <a:p>
            <a:pPr lvl="1" eaLnBrk="1" hangingPunct="1">
              <a:lnSpc>
                <a:spcPct val="120000"/>
              </a:lnSpc>
              <a:buFont typeface="Wingdings 2" pitchFamily="18" charset="2"/>
              <a:buNone/>
            </a:pPr>
            <a:r>
              <a:rPr lang="en-US" altLang="vi-VN" dirty="0" smtClean="0"/>
              <a:t>		</a:t>
            </a:r>
            <a:r>
              <a:rPr lang="en-US" altLang="vi-VN" dirty="0" smtClean="0">
                <a:solidFill>
                  <a:srgbClr val="FF0000"/>
                </a:solidFill>
              </a:rPr>
              <a:t>&lt;</a:t>
            </a:r>
            <a:r>
              <a:rPr lang="en-US" altLang="vi-VN" dirty="0" smtClean="0">
                <a:solidFill>
                  <a:srgbClr val="0000FF"/>
                </a:solidFill>
              </a:rPr>
              <a:t>Catalog</a:t>
            </a:r>
            <a:r>
              <a:rPr lang="en-US" altLang="vi-VN" dirty="0" smtClean="0">
                <a:solidFill>
                  <a:srgbClr val="FF0000"/>
                </a:solidFill>
              </a:rPr>
              <a:t>&gt;</a:t>
            </a:r>
          </a:p>
          <a:p>
            <a:pPr lvl="1" eaLnBrk="1" hangingPunct="1">
              <a:lnSpc>
                <a:spcPct val="120000"/>
              </a:lnSpc>
              <a:buFont typeface="Wingdings 2" pitchFamily="18" charset="2"/>
              <a:buNone/>
            </a:pPr>
            <a:r>
              <a:rPr lang="en-US" altLang="vi-VN" dirty="0" smtClean="0"/>
              <a:t>  			</a:t>
            </a:r>
            <a:r>
              <a:rPr lang="en-US" altLang="vi-VN" dirty="0" smtClean="0">
                <a:solidFill>
                  <a:srgbClr val="FF0000"/>
                </a:solidFill>
              </a:rPr>
              <a:t>&lt;</a:t>
            </a:r>
            <a:r>
              <a:rPr lang="en-US" altLang="vi-VN" dirty="0" smtClean="0">
                <a:solidFill>
                  <a:srgbClr val="0000FF"/>
                </a:solidFill>
              </a:rPr>
              <a:t>Product</a:t>
            </a:r>
            <a:r>
              <a:rPr lang="en-US" altLang="vi-VN" dirty="0" smtClean="0">
                <a:solidFill>
                  <a:srgbClr val="FF0000"/>
                </a:solidFill>
              </a:rPr>
              <a:t>&gt;</a:t>
            </a:r>
            <a:r>
              <a:rPr lang="en-US" altLang="vi-VN" dirty="0" smtClean="0"/>
              <a:t>Chair</a:t>
            </a:r>
            <a:r>
              <a:rPr lang="en-US" altLang="vi-VN" dirty="0" smtClean="0">
                <a:solidFill>
                  <a:srgbClr val="FF0000"/>
                </a:solidFill>
              </a:rPr>
              <a:t>&lt;/</a:t>
            </a:r>
            <a:r>
              <a:rPr lang="en-US" altLang="vi-VN" dirty="0" smtClean="0">
                <a:solidFill>
                  <a:srgbClr val="0000FF"/>
                </a:solidFill>
              </a:rPr>
              <a:t>Product</a:t>
            </a:r>
            <a:r>
              <a:rPr lang="en-US" altLang="vi-VN" dirty="0" smtClean="0">
                <a:solidFill>
                  <a:srgbClr val="FF0000"/>
                </a:solidFill>
              </a:rPr>
              <a:t>&gt;</a:t>
            </a:r>
          </a:p>
          <a:p>
            <a:pPr lvl="1" eaLnBrk="1" hangingPunct="1">
              <a:lnSpc>
                <a:spcPct val="120000"/>
              </a:lnSpc>
              <a:buFont typeface="Wingdings 2" pitchFamily="18" charset="2"/>
              <a:buNone/>
            </a:pPr>
            <a:r>
              <a:rPr lang="en-US" altLang="vi-VN" dirty="0" smtClean="0"/>
              <a:t>			</a:t>
            </a:r>
            <a:r>
              <a:rPr lang="en-US" altLang="vi-VN" dirty="0" smtClean="0">
                <a:solidFill>
                  <a:srgbClr val="FF0000"/>
                </a:solidFill>
              </a:rPr>
              <a:t>&lt;</a:t>
            </a:r>
            <a:r>
              <a:rPr lang="en-US" altLang="vi-VN" dirty="0" smtClean="0">
                <a:solidFill>
                  <a:srgbClr val="0000FF"/>
                </a:solidFill>
              </a:rPr>
              <a:t>Product</a:t>
            </a:r>
            <a:r>
              <a:rPr lang="en-US" altLang="vi-VN" dirty="0" smtClean="0"/>
              <a:t>&gt;Desk</a:t>
            </a:r>
            <a:r>
              <a:rPr lang="en-US" altLang="vi-VN" dirty="0" smtClean="0">
                <a:solidFill>
                  <a:srgbClr val="FF0000"/>
                </a:solidFill>
              </a:rPr>
              <a:t>&lt;/</a:t>
            </a:r>
            <a:r>
              <a:rPr lang="en-US" altLang="vi-VN" dirty="0" smtClean="0">
                <a:solidFill>
                  <a:srgbClr val="0000FF"/>
                </a:solidFill>
              </a:rPr>
              <a:t>Product</a:t>
            </a:r>
            <a:r>
              <a:rPr lang="en-US" altLang="vi-VN" dirty="0" smtClean="0">
                <a:solidFill>
                  <a:srgbClr val="FF0000"/>
                </a:solidFill>
              </a:rPr>
              <a:t>&gt;</a:t>
            </a:r>
          </a:p>
          <a:p>
            <a:pPr lvl="1" eaLnBrk="1" hangingPunct="1">
              <a:lnSpc>
                <a:spcPct val="120000"/>
              </a:lnSpc>
              <a:buFont typeface="Wingdings 2" pitchFamily="18" charset="2"/>
              <a:buNone/>
            </a:pPr>
            <a:r>
              <a:rPr lang="en-US" altLang="vi-VN" dirty="0" smtClean="0"/>
              <a:t>		</a:t>
            </a:r>
            <a:r>
              <a:rPr lang="en-US" altLang="vi-VN" dirty="0" smtClean="0">
                <a:solidFill>
                  <a:srgbClr val="FF0000"/>
                </a:solidFill>
              </a:rPr>
              <a:t>&lt;/</a:t>
            </a:r>
            <a:r>
              <a:rPr lang="en-US" altLang="vi-VN" dirty="0" smtClean="0">
                <a:solidFill>
                  <a:srgbClr val="0000FF"/>
                </a:solidFill>
              </a:rPr>
              <a:t>Catalog</a:t>
            </a:r>
            <a:r>
              <a:rPr lang="en-US" altLang="vi-VN" dirty="0" smtClean="0">
                <a:solidFill>
                  <a:srgbClr val="FF0000"/>
                </a:solidFill>
              </a:rPr>
              <a:t>&gt;</a:t>
            </a:r>
          </a:p>
        </p:txBody>
      </p:sp>
      <p:pic>
        <p:nvPicPr>
          <p:cNvPr id="771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038475"/>
            <a:ext cx="87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anim calcmode="lin" valueType="num">
                                      <p:cBhvr additive="base">
                                        <p:cTn id="7" dur="500" fill="hold"/>
                                        <p:tgtEl>
                                          <p:spTgt spid="77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1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1075">
                                            <p:txEl>
                                              <p:pRg st="1" end="1"/>
                                            </p:txEl>
                                          </p:spTgt>
                                        </p:tgtEl>
                                        <p:attrNameLst>
                                          <p:attrName>style.visibility</p:attrName>
                                        </p:attrNameLst>
                                      </p:cBhvr>
                                      <p:to>
                                        <p:strVal val="visible"/>
                                      </p:to>
                                    </p:set>
                                    <p:anim calcmode="lin" valueType="num">
                                      <p:cBhvr additive="base">
                                        <p:cTn id="11" dur="500" fill="hold"/>
                                        <p:tgtEl>
                                          <p:spTgt spid="771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10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71075">
                                            <p:txEl>
                                              <p:pRg st="2" end="2"/>
                                            </p:txEl>
                                          </p:spTgt>
                                        </p:tgtEl>
                                        <p:attrNameLst>
                                          <p:attrName>style.visibility</p:attrName>
                                        </p:attrNameLst>
                                      </p:cBhvr>
                                      <p:to>
                                        <p:strVal val="visible"/>
                                      </p:to>
                                    </p:set>
                                    <p:anim calcmode="lin" valueType="num">
                                      <p:cBhvr additive="base">
                                        <p:cTn id="15" dur="500" fill="hold"/>
                                        <p:tgtEl>
                                          <p:spTgt spid="771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7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771076"/>
                                        </p:tgtEl>
                                        <p:attrNameLst>
                                          <p:attrName>style.visibility</p:attrName>
                                        </p:attrNameLst>
                                      </p:cBhvr>
                                      <p:to>
                                        <p:strVal val="visible"/>
                                      </p:to>
                                    </p:set>
                                    <p:animEffect transition="in" filter="box(in)">
                                      <p:cBhvr>
                                        <p:cTn id="21" dur="500"/>
                                        <p:tgtEl>
                                          <p:spTgt spid="771076"/>
                                        </p:tgtEl>
                                      </p:cBhvr>
                                    </p:animEffect>
                                  </p:childTnLst>
                                </p:cTn>
                              </p:par>
                              <p:par>
                                <p:cTn id="22" presetID="2" presetClass="entr" presetSubtype="4" fill="hold" grpId="0" nodeType="withEffect">
                                  <p:stCondLst>
                                    <p:cond delay="0"/>
                                  </p:stCondLst>
                                  <p:childTnLst>
                                    <p:set>
                                      <p:cBhvr>
                                        <p:cTn id="23" dur="1" fill="hold">
                                          <p:stCondLst>
                                            <p:cond delay="0"/>
                                          </p:stCondLst>
                                        </p:cTn>
                                        <p:tgtEl>
                                          <p:spTgt spid="771075">
                                            <p:txEl>
                                              <p:pRg st="5" end="5"/>
                                            </p:txEl>
                                          </p:spTgt>
                                        </p:tgtEl>
                                        <p:attrNameLst>
                                          <p:attrName>style.visibility</p:attrName>
                                        </p:attrNameLst>
                                      </p:cBhvr>
                                      <p:to>
                                        <p:strVal val="visible"/>
                                      </p:to>
                                    </p:set>
                                    <p:anim calcmode="lin" valueType="num">
                                      <p:cBhvr additive="base">
                                        <p:cTn id="24" dur="500" fill="hold"/>
                                        <p:tgtEl>
                                          <p:spTgt spid="771075">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71075">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71075">
                                            <p:txEl>
                                              <p:pRg st="6" end="6"/>
                                            </p:txEl>
                                          </p:spTgt>
                                        </p:tgtEl>
                                        <p:attrNameLst>
                                          <p:attrName>style.visibility</p:attrName>
                                        </p:attrNameLst>
                                      </p:cBhvr>
                                      <p:to>
                                        <p:strVal val="visible"/>
                                      </p:to>
                                    </p:set>
                                    <p:anim calcmode="lin" valueType="num">
                                      <p:cBhvr additive="base">
                                        <p:cTn id="28" dur="500" fill="hold"/>
                                        <p:tgtEl>
                                          <p:spTgt spid="77107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1075">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71075">
                                            <p:txEl>
                                              <p:pRg st="7" end="7"/>
                                            </p:txEl>
                                          </p:spTgt>
                                        </p:tgtEl>
                                        <p:attrNameLst>
                                          <p:attrName>style.visibility</p:attrName>
                                        </p:attrNameLst>
                                      </p:cBhvr>
                                      <p:to>
                                        <p:strVal val="visible"/>
                                      </p:to>
                                    </p:set>
                                    <p:anim calcmode="lin" valueType="num">
                                      <p:cBhvr additive="base">
                                        <p:cTn id="32" dur="500" fill="hold"/>
                                        <p:tgtEl>
                                          <p:spTgt spid="771075">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71075">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71075">
                                            <p:txEl>
                                              <p:pRg st="8" end="8"/>
                                            </p:txEl>
                                          </p:spTgt>
                                        </p:tgtEl>
                                        <p:attrNameLst>
                                          <p:attrName>style.visibility</p:attrName>
                                        </p:attrNameLst>
                                      </p:cBhvr>
                                      <p:to>
                                        <p:strVal val="visible"/>
                                      </p:to>
                                    </p:set>
                                    <p:anim calcmode="lin" valueType="num">
                                      <p:cBhvr additive="base">
                                        <p:cTn id="36" dur="500" fill="hold"/>
                                        <p:tgtEl>
                                          <p:spTgt spid="771075">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710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0DBEE0E7-D8C6-43CB-9EFF-85B544459990}" type="slidenum">
              <a:rPr lang="en-US" altLang="vi-VN" b="0" smtClean="0">
                <a:solidFill>
                  <a:schemeClr val="accent1"/>
                </a:solidFill>
              </a:rPr>
              <a:pPr eaLnBrk="1" hangingPunct="1"/>
              <a:t>35</a:t>
            </a:fld>
            <a:endParaRPr lang="en-US" altLang="vi-VN" b="0" smtClean="0">
              <a:solidFill>
                <a:schemeClr val="accent1"/>
              </a:solidFill>
            </a:endParaRPr>
          </a:p>
        </p:txBody>
      </p:sp>
      <p:sp>
        <p:nvSpPr>
          <p:cNvPr id="777218"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Tài</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liệu</a:t>
            </a:r>
            <a:r>
              <a:rPr lang="en-US" b="1" dirty="0" smtClean="0">
                <a:effectLst>
                  <a:outerShdw blurRad="38100" dist="38100" dir="2700000" algn="tl">
                    <a:srgbClr val="C0C0C0"/>
                  </a:outerShdw>
                </a:effectLst>
              </a:rPr>
              <a:t> XML well-formed (3) ?</a:t>
            </a:r>
          </a:p>
        </p:txBody>
      </p:sp>
      <p:sp>
        <p:nvSpPr>
          <p:cNvPr id="37892" name="Rectangle 3"/>
          <p:cNvSpPr>
            <a:spLocks noGrp="1" noChangeArrowheads="1"/>
          </p:cNvSpPr>
          <p:nvPr>
            <p:ph type="body" idx="1"/>
          </p:nvPr>
        </p:nvSpPr>
        <p:spPr/>
        <p:txBody>
          <a:bodyPr/>
          <a:lstStyle/>
          <a:p>
            <a:pPr eaLnBrk="1" hangingPunct="1">
              <a:lnSpc>
                <a:spcPct val="120000"/>
              </a:lnSpc>
            </a:pPr>
            <a:r>
              <a:rPr lang="en-US" altLang="vi-VN" smtClean="0"/>
              <a:t>Ví dụ 2:</a:t>
            </a:r>
          </a:p>
          <a:p>
            <a:pPr lvl="1" eaLnBrk="1" hangingPunct="1">
              <a:lnSpc>
                <a:spcPct val="120000"/>
              </a:lnSpc>
            </a:pPr>
            <a:endParaRPr lang="en-US" altLang="vi-VN" smtClean="0"/>
          </a:p>
        </p:txBody>
      </p:sp>
      <p:pic>
        <p:nvPicPr>
          <p:cNvPr id="378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45720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7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4267200"/>
            <a:ext cx="87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7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733800"/>
            <a:ext cx="441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77221"/>
                                        </p:tgtEl>
                                        <p:attrNameLst>
                                          <p:attrName>style.visibility</p:attrName>
                                        </p:attrNameLst>
                                      </p:cBhvr>
                                      <p:to>
                                        <p:strVal val="visible"/>
                                      </p:to>
                                    </p:set>
                                    <p:animEffect transition="in" filter="box(in)">
                                      <p:cBhvr>
                                        <p:cTn id="7" dur="500"/>
                                        <p:tgtEl>
                                          <p:spTgt spid="77722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77222"/>
                                        </p:tgtEl>
                                        <p:attrNameLst>
                                          <p:attrName>style.visibility</p:attrName>
                                        </p:attrNameLst>
                                      </p:cBhvr>
                                      <p:to>
                                        <p:strVal val="visible"/>
                                      </p:to>
                                    </p:set>
                                    <p:animEffect transition="in" filter="box(in)">
                                      <p:cBhvr>
                                        <p:cTn id="11" dur="500"/>
                                        <p:tgtEl>
                                          <p:spTgt spid="77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0ECE477F-B270-453E-9BE2-7C9BBC46E7DC}" type="slidenum">
              <a:rPr lang="en-US" altLang="vi-VN" b="0" smtClean="0">
                <a:solidFill>
                  <a:schemeClr val="accent1"/>
                </a:solidFill>
              </a:rPr>
              <a:pPr eaLnBrk="1" hangingPunct="1"/>
              <a:t>36</a:t>
            </a:fld>
            <a:endParaRPr lang="en-US" altLang="vi-VN" b="0" smtClean="0">
              <a:solidFill>
                <a:schemeClr val="accent1"/>
              </a:solidFill>
            </a:endParaRPr>
          </a:p>
        </p:txBody>
      </p:sp>
      <p:pic>
        <p:nvPicPr>
          <p:cNvPr id="779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581400"/>
            <a:ext cx="87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266"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Tài</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liệu</a:t>
            </a:r>
            <a:r>
              <a:rPr lang="en-US" b="1" dirty="0" smtClean="0">
                <a:effectLst>
                  <a:outerShdw blurRad="38100" dist="38100" dir="2700000" algn="tl">
                    <a:srgbClr val="C0C0C0"/>
                  </a:outerShdw>
                </a:effectLst>
              </a:rPr>
              <a:t> XML well-formed (4) ?</a:t>
            </a:r>
          </a:p>
        </p:txBody>
      </p:sp>
      <p:sp>
        <p:nvSpPr>
          <p:cNvPr id="38917" name="Rectangle 3"/>
          <p:cNvSpPr>
            <a:spLocks noGrp="1" noChangeArrowheads="1"/>
          </p:cNvSpPr>
          <p:nvPr>
            <p:ph type="body" idx="1"/>
          </p:nvPr>
        </p:nvSpPr>
        <p:spPr/>
        <p:txBody>
          <a:bodyPr/>
          <a:lstStyle/>
          <a:p>
            <a:pPr eaLnBrk="1" hangingPunct="1">
              <a:lnSpc>
                <a:spcPct val="120000"/>
              </a:lnSpc>
            </a:pPr>
            <a:r>
              <a:rPr lang="en-US" altLang="vi-VN" dirty="0" err="1" smtClean="0"/>
              <a:t>Ví</a:t>
            </a:r>
            <a:r>
              <a:rPr lang="en-US" altLang="vi-VN" dirty="0" smtClean="0"/>
              <a:t> </a:t>
            </a:r>
            <a:r>
              <a:rPr lang="en-US" altLang="vi-VN" dirty="0" err="1" smtClean="0"/>
              <a:t>dụ</a:t>
            </a:r>
            <a:r>
              <a:rPr lang="en-US" altLang="vi-VN" dirty="0" smtClean="0"/>
              <a:t> 3:</a:t>
            </a:r>
          </a:p>
          <a:p>
            <a:pPr lvl="1" eaLnBrk="1" hangingPunct="1">
              <a:lnSpc>
                <a:spcPct val="120000"/>
              </a:lnSpc>
            </a:pPr>
            <a:endParaRPr lang="en-US" altLang="vi-VN" dirty="0" smtClean="0"/>
          </a:p>
        </p:txBody>
      </p:sp>
      <p:pic>
        <p:nvPicPr>
          <p:cNvPr id="779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419600"/>
            <a:ext cx="6096000"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981200"/>
            <a:ext cx="6096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79269"/>
                                        </p:tgtEl>
                                        <p:attrNameLst>
                                          <p:attrName>style.visibility</p:attrName>
                                        </p:attrNameLst>
                                      </p:cBhvr>
                                      <p:to>
                                        <p:strVal val="visible"/>
                                      </p:to>
                                    </p:set>
                                    <p:animEffect transition="in" filter="box(in)">
                                      <p:cBhvr>
                                        <p:cTn id="7" dur="500"/>
                                        <p:tgtEl>
                                          <p:spTgt spid="779269"/>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79270"/>
                                        </p:tgtEl>
                                        <p:attrNameLst>
                                          <p:attrName>style.visibility</p:attrName>
                                        </p:attrNameLst>
                                      </p:cBhvr>
                                      <p:to>
                                        <p:strVal val="visible"/>
                                      </p:to>
                                    </p:set>
                                    <p:animEffect transition="in" filter="box(in)">
                                      <p:cBhvr>
                                        <p:cTn id="11" dur="500"/>
                                        <p:tgtEl>
                                          <p:spTgt spid="77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21EFD2BD-0711-470C-B51D-2016DD34AADB}" type="slidenum">
              <a:rPr lang="en-US" altLang="vi-VN" b="0" smtClean="0">
                <a:solidFill>
                  <a:schemeClr val="accent1"/>
                </a:solidFill>
              </a:rPr>
              <a:pPr eaLnBrk="1" hangingPunct="1"/>
              <a:t>37</a:t>
            </a:fld>
            <a:endParaRPr lang="en-US" altLang="vi-VN" b="0" smtClean="0">
              <a:solidFill>
                <a:schemeClr val="accent1"/>
              </a:solidFill>
            </a:endParaRPr>
          </a:p>
        </p:txBody>
      </p:sp>
      <p:sp>
        <p:nvSpPr>
          <p:cNvPr id="781314" name="Rectangle 2"/>
          <p:cNvSpPr>
            <a:spLocks noGrp="1" noChangeArrowheads="1"/>
          </p:cNvSpPr>
          <p:nvPr>
            <p:ph type="title"/>
          </p:nvPr>
        </p:nvSpPr>
        <p:spPr>
          <a:xfrm>
            <a:off x="1447800" y="206375"/>
            <a:ext cx="7239000" cy="533400"/>
          </a:xfrm>
        </p:spPr>
        <p:txBody>
          <a:bodyPr/>
          <a:lstStyle/>
          <a:p>
            <a:pPr eaLnBrk="1" hangingPunct="1">
              <a:defRPr/>
            </a:pPr>
            <a:r>
              <a:rPr lang="en-US" b="1" dirty="0" err="1" smtClean="0">
                <a:effectLst>
                  <a:outerShdw blurRad="38100" dist="38100" dir="2700000" algn="tl">
                    <a:srgbClr val="C0C0C0"/>
                  </a:outerShdw>
                </a:effectLst>
              </a:rPr>
              <a:t>Tài</a:t>
            </a:r>
            <a:r>
              <a:rPr lang="en-US" b="1" dirty="0" smtClean="0">
                <a:effectLst>
                  <a:outerShdw blurRad="38100" dist="38100" dir="2700000" algn="tl">
                    <a:srgbClr val="C0C0C0"/>
                  </a:outerShdw>
                </a:effectLst>
              </a:rPr>
              <a:t> </a:t>
            </a:r>
            <a:r>
              <a:rPr lang="en-US" b="1" dirty="0" err="1" smtClean="0">
                <a:effectLst>
                  <a:outerShdw blurRad="38100" dist="38100" dir="2700000" algn="tl">
                    <a:srgbClr val="C0C0C0"/>
                  </a:outerShdw>
                </a:effectLst>
              </a:rPr>
              <a:t>liệu</a:t>
            </a:r>
            <a:r>
              <a:rPr lang="en-US" b="1" dirty="0" smtClean="0">
                <a:effectLst>
                  <a:outerShdw blurRad="38100" dist="38100" dir="2700000" algn="tl">
                    <a:srgbClr val="C0C0C0"/>
                  </a:outerShdw>
                </a:effectLst>
              </a:rPr>
              <a:t> XML well-formed (5) ?</a:t>
            </a:r>
          </a:p>
        </p:txBody>
      </p:sp>
      <p:sp>
        <p:nvSpPr>
          <p:cNvPr id="39940" name="Rectangle 3"/>
          <p:cNvSpPr>
            <a:spLocks noGrp="1" noChangeArrowheads="1"/>
          </p:cNvSpPr>
          <p:nvPr>
            <p:ph type="body" idx="1"/>
          </p:nvPr>
        </p:nvSpPr>
        <p:spPr/>
        <p:txBody>
          <a:bodyPr/>
          <a:lstStyle/>
          <a:p>
            <a:pPr eaLnBrk="1" hangingPunct="1">
              <a:lnSpc>
                <a:spcPct val="120000"/>
              </a:lnSpc>
            </a:pPr>
            <a:r>
              <a:rPr lang="en-US" altLang="vi-VN" smtClean="0"/>
              <a:t>Ví dụ 4:</a:t>
            </a:r>
          </a:p>
          <a:p>
            <a:pPr lvl="1" eaLnBrk="1" hangingPunct="1">
              <a:lnSpc>
                <a:spcPct val="120000"/>
              </a:lnSpc>
            </a:pPr>
            <a:endParaRPr lang="en-US" altLang="vi-VN" smtClean="0"/>
          </a:p>
        </p:txBody>
      </p:sp>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000"/>
            <a:ext cx="59436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1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3581400"/>
            <a:ext cx="87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13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419600"/>
            <a:ext cx="58674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1318"/>
                                        </p:tgtEl>
                                        <p:attrNameLst>
                                          <p:attrName>style.visibility</p:attrName>
                                        </p:attrNameLst>
                                      </p:cBhvr>
                                      <p:to>
                                        <p:strVal val="visible"/>
                                      </p:to>
                                    </p:set>
                                    <p:animEffect transition="in" filter="box(in)">
                                      <p:cBhvr>
                                        <p:cTn id="7" dur="500"/>
                                        <p:tgtEl>
                                          <p:spTgt spid="78131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81319"/>
                                        </p:tgtEl>
                                        <p:attrNameLst>
                                          <p:attrName>style.visibility</p:attrName>
                                        </p:attrNameLst>
                                      </p:cBhvr>
                                      <p:to>
                                        <p:strVal val="visible"/>
                                      </p:to>
                                    </p:set>
                                    <p:animEffect transition="in" filter="box(in)">
                                      <p:cBhvr>
                                        <p:cTn id="11" dur="500"/>
                                        <p:tgtEl>
                                          <p:spTgt spid="78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FDDD3732-FFFD-44EE-80B7-FC1EA6729C7F}" type="slidenum">
              <a:rPr lang="en-US" altLang="vi-VN" b="0" smtClean="0">
                <a:solidFill>
                  <a:schemeClr val="accent1"/>
                </a:solidFill>
              </a:rPr>
              <a:pPr eaLnBrk="1" hangingPunct="1"/>
              <a:t>38</a:t>
            </a:fld>
            <a:endParaRPr lang="en-US" altLang="vi-VN" b="0" smtClean="0">
              <a:solidFill>
                <a:schemeClr val="accent1"/>
              </a:solidFill>
            </a:endParaRPr>
          </a:p>
        </p:txBody>
      </p:sp>
      <p:sp>
        <p:nvSpPr>
          <p:cNvPr id="78336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Tài liệu XML well-formed (6)</a:t>
            </a:r>
          </a:p>
        </p:txBody>
      </p:sp>
      <p:sp>
        <p:nvSpPr>
          <p:cNvPr id="783363" name="Rectangle 3"/>
          <p:cNvSpPr>
            <a:spLocks noGrp="1" noChangeArrowheads="1"/>
          </p:cNvSpPr>
          <p:nvPr>
            <p:ph type="body" idx="1"/>
          </p:nvPr>
        </p:nvSpPr>
        <p:spPr/>
        <p:txBody>
          <a:bodyPr/>
          <a:lstStyle/>
          <a:p>
            <a:pPr eaLnBrk="1" hangingPunct="1">
              <a:lnSpc>
                <a:spcPct val="120000"/>
              </a:lnSpc>
            </a:pPr>
            <a:r>
              <a:rPr lang="en-US" altLang="vi-VN" smtClean="0"/>
              <a:t>Ví dụ 5:</a:t>
            </a:r>
          </a:p>
          <a:p>
            <a:pPr lvl="1" eaLnBrk="1" hangingPunct="1">
              <a:lnSpc>
                <a:spcPct val="120000"/>
              </a:lnSpc>
              <a:buFont typeface="Wingdings 2" pitchFamily="18" charset="2"/>
              <a:buNone/>
            </a:pPr>
            <a:r>
              <a:rPr lang="en-US" altLang="vi-VN" smtClean="0">
                <a:solidFill>
                  <a:srgbClr val="FF0000"/>
                </a:solidFill>
              </a:rPr>
              <a:t>		   &lt;</a:t>
            </a:r>
            <a:r>
              <a:rPr lang="en-US" altLang="vi-VN" smtClean="0">
                <a:solidFill>
                  <a:srgbClr val="0000FF"/>
                </a:solidFill>
              </a:rPr>
              <a:t>Catalog</a:t>
            </a:r>
            <a:r>
              <a:rPr lang="en-US" altLang="vi-VN" smtClean="0">
                <a:solidFill>
                  <a:srgbClr val="FF0000"/>
                </a:solidFill>
              </a:rPr>
              <a:t>&gt;</a:t>
            </a:r>
          </a:p>
          <a:p>
            <a:pPr lvl="1" eaLnBrk="1" hangingPunct="1">
              <a:lnSpc>
                <a:spcPct val="120000"/>
              </a:lnSpc>
              <a:buFont typeface="Wingdings 2" pitchFamily="18" charset="2"/>
              <a:buNone/>
            </a:pPr>
            <a:r>
              <a:rPr lang="en-US" altLang="vi-VN" smtClean="0"/>
              <a:t>			</a:t>
            </a:r>
            <a:r>
              <a:rPr lang="en-US" altLang="vi-VN" smtClean="0">
                <a:solidFill>
                  <a:srgbClr val="FF0000"/>
                </a:solidFill>
              </a:rPr>
              <a:t>&lt;</a:t>
            </a:r>
            <a:r>
              <a:rPr lang="en-US" altLang="vi-VN" smtClean="0">
                <a:solidFill>
                  <a:srgbClr val="0000FF"/>
                </a:solidFill>
              </a:rPr>
              <a:t>Product </a:t>
            </a:r>
            <a:r>
              <a:rPr lang="en-US" altLang="vi-VN" smtClean="0">
                <a:solidFill>
                  <a:srgbClr val="008000"/>
                </a:solidFill>
              </a:rPr>
              <a:t>ProductID</a:t>
            </a:r>
            <a:r>
              <a:rPr lang="en-US" altLang="vi-VN" smtClean="0"/>
              <a:t>=1</a:t>
            </a:r>
            <a:r>
              <a:rPr lang="en-US" altLang="vi-VN" smtClean="0">
                <a:solidFill>
                  <a:srgbClr val="FF0000"/>
                </a:solidFill>
              </a:rPr>
              <a:t>&gt;</a:t>
            </a:r>
            <a:r>
              <a:rPr lang="en-US" altLang="vi-VN" smtClean="0"/>
              <a:t>Chair</a:t>
            </a:r>
            <a:r>
              <a:rPr lang="en-US" altLang="vi-VN" smtClean="0">
                <a:solidFill>
                  <a:srgbClr val="FF0000"/>
                </a:solidFill>
              </a:rPr>
              <a:t>&lt;/</a:t>
            </a:r>
            <a:r>
              <a:rPr lang="en-US" altLang="vi-VN" smtClean="0">
                <a:solidFill>
                  <a:srgbClr val="0000FF"/>
                </a:solidFill>
              </a:rPr>
              <a:t>Product</a:t>
            </a:r>
            <a:r>
              <a:rPr lang="en-US" altLang="vi-VN" smtClean="0">
                <a:solidFill>
                  <a:srgbClr val="FF0000"/>
                </a:solidFill>
              </a:rPr>
              <a:t>&gt;</a:t>
            </a:r>
          </a:p>
          <a:p>
            <a:pPr lvl="1" eaLnBrk="1" hangingPunct="1">
              <a:lnSpc>
                <a:spcPct val="120000"/>
              </a:lnSpc>
              <a:buFont typeface="Wingdings 2" pitchFamily="18" charset="2"/>
              <a:buNone/>
            </a:pPr>
            <a:r>
              <a:rPr lang="en-US" altLang="vi-VN" smtClean="0"/>
              <a:t>			</a:t>
            </a:r>
            <a:r>
              <a:rPr lang="en-US" altLang="vi-VN" smtClean="0">
                <a:solidFill>
                  <a:srgbClr val="FF0000"/>
                </a:solidFill>
              </a:rPr>
              <a:t>&lt;</a:t>
            </a:r>
            <a:r>
              <a:rPr lang="en-US" altLang="vi-VN" smtClean="0">
                <a:solidFill>
                  <a:srgbClr val="0000FF"/>
                </a:solidFill>
              </a:rPr>
              <a:t>Product</a:t>
            </a:r>
            <a:r>
              <a:rPr lang="en-US" altLang="vi-VN" smtClean="0"/>
              <a:t> </a:t>
            </a:r>
            <a:r>
              <a:rPr lang="en-US" altLang="vi-VN" smtClean="0">
                <a:solidFill>
                  <a:srgbClr val="008000"/>
                </a:solidFill>
              </a:rPr>
              <a:t>ProductID</a:t>
            </a:r>
            <a:r>
              <a:rPr lang="en-US" altLang="vi-VN" smtClean="0"/>
              <a:t>='2"</a:t>
            </a:r>
            <a:r>
              <a:rPr lang="en-US" altLang="vi-VN" smtClean="0">
                <a:solidFill>
                  <a:srgbClr val="FF0000"/>
                </a:solidFill>
              </a:rPr>
              <a:t>&gt;</a:t>
            </a:r>
            <a:r>
              <a:rPr lang="en-US" altLang="vi-VN" smtClean="0"/>
              <a:t>Desk</a:t>
            </a:r>
            <a:r>
              <a:rPr lang="en-US" altLang="vi-VN" smtClean="0">
                <a:solidFill>
                  <a:srgbClr val="FF0000"/>
                </a:solidFill>
              </a:rPr>
              <a:t>&lt;/</a:t>
            </a:r>
            <a:r>
              <a:rPr lang="en-US" altLang="vi-VN" smtClean="0">
                <a:solidFill>
                  <a:srgbClr val="0000FF"/>
                </a:solidFill>
              </a:rPr>
              <a:t>Product</a:t>
            </a:r>
            <a:r>
              <a:rPr lang="en-US" altLang="vi-VN" smtClean="0">
                <a:solidFill>
                  <a:srgbClr val="FF0000"/>
                </a:solidFill>
              </a:rPr>
              <a:t>&gt;</a:t>
            </a:r>
          </a:p>
          <a:p>
            <a:pPr lvl="1" eaLnBrk="1" hangingPunct="1">
              <a:lnSpc>
                <a:spcPct val="120000"/>
              </a:lnSpc>
              <a:buFont typeface="Wingdings 2" pitchFamily="18" charset="2"/>
              <a:buNone/>
            </a:pPr>
            <a:r>
              <a:rPr lang="en-US" altLang="vi-VN" smtClean="0">
                <a:solidFill>
                  <a:srgbClr val="FF0000"/>
                </a:solidFill>
              </a:rPr>
              <a:t>		   &lt;/</a:t>
            </a:r>
            <a:r>
              <a:rPr lang="en-US" altLang="vi-VN" smtClean="0">
                <a:solidFill>
                  <a:srgbClr val="0000FF"/>
                </a:solidFill>
              </a:rPr>
              <a:t>Catalog</a:t>
            </a:r>
            <a:r>
              <a:rPr lang="en-US" altLang="vi-VN" smtClean="0">
                <a:solidFill>
                  <a:srgbClr val="FF0000"/>
                </a:solidFill>
              </a:rPr>
              <a:t>&gt;</a:t>
            </a:r>
          </a:p>
          <a:p>
            <a:pPr lvl="1" eaLnBrk="1" hangingPunct="1">
              <a:lnSpc>
                <a:spcPct val="120000"/>
              </a:lnSpc>
            </a:pPr>
            <a:endParaRPr lang="en-US" altLang="vi-VN" smtClean="0">
              <a:solidFill>
                <a:srgbClr val="FF0000"/>
              </a:solidFill>
            </a:endParaRPr>
          </a:p>
          <a:p>
            <a:pPr lvl="1" eaLnBrk="1" hangingPunct="1">
              <a:lnSpc>
                <a:spcPct val="120000"/>
              </a:lnSpc>
              <a:buFont typeface="Wingdings 2" pitchFamily="18" charset="2"/>
              <a:buNone/>
            </a:pPr>
            <a:r>
              <a:rPr lang="en-US" altLang="vi-VN" smtClean="0">
                <a:solidFill>
                  <a:srgbClr val="FF0000"/>
                </a:solidFill>
              </a:rPr>
              <a:t>		   &lt;</a:t>
            </a:r>
            <a:r>
              <a:rPr lang="en-US" altLang="vi-VN" smtClean="0">
                <a:solidFill>
                  <a:srgbClr val="0000FF"/>
                </a:solidFill>
              </a:rPr>
              <a:t>Catalog</a:t>
            </a:r>
            <a:r>
              <a:rPr lang="en-US" altLang="vi-VN" smtClean="0">
                <a:solidFill>
                  <a:srgbClr val="FF0000"/>
                </a:solidFill>
              </a:rPr>
              <a:t>&gt;</a:t>
            </a:r>
          </a:p>
          <a:p>
            <a:pPr lvl="1" eaLnBrk="1" hangingPunct="1">
              <a:lnSpc>
                <a:spcPct val="120000"/>
              </a:lnSpc>
              <a:buFont typeface="Wingdings 2" pitchFamily="18" charset="2"/>
              <a:buNone/>
            </a:pPr>
            <a:r>
              <a:rPr lang="en-US" altLang="vi-VN" smtClean="0"/>
              <a:t>			</a:t>
            </a:r>
            <a:r>
              <a:rPr lang="en-US" altLang="vi-VN" smtClean="0">
                <a:solidFill>
                  <a:srgbClr val="FF0000"/>
                </a:solidFill>
              </a:rPr>
              <a:t>&lt;</a:t>
            </a:r>
            <a:r>
              <a:rPr lang="en-US" altLang="vi-VN" smtClean="0">
                <a:solidFill>
                  <a:srgbClr val="0000FF"/>
                </a:solidFill>
              </a:rPr>
              <a:t>Product </a:t>
            </a:r>
            <a:r>
              <a:rPr lang="en-US" altLang="vi-VN" smtClean="0">
                <a:solidFill>
                  <a:srgbClr val="008000"/>
                </a:solidFill>
              </a:rPr>
              <a:t>ProductID</a:t>
            </a:r>
            <a:r>
              <a:rPr lang="en-US" altLang="vi-VN" smtClean="0"/>
              <a:t>=‘1’</a:t>
            </a:r>
            <a:r>
              <a:rPr lang="en-US" altLang="vi-VN" smtClean="0">
                <a:solidFill>
                  <a:srgbClr val="FF0000"/>
                </a:solidFill>
              </a:rPr>
              <a:t>&gt;</a:t>
            </a:r>
            <a:r>
              <a:rPr lang="en-US" altLang="vi-VN" smtClean="0"/>
              <a:t>Chair</a:t>
            </a:r>
            <a:r>
              <a:rPr lang="en-US" altLang="vi-VN" smtClean="0">
                <a:solidFill>
                  <a:srgbClr val="FF0000"/>
                </a:solidFill>
              </a:rPr>
              <a:t>&lt;/</a:t>
            </a:r>
            <a:r>
              <a:rPr lang="en-US" altLang="vi-VN" smtClean="0">
                <a:solidFill>
                  <a:srgbClr val="0000FF"/>
                </a:solidFill>
              </a:rPr>
              <a:t>Product</a:t>
            </a:r>
            <a:r>
              <a:rPr lang="en-US" altLang="vi-VN" smtClean="0">
                <a:solidFill>
                  <a:srgbClr val="FF0000"/>
                </a:solidFill>
              </a:rPr>
              <a:t>&gt;</a:t>
            </a:r>
          </a:p>
          <a:p>
            <a:pPr lvl="1" eaLnBrk="1" hangingPunct="1">
              <a:lnSpc>
                <a:spcPct val="120000"/>
              </a:lnSpc>
              <a:buFont typeface="Wingdings 2" pitchFamily="18" charset="2"/>
              <a:buNone/>
            </a:pPr>
            <a:r>
              <a:rPr lang="en-US" altLang="vi-VN" smtClean="0"/>
              <a:t>			</a:t>
            </a:r>
            <a:r>
              <a:rPr lang="en-US" altLang="vi-VN" smtClean="0">
                <a:solidFill>
                  <a:srgbClr val="FF0000"/>
                </a:solidFill>
              </a:rPr>
              <a:t>&lt;</a:t>
            </a:r>
            <a:r>
              <a:rPr lang="en-US" altLang="vi-VN" smtClean="0">
                <a:solidFill>
                  <a:srgbClr val="0000FF"/>
                </a:solidFill>
              </a:rPr>
              <a:t>Product </a:t>
            </a:r>
            <a:r>
              <a:rPr lang="en-US" altLang="vi-VN" smtClean="0">
                <a:solidFill>
                  <a:srgbClr val="008000"/>
                </a:solidFill>
              </a:rPr>
              <a:t>ProductID</a:t>
            </a:r>
            <a:r>
              <a:rPr lang="en-US" altLang="vi-VN" smtClean="0"/>
              <a:t>=“2”</a:t>
            </a:r>
            <a:r>
              <a:rPr lang="en-US" altLang="vi-VN" smtClean="0">
                <a:solidFill>
                  <a:srgbClr val="FF0000"/>
                </a:solidFill>
              </a:rPr>
              <a:t>&gt;</a:t>
            </a:r>
            <a:r>
              <a:rPr lang="en-US" altLang="vi-VN" smtClean="0"/>
              <a:t>Desk</a:t>
            </a:r>
            <a:r>
              <a:rPr lang="en-US" altLang="vi-VN" smtClean="0">
                <a:solidFill>
                  <a:srgbClr val="FF0000"/>
                </a:solidFill>
              </a:rPr>
              <a:t>&lt;/</a:t>
            </a:r>
            <a:r>
              <a:rPr lang="en-US" altLang="vi-VN" smtClean="0">
                <a:solidFill>
                  <a:srgbClr val="0000FF"/>
                </a:solidFill>
              </a:rPr>
              <a:t>Product</a:t>
            </a:r>
            <a:r>
              <a:rPr lang="en-US" altLang="vi-VN" smtClean="0">
                <a:solidFill>
                  <a:srgbClr val="FF0000"/>
                </a:solidFill>
              </a:rPr>
              <a:t>&gt;</a:t>
            </a:r>
          </a:p>
          <a:p>
            <a:pPr lvl="1" eaLnBrk="1" hangingPunct="1">
              <a:lnSpc>
                <a:spcPct val="120000"/>
              </a:lnSpc>
              <a:buFont typeface="Wingdings 2" pitchFamily="18" charset="2"/>
              <a:buNone/>
            </a:pPr>
            <a:r>
              <a:rPr lang="en-US" altLang="vi-VN" smtClean="0">
                <a:solidFill>
                  <a:srgbClr val="FF0000"/>
                </a:solidFill>
              </a:rPr>
              <a:t>		   &lt;/</a:t>
            </a:r>
            <a:r>
              <a:rPr lang="en-US" altLang="vi-VN" smtClean="0">
                <a:solidFill>
                  <a:srgbClr val="0000FF"/>
                </a:solidFill>
              </a:rPr>
              <a:t>Catalog</a:t>
            </a:r>
            <a:r>
              <a:rPr lang="en-US" altLang="vi-VN" smtClean="0">
                <a:solidFill>
                  <a:srgbClr val="FF0000"/>
                </a:solidFill>
              </a:rPr>
              <a:t>&gt;</a:t>
            </a:r>
          </a:p>
        </p:txBody>
      </p:sp>
      <p:pic>
        <p:nvPicPr>
          <p:cNvPr id="783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581400"/>
            <a:ext cx="87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 calcmode="lin" valueType="num">
                                      <p:cBhvr additive="base">
                                        <p:cTn id="7" dur="500" fill="hold"/>
                                        <p:tgtEl>
                                          <p:spTgt spid="78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3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3363">
                                            <p:txEl>
                                              <p:pRg st="1" end="1"/>
                                            </p:txEl>
                                          </p:spTgt>
                                        </p:tgtEl>
                                        <p:attrNameLst>
                                          <p:attrName>style.visibility</p:attrName>
                                        </p:attrNameLst>
                                      </p:cBhvr>
                                      <p:to>
                                        <p:strVal val="visible"/>
                                      </p:to>
                                    </p:set>
                                    <p:anim calcmode="lin" valueType="num">
                                      <p:cBhvr additive="base">
                                        <p:cTn id="11" dur="500" fill="hold"/>
                                        <p:tgtEl>
                                          <p:spTgt spid="7833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33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3363">
                                            <p:txEl>
                                              <p:pRg st="2" end="2"/>
                                            </p:txEl>
                                          </p:spTgt>
                                        </p:tgtEl>
                                        <p:attrNameLst>
                                          <p:attrName>style.visibility</p:attrName>
                                        </p:attrNameLst>
                                      </p:cBhvr>
                                      <p:to>
                                        <p:strVal val="visible"/>
                                      </p:to>
                                    </p:set>
                                    <p:anim calcmode="lin" valueType="num">
                                      <p:cBhvr additive="base">
                                        <p:cTn id="15" dur="500" fill="hold"/>
                                        <p:tgtEl>
                                          <p:spTgt spid="7833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33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3363">
                                            <p:txEl>
                                              <p:pRg st="3" end="3"/>
                                            </p:txEl>
                                          </p:spTgt>
                                        </p:tgtEl>
                                        <p:attrNameLst>
                                          <p:attrName>style.visibility</p:attrName>
                                        </p:attrNameLst>
                                      </p:cBhvr>
                                      <p:to>
                                        <p:strVal val="visible"/>
                                      </p:to>
                                    </p:set>
                                    <p:anim calcmode="lin" valueType="num">
                                      <p:cBhvr additive="base">
                                        <p:cTn id="19" dur="500" fill="hold"/>
                                        <p:tgtEl>
                                          <p:spTgt spid="783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33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83363">
                                            <p:txEl>
                                              <p:pRg st="4" end="4"/>
                                            </p:txEl>
                                          </p:spTgt>
                                        </p:tgtEl>
                                        <p:attrNameLst>
                                          <p:attrName>style.visibility</p:attrName>
                                        </p:attrNameLst>
                                      </p:cBhvr>
                                      <p:to>
                                        <p:strVal val="visible"/>
                                      </p:to>
                                    </p:set>
                                    <p:anim calcmode="lin" valueType="num">
                                      <p:cBhvr additive="base">
                                        <p:cTn id="23" dur="500" fill="hold"/>
                                        <p:tgtEl>
                                          <p:spTgt spid="7833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3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783365"/>
                                        </p:tgtEl>
                                        <p:attrNameLst>
                                          <p:attrName>style.visibility</p:attrName>
                                        </p:attrNameLst>
                                      </p:cBhvr>
                                      <p:to>
                                        <p:strVal val="visible"/>
                                      </p:to>
                                    </p:set>
                                    <p:animEffect transition="in" filter="box(in)">
                                      <p:cBhvr>
                                        <p:cTn id="29" dur="500"/>
                                        <p:tgtEl>
                                          <p:spTgt spid="783365"/>
                                        </p:tgtEl>
                                      </p:cBhvr>
                                    </p:animEffect>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783363">
                                            <p:txEl>
                                              <p:pRg st="6" end="6"/>
                                            </p:txEl>
                                          </p:spTgt>
                                        </p:tgtEl>
                                        <p:attrNameLst>
                                          <p:attrName>style.visibility</p:attrName>
                                        </p:attrNameLst>
                                      </p:cBhvr>
                                      <p:to>
                                        <p:strVal val="visible"/>
                                      </p:to>
                                    </p:set>
                                    <p:anim calcmode="lin" valueType="num">
                                      <p:cBhvr additive="base">
                                        <p:cTn id="33" dur="500" fill="hold"/>
                                        <p:tgtEl>
                                          <p:spTgt spid="7833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8336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83363">
                                            <p:txEl>
                                              <p:pRg st="7" end="7"/>
                                            </p:txEl>
                                          </p:spTgt>
                                        </p:tgtEl>
                                        <p:attrNameLst>
                                          <p:attrName>style.visibility</p:attrName>
                                        </p:attrNameLst>
                                      </p:cBhvr>
                                      <p:to>
                                        <p:strVal val="visible"/>
                                      </p:to>
                                    </p:set>
                                    <p:anim calcmode="lin" valueType="num">
                                      <p:cBhvr additive="base">
                                        <p:cTn id="37" dur="500" fill="hold"/>
                                        <p:tgtEl>
                                          <p:spTgt spid="7833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336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83363">
                                            <p:txEl>
                                              <p:pRg st="8" end="8"/>
                                            </p:txEl>
                                          </p:spTgt>
                                        </p:tgtEl>
                                        <p:attrNameLst>
                                          <p:attrName>style.visibility</p:attrName>
                                        </p:attrNameLst>
                                      </p:cBhvr>
                                      <p:to>
                                        <p:strVal val="visible"/>
                                      </p:to>
                                    </p:set>
                                    <p:anim calcmode="lin" valueType="num">
                                      <p:cBhvr additive="base">
                                        <p:cTn id="41" dur="500" fill="hold"/>
                                        <p:tgtEl>
                                          <p:spTgt spid="78336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8336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83363">
                                            <p:txEl>
                                              <p:pRg st="9" end="9"/>
                                            </p:txEl>
                                          </p:spTgt>
                                        </p:tgtEl>
                                        <p:attrNameLst>
                                          <p:attrName>style.visibility</p:attrName>
                                        </p:attrNameLst>
                                      </p:cBhvr>
                                      <p:to>
                                        <p:strVal val="visible"/>
                                      </p:to>
                                    </p:set>
                                    <p:anim calcmode="lin" valueType="num">
                                      <p:cBhvr additive="base">
                                        <p:cTn id="45" dur="500" fill="hold"/>
                                        <p:tgtEl>
                                          <p:spTgt spid="78336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833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20C8FFA-2FF4-45D7-B1C9-D08B4F18616D}" type="slidenum">
              <a:rPr lang="en-US" altLang="vi-VN" b="0" smtClean="0">
                <a:solidFill>
                  <a:schemeClr val="accent1"/>
                </a:solidFill>
              </a:rPr>
              <a:pPr eaLnBrk="1" hangingPunct="1"/>
              <a:t>39</a:t>
            </a:fld>
            <a:endParaRPr lang="en-US" altLang="vi-VN" b="0" smtClean="0">
              <a:solidFill>
                <a:schemeClr val="accent1"/>
              </a:solidFill>
            </a:endParaRPr>
          </a:p>
        </p:txBody>
      </p:sp>
      <p:sp>
        <p:nvSpPr>
          <p:cNvPr id="68813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 Attribute</a:t>
            </a:r>
          </a:p>
        </p:txBody>
      </p:sp>
      <p:sp>
        <p:nvSpPr>
          <p:cNvPr id="41988" name="Rectangle 3"/>
          <p:cNvSpPr>
            <a:spLocks noGrp="1" noChangeArrowheads="1"/>
          </p:cNvSpPr>
          <p:nvPr>
            <p:ph type="body" idx="1"/>
          </p:nvPr>
        </p:nvSpPr>
        <p:spPr>
          <a:xfrm>
            <a:off x="460375" y="1619250"/>
            <a:ext cx="7543800" cy="2647950"/>
          </a:xfrm>
        </p:spPr>
        <p:txBody>
          <a:bodyPr>
            <a:spAutoFit/>
          </a:bodyPr>
          <a:lstStyle/>
          <a:p>
            <a:pPr eaLnBrk="1" hangingPunct="1">
              <a:buFont typeface="Wingdings" pitchFamily="2" charset="2"/>
              <a:buNone/>
            </a:pPr>
            <a:r>
              <a:rPr lang="en-US" altLang="vi-VN" smtClean="0">
                <a:solidFill>
                  <a:srgbClr val="FF0000"/>
                </a:solidFill>
              </a:rPr>
              <a:t>&lt;</a:t>
            </a:r>
            <a:r>
              <a:rPr lang="en-US" altLang="vi-VN" smtClean="0">
                <a:solidFill>
                  <a:srgbClr val="0000FF"/>
                </a:solidFill>
              </a:rPr>
              <a:t>book</a:t>
            </a:r>
            <a:r>
              <a:rPr lang="en-US" altLang="vi-VN" smtClean="0"/>
              <a:t> </a:t>
            </a:r>
            <a:r>
              <a:rPr lang="en-US" altLang="vi-VN" smtClean="0">
                <a:solidFill>
                  <a:srgbClr val="008000"/>
                </a:solidFill>
              </a:rPr>
              <a:t>price</a:t>
            </a:r>
            <a:r>
              <a:rPr lang="en-US" altLang="vi-VN" smtClean="0"/>
              <a:t> = “55” </a:t>
            </a:r>
            <a:r>
              <a:rPr lang="en-US" altLang="vi-VN" smtClean="0">
                <a:solidFill>
                  <a:srgbClr val="008000"/>
                </a:solidFill>
              </a:rPr>
              <a:t>currency </a:t>
            </a:r>
            <a:r>
              <a:rPr lang="en-US" altLang="vi-VN" smtClean="0"/>
              <a:t>= “USD”</a:t>
            </a:r>
            <a:r>
              <a:rPr lang="en-US" altLang="vi-VN" smtClean="0">
                <a:solidFill>
                  <a:srgbClr val="FF0000"/>
                </a:solidFill>
              </a:rPr>
              <a:t>&gt;</a:t>
            </a:r>
          </a:p>
          <a:p>
            <a:pPr eaLnBrk="1" hangingPunct="1">
              <a:buFont typeface="Wingdings" pitchFamily="2" charset="2"/>
              <a:buNone/>
            </a:pPr>
            <a:r>
              <a:rPr lang="en-US" altLang="vi-VN" smtClean="0"/>
              <a:t>   		</a:t>
            </a:r>
            <a:r>
              <a:rPr lang="en-US" altLang="vi-VN" smtClean="0">
                <a:solidFill>
                  <a:srgbClr val="FF0000"/>
                </a:solidFill>
              </a:rPr>
              <a:t>&lt;</a:t>
            </a:r>
            <a:r>
              <a:rPr lang="en-US" altLang="vi-VN" smtClean="0">
                <a:solidFill>
                  <a:srgbClr val="0000FF"/>
                </a:solidFill>
              </a:rPr>
              <a:t>title</a:t>
            </a:r>
            <a:r>
              <a:rPr lang="en-US" altLang="vi-VN" smtClean="0">
                <a:solidFill>
                  <a:srgbClr val="FF0000"/>
                </a:solidFill>
              </a:rPr>
              <a:t>&gt;</a:t>
            </a:r>
            <a:r>
              <a:rPr lang="en-US" altLang="vi-VN" smtClean="0"/>
              <a:t> Foundations of Databases </a:t>
            </a:r>
            <a:r>
              <a:rPr lang="en-US" altLang="vi-VN" smtClean="0">
                <a:solidFill>
                  <a:srgbClr val="FF0000"/>
                </a:solidFill>
              </a:rPr>
              <a:t>&lt;/</a:t>
            </a:r>
            <a:r>
              <a:rPr lang="en-US" altLang="vi-VN" smtClean="0">
                <a:solidFill>
                  <a:srgbClr val="0000FF"/>
                </a:solidFill>
              </a:rPr>
              <a:t>title</a:t>
            </a:r>
            <a:r>
              <a:rPr lang="en-US" altLang="vi-VN" smtClean="0">
                <a:solidFill>
                  <a:srgbClr val="FF0000"/>
                </a:solidFill>
              </a:rPr>
              <a:t>&gt;</a:t>
            </a:r>
          </a:p>
          <a:p>
            <a:pPr eaLnBrk="1" hangingPunct="1">
              <a:buFont typeface="Wingdings" pitchFamily="2" charset="2"/>
              <a:buNone/>
            </a:pPr>
            <a:r>
              <a:rPr lang="en-US" altLang="vi-VN" smtClean="0"/>
              <a:t>   		</a:t>
            </a:r>
            <a:r>
              <a:rPr lang="en-US" altLang="vi-VN" smtClean="0">
                <a:solidFill>
                  <a:srgbClr val="FF0000"/>
                </a:solidFill>
              </a:rPr>
              <a:t>&lt;</a:t>
            </a:r>
            <a:r>
              <a:rPr lang="en-US" altLang="vi-VN" smtClean="0">
                <a:solidFill>
                  <a:srgbClr val="0000FF"/>
                </a:solidFill>
              </a:rPr>
              <a:t>author</a:t>
            </a:r>
            <a:r>
              <a:rPr lang="en-US" altLang="vi-VN" smtClean="0">
                <a:solidFill>
                  <a:srgbClr val="FF0000"/>
                </a:solidFill>
              </a:rPr>
              <a:t>&gt;</a:t>
            </a:r>
            <a:r>
              <a:rPr lang="en-US" altLang="vi-VN" smtClean="0"/>
              <a:t> Abiteboul </a:t>
            </a:r>
            <a:r>
              <a:rPr lang="en-US" altLang="vi-VN" smtClean="0">
                <a:solidFill>
                  <a:srgbClr val="FF0000"/>
                </a:solidFill>
              </a:rPr>
              <a:t>&lt;/</a:t>
            </a:r>
            <a:r>
              <a:rPr lang="en-US" altLang="vi-VN" smtClean="0">
                <a:solidFill>
                  <a:srgbClr val="0000FF"/>
                </a:solidFill>
              </a:rPr>
              <a:t>author</a:t>
            </a:r>
            <a:r>
              <a:rPr lang="en-US" altLang="vi-VN" smtClean="0">
                <a:solidFill>
                  <a:srgbClr val="FF0000"/>
                </a:solidFill>
              </a:rPr>
              <a:t>&gt;</a:t>
            </a:r>
          </a:p>
          <a:p>
            <a:pPr eaLnBrk="1" hangingPunct="1">
              <a:buFont typeface="Wingdings" pitchFamily="2" charset="2"/>
              <a:buNone/>
            </a:pPr>
            <a:r>
              <a:rPr lang="en-US" altLang="vi-VN" smtClean="0"/>
              <a:t>    		…</a:t>
            </a:r>
          </a:p>
          <a:p>
            <a:pPr eaLnBrk="1" hangingPunct="1">
              <a:buFont typeface="Wingdings" pitchFamily="2" charset="2"/>
              <a:buNone/>
            </a:pPr>
            <a:r>
              <a:rPr lang="en-US" altLang="vi-VN" smtClean="0"/>
              <a:t>   		</a:t>
            </a:r>
            <a:r>
              <a:rPr lang="en-US" altLang="vi-VN" smtClean="0">
                <a:solidFill>
                  <a:srgbClr val="FF0000"/>
                </a:solidFill>
              </a:rPr>
              <a:t>&lt;</a:t>
            </a:r>
            <a:r>
              <a:rPr lang="en-US" altLang="vi-VN" smtClean="0">
                <a:solidFill>
                  <a:srgbClr val="0000FF"/>
                </a:solidFill>
              </a:rPr>
              <a:t>year</a:t>
            </a:r>
            <a:r>
              <a:rPr lang="en-US" altLang="vi-VN" smtClean="0">
                <a:solidFill>
                  <a:srgbClr val="FF0000"/>
                </a:solidFill>
              </a:rPr>
              <a:t>&gt;</a:t>
            </a:r>
            <a:r>
              <a:rPr lang="en-US" altLang="vi-VN" smtClean="0"/>
              <a:t> 1995 </a:t>
            </a:r>
            <a:r>
              <a:rPr lang="en-US" altLang="vi-VN" smtClean="0">
                <a:solidFill>
                  <a:srgbClr val="FF0000"/>
                </a:solidFill>
              </a:rPr>
              <a:t>&lt;/</a:t>
            </a:r>
            <a:r>
              <a:rPr lang="en-US" altLang="vi-VN" smtClean="0">
                <a:solidFill>
                  <a:srgbClr val="0000FF"/>
                </a:solidFill>
              </a:rPr>
              <a:t>year</a:t>
            </a:r>
            <a:r>
              <a:rPr lang="en-US" altLang="vi-VN" smtClean="0">
                <a:solidFill>
                  <a:srgbClr val="FF0000"/>
                </a:solidFill>
              </a:rPr>
              <a:t>&gt;</a:t>
            </a:r>
          </a:p>
          <a:p>
            <a:pPr eaLnBrk="1" hangingPunct="1">
              <a:buFont typeface="Wingdings" pitchFamily="2" charset="2"/>
              <a:buNone/>
            </a:pPr>
            <a:r>
              <a:rPr lang="en-US" altLang="vi-VN" smtClean="0">
                <a:solidFill>
                  <a:srgbClr val="FF0000"/>
                </a:solidFill>
              </a:rPr>
              <a:t>&lt;/</a:t>
            </a:r>
            <a:r>
              <a:rPr lang="en-US" altLang="vi-VN" smtClean="0">
                <a:solidFill>
                  <a:srgbClr val="0000FF"/>
                </a:solidFill>
              </a:rPr>
              <a:t>book</a:t>
            </a:r>
            <a:r>
              <a:rPr lang="en-US" altLang="vi-VN" smtClean="0">
                <a:solidFill>
                  <a:srgbClr val="FF0000"/>
                </a:solidFill>
              </a:rPr>
              <a:t>&gt;</a:t>
            </a:r>
          </a:p>
        </p:txBody>
      </p:sp>
      <p:sp>
        <p:nvSpPr>
          <p:cNvPr id="688132" name="Text Box 4"/>
          <p:cNvSpPr txBox="1">
            <a:spLocks noChangeArrowheads="1"/>
          </p:cNvSpPr>
          <p:nvPr/>
        </p:nvSpPr>
        <p:spPr bwMode="auto">
          <a:xfrm>
            <a:off x="533400" y="4800600"/>
            <a:ext cx="8153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just">
              <a:lnSpc>
                <a:spcPct val="120000"/>
              </a:lnSpc>
            </a:pPr>
            <a:r>
              <a:rPr lang="en-US" altLang="vi-VN" sz="2400" b="0">
                <a:solidFill>
                  <a:srgbClr val="000000"/>
                </a:solidFill>
              </a:rPr>
              <a:t>Attribute: cách khác để biểu diễn dữ liệu (không dùng Element)</a:t>
            </a:r>
          </a:p>
        </p:txBody>
      </p:sp>
      <p:sp>
        <p:nvSpPr>
          <p:cNvPr id="688133" name="Rectangle 5"/>
          <p:cNvSpPr>
            <a:spLocks noChangeArrowheads="1"/>
          </p:cNvSpPr>
          <p:nvPr/>
        </p:nvSpPr>
        <p:spPr bwMode="auto">
          <a:xfrm>
            <a:off x="1436688" y="1666875"/>
            <a:ext cx="40386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8132"/>
                                        </p:tgtEl>
                                        <p:attrNameLst>
                                          <p:attrName>style.visibility</p:attrName>
                                        </p:attrNameLst>
                                      </p:cBhvr>
                                      <p:to>
                                        <p:strVal val="visible"/>
                                      </p:to>
                                    </p:set>
                                    <p:anim calcmode="lin" valueType="num">
                                      <p:cBhvr additive="base">
                                        <p:cTn id="7" dur="500" fill="hold"/>
                                        <p:tgtEl>
                                          <p:spTgt spid="688132"/>
                                        </p:tgtEl>
                                        <p:attrNameLst>
                                          <p:attrName>ppt_x</p:attrName>
                                        </p:attrNameLst>
                                      </p:cBhvr>
                                      <p:tavLst>
                                        <p:tav tm="0">
                                          <p:val>
                                            <p:strVal val="1+#ppt_w/2"/>
                                          </p:val>
                                        </p:tav>
                                        <p:tav tm="100000">
                                          <p:val>
                                            <p:strVal val="#ppt_x"/>
                                          </p:val>
                                        </p:tav>
                                      </p:tavLst>
                                    </p:anim>
                                    <p:anim calcmode="lin" valueType="num">
                                      <p:cBhvr additive="base">
                                        <p:cTn id="8" dur="500" fill="hold"/>
                                        <p:tgtEl>
                                          <p:spTgt spid="688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88133"/>
                                        </p:tgtEl>
                                        <p:attrNameLst>
                                          <p:attrName>style.visibility</p:attrName>
                                        </p:attrNameLst>
                                      </p:cBhvr>
                                      <p:to>
                                        <p:strVal val="visible"/>
                                      </p:to>
                                    </p:set>
                                    <p:animEffect transition="in" filter="dissolve">
                                      <p:cBhvr>
                                        <p:cTn id="13" dur="500"/>
                                        <p:tgtEl>
                                          <p:spTgt spid="68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utoUpdateAnimBg="0"/>
      <p:bldP spid="6881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92EAD40-4B34-4F85-B7E9-457F9E4CC01D}" type="slidenum">
              <a:rPr lang="en-US" altLang="vi-VN" b="0" smtClean="0">
                <a:solidFill>
                  <a:schemeClr val="accent1"/>
                </a:solidFill>
              </a:rPr>
              <a:pPr eaLnBrk="1" hangingPunct="1"/>
              <a:t>4</a:t>
            </a:fld>
            <a:endParaRPr lang="en-US" altLang="vi-VN" b="0" smtClean="0">
              <a:solidFill>
                <a:schemeClr val="accent1"/>
              </a:solidFill>
            </a:endParaRPr>
          </a:p>
        </p:txBody>
      </p:sp>
      <p:sp>
        <p:nvSpPr>
          <p:cNvPr id="729092" name="Rectangle 4"/>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#2 (1)</a:t>
            </a:r>
          </a:p>
        </p:txBody>
      </p:sp>
      <p:sp>
        <p:nvSpPr>
          <p:cNvPr id="6148" name="Rectangle 5"/>
          <p:cNvSpPr>
            <a:spLocks noGrp="1" noChangeArrowheads="1"/>
          </p:cNvSpPr>
          <p:nvPr>
            <p:ph type="body" idx="1"/>
          </p:nvPr>
        </p:nvSpPr>
        <p:spPr>
          <a:xfrm>
            <a:off x="457200" y="1371600"/>
            <a:ext cx="2971800" cy="609600"/>
          </a:xfrm>
          <a:noFill/>
        </p:spPr>
        <p:txBody>
          <a:bodyPr/>
          <a:lstStyle/>
          <a:p>
            <a:pPr eaLnBrk="1" hangingPunct="1">
              <a:lnSpc>
                <a:spcPct val="120000"/>
              </a:lnSpc>
            </a:pPr>
            <a:r>
              <a:rPr lang="en-US" altLang="vi-VN" smtClean="0"/>
              <a:t>Quan hệ 1-1 </a:t>
            </a:r>
          </a:p>
        </p:txBody>
      </p:sp>
      <p:grpSp>
        <p:nvGrpSpPr>
          <p:cNvPr id="6149" name="Group 6"/>
          <p:cNvGrpSpPr>
            <a:grpSpLocks/>
          </p:cNvGrpSpPr>
          <p:nvPr/>
        </p:nvGrpSpPr>
        <p:grpSpPr bwMode="auto">
          <a:xfrm>
            <a:off x="1371600" y="1981200"/>
            <a:ext cx="2819400" cy="595313"/>
            <a:chOff x="432" y="1305"/>
            <a:chExt cx="1776" cy="375"/>
          </a:xfrm>
        </p:grpSpPr>
        <p:sp>
          <p:nvSpPr>
            <p:cNvPr id="6155" name="Rectangle 7"/>
            <p:cNvSpPr>
              <a:spLocks noChangeArrowheads="1"/>
            </p:cNvSpPr>
            <p:nvPr/>
          </p:nvSpPr>
          <p:spPr bwMode="auto">
            <a:xfrm>
              <a:off x="4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6156" name="Rectangle 8"/>
            <p:cNvSpPr>
              <a:spLocks noChangeArrowheads="1"/>
            </p:cNvSpPr>
            <p:nvPr/>
          </p:nvSpPr>
          <p:spPr bwMode="auto">
            <a:xfrm>
              <a:off x="16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6157" name="AutoShape 9"/>
            <p:cNvCxnSpPr>
              <a:cxnSpLocks noChangeShapeType="1"/>
              <a:stCxn id="6155" idx="3"/>
              <a:endCxn id="6156" idx="1"/>
            </p:cNvCxnSpPr>
            <p:nvPr/>
          </p:nvCxnSpPr>
          <p:spPr bwMode="auto">
            <a:xfrm>
              <a:off x="1008" y="1512"/>
              <a:ext cx="6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158" name="Text Box 10"/>
            <p:cNvSpPr txBox="1">
              <a:spLocks noChangeArrowheads="1"/>
            </p:cNvSpPr>
            <p:nvPr/>
          </p:nvSpPr>
          <p:spPr bwMode="auto">
            <a:xfrm>
              <a:off x="1004"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sp>
          <p:nvSpPr>
            <p:cNvPr id="6159" name="Text Box 11"/>
            <p:cNvSpPr txBox="1">
              <a:spLocks noChangeArrowheads="1"/>
            </p:cNvSpPr>
            <p:nvPr/>
          </p:nvSpPr>
          <p:spPr bwMode="auto">
            <a:xfrm>
              <a:off x="1460"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grpSp>
      <p:sp>
        <p:nvSpPr>
          <p:cNvPr id="729100" name="Text Box 12"/>
          <p:cNvSpPr txBox="1">
            <a:spLocks noChangeArrowheads="1"/>
          </p:cNvSpPr>
          <p:nvPr/>
        </p:nvSpPr>
        <p:spPr bwMode="auto">
          <a:xfrm>
            <a:off x="609600" y="2819400"/>
            <a:ext cx="2024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3200" b="0">
                <a:solidFill>
                  <a:schemeClr val="accent1"/>
                </a:solidFill>
                <a:sym typeface="Wingdings" pitchFamily="2" charset="2"/>
              </a:rPr>
              <a:t> </a:t>
            </a:r>
            <a:r>
              <a:rPr lang="en-US" altLang="vi-VN" sz="3200" b="0">
                <a:solidFill>
                  <a:schemeClr val="accent1"/>
                </a:solidFill>
              </a:rPr>
              <a:t>Ví dụ?</a:t>
            </a:r>
          </a:p>
        </p:txBody>
      </p:sp>
      <p:sp>
        <p:nvSpPr>
          <p:cNvPr id="729101" name="Text Box 13"/>
          <p:cNvSpPr txBox="1">
            <a:spLocks noChangeArrowheads="1"/>
          </p:cNvSpPr>
          <p:nvPr/>
        </p:nvSpPr>
        <p:spPr bwMode="auto">
          <a:xfrm>
            <a:off x="1143000" y="3581400"/>
            <a:ext cx="7239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spcBef>
                <a:spcPct val="50000"/>
              </a:spcBef>
            </a:pPr>
            <a:r>
              <a:rPr lang="en-US" altLang="vi-VN" sz="2400" b="0">
                <a:solidFill>
                  <a:srgbClr val="000000"/>
                </a:solidFill>
              </a:rPr>
              <a:t>Q1(</a:t>
            </a:r>
            <a:r>
              <a:rPr lang="en-US" altLang="vi-VN" sz="2400" b="0" u="sng">
                <a:solidFill>
                  <a:srgbClr val="FF0000"/>
                </a:solidFill>
              </a:rPr>
              <a:t>A</a:t>
            </a:r>
            <a:r>
              <a:rPr lang="en-US" altLang="vi-VN" sz="2400" b="0">
                <a:solidFill>
                  <a:srgbClr val="000000"/>
                </a:solidFill>
              </a:rPr>
              <a:t>B)</a:t>
            </a:r>
          </a:p>
          <a:p>
            <a:pPr eaLnBrk="1" hangingPunct="1">
              <a:spcBef>
                <a:spcPct val="50000"/>
              </a:spcBef>
            </a:pPr>
            <a:r>
              <a:rPr lang="en-US" altLang="vi-VN" sz="2400" b="0">
                <a:solidFill>
                  <a:srgbClr val="000000"/>
                </a:solidFill>
              </a:rPr>
              <a:t>Q2(</a:t>
            </a:r>
            <a:r>
              <a:rPr lang="en-US" altLang="vi-VN" sz="2400" b="0" u="sng">
                <a:solidFill>
                  <a:srgbClr val="FF0000"/>
                </a:solidFill>
              </a:rPr>
              <a:t>A</a:t>
            </a:r>
            <a:r>
              <a:rPr lang="en-US" altLang="vi-VN" sz="2400" b="0">
                <a:solidFill>
                  <a:srgbClr val="000000"/>
                </a:solidFill>
              </a:rPr>
              <a:t>CX)</a:t>
            </a:r>
          </a:p>
        </p:txBody>
      </p:sp>
      <p:grpSp>
        <p:nvGrpSpPr>
          <p:cNvPr id="3" name="Group 17"/>
          <p:cNvGrpSpPr>
            <a:grpSpLocks/>
          </p:cNvGrpSpPr>
          <p:nvPr/>
        </p:nvGrpSpPr>
        <p:grpSpPr bwMode="auto">
          <a:xfrm>
            <a:off x="4573588" y="4645025"/>
            <a:ext cx="3656012" cy="1222375"/>
            <a:chOff x="2881" y="2926"/>
            <a:chExt cx="2303" cy="770"/>
          </a:xfrm>
        </p:grpSpPr>
        <p:sp>
          <p:nvSpPr>
            <p:cNvPr id="729103" name="AutoShape 15"/>
            <p:cNvSpPr>
              <a:spLocks noChangeArrowheads="1"/>
            </p:cNvSpPr>
            <p:nvPr/>
          </p:nvSpPr>
          <p:spPr bwMode="auto">
            <a:xfrm>
              <a:off x="2881" y="2926"/>
              <a:ext cx="2303" cy="770"/>
            </a:xfrm>
            <a:prstGeom prst="cloudCallout">
              <a:avLst>
                <a:gd name="adj1" fmla="val -107926"/>
                <a:gd name="adj2" fmla="val -101819"/>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defRPr/>
              </a:pPr>
              <a:r>
                <a:rPr lang="en-US" sz="2400" b="0">
                  <a:solidFill>
                    <a:srgbClr val="000000"/>
                  </a:solidFill>
                </a:rPr>
                <a:t>Giải pháp</a:t>
              </a:r>
            </a:p>
            <a:p>
              <a:pPr algn="ctr">
                <a:defRPr/>
              </a:pPr>
              <a:endParaRPr lang="en-US" sz="2400" b="0">
                <a:solidFill>
                  <a:srgbClr val="000000"/>
                </a:solidFill>
              </a:endParaRPr>
            </a:p>
          </p:txBody>
        </p:sp>
        <p:sp>
          <p:nvSpPr>
            <p:cNvPr id="6154" name="Text Box 16"/>
            <p:cNvSpPr txBox="1">
              <a:spLocks noChangeArrowheads="1"/>
            </p:cNvSpPr>
            <p:nvPr/>
          </p:nvSpPr>
          <p:spPr bwMode="auto">
            <a:xfrm>
              <a:off x="3551" y="323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sz="4000" b="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29100"/>
                                        </p:tgtEl>
                                        <p:attrNameLst>
                                          <p:attrName>style.visibility</p:attrName>
                                        </p:attrNameLst>
                                      </p:cBhvr>
                                      <p:to>
                                        <p:strVal val="visible"/>
                                      </p:to>
                                    </p:set>
                                    <p:animEffect transition="in" filter="wipe(down)">
                                      <p:cBhvr>
                                        <p:cTn id="7" dur="580">
                                          <p:stCondLst>
                                            <p:cond delay="0"/>
                                          </p:stCondLst>
                                        </p:cTn>
                                        <p:tgtEl>
                                          <p:spTgt spid="729100"/>
                                        </p:tgtEl>
                                      </p:cBhvr>
                                    </p:animEffect>
                                    <p:anim calcmode="lin" valueType="num">
                                      <p:cBhvr>
                                        <p:cTn id="8" dur="1822" tmFilter="0,0; 0.14,0.36; 0.43,0.73; 0.71,0.91; 1.0,1.0">
                                          <p:stCondLst>
                                            <p:cond delay="0"/>
                                          </p:stCondLst>
                                        </p:cTn>
                                        <p:tgtEl>
                                          <p:spTgt spid="7291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291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291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291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29100"/>
                                        </p:tgtEl>
                                        <p:attrNameLst>
                                          <p:attrName>ppt_y</p:attrName>
                                        </p:attrNameLst>
                                      </p:cBhvr>
                                      <p:tavLst>
                                        <p:tav tm="0" fmla="#ppt_y-sin(pi*$)/81">
                                          <p:val>
                                            <p:fltVal val="0"/>
                                          </p:val>
                                        </p:tav>
                                        <p:tav tm="100000">
                                          <p:val>
                                            <p:fltVal val="1"/>
                                          </p:val>
                                        </p:tav>
                                      </p:tavLst>
                                    </p:anim>
                                    <p:animScale>
                                      <p:cBhvr>
                                        <p:cTn id="13" dur="26">
                                          <p:stCondLst>
                                            <p:cond delay="650"/>
                                          </p:stCondLst>
                                        </p:cTn>
                                        <p:tgtEl>
                                          <p:spTgt spid="729100"/>
                                        </p:tgtEl>
                                      </p:cBhvr>
                                      <p:to x="100000" y="60000"/>
                                    </p:animScale>
                                    <p:animScale>
                                      <p:cBhvr>
                                        <p:cTn id="14" dur="166" decel="50000">
                                          <p:stCondLst>
                                            <p:cond delay="676"/>
                                          </p:stCondLst>
                                        </p:cTn>
                                        <p:tgtEl>
                                          <p:spTgt spid="729100"/>
                                        </p:tgtEl>
                                      </p:cBhvr>
                                      <p:to x="100000" y="100000"/>
                                    </p:animScale>
                                    <p:animScale>
                                      <p:cBhvr>
                                        <p:cTn id="15" dur="26">
                                          <p:stCondLst>
                                            <p:cond delay="1312"/>
                                          </p:stCondLst>
                                        </p:cTn>
                                        <p:tgtEl>
                                          <p:spTgt spid="729100"/>
                                        </p:tgtEl>
                                      </p:cBhvr>
                                      <p:to x="100000" y="80000"/>
                                    </p:animScale>
                                    <p:animScale>
                                      <p:cBhvr>
                                        <p:cTn id="16" dur="166" decel="50000">
                                          <p:stCondLst>
                                            <p:cond delay="1338"/>
                                          </p:stCondLst>
                                        </p:cTn>
                                        <p:tgtEl>
                                          <p:spTgt spid="729100"/>
                                        </p:tgtEl>
                                      </p:cBhvr>
                                      <p:to x="100000" y="100000"/>
                                    </p:animScale>
                                    <p:animScale>
                                      <p:cBhvr>
                                        <p:cTn id="17" dur="26">
                                          <p:stCondLst>
                                            <p:cond delay="1642"/>
                                          </p:stCondLst>
                                        </p:cTn>
                                        <p:tgtEl>
                                          <p:spTgt spid="729100"/>
                                        </p:tgtEl>
                                      </p:cBhvr>
                                      <p:to x="100000" y="90000"/>
                                    </p:animScale>
                                    <p:animScale>
                                      <p:cBhvr>
                                        <p:cTn id="18" dur="166" decel="50000">
                                          <p:stCondLst>
                                            <p:cond delay="1668"/>
                                          </p:stCondLst>
                                        </p:cTn>
                                        <p:tgtEl>
                                          <p:spTgt spid="729100"/>
                                        </p:tgtEl>
                                      </p:cBhvr>
                                      <p:to x="100000" y="100000"/>
                                    </p:animScale>
                                    <p:animScale>
                                      <p:cBhvr>
                                        <p:cTn id="19" dur="26">
                                          <p:stCondLst>
                                            <p:cond delay="1808"/>
                                          </p:stCondLst>
                                        </p:cTn>
                                        <p:tgtEl>
                                          <p:spTgt spid="729100"/>
                                        </p:tgtEl>
                                      </p:cBhvr>
                                      <p:to x="100000" y="95000"/>
                                    </p:animScale>
                                    <p:animScale>
                                      <p:cBhvr>
                                        <p:cTn id="20" dur="166" decel="50000">
                                          <p:stCondLst>
                                            <p:cond delay="1834"/>
                                          </p:stCondLst>
                                        </p:cTn>
                                        <p:tgtEl>
                                          <p:spTgt spid="729100"/>
                                        </p:tgtEl>
                                      </p:cBhvr>
                                      <p:to x="100000" y="100000"/>
                                    </p:animScale>
                                  </p:childTnLst>
                                </p:cTn>
                              </p:par>
                            </p:childTnLst>
                          </p:cTn>
                        </p:par>
                        <p:par>
                          <p:cTn id="21" fill="hold" nodeType="afterGroup">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729101"/>
                                        </p:tgtEl>
                                        <p:attrNameLst>
                                          <p:attrName>style.visibility</p:attrName>
                                        </p:attrNameLst>
                                      </p:cBhvr>
                                      <p:to>
                                        <p:strVal val="visible"/>
                                      </p:to>
                                    </p:set>
                                    <p:anim calcmode="lin" valueType="num">
                                      <p:cBhvr additive="base">
                                        <p:cTn id="24" dur="500" fill="hold"/>
                                        <p:tgtEl>
                                          <p:spTgt spid="729101"/>
                                        </p:tgtEl>
                                        <p:attrNameLst>
                                          <p:attrName>ppt_x</p:attrName>
                                        </p:attrNameLst>
                                      </p:cBhvr>
                                      <p:tavLst>
                                        <p:tav tm="0">
                                          <p:val>
                                            <p:strVal val="#ppt_x"/>
                                          </p:val>
                                        </p:tav>
                                        <p:tav tm="100000">
                                          <p:val>
                                            <p:strVal val="#ppt_x"/>
                                          </p:val>
                                        </p:tav>
                                      </p:tavLst>
                                    </p:anim>
                                    <p:anim calcmode="lin" valueType="num">
                                      <p:cBhvr additive="base">
                                        <p:cTn id="25" dur="500" fill="hold"/>
                                        <p:tgtEl>
                                          <p:spTgt spid="72910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0" grpId="0"/>
      <p:bldP spid="729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092DE72E-1631-497F-BDBA-6DE898FA7ADC}" type="slidenum">
              <a:rPr lang="en-US" altLang="vi-VN" b="0" smtClean="0">
                <a:solidFill>
                  <a:schemeClr val="accent1"/>
                </a:solidFill>
              </a:rPr>
              <a:pPr eaLnBrk="1" hangingPunct="1"/>
              <a:t>40</a:t>
            </a:fld>
            <a:endParaRPr lang="en-US" altLang="vi-VN" b="0" smtClean="0">
              <a:solidFill>
                <a:schemeClr val="accent1"/>
              </a:solidFill>
            </a:endParaRPr>
          </a:p>
        </p:txBody>
      </p:sp>
      <p:sp>
        <p:nvSpPr>
          <p:cNvPr id="76902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Thẻ khai báo tham số (Prolog)</a:t>
            </a:r>
          </a:p>
        </p:txBody>
      </p:sp>
      <p:sp>
        <p:nvSpPr>
          <p:cNvPr id="43012" name="Rectangle 3"/>
          <p:cNvSpPr>
            <a:spLocks noGrp="1" noChangeArrowheads="1"/>
          </p:cNvSpPr>
          <p:nvPr>
            <p:ph type="body" idx="1"/>
          </p:nvPr>
        </p:nvSpPr>
        <p:spPr/>
        <p:txBody>
          <a:bodyPr/>
          <a:lstStyle/>
          <a:p>
            <a:pPr algn="just" eaLnBrk="1" hangingPunct="1">
              <a:lnSpc>
                <a:spcPct val="120000"/>
              </a:lnSpc>
            </a:pPr>
            <a:r>
              <a:rPr lang="en-US" altLang="vi-VN" smtClean="0"/>
              <a:t>Cho phép </a:t>
            </a:r>
            <a:r>
              <a:rPr lang="en-US" altLang="vi-VN" smtClean="0">
                <a:solidFill>
                  <a:srgbClr val="0000FF"/>
                </a:solidFill>
              </a:rPr>
              <a:t>mô tả thêm một số thông tin chung</a:t>
            </a:r>
            <a:r>
              <a:rPr lang="en-US" altLang="vi-VN" smtClean="0"/>
              <a:t> (tham số) ngoài các thông tin đã biểu diễn trong nội dung chính</a:t>
            </a:r>
          </a:p>
          <a:p>
            <a:pPr lvl="1" algn="just" eaLnBrk="1" hangingPunct="1">
              <a:lnSpc>
                <a:spcPct val="120000"/>
              </a:lnSpc>
            </a:pPr>
            <a:r>
              <a:rPr lang="en-US" altLang="vi-VN" smtClean="0">
                <a:solidFill>
                  <a:srgbClr val="0000FF"/>
                </a:solidFill>
              </a:rPr>
              <a:t>&lt;?xml Ten_1=“Gia_tri_1” Tên_2=“Gia_tri_2”… ?&gt;</a:t>
            </a:r>
          </a:p>
          <a:p>
            <a:pPr algn="just" eaLnBrk="1" hangingPunct="1">
              <a:lnSpc>
                <a:spcPct val="120000"/>
              </a:lnSpc>
            </a:pPr>
            <a:r>
              <a:rPr lang="en-US" altLang="vi-VN" smtClean="0"/>
              <a:t>Có 3 tham số được sử dùng hiện nay:</a:t>
            </a:r>
          </a:p>
          <a:p>
            <a:pPr lvl="1" algn="just" eaLnBrk="1" hangingPunct="1">
              <a:lnSpc>
                <a:spcPct val="120000"/>
              </a:lnSpc>
            </a:pPr>
            <a:r>
              <a:rPr lang="en-US" altLang="vi-VN" smtClean="0">
                <a:solidFill>
                  <a:srgbClr val="0000FF"/>
                </a:solidFill>
              </a:rPr>
              <a:t>version</a:t>
            </a:r>
            <a:r>
              <a:rPr lang="en-US" altLang="vi-VN" smtClean="0"/>
              <a:t>: khai báo về phiên bản của định chuẩn XML được sử dụng</a:t>
            </a:r>
          </a:p>
          <a:p>
            <a:pPr lvl="1" algn="just" eaLnBrk="1" hangingPunct="1">
              <a:lnSpc>
                <a:spcPct val="120000"/>
              </a:lnSpc>
            </a:pPr>
            <a:r>
              <a:rPr lang="en-US" altLang="vi-VN" smtClean="0">
                <a:solidFill>
                  <a:srgbClr val="0000FF"/>
                </a:solidFill>
              </a:rPr>
              <a:t>encoding</a:t>
            </a:r>
            <a:r>
              <a:rPr lang="en-US" altLang="vi-VN" smtClean="0"/>
              <a:t>: khai báo về cách mã hóa các ký tự trong tài liệu</a:t>
            </a:r>
          </a:p>
          <a:p>
            <a:pPr lvl="1" algn="just" eaLnBrk="1" hangingPunct="1">
              <a:lnSpc>
                <a:spcPct val="120000"/>
              </a:lnSpc>
            </a:pPr>
            <a:r>
              <a:rPr lang="en-US" altLang="vi-VN" smtClean="0">
                <a:solidFill>
                  <a:srgbClr val="0000FF"/>
                </a:solidFill>
              </a:rPr>
              <a:t>standalone</a:t>
            </a:r>
            <a:r>
              <a:rPr lang="en-US" altLang="vi-VN" smtClean="0"/>
              <a:t>: khai báo về liên kết của tài liệu XML với các tài liệu khác, có 2 giá trị là </a:t>
            </a:r>
            <a:r>
              <a:rPr lang="en-US" altLang="vi-VN" smtClean="0">
                <a:solidFill>
                  <a:srgbClr val="0000FF"/>
                </a:solidFill>
              </a:rPr>
              <a:t>“yes”, “no”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E510F62-F959-4CF3-BE46-611E3A57B208}" type="slidenum">
              <a:rPr lang="en-US" altLang="vi-VN" b="0" smtClean="0">
                <a:solidFill>
                  <a:schemeClr val="accent1"/>
                </a:solidFill>
              </a:rPr>
              <a:pPr eaLnBrk="1" hangingPunct="1"/>
              <a:t>41</a:t>
            </a:fld>
            <a:endParaRPr lang="en-US" altLang="vi-VN" b="0" smtClean="0">
              <a:solidFill>
                <a:schemeClr val="accent1"/>
              </a:solidFill>
            </a:endParaRPr>
          </a:p>
        </p:txBody>
      </p:sp>
      <p:sp>
        <p:nvSpPr>
          <p:cNvPr id="44035" name="Rectangle 3"/>
          <p:cNvSpPr>
            <a:spLocks noGrp="1" noChangeArrowheads="1"/>
          </p:cNvSpPr>
          <p:nvPr>
            <p:ph type="body" idx="1"/>
          </p:nvPr>
        </p:nvSpPr>
        <p:spPr>
          <a:xfrm>
            <a:off x="457200" y="1371600"/>
            <a:ext cx="8686800" cy="5026025"/>
          </a:xfrm>
        </p:spPr>
        <p:txBody>
          <a:bodyPr/>
          <a:lstStyle/>
          <a:p>
            <a:pPr algn="just" eaLnBrk="1" hangingPunct="1">
              <a:lnSpc>
                <a:spcPct val="120000"/>
              </a:lnSpc>
            </a:pPr>
            <a:r>
              <a:rPr lang="en-US" altLang="vi-VN" smtClean="0"/>
              <a:t>Ví dụ:</a:t>
            </a:r>
          </a:p>
          <a:p>
            <a:pPr lvl="1" eaLnBrk="1" hangingPunct="1">
              <a:buFont typeface="Wingdings 2" pitchFamily="18" charset="2"/>
              <a:buNone/>
            </a:pPr>
            <a:r>
              <a:rPr lang="en-US" altLang="vi-VN" smtClean="0">
                <a:solidFill>
                  <a:srgbClr val="FF0000"/>
                </a:solidFill>
              </a:rPr>
              <a:t>&lt;?</a:t>
            </a:r>
            <a:r>
              <a:rPr lang="en-US" altLang="vi-VN" smtClean="0"/>
              <a:t> </a:t>
            </a:r>
            <a:r>
              <a:rPr lang="en-US" altLang="vi-VN" smtClean="0">
                <a:solidFill>
                  <a:srgbClr val="008000"/>
                </a:solidFill>
              </a:rPr>
              <a:t>xml version=“1.0” encoding=“utf-8” standalone=“yes”</a:t>
            </a:r>
            <a:r>
              <a:rPr lang="en-US" altLang="vi-VN" smtClean="0"/>
              <a:t> </a:t>
            </a:r>
            <a:r>
              <a:rPr lang="en-US" altLang="vi-VN" smtClean="0">
                <a:solidFill>
                  <a:srgbClr val="FF0000"/>
                </a:solidFill>
              </a:rPr>
              <a:t>?&gt;</a:t>
            </a:r>
          </a:p>
          <a:p>
            <a:pPr lvl="1" eaLnBrk="1" hangingPunct="1">
              <a:buFont typeface="Wingdings 2" pitchFamily="18" charset="2"/>
              <a:buNone/>
            </a:pPr>
            <a:r>
              <a:rPr lang="en-US" altLang="vi-VN" smtClean="0">
                <a:solidFill>
                  <a:srgbClr val="FF0000"/>
                </a:solidFill>
              </a:rPr>
              <a:t>&lt;</a:t>
            </a:r>
            <a:r>
              <a:rPr lang="en-US" altLang="vi-VN" smtClean="0">
                <a:solidFill>
                  <a:srgbClr val="0000FF"/>
                </a:solidFill>
              </a:rPr>
              <a:t>Order</a:t>
            </a:r>
            <a:r>
              <a:rPr lang="en-US" altLang="vi-VN" smtClean="0">
                <a:solidFill>
                  <a:srgbClr val="FF0000"/>
                </a:solidFill>
              </a:rPr>
              <a:t>&gt;</a:t>
            </a:r>
          </a:p>
          <a:p>
            <a:pPr lvl="2" eaLnBrk="1" hangingPunct="1">
              <a:buFont typeface="Wingdings" pitchFamily="2" charset="2"/>
              <a:buNone/>
            </a:pPr>
            <a:r>
              <a:rPr lang="en-US" altLang="vi-VN" smtClean="0">
                <a:solidFill>
                  <a:srgbClr val="FF0000"/>
                </a:solidFill>
              </a:rPr>
              <a:t>&lt;</a:t>
            </a:r>
            <a:r>
              <a:rPr lang="en-US" altLang="vi-VN" smtClean="0">
                <a:solidFill>
                  <a:srgbClr val="0000FF"/>
                </a:solidFill>
              </a:rPr>
              <a:t>OrderDate</a:t>
            </a:r>
            <a:r>
              <a:rPr lang="en-US" altLang="vi-VN" smtClean="0">
                <a:solidFill>
                  <a:srgbClr val="FF0000"/>
                </a:solidFill>
              </a:rPr>
              <a:t>&gt; </a:t>
            </a:r>
            <a:r>
              <a:rPr lang="en-US" altLang="vi-VN" smtClean="0"/>
              <a:t>2002-6-14 </a:t>
            </a:r>
            <a:r>
              <a:rPr lang="en-US" altLang="vi-VN" smtClean="0">
                <a:solidFill>
                  <a:srgbClr val="FF0000"/>
                </a:solidFill>
              </a:rPr>
              <a:t>&lt;/</a:t>
            </a:r>
            <a:r>
              <a:rPr lang="en-US" altLang="vi-VN" smtClean="0">
                <a:solidFill>
                  <a:srgbClr val="0000FF"/>
                </a:solidFill>
              </a:rPr>
              <a:t>OrderDate</a:t>
            </a:r>
            <a:r>
              <a:rPr lang="en-US" altLang="vi-VN" smtClean="0">
                <a:solidFill>
                  <a:srgbClr val="FF0000"/>
                </a:solidFill>
              </a:rPr>
              <a:t>&gt;</a:t>
            </a:r>
          </a:p>
          <a:p>
            <a:pPr lvl="2" eaLnBrk="1" hangingPunct="1">
              <a:buFont typeface="Wingdings" pitchFamily="2" charset="2"/>
              <a:buNone/>
            </a:pPr>
            <a:r>
              <a:rPr lang="en-US" altLang="vi-VN" smtClean="0">
                <a:solidFill>
                  <a:srgbClr val="FF0000"/>
                </a:solidFill>
              </a:rPr>
              <a:t>&lt;</a:t>
            </a:r>
            <a:r>
              <a:rPr lang="en-US" altLang="vi-VN" smtClean="0">
                <a:solidFill>
                  <a:srgbClr val="0000FF"/>
                </a:solidFill>
              </a:rPr>
              <a:t>Customer</a:t>
            </a:r>
            <a:r>
              <a:rPr lang="en-US" altLang="vi-VN" smtClean="0">
                <a:solidFill>
                  <a:srgbClr val="FF0000"/>
                </a:solidFill>
              </a:rPr>
              <a:t>&gt; </a:t>
            </a:r>
            <a:r>
              <a:rPr lang="en-US" altLang="vi-VN" smtClean="0"/>
              <a:t>Helen Mooney </a:t>
            </a:r>
            <a:r>
              <a:rPr lang="en-US" altLang="vi-VN" smtClean="0">
                <a:solidFill>
                  <a:srgbClr val="FF0000"/>
                </a:solidFill>
              </a:rPr>
              <a:t>&lt;/</a:t>
            </a:r>
            <a:r>
              <a:rPr lang="en-US" altLang="vi-VN" smtClean="0">
                <a:solidFill>
                  <a:srgbClr val="0000FF"/>
                </a:solidFill>
              </a:rPr>
              <a:t>Customer</a:t>
            </a:r>
            <a:r>
              <a:rPr lang="en-US" altLang="vi-VN" smtClean="0">
                <a:solidFill>
                  <a:srgbClr val="FF0000"/>
                </a:solidFill>
              </a:rPr>
              <a:t>&gt;</a:t>
            </a:r>
          </a:p>
          <a:p>
            <a:pPr lvl="2" eaLnBrk="1" hangingPunct="1">
              <a:buFont typeface="Wingdings" pitchFamily="2" charset="2"/>
              <a:buNone/>
            </a:pPr>
            <a:r>
              <a:rPr lang="en-US" altLang="vi-VN" smtClean="0">
                <a:solidFill>
                  <a:srgbClr val="FF0000"/>
                </a:solidFill>
              </a:rPr>
              <a:t>&lt;</a:t>
            </a:r>
            <a:r>
              <a:rPr lang="en-US" altLang="vi-VN" smtClean="0">
                <a:solidFill>
                  <a:srgbClr val="0000FF"/>
                </a:solidFill>
              </a:rPr>
              <a:t>Item</a:t>
            </a:r>
            <a:r>
              <a:rPr lang="en-US" altLang="vi-VN" smtClean="0">
                <a:solidFill>
                  <a:srgbClr val="FF0000"/>
                </a:solidFill>
              </a:rPr>
              <a:t>&gt;</a:t>
            </a:r>
          </a:p>
          <a:p>
            <a:pPr lvl="3" eaLnBrk="1" hangingPunct="1">
              <a:buFont typeface="Wingdings 2" pitchFamily="18" charset="2"/>
              <a:buNone/>
            </a:pPr>
            <a:r>
              <a:rPr lang="en-US" altLang="vi-VN" sz="1800" smtClean="0">
                <a:solidFill>
                  <a:srgbClr val="FF0000"/>
                </a:solidFill>
              </a:rPr>
              <a:t>&lt;</a:t>
            </a:r>
            <a:r>
              <a:rPr lang="en-US" altLang="vi-VN" sz="1800" smtClean="0">
                <a:solidFill>
                  <a:srgbClr val="0000FF"/>
                </a:solidFill>
              </a:rPr>
              <a:t>ProductID</a:t>
            </a:r>
            <a:r>
              <a:rPr lang="en-US" altLang="vi-VN" sz="1800" smtClean="0">
                <a:solidFill>
                  <a:srgbClr val="FF0000"/>
                </a:solidFill>
              </a:rPr>
              <a:t>&gt; </a:t>
            </a:r>
            <a:r>
              <a:rPr lang="en-US" altLang="vi-VN" sz="1800" smtClean="0"/>
              <a:t>2 </a:t>
            </a:r>
            <a:r>
              <a:rPr lang="en-US" altLang="vi-VN" sz="1800" smtClean="0">
                <a:solidFill>
                  <a:srgbClr val="FF0000"/>
                </a:solidFill>
              </a:rPr>
              <a:t>&lt;/</a:t>
            </a:r>
            <a:r>
              <a:rPr lang="en-US" altLang="vi-VN" sz="1800" smtClean="0">
                <a:solidFill>
                  <a:srgbClr val="0000FF"/>
                </a:solidFill>
              </a:rPr>
              <a:t>ProductID</a:t>
            </a:r>
            <a:r>
              <a:rPr lang="en-US" altLang="vi-VN" sz="1800" smtClean="0">
                <a:solidFill>
                  <a:srgbClr val="FF0000"/>
                </a:solidFill>
              </a:rPr>
              <a:t>&gt;</a:t>
            </a:r>
          </a:p>
          <a:p>
            <a:pPr lvl="3" eaLnBrk="1" hangingPunct="1">
              <a:buFont typeface="Wingdings 2" pitchFamily="18" charset="2"/>
              <a:buNone/>
            </a:pPr>
            <a:r>
              <a:rPr lang="en-US" altLang="vi-VN" sz="1800" smtClean="0">
                <a:solidFill>
                  <a:srgbClr val="FF0000"/>
                </a:solidFill>
              </a:rPr>
              <a:t>&lt;</a:t>
            </a:r>
            <a:r>
              <a:rPr lang="en-US" altLang="vi-VN" sz="1800" smtClean="0">
                <a:solidFill>
                  <a:srgbClr val="0000FF"/>
                </a:solidFill>
              </a:rPr>
              <a:t>Quality</a:t>
            </a:r>
            <a:r>
              <a:rPr lang="en-US" altLang="vi-VN" sz="1800" smtClean="0">
                <a:solidFill>
                  <a:srgbClr val="FF0000"/>
                </a:solidFill>
              </a:rPr>
              <a:t>&gt; </a:t>
            </a:r>
            <a:r>
              <a:rPr lang="en-US" altLang="vi-VN" sz="1800" smtClean="0"/>
              <a:t>5 </a:t>
            </a:r>
            <a:r>
              <a:rPr lang="en-US" altLang="vi-VN" sz="1800" smtClean="0">
                <a:solidFill>
                  <a:srgbClr val="FF0000"/>
                </a:solidFill>
              </a:rPr>
              <a:t>&lt;/</a:t>
            </a:r>
            <a:r>
              <a:rPr lang="en-US" altLang="vi-VN" sz="1800" smtClean="0">
                <a:solidFill>
                  <a:srgbClr val="0000FF"/>
                </a:solidFill>
              </a:rPr>
              <a:t>Quanlity</a:t>
            </a:r>
            <a:r>
              <a:rPr lang="en-US" altLang="vi-VN" sz="1800" smtClean="0">
                <a:solidFill>
                  <a:srgbClr val="FF0000"/>
                </a:solidFill>
              </a:rPr>
              <a:t>&gt;</a:t>
            </a:r>
          </a:p>
          <a:p>
            <a:pPr lvl="2" eaLnBrk="1" hangingPunct="1">
              <a:buFont typeface="Wingdings" pitchFamily="2" charset="2"/>
              <a:buNone/>
            </a:pPr>
            <a:r>
              <a:rPr lang="en-US" altLang="vi-VN" smtClean="0">
                <a:solidFill>
                  <a:srgbClr val="FF0000"/>
                </a:solidFill>
              </a:rPr>
              <a:t>&lt;</a:t>
            </a:r>
            <a:r>
              <a:rPr lang="en-US" altLang="vi-VN" smtClean="0">
                <a:solidFill>
                  <a:srgbClr val="0000FF"/>
                </a:solidFill>
              </a:rPr>
              <a:t>Item</a:t>
            </a:r>
            <a:r>
              <a:rPr lang="en-US" altLang="vi-VN" smtClean="0">
                <a:solidFill>
                  <a:srgbClr val="FF0000"/>
                </a:solidFill>
              </a:rPr>
              <a:t>&gt;</a:t>
            </a:r>
          </a:p>
          <a:p>
            <a:pPr lvl="3" eaLnBrk="1" hangingPunct="1">
              <a:buFont typeface="Wingdings 2" pitchFamily="18" charset="2"/>
              <a:buNone/>
            </a:pPr>
            <a:r>
              <a:rPr lang="en-US" altLang="vi-VN" sz="1800" smtClean="0">
                <a:solidFill>
                  <a:srgbClr val="FF0000"/>
                </a:solidFill>
              </a:rPr>
              <a:t>&lt;</a:t>
            </a:r>
            <a:r>
              <a:rPr lang="en-US" altLang="vi-VN" sz="1800" smtClean="0">
                <a:solidFill>
                  <a:srgbClr val="0000FF"/>
                </a:solidFill>
              </a:rPr>
              <a:t>ProductID</a:t>
            </a:r>
            <a:r>
              <a:rPr lang="en-US" altLang="vi-VN" sz="1800" smtClean="0">
                <a:solidFill>
                  <a:srgbClr val="FF0000"/>
                </a:solidFill>
              </a:rPr>
              <a:t>&gt; </a:t>
            </a:r>
            <a:r>
              <a:rPr lang="en-US" altLang="vi-VN" sz="1800" smtClean="0"/>
              <a:t>1 </a:t>
            </a:r>
            <a:r>
              <a:rPr lang="en-US" altLang="vi-VN" sz="1800" smtClean="0">
                <a:solidFill>
                  <a:srgbClr val="FF0000"/>
                </a:solidFill>
              </a:rPr>
              <a:t>&lt;/</a:t>
            </a:r>
            <a:r>
              <a:rPr lang="en-US" altLang="vi-VN" sz="1800" smtClean="0">
                <a:solidFill>
                  <a:srgbClr val="0000FF"/>
                </a:solidFill>
              </a:rPr>
              <a:t>ProductID</a:t>
            </a:r>
            <a:r>
              <a:rPr lang="en-US" altLang="vi-VN" sz="1800" smtClean="0">
                <a:solidFill>
                  <a:srgbClr val="FF0000"/>
                </a:solidFill>
              </a:rPr>
              <a:t>&gt;</a:t>
            </a:r>
          </a:p>
          <a:p>
            <a:pPr lvl="3" eaLnBrk="1" hangingPunct="1">
              <a:buFont typeface="Wingdings 2" pitchFamily="18" charset="2"/>
              <a:buNone/>
            </a:pPr>
            <a:r>
              <a:rPr lang="en-US" altLang="vi-VN" sz="1800" smtClean="0">
                <a:solidFill>
                  <a:srgbClr val="FF0000"/>
                </a:solidFill>
              </a:rPr>
              <a:t>&lt;</a:t>
            </a:r>
            <a:r>
              <a:rPr lang="en-US" altLang="vi-VN" sz="1800" smtClean="0">
                <a:solidFill>
                  <a:srgbClr val="0000FF"/>
                </a:solidFill>
              </a:rPr>
              <a:t>Quality</a:t>
            </a:r>
            <a:r>
              <a:rPr lang="en-US" altLang="vi-VN" sz="1800" smtClean="0">
                <a:solidFill>
                  <a:srgbClr val="FF0000"/>
                </a:solidFill>
              </a:rPr>
              <a:t>&gt; </a:t>
            </a:r>
            <a:r>
              <a:rPr lang="en-US" altLang="vi-VN" sz="1800" smtClean="0"/>
              <a:t>3 </a:t>
            </a:r>
            <a:r>
              <a:rPr lang="en-US" altLang="vi-VN" sz="1800" smtClean="0">
                <a:solidFill>
                  <a:srgbClr val="FF0000"/>
                </a:solidFill>
              </a:rPr>
              <a:t>&lt;/</a:t>
            </a:r>
            <a:r>
              <a:rPr lang="en-US" altLang="vi-VN" sz="1800" smtClean="0">
                <a:solidFill>
                  <a:srgbClr val="0000FF"/>
                </a:solidFill>
              </a:rPr>
              <a:t>Quanlity</a:t>
            </a:r>
            <a:r>
              <a:rPr lang="en-US" altLang="vi-VN" sz="1800" smtClean="0">
                <a:solidFill>
                  <a:srgbClr val="FF0000"/>
                </a:solidFill>
              </a:rPr>
              <a:t>&gt;</a:t>
            </a:r>
          </a:p>
          <a:p>
            <a:pPr lvl="2" eaLnBrk="1" hangingPunct="1">
              <a:buFont typeface="Wingdings" pitchFamily="2" charset="2"/>
              <a:buNone/>
            </a:pPr>
            <a:r>
              <a:rPr lang="en-US" altLang="vi-VN" smtClean="0">
                <a:solidFill>
                  <a:srgbClr val="FF0000"/>
                </a:solidFill>
              </a:rPr>
              <a:t>&lt;/</a:t>
            </a:r>
            <a:r>
              <a:rPr lang="en-US" altLang="vi-VN" smtClean="0">
                <a:solidFill>
                  <a:srgbClr val="0000FF"/>
                </a:solidFill>
              </a:rPr>
              <a:t>Item</a:t>
            </a:r>
            <a:r>
              <a:rPr lang="en-US" altLang="vi-VN" smtClean="0">
                <a:solidFill>
                  <a:srgbClr val="FF0000"/>
                </a:solidFill>
              </a:rPr>
              <a:t>&gt;</a:t>
            </a:r>
          </a:p>
          <a:p>
            <a:pPr lvl="1" eaLnBrk="1" hangingPunct="1">
              <a:buFont typeface="Wingdings 2" pitchFamily="18" charset="2"/>
              <a:buNone/>
            </a:pPr>
            <a:r>
              <a:rPr lang="en-US" altLang="vi-VN" smtClean="0">
                <a:solidFill>
                  <a:srgbClr val="FF0000"/>
                </a:solidFill>
              </a:rPr>
              <a:t>&lt;/</a:t>
            </a:r>
            <a:r>
              <a:rPr lang="en-US" altLang="vi-VN" smtClean="0">
                <a:solidFill>
                  <a:srgbClr val="0000FF"/>
                </a:solidFill>
              </a:rPr>
              <a:t>Order</a:t>
            </a:r>
            <a:r>
              <a:rPr lang="en-US" altLang="vi-VN" smtClean="0">
                <a:solidFill>
                  <a:srgbClr val="FF0000"/>
                </a:solidFill>
              </a:rPr>
              <a:t>&gt;</a:t>
            </a:r>
          </a:p>
        </p:txBody>
      </p:sp>
      <p:sp>
        <p:nvSpPr>
          <p:cNvPr id="786437" name="Rectangle 5"/>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Thẻ khai báo tham số (Prolog)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2F81857-29EC-44A2-AB31-9C05CCA34577}" type="slidenum">
              <a:rPr lang="en-US" altLang="vi-VN" b="0" smtClean="0">
                <a:solidFill>
                  <a:schemeClr val="accent1"/>
                </a:solidFill>
              </a:rPr>
              <a:pPr eaLnBrk="1" hangingPunct="1"/>
              <a:t>42</a:t>
            </a:fld>
            <a:endParaRPr lang="en-US" altLang="vi-VN" b="0" smtClean="0">
              <a:solidFill>
                <a:schemeClr val="accent1"/>
              </a:solidFill>
            </a:endParaRPr>
          </a:p>
        </p:txBody>
      </p:sp>
      <p:sp>
        <p:nvSpPr>
          <p:cNvPr id="78848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Comment</a:t>
            </a:r>
          </a:p>
        </p:txBody>
      </p:sp>
      <p:sp>
        <p:nvSpPr>
          <p:cNvPr id="45060" name="Rectangle 3"/>
          <p:cNvSpPr>
            <a:spLocks noGrp="1" noChangeArrowheads="1"/>
          </p:cNvSpPr>
          <p:nvPr>
            <p:ph type="body" idx="1"/>
          </p:nvPr>
        </p:nvSpPr>
        <p:spPr/>
        <p:txBody>
          <a:bodyPr/>
          <a:lstStyle/>
          <a:p>
            <a:pPr algn="just" eaLnBrk="1" hangingPunct="1">
              <a:lnSpc>
                <a:spcPct val="120000"/>
              </a:lnSpc>
            </a:pPr>
            <a:r>
              <a:rPr lang="en-US" altLang="vi-VN" smtClean="0"/>
              <a:t>Cho phép </a:t>
            </a:r>
            <a:r>
              <a:rPr lang="en-US" altLang="vi-VN" smtClean="0">
                <a:solidFill>
                  <a:srgbClr val="0000FF"/>
                </a:solidFill>
              </a:rPr>
              <a:t>bổ sung các thông tin ghi chú</a:t>
            </a:r>
            <a:r>
              <a:rPr lang="en-US" altLang="vi-VN" smtClean="0"/>
              <a:t> có ý nghĩa đối với con người và không có ý nghĩa với các hệ thống xử lý tài liệu XML</a:t>
            </a:r>
          </a:p>
          <a:p>
            <a:pPr lvl="1" algn="just" eaLnBrk="1" hangingPunct="1">
              <a:lnSpc>
                <a:spcPct val="120000"/>
              </a:lnSpc>
            </a:pPr>
            <a:r>
              <a:rPr lang="en-US" altLang="vi-VN" smtClean="0"/>
              <a:t>Dạng: </a:t>
            </a:r>
            <a:r>
              <a:rPr lang="en-US" altLang="vi-VN" smtClean="0">
                <a:solidFill>
                  <a:srgbClr val="0000FF"/>
                </a:solidFill>
              </a:rPr>
              <a:t>&lt; !-- Nội dung ghi chú -- &gt;</a:t>
            </a:r>
          </a:p>
          <a:p>
            <a:pPr lvl="1" algn="just" eaLnBrk="1" hangingPunct="1">
              <a:lnSpc>
                <a:spcPct val="120000"/>
              </a:lnSpc>
            </a:pPr>
            <a:r>
              <a:rPr lang="en-US" altLang="vi-VN" smtClean="0"/>
              <a:t>Ví dụ: </a:t>
            </a:r>
            <a:r>
              <a:rPr lang="en-US" altLang="vi-VN" smtClean="0">
                <a:solidFill>
                  <a:srgbClr val="0000FF"/>
                </a:solidFill>
              </a:rPr>
              <a:t>&lt;!--PRODUCTDATA is the root element--&gt;</a:t>
            </a:r>
          </a:p>
          <a:p>
            <a:pPr algn="just" eaLnBrk="1" hangingPunct="1">
              <a:lnSpc>
                <a:spcPct val="120000"/>
              </a:lnSpc>
            </a:pPr>
            <a:r>
              <a:rPr lang="en-US" altLang="vi-VN" smtClean="0">
                <a:solidFill>
                  <a:srgbClr val="0000FF"/>
                </a:solidFill>
              </a:rPr>
              <a:t>Chú ý:</a:t>
            </a:r>
          </a:p>
          <a:p>
            <a:pPr lvl="1" algn="just" eaLnBrk="1" hangingPunct="1">
              <a:lnSpc>
                <a:spcPct val="120000"/>
              </a:lnSpc>
            </a:pPr>
            <a:r>
              <a:rPr lang="en-US" altLang="vi-VN" smtClean="0"/>
              <a:t>Ghi chú không được đặt trước các khai báo</a:t>
            </a:r>
          </a:p>
          <a:p>
            <a:pPr lvl="1" algn="just" eaLnBrk="1" hangingPunct="1">
              <a:lnSpc>
                <a:spcPct val="120000"/>
              </a:lnSpc>
            </a:pPr>
            <a:r>
              <a:rPr lang="en-US" altLang="vi-VN" smtClean="0"/>
              <a:t>Không được đặt ghi chú vào bên trong phần định dạng</a:t>
            </a:r>
          </a:p>
          <a:p>
            <a:pPr lvl="1" algn="just" eaLnBrk="1" hangingPunct="1">
              <a:lnSpc>
                <a:spcPct val="120000"/>
              </a:lnSpc>
            </a:pPr>
            <a:r>
              <a:rPr lang="en-US" altLang="vi-VN" smtClean="0"/>
              <a:t>Không thể dùng chuỗi</a:t>
            </a:r>
            <a:r>
              <a:rPr lang="en-US" altLang="vi-VN" smtClean="0">
                <a:solidFill>
                  <a:srgbClr val="0000FF"/>
                </a:solidFill>
              </a:rPr>
              <a:t> --</a:t>
            </a:r>
            <a:r>
              <a:rPr lang="en-US" altLang="vi-VN" smtClean="0"/>
              <a:t> bên trong ghi chú</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2C2B1D68-7667-41FC-ABB0-BD3FFFAC57F7}" type="slidenum">
              <a:rPr lang="en-US" altLang="vi-VN" b="0" smtClean="0">
                <a:solidFill>
                  <a:schemeClr val="accent1"/>
                </a:solidFill>
              </a:rPr>
              <a:pPr eaLnBrk="1" hangingPunct="1"/>
              <a:t>43</a:t>
            </a:fld>
            <a:endParaRPr lang="en-US" altLang="vi-VN" b="0" smtClean="0">
              <a:solidFill>
                <a:schemeClr val="accent1"/>
              </a:solidFill>
            </a:endParaRPr>
          </a:p>
        </p:txBody>
      </p:sp>
      <p:sp>
        <p:nvSpPr>
          <p:cNvPr id="69120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Entity References</a:t>
            </a:r>
          </a:p>
        </p:txBody>
      </p:sp>
      <p:sp>
        <p:nvSpPr>
          <p:cNvPr id="46084" name="Rectangle 3"/>
          <p:cNvSpPr>
            <a:spLocks noGrp="1" noChangeArrowheads="1"/>
          </p:cNvSpPr>
          <p:nvPr>
            <p:ph type="body" idx="1"/>
          </p:nvPr>
        </p:nvSpPr>
        <p:spPr>
          <a:xfrm>
            <a:off x="457200" y="1371600"/>
            <a:ext cx="8229600" cy="2209800"/>
          </a:xfrm>
        </p:spPr>
        <p:txBody>
          <a:bodyPr/>
          <a:lstStyle/>
          <a:p>
            <a:pPr eaLnBrk="1" hangingPunct="1">
              <a:lnSpc>
                <a:spcPct val="120000"/>
              </a:lnSpc>
            </a:pPr>
            <a:r>
              <a:rPr lang="en-US" altLang="vi-VN" smtClean="0"/>
              <a:t>Cú pháp: </a:t>
            </a:r>
            <a:r>
              <a:rPr lang="en-US" altLang="vi-VN" smtClean="0">
                <a:solidFill>
                  <a:srgbClr val="0000FF"/>
                </a:solidFill>
              </a:rPr>
              <a:t>&amp;entityname</a:t>
            </a:r>
            <a:r>
              <a:rPr lang="en-US" altLang="vi-VN" smtClean="0"/>
              <a:t>;</a:t>
            </a:r>
          </a:p>
          <a:p>
            <a:pPr eaLnBrk="1" hangingPunct="1">
              <a:lnSpc>
                <a:spcPct val="120000"/>
              </a:lnSpc>
            </a:pPr>
            <a:r>
              <a:rPr lang="en-US" altLang="vi-VN" smtClean="0"/>
              <a:t>Ví dụ: </a:t>
            </a:r>
            <a:br>
              <a:rPr lang="en-US" altLang="vi-VN" smtClean="0"/>
            </a:br>
            <a:r>
              <a:rPr lang="en-US" altLang="vi-VN" smtClean="0">
                <a:solidFill>
                  <a:srgbClr val="FF0000"/>
                </a:solidFill>
              </a:rPr>
              <a:t>&lt;</a:t>
            </a:r>
            <a:r>
              <a:rPr lang="en-US" altLang="vi-VN" smtClean="0">
                <a:solidFill>
                  <a:srgbClr val="0000FF"/>
                </a:solidFill>
              </a:rPr>
              <a:t>element</a:t>
            </a:r>
            <a:r>
              <a:rPr lang="en-US" altLang="vi-VN" smtClean="0">
                <a:solidFill>
                  <a:srgbClr val="FF0000"/>
                </a:solidFill>
              </a:rPr>
              <a:t>&gt;</a:t>
            </a:r>
            <a:r>
              <a:rPr lang="en-US" altLang="vi-VN" smtClean="0"/>
              <a:t> this is less than &amp;lt; </a:t>
            </a:r>
            <a:r>
              <a:rPr lang="en-US" altLang="vi-VN" smtClean="0">
                <a:solidFill>
                  <a:srgbClr val="FF0000"/>
                </a:solidFill>
              </a:rPr>
              <a:t>&lt;/</a:t>
            </a:r>
            <a:r>
              <a:rPr lang="en-US" altLang="vi-VN" smtClean="0">
                <a:solidFill>
                  <a:srgbClr val="0000FF"/>
                </a:solidFill>
              </a:rPr>
              <a:t>element</a:t>
            </a:r>
            <a:r>
              <a:rPr lang="en-US" altLang="vi-VN" smtClean="0">
                <a:solidFill>
                  <a:srgbClr val="FF0000"/>
                </a:solidFill>
              </a:rPr>
              <a:t>&gt;</a:t>
            </a:r>
          </a:p>
          <a:p>
            <a:pPr eaLnBrk="1" hangingPunct="1">
              <a:lnSpc>
                <a:spcPct val="120000"/>
              </a:lnSpc>
            </a:pPr>
            <a:r>
              <a:rPr lang="en-US" altLang="vi-VN" smtClean="0"/>
              <a:t>Một số entity thông dụng:</a:t>
            </a:r>
          </a:p>
        </p:txBody>
      </p:sp>
      <p:graphicFrame>
        <p:nvGraphicFramePr>
          <p:cNvPr id="691231" name="Group 31"/>
          <p:cNvGraphicFramePr>
            <a:graphicFrameLocks noGrp="1"/>
          </p:cNvGraphicFramePr>
          <p:nvPr/>
        </p:nvGraphicFramePr>
        <p:xfrm>
          <a:off x="3048000" y="3581400"/>
          <a:ext cx="4038600" cy="2667000"/>
        </p:xfrm>
        <a:graphic>
          <a:graphicData uri="http://schemas.openxmlformats.org/drawingml/2006/table">
            <a:tbl>
              <a:tblPr/>
              <a:tblGrid>
                <a:gridCol w="2019300"/>
                <a:gridCol w="20193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&amp;lt;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&lt;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&amp;gt;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&gt;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&amp;amp;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&amp;apos;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&amp;quot;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rgbClr val="000000"/>
                          </a:solidFill>
                          <a:effectLst/>
                          <a:latin typeface="Arial"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4AFF0496-3CFB-483D-BF75-A5B1D0F8EF86}" type="slidenum">
              <a:rPr lang="en-US" altLang="vi-VN" b="0" smtClean="0">
                <a:solidFill>
                  <a:schemeClr val="accent1"/>
                </a:solidFill>
              </a:rPr>
              <a:pPr eaLnBrk="1" hangingPunct="1"/>
              <a:t>44</a:t>
            </a:fld>
            <a:endParaRPr lang="en-US" altLang="vi-VN" b="0" smtClean="0">
              <a:solidFill>
                <a:schemeClr val="accent1"/>
              </a:solidFill>
            </a:endParaRPr>
          </a:p>
        </p:txBody>
      </p:sp>
      <p:sp>
        <p:nvSpPr>
          <p:cNvPr id="689154" name="Rectangle 2"/>
          <p:cNvSpPr>
            <a:spLocks noGrp="1" noChangeArrowheads="1"/>
          </p:cNvSpPr>
          <p:nvPr>
            <p:ph type="title"/>
          </p:nvPr>
        </p:nvSpPr>
        <p:spPr>
          <a:xfrm>
            <a:off x="1447800" y="184150"/>
            <a:ext cx="7239000" cy="579438"/>
          </a:xfrm>
        </p:spPr>
        <p:txBody>
          <a:bodyPr>
            <a:spAutoFit/>
          </a:bodyPr>
          <a:lstStyle/>
          <a:p>
            <a:pPr eaLnBrk="1" hangingPunct="1">
              <a:defRPr/>
            </a:pPr>
            <a:r>
              <a:rPr lang="en-US" b="1" smtClean="0">
                <a:effectLst>
                  <a:outerShdw blurRad="38100" dist="38100" dir="2700000" algn="tl">
                    <a:srgbClr val="C0C0C0"/>
                  </a:outerShdw>
                </a:effectLst>
              </a:rPr>
              <a:t>XML: Oid và Tham chiếu</a:t>
            </a:r>
          </a:p>
        </p:txBody>
      </p:sp>
      <p:sp>
        <p:nvSpPr>
          <p:cNvPr id="47108" name="Rectangle 3"/>
          <p:cNvSpPr>
            <a:spLocks noGrp="1" noChangeArrowheads="1"/>
          </p:cNvSpPr>
          <p:nvPr>
            <p:ph type="body" idx="1"/>
          </p:nvPr>
        </p:nvSpPr>
        <p:spPr>
          <a:xfrm>
            <a:off x="493713" y="1371600"/>
            <a:ext cx="8650287" cy="5130800"/>
          </a:xfrm>
        </p:spPr>
        <p:txBody>
          <a:bodyPr>
            <a:spAutoFit/>
          </a:bodyPr>
          <a:lstStyle/>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t> </a:t>
            </a:r>
            <a:r>
              <a:rPr lang="en-US" altLang="vi-VN" smtClean="0">
                <a:solidFill>
                  <a:srgbClr val="CC3300"/>
                </a:solidFill>
              </a:rPr>
              <a:t>id</a:t>
            </a:r>
            <a:r>
              <a:rPr lang="en-US" altLang="vi-VN" smtClean="0"/>
              <a:t>=“o555”</a:t>
            </a:r>
            <a:r>
              <a:rPr lang="en-US" altLang="vi-VN" smtClean="0">
                <a:solidFill>
                  <a:srgbClr val="FF0000"/>
                </a:solidFill>
              </a:rPr>
              <a:t>&gt;</a:t>
            </a:r>
            <a:endParaRPr lang="en-US" altLang="vi-VN" smtClean="0"/>
          </a:p>
          <a:p>
            <a:pPr eaLnBrk="1" hangingPunct="1">
              <a:lnSpc>
                <a:spcPct val="120000"/>
              </a:lnSpc>
              <a:buFont typeface="Wingdings" pitchFamily="2" charset="2"/>
              <a:buNone/>
            </a:pPr>
            <a:r>
              <a:rPr lang="en-US" altLang="vi-VN" smtClean="0"/>
              <a:t>		</a:t>
            </a:r>
            <a:r>
              <a:rPr lang="en-US" altLang="vi-VN" smtClean="0">
                <a:solidFill>
                  <a:srgbClr val="FF0000"/>
                </a:solidFill>
              </a:rPr>
              <a:t>&lt;</a:t>
            </a:r>
            <a:r>
              <a:rPr lang="en-US" altLang="vi-VN" smtClean="0">
                <a:solidFill>
                  <a:srgbClr val="0000FF"/>
                </a:solidFill>
              </a:rPr>
              <a:t>name</a:t>
            </a:r>
            <a:r>
              <a:rPr lang="en-US" altLang="vi-VN" smtClean="0">
                <a:solidFill>
                  <a:srgbClr val="FF0000"/>
                </a:solidFill>
              </a:rPr>
              <a:t>&gt;</a:t>
            </a:r>
            <a:r>
              <a:rPr lang="en-US" altLang="vi-VN" smtClean="0"/>
              <a:t> Jane </a:t>
            </a:r>
            <a:r>
              <a:rPr lang="en-US" altLang="vi-VN" smtClean="0">
                <a:solidFill>
                  <a:srgbClr val="FF0000"/>
                </a:solidFill>
              </a:rPr>
              <a:t>&lt;/</a:t>
            </a:r>
            <a:r>
              <a:rPr lang="en-US" altLang="vi-VN" smtClean="0">
                <a:solidFill>
                  <a:srgbClr val="0000FF"/>
                </a:solidFill>
              </a:rPr>
              <a:t>name</a:t>
            </a:r>
            <a:r>
              <a:rPr lang="en-US" altLang="vi-VN" smtClean="0">
                <a:solidFill>
                  <a:srgbClr val="FF0000"/>
                </a:solidFill>
              </a:rPr>
              <a:t>&gt;</a:t>
            </a:r>
            <a:endParaRPr lang="en-US" altLang="vi-VN" smtClean="0"/>
          </a:p>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solidFill>
                  <a:srgbClr val="FF0000"/>
                </a:solidFill>
              </a:rPr>
              <a:t>&gt;</a:t>
            </a:r>
          </a:p>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t> </a:t>
            </a:r>
            <a:r>
              <a:rPr lang="en-US" altLang="vi-VN" smtClean="0">
                <a:solidFill>
                  <a:srgbClr val="CC3300"/>
                </a:solidFill>
              </a:rPr>
              <a:t>id</a:t>
            </a:r>
            <a:r>
              <a:rPr lang="en-US" altLang="vi-VN" smtClean="0"/>
              <a:t>=“o456”</a:t>
            </a:r>
            <a:r>
              <a:rPr lang="en-US" altLang="vi-VN" smtClean="0">
                <a:solidFill>
                  <a:srgbClr val="FF0000"/>
                </a:solidFill>
              </a:rPr>
              <a:t>&gt; </a:t>
            </a:r>
          </a:p>
          <a:p>
            <a:pPr eaLnBrk="1" hangingPunct="1">
              <a:lnSpc>
                <a:spcPct val="120000"/>
              </a:lnSpc>
              <a:buFont typeface="Wingdings" pitchFamily="2" charset="2"/>
              <a:buNone/>
            </a:pPr>
            <a:r>
              <a:rPr lang="en-US" altLang="vi-VN" smtClean="0">
                <a:solidFill>
                  <a:srgbClr val="FF0000"/>
                </a:solidFill>
              </a:rPr>
              <a:t>		&lt;</a:t>
            </a:r>
            <a:r>
              <a:rPr lang="en-US" altLang="vi-VN" smtClean="0">
                <a:solidFill>
                  <a:srgbClr val="0000FF"/>
                </a:solidFill>
              </a:rPr>
              <a:t>name</a:t>
            </a:r>
            <a:r>
              <a:rPr lang="en-US" altLang="vi-VN" smtClean="0">
                <a:solidFill>
                  <a:srgbClr val="FF0000"/>
                </a:solidFill>
              </a:rPr>
              <a:t>&gt;</a:t>
            </a:r>
            <a:r>
              <a:rPr lang="en-US" altLang="vi-VN" smtClean="0"/>
              <a:t> Mary </a:t>
            </a:r>
            <a:r>
              <a:rPr lang="en-US" altLang="vi-VN" smtClean="0">
                <a:solidFill>
                  <a:srgbClr val="FF0000"/>
                </a:solidFill>
              </a:rPr>
              <a:t>&lt;/</a:t>
            </a:r>
            <a:r>
              <a:rPr lang="en-US" altLang="vi-VN" smtClean="0">
                <a:solidFill>
                  <a:srgbClr val="0000FF"/>
                </a:solidFill>
              </a:rPr>
              <a:t>name</a:t>
            </a:r>
            <a:r>
              <a:rPr lang="en-US" altLang="vi-VN" smtClean="0">
                <a:solidFill>
                  <a:srgbClr val="FF0000"/>
                </a:solidFill>
              </a:rPr>
              <a:t>&gt;</a:t>
            </a:r>
          </a:p>
          <a:p>
            <a:pPr eaLnBrk="1" hangingPunct="1">
              <a:lnSpc>
                <a:spcPct val="120000"/>
              </a:lnSpc>
              <a:buFont typeface="Wingdings" pitchFamily="2" charset="2"/>
              <a:buNone/>
            </a:pPr>
            <a:r>
              <a:rPr lang="en-US" altLang="vi-VN" smtClean="0"/>
              <a:t>           </a:t>
            </a:r>
            <a:r>
              <a:rPr lang="en-US" altLang="vi-VN" smtClean="0">
                <a:solidFill>
                  <a:srgbClr val="FF0000"/>
                </a:solidFill>
              </a:rPr>
              <a:t>&lt;</a:t>
            </a:r>
            <a:r>
              <a:rPr lang="en-US" altLang="vi-VN" smtClean="0">
                <a:solidFill>
                  <a:srgbClr val="0000FF"/>
                </a:solidFill>
              </a:rPr>
              <a:t>children</a:t>
            </a:r>
            <a:r>
              <a:rPr lang="en-US" altLang="vi-VN" smtClean="0"/>
              <a:t> </a:t>
            </a:r>
            <a:r>
              <a:rPr lang="en-US" altLang="vi-VN" smtClean="0">
                <a:solidFill>
                  <a:srgbClr val="CC3300"/>
                </a:solidFill>
              </a:rPr>
              <a:t>idref</a:t>
            </a:r>
            <a:r>
              <a:rPr lang="en-US" altLang="vi-VN" smtClean="0"/>
              <a:t>=“o123 o555”</a:t>
            </a:r>
            <a:r>
              <a:rPr lang="en-US" altLang="vi-VN" smtClean="0">
                <a:solidFill>
                  <a:srgbClr val="FF0000"/>
                </a:solidFill>
              </a:rPr>
              <a:t>/&gt;</a:t>
            </a:r>
          </a:p>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t>&gt;</a:t>
            </a:r>
          </a:p>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t> </a:t>
            </a:r>
            <a:r>
              <a:rPr lang="en-US" altLang="vi-VN" smtClean="0">
                <a:solidFill>
                  <a:srgbClr val="CC3300"/>
                </a:solidFill>
              </a:rPr>
              <a:t>id</a:t>
            </a:r>
            <a:r>
              <a:rPr lang="en-US" altLang="vi-VN" smtClean="0"/>
              <a:t>=“o123” </a:t>
            </a:r>
            <a:r>
              <a:rPr lang="en-US" altLang="vi-VN" smtClean="0">
                <a:solidFill>
                  <a:srgbClr val="CC3300"/>
                </a:solidFill>
              </a:rPr>
              <a:t>mother</a:t>
            </a:r>
            <a:r>
              <a:rPr lang="en-US" altLang="vi-VN" smtClean="0"/>
              <a:t>=“o456”</a:t>
            </a:r>
            <a:r>
              <a:rPr lang="en-US" altLang="vi-VN" smtClean="0">
                <a:solidFill>
                  <a:srgbClr val="FF0000"/>
                </a:solidFill>
              </a:rPr>
              <a:t>&gt;</a:t>
            </a:r>
          </a:p>
          <a:p>
            <a:pPr eaLnBrk="1" hangingPunct="1">
              <a:lnSpc>
                <a:spcPct val="120000"/>
              </a:lnSpc>
              <a:buFont typeface="Wingdings" pitchFamily="2" charset="2"/>
              <a:buNone/>
            </a:pPr>
            <a:r>
              <a:rPr lang="en-US" altLang="vi-VN" smtClean="0">
                <a:solidFill>
                  <a:srgbClr val="FF0000"/>
                </a:solidFill>
              </a:rPr>
              <a:t>		&lt;</a:t>
            </a:r>
            <a:r>
              <a:rPr lang="en-US" altLang="vi-VN" smtClean="0">
                <a:solidFill>
                  <a:srgbClr val="0000FF"/>
                </a:solidFill>
              </a:rPr>
              <a:t>name</a:t>
            </a:r>
            <a:r>
              <a:rPr lang="en-US" altLang="vi-VN" smtClean="0">
                <a:solidFill>
                  <a:srgbClr val="FF0000"/>
                </a:solidFill>
              </a:rPr>
              <a:t>&gt; </a:t>
            </a:r>
            <a:r>
              <a:rPr lang="en-US" altLang="vi-VN" smtClean="0"/>
              <a:t>John </a:t>
            </a:r>
            <a:r>
              <a:rPr lang="en-US" altLang="vi-VN" smtClean="0">
                <a:solidFill>
                  <a:srgbClr val="FF0000"/>
                </a:solidFill>
              </a:rPr>
              <a:t>&lt;/</a:t>
            </a:r>
            <a:r>
              <a:rPr lang="en-US" altLang="vi-VN" smtClean="0">
                <a:solidFill>
                  <a:srgbClr val="0000FF"/>
                </a:solidFill>
              </a:rPr>
              <a:t>name</a:t>
            </a:r>
            <a:r>
              <a:rPr lang="en-US" altLang="vi-VN" smtClean="0">
                <a:solidFill>
                  <a:srgbClr val="FF0000"/>
                </a:solidFill>
              </a:rPr>
              <a:t>&gt;</a:t>
            </a:r>
          </a:p>
          <a:p>
            <a:pPr eaLnBrk="1" hangingPunct="1">
              <a:lnSpc>
                <a:spcPct val="120000"/>
              </a:lnSpc>
              <a:buFont typeface="Wingdings" pitchFamily="2" charset="2"/>
              <a:buNone/>
            </a:pPr>
            <a:r>
              <a:rPr lang="en-US" altLang="vi-VN" smtClean="0">
                <a:solidFill>
                  <a:srgbClr val="FF0000"/>
                </a:solidFill>
              </a:rPr>
              <a:t>&lt;/</a:t>
            </a:r>
            <a:r>
              <a:rPr lang="en-US" altLang="vi-VN" smtClean="0">
                <a:solidFill>
                  <a:srgbClr val="0000FF"/>
                </a:solidFill>
              </a:rPr>
              <a:t>person</a:t>
            </a:r>
            <a:r>
              <a:rPr lang="en-US" altLang="vi-VN" smtClean="0">
                <a:solidFill>
                  <a:srgbClr val="FF0000"/>
                </a:solidFill>
              </a:rPr>
              <a:t>&gt;</a:t>
            </a:r>
          </a:p>
        </p:txBody>
      </p:sp>
      <p:sp>
        <p:nvSpPr>
          <p:cNvPr id="689156" name="Text Box 4"/>
          <p:cNvSpPr txBox="1">
            <a:spLocks noChangeArrowheads="1"/>
          </p:cNvSpPr>
          <p:nvPr/>
        </p:nvSpPr>
        <p:spPr bwMode="auto">
          <a:xfrm>
            <a:off x="728663" y="6248400"/>
            <a:ext cx="765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ltLang="vi-VN" sz="2400" b="0">
                <a:solidFill>
                  <a:srgbClr val="000000"/>
                </a:solidFill>
              </a:rPr>
              <a:t>OID và tham chiếu trong XML</a:t>
            </a:r>
          </a:p>
        </p:txBody>
      </p:sp>
      <p:sp>
        <p:nvSpPr>
          <p:cNvPr id="689157" name="Rectangle 5"/>
          <p:cNvSpPr>
            <a:spLocks noChangeArrowheads="1"/>
          </p:cNvSpPr>
          <p:nvPr/>
        </p:nvSpPr>
        <p:spPr bwMode="auto">
          <a:xfrm>
            <a:off x="3079750" y="5060950"/>
            <a:ext cx="21336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689158" name="Line 6"/>
          <p:cNvSpPr>
            <a:spLocks noChangeShapeType="1"/>
          </p:cNvSpPr>
          <p:nvPr/>
        </p:nvSpPr>
        <p:spPr bwMode="auto">
          <a:xfrm flipH="1" flipV="1">
            <a:off x="2895600" y="3276600"/>
            <a:ext cx="1981200" cy="1752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89159" name="Line 7"/>
          <p:cNvSpPr>
            <a:spLocks noChangeShapeType="1"/>
          </p:cNvSpPr>
          <p:nvPr/>
        </p:nvSpPr>
        <p:spPr bwMode="auto">
          <a:xfrm flipH="1" flipV="1">
            <a:off x="2667000" y="1828800"/>
            <a:ext cx="2286000" cy="2286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89160" name="Line 8"/>
          <p:cNvSpPr>
            <a:spLocks noChangeShapeType="1"/>
          </p:cNvSpPr>
          <p:nvPr/>
        </p:nvSpPr>
        <p:spPr bwMode="auto">
          <a:xfrm flipH="1">
            <a:off x="2590800" y="4419600"/>
            <a:ext cx="1143000" cy="609600"/>
          </a:xfrm>
          <a:prstGeom prst="line">
            <a:avLst/>
          </a:prstGeom>
          <a:noFill/>
          <a:ln w="38100">
            <a:solidFill>
              <a:srgbClr val="F48D10"/>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689161" name="Rectangle 9"/>
          <p:cNvSpPr>
            <a:spLocks noChangeArrowheads="1"/>
          </p:cNvSpPr>
          <p:nvPr/>
        </p:nvSpPr>
        <p:spPr bwMode="auto">
          <a:xfrm>
            <a:off x="2286000" y="2978150"/>
            <a:ext cx="685800" cy="381000"/>
          </a:xfrm>
          <a:prstGeom prst="rect">
            <a:avLst/>
          </a:prstGeom>
          <a:solidFill>
            <a:schemeClr val="accent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689162" name="Rectangle 10"/>
          <p:cNvSpPr>
            <a:spLocks noChangeArrowheads="1"/>
          </p:cNvSpPr>
          <p:nvPr/>
        </p:nvSpPr>
        <p:spPr bwMode="auto">
          <a:xfrm>
            <a:off x="3733800" y="4025900"/>
            <a:ext cx="685800" cy="381000"/>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689163" name="Rectangle 11"/>
          <p:cNvSpPr>
            <a:spLocks noChangeArrowheads="1"/>
          </p:cNvSpPr>
          <p:nvPr/>
        </p:nvSpPr>
        <p:spPr bwMode="auto">
          <a:xfrm>
            <a:off x="2286000" y="5060950"/>
            <a:ext cx="685800" cy="381000"/>
          </a:xfrm>
          <a:prstGeom prst="rect">
            <a:avLst/>
          </a:prstGeom>
          <a:solidFill>
            <a:srgbClr val="FFFF00">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689164" name="Rectangle 12"/>
          <p:cNvSpPr>
            <a:spLocks noChangeArrowheads="1"/>
          </p:cNvSpPr>
          <p:nvPr/>
        </p:nvSpPr>
        <p:spPr bwMode="auto">
          <a:xfrm>
            <a:off x="4483100" y="4022725"/>
            <a:ext cx="685800" cy="381000"/>
          </a:xfrm>
          <a:prstGeom prst="rect">
            <a:avLst/>
          </a:prstGeom>
          <a:solidFill>
            <a:srgbClr val="FF8181">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689165" name="Rectangle 13"/>
          <p:cNvSpPr>
            <a:spLocks noChangeArrowheads="1"/>
          </p:cNvSpPr>
          <p:nvPr/>
        </p:nvSpPr>
        <p:spPr bwMode="auto">
          <a:xfrm>
            <a:off x="2286000" y="1476375"/>
            <a:ext cx="685800" cy="381000"/>
          </a:xfrm>
          <a:prstGeom prst="rect">
            <a:avLst/>
          </a:prstGeom>
          <a:solidFill>
            <a:srgbClr val="FF8181">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9156"/>
                                        </p:tgtEl>
                                        <p:attrNameLst>
                                          <p:attrName>style.visibility</p:attrName>
                                        </p:attrNameLst>
                                      </p:cBhvr>
                                      <p:to>
                                        <p:strVal val="visible"/>
                                      </p:to>
                                    </p:set>
                                    <p:anim calcmode="lin" valueType="num">
                                      <p:cBhvr additive="base">
                                        <p:cTn id="7" dur="500" fill="hold"/>
                                        <p:tgtEl>
                                          <p:spTgt spid="689156"/>
                                        </p:tgtEl>
                                        <p:attrNameLst>
                                          <p:attrName>ppt_x</p:attrName>
                                        </p:attrNameLst>
                                      </p:cBhvr>
                                      <p:tavLst>
                                        <p:tav tm="0">
                                          <p:val>
                                            <p:strVal val="1+#ppt_w/2"/>
                                          </p:val>
                                        </p:tav>
                                        <p:tav tm="100000">
                                          <p:val>
                                            <p:strVal val="#ppt_x"/>
                                          </p:val>
                                        </p:tav>
                                      </p:tavLst>
                                    </p:anim>
                                    <p:anim calcmode="lin" valueType="num">
                                      <p:cBhvr additive="base">
                                        <p:cTn id="8" dur="500" fill="hold"/>
                                        <p:tgtEl>
                                          <p:spTgt spid="689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89157"/>
                                        </p:tgtEl>
                                        <p:attrNameLst>
                                          <p:attrName>style.visibility</p:attrName>
                                        </p:attrNameLst>
                                      </p:cBhvr>
                                      <p:to>
                                        <p:strVal val="visible"/>
                                      </p:to>
                                    </p:set>
                                    <p:animEffect transition="in" filter="dissolve">
                                      <p:cBhvr>
                                        <p:cTn id="13" dur="500"/>
                                        <p:tgtEl>
                                          <p:spTgt spid="689157"/>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89158"/>
                                        </p:tgtEl>
                                        <p:attrNameLst>
                                          <p:attrName>style.visibility</p:attrName>
                                        </p:attrNameLst>
                                      </p:cBhvr>
                                      <p:to>
                                        <p:strVal val="visible"/>
                                      </p:to>
                                    </p:set>
                                    <p:animEffect transition="in" filter="dissolve">
                                      <p:cBhvr>
                                        <p:cTn id="17" dur="500"/>
                                        <p:tgtEl>
                                          <p:spTgt spid="689158"/>
                                        </p:tgtEl>
                                      </p:cBhvr>
                                    </p:animEffec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689161"/>
                                        </p:tgtEl>
                                        <p:attrNameLst>
                                          <p:attrName>style.visibility</p:attrName>
                                        </p:attrNameLst>
                                      </p:cBhvr>
                                      <p:to>
                                        <p:strVal val="visible"/>
                                      </p:to>
                                    </p:set>
                                    <p:animEffect transition="in" filter="dissolve">
                                      <p:cBhvr>
                                        <p:cTn id="21" dur="500"/>
                                        <p:tgtEl>
                                          <p:spTgt spid="6891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89162"/>
                                        </p:tgtEl>
                                        <p:attrNameLst>
                                          <p:attrName>style.visibility</p:attrName>
                                        </p:attrNameLst>
                                      </p:cBhvr>
                                      <p:to>
                                        <p:strVal val="visible"/>
                                      </p:to>
                                    </p:set>
                                    <p:animEffect transition="in" filter="dissolve">
                                      <p:cBhvr>
                                        <p:cTn id="26" dur="500"/>
                                        <p:tgtEl>
                                          <p:spTgt spid="689162"/>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89160"/>
                                        </p:tgtEl>
                                        <p:attrNameLst>
                                          <p:attrName>style.visibility</p:attrName>
                                        </p:attrNameLst>
                                      </p:cBhvr>
                                      <p:to>
                                        <p:strVal val="visible"/>
                                      </p:to>
                                    </p:set>
                                    <p:animEffect transition="in" filter="dissolve">
                                      <p:cBhvr>
                                        <p:cTn id="30" dur="500"/>
                                        <p:tgtEl>
                                          <p:spTgt spid="689160"/>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689163"/>
                                        </p:tgtEl>
                                        <p:attrNameLst>
                                          <p:attrName>style.visibility</p:attrName>
                                        </p:attrNameLst>
                                      </p:cBhvr>
                                      <p:to>
                                        <p:strVal val="visible"/>
                                      </p:to>
                                    </p:set>
                                    <p:animEffect transition="in" filter="dissolve">
                                      <p:cBhvr>
                                        <p:cTn id="34" dur="500"/>
                                        <p:tgtEl>
                                          <p:spTgt spid="6891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89164"/>
                                        </p:tgtEl>
                                        <p:attrNameLst>
                                          <p:attrName>style.visibility</p:attrName>
                                        </p:attrNameLst>
                                      </p:cBhvr>
                                      <p:to>
                                        <p:strVal val="visible"/>
                                      </p:to>
                                    </p:set>
                                    <p:animEffect transition="in" filter="dissolve">
                                      <p:cBhvr>
                                        <p:cTn id="39" dur="500"/>
                                        <p:tgtEl>
                                          <p:spTgt spid="689164"/>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689159"/>
                                        </p:tgtEl>
                                        <p:attrNameLst>
                                          <p:attrName>style.visibility</p:attrName>
                                        </p:attrNameLst>
                                      </p:cBhvr>
                                      <p:to>
                                        <p:strVal val="visible"/>
                                      </p:to>
                                    </p:set>
                                    <p:animEffect transition="in" filter="dissolve">
                                      <p:cBhvr>
                                        <p:cTn id="43" dur="500"/>
                                        <p:tgtEl>
                                          <p:spTgt spid="689159"/>
                                        </p:tgtEl>
                                      </p:cBhvr>
                                    </p:animEffect>
                                  </p:childTnLst>
                                </p:cTn>
                              </p:par>
                            </p:childTnLst>
                          </p:cTn>
                        </p:par>
                        <p:par>
                          <p:cTn id="44" fill="hold" nodeType="afterGroup">
                            <p:stCondLst>
                              <p:cond delay="1000"/>
                            </p:stCondLst>
                            <p:childTnLst>
                              <p:par>
                                <p:cTn id="45" presetID="9" presetClass="entr" presetSubtype="0" fill="hold" grpId="0" nodeType="afterEffect">
                                  <p:stCondLst>
                                    <p:cond delay="0"/>
                                  </p:stCondLst>
                                  <p:childTnLst>
                                    <p:set>
                                      <p:cBhvr>
                                        <p:cTn id="46" dur="1" fill="hold">
                                          <p:stCondLst>
                                            <p:cond delay="0"/>
                                          </p:stCondLst>
                                        </p:cTn>
                                        <p:tgtEl>
                                          <p:spTgt spid="689165"/>
                                        </p:tgtEl>
                                        <p:attrNameLst>
                                          <p:attrName>style.visibility</p:attrName>
                                        </p:attrNameLst>
                                      </p:cBhvr>
                                      <p:to>
                                        <p:strVal val="visible"/>
                                      </p:to>
                                    </p:set>
                                    <p:animEffect transition="in" filter="dissolve">
                                      <p:cBhvr>
                                        <p:cTn id="47" dur="500"/>
                                        <p:tgtEl>
                                          <p:spTgt spid="68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6" grpId="0" autoUpdateAnimBg="0"/>
      <p:bldP spid="689157" grpId="0" animBg="1"/>
      <p:bldP spid="689158" grpId="0" animBg="1"/>
      <p:bldP spid="689159" grpId="0" animBg="1"/>
      <p:bldP spid="689160" grpId="0" animBg="1"/>
      <p:bldP spid="689161" grpId="0" animBg="1"/>
      <p:bldP spid="689162" grpId="0" animBg="1"/>
      <p:bldP spid="689163" grpId="0" animBg="1"/>
      <p:bldP spid="689164" grpId="0" animBg="1"/>
      <p:bldP spid="68916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2EB3E539-C400-4C88-87BC-CCEBD002D9AC}" type="slidenum">
              <a:rPr lang="en-US" altLang="vi-VN" b="0" smtClean="0">
                <a:solidFill>
                  <a:schemeClr val="accent1"/>
                </a:solidFill>
              </a:rPr>
              <a:pPr eaLnBrk="1" hangingPunct="1"/>
              <a:t>45</a:t>
            </a:fld>
            <a:endParaRPr lang="en-US" altLang="vi-VN" b="0" smtClean="0">
              <a:solidFill>
                <a:schemeClr val="accent1"/>
              </a:solidFill>
            </a:endParaRPr>
          </a:p>
        </p:txBody>
      </p:sp>
      <p:sp>
        <p:nvSpPr>
          <p:cNvPr id="721925" name="Rectangle 5"/>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CSDL &amp; XML</a:t>
            </a:r>
          </a:p>
        </p:txBody>
      </p:sp>
      <p:sp>
        <p:nvSpPr>
          <p:cNvPr id="48132" name="Line 4"/>
          <p:cNvSpPr>
            <a:spLocks noChangeShapeType="1"/>
          </p:cNvSpPr>
          <p:nvPr/>
        </p:nvSpPr>
        <p:spPr bwMode="auto">
          <a:xfrm>
            <a:off x="4343400" y="1524000"/>
            <a:ext cx="0" cy="44958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48133" name="Rectangle 8"/>
          <p:cNvSpPr>
            <a:spLocks noGrp="1" noChangeArrowheads="1"/>
          </p:cNvSpPr>
          <p:nvPr>
            <p:ph type="body" sz="half" idx="1"/>
          </p:nvPr>
        </p:nvSpPr>
        <p:spPr/>
        <p:txBody>
          <a:bodyPr/>
          <a:lstStyle/>
          <a:p>
            <a:pPr eaLnBrk="1" hangingPunct="1"/>
            <a:endParaRPr lang="vi-VN" altLang="vi-VN" sz="2000" smtClean="0"/>
          </a:p>
        </p:txBody>
      </p:sp>
      <p:sp>
        <p:nvSpPr>
          <p:cNvPr id="48134" name="Rectangle 10"/>
          <p:cNvSpPr>
            <a:spLocks noGrp="1" noChangeArrowheads="1"/>
          </p:cNvSpPr>
          <p:nvPr>
            <p:ph type="body" sz="half" idx="2"/>
          </p:nvPr>
        </p:nvSpPr>
        <p:spPr/>
        <p:txBody>
          <a:bodyPr/>
          <a:lstStyle/>
          <a:p>
            <a:pPr eaLnBrk="1" hangingPunct="1"/>
            <a:endParaRPr lang="vi-VN" altLang="vi-VN" sz="2000" smtClean="0"/>
          </a:p>
        </p:txBody>
      </p:sp>
      <p:sp>
        <p:nvSpPr>
          <p:cNvPr id="48135" name="AutoShape 11"/>
          <p:cNvSpPr>
            <a:spLocks noChangeArrowheads="1"/>
          </p:cNvSpPr>
          <p:nvPr/>
        </p:nvSpPr>
        <p:spPr bwMode="auto">
          <a:xfrm>
            <a:off x="762000" y="2286000"/>
            <a:ext cx="3276600" cy="3124200"/>
          </a:xfrm>
          <a:prstGeom prst="irregularSeal1">
            <a:avLst/>
          </a:prstGeom>
          <a:solidFill>
            <a:srgbClr val="CCFFFF"/>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sz="2400"/>
              <a:t>Sử dụng</a:t>
            </a:r>
          </a:p>
          <a:p>
            <a:pPr algn="ctr" eaLnBrk="1" hangingPunct="1"/>
            <a:r>
              <a:rPr lang="en-US" altLang="vi-VN" sz="2400"/>
              <a:t>CSDL?</a:t>
            </a:r>
          </a:p>
        </p:txBody>
      </p:sp>
      <p:sp>
        <p:nvSpPr>
          <p:cNvPr id="48136" name="AutoShape 12"/>
          <p:cNvSpPr>
            <a:spLocks noChangeArrowheads="1"/>
          </p:cNvSpPr>
          <p:nvPr/>
        </p:nvSpPr>
        <p:spPr bwMode="auto">
          <a:xfrm>
            <a:off x="4953000" y="2286000"/>
            <a:ext cx="3276600" cy="3124200"/>
          </a:xfrm>
          <a:prstGeom prst="irregularSeal1">
            <a:avLst/>
          </a:prstGeom>
          <a:solidFill>
            <a:srgbClr val="CCFFFF"/>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sz="2400"/>
              <a:t>Sử dụng</a:t>
            </a:r>
          </a:p>
          <a:p>
            <a:pPr algn="ctr" eaLnBrk="1" hangingPunct="1"/>
            <a:r>
              <a:rPr lang="en-US" altLang="vi-VN" sz="2400"/>
              <a:t>XML?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EEE90EFB-DE6F-4465-8CA8-FEA7B565689D}" type="slidenum">
              <a:rPr lang="en-US" altLang="vi-VN" b="0" smtClean="0">
                <a:solidFill>
                  <a:schemeClr val="accent1"/>
                </a:solidFill>
              </a:rPr>
              <a:pPr eaLnBrk="1" hangingPunct="1"/>
              <a:t>46</a:t>
            </a:fld>
            <a:endParaRPr lang="en-US" altLang="vi-VN" b="0" smtClean="0">
              <a:solidFill>
                <a:schemeClr val="accent1"/>
              </a:solidFill>
            </a:endParaRPr>
          </a:p>
        </p:txBody>
      </p:sp>
      <p:sp>
        <p:nvSpPr>
          <p:cNvPr id="71782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Bài tập</a:t>
            </a:r>
          </a:p>
        </p:txBody>
      </p:sp>
      <p:sp>
        <p:nvSpPr>
          <p:cNvPr id="49156" name="Rectangle 3"/>
          <p:cNvSpPr>
            <a:spLocks noGrp="1" noChangeArrowheads="1"/>
          </p:cNvSpPr>
          <p:nvPr>
            <p:ph type="body" idx="1"/>
          </p:nvPr>
        </p:nvSpPr>
        <p:spPr/>
        <p:txBody>
          <a:bodyPr/>
          <a:lstStyle/>
          <a:p>
            <a:pPr algn="just" eaLnBrk="1" hangingPunct="1">
              <a:lnSpc>
                <a:spcPct val="120000"/>
              </a:lnSpc>
            </a:pPr>
            <a:r>
              <a:rPr lang="en-US" altLang="vi-VN" smtClean="0"/>
              <a:t>Làm quen việc sử dụng XML để lưu trữ thông tin (thay cho cơ sở dữ liệu)</a:t>
            </a:r>
          </a:p>
          <a:p>
            <a:pPr algn="just" eaLnBrk="1" hangingPunct="1">
              <a:lnSpc>
                <a:spcPct val="120000"/>
              </a:lnSpc>
            </a:pPr>
            <a:r>
              <a:rPr lang="en-US" altLang="vi-VN" smtClean="0"/>
              <a:t>Mở rộng:</a:t>
            </a:r>
          </a:p>
          <a:p>
            <a:pPr lvl="1" algn="just" eaLnBrk="1" hangingPunct="1">
              <a:lnSpc>
                <a:spcPct val="120000"/>
              </a:lnSpc>
            </a:pPr>
            <a:r>
              <a:rPr lang="en-US" altLang="vi-VN" smtClean="0"/>
              <a:t>Tìm hiểu cách khai báo XML Schema</a:t>
            </a:r>
          </a:p>
          <a:p>
            <a:pPr lvl="1" algn="just" eaLnBrk="1" hangingPunct="1">
              <a:lnSpc>
                <a:spcPct val="120000"/>
              </a:lnSpc>
            </a:pPr>
            <a:r>
              <a:rPr lang="en-US" altLang="vi-VN" smtClean="0"/>
              <a:t>Tìm hiểu Xquery</a:t>
            </a:r>
          </a:p>
          <a:p>
            <a:pPr lvl="1" algn="just" eaLnBrk="1" hangingPunct="1">
              <a:lnSpc>
                <a:spcPct val="120000"/>
              </a:lnSpc>
            </a:pPr>
            <a:r>
              <a:rPr lang="en-US" altLang="vi-VN" smtClean="0"/>
              <a:t>Tìm hiểu XSLT</a:t>
            </a:r>
          </a:p>
          <a:p>
            <a:pPr lvl="1" algn="just" eaLnBrk="1" hangingPunct="1">
              <a:lnSpc>
                <a:spcPct val="120000"/>
              </a:lnSpc>
            </a:pPr>
            <a:r>
              <a:rPr lang="en-US" altLang="vi-VN" smtClean="0"/>
              <a:t>Tìm hiểu XPath</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5B3DDBAA-BD41-4790-BE71-6385DA289582}" type="slidenum">
              <a:rPr lang="en-US" altLang="vi-VN" b="0" smtClean="0"/>
              <a:pPr eaLnBrk="1" hangingPunct="1"/>
              <a:t>47</a:t>
            </a:fld>
            <a:endParaRPr lang="en-US" altLang="vi-VN" b="0" smtClean="0"/>
          </a:p>
        </p:txBody>
      </p:sp>
      <p:sp>
        <p:nvSpPr>
          <p:cNvPr id="803842" name="Rectangle 2"/>
          <p:cNvSpPr>
            <a:spLocks noGrp="1" noChangeArrowheads="1"/>
          </p:cNvSpPr>
          <p:nvPr>
            <p:ph type="ctrTitle"/>
          </p:nvPr>
        </p:nvSpPr>
        <p:spPr/>
        <p:txBody>
          <a:bodyPr/>
          <a:lstStyle/>
          <a:p>
            <a:pPr eaLnBrk="1" hangingPunct="1">
              <a:defRPr/>
            </a:pPr>
            <a:r>
              <a:rPr lang="en-US" sz="3600" b="1" smtClean="0">
                <a:effectLst>
                  <a:outerShdw blurRad="38100" dist="38100" dir="2700000" algn="tl">
                    <a:srgbClr val="C0C0C0"/>
                  </a:outerShdw>
                </a:effectLst>
              </a:rPr>
              <a:t>Đọc và tạo tài liệu XML</a:t>
            </a:r>
          </a:p>
        </p:txBody>
      </p:sp>
      <p:sp>
        <p:nvSpPr>
          <p:cNvPr id="50180" name="Rectangle 3"/>
          <p:cNvSpPr>
            <a:spLocks noGrp="1" noChangeArrowheads="1"/>
          </p:cNvSpPr>
          <p:nvPr>
            <p:ph type="subTitle" idx="1"/>
          </p:nvPr>
        </p:nvSpPr>
        <p:spPr/>
        <p:txBody>
          <a:bodyPr/>
          <a:lstStyle/>
          <a:p>
            <a:pPr eaLnBrk="1" hangingPunct="1"/>
            <a:endParaRPr lang="vi-VN" altLang="vi-V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49E1C7E-E4B9-42DB-A309-2081D14246B3}" type="slidenum">
              <a:rPr lang="en-US" altLang="vi-VN" b="0" smtClean="0">
                <a:solidFill>
                  <a:schemeClr val="accent1"/>
                </a:solidFill>
              </a:rPr>
              <a:pPr eaLnBrk="1" hangingPunct="1"/>
              <a:t>48</a:t>
            </a:fld>
            <a:endParaRPr lang="en-US" altLang="vi-VN" b="0" smtClean="0">
              <a:solidFill>
                <a:schemeClr val="accent1"/>
              </a:solidFill>
            </a:endParaRPr>
          </a:p>
        </p:txBody>
      </p:sp>
      <p:sp>
        <p:nvSpPr>
          <p:cNvPr id="79667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Giới thiệu</a:t>
            </a:r>
          </a:p>
        </p:txBody>
      </p:sp>
      <p:sp>
        <p:nvSpPr>
          <p:cNvPr id="51204"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XmlReader</a:t>
            </a:r>
            <a:r>
              <a:rPr lang="en-US" altLang="vi-VN" smtClean="0"/>
              <a:t> và </a:t>
            </a:r>
            <a:r>
              <a:rPr lang="en-US" altLang="vi-VN" smtClean="0">
                <a:solidFill>
                  <a:srgbClr val="0000FF"/>
                </a:solidFill>
              </a:rPr>
              <a:t>XmlWriter</a:t>
            </a:r>
            <a:r>
              <a:rPr lang="en-US" altLang="vi-VN" smtClean="0"/>
              <a:t> là 2 </a:t>
            </a:r>
            <a:r>
              <a:rPr lang="en-US" altLang="vi-VN" smtClean="0">
                <a:solidFill>
                  <a:srgbClr val="FF0000"/>
                </a:solidFill>
              </a:rPr>
              <a:t>lớp ảo</a:t>
            </a:r>
            <a:r>
              <a:rPr lang="en-US" altLang="vi-VN" smtClean="0"/>
              <a:t> quan trọng nhất trong mô hình đối tượng XML của .NET Framework. </a:t>
            </a:r>
          </a:p>
          <a:p>
            <a:pPr lvl="1" algn="just" eaLnBrk="1" hangingPunct="1">
              <a:lnSpc>
                <a:spcPct val="120000"/>
              </a:lnSpc>
            </a:pPr>
            <a:r>
              <a:rPr lang="en-US" altLang="vi-VN" smtClean="0">
                <a:solidFill>
                  <a:srgbClr val="0000FF"/>
                </a:solidFill>
              </a:rPr>
              <a:t>XmlReader</a:t>
            </a:r>
            <a:r>
              <a:rPr lang="en-US" altLang="vi-VN" smtClean="0"/>
              <a:t> cung cấp các API để </a:t>
            </a:r>
            <a:r>
              <a:rPr lang="en-US" altLang="vi-VN" smtClean="0">
                <a:solidFill>
                  <a:srgbClr val="0000FF"/>
                </a:solidFill>
              </a:rPr>
              <a:t>đọc tài liệu XML.</a:t>
            </a:r>
          </a:p>
          <a:p>
            <a:pPr lvl="1" algn="just" eaLnBrk="1" hangingPunct="1">
              <a:lnSpc>
                <a:spcPct val="120000"/>
              </a:lnSpc>
            </a:pPr>
            <a:r>
              <a:rPr lang="en-US" altLang="vi-VN" smtClean="0">
                <a:solidFill>
                  <a:srgbClr val="0000FF"/>
                </a:solidFill>
              </a:rPr>
              <a:t>XmlWriter</a:t>
            </a:r>
            <a:r>
              <a:rPr lang="en-US" altLang="vi-VN" smtClean="0"/>
              <a:t> cung cấp các API để </a:t>
            </a:r>
            <a:r>
              <a:rPr lang="en-US" altLang="vi-VN" smtClean="0">
                <a:solidFill>
                  <a:srgbClr val="0000FF"/>
                </a:solidFill>
              </a:rPr>
              <a:t>tạo ra các tài XML</a:t>
            </a:r>
            <a:r>
              <a:rPr lang="en-US" altLang="vi-VN" smtClean="0"/>
              <a:t> theo chuẩn của W3C.</a:t>
            </a:r>
          </a:p>
          <a:p>
            <a:pPr lvl="1" algn="just" eaLnBrk="1" hangingPunct="1">
              <a:lnSpc>
                <a:spcPct val="120000"/>
              </a:lnSpc>
            </a:pPr>
            <a:r>
              <a:rPr lang="en-US" altLang="vi-VN" smtClean="0">
                <a:solidFill>
                  <a:srgbClr val="0000FF"/>
                </a:solidFill>
              </a:rPr>
              <a:t>XmlReader</a:t>
            </a:r>
            <a:r>
              <a:rPr lang="en-US" altLang="vi-VN" smtClean="0"/>
              <a:t> và </a:t>
            </a:r>
            <a:r>
              <a:rPr lang="en-US" altLang="vi-VN" smtClean="0">
                <a:solidFill>
                  <a:srgbClr val="0000FF"/>
                </a:solidFill>
              </a:rPr>
              <a:t>XmlWriter</a:t>
            </a:r>
            <a:r>
              <a:rPr lang="en-US" altLang="vi-VN" smtClean="0"/>
              <a:t> sử dụng mô hình stream để đọc/ghi từng phần của tài liệu XML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DB6627FD-1AA7-4F0F-AAC4-267FF0A0D973}" type="slidenum">
              <a:rPr lang="en-US" altLang="vi-VN" b="0" smtClean="0">
                <a:solidFill>
                  <a:schemeClr val="accent1"/>
                </a:solidFill>
              </a:rPr>
              <a:pPr eaLnBrk="1" hangingPunct="1"/>
              <a:t>49</a:t>
            </a:fld>
            <a:endParaRPr lang="en-US" altLang="vi-VN" b="0" smtClean="0">
              <a:solidFill>
                <a:schemeClr val="accent1"/>
              </a:solidFill>
            </a:endParaRPr>
          </a:p>
        </p:txBody>
      </p:sp>
      <p:sp>
        <p:nvSpPr>
          <p:cNvPr id="80486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Sử dụng XmlReader và XmlWriter</a:t>
            </a:r>
          </a:p>
        </p:txBody>
      </p:sp>
      <p:sp>
        <p:nvSpPr>
          <p:cNvPr id="52228" name="Rectangle 3"/>
          <p:cNvSpPr>
            <a:spLocks noGrp="1" noChangeArrowheads="1"/>
          </p:cNvSpPr>
          <p:nvPr>
            <p:ph type="body" idx="1"/>
          </p:nvPr>
        </p:nvSpPr>
        <p:spPr/>
        <p:txBody>
          <a:bodyPr/>
          <a:lstStyle/>
          <a:p>
            <a:pPr algn="just" eaLnBrk="1" hangingPunct="1">
              <a:lnSpc>
                <a:spcPct val="120000"/>
              </a:lnSpc>
            </a:pPr>
            <a:r>
              <a:rPr lang="en-US" altLang="vi-VN" smtClean="0"/>
              <a:t>Do </a:t>
            </a:r>
            <a:r>
              <a:rPr lang="en-US" altLang="vi-VN" smtClean="0">
                <a:solidFill>
                  <a:srgbClr val="0000FF"/>
                </a:solidFill>
              </a:rPr>
              <a:t>XmlReader</a:t>
            </a:r>
            <a:r>
              <a:rPr lang="en-US" altLang="vi-VN" smtClean="0"/>
              <a:t> và </a:t>
            </a:r>
            <a:r>
              <a:rPr lang="en-US" altLang="vi-VN" smtClean="0">
                <a:solidFill>
                  <a:srgbClr val="0000FF"/>
                </a:solidFill>
              </a:rPr>
              <a:t>XmlWriter</a:t>
            </a:r>
            <a:r>
              <a:rPr lang="en-US" altLang="vi-VN" smtClean="0"/>
              <a:t> đều là </a:t>
            </a:r>
            <a:r>
              <a:rPr lang="en-US" altLang="vi-VN" smtClean="0">
                <a:solidFill>
                  <a:srgbClr val="0000FF"/>
                </a:solidFill>
              </a:rPr>
              <a:t>abstract class</a:t>
            </a:r>
            <a:r>
              <a:rPr lang="en-US" altLang="vi-VN" smtClean="0"/>
              <a:t> nên khi sử dụng, cần phải dùng các lớp cụ thể kế thừa từ các lớp này.</a:t>
            </a:r>
          </a:p>
          <a:p>
            <a:pPr algn="just" eaLnBrk="1" hangingPunct="1">
              <a:lnSpc>
                <a:spcPct val="120000"/>
              </a:lnSpc>
            </a:pPr>
            <a:r>
              <a:rPr lang="en-US" altLang="vi-VN" smtClean="0"/>
              <a:t>Sử dụng các lớp </a:t>
            </a:r>
            <a:r>
              <a:rPr lang="en-US" altLang="vi-VN" smtClean="0">
                <a:solidFill>
                  <a:srgbClr val="008000"/>
                </a:solidFill>
              </a:rPr>
              <a:t>XmlTextReader</a:t>
            </a:r>
            <a:r>
              <a:rPr lang="en-US" altLang="vi-VN" smtClean="0"/>
              <a:t>, </a:t>
            </a:r>
            <a:r>
              <a:rPr lang="en-US" altLang="vi-VN" smtClean="0">
                <a:solidFill>
                  <a:srgbClr val="0000FF"/>
                </a:solidFill>
              </a:rPr>
              <a:t>XmlNodeReader</a:t>
            </a:r>
            <a:r>
              <a:rPr lang="en-US" altLang="vi-VN" smtClean="0"/>
              <a:t> hay </a:t>
            </a:r>
            <a:r>
              <a:rPr lang="en-US" altLang="vi-VN" smtClean="0">
                <a:solidFill>
                  <a:srgbClr val="0000FF"/>
                </a:solidFill>
              </a:rPr>
              <a:t>XslReader</a:t>
            </a:r>
            <a:r>
              <a:rPr lang="en-US" altLang="vi-VN" smtClean="0"/>
              <a:t> kế thừa từ </a:t>
            </a:r>
            <a:r>
              <a:rPr lang="en-US" altLang="vi-VN" smtClean="0">
                <a:solidFill>
                  <a:srgbClr val="0000FF"/>
                </a:solidFill>
              </a:rPr>
              <a:t>XmlReader</a:t>
            </a:r>
          </a:p>
          <a:p>
            <a:pPr algn="just" eaLnBrk="1" hangingPunct="1">
              <a:lnSpc>
                <a:spcPct val="120000"/>
              </a:lnSpc>
            </a:pPr>
            <a:r>
              <a:rPr lang="en-US" altLang="vi-VN" smtClean="0"/>
              <a:t>Sử dụng </a:t>
            </a:r>
            <a:r>
              <a:rPr lang="en-US" altLang="vi-VN" smtClean="0">
                <a:solidFill>
                  <a:srgbClr val="008000"/>
                </a:solidFill>
              </a:rPr>
              <a:t>XmlTextWriter</a:t>
            </a:r>
            <a:r>
              <a:rPr lang="en-US" altLang="vi-VN" smtClean="0"/>
              <a:t> hay </a:t>
            </a:r>
            <a:r>
              <a:rPr lang="en-US" altLang="vi-VN" smtClean="0">
                <a:solidFill>
                  <a:srgbClr val="0000FF"/>
                </a:solidFill>
              </a:rPr>
              <a:t>XmlNodeWriter</a:t>
            </a:r>
            <a:r>
              <a:rPr lang="en-US" altLang="vi-VN" smtClean="0"/>
              <a:t> kế thừa từ </a:t>
            </a:r>
            <a:r>
              <a:rPr lang="en-US" altLang="vi-VN" smtClean="0">
                <a:solidFill>
                  <a:srgbClr val="0000FF"/>
                </a:solidFill>
              </a:rPr>
              <a:t>XmlWriter.</a:t>
            </a:r>
            <a:endParaRPr lang="en-US" altLang="vi-VN" smtClean="0"/>
          </a:p>
          <a:p>
            <a:pPr algn="just" eaLnBrk="1" hangingPunct="1">
              <a:lnSpc>
                <a:spcPct val="120000"/>
              </a:lnSpc>
            </a:pPr>
            <a:endParaRPr lang="en-US" altLang="vi-V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873A2990-7885-4AF3-99C3-5734D3A1D755}" type="slidenum">
              <a:rPr lang="en-US" altLang="vi-VN" b="0" smtClean="0">
                <a:solidFill>
                  <a:schemeClr val="accent1"/>
                </a:solidFill>
              </a:rPr>
              <a:pPr eaLnBrk="1" hangingPunct="1"/>
              <a:t>5</a:t>
            </a:fld>
            <a:endParaRPr lang="en-US" altLang="vi-VN" b="0" smtClean="0">
              <a:solidFill>
                <a:schemeClr val="accent1"/>
              </a:solidFill>
            </a:endParaRPr>
          </a:p>
        </p:txBody>
      </p:sp>
      <p:sp>
        <p:nvSpPr>
          <p:cNvPr id="66253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#2 (2)</a:t>
            </a:r>
          </a:p>
        </p:txBody>
      </p:sp>
      <p:sp>
        <p:nvSpPr>
          <p:cNvPr id="7172" name="Rectangle 3"/>
          <p:cNvSpPr>
            <a:spLocks noGrp="1" noChangeArrowheads="1"/>
          </p:cNvSpPr>
          <p:nvPr>
            <p:ph type="body" idx="1"/>
          </p:nvPr>
        </p:nvSpPr>
        <p:spPr>
          <a:xfrm>
            <a:off x="457200" y="1371600"/>
            <a:ext cx="2971800" cy="609600"/>
          </a:xfrm>
        </p:spPr>
        <p:txBody>
          <a:bodyPr/>
          <a:lstStyle/>
          <a:p>
            <a:pPr eaLnBrk="1" hangingPunct="1">
              <a:lnSpc>
                <a:spcPct val="120000"/>
              </a:lnSpc>
            </a:pPr>
            <a:r>
              <a:rPr lang="en-US" altLang="vi-VN" smtClean="0"/>
              <a:t>Quan hệ 1-1 </a:t>
            </a:r>
          </a:p>
        </p:txBody>
      </p:sp>
      <p:grpSp>
        <p:nvGrpSpPr>
          <p:cNvPr id="7173" name="Group 47"/>
          <p:cNvGrpSpPr>
            <a:grpSpLocks/>
          </p:cNvGrpSpPr>
          <p:nvPr/>
        </p:nvGrpSpPr>
        <p:grpSpPr bwMode="auto">
          <a:xfrm>
            <a:off x="685800" y="2057400"/>
            <a:ext cx="2819400" cy="595313"/>
            <a:chOff x="432" y="1305"/>
            <a:chExt cx="1776" cy="375"/>
          </a:xfrm>
        </p:grpSpPr>
        <p:sp>
          <p:nvSpPr>
            <p:cNvPr id="7200" name="Rectangle 4"/>
            <p:cNvSpPr>
              <a:spLocks noChangeArrowheads="1"/>
            </p:cNvSpPr>
            <p:nvPr/>
          </p:nvSpPr>
          <p:spPr bwMode="auto">
            <a:xfrm>
              <a:off x="4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7201" name="Rectangle 5"/>
            <p:cNvSpPr>
              <a:spLocks noChangeArrowheads="1"/>
            </p:cNvSpPr>
            <p:nvPr/>
          </p:nvSpPr>
          <p:spPr bwMode="auto">
            <a:xfrm>
              <a:off x="16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7202" name="AutoShape 6"/>
            <p:cNvCxnSpPr>
              <a:cxnSpLocks noChangeShapeType="1"/>
              <a:stCxn id="7200" idx="3"/>
              <a:endCxn id="7201" idx="1"/>
            </p:cNvCxnSpPr>
            <p:nvPr/>
          </p:nvCxnSpPr>
          <p:spPr bwMode="auto">
            <a:xfrm>
              <a:off x="1008" y="1512"/>
              <a:ext cx="6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203" name="Text Box 7"/>
            <p:cNvSpPr txBox="1">
              <a:spLocks noChangeArrowheads="1"/>
            </p:cNvSpPr>
            <p:nvPr/>
          </p:nvSpPr>
          <p:spPr bwMode="auto">
            <a:xfrm>
              <a:off x="1004"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sp>
          <p:nvSpPr>
            <p:cNvPr id="7204" name="Text Box 9"/>
            <p:cNvSpPr txBox="1">
              <a:spLocks noChangeArrowheads="1"/>
            </p:cNvSpPr>
            <p:nvPr/>
          </p:nvSpPr>
          <p:spPr bwMode="auto">
            <a:xfrm>
              <a:off x="1460"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grpSp>
      <p:sp>
        <p:nvSpPr>
          <p:cNvPr id="7174" name="Freeform 49"/>
          <p:cNvSpPr>
            <a:spLocks/>
          </p:cNvSpPr>
          <p:nvPr/>
        </p:nvSpPr>
        <p:spPr bwMode="auto">
          <a:xfrm>
            <a:off x="228600" y="1066800"/>
            <a:ext cx="4051300" cy="2349500"/>
          </a:xfrm>
          <a:custGeom>
            <a:avLst/>
            <a:gdLst>
              <a:gd name="T0" fmla="*/ 2147483647 w 2552"/>
              <a:gd name="T1" fmla="*/ 0 h 1480"/>
              <a:gd name="T2" fmla="*/ 2147483647 w 2552"/>
              <a:gd name="T3" fmla="*/ 2147483647 h 1480"/>
              <a:gd name="T4" fmla="*/ 0 w 2552"/>
              <a:gd name="T5" fmla="*/ 2147483647 h 1480"/>
              <a:gd name="T6" fmla="*/ 0 60000 65536"/>
              <a:gd name="T7" fmla="*/ 0 60000 65536"/>
              <a:gd name="T8" fmla="*/ 0 60000 65536"/>
              <a:gd name="T9" fmla="*/ 0 w 2552"/>
              <a:gd name="T10" fmla="*/ 0 h 1480"/>
              <a:gd name="T11" fmla="*/ 2552 w 2552"/>
              <a:gd name="T12" fmla="*/ 1480 h 1480"/>
            </a:gdLst>
            <a:ahLst/>
            <a:cxnLst>
              <a:cxn ang="T6">
                <a:pos x="T0" y="T1"/>
              </a:cxn>
              <a:cxn ang="T7">
                <a:pos x="T2" y="T3"/>
              </a:cxn>
              <a:cxn ang="T8">
                <a:pos x="T4" y="T5"/>
              </a:cxn>
            </a:cxnLst>
            <a:rect l="T9" t="T10" r="T11" b="T12"/>
            <a:pathLst>
              <a:path w="2552" h="1480">
                <a:moveTo>
                  <a:pt x="2352" y="0"/>
                </a:moveTo>
                <a:cubicBezTo>
                  <a:pt x="2452" y="508"/>
                  <a:pt x="2552" y="1016"/>
                  <a:pt x="2160" y="1248"/>
                </a:cubicBezTo>
                <a:cubicBezTo>
                  <a:pt x="1768" y="1480"/>
                  <a:pt x="884" y="1436"/>
                  <a:pt x="0" y="1392"/>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grpSp>
        <p:nvGrpSpPr>
          <p:cNvPr id="3" name="Group 78"/>
          <p:cNvGrpSpPr>
            <a:grpSpLocks/>
          </p:cNvGrpSpPr>
          <p:nvPr/>
        </p:nvGrpSpPr>
        <p:grpSpPr bwMode="auto">
          <a:xfrm>
            <a:off x="3827463" y="3375025"/>
            <a:ext cx="4783137" cy="2720975"/>
            <a:chOff x="2411" y="2126"/>
            <a:chExt cx="3013" cy="1714"/>
          </a:xfrm>
        </p:grpSpPr>
        <p:sp>
          <p:nvSpPr>
            <p:cNvPr id="662579" name="AutoShape 51"/>
            <p:cNvSpPr>
              <a:spLocks noChangeArrowheads="1"/>
            </p:cNvSpPr>
            <p:nvPr/>
          </p:nvSpPr>
          <p:spPr bwMode="auto">
            <a:xfrm rot="2260998">
              <a:off x="2411" y="2126"/>
              <a:ext cx="1137" cy="240"/>
            </a:xfrm>
            <a:prstGeom prst="rightArrow">
              <a:avLst>
                <a:gd name="adj1" fmla="val 50000"/>
                <a:gd name="adj2" fmla="val 118438"/>
              </a:avLst>
            </a:prstGeom>
            <a:gradFill rotWithShape="1">
              <a:gsLst>
                <a:gs pos="0">
                  <a:schemeClr val="accent1">
                    <a:gamma/>
                    <a:tint val="0"/>
                    <a:invGamma/>
                    <a:alpha val="0"/>
                  </a:schemeClr>
                </a:gs>
                <a:gs pos="100000">
                  <a:schemeClr val="accent1"/>
                </a:gs>
              </a:gsLst>
              <a:path path="rect">
                <a:fillToRect l="50000" t="50000" r="50000" b="50000"/>
              </a:path>
            </a:gradFill>
            <a:ln w="9525">
              <a:noFill/>
              <a:miter lim="800000"/>
              <a:headEnd/>
              <a:tailEnd/>
            </a:ln>
            <a:effectLst/>
          </p:spPr>
          <p:txBody>
            <a:bodyPr wrap="none" anchor="ctr"/>
            <a:lstStyle/>
            <a:p>
              <a:pPr algn="ctr">
                <a:defRPr/>
              </a:pPr>
              <a:r>
                <a:rPr lang="en-US">
                  <a:solidFill>
                    <a:srgbClr val="FF0000"/>
                  </a:solidFill>
                </a:rPr>
                <a:t>2</a:t>
              </a:r>
            </a:p>
          </p:txBody>
        </p:sp>
        <p:grpSp>
          <p:nvGrpSpPr>
            <p:cNvPr id="7192" name="Group 61"/>
            <p:cNvGrpSpPr>
              <a:grpSpLocks/>
            </p:cNvGrpSpPr>
            <p:nvPr/>
          </p:nvGrpSpPr>
          <p:grpSpPr bwMode="auto">
            <a:xfrm>
              <a:off x="3408" y="2784"/>
              <a:ext cx="2016" cy="1056"/>
              <a:chOff x="3552" y="1776"/>
              <a:chExt cx="2016" cy="1056"/>
            </a:xfrm>
          </p:grpSpPr>
          <p:grpSp>
            <p:nvGrpSpPr>
              <p:cNvPr id="7193" name="Group 29"/>
              <p:cNvGrpSpPr>
                <a:grpSpLocks/>
              </p:cNvGrpSpPr>
              <p:nvPr/>
            </p:nvGrpSpPr>
            <p:grpSpPr bwMode="auto">
              <a:xfrm>
                <a:off x="3648" y="1871"/>
                <a:ext cx="1776" cy="961"/>
                <a:chOff x="3552" y="1968"/>
                <a:chExt cx="1776" cy="961"/>
              </a:xfrm>
            </p:grpSpPr>
            <p:sp>
              <p:nvSpPr>
                <p:cNvPr id="7195" name="Rectangle 18"/>
                <p:cNvSpPr>
                  <a:spLocks noChangeArrowheads="1"/>
                </p:cNvSpPr>
                <p:nvPr/>
              </p:nvSpPr>
              <p:spPr bwMode="auto">
                <a:xfrm>
                  <a:off x="3552" y="19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7196" name="Rectangle 19"/>
                <p:cNvSpPr>
                  <a:spLocks noChangeArrowheads="1"/>
                </p:cNvSpPr>
                <p:nvPr/>
              </p:nvSpPr>
              <p:spPr bwMode="auto">
                <a:xfrm>
                  <a:off x="4752" y="19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7197" name="AutoShape 20"/>
                <p:cNvCxnSpPr>
                  <a:cxnSpLocks noChangeShapeType="1"/>
                  <a:stCxn id="7196" idx="1"/>
                  <a:endCxn id="7195" idx="3"/>
                </p:cNvCxnSpPr>
                <p:nvPr/>
              </p:nvCxnSpPr>
              <p:spPr bwMode="auto">
                <a:xfrm rot="10800000">
                  <a:off x="4128" y="2136"/>
                  <a:ext cx="624" cy="0"/>
                </a:xfrm>
                <a:prstGeom prst="straightConnector1">
                  <a:avLst/>
                </a:prstGeom>
                <a:noFill/>
                <a:ln w="38100">
                  <a:solidFill>
                    <a:srgbClr val="000000"/>
                  </a:solidFill>
                  <a:round/>
                  <a:headEnd type="arrow" w="med" len="med"/>
                  <a:tailEnd/>
                </a:ln>
                <a:extLst>
                  <a:ext uri="{909E8E84-426E-40DD-AFC4-6F175D3DCCD1}">
                    <a14:hiddenFill xmlns:a14="http://schemas.microsoft.com/office/drawing/2010/main">
                      <a:noFill/>
                    </a14:hiddenFill>
                  </a:ext>
                </a:extLst>
              </p:spPr>
            </p:cxnSp>
            <p:sp>
              <p:nvSpPr>
                <p:cNvPr id="7198" name="Text Box 21"/>
                <p:cNvSpPr txBox="1">
                  <a:spLocks noChangeArrowheads="1"/>
                </p:cNvSpPr>
                <p:nvPr/>
              </p:nvSpPr>
              <p:spPr bwMode="auto">
                <a:xfrm>
                  <a:off x="3648" y="23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t>
                  </a:r>
                </a:p>
                <a:p>
                  <a:pPr algn="ctr" eaLnBrk="1" hangingPunct="1"/>
                  <a:r>
                    <a:rPr lang="en-US" altLang="vi-VN">
                      <a:solidFill>
                        <a:srgbClr val="008000"/>
                      </a:solidFill>
                    </a:rPr>
                    <a:t>MB</a:t>
                  </a:r>
                </a:p>
                <a:p>
                  <a:pPr algn="ctr" eaLnBrk="1" hangingPunct="1"/>
                  <a:r>
                    <a:rPr lang="en-US" altLang="vi-VN">
                      <a:solidFill>
                        <a:srgbClr val="000000"/>
                      </a:solidFill>
                    </a:rPr>
                    <a:t>…</a:t>
                  </a:r>
                </a:p>
              </p:txBody>
            </p:sp>
            <p:sp>
              <p:nvSpPr>
                <p:cNvPr id="7199" name="Text Box 22"/>
                <p:cNvSpPr txBox="1">
                  <a:spLocks noChangeArrowheads="1"/>
                </p:cNvSpPr>
                <p:nvPr/>
              </p:nvSpPr>
              <p:spPr bwMode="auto">
                <a:xfrm>
                  <a:off x="4896" y="23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008000"/>
                      </a:solidFill>
                    </a:rPr>
                    <a:t>MB</a:t>
                  </a:r>
                </a:p>
                <a:p>
                  <a:pPr algn="ctr" eaLnBrk="1" hangingPunct="1"/>
                  <a:r>
                    <a:rPr lang="en-US" altLang="vi-VN">
                      <a:solidFill>
                        <a:srgbClr val="000000"/>
                      </a:solidFill>
                    </a:rPr>
                    <a:t>…</a:t>
                  </a:r>
                </a:p>
              </p:txBody>
            </p:sp>
          </p:grpSp>
          <p:sp>
            <p:nvSpPr>
              <p:cNvPr id="7194" name="AutoShape 54"/>
              <p:cNvSpPr>
                <a:spLocks noChangeArrowheads="1"/>
              </p:cNvSpPr>
              <p:nvPr/>
            </p:nvSpPr>
            <p:spPr bwMode="auto">
              <a:xfrm>
                <a:off x="3552" y="1776"/>
                <a:ext cx="2016" cy="1056"/>
              </a:xfrm>
              <a:prstGeom prst="roundRect">
                <a:avLst>
                  <a:gd name="adj" fmla="val 16667"/>
                </a:avLst>
              </a:pr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grpSp>
        <p:nvGrpSpPr>
          <p:cNvPr id="6" name="Group 77"/>
          <p:cNvGrpSpPr>
            <a:grpSpLocks/>
          </p:cNvGrpSpPr>
          <p:nvPr/>
        </p:nvGrpSpPr>
        <p:grpSpPr bwMode="auto">
          <a:xfrm>
            <a:off x="4572000" y="1524000"/>
            <a:ext cx="3429000" cy="1295400"/>
            <a:chOff x="2880" y="960"/>
            <a:chExt cx="2160" cy="816"/>
          </a:xfrm>
        </p:grpSpPr>
        <p:sp>
          <p:nvSpPr>
            <p:cNvPr id="662578" name="AutoShape 50"/>
            <p:cNvSpPr>
              <a:spLocks noChangeArrowheads="1"/>
            </p:cNvSpPr>
            <p:nvPr/>
          </p:nvSpPr>
          <p:spPr bwMode="auto">
            <a:xfrm>
              <a:off x="2880" y="1248"/>
              <a:ext cx="528" cy="240"/>
            </a:xfrm>
            <a:prstGeom prst="rightArrow">
              <a:avLst>
                <a:gd name="adj1" fmla="val 50000"/>
                <a:gd name="adj2" fmla="val 55000"/>
              </a:avLst>
            </a:prstGeom>
            <a:gradFill rotWithShape="1">
              <a:gsLst>
                <a:gs pos="0">
                  <a:schemeClr val="accent1">
                    <a:gamma/>
                    <a:tint val="0"/>
                    <a:invGamma/>
                    <a:alpha val="0"/>
                  </a:schemeClr>
                </a:gs>
                <a:gs pos="100000">
                  <a:schemeClr val="accent1"/>
                </a:gs>
              </a:gsLst>
              <a:path path="rect">
                <a:fillToRect l="50000" t="50000" r="50000" b="50000"/>
              </a:path>
            </a:gradFill>
            <a:ln w="9525">
              <a:noFill/>
              <a:miter lim="800000"/>
              <a:headEnd/>
              <a:tailEnd/>
            </a:ln>
            <a:effectLst/>
          </p:spPr>
          <p:txBody>
            <a:bodyPr wrap="none" anchor="ctr"/>
            <a:lstStyle/>
            <a:p>
              <a:pPr algn="ctr">
                <a:defRPr/>
              </a:pPr>
              <a:r>
                <a:rPr lang="en-US" b="0">
                  <a:solidFill>
                    <a:srgbClr val="FF0000"/>
                  </a:solidFill>
                </a:rPr>
                <a:t>1</a:t>
              </a:r>
            </a:p>
          </p:txBody>
        </p:sp>
        <p:grpSp>
          <p:nvGrpSpPr>
            <p:cNvPr id="7188" name="Group 73"/>
            <p:cNvGrpSpPr>
              <a:grpSpLocks/>
            </p:cNvGrpSpPr>
            <p:nvPr/>
          </p:nvGrpSpPr>
          <p:grpSpPr bwMode="auto">
            <a:xfrm>
              <a:off x="3696" y="960"/>
              <a:ext cx="1344" cy="816"/>
              <a:chOff x="3696" y="1104"/>
              <a:chExt cx="1344" cy="816"/>
            </a:xfrm>
          </p:grpSpPr>
          <p:sp>
            <p:nvSpPr>
              <p:cNvPr id="7189" name="Rectangle 39"/>
              <p:cNvSpPr>
                <a:spLocks noChangeArrowheads="1"/>
              </p:cNvSpPr>
              <p:nvPr/>
            </p:nvSpPr>
            <p:spPr bwMode="auto">
              <a:xfrm>
                <a:off x="3792" y="1248"/>
                <a:ext cx="1152"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r>
                  <a:rPr lang="en-US" altLang="vi-VN">
                    <a:solidFill>
                      <a:srgbClr val="008000"/>
                    </a:solidFill>
                  </a:rPr>
                  <a:t>B</a:t>
                </a:r>
              </a:p>
            </p:txBody>
          </p:sp>
          <p:sp>
            <p:nvSpPr>
              <p:cNvPr id="7190" name="AutoShape 57"/>
              <p:cNvSpPr>
                <a:spLocks noChangeArrowheads="1"/>
              </p:cNvSpPr>
              <p:nvPr/>
            </p:nvSpPr>
            <p:spPr bwMode="auto">
              <a:xfrm>
                <a:off x="3696" y="1104"/>
                <a:ext cx="1344" cy="816"/>
              </a:xfrm>
              <a:prstGeom prst="roundRect">
                <a:avLst>
                  <a:gd name="adj" fmla="val 16667"/>
                </a:avLst>
              </a:pr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grpSp>
        <p:nvGrpSpPr>
          <p:cNvPr id="8" name="Group 79"/>
          <p:cNvGrpSpPr>
            <a:grpSpLocks/>
          </p:cNvGrpSpPr>
          <p:nvPr/>
        </p:nvGrpSpPr>
        <p:grpSpPr bwMode="auto">
          <a:xfrm>
            <a:off x="914400" y="3505200"/>
            <a:ext cx="3200400" cy="2592388"/>
            <a:chOff x="576" y="2208"/>
            <a:chExt cx="2016" cy="1633"/>
          </a:xfrm>
        </p:grpSpPr>
        <p:grpSp>
          <p:nvGrpSpPr>
            <p:cNvPr id="7178" name="Group 60"/>
            <p:cNvGrpSpPr>
              <a:grpSpLocks/>
            </p:cNvGrpSpPr>
            <p:nvPr/>
          </p:nvGrpSpPr>
          <p:grpSpPr bwMode="auto">
            <a:xfrm>
              <a:off x="576" y="2784"/>
              <a:ext cx="2016" cy="1057"/>
              <a:chOff x="3552" y="672"/>
              <a:chExt cx="2016" cy="1057"/>
            </a:xfrm>
          </p:grpSpPr>
          <p:grpSp>
            <p:nvGrpSpPr>
              <p:cNvPr id="7180" name="Group 28"/>
              <p:cNvGrpSpPr>
                <a:grpSpLocks/>
              </p:cNvGrpSpPr>
              <p:nvPr/>
            </p:nvGrpSpPr>
            <p:grpSpPr bwMode="auto">
              <a:xfrm>
                <a:off x="3648" y="768"/>
                <a:ext cx="1776" cy="961"/>
                <a:chOff x="3552" y="768"/>
                <a:chExt cx="1776" cy="961"/>
              </a:xfrm>
            </p:grpSpPr>
            <p:sp>
              <p:nvSpPr>
                <p:cNvPr id="7182" name="Rectangle 10"/>
                <p:cNvSpPr>
                  <a:spLocks noChangeArrowheads="1"/>
                </p:cNvSpPr>
                <p:nvPr/>
              </p:nvSpPr>
              <p:spPr bwMode="auto">
                <a:xfrm>
                  <a:off x="35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7183" name="Rectangle 11"/>
                <p:cNvSpPr>
                  <a:spLocks noChangeArrowheads="1"/>
                </p:cNvSpPr>
                <p:nvPr/>
              </p:nvSpPr>
              <p:spPr bwMode="auto">
                <a:xfrm>
                  <a:off x="47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7184" name="AutoShape 14"/>
                <p:cNvCxnSpPr>
                  <a:cxnSpLocks noChangeShapeType="1"/>
                  <a:stCxn id="7183" idx="1"/>
                  <a:endCxn id="7182" idx="3"/>
                </p:cNvCxnSpPr>
                <p:nvPr/>
              </p:nvCxnSpPr>
              <p:spPr bwMode="auto">
                <a:xfrm rot="10800000">
                  <a:off x="4128" y="936"/>
                  <a:ext cx="62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7185" name="Text Box 15"/>
                <p:cNvSpPr txBox="1">
                  <a:spLocks noChangeArrowheads="1"/>
                </p:cNvSpPr>
                <p:nvPr/>
              </p:nvSpPr>
              <p:spPr bwMode="auto">
                <a:xfrm>
                  <a:off x="3648"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7186" name="Text Box 16"/>
                <p:cNvSpPr txBox="1">
                  <a:spLocks noChangeArrowheads="1"/>
                </p:cNvSpPr>
                <p:nvPr/>
              </p:nvSpPr>
              <p:spPr bwMode="auto">
                <a:xfrm>
                  <a:off x="4896" y="11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t>
                  </a:r>
                </a:p>
                <a:p>
                  <a:pPr algn="ctr" eaLnBrk="1" hangingPunct="1"/>
                  <a:r>
                    <a:rPr lang="en-US" altLang="vi-VN">
                      <a:solidFill>
                        <a:srgbClr val="FF0000"/>
                      </a:solidFill>
                    </a:rPr>
                    <a:t>MA</a:t>
                  </a:r>
                </a:p>
                <a:p>
                  <a:pPr algn="ctr" eaLnBrk="1" hangingPunct="1"/>
                  <a:r>
                    <a:rPr lang="en-US" altLang="vi-VN">
                      <a:solidFill>
                        <a:srgbClr val="000000"/>
                      </a:solidFill>
                    </a:rPr>
                    <a:t>…</a:t>
                  </a:r>
                </a:p>
              </p:txBody>
            </p:sp>
          </p:grpSp>
          <p:sp>
            <p:nvSpPr>
              <p:cNvPr id="7181" name="AutoShape 53"/>
              <p:cNvSpPr>
                <a:spLocks noChangeArrowheads="1"/>
              </p:cNvSpPr>
              <p:nvPr/>
            </p:nvSpPr>
            <p:spPr bwMode="auto">
              <a:xfrm>
                <a:off x="3552" y="672"/>
                <a:ext cx="2016" cy="1056"/>
              </a:xfrm>
              <a:prstGeom prst="roundRect">
                <a:avLst>
                  <a:gd name="adj" fmla="val 16667"/>
                </a:avLst>
              </a:pr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662586" name="AutoShape 58"/>
            <p:cNvSpPr>
              <a:spLocks noChangeArrowheads="1"/>
            </p:cNvSpPr>
            <p:nvPr/>
          </p:nvSpPr>
          <p:spPr bwMode="auto">
            <a:xfrm rot="5400000">
              <a:off x="1200" y="2352"/>
              <a:ext cx="528" cy="240"/>
            </a:xfrm>
            <a:prstGeom prst="rightArrow">
              <a:avLst>
                <a:gd name="adj1" fmla="val 50000"/>
                <a:gd name="adj2" fmla="val 55000"/>
              </a:avLst>
            </a:prstGeom>
            <a:gradFill rotWithShape="1">
              <a:gsLst>
                <a:gs pos="0">
                  <a:schemeClr val="accent1">
                    <a:gamma/>
                    <a:tint val="0"/>
                    <a:invGamma/>
                    <a:alpha val="0"/>
                  </a:schemeClr>
                </a:gs>
                <a:gs pos="100000">
                  <a:schemeClr val="accent1"/>
                </a:gs>
              </a:gsLst>
              <a:path path="rect">
                <a:fillToRect l="50000" t="50000" r="50000" b="50000"/>
              </a:path>
            </a:gradFill>
            <a:ln w="9525">
              <a:noFill/>
              <a:miter lim="800000"/>
              <a:headEnd/>
              <a:tailEnd/>
            </a:ln>
            <a:effectLst/>
          </p:spPr>
          <p:txBody>
            <a:bodyPr rot="10800000" vert="eaVert" wrap="none" anchor="ctr"/>
            <a:lstStyle/>
            <a:p>
              <a:pPr algn="ctr">
                <a:defRPr/>
              </a:pPr>
              <a:r>
                <a:rPr lang="en-US">
                  <a:solidFill>
                    <a:srgbClr val="FF0000"/>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FFE76D24-E6F9-48CD-A3DC-A5BC9F07C138}" type="slidenum">
              <a:rPr lang="en-US" altLang="vi-VN" b="0" smtClean="0">
                <a:solidFill>
                  <a:schemeClr val="accent1"/>
                </a:solidFill>
              </a:rPr>
              <a:pPr eaLnBrk="1" hangingPunct="1"/>
              <a:t>50</a:t>
            </a:fld>
            <a:endParaRPr lang="en-US" altLang="vi-VN" b="0" smtClean="0">
              <a:solidFill>
                <a:schemeClr val="accent1"/>
              </a:solidFill>
            </a:endParaRPr>
          </a:p>
        </p:txBody>
      </p:sp>
      <p:sp>
        <p:nvSpPr>
          <p:cNvPr id="80691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XmlReader</a:t>
            </a:r>
          </a:p>
        </p:txBody>
      </p:sp>
      <p:sp>
        <p:nvSpPr>
          <p:cNvPr id="53252" name="Rectangle 3"/>
          <p:cNvSpPr>
            <a:spLocks noGrp="1" noChangeArrowheads="1"/>
          </p:cNvSpPr>
          <p:nvPr>
            <p:ph type="body" idx="1"/>
          </p:nvPr>
        </p:nvSpPr>
        <p:spPr/>
        <p:txBody>
          <a:bodyPr/>
          <a:lstStyle/>
          <a:p>
            <a:pPr algn="just" eaLnBrk="1" hangingPunct="1">
              <a:lnSpc>
                <a:spcPct val="120000"/>
              </a:lnSpc>
            </a:pPr>
            <a:r>
              <a:rPr lang="en-US" altLang="vi-VN" smtClean="0"/>
              <a:t>Lớp </a:t>
            </a:r>
            <a:r>
              <a:rPr lang="en-US" altLang="vi-VN" smtClean="0">
                <a:solidFill>
                  <a:srgbClr val="0000FF"/>
                </a:solidFill>
              </a:rPr>
              <a:t>XmlReader</a:t>
            </a:r>
            <a:r>
              <a:rPr lang="en-US" altLang="vi-VN" smtClean="0"/>
              <a:t>:</a:t>
            </a:r>
          </a:p>
          <a:p>
            <a:pPr lvl="1" algn="just" eaLnBrk="1" hangingPunct="1">
              <a:lnSpc>
                <a:spcPct val="120000"/>
              </a:lnSpc>
            </a:pPr>
            <a:r>
              <a:rPr lang="en-US" altLang="vi-VN" smtClean="0"/>
              <a:t>Cung cấp chức năng đọc (read-only và forward-only) trên tài liệu XML. </a:t>
            </a:r>
          </a:p>
          <a:p>
            <a:pPr algn="just" eaLnBrk="1" hangingPunct="1">
              <a:lnSpc>
                <a:spcPct val="120000"/>
              </a:lnSpc>
            </a:pPr>
            <a:r>
              <a:rPr lang="en-US" altLang="vi-VN" smtClean="0"/>
              <a:t>Ví dụ:</a:t>
            </a:r>
          </a:p>
          <a:p>
            <a:pPr lvl="1" eaLnBrk="1" hangingPunct="1">
              <a:lnSpc>
                <a:spcPct val="120000"/>
              </a:lnSpc>
              <a:buFont typeface="Wingdings 2" pitchFamily="18" charset="2"/>
              <a:buNone/>
            </a:pPr>
            <a:r>
              <a:rPr lang="en-US" altLang="vi-VN" smtClean="0">
                <a:solidFill>
                  <a:srgbClr val="0000FF"/>
                </a:solidFill>
                <a:latin typeface="Comic Sans MS" pitchFamily="66" charset="0"/>
              </a:rPr>
              <a:t>public</a:t>
            </a:r>
            <a:r>
              <a:rPr lang="en-US" altLang="vi-VN" smtClean="0">
                <a:latin typeface="Comic Sans MS" pitchFamily="66" charset="0"/>
              </a:rPr>
              <a:t> </a:t>
            </a:r>
            <a:r>
              <a:rPr lang="en-US" altLang="vi-VN" smtClean="0">
                <a:solidFill>
                  <a:srgbClr val="0000FF"/>
                </a:solidFill>
                <a:latin typeface="Comic Sans MS" pitchFamily="66" charset="0"/>
              </a:rPr>
              <a:t>void</a:t>
            </a:r>
            <a:r>
              <a:rPr lang="en-US" altLang="vi-VN" smtClean="0">
                <a:latin typeface="Comic Sans MS" pitchFamily="66" charset="0"/>
              </a:rPr>
              <a:t> </a:t>
            </a:r>
            <a:r>
              <a:rPr lang="en-US" altLang="vi-VN" smtClean="0">
                <a:solidFill>
                  <a:srgbClr val="FF0000"/>
                </a:solidFill>
                <a:latin typeface="Comic Sans MS" pitchFamily="66" charset="0"/>
              </a:rPr>
              <a:t>DisplayElements</a:t>
            </a:r>
            <a:r>
              <a:rPr lang="en-US" altLang="vi-VN" smtClean="0">
                <a:latin typeface="Comic Sans MS" pitchFamily="66" charset="0"/>
              </a:rPr>
              <a:t>( </a:t>
            </a:r>
            <a:r>
              <a:rPr lang="en-US" altLang="vi-VN" smtClean="0">
                <a:solidFill>
                  <a:srgbClr val="0000FF"/>
                </a:solidFill>
                <a:latin typeface="Comic Sans MS" pitchFamily="66" charset="0"/>
              </a:rPr>
              <a:t>XmlReader</a:t>
            </a:r>
            <a:r>
              <a:rPr lang="en-US" altLang="vi-VN" smtClean="0">
                <a:latin typeface="Comic Sans MS" pitchFamily="66" charset="0"/>
              </a:rPr>
              <a:t> reader ){</a:t>
            </a:r>
          </a:p>
          <a:p>
            <a:pPr lvl="1" eaLnBrk="1" hangingPunct="1">
              <a:lnSpc>
                <a:spcPct val="120000"/>
              </a:lnSpc>
              <a:buFont typeface="Wingdings 2" pitchFamily="18" charset="2"/>
              <a:buNone/>
            </a:pPr>
            <a:r>
              <a:rPr lang="en-US" altLang="vi-VN" smtClean="0">
                <a:latin typeface="Comic Sans MS" pitchFamily="66" charset="0"/>
              </a:rPr>
              <a:t>   </a:t>
            </a:r>
            <a:r>
              <a:rPr lang="en-US" altLang="vi-VN" smtClean="0">
                <a:solidFill>
                  <a:srgbClr val="008000"/>
                </a:solidFill>
                <a:latin typeface="Comic Sans MS" pitchFamily="66" charset="0"/>
              </a:rPr>
              <a:t>/* read the next node in document order */</a:t>
            </a:r>
          </a:p>
          <a:p>
            <a:pPr lvl="1" eaLnBrk="1" hangingPunct="1">
              <a:lnSpc>
                <a:spcPct val="120000"/>
              </a:lnSpc>
              <a:buFont typeface="Wingdings 2" pitchFamily="18" charset="2"/>
              <a:buNone/>
            </a:pPr>
            <a:r>
              <a:rPr lang="en-US" altLang="vi-VN" smtClean="0">
                <a:latin typeface="Comic Sans MS" pitchFamily="66" charset="0"/>
              </a:rPr>
              <a:t>   </a:t>
            </a:r>
            <a:r>
              <a:rPr lang="en-US" altLang="vi-VN" smtClean="0">
                <a:solidFill>
                  <a:srgbClr val="0000FF"/>
                </a:solidFill>
                <a:latin typeface="Comic Sans MS" pitchFamily="66" charset="0"/>
              </a:rPr>
              <a:t>while</a:t>
            </a:r>
            <a:r>
              <a:rPr lang="en-US" altLang="vi-VN" smtClean="0">
                <a:latin typeface="Comic Sans MS" pitchFamily="66" charset="0"/>
              </a:rPr>
              <a:t> ( reader.</a:t>
            </a:r>
            <a:r>
              <a:rPr lang="en-US" altLang="vi-VN" smtClean="0">
                <a:solidFill>
                  <a:srgbClr val="FF0000"/>
                </a:solidFill>
                <a:latin typeface="Comic Sans MS" pitchFamily="66" charset="0"/>
              </a:rPr>
              <a:t>Read</a:t>
            </a:r>
            <a:r>
              <a:rPr lang="en-US" altLang="vi-VN" smtClean="0">
                <a:latin typeface="Comic Sans MS" pitchFamily="66" charset="0"/>
              </a:rPr>
              <a:t>() ){</a:t>
            </a:r>
          </a:p>
          <a:p>
            <a:pPr lvl="1" eaLnBrk="1" hangingPunct="1">
              <a:lnSpc>
                <a:spcPct val="120000"/>
              </a:lnSpc>
              <a:buFont typeface="Wingdings 2" pitchFamily="18" charset="2"/>
              <a:buNone/>
            </a:pPr>
            <a:r>
              <a:rPr lang="en-US" altLang="vi-VN" smtClean="0">
                <a:solidFill>
                  <a:srgbClr val="0000FF"/>
                </a:solidFill>
                <a:latin typeface="Comic Sans MS" pitchFamily="66" charset="0"/>
              </a:rPr>
              <a:t>			Console.WriteLine</a:t>
            </a:r>
            <a:r>
              <a:rPr lang="en-US" altLang="vi-VN" smtClean="0">
                <a:latin typeface="Comic Sans MS" pitchFamily="66" charset="0"/>
              </a:rPr>
              <a:t>( reader.Name );</a:t>
            </a:r>
          </a:p>
          <a:p>
            <a:pPr lvl="1" eaLnBrk="1" hangingPunct="1">
              <a:lnSpc>
                <a:spcPct val="120000"/>
              </a:lnSpc>
              <a:buFont typeface="Wingdings 2" pitchFamily="18" charset="2"/>
              <a:buNone/>
            </a:pPr>
            <a:r>
              <a:rPr lang="en-US" altLang="vi-VN" smtClean="0">
                <a:latin typeface="Comic Sans MS" pitchFamily="66" charset="0"/>
              </a:rPr>
              <a:t>   }</a:t>
            </a:r>
          </a:p>
          <a:p>
            <a:pPr lvl="1" eaLnBrk="1" hangingPunct="1">
              <a:lnSpc>
                <a:spcPct val="120000"/>
              </a:lnSpc>
              <a:buFont typeface="Wingdings 2" pitchFamily="18" charset="2"/>
              <a:buNone/>
            </a:pPr>
            <a:r>
              <a:rPr lang="en-US" altLang="vi-VN" smtClean="0">
                <a:latin typeface="Comic Sans MS" pitchFamily="66"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D235767-B679-4A27-80C5-14A7C6237814}" type="slidenum">
              <a:rPr lang="en-US" altLang="vi-VN" b="0" smtClean="0">
                <a:solidFill>
                  <a:schemeClr val="accent1"/>
                </a:solidFill>
              </a:rPr>
              <a:pPr eaLnBrk="1" hangingPunct="1"/>
              <a:t>51</a:t>
            </a:fld>
            <a:endParaRPr lang="en-US" altLang="vi-VN" b="0" smtClean="0">
              <a:solidFill>
                <a:schemeClr val="accent1"/>
              </a:solidFill>
            </a:endParaRPr>
          </a:p>
        </p:txBody>
      </p:sp>
      <p:sp>
        <p:nvSpPr>
          <p:cNvPr id="80896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XmlReader</a:t>
            </a:r>
          </a:p>
        </p:txBody>
      </p:sp>
      <p:sp>
        <p:nvSpPr>
          <p:cNvPr id="54276"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XmlReader</a:t>
            </a:r>
            <a:r>
              <a:rPr lang="en-US" altLang="vi-VN" smtClean="0"/>
              <a:t> sử dụng một </a:t>
            </a:r>
            <a:r>
              <a:rPr lang="en-US" altLang="vi-VN" smtClean="0">
                <a:solidFill>
                  <a:srgbClr val="0000FF"/>
                </a:solidFill>
              </a:rPr>
              <a:t>cursor</a:t>
            </a:r>
            <a:r>
              <a:rPr lang="en-US" altLang="vi-VN" smtClean="0"/>
              <a:t> để xác định node hiện tại đang được xử lý trong stream tài liệu</a:t>
            </a:r>
          </a:p>
          <a:p>
            <a:pPr algn="just" eaLnBrk="1" hangingPunct="1">
              <a:lnSpc>
                <a:spcPct val="120000"/>
              </a:lnSpc>
            </a:pPr>
            <a:r>
              <a:rPr lang="en-US" altLang="vi-VN" smtClean="0">
                <a:solidFill>
                  <a:srgbClr val="0000FF"/>
                </a:solidFill>
              </a:rPr>
              <a:t>XmlReader</a:t>
            </a:r>
            <a:r>
              <a:rPr lang="en-US" altLang="vi-VN" smtClean="0"/>
              <a:t> cung cấp một số hàm để thao tác trên kiểu và giá trị của node hiện tại.</a:t>
            </a:r>
          </a:p>
          <a:p>
            <a:pPr algn="just" eaLnBrk="1" hangingPunct="1">
              <a:lnSpc>
                <a:spcPct val="120000"/>
              </a:lnSpc>
            </a:pPr>
            <a:r>
              <a:rPr lang="en-US" altLang="vi-VN" smtClean="0"/>
              <a:t>Phương thức </a:t>
            </a:r>
            <a:r>
              <a:rPr lang="en-US" altLang="vi-VN" smtClean="0">
                <a:solidFill>
                  <a:srgbClr val="0000FF"/>
                </a:solidFill>
              </a:rPr>
              <a:t>Read()</a:t>
            </a:r>
            <a:r>
              <a:rPr lang="en-US" altLang="vi-VN" smtClean="0"/>
              <a:t> là phương thức cơ sở của </a:t>
            </a:r>
            <a:r>
              <a:rPr lang="en-US" altLang="vi-VN" smtClean="0">
                <a:solidFill>
                  <a:srgbClr val="0000FF"/>
                </a:solidFill>
              </a:rPr>
              <a:t>XmlReader</a:t>
            </a:r>
            <a:r>
              <a:rPr lang="en-US" altLang="vi-VN" smtClean="0"/>
              <a:t> để di chuyển cursor trong tài liệu XML.</a:t>
            </a:r>
          </a:p>
          <a:p>
            <a:pPr algn="just" eaLnBrk="1" hangingPunct="1">
              <a:lnSpc>
                <a:spcPct val="120000"/>
              </a:lnSpc>
            </a:pPr>
            <a:r>
              <a:rPr lang="en-US" altLang="vi-VN" smtClean="0"/>
              <a:t>Mỗi lần gọi hàm </a:t>
            </a:r>
            <a:r>
              <a:rPr lang="en-US" altLang="vi-VN" smtClean="0">
                <a:solidFill>
                  <a:srgbClr val="0000FF"/>
                </a:solidFill>
              </a:rPr>
              <a:t>Read()</a:t>
            </a:r>
            <a:r>
              <a:rPr lang="en-US" altLang="vi-VN" smtClean="0"/>
              <a:t>, </a:t>
            </a:r>
            <a:r>
              <a:rPr lang="en-US" altLang="vi-VN" smtClean="0">
                <a:solidFill>
                  <a:srgbClr val="0000FF"/>
                </a:solidFill>
              </a:rPr>
              <a:t>XmlReader</a:t>
            </a:r>
            <a:r>
              <a:rPr lang="en-US" altLang="vi-VN" smtClean="0"/>
              <a:t> sẽ di chuyển cursor sang node tiếp theo trong tài liệu cho đến khi hết stream.</a:t>
            </a:r>
          </a:p>
          <a:p>
            <a:pPr algn="just" eaLnBrk="1" hangingPunct="1">
              <a:lnSpc>
                <a:spcPct val="120000"/>
              </a:lnSpc>
            </a:pPr>
            <a:r>
              <a:rPr lang="en-US" altLang="vi-VN" smtClean="0"/>
              <a:t>Khi hết stream, </a:t>
            </a:r>
            <a:r>
              <a:rPr lang="en-US" altLang="vi-VN" smtClean="0">
                <a:solidFill>
                  <a:srgbClr val="0000FF"/>
                </a:solidFill>
              </a:rPr>
              <a:t>Read()</a:t>
            </a:r>
            <a:r>
              <a:rPr lang="en-US" altLang="vi-VN" smtClean="0"/>
              <a:t> sẽ trả về giá trị </a:t>
            </a:r>
            <a:r>
              <a:rPr lang="en-US" altLang="vi-VN" smtClean="0">
                <a:solidFill>
                  <a:srgbClr val="0000FF"/>
                </a:solidFill>
              </a:rPr>
              <a:t>False</a:t>
            </a:r>
            <a:r>
              <a:rPr lang="en-US" altLang="vi-VN"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81171154-B522-45DB-8375-E02D38ECB5DB}" type="slidenum">
              <a:rPr lang="en-US" altLang="vi-VN" b="0" smtClean="0">
                <a:solidFill>
                  <a:schemeClr val="accent1"/>
                </a:solidFill>
              </a:rPr>
              <a:pPr eaLnBrk="1" hangingPunct="1"/>
              <a:t>52</a:t>
            </a:fld>
            <a:endParaRPr lang="en-US" altLang="vi-VN" b="0" smtClean="0">
              <a:solidFill>
                <a:schemeClr val="accent1"/>
              </a:solidFill>
            </a:endParaRPr>
          </a:p>
        </p:txBody>
      </p:sp>
      <p:sp>
        <p:nvSpPr>
          <p:cNvPr id="81101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Ví dụ</a:t>
            </a:r>
          </a:p>
        </p:txBody>
      </p:sp>
      <p:sp>
        <p:nvSpPr>
          <p:cNvPr id="55300" name="Rectangle 5"/>
          <p:cNvSpPr>
            <a:spLocks noGrp="1" noChangeArrowheads="1"/>
          </p:cNvSpPr>
          <p:nvPr>
            <p:ph type="body" idx="1"/>
          </p:nvPr>
        </p:nvSpPr>
        <p:spPr>
          <a:xfrm>
            <a:off x="457200" y="1371600"/>
            <a:ext cx="5562600" cy="5026025"/>
          </a:xfrm>
          <a:noFill/>
        </p:spPr>
        <p:txBody>
          <a:bodyPr/>
          <a:lstStyle/>
          <a:p>
            <a:pPr eaLnBrk="1" hangingPunct="1">
              <a:buFont typeface="Wingdings" pitchFamily="2" charset="2"/>
              <a:buNone/>
            </a:pPr>
            <a:r>
              <a:rPr lang="en-US" altLang="vi-VN" sz="2000" smtClean="0">
                <a:solidFill>
                  <a:srgbClr val="FF0000"/>
                </a:solidFill>
              </a:rPr>
              <a:t>&lt;</a:t>
            </a:r>
            <a:r>
              <a:rPr lang="en-US" altLang="vi-VN" sz="2000" smtClean="0">
                <a:solidFill>
                  <a:srgbClr val="0000FF"/>
                </a:solidFill>
              </a:rPr>
              <a:t>persons</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person</a:t>
            </a:r>
            <a:r>
              <a:rPr lang="en-US" altLang="vi-VN" sz="2000" smtClean="0">
                <a:solidFill>
                  <a:srgbClr val="FF0000"/>
                </a:solidFill>
              </a:rPr>
              <a:t>&gt;</a:t>
            </a:r>
          </a:p>
          <a:p>
            <a:pPr eaLnBrk="1" hangingPunct="1">
              <a:buFont typeface="Wingdings" pitchFamily="2" charset="2"/>
              <a:buNone/>
            </a:pPr>
            <a:r>
              <a:rPr lang="en-US" altLang="vi-VN" sz="2000" smtClean="0">
                <a:solidFill>
                  <a:srgbClr val="FF0000"/>
                </a:solidFill>
              </a:rPr>
              <a:t>    &lt;</a:t>
            </a:r>
            <a:r>
              <a:rPr lang="en-US" altLang="vi-VN" sz="2000" smtClean="0">
                <a:solidFill>
                  <a:srgbClr val="0000FF"/>
                </a:solidFill>
              </a:rPr>
              <a:t>firstname</a:t>
            </a:r>
            <a:r>
              <a:rPr lang="en-US" altLang="vi-VN" sz="2000" smtClean="0">
                <a:solidFill>
                  <a:srgbClr val="FF0000"/>
                </a:solidFill>
              </a:rPr>
              <a:t>&gt;</a:t>
            </a:r>
            <a:r>
              <a:rPr lang="en-US" altLang="vi-VN" sz="2000" smtClean="0"/>
              <a:t> Albert </a:t>
            </a:r>
            <a:r>
              <a:rPr lang="en-US" altLang="vi-VN" sz="2000" smtClean="0">
                <a:solidFill>
                  <a:srgbClr val="FF0000"/>
                </a:solidFill>
              </a:rPr>
              <a:t>&lt;/</a:t>
            </a:r>
            <a:r>
              <a:rPr lang="en-US" altLang="vi-VN" sz="2000" smtClean="0">
                <a:solidFill>
                  <a:srgbClr val="0000FF"/>
                </a:solidFill>
              </a:rPr>
              <a:t>firstname</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lastname</a:t>
            </a:r>
            <a:r>
              <a:rPr lang="en-US" altLang="vi-VN" sz="2000" smtClean="0">
                <a:solidFill>
                  <a:srgbClr val="FF0000"/>
                </a:solidFill>
              </a:rPr>
              <a:t>&gt;</a:t>
            </a:r>
            <a:r>
              <a:rPr lang="en-US" altLang="vi-VN" sz="2000" smtClean="0"/>
              <a:t> Einstein </a:t>
            </a:r>
            <a:r>
              <a:rPr lang="en-US" altLang="vi-VN" sz="2000" smtClean="0">
                <a:solidFill>
                  <a:srgbClr val="FF0000"/>
                </a:solidFill>
              </a:rPr>
              <a:t>&lt;/</a:t>
            </a:r>
            <a:r>
              <a:rPr lang="en-US" altLang="vi-VN" sz="2000" smtClean="0">
                <a:solidFill>
                  <a:srgbClr val="0000FF"/>
                </a:solidFill>
              </a:rPr>
              <a:t>lastname</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person</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person</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firstname</a:t>
            </a:r>
            <a:r>
              <a:rPr lang="en-US" altLang="vi-VN" sz="2000" smtClean="0">
                <a:solidFill>
                  <a:srgbClr val="FF0000"/>
                </a:solidFill>
              </a:rPr>
              <a:t>&gt;</a:t>
            </a:r>
            <a:r>
              <a:rPr lang="en-US" altLang="vi-VN" sz="2000" smtClean="0"/>
              <a:t> Niels </a:t>
            </a:r>
            <a:r>
              <a:rPr lang="en-US" altLang="vi-VN" sz="2000" smtClean="0">
                <a:solidFill>
                  <a:srgbClr val="FF0000"/>
                </a:solidFill>
              </a:rPr>
              <a:t>&lt;/</a:t>
            </a:r>
            <a:r>
              <a:rPr lang="en-US" altLang="vi-VN" sz="2000" smtClean="0"/>
              <a:t>firstname</a:t>
            </a:r>
            <a:r>
              <a:rPr lang="en-US" altLang="vi-VN" sz="2000" smtClean="0">
                <a:solidFill>
                  <a:srgbClr val="FF0000"/>
                </a:solidFill>
              </a:rPr>
              <a:t>&gt;</a:t>
            </a:r>
          </a:p>
          <a:p>
            <a:pPr eaLnBrk="1" hangingPunct="1">
              <a:buFont typeface="Wingdings" pitchFamily="2" charset="2"/>
              <a:buNone/>
            </a:pPr>
            <a:r>
              <a:rPr lang="en-US" altLang="vi-VN" sz="2000" smtClean="0"/>
              <a:t>   </a:t>
            </a:r>
            <a:r>
              <a:rPr lang="en-US" altLang="vi-VN" sz="2000" smtClean="0">
                <a:solidFill>
                  <a:srgbClr val="FF0000"/>
                </a:solidFill>
              </a:rPr>
              <a:t> &lt;</a:t>
            </a:r>
            <a:r>
              <a:rPr lang="en-US" altLang="vi-VN" sz="2000" smtClean="0">
                <a:solidFill>
                  <a:srgbClr val="0000FF"/>
                </a:solidFill>
              </a:rPr>
              <a:t>lastname</a:t>
            </a:r>
            <a:r>
              <a:rPr lang="en-US" altLang="vi-VN" sz="2000" smtClean="0">
                <a:solidFill>
                  <a:srgbClr val="FF0000"/>
                </a:solidFill>
              </a:rPr>
              <a:t>&gt; </a:t>
            </a:r>
            <a:r>
              <a:rPr lang="en-US" altLang="vi-VN" sz="2000" smtClean="0"/>
              <a:t>Bohr </a:t>
            </a:r>
            <a:r>
              <a:rPr lang="en-US" altLang="vi-VN" sz="2000" smtClean="0">
                <a:solidFill>
                  <a:srgbClr val="FF0000"/>
                </a:solidFill>
              </a:rPr>
              <a:t>&lt;/</a:t>
            </a:r>
            <a:r>
              <a:rPr lang="en-US" altLang="vi-VN" sz="2000" smtClean="0"/>
              <a:t>lastname&gt;</a:t>
            </a:r>
          </a:p>
          <a:p>
            <a:pPr eaLnBrk="1" hangingPunct="1">
              <a:buFont typeface="Wingdings" pitchFamily="2" charset="2"/>
              <a:buNone/>
            </a:pPr>
            <a:r>
              <a:rPr lang="en-US" altLang="vi-VN" sz="2000" smtClean="0"/>
              <a:t>  </a:t>
            </a:r>
            <a:r>
              <a:rPr lang="en-US" altLang="vi-VN" sz="2000" smtClean="0">
                <a:solidFill>
                  <a:srgbClr val="FF0000"/>
                </a:solidFill>
              </a:rPr>
              <a:t>&lt;/</a:t>
            </a:r>
            <a:r>
              <a:rPr lang="en-US" altLang="vi-VN" sz="2000" smtClean="0">
                <a:solidFill>
                  <a:srgbClr val="0000FF"/>
                </a:solidFill>
              </a:rPr>
              <a:t>person</a:t>
            </a:r>
            <a:r>
              <a:rPr lang="en-US" altLang="vi-VN" sz="2000" smtClean="0">
                <a:solidFill>
                  <a:srgbClr val="FF0000"/>
                </a:solidFill>
              </a:rPr>
              <a:t>&gt;</a:t>
            </a:r>
          </a:p>
          <a:p>
            <a:pPr eaLnBrk="1" hangingPunct="1">
              <a:buFont typeface="Wingdings" pitchFamily="2" charset="2"/>
              <a:buNone/>
            </a:pPr>
            <a:r>
              <a:rPr lang="en-US" altLang="vi-VN" sz="2000" smtClean="0">
                <a:solidFill>
                  <a:srgbClr val="FF0000"/>
                </a:solidFill>
              </a:rPr>
              <a:t>&lt;/</a:t>
            </a:r>
            <a:r>
              <a:rPr lang="en-US" altLang="vi-VN" sz="2000" smtClean="0">
                <a:solidFill>
                  <a:srgbClr val="0000FF"/>
                </a:solidFill>
              </a:rPr>
              <a:t>persons</a:t>
            </a:r>
            <a:r>
              <a:rPr lang="en-US" altLang="vi-VN" sz="2000" smtClean="0">
                <a:solidFill>
                  <a:srgbClr val="FF0000"/>
                </a:solidFill>
              </a:rPr>
              <a:t>&gt;</a:t>
            </a:r>
          </a:p>
        </p:txBody>
      </p:sp>
      <p:sp>
        <p:nvSpPr>
          <p:cNvPr id="55301" name="Rectangle 6"/>
          <p:cNvSpPr>
            <a:spLocks noChangeArrowheads="1"/>
          </p:cNvSpPr>
          <p:nvPr/>
        </p:nvSpPr>
        <p:spPr bwMode="auto">
          <a:xfrm>
            <a:off x="6781800" y="1371600"/>
            <a:ext cx="19812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105000"/>
              </a:lnSpc>
            </a:pPr>
            <a:r>
              <a:rPr lang="en-US" altLang="vi-VN" sz="2000" b="0">
                <a:latin typeface="Comic Sans MS" pitchFamily="66" charset="0"/>
                <a:cs typeface="Times New Roman" pitchFamily="18" charset="0"/>
              </a:rPr>
              <a:t>persons</a:t>
            </a:r>
          </a:p>
          <a:p>
            <a:pPr eaLnBrk="1" hangingPunct="1">
              <a:lnSpc>
                <a:spcPct val="105000"/>
              </a:lnSpc>
            </a:pPr>
            <a:r>
              <a:rPr lang="en-US" altLang="vi-VN" sz="2000" b="0">
                <a:latin typeface="Comic Sans MS" pitchFamily="66" charset="0"/>
                <a:cs typeface="Times New Roman" pitchFamily="18" charset="0"/>
              </a:rPr>
              <a:t>person</a:t>
            </a:r>
          </a:p>
          <a:p>
            <a:pPr eaLnBrk="1" hangingPunct="1">
              <a:lnSpc>
                <a:spcPct val="105000"/>
              </a:lnSpc>
            </a:pPr>
            <a:r>
              <a:rPr lang="en-US" altLang="vi-VN" sz="2000" b="0">
                <a:latin typeface="Comic Sans MS" pitchFamily="66" charset="0"/>
                <a:cs typeface="Times New Roman" pitchFamily="18" charset="0"/>
              </a:rPr>
              <a:t>firstname</a:t>
            </a:r>
          </a:p>
          <a:p>
            <a:pPr eaLnBrk="1" hangingPunct="1">
              <a:lnSpc>
                <a:spcPct val="105000"/>
              </a:lnSpc>
            </a:pPr>
            <a:r>
              <a:rPr lang="en-US" altLang="vi-VN" sz="2000" b="0">
                <a:latin typeface="Comic Sans MS" pitchFamily="66" charset="0"/>
                <a:cs typeface="Times New Roman" pitchFamily="18" charset="0"/>
              </a:rPr>
              <a:t>firstname</a:t>
            </a:r>
          </a:p>
          <a:p>
            <a:pPr eaLnBrk="1" hangingPunct="1">
              <a:lnSpc>
                <a:spcPct val="105000"/>
              </a:lnSpc>
            </a:pPr>
            <a:r>
              <a:rPr lang="en-US" altLang="vi-VN" sz="2000" b="0">
                <a:latin typeface="Comic Sans MS" pitchFamily="66" charset="0"/>
                <a:cs typeface="Times New Roman" pitchFamily="18" charset="0"/>
              </a:rPr>
              <a:t>lastname</a:t>
            </a:r>
          </a:p>
          <a:p>
            <a:pPr eaLnBrk="1" hangingPunct="1">
              <a:lnSpc>
                <a:spcPct val="105000"/>
              </a:lnSpc>
            </a:pPr>
            <a:r>
              <a:rPr lang="en-US" altLang="vi-VN" sz="2000" b="0">
                <a:latin typeface="Comic Sans MS" pitchFamily="66" charset="0"/>
                <a:cs typeface="Times New Roman" pitchFamily="18" charset="0"/>
              </a:rPr>
              <a:t>lastname</a:t>
            </a:r>
          </a:p>
          <a:p>
            <a:pPr eaLnBrk="1" hangingPunct="1">
              <a:lnSpc>
                <a:spcPct val="105000"/>
              </a:lnSpc>
            </a:pPr>
            <a:r>
              <a:rPr lang="en-US" altLang="vi-VN" sz="2000" b="0">
                <a:latin typeface="Comic Sans MS" pitchFamily="66" charset="0"/>
                <a:cs typeface="Times New Roman" pitchFamily="18" charset="0"/>
              </a:rPr>
              <a:t>person</a:t>
            </a:r>
          </a:p>
          <a:p>
            <a:pPr eaLnBrk="1" hangingPunct="1">
              <a:lnSpc>
                <a:spcPct val="105000"/>
              </a:lnSpc>
            </a:pPr>
            <a:r>
              <a:rPr lang="en-US" altLang="vi-VN" sz="2000" b="0">
                <a:latin typeface="Comic Sans MS" pitchFamily="66" charset="0"/>
                <a:cs typeface="Times New Roman" pitchFamily="18" charset="0"/>
              </a:rPr>
              <a:t>person</a:t>
            </a:r>
          </a:p>
          <a:p>
            <a:pPr eaLnBrk="1" hangingPunct="1">
              <a:lnSpc>
                <a:spcPct val="105000"/>
              </a:lnSpc>
            </a:pPr>
            <a:r>
              <a:rPr lang="en-US" altLang="vi-VN" sz="2000" b="0">
                <a:latin typeface="Comic Sans MS" pitchFamily="66" charset="0"/>
                <a:cs typeface="Times New Roman" pitchFamily="18" charset="0"/>
              </a:rPr>
              <a:t>firstname</a:t>
            </a:r>
          </a:p>
          <a:p>
            <a:pPr eaLnBrk="1" hangingPunct="1">
              <a:lnSpc>
                <a:spcPct val="105000"/>
              </a:lnSpc>
            </a:pPr>
            <a:r>
              <a:rPr lang="en-US" altLang="vi-VN" sz="2000" b="0">
                <a:latin typeface="Comic Sans MS" pitchFamily="66" charset="0"/>
                <a:cs typeface="Times New Roman" pitchFamily="18" charset="0"/>
              </a:rPr>
              <a:t>firstname</a:t>
            </a:r>
          </a:p>
          <a:p>
            <a:pPr eaLnBrk="1" hangingPunct="1">
              <a:lnSpc>
                <a:spcPct val="105000"/>
              </a:lnSpc>
            </a:pPr>
            <a:r>
              <a:rPr lang="en-US" altLang="vi-VN" sz="2000" b="0">
                <a:latin typeface="Comic Sans MS" pitchFamily="66" charset="0"/>
                <a:cs typeface="Times New Roman" pitchFamily="18" charset="0"/>
              </a:rPr>
              <a:t>lastname</a:t>
            </a:r>
          </a:p>
          <a:p>
            <a:pPr eaLnBrk="1" hangingPunct="1">
              <a:lnSpc>
                <a:spcPct val="105000"/>
              </a:lnSpc>
            </a:pPr>
            <a:r>
              <a:rPr lang="en-US" altLang="vi-VN" sz="2000" b="0">
                <a:latin typeface="Comic Sans MS" pitchFamily="66" charset="0"/>
                <a:cs typeface="Times New Roman" pitchFamily="18" charset="0"/>
              </a:rPr>
              <a:t>lastname</a:t>
            </a:r>
          </a:p>
          <a:p>
            <a:pPr eaLnBrk="1" hangingPunct="1">
              <a:lnSpc>
                <a:spcPct val="105000"/>
              </a:lnSpc>
            </a:pPr>
            <a:r>
              <a:rPr lang="en-US" altLang="vi-VN" sz="2000" b="0">
                <a:latin typeface="Comic Sans MS" pitchFamily="66" charset="0"/>
                <a:cs typeface="Times New Roman" pitchFamily="18" charset="0"/>
              </a:rPr>
              <a:t>person</a:t>
            </a:r>
          </a:p>
          <a:p>
            <a:pPr eaLnBrk="1" hangingPunct="1">
              <a:lnSpc>
                <a:spcPct val="105000"/>
              </a:lnSpc>
            </a:pPr>
            <a:r>
              <a:rPr lang="en-US" altLang="vi-VN" sz="2000" b="0">
                <a:latin typeface="Comic Sans MS" pitchFamily="66" charset="0"/>
                <a:cs typeface="Times New Roman" pitchFamily="18" charset="0"/>
              </a:rPr>
              <a:t>persons</a:t>
            </a:r>
          </a:p>
        </p:txBody>
      </p:sp>
      <p:sp>
        <p:nvSpPr>
          <p:cNvPr id="55302" name="AutoShape 7"/>
          <p:cNvSpPr>
            <a:spLocks noChangeArrowheads="1"/>
          </p:cNvSpPr>
          <p:nvPr/>
        </p:nvSpPr>
        <p:spPr bwMode="auto">
          <a:xfrm rot="2322786">
            <a:off x="2590800" y="4572000"/>
            <a:ext cx="914400" cy="533400"/>
          </a:xfrm>
          <a:prstGeom prst="rightArrow">
            <a:avLst>
              <a:gd name="adj1" fmla="val 50000"/>
              <a:gd name="adj2" fmla="val 42857"/>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55303" name="Rectangle 8"/>
          <p:cNvSpPr>
            <a:spLocks noChangeArrowheads="1"/>
          </p:cNvSpPr>
          <p:nvPr/>
        </p:nvSpPr>
        <p:spPr bwMode="auto">
          <a:xfrm>
            <a:off x="457200" y="5226050"/>
            <a:ext cx="632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lnSpc>
                <a:spcPct val="80000"/>
              </a:lnSpc>
              <a:spcBef>
                <a:spcPct val="20000"/>
              </a:spcBef>
              <a:buFont typeface="Wingdings" pitchFamily="2" charset="2"/>
              <a:buNone/>
            </a:pPr>
            <a:r>
              <a:rPr lang="en-US" altLang="vi-VN" sz="2000" b="0">
                <a:solidFill>
                  <a:srgbClr val="0000FF"/>
                </a:solidFill>
                <a:latin typeface="Comic Sans MS" pitchFamily="66" charset="0"/>
                <a:cs typeface="Times New Roman" pitchFamily="18" charset="0"/>
              </a:rPr>
              <a:t>while</a:t>
            </a:r>
            <a:r>
              <a:rPr lang="en-US" altLang="vi-VN" sz="2000" b="0">
                <a:solidFill>
                  <a:srgbClr val="000000"/>
                </a:solidFill>
                <a:latin typeface="Comic Sans MS" pitchFamily="66" charset="0"/>
                <a:cs typeface="Times New Roman" pitchFamily="18" charset="0"/>
              </a:rPr>
              <a:t> ( reader.</a:t>
            </a:r>
            <a:r>
              <a:rPr lang="en-US" altLang="vi-VN" sz="2000" b="0">
                <a:solidFill>
                  <a:srgbClr val="FF0000"/>
                </a:solidFill>
                <a:latin typeface="Comic Sans MS" pitchFamily="66" charset="0"/>
                <a:cs typeface="Times New Roman" pitchFamily="18" charset="0"/>
              </a:rPr>
              <a:t>Read</a:t>
            </a:r>
            <a:r>
              <a:rPr lang="en-US" altLang="vi-VN" sz="2000" b="0">
                <a:solidFill>
                  <a:srgbClr val="000000"/>
                </a:solidFill>
                <a:latin typeface="Comic Sans MS" pitchFamily="66" charset="0"/>
                <a:cs typeface="Times New Roman" pitchFamily="18" charset="0"/>
              </a:rPr>
              <a:t>() )</a:t>
            </a:r>
          </a:p>
          <a:p>
            <a:pPr eaLnBrk="1" hangingPunct="1">
              <a:lnSpc>
                <a:spcPct val="80000"/>
              </a:lnSpc>
              <a:spcBef>
                <a:spcPct val="20000"/>
              </a:spcBef>
              <a:buFont typeface="Wingdings" pitchFamily="2" charset="2"/>
              <a:buNone/>
            </a:pPr>
            <a:r>
              <a:rPr lang="en-US" altLang="vi-VN" sz="2000" b="0">
                <a:solidFill>
                  <a:srgbClr val="000000"/>
                </a:solidFill>
                <a:latin typeface="Comic Sans MS" pitchFamily="66" charset="0"/>
                <a:cs typeface="Times New Roman" pitchFamily="18" charset="0"/>
              </a:rPr>
              <a:t>{</a:t>
            </a:r>
          </a:p>
          <a:p>
            <a:pPr eaLnBrk="1" hangingPunct="1">
              <a:lnSpc>
                <a:spcPct val="80000"/>
              </a:lnSpc>
              <a:spcBef>
                <a:spcPct val="20000"/>
              </a:spcBef>
              <a:buFont typeface="Wingdings" pitchFamily="2" charset="2"/>
              <a:buNone/>
            </a:pPr>
            <a:r>
              <a:rPr lang="en-US" altLang="vi-VN" sz="2000" b="0">
                <a:solidFill>
                  <a:srgbClr val="000000"/>
                </a:solidFill>
                <a:latin typeface="Comic Sans MS" pitchFamily="66" charset="0"/>
                <a:cs typeface="Times New Roman" pitchFamily="18" charset="0"/>
              </a:rPr>
              <a:t>     </a:t>
            </a:r>
            <a:r>
              <a:rPr lang="en-US" altLang="vi-VN" sz="2000" b="0">
                <a:solidFill>
                  <a:srgbClr val="008000"/>
                </a:solidFill>
                <a:latin typeface="Comic Sans MS" pitchFamily="66" charset="0"/>
                <a:cs typeface="Times New Roman" pitchFamily="18" charset="0"/>
              </a:rPr>
              <a:t>/* if this is an element node, display its name */</a:t>
            </a:r>
          </a:p>
          <a:p>
            <a:pPr eaLnBrk="1" hangingPunct="1">
              <a:lnSpc>
                <a:spcPct val="80000"/>
              </a:lnSpc>
              <a:spcBef>
                <a:spcPct val="20000"/>
              </a:spcBef>
              <a:buFont typeface="Wingdings" pitchFamily="2" charset="2"/>
              <a:buNone/>
            </a:pPr>
            <a:r>
              <a:rPr lang="en-US" altLang="vi-VN" sz="2000" b="0">
                <a:solidFill>
                  <a:srgbClr val="000000"/>
                </a:solidFill>
                <a:latin typeface="Comic Sans MS" pitchFamily="66" charset="0"/>
                <a:cs typeface="Times New Roman" pitchFamily="18" charset="0"/>
              </a:rPr>
              <a:t>     </a:t>
            </a:r>
            <a:r>
              <a:rPr lang="en-US" altLang="vi-VN" sz="2000" b="0">
                <a:solidFill>
                  <a:srgbClr val="0000FF"/>
                </a:solidFill>
                <a:latin typeface="Comic Sans MS" pitchFamily="66" charset="0"/>
                <a:cs typeface="Times New Roman" pitchFamily="18" charset="0"/>
              </a:rPr>
              <a:t>Console.WriteLine</a:t>
            </a:r>
            <a:r>
              <a:rPr lang="en-US" altLang="vi-VN" sz="2000" b="0">
                <a:solidFill>
                  <a:srgbClr val="000000"/>
                </a:solidFill>
                <a:latin typeface="Comic Sans MS" pitchFamily="66" charset="0"/>
                <a:cs typeface="Times New Roman" pitchFamily="18" charset="0"/>
              </a:rPr>
              <a:t>( reader.Name );</a:t>
            </a:r>
          </a:p>
          <a:p>
            <a:pPr eaLnBrk="1" hangingPunct="1">
              <a:lnSpc>
                <a:spcPct val="80000"/>
              </a:lnSpc>
              <a:spcBef>
                <a:spcPct val="20000"/>
              </a:spcBef>
              <a:buFont typeface="Wingdings" pitchFamily="2" charset="2"/>
              <a:buNone/>
            </a:pPr>
            <a:r>
              <a:rPr lang="en-US" altLang="vi-VN" sz="2000" b="0">
                <a:solidFill>
                  <a:srgbClr val="000000"/>
                </a:solidFill>
                <a:latin typeface="Comic Sans MS" pitchFamily="66" charset="0"/>
                <a:cs typeface="Times New Roman" pitchFamily="18" charset="0"/>
              </a:rPr>
              <a:t>}</a:t>
            </a:r>
          </a:p>
        </p:txBody>
      </p:sp>
      <p:sp>
        <p:nvSpPr>
          <p:cNvPr id="55304" name="AutoShape 9"/>
          <p:cNvSpPr>
            <a:spLocks noChangeArrowheads="1"/>
          </p:cNvSpPr>
          <p:nvPr/>
        </p:nvSpPr>
        <p:spPr bwMode="auto">
          <a:xfrm rot="-1219027">
            <a:off x="4419600" y="4800600"/>
            <a:ext cx="2057400" cy="533400"/>
          </a:xfrm>
          <a:prstGeom prst="rightArrow">
            <a:avLst>
              <a:gd name="adj1" fmla="val 50000"/>
              <a:gd name="adj2" fmla="val 96429"/>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652EF8D0-0CFB-448D-BB23-805F5512EB53}" type="slidenum">
              <a:rPr lang="en-US" altLang="vi-VN" b="0" smtClean="0">
                <a:solidFill>
                  <a:schemeClr val="accent1"/>
                </a:solidFill>
              </a:rPr>
              <a:pPr eaLnBrk="1" hangingPunct="1"/>
              <a:t>53</a:t>
            </a:fld>
            <a:endParaRPr lang="en-US" altLang="vi-VN" b="0" smtClean="0">
              <a:solidFill>
                <a:schemeClr val="accent1"/>
              </a:solidFill>
            </a:endParaRPr>
          </a:p>
        </p:txBody>
      </p:sp>
      <p:sp>
        <p:nvSpPr>
          <p:cNvPr id="81305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Thông tin của node</a:t>
            </a:r>
          </a:p>
        </p:txBody>
      </p:sp>
      <p:sp>
        <p:nvSpPr>
          <p:cNvPr id="56324" name="Rectangle 3"/>
          <p:cNvSpPr>
            <a:spLocks noGrp="1" noChangeArrowheads="1"/>
          </p:cNvSpPr>
          <p:nvPr>
            <p:ph type="body" idx="1"/>
          </p:nvPr>
        </p:nvSpPr>
        <p:spPr/>
        <p:txBody>
          <a:bodyPr/>
          <a:lstStyle/>
          <a:p>
            <a:pPr algn="just" eaLnBrk="1" hangingPunct="1">
              <a:lnSpc>
                <a:spcPct val="120000"/>
              </a:lnSpc>
            </a:pPr>
            <a:r>
              <a:rPr lang="en-US" altLang="vi-VN" smtClean="0"/>
              <a:t>Với mỗi node đang được đọc, có thể lấy thông tin về giá trị và các thông tin liên quan đến node đó.</a:t>
            </a:r>
          </a:p>
          <a:p>
            <a:pPr algn="just" eaLnBrk="1" hangingPunct="1">
              <a:lnSpc>
                <a:spcPct val="120000"/>
              </a:lnSpc>
            </a:pPr>
            <a:r>
              <a:rPr lang="en-US" altLang="vi-VN" smtClean="0"/>
              <a:t>Ví dụ:</a:t>
            </a:r>
          </a:p>
          <a:p>
            <a:pPr lvl="1" algn="just" eaLnBrk="1" hangingPunct="1">
              <a:lnSpc>
                <a:spcPct val="120000"/>
              </a:lnSpc>
            </a:pPr>
            <a:r>
              <a:rPr lang="en-US" altLang="vi-VN" smtClean="0"/>
              <a:t>Thuộc tính </a:t>
            </a:r>
            <a:r>
              <a:rPr lang="en-US" altLang="vi-VN" smtClean="0">
                <a:solidFill>
                  <a:srgbClr val="0000FF"/>
                </a:solidFill>
              </a:rPr>
              <a:t>NodeType</a:t>
            </a:r>
            <a:r>
              <a:rPr lang="en-US" altLang="vi-VN" smtClean="0"/>
              <a:t> trả về kiểu node.</a:t>
            </a:r>
          </a:p>
          <a:p>
            <a:pPr lvl="1" algn="just" eaLnBrk="1" hangingPunct="1">
              <a:lnSpc>
                <a:spcPct val="120000"/>
              </a:lnSpc>
            </a:pPr>
            <a:r>
              <a:rPr lang="en-US" altLang="vi-VN" smtClean="0"/>
              <a:t>Thuộc tính </a:t>
            </a:r>
            <a:r>
              <a:rPr lang="en-US" altLang="vi-VN" smtClean="0">
                <a:solidFill>
                  <a:srgbClr val="0000FF"/>
                </a:solidFill>
              </a:rPr>
              <a:t>Value</a:t>
            </a:r>
            <a:r>
              <a:rPr lang="en-US" altLang="vi-VN" smtClean="0"/>
              <a:t> trả về giá trị của node.</a:t>
            </a:r>
          </a:p>
          <a:p>
            <a:pPr algn="just" eaLnBrk="1" hangingPunct="1">
              <a:lnSpc>
                <a:spcPct val="120000"/>
              </a:lnSpc>
            </a:pPr>
            <a:r>
              <a:rPr lang="en-US" altLang="vi-VN" smtClean="0">
                <a:solidFill>
                  <a:srgbClr val="0000FF"/>
                </a:solidFill>
              </a:rPr>
              <a:t>XmlReader</a:t>
            </a:r>
            <a:r>
              <a:rPr lang="en-US" altLang="vi-VN" smtClean="0"/>
              <a:t> cung cấp các hàm trả về giá trị theo từng kiểu dữ liệu cụ thể (</a:t>
            </a:r>
            <a:r>
              <a:rPr lang="en-US" altLang="vi-VN" smtClean="0">
                <a:solidFill>
                  <a:srgbClr val="0000FF"/>
                </a:solidFill>
              </a:rPr>
              <a:t>ReadInt16</a:t>
            </a:r>
            <a:r>
              <a:rPr lang="en-US" altLang="vi-VN" smtClean="0"/>
              <a:t>, </a:t>
            </a:r>
            <a:r>
              <a:rPr lang="en-US" altLang="vi-VN" smtClean="0">
                <a:solidFill>
                  <a:srgbClr val="0000FF"/>
                </a:solidFill>
              </a:rPr>
              <a:t>ReadDouble</a:t>
            </a:r>
            <a:r>
              <a:rPr lang="en-US" altLang="vi-VN" smtClean="0"/>
              <a:t>, </a:t>
            </a:r>
            <a:r>
              <a:rPr lang="en-US" altLang="vi-VN" smtClean="0">
                <a:solidFill>
                  <a:srgbClr val="0000FF"/>
                </a:solidFill>
              </a:rPr>
              <a:t>ReadString</a:t>
            </a:r>
            <a:r>
              <a:rPr lang="en-US" altLang="vi-VN"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A9E6EEE-2543-4228-91EC-BDA3C812C59B}" type="slidenum">
              <a:rPr lang="en-US" altLang="vi-VN" b="0" smtClean="0">
                <a:solidFill>
                  <a:schemeClr val="accent1"/>
                </a:solidFill>
              </a:rPr>
              <a:pPr eaLnBrk="1" hangingPunct="1"/>
              <a:t>54</a:t>
            </a:fld>
            <a:endParaRPr lang="en-US" altLang="vi-VN" b="0" smtClean="0">
              <a:solidFill>
                <a:schemeClr val="accent1"/>
              </a:solidFill>
            </a:endParaRPr>
          </a:p>
        </p:txBody>
      </p:sp>
      <p:sp>
        <p:nvSpPr>
          <p:cNvPr id="81510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Ví dụ</a:t>
            </a:r>
          </a:p>
        </p:txBody>
      </p:sp>
      <p:sp>
        <p:nvSpPr>
          <p:cNvPr id="57348" name="Rectangle 3"/>
          <p:cNvSpPr>
            <a:spLocks noGrp="1" noChangeArrowheads="1"/>
          </p:cNvSpPr>
          <p:nvPr>
            <p:ph type="body" idx="1"/>
          </p:nvPr>
        </p:nvSpPr>
        <p:spPr>
          <a:xfrm>
            <a:off x="457200" y="1371600"/>
            <a:ext cx="8229600" cy="5181600"/>
          </a:xfrm>
        </p:spPr>
        <p:txBody>
          <a:bodyPr/>
          <a:lstStyle/>
          <a:p>
            <a:pPr eaLnBrk="1" hangingPunct="1">
              <a:lnSpc>
                <a:spcPct val="80000"/>
              </a:lnSpc>
              <a:buFont typeface="Wingdings" pitchFamily="2" charset="2"/>
              <a:buNone/>
            </a:pPr>
            <a:r>
              <a:rPr lang="en-US" altLang="vi-VN" sz="2000" smtClean="0">
                <a:solidFill>
                  <a:srgbClr val="0000FF"/>
                </a:solidFill>
              </a:rPr>
              <a:t>public void</a:t>
            </a:r>
            <a:r>
              <a:rPr lang="en-US" altLang="vi-VN" sz="2000" smtClean="0"/>
              <a:t> DisplayNode( </a:t>
            </a:r>
            <a:r>
              <a:rPr lang="en-US" altLang="vi-VN" sz="2000" smtClean="0">
                <a:solidFill>
                  <a:srgbClr val="0000FF"/>
                </a:solidFill>
              </a:rPr>
              <a:t>XmlReader</a:t>
            </a:r>
            <a:r>
              <a:rPr lang="en-US" altLang="vi-VN" sz="2000" smtClean="0"/>
              <a:t> node ){</a:t>
            </a:r>
          </a:p>
          <a:p>
            <a:pPr eaLnBrk="1" hangingPunct="1">
              <a:lnSpc>
                <a:spcPct val="80000"/>
              </a:lnSpc>
              <a:buFont typeface="Wingdings" pitchFamily="2" charset="2"/>
              <a:buNone/>
            </a:pPr>
            <a:r>
              <a:rPr lang="en-US" altLang="vi-VN" sz="2000" smtClean="0"/>
              <a:t>	</a:t>
            </a:r>
            <a:r>
              <a:rPr lang="en-US" altLang="vi-VN" sz="2000" smtClean="0">
                <a:solidFill>
                  <a:srgbClr val="0000FF"/>
                </a:solidFill>
              </a:rPr>
              <a:t>switch</a:t>
            </a:r>
            <a:r>
              <a:rPr lang="en-US" altLang="vi-VN" sz="2000" smtClean="0"/>
              <a:t> ( node.</a:t>
            </a:r>
            <a:r>
              <a:rPr lang="en-US" altLang="vi-VN" sz="2000" smtClean="0">
                <a:solidFill>
                  <a:srgbClr val="008000"/>
                </a:solidFill>
              </a:rPr>
              <a:t>NodeType</a:t>
            </a:r>
            <a:r>
              <a:rPr lang="en-US" altLang="vi-VN" sz="2000" smtClean="0"/>
              <a:t> ){ </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case</a:t>
            </a:r>
            <a:r>
              <a:rPr lang="en-US" altLang="vi-VN" sz="2000" smtClean="0"/>
              <a:t> </a:t>
            </a:r>
            <a:r>
              <a:rPr lang="en-US" altLang="vi-VN" sz="2000" smtClean="0">
                <a:solidFill>
                  <a:srgbClr val="008000"/>
                </a:solidFill>
              </a:rPr>
              <a:t>XmlNodeType</a:t>
            </a:r>
            <a:r>
              <a:rPr lang="en-US" altLang="vi-VN" sz="2000" smtClean="0"/>
              <a:t>.Element: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Console</a:t>
            </a:r>
            <a:r>
              <a:rPr lang="en-US" altLang="vi-VN" sz="2000" smtClean="0"/>
              <a:t>.Write( "&lt;" + node.Name + "&gt;" );</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break</a:t>
            </a:r>
            <a:r>
              <a:rPr lang="en-US" altLang="vi-VN" sz="2000" smtClean="0"/>
              <a: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case</a:t>
            </a:r>
            <a:r>
              <a:rPr lang="en-US" altLang="vi-VN" sz="2000" smtClean="0"/>
              <a:t> </a:t>
            </a:r>
            <a:r>
              <a:rPr lang="en-US" altLang="vi-VN" sz="2000" smtClean="0">
                <a:solidFill>
                  <a:srgbClr val="008000"/>
                </a:solidFill>
              </a:rPr>
              <a:t>XmlNodeType</a:t>
            </a:r>
            <a:r>
              <a:rPr lang="en-US" altLang="vi-VN" sz="2000" smtClean="0"/>
              <a:t>.Text: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Console</a:t>
            </a:r>
            <a:r>
              <a:rPr lang="en-US" altLang="vi-VN" sz="2000" smtClean="0"/>
              <a:t>.Write( node.Value );</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break</a:t>
            </a:r>
            <a:r>
              <a:rPr lang="en-US" altLang="vi-VN" sz="2000" smtClean="0"/>
              <a: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case</a:t>
            </a:r>
            <a:r>
              <a:rPr lang="en-US" altLang="vi-VN" sz="2000" smtClean="0"/>
              <a:t> </a:t>
            </a:r>
            <a:r>
              <a:rPr lang="en-US" altLang="vi-VN" sz="2000" smtClean="0">
                <a:solidFill>
                  <a:srgbClr val="008000"/>
                </a:solidFill>
              </a:rPr>
              <a:t>XmlNodeType</a:t>
            </a:r>
            <a:r>
              <a:rPr lang="en-US" altLang="vi-VN" sz="2000" smtClean="0"/>
              <a:t>.Comment: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Console</a:t>
            </a:r>
            <a:r>
              <a:rPr lang="en-US" altLang="vi-VN" sz="2000" smtClean="0"/>
              <a:t>.Write( "&lt;!--" + node.Value + "--&gt;" );</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break</a:t>
            </a:r>
            <a:r>
              <a:rPr lang="en-US" altLang="vi-VN" sz="2000" smtClean="0"/>
              <a: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case</a:t>
            </a:r>
            <a:r>
              <a:rPr lang="en-US" altLang="vi-VN" sz="2000" smtClean="0"/>
              <a:t> </a:t>
            </a:r>
            <a:r>
              <a:rPr lang="en-US" altLang="vi-VN" sz="2000" smtClean="0">
                <a:solidFill>
                  <a:srgbClr val="008000"/>
                </a:solidFill>
              </a:rPr>
              <a:t>XmlNodeType</a:t>
            </a:r>
            <a:r>
              <a:rPr lang="en-US" altLang="vi-VN" sz="2000" smtClean="0"/>
              <a:t>.Document:</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Console</a:t>
            </a:r>
            <a:r>
              <a:rPr lang="en-US" altLang="vi-VN" sz="2000" smtClean="0"/>
              <a:t>.Write( "&lt; xml version='1.0' &gt;" );</a:t>
            </a:r>
          </a:p>
          <a:p>
            <a:pPr lvl="1" eaLnBrk="1" hangingPunct="1">
              <a:lnSpc>
                <a:spcPct val="80000"/>
              </a:lnSpc>
              <a:buClr>
                <a:srgbClr val="000000"/>
              </a:buClr>
              <a:buFont typeface="Wingdings 2" pitchFamily="18" charset="2"/>
              <a:buNone/>
            </a:pPr>
            <a:r>
              <a:rPr lang="en-US" altLang="vi-VN" sz="2000" smtClean="0"/>
              <a:t>		</a:t>
            </a:r>
            <a:r>
              <a:rPr lang="en-US" altLang="vi-VN" sz="2000" smtClean="0">
                <a:solidFill>
                  <a:srgbClr val="0000FF"/>
                </a:solidFill>
              </a:rPr>
              <a:t>break</a:t>
            </a:r>
            <a:r>
              <a:rPr lang="en-US" altLang="vi-VN" sz="2000" smtClean="0"/>
              <a:t>;</a:t>
            </a:r>
          </a:p>
          <a:p>
            <a:pPr lvl="1" eaLnBrk="1" hangingPunct="1">
              <a:lnSpc>
                <a:spcPct val="80000"/>
              </a:lnSpc>
              <a:buClr>
                <a:srgbClr val="000000"/>
              </a:buClr>
              <a:buFont typeface="Wingdings 2" pitchFamily="18" charset="2"/>
              <a:buNone/>
            </a:pPr>
            <a:r>
              <a:rPr lang="en-US" altLang="vi-VN" sz="2000" smtClean="0"/>
              <a:t>	//…</a:t>
            </a:r>
          </a:p>
          <a:p>
            <a:pPr eaLnBrk="1" hangingPunct="1">
              <a:lnSpc>
                <a:spcPct val="80000"/>
              </a:lnSpc>
              <a:buFont typeface="Wingdings" pitchFamily="2" charset="2"/>
              <a:buNone/>
            </a:pPr>
            <a:r>
              <a:rPr lang="en-US" altLang="vi-VN" sz="2000" smtClean="0"/>
              <a:t>  	}</a:t>
            </a:r>
          </a:p>
          <a:p>
            <a:pPr eaLnBrk="1" hangingPunct="1">
              <a:lnSpc>
                <a:spcPct val="80000"/>
              </a:lnSpc>
              <a:buFont typeface="Wingdings" pitchFamily="2" charset="2"/>
              <a:buNone/>
            </a:pPr>
            <a:r>
              <a:rPr lang="en-US" altLang="vi-VN" sz="200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A363590E-7D1D-41B9-9649-40773D037863}" type="slidenum">
              <a:rPr lang="en-US" altLang="vi-VN" b="0" smtClean="0">
                <a:solidFill>
                  <a:schemeClr val="accent1"/>
                </a:solidFill>
              </a:rPr>
              <a:pPr eaLnBrk="1" hangingPunct="1"/>
              <a:t>55</a:t>
            </a:fld>
            <a:endParaRPr lang="en-US" altLang="vi-VN" b="0" smtClean="0">
              <a:solidFill>
                <a:schemeClr val="accent1"/>
              </a:solidFill>
            </a:endParaRPr>
          </a:p>
        </p:txBody>
      </p:sp>
      <p:sp>
        <p:nvSpPr>
          <p:cNvPr id="817154"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Đọc các Attribute</a:t>
            </a:r>
          </a:p>
        </p:txBody>
      </p:sp>
      <p:sp>
        <p:nvSpPr>
          <p:cNvPr id="58372" name="Rectangle 3"/>
          <p:cNvSpPr>
            <a:spLocks noGrp="1" noChangeArrowheads="1"/>
          </p:cNvSpPr>
          <p:nvPr>
            <p:ph type="body" idx="1"/>
          </p:nvPr>
        </p:nvSpPr>
        <p:spPr/>
        <p:txBody>
          <a:bodyPr/>
          <a:lstStyle/>
          <a:p>
            <a:pPr algn="just" eaLnBrk="1" hangingPunct="1">
              <a:lnSpc>
                <a:spcPct val="120000"/>
              </a:lnSpc>
            </a:pPr>
            <a:r>
              <a:rPr lang="en-US" altLang="vi-VN" smtClean="0"/>
              <a:t>Attribute là thành phần bên trong của element nên hàm </a:t>
            </a:r>
            <a:r>
              <a:rPr lang="en-US" altLang="vi-VN" smtClean="0">
                <a:solidFill>
                  <a:srgbClr val="0000FF"/>
                </a:solidFill>
              </a:rPr>
              <a:t>Read( )</a:t>
            </a:r>
            <a:r>
              <a:rPr lang="en-US" altLang="vi-VN" smtClean="0"/>
              <a:t> </a:t>
            </a:r>
            <a:r>
              <a:rPr lang="en-US" altLang="vi-VN" smtClean="0">
                <a:solidFill>
                  <a:srgbClr val="FF0000"/>
                </a:solidFill>
              </a:rPr>
              <a:t>KHÔNG</a:t>
            </a:r>
            <a:r>
              <a:rPr lang="en-US" altLang="vi-VN" smtClean="0"/>
              <a:t> duyệt vào các node attribute!!!</a:t>
            </a:r>
          </a:p>
          <a:p>
            <a:pPr algn="just" eaLnBrk="1" hangingPunct="1">
              <a:lnSpc>
                <a:spcPct val="120000"/>
              </a:lnSpc>
            </a:pPr>
            <a:r>
              <a:rPr lang="en-US" altLang="vi-VN" smtClean="0"/>
              <a:t>Để truy cập các attribute của element hiện tại, sử dụng hàm </a:t>
            </a:r>
            <a:r>
              <a:rPr lang="en-US" altLang="vi-VN" smtClean="0">
                <a:solidFill>
                  <a:srgbClr val="0000FF"/>
                </a:solidFill>
              </a:rPr>
              <a:t>GetAttribute( )</a:t>
            </a:r>
            <a:r>
              <a:rPr lang="en-US" altLang="vi-VN" smtClean="0"/>
              <a:t>. </a:t>
            </a:r>
          </a:p>
          <a:p>
            <a:pPr algn="just" eaLnBrk="1" hangingPunct="1">
              <a:lnSpc>
                <a:spcPct val="120000"/>
              </a:lnSpc>
            </a:pPr>
            <a:r>
              <a:rPr lang="en-US" altLang="vi-VN" smtClean="0"/>
              <a:t>Trong </a:t>
            </a:r>
            <a:r>
              <a:rPr lang="en-US" altLang="vi-VN" smtClean="0">
                <a:solidFill>
                  <a:srgbClr val="0000FF"/>
                </a:solidFill>
              </a:rPr>
              <a:t>GetAttribute( )</a:t>
            </a:r>
            <a:r>
              <a:rPr lang="en-US" altLang="vi-VN" smtClean="0"/>
              <a:t>, có thể truy cập các attribute theo tên hay chỉ số</a:t>
            </a:r>
          </a:p>
          <a:p>
            <a:pPr algn="just" eaLnBrk="1" hangingPunct="1">
              <a:lnSpc>
                <a:spcPct val="120000"/>
              </a:lnSpc>
            </a:pPr>
            <a:r>
              <a:rPr lang="en-US" altLang="vi-VN" smtClean="0"/>
              <a:t>Ví dụ:</a:t>
            </a:r>
          </a:p>
          <a:p>
            <a:pPr algn="just" eaLnBrk="1" hangingPunct="1">
              <a:lnSpc>
                <a:spcPct val="120000"/>
              </a:lnSpc>
              <a:buFont typeface="Wingdings" pitchFamily="2" charset="2"/>
              <a:buNone/>
            </a:pPr>
            <a:r>
              <a:rPr lang="en-US" altLang="vi-VN" smtClean="0"/>
              <a:t>	</a:t>
            </a:r>
            <a:r>
              <a:rPr lang="en-US" altLang="vi-VN" smtClean="0">
                <a:solidFill>
                  <a:srgbClr val="0000FF"/>
                </a:solidFill>
              </a:rPr>
              <a:t>for</a:t>
            </a:r>
            <a:r>
              <a:rPr lang="en-US" altLang="vi-VN" smtClean="0"/>
              <a:t> ( </a:t>
            </a:r>
            <a:r>
              <a:rPr lang="en-US" altLang="vi-VN" smtClean="0">
                <a:solidFill>
                  <a:srgbClr val="0000FF"/>
                </a:solidFill>
              </a:rPr>
              <a:t>int</a:t>
            </a:r>
            <a:r>
              <a:rPr lang="en-US" altLang="vi-VN" smtClean="0"/>
              <a:t> = 0; i &lt; node.AttributeCount; i++ ){</a:t>
            </a:r>
          </a:p>
          <a:p>
            <a:pPr algn="just" eaLnBrk="1" hangingPunct="1">
              <a:lnSpc>
                <a:spcPct val="120000"/>
              </a:lnSpc>
              <a:buFont typeface="Wingdings" pitchFamily="2" charset="2"/>
              <a:buNone/>
            </a:pPr>
            <a:r>
              <a:rPr lang="en-US" altLang="vi-VN" smtClean="0"/>
              <a:t>		</a:t>
            </a:r>
            <a:r>
              <a:rPr lang="en-US" altLang="vi-VN" smtClean="0">
                <a:solidFill>
                  <a:srgbClr val="0000FF"/>
                </a:solidFill>
              </a:rPr>
              <a:t>Console</a:t>
            </a:r>
            <a:r>
              <a:rPr lang="en-US" altLang="vi-VN" smtClean="0"/>
              <a:t>.WriteLine( node.GetAttribute( i ) );</a:t>
            </a:r>
          </a:p>
          <a:p>
            <a:pPr algn="just" eaLnBrk="1" hangingPunct="1">
              <a:lnSpc>
                <a:spcPct val="120000"/>
              </a:lnSpc>
              <a:buFont typeface="Wingdings" pitchFamily="2" charset="2"/>
              <a:buNone/>
            </a:pPr>
            <a:r>
              <a:rPr lang="en-US" altLang="vi-VN"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F3809FCC-22FF-4FB2-AC76-FBB9704E0366}" type="slidenum">
              <a:rPr lang="en-US" altLang="vi-VN" b="0" smtClean="0">
                <a:solidFill>
                  <a:schemeClr val="accent1"/>
                </a:solidFill>
              </a:rPr>
              <a:pPr eaLnBrk="1" hangingPunct="1"/>
              <a:t>56</a:t>
            </a:fld>
            <a:endParaRPr lang="en-US" altLang="vi-VN" b="0" smtClean="0">
              <a:solidFill>
                <a:schemeClr val="accent1"/>
              </a:solidFill>
            </a:endParaRPr>
          </a:p>
        </p:txBody>
      </p:sp>
      <p:sp>
        <p:nvSpPr>
          <p:cNvPr id="81920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Đọc các Attribute</a:t>
            </a:r>
          </a:p>
        </p:txBody>
      </p:sp>
      <p:sp>
        <p:nvSpPr>
          <p:cNvPr id="59396"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XmlReader</a:t>
            </a:r>
            <a:r>
              <a:rPr lang="en-US" altLang="vi-VN" smtClean="0"/>
              <a:t> cung cấp các hàm để </a:t>
            </a:r>
            <a:r>
              <a:rPr lang="en-US" altLang="vi-VN" smtClean="0">
                <a:solidFill>
                  <a:srgbClr val="0000FF"/>
                </a:solidFill>
              </a:rPr>
              <a:t>duyệt qua các attribute</a:t>
            </a:r>
            <a:r>
              <a:rPr lang="en-US" altLang="vi-VN" smtClean="0"/>
              <a:t> của node hiện tại. </a:t>
            </a:r>
          </a:p>
          <a:p>
            <a:pPr lvl="1" algn="just" eaLnBrk="1" hangingPunct="1">
              <a:lnSpc>
                <a:spcPct val="120000"/>
              </a:lnSpc>
            </a:pPr>
            <a:r>
              <a:rPr lang="en-US" altLang="vi-VN" smtClean="0">
                <a:solidFill>
                  <a:srgbClr val="0000FF"/>
                </a:solidFill>
              </a:rPr>
              <a:t>MoveToAttribute( )</a:t>
            </a:r>
          </a:p>
          <a:p>
            <a:pPr lvl="1" algn="just" eaLnBrk="1" hangingPunct="1">
              <a:lnSpc>
                <a:spcPct val="120000"/>
              </a:lnSpc>
            </a:pPr>
            <a:r>
              <a:rPr lang="en-US" altLang="vi-VN" smtClean="0">
                <a:solidFill>
                  <a:srgbClr val="0000FF"/>
                </a:solidFill>
              </a:rPr>
              <a:t>MoveToFirstAttribute( )</a:t>
            </a:r>
          </a:p>
          <a:p>
            <a:pPr lvl="1" algn="just" eaLnBrk="1" hangingPunct="1">
              <a:lnSpc>
                <a:spcPct val="120000"/>
              </a:lnSpc>
            </a:pPr>
            <a:r>
              <a:rPr lang="en-US" altLang="vi-VN" smtClean="0">
                <a:solidFill>
                  <a:srgbClr val="0000FF"/>
                </a:solidFill>
              </a:rPr>
              <a:t>MoveToNextAttribute( )</a:t>
            </a:r>
          </a:p>
          <a:p>
            <a:pPr algn="just" eaLnBrk="1" hangingPunct="1">
              <a:lnSpc>
                <a:spcPct val="120000"/>
              </a:lnSpc>
            </a:pPr>
            <a:r>
              <a:rPr lang="en-US" altLang="vi-VN" smtClean="0"/>
              <a:t>Ví dụ:</a:t>
            </a:r>
          </a:p>
          <a:p>
            <a:pPr algn="just" eaLnBrk="1" hangingPunct="1">
              <a:lnSpc>
                <a:spcPct val="120000"/>
              </a:lnSpc>
              <a:buFont typeface="Wingdings" pitchFamily="2" charset="2"/>
              <a:buNone/>
            </a:pPr>
            <a:r>
              <a:rPr lang="en-US" altLang="vi-VN" smtClean="0"/>
              <a:t>	</a:t>
            </a:r>
            <a:r>
              <a:rPr lang="en-US" altLang="vi-VN" smtClean="0">
                <a:solidFill>
                  <a:srgbClr val="0000FF"/>
                </a:solidFill>
              </a:rPr>
              <a:t>while</a:t>
            </a:r>
            <a:r>
              <a:rPr lang="en-US" altLang="vi-VN" smtClean="0"/>
              <a:t> ( </a:t>
            </a:r>
            <a:r>
              <a:rPr lang="en-US" altLang="vi-VN" smtClean="0">
                <a:solidFill>
                  <a:srgbClr val="FF0000"/>
                </a:solidFill>
              </a:rPr>
              <a:t>node.MoveToNextAttribute()</a:t>
            </a:r>
            <a:r>
              <a:rPr lang="en-US" altLang="vi-VN" smtClean="0"/>
              <a:t> ){</a:t>
            </a:r>
          </a:p>
          <a:p>
            <a:pPr algn="just" eaLnBrk="1" hangingPunct="1">
              <a:lnSpc>
                <a:spcPct val="120000"/>
              </a:lnSpc>
              <a:buFont typeface="Wingdings" pitchFamily="2" charset="2"/>
              <a:buNone/>
            </a:pPr>
            <a:r>
              <a:rPr lang="en-US" altLang="vi-VN" smtClean="0"/>
              <a:t>	    </a:t>
            </a:r>
            <a:r>
              <a:rPr lang="en-US" altLang="vi-VN" sz="2200" smtClean="0">
                <a:solidFill>
                  <a:srgbClr val="0000FF"/>
                </a:solidFill>
              </a:rPr>
              <a:t>Console</a:t>
            </a:r>
            <a:r>
              <a:rPr lang="en-US" altLang="vi-VN" sz="2200" smtClean="0"/>
              <a:t>.Write( " " + node.Name + "=\""+node.Value+"\"" );</a:t>
            </a:r>
          </a:p>
          <a:p>
            <a:pPr algn="just" eaLnBrk="1" hangingPunct="1">
              <a:lnSpc>
                <a:spcPct val="120000"/>
              </a:lnSpc>
              <a:buFont typeface="Wingdings" pitchFamily="2" charset="2"/>
              <a:buNone/>
            </a:pPr>
            <a:r>
              <a:rPr lang="en-US" altLang="vi-VN"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983D511E-C09F-4082-A802-5F6DBE41DE12}" type="slidenum">
              <a:rPr lang="en-US" altLang="vi-VN" b="0" smtClean="0">
                <a:solidFill>
                  <a:schemeClr val="accent1"/>
                </a:solidFill>
              </a:rPr>
              <a:pPr eaLnBrk="1" hangingPunct="1"/>
              <a:t>57</a:t>
            </a:fld>
            <a:endParaRPr lang="en-US" altLang="vi-VN" b="0" smtClean="0">
              <a:solidFill>
                <a:schemeClr val="accent1"/>
              </a:solidFill>
            </a:endParaRPr>
          </a:p>
        </p:txBody>
      </p:sp>
      <p:sp>
        <p:nvSpPr>
          <p:cNvPr id="82125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XmlWriter</a:t>
            </a:r>
          </a:p>
        </p:txBody>
      </p:sp>
      <p:sp>
        <p:nvSpPr>
          <p:cNvPr id="60420" name="Rectangle 3"/>
          <p:cNvSpPr>
            <a:spLocks noGrp="1" noChangeArrowheads="1"/>
          </p:cNvSpPr>
          <p:nvPr>
            <p:ph type="body" idx="1"/>
          </p:nvPr>
        </p:nvSpPr>
        <p:spPr/>
        <p:txBody>
          <a:bodyPr/>
          <a:lstStyle/>
          <a:p>
            <a:pPr algn="just" eaLnBrk="1" hangingPunct="1">
              <a:lnSpc>
                <a:spcPct val="120000"/>
              </a:lnSpc>
            </a:pPr>
            <a:r>
              <a:rPr lang="en-US" altLang="vi-VN" smtClean="0">
                <a:solidFill>
                  <a:srgbClr val="0000FF"/>
                </a:solidFill>
              </a:rPr>
              <a:t>XmlWriter</a:t>
            </a:r>
            <a:r>
              <a:rPr lang="en-US" altLang="vi-VN" smtClean="0"/>
              <a:t> là </a:t>
            </a:r>
            <a:r>
              <a:rPr lang="en-US" altLang="vi-VN" smtClean="0">
                <a:solidFill>
                  <a:srgbClr val="0000FF"/>
                </a:solidFill>
              </a:rPr>
              <a:t>abstract class</a:t>
            </a:r>
            <a:r>
              <a:rPr lang="en-US" altLang="vi-VN" smtClean="0"/>
              <a:t> cho phép tạo ra stream tài liệu theo định dạng XML của W3C.</a:t>
            </a:r>
          </a:p>
          <a:p>
            <a:pPr algn="just" eaLnBrk="1" hangingPunct="1">
              <a:lnSpc>
                <a:spcPct val="120000"/>
              </a:lnSpc>
            </a:pPr>
            <a:r>
              <a:rPr lang="en-US" altLang="vi-VN" smtClean="0">
                <a:solidFill>
                  <a:srgbClr val="0000FF"/>
                </a:solidFill>
              </a:rPr>
              <a:t>XmlWriter</a:t>
            </a:r>
            <a:r>
              <a:rPr lang="en-US" altLang="vi-VN" smtClean="0"/>
              <a:t> hỗ trợ việc tạo tài liệu XML tự động, ví dụ như đảm bảo việc đóng các tag của element đầy đủ, các giá trị của attribute được ghi nháy kép đầy đủ…</a:t>
            </a:r>
          </a:p>
          <a:p>
            <a:pPr algn="just" eaLnBrk="1" hangingPunct="1">
              <a:lnSpc>
                <a:spcPct val="120000"/>
              </a:lnSpc>
            </a:pPr>
            <a:r>
              <a:rPr lang="en-US" altLang="vi-VN" smtClean="0">
                <a:solidFill>
                  <a:srgbClr val="0000FF"/>
                </a:solidFill>
              </a:rPr>
              <a:t>XmlWriter</a:t>
            </a:r>
            <a:r>
              <a:rPr lang="en-US" altLang="vi-VN" smtClean="0"/>
              <a:t> cung cấp các hàm để ghi dữ liệu có kiểu cụ thể (như </a:t>
            </a:r>
            <a:r>
              <a:rPr lang="en-US" altLang="vi-VN" smtClean="0">
                <a:solidFill>
                  <a:srgbClr val="0000FF"/>
                </a:solidFill>
              </a:rPr>
              <a:t>WriteInt32( )</a:t>
            </a:r>
            <a:r>
              <a:rPr lang="en-US" altLang="vi-VN" smtClean="0"/>
              <a:t>, </a:t>
            </a:r>
            <a:r>
              <a:rPr lang="en-US" altLang="vi-VN" smtClean="0">
                <a:solidFill>
                  <a:srgbClr val="0000FF"/>
                </a:solidFill>
              </a:rPr>
              <a:t>WriteDouble( )</a:t>
            </a:r>
            <a:r>
              <a:rPr lang="en-US" altLang="vi-VN" smtClean="0"/>
              <a:t>, </a:t>
            </a:r>
            <a:r>
              <a:rPr lang="en-US" altLang="vi-VN" smtClean="0">
                <a:solidFill>
                  <a:srgbClr val="0000FF"/>
                </a:solidFill>
              </a:rPr>
              <a:t>WriteString( ),</a:t>
            </a:r>
            <a:r>
              <a:rPr lang="en-US" altLang="vi-VN"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B624941C-9EC3-4BDD-8B33-028A07EC4D20}" type="slidenum">
              <a:rPr lang="en-US" altLang="vi-VN" b="0" smtClean="0">
                <a:solidFill>
                  <a:schemeClr val="accent1"/>
                </a:solidFill>
              </a:rPr>
              <a:pPr eaLnBrk="1" hangingPunct="1"/>
              <a:t>58</a:t>
            </a:fld>
            <a:endParaRPr lang="en-US" altLang="vi-VN" b="0" smtClean="0">
              <a:solidFill>
                <a:schemeClr val="accent1"/>
              </a:solidFill>
            </a:endParaRPr>
          </a:p>
        </p:txBody>
      </p:sp>
      <p:sp>
        <p:nvSpPr>
          <p:cNvPr id="82329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XmlWriter – Ví dụ (1)</a:t>
            </a:r>
          </a:p>
        </p:txBody>
      </p:sp>
      <p:sp>
        <p:nvSpPr>
          <p:cNvPr id="61444" name="Rectangle 3"/>
          <p:cNvSpPr>
            <a:spLocks noGrp="1" noChangeArrowheads="1"/>
          </p:cNvSpPr>
          <p:nvPr>
            <p:ph type="body" idx="1"/>
          </p:nvPr>
        </p:nvSpPr>
        <p:spPr>
          <a:xfrm>
            <a:off x="457200" y="1371600"/>
            <a:ext cx="8686800" cy="5026025"/>
          </a:xfrm>
        </p:spPr>
        <p:txBody>
          <a:bodyPr/>
          <a:lstStyle/>
          <a:p>
            <a:pPr eaLnBrk="1" hangingPunct="1">
              <a:lnSpc>
                <a:spcPct val="120000"/>
              </a:lnSpc>
              <a:buFont typeface="Wingdings" pitchFamily="2" charset="2"/>
              <a:buNone/>
            </a:pPr>
            <a:r>
              <a:rPr lang="en-US" altLang="vi-VN" smtClean="0">
                <a:solidFill>
                  <a:srgbClr val="0000FF"/>
                </a:solidFill>
              </a:rPr>
              <a:t>public static void</a:t>
            </a:r>
            <a:r>
              <a:rPr lang="en-US" altLang="vi-VN" smtClean="0"/>
              <a:t> Main( String[ ] args )</a:t>
            </a:r>
          </a:p>
          <a:p>
            <a:pPr eaLnBrk="1" hangingPunct="1">
              <a:lnSpc>
                <a:spcPct val="120000"/>
              </a:lnSpc>
              <a:buFont typeface="Wingdings" pitchFamily="2" charset="2"/>
              <a:buNone/>
            </a:pPr>
            <a:r>
              <a:rPr lang="en-US" altLang="vi-VN" smtClean="0"/>
              <a:t>{</a:t>
            </a:r>
          </a:p>
          <a:p>
            <a:pPr eaLnBrk="1" hangingPunct="1">
              <a:lnSpc>
                <a:spcPct val="120000"/>
              </a:lnSpc>
              <a:buFont typeface="Wingdings" pitchFamily="2" charset="2"/>
              <a:buNone/>
            </a:pPr>
            <a:r>
              <a:rPr lang="en-US" altLang="vi-VN" smtClean="0"/>
              <a:t>	</a:t>
            </a:r>
            <a:r>
              <a:rPr lang="en-US" altLang="vi-VN" smtClean="0">
                <a:solidFill>
                  <a:srgbClr val="008000"/>
                </a:solidFill>
              </a:rPr>
              <a:t>/*Instantiates an XmlTextWriter that writes to the console */</a:t>
            </a:r>
          </a:p>
          <a:p>
            <a:pPr eaLnBrk="1" hangingPunct="1">
              <a:lnSpc>
                <a:spcPct val="120000"/>
              </a:lnSpc>
              <a:buFont typeface="Wingdings" pitchFamily="2" charset="2"/>
              <a:buNone/>
            </a:pPr>
            <a:r>
              <a:rPr lang="en-US" altLang="vi-VN" smtClean="0"/>
              <a:t>	</a:t>
            </a:r>
            <a:r>
              <a:rPr lang="en-US" altLang="vi-VN" smtClean="0">
                <a:solidFill>
                  <a:srgbClr val="0000FF"/>
                </a:solidFill>
              </a:rPr>
              <a:t>XmlTextWriter</a:t>
            </a:r>
            <a:r>
              <a:rPr lang="en-US" altLang="vi-VN" smtClean="0"/>
              <a:t> writer = </a:t>
            </a:r>
            <a:r>
              <a:rPr lang="en-US" altLang="vi-VN" smtClean="0">
                <a:solidFill>
                  <a:srgbClr val="0000FF"/>
                </a:solidFill>
              </a:rPr>
              <a:t>new</a:t>
            </a:r>
            <a:r>
              <a:rPr lang="en-US" altLang="vi-VN" smtClean="0"/>
              <a:t> </a:t>
            </a:r>
            <a:r>
              <a:rPr lang="en-US" altLang="vi-VN" smtClean="0">
                <a:solidFill>
                  <a:srgbClr val="0000FF"/>
                </a:solidFill>
              </a:rPr>
              <a:t>XmlTextWriter</a:t>
            </a:r>
            <a:r>
              <a:rPr lang="en-US" altLang="vi-VN" smtClean="0"/>
              <a:t>( </a:t>
            </a:r>
            <a:r>
              <a:rPr lang="en-US" altLang="vi-VN" smtClean="0">
                <a:solidFill>
                  <a:srgbClr val="0000FF"/>
                </a:solidFill>
              </a:rPr>
              <a:t>Console</a:t>
            </a:r>
            <a:r>
              <a:rPr lang="en-US" altLang="vi-VN" smtClean="0"/>
              <a:t>.Out );</a:t>
            </a:r>
          </a:p>
          <a:p>
            <a:pPr eaLnBrk="1" hangingPunct="1">
              <a:lnSpc>
                <a:spcPct val="120000"/>
              </a:lnSpc>
              <a:buFont typeface="Wingdings" pitchFamily="2" charset="2"/>
              <a:buNone/>
            </a:pPr>
            <a:endParaRPr lang="en-US" altLang="vi-VN" smtClean="0"/>
          </a:p>
          <a:p>
            <a:pPr eaLnBrk="1" hangingPunct="1">
              <a:lnSpc>
                <a:spcPct val="120000"/>
              </a:lnSpc>
              <a:buFont typeface="Wingdings" pitchFamily="2" charset="2"/>
              <a:buNone/>
            </a:pPr>
            <a:r>
              <a:rPr lang="en-US" altLang="vi-VN" smtClean="0"/>
              <a:t>	</a:t>
            </a:r>
            <a:r>
              <a:rPr lang="en-US" altLang="vi-VN" smtClean="0">
                <a:solidFill>
                  <a:srgbClr val="008000"/>
                </a:solidFill>
              </a:rPr>
              <a:t>/*Use indenting for readability */</a:t>
            </a:r>
          </a:p>
          <a:p>
            <a:pPr eaLnBrk="1" hangingPunct="1">
              <a:lnSpc>
                <a:spcPct val="120000"/>
              </a:lnSpc>
              <a:buFont typeface="Wingdings" pitchFamily="2" charset="2"/>
              <a:buNone/>
            </a:pPr>
            <a:r>
              <a:rPr lang="en-US" altLang="vi-VN" smtClean="0"/>
              <a:t>	writer.Formatting = </a:t>
            </a:r>
            <a:r>
              <a:rPr lang="en-US" altLang="vi-VN" smtClean="0">
                <a:solidFill>
                  <a:srgbClr val="0000FF"/>
                </a:solidFill>
              </a:rPr>
              <a:t>Formatting</a:t>
            </a:r>
            <a:r>
              <a:rPr lang="en-US" altLang="vi-VN" smtClean="0"/>
              <a:t>.Indented;</a:t>
            </a:r>
          </a:p>
          <a:p>
            <a:pPr eaLnBrk="1" hangingPunct="1">
              <a:lnSpc>
                <a:spcPct val="120000"/>
              </a:lnSpc>
              <a:buFont typeface="Wingdings" pitchFamily="2" charset="2"/>
              <a:buNone/>
            </a:pPr>
            <a:r>
              <a:rPr lang="en-US" altLang="vi-VN" smtClean="0"/>
              <a:t>	writer.Indentation = 4;</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2AFD7F52-2144-43D2-A22C-6B1D8B4827AA}" type="slidenum">
              <a:rPr lang="en-US" altLang="vi-VN" b="0" smtClean="0">
                <a:solidFill>
                  <a:schemeClr val="accent1"/>
                </a:solidFill>
              </a:rPr>
              <a:pPr eaLnBrk="1" hangingPunct="1"/>
              <a:t>59</a:t>
            </a:fld>
            <a:endParaRPr lang="en-US" altLang="vi-VN" b="0" smtClean="0">
              <a:solidFill>
                <a:schemeClr val="accent1"/>
              </a:solidFill>
            </a:endParaRPr>
          </a:p>
        </p:txBody>
      </p:sp>
      <p:sp>
        <p:nvSpPr>
          <p:cNvPr id="82944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XmlWriter – Ví dụ (2)</a:t>
            </a:r>
          </a:p>
        </p:txBody>
      </p:sp>
      <p:sp>
        <p:nvSpPr>
          <p:cNvPr id="62468" name="Rectangle 3"/>
          <p:cNvSpPr>
            <a:spLocks noGrp="1" noChangeArrowheads="1"/>
          </p:cNvSpPr>
          <p:nvPr>
            <p:ph type="body" idx="1"/>
          </p:nvPr>
        </p:nvSpPr>
        <p:spPr>
          <a:xfrm>
            <a:off x="457200" y="1371600"/>
            <a:ext cx="8229600" cy="5105400"/>
          </a:xfrm>
        </p:spPr>
        <p:txBody>
          <a:bodyPr/>
          <a:lstStyle/>
          <a:p>
            <a:pPr eaLnBrk="1" hangingPunct="1">
              <a:buFont typeface="Wingdings" pitchFamily="2" charset="2"/>
              <a:buNone/>
            </a:pPr>
            <a:r>
              <a:rPr lang="en-US" altLang="vi-VN" sz="2000" smtClean="0"/>
              <a:t>	</a:t>
            </a:r>
            <a:r>
              <a:rPr lang="en-US" altLang="vi-VN" sz="2000" smtClean="0">
                <a:solidFill>
                  <a:srgbClr val="008000"/>
                </a:solidFill>
              </a:rPr>
              <a:t>/* Now write out our XML document */</a:t>
            </a:r>
          </a:p>
          <a:p>
            <a:pPr eaLnBrk="1" hangingPunct="1">
              <a:buFont typeface="Wingdings" pitchFamily="2" charset="2"/>
              <a:buNone/>
            </a:pPr>
            <a:r>
              <a:rPr lang="en-US" altLang="vi-VN" sz="2000" smtClean="0"/>
              <a:t>	writer.WriteStartDocument();</a:t>
            </a:r>
          </a:p>
          <a:p>
            <a:pPr eaLnBrk="1" hangingPunct="1">
              <a:buFont typeface="Wingdings" pitchFamily="2" charset="2"/>
              <a:buNone/>
            </a:pPr>
            <a:r>
              <a:rPr lang="en-US" altLang="vi-VN" sz="2000" smtClean="0"/>
              <a:t>	writer.WriteStartElement( "Persons" );</a:t>
            </a:r>
          </a:p>
          <a:p>
            <a:pPr eaLnBrk="1" hangingPunct="1">
              <a:buFont typeface="Wingdings" pitchFamily="2" charset="2"/>
              <a:buNone/>
            </a:pPr>
            <a:r>
              <a:rPr lang="en-US" altLang="vi-VN" sz="2000" smtClean="0"/>
              <a:t>	writer.WriteStartElement( "Person" );</a:t>
            </a:r>
          </a:p>
          <a:p>
            <a:pPr eaLnBrk="1" hangingPunct="1">
              <a:buFont typeface="Wingdings" pitchFamily="2" charset="2"/>
              <a:buNone/>
            </a:pPr>
            <a:r>
              <a:rPr lang="en-US" altLang="vi-VN" sz="2000" smtClean="0"/>
              <a:t>	writer.WriteStartElement( "Name" );</a:t>
            </a:r>
          </a:p>
          <a:p>
            <a:pPr eaLnBrk="1" hangingPunct="1">
              <a:buFont typeface="Wingdings" pitchFamily="2" charset="2"/>
              <a:buNone/>
            </a:pPr>
            <a:r>
              <a:rPr lang="en-US" altLang="vi-VN" sz="2000" smtClean="0"/>
              <a:t>	writer.WriteStartAttribute( null, "firstName", null );</a:t>
            </a:r>
          </a:p>
          <a:p>
            <a:pPr eaLnBrk="1" hangingPunct="1">
              <a:buFont typeface="Wingdings" pitchFamily="2" charset="2"/>
              <a:buNone/>
            </a:pPr>
            <a:r>
              <a:rPr lang="en-US" altLang="vi-VN" sz="2000" smtClean="0"/>
              <a:t>	writer.WriteString( "Albert" );</a:t>
            </a:r>
          </a:p>
          <a:p>
            <a:pPr eaLnBrk="1" hangingPunct="1">
              <a:buFont typeface="Wingdings" pitchFamily="2" charset="2"/>
              <a:buNone/>
            </a:pPr>
            <a:r>
              <a:rPr lang="en-US" altLang="vi-VN" sz="2000" smtClean="0"/>
              <a:t>	writer.WriteEndAttribute();</a:t>
            </a:r>
          </a:p>
          <a:p>
            <a:pPr eaLnBrk="1" hangingPunct="1">
              <a:buFont typeface="Wingdings" pitchFamily="2" charset="2"/>
              <a:buNone/>
            </a:pPr>
            <a:r>
              <a:rPr lang="en-US" altLang="vi-VN" sz="2000" smtClean="0"/>
              <a:t>	writer.WriteStartAttribute( null, "lastName", null );</a:t>
            </a:r>
          </a:p>
          <a:p>
            <a:pPr eaLnBrk="1" hangingPunct="1">
              <a:buFont typeface="Wingdings" pitchFamily="2" charset="2"/>
              <a:buNone/>
            </a:pPr>
            <a:r>
              <a:rPr lang="en-US" altLang="vi-VN" sz="2000" smtClean="0"/>
              <a:t>	writer.WriteString( "Einstein" );</a:t>
            </a:r>
          </a:p>
          <a:p>
            <a:pPr eaLnBrk="1" hangingPunct="1">
              <a:buFont typeface="Wingdings" pitchFamily="2" charset="2"/>
              <a:buNone/>
            </a:pPr>
            <a:r>
              <a:rPr lang="en-US" altLang="vi-VN" sz="2000" smtClean="0"/>
              <a:t>	writer.WriteEndAttribute();</a:t>
            </a:r>
          </a:p>
          <a:p>
            <a:pPr eaLnBrk="1" hangingPunct="1">
              <a:buFont typeface="Wingdings" pitchFamily="2" charset="2"/>
              <a:buNone/>
            </a:pPr>
            <a:r>
              <a:rPr lang="en-US" altLang="vi-VN" sz="2000" smtClean="0"/>
              <a:t>	writer.WriteEndElement();</a:t>
            </a:r>
          </a:p>
          <a:p>
            <a:pPr eaLnBrk="1" hangingPunct="1">
              <a:buFont typeface="Wingdings" pitchFamily="2" charset="2"/>
              <a:buNone/>
            </a:pPr>
            <a:r>
              <a:rPr lang="en-US" altLang="vi-VN" sz="2000" smtClean="0"/>
              <a:t>	writer.WriteEndElement();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DE7392E3-D4F7-4D01-B34F-E3BAF7D421B7}" type="slidenum">
              <a:rPr lang="en-US" altLang="vi-VN" b="0" smtClean="0">
                <a:solidFill>
                  <a:schemeClr val="accent1"/>
                </a:solidFill>
              </a:rPr>
              <a:pPr eaLnBrk="1" hangingPunct="1"/>
              <a:t>6</a:t>
            </a:fld>
            <a:endParaRPr lang="en-US" altLang="vi-VN" b="0" smtClean="0">
              <a:solidFill>
                <a:schemeClr val="accent1"/>
              </a:solidFill>
            </a:endParaRPr>
          </a:p>
        </p:txBody>
      </p:sp>
      <p:sp>
        <p:nvSpPr>
          <p:cNvPr id="73113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#2 (3)</a:t>
            </a:r>
          </a:p>
        </p:txBody>
      </p:sp>
      <p:sp>
        <p:nvSpPr>
          <p:cNvPr id="8196" name="Rectangle 3"/>
          <p:cNvSpPr>
            <a:spLocks noGrp="1" noChangeArrowheads="1"/>
          </p:cNvSpPr>
          <p:nvPr>
            <p:ph type="body" idx="1"/>
          </p:nvPr>
        </p:nvSpPr>
        <p:spPr>
          <a:xfrm>
            <a:off x="457200" y="1371600"/>
            <a:ext cx="2971800" cy="609600"/>
          </a:xfrm>
        </p:spPr>
        <p:txBody>
          <a:bodyPr/>
          <a:lstStyle/>
          <a:p>
            <a:pPr eaLnBrk="1" hangingPunct="1">
              <a:lnSpc>
                <a:spcPct val="120000"/>
              </a:lnSpc>
            </a:pPr>
            <a:r>
              <a:rPr lang="en-US" altLang="vi-VN" smtClean="0"/>
              <a:t>Quan hệ 1-1 </a:t>
            </a:r>
          </a:p>
        </p:txBody>
      </p:sp>
      <p:grpSp>
        <p:nvGrpSpPr>
          <p:cNvPr id="8197" name="Group 4"/>
          <p:cNvGrpSpPr>
            <a:grpSpLocks/>
          </p:cNvGrpSpPr>
          <p:nvPr/>
        </p:nvGrpSpPr>
        <p:grpSpPr bwMode="auto">
          <a:xfrm>
            <a:off x="685800" y="2057400"/>
            <a:ext cx="2819400" cy="595313"/>
            <a:chOff x="432" y="1305"/>
            <a:chExt cx="1776" cy="375"/>
          </a:xfrm>
        </p:grpSpPr>
        <p:sp>
          <p:nvSpPr>
            <p:cNvPr id="8226" name="Rectangle 5"/>
            <p:cNvSpPr>
              <a:spLocks noChangeArrowheads="1"/>
            </p:cNvSpPr>
            <p:nvPr/>
          </p:nvSpPr>
          <p:spPr bwMode="auto">
            <a:xfrm>
              <a:off x="4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8227" name="Rectangle 6"/>
            <p:cNvSpPr>
              <a:spLocks noChangeArrowheads="1"/>
            </p:cNvSpPr>
            <p:nvPr/>
          </p:nvSpPr>
          <p:spPr bwMode="auto">
            <a:xfrm>
              <a:off x="16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8228" name="AutoShape 7"/>
            <p:cNvCxnSpPr>
              <a:cxnSpLocks noChangeShapeType="1"/>
              <a:stCxn id="8226" idx="3"/>
              <a:endCxn id="8227" idx="1"/>
            </p:cNvCxnSpPr>
            <p:nvPr/>
          </p:nvCxnSpPr>
          <p:spPr bwMode="auto">
            <a:xfrm>
              <a:off x="1008" y="1512"/>
              <a:ext cx="6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229" name="Text Box 8"/>
            <p:cNvSpPr txBox="1">
              <a:spLocks noChangeArrowheads="1"/>
            </p:cNvSpPr>
            <p:nvPr/>
          </p:nvSpPr>
          <p:spPr bwMode="auto">
            <a:xfrm>
              <a:off x="1004"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sp>
          <p:nvSpPr>
            <p:cNvPr id="8230" name="Text Box 9"/>
            <p:cNvSpPr txBox="1">
              <a:spLocks noChangeArrowheads="1"/>
            </p:cNvSpPr>
            <p:nvPr/>
          </p:nvSpPr>
          <p:spPr bwMode="auto">
            <a:xfrm>
              <a:off x="1460"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grpSp>
      <p:sp>
        <p:nvSpPr>
          <p:cNvPr id="8198" name="Freeform 10"/>
          <p:cNvSpPr>
            <a:spLocks/>
          </p:cNvSpPr>
          <p:nvPr/>
        </p:nvSpPr>
        <p:spPr bwMode="auto">
          <a:xfrm>
            <a:off x="228600" y="1066800"/>
            <a:ext cx="4051300" cy="2349500"/>
          </a:xfrm>
          <a:custGeom>
            <a:avLst/>
            <a:gdLst>
              <a:gd name="T0" fmla="*/ 2147483647 w 2552"/>
              <a:gd name="T1" fmla="*/ 0 h 1480"/>
              <a:gd name="T2" fmla="*/ 2147483647 w 2552"/>
              <a:gd name="T3" fmla="*/ 2147483647 h 1480"/>
              <a:gd name="T4" fmla="*/ 0 w 2552"/>
              <a:gd name="T5" fmla="*/ 2147483647 h 1480"/>
              <a:gd name="T6" fmla="*/ 0 60000 65536"/>
              <a:gd name="T7" fmla="*/ 0 60000 65536"/>
              <a:gd name="T8" fmla="*/ 0 60000 65536"/>
              <a:gd name="T9" fmla="*/ 0 w 2552"/>
              <a:gd name="T10" fmla="*/ 0 h 1480"/>
              <a:gd name="T11" fmla="*/ 2552 w 2552"/>
              <a:gd name="T12" fmla="*/ 1480 h 1480"/>
            </a:gdLst>
            <a:ahLst/>
            <a:cxnLst>
              <a:cxn ang="T6">
                <a:pos x="T0" y="T1"/>
              </a:cxn>
              <a:cxn ang="T7">
                <a:pos x="T2" y="T3"/>
              </a:cxn>
              <a:cxn ang="T8">
                <a:pos x="T4" y="T5"/>
              </a:cxn>
            </a:cxnLst>
            <a:rect l="T9" t="T10" r="T11" b="T12"/>
            <a:pathLst>
              <a:path w="2552" h="1480">
                <a:moveTo>
                  <a:pt x="2352" y="0"/>
                </a:moveTo>
                <a:cubicBezTo>
                  <a:pt x="2452" y="508"/>
                  <a:pt x="2552" y="1016"/>
                  <a:pt x="2160" y="1248"/>
                </a:cubicBezTo>
                <a:cubicBezTo>
                  <a:pt x="1768" y="1480"/>
                  <a:pt x="884" y="1436"/>
                  <a:pt x="0" y="1392"/>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grpSp>
        <p:nvGrpSpPr>
          <p:cNvPr id="3" name="Group 62"/>
          <p:cNvGrpSpPr>
            <a:grpSpLocks/>
          </p:cNvGrpSpPr>
          <p:nvPr/>
        </p:nvGrpSpPr>
        <p:grpSpPr bwMode="auto">
          <a:xfrm>
            <a:off x="990600" y="3581400"/>
            <a:ext cx="3200400" cy="2667000"/>
            <a:chOff x="624" y="2256"/>
            <a:chExt cx="2016" cy="1680"/>
          </a:xfrm>
        </p:grpSpPr>
        <p:grpSp>
          <p:nvGrpSpPr>
            <p:cNvPr id="8216" name="Group 30"/>
            <p:cNvGrpSpPr>
              <a:grpSpLocks/>
            </p:cNvGrpSpPr>
            <p:nvPr/>
          </p:nvGrpSpPr>
          <p:grpSpPr bwMode="auto">
            <a:xfrm>
              <a:off x="624" y="2880"/>
              <a:ext cx="2016" cy="1056"/>
              <a:chOff x="3552" y="2880"/>
              <a:chExt cx="2016" cy="1056"/>
            </a:xfrm>
          </p:grpSpPr>
          <p:grpSp>
            <p:nvGrpSpPr>
              <p:cNvPr id="8218" name="Group 31"/>
              <p:cNvGrpSpPr>
                <a:grpSpLocks/>
              </p:cNvGrpSpPr>
              <p:nvPr/>
            </p:nvGrpSpPr>
            <p:grpSpPr bwMode="auto">
              <a:xfrm>
                <a:off x="3648" y="2928"/>
                <a:ext cx="1776" cy="961"/>
                <a:chOff x="3648" y="3168"/>
                <a:chExt cx="1776" cy="961"/>
              </a:xfrm>
            </p:grpSpPr>
            <p:sp>
              <p:nvSpPr>
                <p:cNvPr id="8220" name="Rectangle 32"/>
                <p:cNvSpPr>
                  <a:spLocks noChangeArrowheads="1"/>
                </p:cNvSpPr>
                <p:nvPr/>
              </p:nvSpPr>
              <p:spPr bwMode="auto">
                <a:xfrm>
                  <a:off x="3648" y="31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8221" name="Rectangle 33"/>
                <p:cNvSpPr>
                  <a:spLocks noChangeArrowheads="1"/>
                </p:cNvSpPr>
                <p:nvPr/>
              </p:nvSpPr>
              <p:spPr bwMode="auto">
                <a:xfrm>
                  <a:off x="4848" y="31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8222" name="AutoShape 34"/>
                <p:cNvCxnSpPr>
                  <a:cxnSpLocks noChangeShapeType="1"/>
                </p:cNvCxnSpPr>
                <p:nvPr/>
              </p:nvCxnSpPr>
              <p:spPr bwMode="auto">
                <a:xfrm rot="10800000">
                  <a:off x="4224" y="3408"/>
                  <a:ext cx="624" cy="0"/>
                </a:xfrm>
                <a:prstGeom prst="straightConnector1">
                  <a:avLst/>
                </a:prstGeom>
                <a:noFill/>
                <a:ln w="38100">
                  <a:solidFill>
                    <a:srgbClr val="000000"/>
                  </a:solidFill>
                  <a:round/>
                  <a:headEnd type="arrow" w="med" len="med"/>
                  <a:tailEnd/>
                </a:ln>
                <a:extLst>
                  <a:ext uri="{909E8E84-426E-40DD-AFC4-6F175D3DCCD1}">
                    <a14:hiddenFill xmlns:a14="http://schemas.microsoft.com/office/drawing/2010/main">
                      <a:noFill/>
                    </a14:hiddenFill>
                  </a:ext>
                </a:extLst>
              </p:spPr>
            </p:cxnSp>
            <p:sp>
              <p:nvSpPr>
                <p:cNvPr id="8223" name="Text Box 35"/>
                <p:cNvSpPr txBox="1">
                  <a:spLocks noChangeArrowheads="1"/>
                </p:cNvSpPr>
                <p:nvPr/>
              </p:nvSpPr>
              <p:spPr bwMode="auto">
                <a:xfrm>
                  <a:off x="3744" y="35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8000"/>
                      </a:solidFill>
                    </a:rPr>
                    <a:t>MB</a:t>
                  </a:r>
                </a:p>
                <a:p>
                  <a:pPr algn="ctr" eaLnBrk="1" hangingPunct="1"/>
                  <a:r>
                    <a:rPr lang="en-US" altLang="vi-VN">
                      <a:solidFill>
                        <a:srgbClr val="000000"/>
                      </a:solidFill>
                    </a:rPr>
                    <a:t>…</a:t>
                  </a:r>
                </a:p>
              </p:txBody>
            </p:sp>
            <p:sp>
              <p:nvSpPr>
                <p:cNvPr id="8224" name="Text Box 36"/>
                <p:cNvSpPr txBox="1">
                  <a:spLocks noChangeArrowheads="1"/>
                </p:cNvSpPr>
                <p:nvPr/>
              </p:nvSpPr>
              <p:spPr bwMode="auto">
                <a:xfrm>
                  <a:off x="4992" y="35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008000"/>
                      </a:solidFill>
                    </a:rPr>
                    <a:t>MB</a:t>
                  </a:r>
                </a:p>
                <a:p>
                  <a:pPr algn="ctr" eaLnBrk="1" hangingPunct="1"/>
                  <a:r>
                    <a:rPr lang="en-US" altLang="vi-VN">
                      <a:solidFill>
                        <a:srgbClr val="FF0000"/>
                      </a:solidFill>
                    </a:rPr>
                    <a:t>MA</a:t>
                  </a:r>
                </a:p>
                <a:p>
                  <a:pPr algn="ctr" eaLnBrk="1" hangingPunct="1"/>
                  <a:r>
                    <a:rPr lang="en-US" altLang="vi-VN">
                      <a:solidFill>
                        <a:srgbClr val="000000"/>
                      </a:solidFill>
                    </a:rPr>
                    <a:t>…</a:t>
                  </a:r>
                </a:p>
              </p:txBody>
            </p:sp>
            <p:cxnSp>
              <p:nvCxnSpPr>
                <p:cNvPr id="8225" name="AutoShape 37"/>
                <p:cNvCxnSpPr>
                  <a:cxnSpLocks noChangeShapeType="1"/>
                </p:cNvCxnSpPr>
                <p:nvPr/>
              </p:nvCxnSpPr>
              <p:spPr bwMode="auto">
                <a:xfrm>
                  <a:off x="4224" y="3264"/>
                  <a:ext cx="624" cy="0"/>
                </a:xfrm>
                <a:prstGeom prst="straightConnector1">
                  <a:avLst/>
                </a:prstGeom>
                <a:noFill/>
                <a:ln w="38100">
                  <a:solidFill>
                    <a:srgbClr val="000000"/>
                  </a:solidFill>
                  <a:round/>
                  <a:headEnd type="arrow" w="med" len="med"/>
                  <a:tailEnd/>
                </a:ln>
                <a:extLst>
                  <a:ext uri="{909E8E84-426E-40DD-AFC4-6F175D3DCCD1}">
                    <a14:hiddenFill xmlns:a14="http://schemas.microsoft.com/office/drawing/2010/main">
                      <a:noFill/>
                    </a14:hiddenFill>
                  </a:ext>
                </a:extLst>
              </p:spPr>
            </p:cxnSp>
          </p:grpSp>
          <p:sp>
            <p:nvSpPr>
              <p:cNvPr id="8219" name="AutoShape 38"/>
              <p:cNvSpPr>
                <a:spLocks noChangeArrowheads="1"/>
              </p:cNvSpPr>
              <p:nvPr/>
            </p:nvSpPr>
            <p:spPr bwMode="auto">
              <a:xfrm>
                <a:off x="3552" y="2880"/>
                <a:ext cx="2016" cy="1056"/>
              </a:xfrm>
              <a:prstGeom prst="roundRect">
                <a:avLst>
                  <a:gd name="adj" fmla="val 16667"/>
                </a:avLst>
              </a:pr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sp>
          <p:nvSpPr>
            <p:cNvPr id="731187" name="AutoShape 51"/>
            <p:cNvSpPr>
              <a:spLocks noChangeArrowheads="1"/>
            </p:cNvSpPr>
            <p:nvPr/>
          </p:nvSpPr>
          <p:spPr bwMode="auto">
            <a:xfrm rot="5400000">
              <a:off x="1296" y="2400"/>
              <a:ext cx="528" cy="240"/>
            </a:xfrm>
            <a:prstGeom prst="rightArrow">
              <a:avLst>
                <a:gd name="adj1" fmla="val 50000"/>
                <a:gd name="adj2" fmla="val 55000"/>
              </a:avLst>
            </a:prstGeom>
            <a:gradFill rotWithShape="1">
              <a:gsLst>
                <a:gs pos="0">
                  <a:schemeClr val="accent1">
                    <a:gamma/>
                    <a:tint val="0"/>
                    <a:invGamma/>
                    <a:alpha val="0"/>
                  </a:schemeClr>
                </a:gs>
                <a:gs pos="100000">
                  <a:schemeClr val="accent1"/>
                </a:gs>
              </a:gsLst>
              <a:path path="rect">
                <a:fillToRect l="50000" t="50000" r="50000" b="50000"/>
              </a:path>
            </a:gradFill>
            <a:ln w="9525">
              <a:noFill/>
              <a:miter lim="800000"/>
              <a:headEnd/>
              <a:tailEnd/>
            </a:ln>
            <a:effectLst/>
          </p:spPr>
          <p:txBody>
            <a:bodyPr rot="10800000" vert="eaVert" wrap="none" anchor="ctr"/>
            <a:lstStyle/>
            <a:p>
              <a:pPr algn="ctr">
                <a:defRPr/>
              </a:pPr>
              <a:r>
                <a:rPr lang="en-US">
                  <a:solidFill>
                    <a:srgbClr val="FF0000"/>
                  </a:solidFill>
                </a:rPr>
                <a:t>5</a:t>
              </a:r>
            </a:p>
          </p:txBody>
        </p:sp>
      </p:grpSp>
      <p:grpSp>
        <p:nvGrpSpPr>
          <p:cNvPr id="6" name="Group 61"/>
          <p:cNvGrpSpPr>
            <a:grpSpLocks/>
          </p:cNvGrpSpPr>
          <p:nvPr/>
        </p:nvGrpSpPr>
        <p:grpSpPr bwMode="auto">
          <a:xfrm>
            <a:off x="4267200" y="1981200"/>
            <a:ext cx="4191000" cy="2819400"/>
            <a:chOff x="2688" y="1248"/>
            <a:chExt cx="2640" cy="1776"/>
          </a:xfrm>
        </p:grpSpPr>
        <p:sp>
          <p:nvSpPr>
            <p:cNvPr id="731149" name="AutoShape 13"/>
            <p:cNvSpPr>
              <a:spLocks noChangeArrowheads="1"/>
            </p:cNvSpPr>
            <p:nvPr/>
          </p:nvSpPr>
          <p:spPr bwMode="auto">
            <a:xfrm rot="2592549">
              <a:off x="2688" y="1776"/>
              <a:ext cx="528" cy="240"/>
            </a:xfrm>
            <a:prstGeom prst="rightArrow">
              <a:avLst>
                <a:gd name="adj1" fmla="val 50000"/>
                <a:gd name="adj2" fmla="val 55000"/>
              </a:avLst>
            </a:prstGeom>
            <a:gradFill rotWithShape="1">
              <a:gsLst>
                <a:gs pos="0">
                  <a:schemeClr val="accent1">
                    <a:gamma/>
                    <a:tint val="0"/>
                    <a:invGamma/>
                    <a:alpha val="0"/>
                  </a:schemeClr>
                </a:gs>
                <a:gs pos="100000">
                  <a:schemeClr val="accent1"/>
                </a:gs>
              </a:gsLst>
              <a:path path="rect">
                <a:fillToRect l="50000" t="50000" r="50000" b="50000"/>
              </a:path>
            </a:gradFill>
            <a:ln w="9525">
              <a:noFill/>
              <a:miter lim="800000"/>
              <a:headEnd/>
              <a:tailEnd/>
            </a:ln>
            <a:effectLst/>
          </p:spPr>
          <p:txBody>
            <a:bodyPr wrap="none" anchor="ctr"/>
            <a:lstStyle/>
            <a:p>
              <a:pPr algn="ctr">
                <a:defRPr/>
              </a:pPr>
              <a:r>
                <a:rPr lang="en-US">
                  <a:solidFill>
                    <a:srgbClr val="FF0000"/>
                  </a:solidFill>
                </a:rPr>
                <a:t>4</a:t>
              </a:r>
            </a:p>
          </p:txBody>
        </p:sp>
        <p:grpSp>
          <p:nvGrpSpPr>
            <p:cNvPr id="8202" name="Group 39"/>
            <p:cNvGrpSpPr>
              <a:grpSpLocks/>
            </p:cNvGrpSpPr>
            <p:nvPr/>
          </p:nvGrpSpPr>
          <p:grpSpPr bwMode="auto">
            <a:xfrm>
              <a:off x="3312" y="1248"/>
              <a:ext cx="2016" cy="1776"/>
              <a:chOff x="1536" y="2544"/>
              <a:chExt cx="2016" cy="1776"/>
            </a:xfrm>
          </p:grpSpPr>
          <p:grpSp>
            <p:nvGrpSpPr>
              <p:cNvPr id="8209" name="Group 40"/>
              <p:cNvGrpSpPr>
                <a:grpSpLocks/>
              </p:cNvGrpSpPr>
              <p:nvPr/>
            </p:nvGrpSpPr>
            <p:grpSpPr bwMode="auto">
              <a:xfrm>
                <a:off x="1632" y="2640"/>
                <a:ext cx="1776" cy="788"/>
                <a:chOff x="384" y="2208"/>
                <a:chExt cx="1776" cy="788"/>
              </a:xfrm>
            </p:grpSpPr>
            <p:sp>
              <p:nvSpPr>
                <p:cNvPr id="8211" name="Rectangle 41"/>
                <p:cNvSpPr>
                  <a:spLocks noChangeArrowheads="1"/>
                </p:cNvSpPr>
                <p:nvPr/>
              </p:nvSpPr>
              <p:spPr bwMode="auto">
                <a:xfrm>
                  <a:off x="384" y="220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8212" name="Rectangle 42"/>
                <p:cNvSpPr>
                  <a:spLocks noChangeArrowheads="1"/>
                </p:cNvSpPr>
                <p:nvPr/>
              </p:nvSpPr>
              <p:spPr bwMode="auto">
                <a:xfrm>
                  <a:off x="1584" y="220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sp>
              <p:nvSpPr>
                <p:cNvPr id="8213" name="Text Box 43"/>
                <p:cNvSpPr txBox="1">
                  <a:spLocks noChangeArrowheads="1"/>
                </p:cNvSpPr>
                <p:nvPr/>
              </p:nvSpPr>
              <p:spPr bwMode="auto">
                <a:xfrm>
                  <a:off x="480" y="259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8214" name="Text Box 44"/>
                <p:cNvSpPr txBox="1">
                  <a:spLocks noChangeArrowheads="1"/>
                </p:cNvSpPr>
                <p:nvPr/>
              </p:nvSpPr>
              <p:spPr bwMode="auto">
                <a:xfrm>
                  <a:off x="1728" y="259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cxnSp>
              <p:nvCxnSpPr>
                <p:cNvPr id="8215" name="AutoShape 45"/>
                <p:cNvCxnSpPr>
                  <a:cxnSpLocks noChangeShapeType="1"/>
                  <a:stCxn id="8211" idx="3"/>
                  <a:endCxn id="8212" idx="1"/>
                </p:cNvCxnSpPr>
                <p:nvPr/>
              </p:nvCxnSpPr>
              <p:spPr bwMode="auto">
                <a:xfrm>
                  <a:off x="960" y="2376"/>
                  <a:ext cx="624" cy="0"/>
                </a:xfrm>
                <a:prstGeom prst="straightConnector1">
                  <a:avLst/>
                </a:prstGeom>
                <a:noFill/>
                <a:ln w="38100">
                  <a:solidFill>
                    <a:srgbClr val="000000"/>
                  </a:solidFill>
                  <a:round/>
                  <a:headEnd type="arrow" w="med" len="med"/>
                  <a:tailEnd/>
                </a:ln>
                <a:extLst>
                  <a:ext uri="{909E8E84-426E-40DD-AFC4-6F175D3DCCD1}">
                    <a14:hiddenFill xmlns:a14="http://schemas.microsoft.com/office/drawing/2010/main">
                      <a:noFill/>
                    </a14:hiddenFill>
                  </a:ext>
                </a:extLst>
              </p:spPr>
            </p:cxnSp>
          </p:grpSp>
          <p:sp>
            <p:nvSpPr>
              <p:cNvPr id="8210" name="AutoShape 46"/>
              <p:cNvSpPr>
                <a:spLocks noChangeArrowheads="1"/>
              </p:cNvSpPr>
              <p:nvPr/>
            </p:nvSpPr>
            <p:spPr bwMode="auto">
              <a:xfrm>
                <a:off x="1536" y="2544"/>
                <a:ext cx="2016" cy="1776"/>
              </a:xfrm>
              <a:prstGeom prst="roundRect">
                <a:avLst>
                  <a:gd name="adj" fmla="val 16667"/>
                </a:avLst>
              </a:pr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8203" name="Group 52"/>
            <p:cNvGrpSpPr>
              <a:grpSpLocks/>
            </p:cNvGrpSpPr>
            <p:nvPr/>
          </p:nvGrpSpPr>
          <p:grpSpPr bwMode="auto">
            <a:xfrm>
              <a:off x="3408" y="2188"/>
              <a:ext cx="1776" cy="788"/>
              <a:chOff x="384" y="2208"/>
              <a:chExt cx="1776" cy="788"/>
            </a:xfrm>
          </p:grpSpPr>
          <p:sp>
            <p:nvSpPr>
              <p:cNvPr id="8204" name="Rectangle 53"/>
              <p:cNvSpPr>
                <a:spLocks noChangeArrowheads="1"/>
              </p:cNvSpPr>
              <p:nvPr/>
            </p:nvSpPr>
            <p:spPr bwMode="auto">
              <a:xfrm>
                <a:off x="384" y="220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8205" name="Rectangle 54"/>
              <p:cNvSpPr>
                <a:spLocks noChangeArrowheads="1"/>
              </p:cNvSpPr>
              <p:nvPr/>
            </p:nvSpPr>
            <p:spPr bwMode="auto">
              <a:xfrm>
                <a:off x="1584" y="220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sp>
            <p:nvSpPr>
              <p:cNvPr id="8206" name="Text Box 55"/>
              <p:cNvSpPr txBox="1">
                <a:spLocks noChangeArrowheads="1"/>
              </p:cNvSpPr>
              <p:nvPr/>
            </p:nvSpPr>
            <p:spPr bwMode="auto">
              <a:xfrm>
                <a:off x="480" y="259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008000"/>
                    </a:solidFill>
                  </a:rPr>
                  <a:t>MB</a:t>
                </a:r>
              </a:p>
              <a:p>
                <a:pPr algn="ctr" eaLnBrk="1" hangingPunct="1"/>
                <a:r>
                  <a:rPr lang="en-US" altLang="vi-VN">
                    <a:solidFill>
                      <a:srgbClr val="000000"/>
                    </a:solidFill>
                  </a:rPr>
                  <a:t>…</a:t>
                </a:r>
              </a:p>
            </p:txBody>
          </p:sp>
          <p:sp>
            <p:nvSpPr>
              <p:cNvPr id="8207" name="Text Box 56"/>
              <p:cNvSpPr txBox="1">
                <a:spLocks noChangeArrowheads="1"/>
              </p:cNvSpPr>
              <p:nvPr/>
            </p:nvSpPr>
            <p:spPr bwMode="auto">
              <a:xfrm>
                <a:off x="1728" y="259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008000"/>
                    </a:solidFill>
                  </a:rPr>
                  <a:t>MB</a:t>
                </a:r>
              </a:p>
              <a:p>
                <a:pPr algn="ctr" eaLnBrk="1" hangingPunct="1"/>
                <a:r>
                  <a:rPr lang="en-US" altLang="vi-VN">
                    <a:solidFill>
                      <a:srgbClr val="000000"/>
                    </a:solidFill>
                  </a:rPr>
                  <a:t>…</a:t>
                </a:r>
              </a:p>
            </p:txBody>
          </p:sp>
          <p:cxnSp>
            <p:nvCxnSpPr>
              <p:cNvPr id="8208" name="AutoShape 57"/>
              <p:cNvCxnSpPr>
                <a:cxnSpLocks noChangeShapeType="1"/>
                <a:stCxn id="8204" idx="3"/>
                <a:endCxn id="8205" idx="1"/>
              </p:cNvCxnSpPr>
              <p:nvPr/>
            </p:nvCxnSpPr>
            <p:spPr bwMode="auto">
              <a:xfrm>
                <a:off x="960" y="2376"/>
                <a:ext cx="62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strVal val="#ppt_w*0.70"/>
                                          </p:val>
                                        </p:tav>
                                        <p:tav tm="100000">
                                          <p:val>
                                            <p:strVal val="#ppt_w"/>
                                          </p:val>
                                        </p:tav>
                                      </p:tavLst>
                                    </p:anim>
                                    <p:anim calcmode="lin" valueType="num">
                                      <p:cBhvr>
                                        <p:cTn id="15" dur="1000" fill="hold"/>
                                        <p:tgtEl>
                                          <p:spTgt spid="3"/>
                                        </p:tgtEl>
                                        <p:attrNameLst>
                                          <p:attrName>ppt_h</p:attrName>
                                        </p:attrNameLst>
                                      </p:cBhvr>
                                      <p:tavLst>
                                        <p:tav tm="0">
                                          <p:val>
                                            <p:strVal val="#ppt_h"/>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4523AE6E-766B-480D-951F-BD9D76B69E0D}" type="slidenum">
              <a:rPr lang="en-US" altLang="vi-VN" b="0" smtClean="0">
                <a:solidFill>
                  <a:schemeClr val="accent1"/>
                </a:solidFill>
              </a:rPr>
              <a:pPr eaLnBrk="1" hangingPunct="1"/>
              <a:t>60</a:t>
            </a:fld>
            <a:endParaRPr lang="en-US" altLang="vi-VN" b="0" smtClean="0">
              <a:solidFill>
                <a:schemeClr val="accent1"/>
              </a:solidFill>
            </a:endParaRPr>
          </a:p>
        </p:txBody>
      </p:sp>
      <p:sp>
        <p:nvSpPr>
          <p:cNvPr id="831490"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XmlWriter – Ví dụ (3)</a:t>
            </a:r>
          </a:p>
        </p:txBody>
      </p:sp>
      <p:sp>
        <p:nvSpPr>
          <p:cNvPr id="63492" name="Rectangle 3"/>
          <p:cNvSpPr>
            <a:spLocks noGrp="1" noChangeArrowheads="1"/>
          </p:cNvSpPr>
          <p:nvPr>
            <p:ph type="body" idx="1"/>
          </p:nvPr>
        </p:nvSpPr>
        <p:spPr/>
        <p:txBody>
          <a:bodyPr/>
          <a:lstStyle/>
          <a:p>
            <a:pPr eaLnBrk="1" hangingPunct="1">
              <a:buFont typeface="Wingdings" pitchFamily="2" charset="2"/>
              <a:buNone/>
            </a:pPr>
            <a:r>
              <a:rPr lang="en-US" altLang="vi-VN" sz="1800" smtClean="0"/>
              <a:t>	writer.WriteStartElement( "Person" );</a:t>
            </a:r>
          </a:p>
          <a:p>
            <a:pPr eaLnBrk="1" hangingPunct="1">
              <a:buFont typeface="Wingdings" pitchFamily="2" charset="2"/>
              <a:buNone/>
            </a:pPr>
            <a:r>
              <a:rPr lang="en-US" altLang="vi-VN" sz="1800" smtClean="0"/>
              <a:t>	writer.WriteStartElement( "Name" );</a:t>
            </a:r>
          </a:p>
          <a:p>
            <a:pPr eaLnBrk="1" hangingPunct="1">
              <a:buFont typeface="Wingdings" pitchFamily="2" charset="2"/>
              <a:buNone/>
            </a:pPr>
            <a:r>
              <a:rPr lang="en-US" altLang="vi-VN" sz="1800" smtClean="0"/>
              <a:t>	writer.WriteStartAttribute( null, "firstName", null );</a:t>
            </a:r>
          </a:p>
          <a:p>
            <a:pPr eaLnBrk="1" hangingPunct="1">
              <a:buFont typeface="Wingdings" pitchFamily="2" charset="2"/>
              <a:buNone/>
            </a:pPr>
            <a:r>
              <a:rPr lang="en-US" altLang="vi-VN" sz="1800" smtClean="0"/>
              <a:t>	writer.WriteString( "Niels" );</a:t>
            </a:r>
          </a:p>
          <a:p>
            <a:pPr eaLnBrk="1" hangingPunct="1">
              <a:buFont typeface="Wingdings" pitchFamily="2" charset="2"/>
              <a:buNone/>
            </a:pPr>
            <a:r>
              <a:rPr lang="en-US" altLang="vi-VN" sz="1800" smtClean="0"/>
              <a:t>	writer.WriteEndAttribute();</a:t>
            </a:r>
          </a:p>
          <a:p>
            <a:pPr eaLnBrk="1" hangingPunct="1">
              <a:buFont typeface="Wingdings" pitchFamily="2" charset="2"/>
              <a:buNone/>
            </a:pPr>
            <a:r>
              <a:rPr lang="en-US" altLang="vi-VN" sz="1800" smtClean="0"/>
              <a:t>	writer.WriteStartAttribute( null, "lastName", null );</a:t>
            </a:r>
          </a:p>
          <a:p>
            <a:pPr eaLnBrk="1" hangingPunct="1">
              <a:buFont typeface="Wingdings" pitchFamily="2" charset="2"/>
              <a:buNone/>
            </a:pPr>
            <a:r>
              <a:rPr lang="en-US" altLang="vi-VN" sz="1800" smtClean="0"/>
              <a:t>	writer.WriteString( "Bohr" );</a:t>
            </a:r>
          </a:p>
          <a:p>
            <a:pPr eaLnBrk="1" hangingPunct="1">
              <a:buFont typeface="Wingdings" pitchFamily="2" charset="2"/>
              <a:buNone/>
            </a:pPr>
            <a:r>
              <a:rPr lang="en-US" altLang="vi-VN" sz="1800" smtClean="0"/>
              <a:t>	writer.WriteEndAttribute();</a:t>
            </a:r>
          </a:p>
          <a:p>
            <a:pPr eaLnBrk="1" hangingPunct="1">
              <a:buFont typeface="Wingdings" pitchFamily="2" charset="2"/>
              <a:buNone/>
            </a:pPr>
            <a:r>
              <a:rPr lang="en-US" altLang="vi-VN" sz="1800" smtClean="0"/>
              <a:t>	writer.WriteEndElement();</a:t>
            </a:r>
          </a:p>
          <a:p>
            <a:pPr eaLnBrk="1" hangingPunct="1">
              <a:buFont typeface="Wingdings" pitchFamily="2" charset="2"/>
              <a:buNone/>
            </a:pPr>
            <a:r>
              <a:rPr lang="en-US" altLang="vi-VN" sz="1800" smtClean="0"/>
              <a:t>	writer.WriteEndElement();</a:t>
            </a:r>
          </a:p>
          <a:p>
            <a:pPr eaLnBrk="1" hangingPunct="1">
              <a:buFont typeface="Wingdings" pitchFamily="2" charset="2"/>
              <a:buNone/>
            </a:pPr>
            <a:r>
              <a:rPr lang="en-US" altLang="vi-VN" sz="1800" smtClean="0"/>
              <a:t>	writer.WriteEndElement();</a:t>
            </a:r>
          </a:p>
          <a:p>
            <a:pPr eaLnBrk="1" hangingPunct="1">
              <a:buFont typeface="Wingdings" pitchFamily="2" charset="2"/>
              <a:buNone/>
            </a:pPr>
            <a:r>
              <a:rPr lang="en-US" altLang="vi-VN" sz="1800" smtClean="0"/>
              <a:t>	writer.WriteEndDocument();</a:t>
            </a:r>
          </a:p>
          <a:p>
            <a:pPr eaLnBrk="1" hangingPunct="1">
              <a:buFont typeface="Wingdings" pitchFamily="2" charset="2"/>
              <a:buNone/>
            </a:pPr>
            <a:r>
              <a:rPr lang="en-US" altLang="vi-VN" sz="1800" smtClean="0"/>
              <a:t>	</a:t>
            </a:r>
            <a:r>
              <a:rPr lang="en-US" altLang="vi-VN" sz="1800" smtClean="0">
                <a:solidFill>
                  <a:srgbClr val="008000"/>
                </a:solidFill>
              </a:rPr>
              <a:t>/* Don't forget to close the writer */</a:t>
            </a:r>
          </a:p>
          <a:p>
            <a:pPr eaLnBrk="1" hangingPunct="1">
              <a:buFont typeface="Wingdings" pitchFamily="2" charset="2"/>
              <a:buNone/>
            </a:pPr>
            <a:r>
              <a:rPr lang="en-US" altLang="vi-VN" sz="1800" smtClean="0"/>
              <a:t>	writer.Close();</a:t>
            </a:r>
          </a:p>
          <a:p>
            <a:pPr eaLnBrk="1" hangingPunct="1">
              <a:buFont typeface="Wingdings" pitchFamily="2" charset="2"/>
              <a:buNone/>
            </a:pPr>
            <a:r>
              <a:rPr lang="en-US" altLang="vi-VN" sz="180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C575859A-F932-4F0D-96F2-F708D12E23EC}" type="slidenum">
              <a:rPr lang="en-US" altLang="vi-VN" b="0" smtClean="0">
                <a:solidFill>
                  <a:schemeClr val="accent1"/>
                </a:solidFill>
              </a:rPr>
              <a:pPr eaLnBrk="1" hangingPunct="1"/>
              <a:t>61</a:t>
            </a:fld>
            <a:endParaRPr lang="en-US" altLang="vi-VN" b="0" smtClean="0">
              <a:solidFill>
                <a:schemeClr val="accent1"/>
              </a:solidFill>
            </a:endParaRPr>
          </a:p>
        </p:txBody>
      </p:sp>
      <p:sp>
        <p:nvSpPr>
          <p:cNvPr id="64515" name="Rectangle 2"/>
          <p:cNvSpPr>
            <a:spLocks noGrp="1" noChangeArrowheads="1"/>
          </p:cNvSpPr>
          <p:nvPr>
            <p:ph type="title"/>
          </p:nvPr>
        </p:nvSpPr>
        <p:spPr/>
        <p:txBody>
          <a:bodyPr/>
          <a:lstStyle/>
          <a:p>
            <a:pPr eaLnBrk="1" hangingPunct="1"/>
            <a:endParaRPr lang="vi-VN" altLang="vi-VN" smtClean="0"/>
          </a:p>
        </p:txBody>
      </p:sp>
      <p:sp>
        <p:nvSpPr>
          <p:cNvPr id="64516" name="Rectangle 3"/>
          <p:cNvSpPr>
            <a:spLocks noGrp="1" noChangeArrowheads="1"/>
          </p:cNvSpPr>
          <p:nvPr>
            <p:ph type="body" idx="1"/>
          </p:nvPr>
        </p:nvSpPr>
        <p:spPr/>
        <p:txBody>
          <a:bodyPr/>
          <a:lstStyle/>
          <a:p>
            <a:pPr eaLnBrk="1" hangingPunct="1"/>
            <a:endParaRPr lang="vi-VN" altLang="vi-VN" smtClean="0"/>
          </a:p>
        </p:txBody>
      </p:sp>
      <p:grpSp>
        <p:nvGrpSpPr>
          <p:cNvPr id="64517" name="Group 4"/>
          <p:cNvGrpSpPr>
            <a:grpSpLocks/>
          </p:cNvGrpSpPr>
          <p:nvPr/>
        </p:nvGrpSpPr>
        <p:grpSpPr bwMode="auto">
          <a:xfrm>
            <a:off x="3400425" y="1490663"/>
            <a:ext cx="1857375" cy="3995737"/>
            <a:chOff x="2208" y="768"/>
            <a:chExt cx="1170" cy="2517"/>
          </a:xfrm>
        </p:grpSpPr>
        <p:sp>
          <p:nvSpPr>
            <p:cNvPr id="6451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6451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6452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A4EFB292-0C46-4996-8576-56EE89C2FC8A}" type="slidenum">
              <a:rPr lang="en-US" altLang="vi-VN" b="0" smtClean="0">
                <a:solidFill>
                  <a:schemeClr val="accent1"/>
                </a:solidFill>
              </a:rPr>
              <a:pPr eaLnBrk="1" hangingPunct="1"/>
              <a:t>7</a:t>
            </a:fld>
            <a:endParaRPr lang="en-US" altLang="vi-VN" b="0" smtClean="0">
              <a:solidFill>
                <a:schemeClr val="accent1"/>
              </a:solidFill>
            </a:endParaRPr>
          </a:p>
        </p:txBody>
      </p:sp>
      <p:sp>
        <p:nvSpPr>
          <p:cNvPr id="664578"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#3</a:t>
            </a:r>
          </a:p>
        </p:txBody>
      </p:sp>
      <p:sp>
        <p:nvSpPr>
          <p:cNvPr id="9220" name="Rectangle 3"/>
          <p:cNvSpPr>
            <a:spLocks noGrp="1" noChangeArrowheads="1"/>
          </p:cNvSpPr>
          <p:nvPr>
            <p:ph type="body" idx="1"/>
          </p:nvPr>
        </p:nvSpPr>
        <p:spPr/>
        <p:txBody>
          <a:bodyPr/>
          <a:lstStyle/>
          <a:p>
            <a:pPr eaLnBrk="1" hangingPunct="1">
              <a:lnSpc>
                <a:spcPct val="120000"/>
              </a:lnSpc>
            </a:pPr>
            <a:r>
              <a:rPr lang="en-US" altLang="vi-VN" smtClean="0"/>
              <a:t>Quan hệ 1-n </a:t>
            </a:r>
          </a:p>
        </p:txBody>
      </p:sp>
      <p:grpSp>
        <p:nvGrpSpPr>
          <p:cNvPr id="9221" name="Group 4"/>
          <p:cNvGrpSpPr>
            <a:grpSpLocks/>
          </p:cNvGrpSpPr>
          <p:nvPr/>
        </p:nvGrpSpPr>
        <p:grpSpPr bwMode="auto">
          <a:xfrm>
            <a:off x="685800" y="2057400"/>
            <a:ext cx="2819400" cy="595313"/>
            <a:chOff x="432" y="1305"/>
            <a:chExt cx="1776" cy="375"/>
          </a:xfrm>
        </p:grpSpPr>
        <p:sp>
          <p:nvSpPr>
            <p:cNvPr id="9230" name="Rectangle 5"/>
            <p:cNvSpPr>
              <a:spLocks noChangeArrowheads="1"/>
            </p:cNvSpPr>
            <p:nvPr/>
          </p:nvSpPr>
          <p:spPr bwMode="auto">
            <a:xfrm>
              <a:off x="4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9231" name="Rectangle 6"/>
            <p:cNvSpPr>
              <a:spLocks noChangeArrowheads="1"/>
            </p:cNvSpPr>
            <p:nvPr/>
          </p:nvSpPr>
          <p:spPr bwMode="auto">
            <a:xfrm>
              <a:off x="16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9232" name="AutoShape 7"/>
            <p:cNvCxnSpPr>
              <a:cxnSpLocks noChangeShapeType="1"/>
              <a:stCxn id="9230" idx="3"/>
              <a:endCxn id="9231" idx="1"/>
            </p:cNvCxnSpPr>
            <p:nvPr/>
          </p:nvCxnSpPr>
          <p:spPr bwMode="auto">
            <a:xfrm>
              <a:off x="1008" y="1512"/>
              <a:ext cx="6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233" name="Text Box 8"/>
            <p:cNvSpPr txBox="1">
              <a:spLocks noChangeArrowheads="1"/>
            </p:cNvSpPr>
            <p:nvPr/>
          </p:nvSpPr>
          <p:spPr bwMode="auto">
            <a:xfrm>
              <a:off x="1004" y="13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1</a:t>
              </a:r>
            </a:p>
          </p:txBody>
        </p:sp>
        <p:sp>
          <p:nvSpPr>
            <p:cNvPr id="9234" name="Text Box 9"/>
            <p:cNvSpPr txBox="1">
              <a:spLocks noChangeArrowheads="1"/>
            </p:cNvSpPr>
            <p:nvPr/>
          </p:nvSpPr>
          <p:spPr bwMode="auto">
            <a:xfrm>
              <a:off x="1460" y="1305"/>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a:t>
              </a:r>
            </a:p>
          </p:txBody>
        </p:sp>
      </p:grpSp>
      <p:grpSp>
        <p:nvGrpSpPr>
          <p:cNvPr id="9222" name="Group 10"/>
          <p:cNvGrpSpPr>
            <a:grpSpLocks/>
          </p:cNvGrpSpPr>
          <p:nvPr/>
        </p:nvGrpSpPr>
        <p:grpSpPr bwMode="auto">
          <a:xfrm>
            <a:off x="5105400" y="2741613"/>
            <a:ext cx="2819400" cy="1525587"/>
            <a:chOff x="3552" y="768"/>
            <a:chExt cx="1776" cy="961"/>
          </a:xfrm>
        </p:grpSpPr>
        <p:sp>
          <p:nvSpPr>
            <p:cNvPr id="9225" name="Rectangle 11"/>
            <p:cNvSpPr>
              <a:spLocks noChangeArrowheads="1"/>
            </p:cNvSpPr>
            <p:nvPr/>
          </p:nvSpPr>
          <p:spPr bwMode="auto">
            <a:xfrm>
              <a:off x="35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9226" name="Rectangle 12"/>
            <p:cNvSpPr>
              <a:spLocks noChangeArrowheads="1"/>
            </p:cNvSpPr>
            <p:nvPr/>
          </p:nvSpPr>
          <p:spPr bwMode="auto">
            <a:xfrm>
              <a:off x="47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9227" name="AutoShape 13"/>
            <p:cNvCxnSpPr>
              <a:cxnSpLocks noChangeShapeType="1"/>
              <a:stCxn id="9226" idx="1"/>
              <a:endCxn id="9225" idx="3"/>
            </p:cNvCxnSpPr>
            <p:nvPr/>
          </p:nvCxnSpPr>
          <p:spPr bwMode="auto">
            <a:xfrm rot="10800000">
              <a:off x="4128" y="936"/>
              <a:ext cx="62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9228" name="Text Box 14"/>
            <p:cNvSpPr txBox="1">
              <a:spLocks noChangeArrowheads="1"/>
            </p:cNvSpPr>
            <p:nvPr/>
          </p:nvSpPr>
          <p:spPr bwMode="auto">
            <a:xfrm>
              <a:off x="3648"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9229" name="Text Box 15"/>
            <p:cNvSpPr txBox="1">
              <a:spLocks noChangeArrowheads="1"/>
            </p:cNvSpPr>
            <p:nvPr/>
          </p:nvSpPr>
          <p:spPr bwMode="auto">
            <a:xfrm>
              <a:off x="4896" y="1152"/>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t>
              </a:r>
            </a:p>
            <a:p>
              <a:pPr algn="ctr" eaLnBrk="1" hangingPunct="1"/>
              <a:r>
                <a:rPr lang="en-US" altLang="vi-VN">
                  <a:solidFill>
                    <a:srgbClr val="FF0000"/>
                  </a:solidFill>
                </a:rPr>
                <a:t>MA</a:t>
              </a:r>
            </a:p>
            <a:p>
              <a:pPr algn="ctr" eaLnBrk="1" hangingPunct="1"/>
              <a:r>
                <a:rPr lang="en-US" altLang="vi-VN">
                  <a:solidFill>
                    <a:srgbClr val="000000"/>
                  </a:solidFill>
                </a:rPr>
                <a:t>…</a:t>
              </a:r>
            </a:p>
          </p:txBody>
        </p:sp>
      </p:grpSp>
      <p:sp>
        <p:nvSpPr>
          <p:cNvPr id="664630" name="Text Box 54"/>
          <p:cNvSpPr txBox="1">
            <a:spLocks noChangeArrowheads="1"/>
          </p:cNvSpPr>
          <p:nvPr/>
        </p:nvSpPr>
        <p:spPr bwMode="auto">
          <a:xfrm>
            <a:off x="2362200" y="4281488"/>
            <a:ext cx="20240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4800" b="0">
                <a:solidFill>
                  <a:schemeClr val="accent1"/>
                </a:solidFill>
                <a:sym typeface="Wingdings" pitchFamily="2" charset="2"/>
              </a:rPr>
              <a:t></a:t>
            </a:r>
            <a:r>
              <a:rPr lang="en-US" altLang="vi-VN" sz="3200" b="0">
                <a:solidFill>
                  <a:schemeClr val="accent1"/>
                </a:solidFill>
                <a:sym typeface="Wingdings" pitchFamily="2" charset="2"/>
              </a:rPr>
              <a:t> </a:t>
            </a:r>
            <a:r>
              <a:rPr lang="en-US" altLang="vi-VN" sz="3200" b="0">
                <a:solidFill>
                  <a:schemeClr val="accent1"/>
                </a:solidFill>
              </a:rPr>
              <a:t>Ví dụ?</a:t>
            </a:r>
          </a:p>
        </p:txBody>
      </p:sp>
      <p:sp>
        <p:nvSpPr>
          <p:cNvPr id="9224" name="Freeform 55"/>
          <p:cNvSpPr>
            <a:spLocks/>
          </p:cNvSpPr>
          <p:nvPr/>
        </p:nvSpPr>
        <p:spPr bwMode="auto">
          <a:xfrm>
            <a:off x="457200" y="1193800"/>
            <a:ext cx="4178300" cy="2235200"/>
          </a:xfrm>
          <a:custGeom>
            <a:avLst/>
            <a:gdLst>
              <a:gd name="T0" fmla="*/ 2147483647 w 2632"/>
              <a:gd name="T1" fmla="*/ 0 h 1408"/>
              <a:gd name="T2" fmla="*/ 2147483647 w 2632"/>
              <a:gd name="T3" fmla="*/ 2147483647 h 1408"/>
              <a:gd name="T4" fmla="*/ 0 w 2632"/>
              <a:gd name="T5" fmla="*/ 2147483647 h 1408"/>
              <a:gd name="T6" fmla="*/ 0 60000 65536"/>
              <a:gd name="T7" fmla="*/ 0 60000 65536"/>
              <a:gd name="T8" fmla="*/ 0 60000 65536"/>
              <a:gd name="T9" fmla="*/ 0 w 2632"/>
              <a:gd name="T10" fmla="*/ 0 h 1408"/>
              <a:gd name="T11" fmla="*/ 2632 w 2632"/>
              <a:gd name="T12" fmla="*/ 1408 h 1408"/>
            </a:gdLst>
            <a:ahLst/>
            <a:cxnLst>
              <a:cxn ang="T6">
                <a:pos x="T0" y="T1"/>
              </a:cxn>
              <a:cxn ang="T7">
                <a:pos x="T2" y="T3"/>
              </a:cxn>
              <a:cxn ang="T8">
                <a:pos x="T4" y="T5"/>
              </a:cxn>
            </a:cxnLst>
            <a:rect l="T9" t="T10" r="T11" b="T12"/>
            <a:pathLst>
              <a:path w="2632" h="1408">
                <a:moveTo>
                  <a:pt x="2544" y="0"/>
                </a:moveTo>
                <a:cubicBezTo>
                  <a:pt x="2588" y="496"/>
                  <a:pt x="2632" y="992"/>
                  <a:pt x="2208" y="1200"/>
                </a:cubicBezTo>
                <a:cubicBezTo>
                  <a:pt x="1784" y="1408"/>
                  <a:pt x="892" y="1328"/>
                  <a:pt x="0" y="1248"/>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64630"/>
                                        </p:tgtEl>
                                        <p:attrNameLst>
                                          <p:attrName>style.visibility</p:attrName>
                                        </p:attrNameLst>
                                      </p:cBhvr>
                                      <p:to>
                                        <p:strVal val="visible"/>
                                      </p:to>
                                    </p:set>
                                    <p:animEffect transition="in" filter="wipe(down)">
                                      <p:cBhvr>
                                        <p:cTn id="7" dur="580">
                                          <p:stCondLst>
                                            <p:cond delay="0"/>
                                          </p:stCondLst>
                                        </p:cTn>
                                        <p:tgtEl>
                                          <p:spTgt spid="664630"/>
                                        </p:tgtEl>
                                      </p:cBhvr>
                                    </p:animEffect>
                                    <p:anim calcmode="lin" valueType="num">
                                      <p:cBhvr>
                                        <p:cTn id="8" dur="1822" tmFilter="0,0; 0.14,0.36; 0.43,0.73; 0.71,0.91; 1.0,1.0">
                                          <p:stCondLst>
                                            <p:cond delay="0"/>
                                          </p:stCondLst>
                                        </p:cTn>
                                        <p:tgtEl>
                                          <p:spTgt spid="6646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646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646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646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64630"/>
                                        </p:tgtEl>
                                        <p:attrNameLst>
                                          <p:attrName>ppt_y</p:attrName>
                                        </p:attrNameLst>
                                      </p:cBhvr>
                                      <p:tavLst>
                                        <p:tav tm="0" fmla="#ppt_y-sin(pi*$)/81">
                                          <p:val>
                                            <p:fltVal val="0"/>
                                          </p:val>
                                        </p:tav>
                                        <p:tav tm="100000">
                                          <p:val>
                                            <p:fltVal val="1"/>
                                          </p:val>
                                        </p:tav>
                                      </p:tavLst>
                                    </p:anim>
                                    <p:animScale>
                                      <p:cBhvr>
                                        <p:cTn id="13" dur="26">
                                          <p:stCondLst>
                                            <p:cond delay="650"/>
                                          </p:stCondLst>
                                        </p:cTn>
                                        <p:tgtEl>
                                          <p:spTgt spid="664630"/>
                                        </p:tgtEl>
                                      </p:cBhvr>
                                      <p:to x="100000" y="60000"/>
                                    </p:animScale>
                                    <p:animScale>
                                      <p:cBhvr>
                                        <p:cTn id="14" dur="166" decel="50000">
                                          <p:stCondLst>
                                            <p:cond delay="676"/>
                                          </p:stCondLst>
                                        </p:cTn>
                                        <p:tgtEl>
                                          <p:spTgt spid="664630"/>
                                        </p:tgtEl>
                                      </p:cBhvr>
                                      <p:to x="100000" y="100000"/>
                                    </p:animScale>
                                    <p:animScale>
                                      <p:cBhvr>
                                        <p:cTn id="15" dur="26">
                                          <p:stCondLst>
                                            <p:cond delay="1312"/>
                                          </p:stCondLst>
                                        </p:cTn>
                                        <p:tgtEl>
                                          <p:spTgt spid="664630"/>
                                        </p:tgtEl>
                                      </p:cBhvr>
                                      <p:to x="100000" y="80000"/>
                                    </p:animScale>
                                    <p:animScale>
                                      <p:cBhvr>
                                        <p:cTn id="16" dur="166" decel="50000">
                                          <p:stCondLst>
                                            <p:cond delay="1338"/>
                                          </p:stCondLst>
                                        </p:cTn>
                                        <p:tgtEl>
                                          <p:spTgt spid="664630"/>
                                        </p:tgtEl>
                                      </p:cBhvr>
                                      <p:to x="100000" y="100000"/>
                                    </p:animScale>
                                    <p:animScale>
                                      <p:cBhvr>
                                        <p:cTn id="17" dur="26">
                                          <p:stCondLst>
                                            <p:cond delay="1642"/>
                                          </p:stCondLst>
                                        </p:cTn>
                                        <p:tgtEl>
                                          <p:spTgt spid="664630"/>
                                        </p:tgtEl>
                                      </p:cBhvr>
                                      <p:to x="100000" y="90000"/>
                                    </p:animScale>
                                    <p:animScale>
                                      <p:cBhvr>
                                        <p:cTn id="18" dur="166" decel="50000">
                                          <p:stCondLst>
                                            <p:cond delay="1668"/>
                                          </p:stCondLst>
                                        </p:cTn>
                                        <p:tgtEl>
                                          <p:spTgt spid="664630"/>
                                        </p:tgtEl>
                                      </p:cBhvr>
                                      <p:to x="100000" y="100000"/>
                                    </p:animScale>
                                    <p:animScale>
                                      <p:cBhvr>
                                        <p:cTn id="19" dur="26">
                                          <p:stCondLst>
                                            <p:cond delay="1808"/>
                                          </p:stCondLst>
                                        </p:cTn>
                                        <p:tgtEl>
                                          <p:spTgt spid="664630"/>
                                        </p:tgtEl>
                                      </p:cBhvr>
                                      <p:to x="100000" y="95000"/>
                                    </p:animScale>
                                    <p:animScale>
                                      <p:cBhvr>
                                        <p:cTn id="20" dur="166" decel="50000">
                                          <p:stCondLst>
                                            <p:cond delay="1834"/>
                                          </p:stCondLst>
                                        </p:cTn>
                                        <p:tgtEl>
                                          <p:spTgt spid="6646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6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6DDD2286-5866-45CA-92F5-D8C7073A193E}" type="slidenum">
              <a:rPr lang="en-US" altLang="vi-VN" b="0" smtClean="0">
                <a:solidFill>
                  <a:schemeClr val="accent1"/>
                </a:solidFill>
              </a:rPr>
              <a:pPr eaLnBrk="1" hangingPunct="1"/>
              <a:t>8</a:t>
            </a:fld>
            <a:endParaRPr lang="en-US" altLang="vi-VN" b="0" smtClean="0">
              <a:solidFill>
                <a:schemeClr val="accent1"/>
              </a:solidFill>
            </a:endParaRPr>
          </a:p>
        </p:txBody>
      </p:sp>
      <p:sp>
        <p:nvSpPr>
          <p:cNvPr id="665602"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#4</a:t>
            </a:r>
          </a:p>
        </p:txBody>
      </p:sp>
      <p:sp>
        <p:nvSpPr>
          <p:cNvPr id="10244" name="Rectangle 3"/>
          <p:cNvSpPr>
            <a:spLocks noGrp="1" noChangeArrowheads="1"/>
          </p:cNvSpPr>
          <p:nvPr>
            <p:ph type="body" idx="1"/>
          </p:nvPr>
        </p:nvSpPr>
        <p:spPr/>
        <p:txBody>
          <a:bodyPr/>
          <a:lstStyle/>
          <a:p>
            <a:pPr eaLnBrk="1" hangingPunct="1">
              <a:lnSpc>
                <a:spcPct val="120000"/>
              </a:lnSpc>
            </a:pPr>
            <a:r>
              <a:rPr lang="en-US" altLang="vi-VN" smtClean="0"/>
              <a:t>Quan hệ m-n </a:t>
            </a:r>
          </a:p>
        </p:txBody>
      </p:sp>
      <p:grpSp>
        <p:nvGrpSpPr>
          <p:cNvPr id="10245" name="Group 4"/>
          <p:cNvGrpSpPr>
            <a:grpSpLocks/>
          </p:cNvGrpSpPr>
          <p:nvPr/>
        </p:nvGrpSpPr>
        <p:grpSpPr bwMode="auto">
          <a:xfrm>
            <a:off x="685800" y="2057400"/>
            <a:ext cx="2819400" cy="595313"/>
            <a:chOff x="432" y="1305"/>
            <a:chExt cx="1776" cy="375"/>
          </a:xfrm>
        </p:grpSpPr>
        <p:sp>
          <p:nvSpPr>
            <p:cNvPr id="10257" name="Rectangle 5"/>
            <p:cNvSpPr>
              <a:spLocks noChangeArrowheads="1"/>
            </p:cNvSpPr>
            <p:nvPr/>
          </p:nvSpPr>
          <p:spPr bwMode="auto">
            <a:xfrm>
              <a:off x="4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10258" name="Rectangle 6"/>
            <p:cNvSpPr>
              <a:spLocks noChangeArrowheads="1"/>
            </p:cNvSpPr>
            <p:nvPr/>
          </p:nvSpPr>
          <p:spPr bwMode="auto">
            <a:xfrm>
              <a:off x="1632" y="1344"/>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10259" name="AutoShape 7"/>
            <p:cNvCxnSpPr>
              <a:cxnSpLocks noChangeShapeType="1"/>
              <a:stCxn id="10257" idx="3"/>
              <a:endCxn id="10258" idx="1"/>
            </p:cNvCxnSpPr>
            <p:nvPr/>
          </p:nvCxnSpPr>
          <p:spPr bwMode="auto">
            <a:xfrm>
              <a:off x="1008" y="1512"/>
              <a:ext cx="624"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260" name="Text Box 8"/>
            <p:cNvSpPr txBox="1">
              <a:spLocks noChangeArrowheads="1"/>
            </p:cNvSpPr>
            <p:nvPr/>
          </p:nvSpPr>
          <p:spPr bwMode="auto">
            <a:xfrm>
              <a:off x="1004" y="1305"/>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    </a:t>
              </a:r>
              <a:r>
                <a:rPr lang="en-US" altLang="vi-VN">
                  <a:solidFill>
                    <a:schemeClr val="accent1"/>
                  </a:solidFill>
                </a:rPr>
                <a:t>C</a:t>
              </a:r>
            </a:p>
          </p:txBody>
        </p:sp>
        <p:sp>
          <p:nvSpPr>
            <p:cNvPr id="10261" name="Text Box 9"/>
            <p:cNvSpPr txBox="1">
              <a:spLocks noChangeArrowheads="1"/>
            </p:cNvSpPr>
            <p:nvPr/>
          </p:nvSpPr>
          <p:spPr bwMode="auto">
            <a:xfrm>
              <a:off x="1460" y="1305"/>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a:solidFill>
                    <a:srgbClr val="000000"/>
                  </a:solidFill>
                </a:rPr>
                <a:t>*</a:t>
              </a:r>
            </a:p>
          </p:txBody>
        </p:sp>
      </p:grpSp>
      <p:grpSp>
        <p:nvGrpSpPr>
          <p:cNvPr id="10246" name="Group 25"/>
          <p:cNvGrpSpPr>
            <a:grpSpLocks/>
          </p:cNvGrpSpPr>
          <p:nvPr/>
        </p:nvGrpSpPr>
        <p:grpSpPr bwMode="auto">
          <a:xfrm>
            <a:off x="2743200" y="4114800"/>
            <a:ext cx="4038600" cy="1601788"/>
            <a:chOff x="2784" y="768"/>
            <a:chExt cx="2544" cy="1009"/>
          </a:xfrm>
        </p:grpSpPr>
        <p:sp>
          <p:nvSpPr>
            <p:cNvPr id="10249" name="Rectangle 11"/>
            <p:cNvSpPr>
              <a:spLocks noChangeArrowheads="1"/>
            </p:cNvSpPr>
            <p:nvPr/>
          </p:nvSpPr>
          <p:spPr bwMode="auto">
            <a:xfrm>
              <a:off x="2784"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A</a:t>
              </a:r>
            </a:p>
          </p:txBody>
        </p:sp>
        <p:sp>
          <p:nvSpPr>
            <p:cNvPr id="10250" name="Rectangle 12"/>
            <p:cNvSpPr>
              <a:spLocks noChangeArrowheads="1"/>
            </p:cNvSpPr>
            <p:nvPr/>
          </p:nvSpPr>
          <p:spPr bwMode="auto">
            <a:xfrm>
              <a:off x="3744"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chemeClr val="accent1"/>
                  </a:solidFill>
                </a:rPr>
                <a:t>C</a:t>
              </a:r>
            </a:p>
          </p:txBody>
        </p:sp>
        <p:cxnSp>
          <p:nvCxnSpPr>
            <p:cNvPr id="10251" name="AutoShape 13"/>
            <p:cNvCxnSpPr>
              <a:cxnSpLocks noChangeShapeType="1"/>
              <a:stCxn id="10250" idx="1"/>
              <a:endCxn id="10249" idx="3"/>
            </p:cNvCxnSpPr>
            <p:nvPr/>
          </p:nvCxnSpPr>
          <p:spPr bwMode="auto">
            <a:xfrm rot="10800000">
              <a:off x="3360" y="936"/>
              <a:ext cx="384"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252" name="Text Box 14"/>
            <p:cNvSpPr txBox="1">
              <a:spLocks noChangeArrowheads="1"/>
            </p:cNvSpPr>
            <p:nvPr/>
          </p:nvSpPr>
          <p:spPr bwMode="auto">
            <a:xfrm>
              <a:off x="2928"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FF0000"/>
                  </a:solidFill>
                </a:rPr>
                <a:t>MA</a:t>
              </a:r>
            </a:p>
            <a:p>
              <a:pPr algn="ctr" eaLnBrk="1" hangingPunct="1"/>
              <a:r>
                <a:rPr lang="en-US" altLang="vi-VN">
                  <a:solidFill>
                    <a:srgbClr val="000000"/>
                  </a:solidFill>
                </a:rPr>
                <a:t>…</a:t>
              </a:r>
            </a:p>
          </p:txBody>
        </p:sp>
        <p:sp>
          <p:nvSpPr>
            <p:cNvPr id="10253" name="Text Box 15"/>
            <p:cNvSpPr txBox="1">
              <a:spLocks noChangeArrowheads="1"/>
            </p:cNvSpPr>
            <p:nvPr/>
          </p:nvSpPr>
          <p:spPr bwMode="auto">
            <a:xfrm>
              <a:off x="4896" y="1152"/>
              <a:ext cx="34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u="sng">
                  <a:solidFill>
                    <a:srgbClr val="008000"/>
                  </a:solidFill>
                </a:rPr>
                <a:t>MB</a:t>
              </a:r>
            </a:p>
            <a:p>
              <a:pPr algn="ctr" eaLnBrk="1" hangingPunct="1"/>
              <a:r>
                <a:rPr lang="en-US" altLang="vi-VN">
                  <a:solidFill>
                    <a:srgbClr val="000000"/>
                  </a:solidFill>
                </a:rPr>
                <a:t>…</a:t>
              </a:r>
            </a:p>
          </p:txBody>
        </p:sp>
        <p:sp>
          <p:nvSpPr>
            <p:cNvPr id="10254" name="Rectangle 22"/>
            <p:cNvSpPr>
              <a:spLocks noChangeArrowheads="1"/>
            </p:cNvSpPr>
            <p:nvPr/>
          </p:nvSpPr>
          <p:spPr bwMode="auto">
            <a:xfrm>
              <a:off x="4752" y="76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8000"/>
                  </a:solidFill>
                </a:rPr>
                <a:t>B</a:t>
              </a:r>
            </a:p>
          </p:txBody>
        </p:sp>
        <p:cxnSp>
          <p:nvCxnSpPr>
            <p:cNvPr id="10255" name="AutoShape 23"/>
            <p:cNvCxnSpPr>
              <a:cxnSpLocks noChangeShapeType="1"/>
              <a:stCxn id="10250" idx="3"/>
              <a:endCxn id="10254" idx="1"/>
            </p:cNvCxnSpPr>
            <p:nvPr/>
          </p:nvCxnSpPr>
          <p:spPr bwMode="auto">
            <a:xfrm>
              <a:off x="4320" y="936"/>
              <a:ext cx="432" cy="0"/>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256" name="Text Box 24"/>
            <p:cNvSpPr txBox="1">
              <a:spLocks noChangeArrowheads="1"/>
            </p:cNvSpPr>
            <p:nvPr/>
          </p:nvSpPr>
          <p:spPr bwMode="auto">
            <a:xfrm>
              <a:off x="3840" y="1200"/>
              <a:ext cx="3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FF0000"/>
                  </a:solidFill>
                </a:rPr>
                <a:t>MA</a:t>
              </a:r>
            </a:p>
            <a:p>
              <a:pPr algn="ctr" eaLnBrk="1" hangingPunct="1"/>
              <a:r>
                <a:rPr lang="en-US" altLang="vi-VN">
                  <a:solidFill>
                    <a:srgbClr val="008000"/>
                  </a:solidFill>
                </a:rPr>
                <a:t>MB</a:t>
              </a:r>
            </a:p>
            <a:p>
              <a:pPr algn="ctr" eaLnBrk="1" hangingPunct="1"/>
              <a:r>
                <a:rPr lang="en-US" altLang="vi-VN">
                  <a:solidFill>
                    <a:srgbClr val="000000"/>
                  </a:solidFill>
                </a:rPr>
                <a:t>…</a:t>
              </a:r>
            </a:p>
          </p:txBody>
        </p:sp>
      </p:grpSp>
      <p:sp>
        <p:nvSpPr>
          <p:cNvPr id="10247" name="Freeform 26"/>
          <p:cNvSpPr>
            <a:spLocks/>
          </p:cNvSpPr>
          <p:nvPr/>
        </p:nvSpPr>
        <p:spPr bwMode="auto">
          <a:xfrm>
            <a:off x="457200" y="1143000"/>
            <a:ext cx="4178300" cy="2235200"/>
          </a:xfrm>
          <a:custGeom>
            <a:avLst/>
            <a:gdLst>
              <a:gd name="T0" fmla="*/ 2147483647 w 2632"/>
              <a:gd name="T1" fmla="*/ 0 h 1408"/>
              <a:gd name="T2" fmla="*/ 2147483647 w 2632"/>
              <a:gd name="T3" fmla="*/ 2147483647 h 1408"/>
              <a:gd name="T4" fmla="*/ 0 w 2632"/>
              <a:gd name="T5" fmla="*/ 2147483647 h 1408"/>
              <a:gd name="T6" fmla="*/ 0 60000 65536"/>
              <a:gd name="T7" fmla="*/ 0 60000 65536"/>
              <a:gd name="T8" fmla="*/ 0 60000 65536"/>
              <a:gd name="T9" fmla="*/ 0 w 2632"/>
              <a:gd name="T10" fmla="*/ 0 h 1408"/>
              <a:gd name="T11" fmla="*/ 2632 w 2632"/>
              <a:gd name="T12" fmla="*/ 1408 h 1408"/>
            </a:gdLst>
            <a:ahLst/>
            <a:cxnLst>
              <a:cxn ang="T6">
                <a:pos x="T0" y="T1"/>
              </a:cxn>
              <a:cxn ang="T7">
                <a:pos x="T2" y="T3"/>
              </a:cxn>
              <a:cxn ang="T8">
                <a:pos x="T4" y="T5"/>
              </a:cxn>
            </a:cxnLst>
            <a:rect l="T9" t="T10" r="T11" b="T12"/>
            <a:pathLst>
              <a:path w="2632" h="1408">
                <a:moveTo>
                  <a:pt x="2544" y="0"/>
                </a:moveTo>
                <a:cubicBezTo>
                  <a:pt x="2588" y="496"/>
                  <a:pt x="2632" y="992"/>
                  <a:pt x="2208" y="1200"/>
                </a:cubicBezTo>
                <a:cubicBezTo>
                  <a:pt x="1784" y="1408"/>
                  <a:pt x="892" y="1328"/>
                  <a:pt x="0" y="1248"/>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665627" name="Text Box 27"/>
          <p:cNvSpPr txBox="1">
            <a:spLocks noChangeArrowheads="1"/>
          </p:cNvSpPr>
          <p:nvPr/>
        </p:nvSpPr>
        <p:spPr bwMode="auto">
          <a:xfrm>
            <a:off x="5943600" y="2209800"/>
            <a:ext cx="20240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4800" b="0">
                <a:solidFill>
                  <a:schemeClr val="accent1"/>
                </a:solidFill>
                <a:sym typeface="Wingdings" pitchFamily="2" charset="2"/>
              </a:rPr>
              <a:t></a:t>
            </a:r>
            <a:r>
              <a:rPr lang="en-US" altLang="vi-VN" sz="3200" b="0">
                <a:solidFill>
                  <a:schemeClr val="accent1"/>
                </a:solidFill>
                <a:sym typeface="Wingdings" pitchFamily="2" charset="2"/>
              </a:rPr>
              <a:t> </a:t>
            </a:r>
            <a:r>
              <a:rPr lang="en-US" altLang="vi-VN" sz="3200" b="0">
                <a:solidFill>
                  <a:schemeClr val="accent1"/>
                </a:solidFill>
              </a:rPr>
              <a:t>Ví dụ?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65627"/>
                                        </p:tgtEl>
                                        <p:attrNameLst>
                                          <p:attrName>style.visibility</p:attrName>
                                        </p:attrNameLst>
                                      </p:cBhvr>
                                      <p:to>
                                        <p:strVal val="visible"/>
                                      </p:to>
                                    </p:set>
                                    <p:animEffect transition="in" filter="wipe(down)">
                                      <p:cBhvr>
                                        <p:cTn id="7" dur="580">
                                          <p:stCondLst>
                                            <p:cond delay="0"/>
                                          </p:stCondLst>
                                        </p:cTn>
                                        <p:tgtEl>
                                          <p:spTgt spid="665627"/>
                                        </p:tgtEl>
                                      </p:cBhvr>
                                    </p:animEffect>
                                    <p:anim calcmode="lin" valueType="num">
                                      <p:cBhvr>
                                        <p:cTn id="8" dur="1822" tmFilter="0,0; 0.14,0.36; 0.43,0.73; 0.71,0.91; 1.0,1.0">
                                          <p:stCondLst>
                                            <p:cond delay="0"/>
                                          </p:stCondLst>
                                        </p:cTn>
                                        <p:tgtEl>
                                          <p:spTgt spid="6656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656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656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656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65627"/>
                                        </p:tgtEl>
                                        <p:attrNameLst>
                                          <p:attrName>ppt_y</p:attrName>
                                        </p:attrNameLst>
                                      </p:cBhvr>
                                      <p:tavLst>
                                        <p:tav tm="0" fmla="#ppt_y-sin(pi*$)/81">
                                          <p:val>
                                            <p:fltVal val="0"/>
                                          </p:val>
                                        </p:tav>
                                        <p:tav tm="100000">
                                          <p:val>
                                            <p:fltVal val="1"/>
                                          </p:val>
                                        </p:tav>
                                      </p:tavLst>
                                    </p:anim>
                                    <p:animScale>
                                      <p:cBhvr>
                                        <p:cTn id="13" dur="26">
                                          <p:stCondLst>
                                            <p:cond delay="650"/>
                                          </p:stCondLst>
                                        </p:cTn>
                                        <p:tgtEl>
                                          <p:spTgt spid="665627"/>
                                        </p:tgtEl>
                                      </p:cBhvr>
                                      <p:to x="100000" y="60000"/>
                                    </p:animScale>
                                    <p:animScale>
                                      <p:cBhvr>
                                        <p:cTn id="14" dur="166" decel="50000">
                                          <p:stCondLst>
                                            <p:cond delay="676"/>
                                          </p:stCondLst>
                                        </p:cTn>
                                        <p:tgtEl>
                                          <p:spTgt spid="665627"/>
                                        </p:tgtEl>
                                      </p:cBhvr>
                                      <p:to x="100000" y="100000"/>
                                    </p:animScale>
                                    <p:animScale>
                                      <p:cBhvr>
                                        <p:cTn id="15" dur="26">
                                          <p:stCondLst>
                                            <p:cond delay="1312"/>
                                          </p:stCondLst>
                                        </p:cTn>
                                        <p:tgtEl>
                                          <p:spTgt spid="665627"/>
                                        </p:tgtEl>
                                      </p:cBhvr>
                                      <p:to x="100000" y="80000"/>
                                    </p:animScale>
                                    <p:animScale>
                                      <p:cBhvr>
                                        <p:cTn id="16" dur="166" decel="50000">
                                          <p:stCondLst>
                                            <p:cond delay="1338"/>
                                          </p:stCondLst>
                                        </p:cTn>
                                        <p:tgtEl>
                                          <p:spTgt spid="665627"/>
                                        </p:tgtEl>
                                      </p:cBhvr>
                                      <p:to x="100000" y="100000"/>
                                    </p:animScale>
                                    <p:animScale>
                                      <p:cBhvr>
                                        <p:cTn id="17" dur="26">
                                          <p:stCondLst>
                                            <p:cond delay="1642"/>
                                          </p:stCondLst>
                                        </p:cTn>
                                        <p:tgtEl>
                                          <p:spTgt spid="665627"/>
                                        </p:tgtEl>
                                      </p:cBhvr>
                                      <p:to x="100000" y="90000"/>
                                    </p:animScale>
                                    <p:animScale>
                                      <p:cBhvr>
                                        <p:cTn id="18" dur="166" decel="50000">
                                          <p:stCondLst>
                                            <p:cond delay="1668"/>
                                          </p:stCondLst>
                                        </p:cTn>
                                        <p:tgtEl>
                                          <p:spTgt spid="665627"/>
                                        </p:tgtEl>
                                      </p:cBhvr>
                                      <p:to x="100000" y="100000"/>
                                    </p:animScale>
                                    <p:animScale>
                                      <p:cBhvr>
                                        <p:cTn id="19" dur="26">
                                          <p:stCondLst>
                                            <p:cond delay="1808"/>
                                          </p:stCondLst>
                                        </p:cTn>
                                        <p:tgtEl>
                                          <p:spTgt spid="665627"/>
                                        </p:tgtEl>
                                      </p:cBhvr>
                                      <p:to x="100000" y="95000"/>
                                    </p:animScale>
                                    <p:animScale>
                                      <p:cBhvr>
                                        <p:cTn id="20" dur="166" decel="50000">
                                          <p:stCondLst>
                                            <p:cond delay="1834"/>
                                          </p:stCondLst>
                                        </p:cTn>
                                        <p:tgtEl>
                                          <p:spTgt spid="6656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fld id="{30A83B15-140B-4B58-AF10-255285802C95}" type="slidenum">
              <a:rPr lang="en-US" altLang="vi-VN" b="0" smtClean="0">
                <a:solidFill>
                  <a:schemeClr val="accent1"/>
                </a:solidFill>
              </a:rPr>
              <a:pPr eaLnBrk="1" hangingPunct="1"/>
              <a:t>9</a:t>
            </a:fld>
            <a:endParaRPr lang="en-US" altLang="vi-VN" b="0" smtClean="0">
              <a:solidFill>
                <a:schemeClr val="accent1"/>
              </a:solidFill>
            </a:endParaRPr>
          </a:p>
        </p:txBody>
      </p:sp>
      <p:sp>
        <p:nvSpPr>
          <p:cNvPr id="733186" name="Rectangle 2"/>
          <p:cNvSpPr>
            <a:spLocks noGrp="1" noChangeArrowheads="1"/>
          </p:cNvSpPr>
          <p:nvPr>
            <p:ph type="title"/>
          </p:nvPr>
        </p:nvSpPr>
        <p:spPr>
          <a:xfrm>
            <a:off x="1447800" y="206375"/>
            <a:ext cx="7239000" cy="533400"/>
          </a:xfrm>
        </p:spPr>
        <p:txBody>
          <a:bodyPr/>
          <a:lstStyle/>
          <a:p>
            <a:pPr eaLnBrk="1" hangingPunct="1">
              <a:defRPr/>
            </a:pPr>
            <a:r>
              <a:rPr lang="en-US" b="1" smtClean="0">
                <a:effectLst>
                  <a:outerShdw blurRad="38100" dist="38100" dir="2700000" algn="tl">
                    <a:srgbClr val="C0C0C0"/>
                  </a:outerShdw>
                </a:effectLst>
              </a:rPr>
              <a:t>Quy tắc #5 (1)</a:t>
            </a:r>
          </a:p>
        </p:txBody>
      </p:sp>
      <p:sp>
        <p:nvSpPr>
          <p:cNvPr id="11268" name="Rectangle 3"/>
          <p:cNvSpPr>
            <a:spLocks noGrp="1" noChangeArrowheads="1"/>
          </p:cNvSpPr>
          <p:nvPr>
            <p:ph type="body" idx="1"/>
          </p:nvPr>
        </p:nvSpPr>
        <p:spPr/>
        <p:txBody>
          <a:bodyPr/>
          <a:lstStyle/>
          <a:p>
            <a:pPr eaLnBrk="1" hangingPunct="1">
              <a:lnSpc>
                <a:spcPct val="120000"/>
              </a:lnSpc>
            </a:pPr>
            <a:r>
              <a:rPr lang="en-US" altLang="vi-VN" smtClean="0"/>
              <a:t>Quan hệ kế thừa </a:t>
            </a:r>
          </a:p>
        </p:txBody>
      </p:sp>
      <p:grpSp>
        <p:nvGrpSpPr>
          <p:cNvPr id="11269" name="Group 5"/>
          <p:cNvGrpSpPr>
            <a:grpSpLocks/>
          </p:cNvGrpSpPr>
          <p:nvPr/>
        </p:nvGrpSpPr>
        <p:grpSpPr bwMode="auto">
          <a:xfrm>
            <a:off x="1981200" y="2209800"/>
            <a:ext cx="1600200" cy="1371600"/>
            <a:chOff x="1056" y="1488"/>
            <a:chExt cx="576" cy="864"/>
          </a:xfrm>
        </p:grpSpPr>
        <p:sp>
          <p:nvSpPr>
            <p:cNvPr id="11285" name="Rectangle 6"/>
            <p:cNvSpPr>
              <a:spLocks noChangeArrowheads="1"/>
            </p:cNvSpPr>
            <p:nvPr/>
          </p:nvSpPr>
          <p:spPr bwMode="auto">
            <a:xfrm>
              <a:off x="1056" y="1488"/>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A</a:t>
              </a:r>
            </a:p>
          </p:txBody>
        </p:sp>
        <p:sp>
          <p:nvSpPr>
            <p:cNvPr id="11286" name="Rectangle 7"/>
            <p:cNvSpPr>
              <a:spLocks noChangeArrowheads="1"/>
            </p:cNvSpPr>
            <p:nvPr/>
          </p:nvSpPr>
          <p:spPr bwMode="auto">
            <a:xfrm>
              <a:off x="1056" y="1680"/>
              <a:ext cx="576" cy="528"/>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FF0000"/>
                  </a:solidFill>
                </a:rPr>
                <a:t>+ x</a:t>
              </a:r>
            </a:p>
            <a:p>
              <a:pPr eaLnBrk="1" hangingPunct="1"/>
              <a:r>
                <a:rPr lang="en-US" altLang="vi-VN" b="0">
                  <a:solidFill>
                    <a:srgbClr val="FF0000"/>
                  </a:solidFill>
                </a:rPr>
                <a:t># y</a:t>
              </a:r>
            </a:p>
            <a:p>
              <a:pPr eaLnBrk="1" hangingPunct="1"/>
              <a:r>
                <a:rPr lang="en-US" altLang="vi-VN" b="0">
                  <a:solidFill>
                    <a:srgbClr val="000000"/>
                  </a:solidFill>
                </a:rPr>
                <a:t>- z</a:t>
              </a:r>
            </a:p>
          </p:txBody>
        </p:sp>
        <p:sp>
          <p:nvSpPr>
            <p:cNvPr id="11287" name="Rectangle 8"/>
            <p:cNvSpPr>
              <a:spLocks noChangeArrowheads="1"/>
            </p:cNvSpPr>
            <p:nvPr/>
          </p:nvSpPr>
          <p:spPr bwMode="auto">
            <a:xfrm>
              <a:off x="1056" y="2208"/>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1270" name="Group 9"/>
          <p:cNvGrpSpPr>
            <a:grpSpLocks/>
          </p:cNvGrpSpPr>
          <p:nvPr/>
        </p:nvGrpSpPr>
        <p:grpSpPr bwMode="auto">
          <a:xfrm>
            <a:off x="685800" y="4267200"/>
            <a:ext cx="1905000" cy="1066800"/>
            <a:chOff x="336" y="2736"/>
            <a:chExt cx="576" cy="672"/>
          </a:xfrm>
        </p:grpSpPr>
        <p:sp>
          <p:nvSpPr>
            <p:cNvPr id="11282" name="Rectangle 10"/>
            <p:cNvSpPr>
              <a:spLocks noChangeArrowheads="1"/>
            </p:cNvSpPr>
            <p:nvPr/>
          </p:nvSpPr>
          <p:spPr bwMode="auto">
            <a:xfrm>
              <a:off x="336"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B</a:t>
              </a:r>
            </a:p>
          </p:txBody>
        </p:sp>
        <p:sp>
          <p:nvSpPr>
            <p:cNvPr id="11283" name="Rectangle 11"/>
            <p:cNvSpPr>
              <a:spLocks noChangeArrowheads="1"/>
            </p:cNvSpPr>
            <p:nvPr/>
          </p:nvSpPr>
          <p:spPr bwMode="auto">
            <a:xfrm>
              <a:off x="336"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rgbClr val="008000"/>
                  </a:solidFill>
                </a:rPr>
                <a:t># t</a:t>
              </a:r>
            </a:p>
            <a:p>
              <a:pPr eaLnBrk="1" hangingPunct="1"/>
              <a:r>
                <a:rPr lang="en-US" altLang="vi-VN" b="0">
                  <a:solidFill>
                    <a:srgbClr val="008000"/>
                  </a:solidFill>
                </a:rPr>
                <a:t># u</a:t>
              </a:r>
            </a:p>
          </p:txBody>
        </p:sp>
        <p:sp>
          <p:nvSpPr>
            <p:cNvPr id="11284" name="Rectangle 12"/>
            <p:cNvSpPr>
              <a:spLocks noChangeArrowheads="1"/>
            </p:cNvSpPr>
            <p:nvPr/>
          </p:nvSpPr>
          <p:spPr bwMode="auto">
            <a:xfrm>
              <a:off x="336"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grpSp>
        <p:nvGrpSpPr>
          <p:cNvPr id="11271" name="Group 13"/>
          <p:cNvGrpSpPr>
            <a:grpSpLocks/>
          </p:cNvGrpSpPr>
          <p:nvPr/>
        </p:nvGrpSpPr>
        <p:grpSpPr bwMode="auto">
          <a:xfrm>
            <a:off x="3048000" y="4267200"/>
            <a:ext cx="1981200" cy="1066800"/>
            <a:chOff x="1680" y="2736"/>
            <a:chExt cx="576" cy="672"/>
          </a:xfrm>
        </p:grpSpPr>
        <p:sp>
          <p:nvSpPr>
            <p:cNvPr id="11279" name="Rectangle 14"/>
            <p:cNvSpPr>
              <a:spLocks noChangeArrowheads="1"/>
            </p:cNvSpPr>
            <p:nvPr/>
          </p:nvSpPr>
          <p:spPr bwMode="auto">
            <a:xfrm>
              <a:off x="1680" y="2736"/>
              <a:ext cx="576" cy="192"/>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r>
                <a:rPr lang="en-US" altLang="vi-VN">
                  <a:solidFill>
                    <a:srgbClr val="000000"/>
                  </a:solidFill>
                </a:rPr>
                <a:t>C</a:t>
              </a:r>
            </a:p>
          </p:txBody>
        </p:sp>
        <p:sp>
          <p:nvSpPr>
            <p:cNvPr id="11280" name="Rectangle 15"/>
            <p:cNvSpPr>
              <a:spLocks noChangeArrowheads="1"/>
            </p:cNvSpPr>
            <p:nvPr/>
          </p:nvSpPr>
          <p:spPr bwMode="auto">
            <a:xfrm>
              <a:off x="1680" y="2928"/>
              <a:ext cx="576" cy="336"/>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b="0">
                  <a:solidFill>
                    <a:schemeClr val="accent1"/>
                  </a:solidFill>
                </a:rPr>
                <a:t>-v</a:t>
              </a:r>
            </a:p>
          </p:txBody>
        </p:sp>
        <p:sp>
          <p:nvSpPr>
            <p:cNvPr id="11281" name="Rectangle 16"/>
            <p:cNvSpPr>
              <a:spLocks noChangeArrowheads="1"/>
            </p:cNvSpPr>
            <p:nvPr/>
          </p:nvSpPr>
          <p:spPr bwMode="auto">
            <a:xfrm>
              <a:off x="1680" y="3264"/>
              <a:ext cx="576" cy="144"/>
            </a:xfrm>
            <a:prstGeom prst="rect">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grpSp>
      <p:cxnSp>
        <p:nvCxnSpPr>
          <p:cNvPr id="11272" name="AutoShape 17"/>
          <p:cNvCxnSpPr>
            <a:cxnSpLocks noChangeShapeType="1"/>
            <a:stCxn id="11282" idx="0"/>
            <a:endCxn id="11279" idx="0"/>
          </p:cNvCxnSpPr>
          <p:nvPr/>
        </p:nvCxnSpPr>
        <p:spPr bwMode="auto">
          <a:xfrm rot="5400000" flipV="1">
            <a:off x="2837656" y="3067844"/>
            <a:ext cx="1588" cy="2400300"/>
          </a:xfrm>
          <a:prstGeom prst="bentConnector3">
            <a:avLst>
              <a:gd name="adj1" fmla="val -14400005"/>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sp>
        <p:nvSpPr>
          <p:cNvPr id="11273" name="Line 18"/>
          <p:cNvSpPr>
            <a:spLocks noChangeShapeType="1"/>
          </p:cNvSpPr>
          <p:nvPr/>
        </p:nvSpPr>
        <p:spPr bwMode="auto">
          <a:xfrm flipV="1">
            <a:off x="2790825" y="3810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1274" name="AutoShape 19"/>
          <p:cNvSpPr>
            <a:spLocks noChangeArrowheads="1"/>
          </p:cNvSpPr>
          <p:nvPr/>
        </p:nvSpPr>
        <p:spPr bwMode="auto">
          <a:xfrm>
            <a:off x="2667000" y="3581400"/>
            <a:ext cx="228600" cy="304800"/>
          </a:xfrm>
          <a:prstGeom prst="triangle">
            <a:avLst>
              <a:gd name="adj" fmla="val 50000"/>
            </a:avLst>
          </a:prstGeom>
          <a:solidFill>
            <a:schemeClr val="bg1"/>
          </a:solidFill>
          <a:ln w="9525">
            <a:solidFill>
              <a:srgbClr val="000000"/>
            </a:solidFill>
            <a:miter lim="800000"/>
            <a:headEnd/>
            <a:tailEnd/>
          </a:ln>
        </p:spPr>
        <p:txBody>
          <a:bodyPr wrap="none" anchor="ct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endParaRPr lang="vi-VN" altLang="vi-VN"/>
          </a:p>
        </p:txBody>
      </p:sp>
      <p:sp>
        <p:nvSpPr>
          <p:cNvPr id="733212" name="Text Box 28"/>
          <p:cNvSpPr txBox="1">
            <a:spLocks noChangeArrowheads="1"/>
          </p:cNvSpPr>
          <p:nvPr/>
        </p:nvSpPr>
        <p:spPr bwMode="auto">
          <a:xfrm>
            <a:off x="6172200" y="4191000"/>
            <a:ext cx="20240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altLang="vi-VN" sz="4800" b="0">
                <a:solidFill>
                  <a:schemeClr val="accent1"/>
                </a:solidFill>
                <a:sym typeface="Wingdings" pitchFamily="2" charset="2"/>
              </a:rPr>
              <a:t></a:t>
            </a:r>
            <a:r>
              <a:rPr lang="en-US" altLang="vi-VN" sz="3200" b="0">
                <a:solidFill>
                  <a:schemeClr val="accent1"/>
                </a:solidFill>
                <a:sym typeface="Wingdings" pitchFamily="2" charset="2"/>
              </a:rPr>
              <a:t> </a:t>
            </a:r>
            <a:r>
              <a:rPr lang="en-US" altLang="vi-VN" sz="3200" b="0">
                <a:solidFill>
                  <a:schemeClr val="accent1"/>
                </a:solidFill>
              </a:rPr>
              <a:t>Ví dụ?</a:t>
            </a:r>
          </a:p>
        </p:txBody>
      </p:sp>
      <p:grpSp>
        <p:nvGrpSpPr>
          <p:cNvPr id="5" name="Group 33"/>
          <p:cNvGrpSpPr>
            <a:grpSpLocks/>
          </p:cNvGrpSpPr>
          <p:nvPr/>
        </p:nvGrpSpPr>
        <p:grpSpPr bwMode="auto">
          <a:xfrm>
            <a:off x="5181600" y="2209800"/>
            <a:ext cx="3656013" cy="1222375"/>
            <a:chOff x="3216" y="1296"/>
            <a:chExt cx="2303" cy="770"/>
          </a:xfrm>
        </p:grpSpPr>
        <p:sp>
          <p:nvSpPr>
            <p:cNvPr id="733214" name="AutoShape 30"/>
            <p:cNvSpPr>
              <a:spLocks noChangeArrowheads="1"/>
            </p:cNvSpPr>
            <p:nvPr/>
          </p:nvSpPr>
          <p:spPr bwMode="auto">
            <a:xfrm>
              <a:off x="3216" y="1296"/>
              <a:ext cx="2303" cy="770"/>
            </a:xfrm>
            <a:prstGeom prst="cloudCallout">
              <a:avLst>
                <a:gd name="adj1" fmla="val -95940"/>
                <a:gd name="adj2" fmla="val 75713"/>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a:defRPr/>
              </a:pPr>
              <a:r>
                <a:rPr lang="en-US" sz="2400" b="0">
                  <a:solidFill>
                    <a:srgbClr val="000000"/>
                  </a:solidFill>
                </a:rPr>
                <a:t>Giải pháp</a:t>
              </a:r>
            </a:p>
            <a:p>
              <a:pPr algn="ctr">
                <a:defRPr/>
              </a:pPr>
              <a:endParaRPr lang="en-US" sz="2400" b="0">
                <a:solidFill>
                  <a:srgbClr val="000000"/>
                </a:solidFill>
              </a:endParaRPr>
            </a:p>
          </p:txBody>
        </p:sp>
        <p:sp>
          <p:nvSpPr>
            <p:cNvPr id="11278" name="Text Box 31"/>
            <p:cNvSpPr txBox="1">
              <a:spLocks noChangeArrowheads="1"/>
            </p:cNvSpPr>
            <p:nvPr/>
          </p:nvSpPr>
          <p:spPr bwMode="auto">
            <a:xfrm>
              <a:off x="3886" y="160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50000"/>
                </a:spcBef>
              </a:pPr>
              <a:r>
                <a:rPr lang="en-US" altLang="vi-VN" sz="4000" b="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33212"/>
                                        </p:tgtEl>
                                        <p:attrNameLst>
                                          <p:attrName>style.visibility</p:attrName>
                                        </p:attrNameLst>
                                      </p:cBhvr>
                                      <p:to>
                                        <p:strVal val="visible"/>
                                      </p:to>
                                    </p:set>
                                    <p:animEffect transition="in" filter="wipe(down)">
                                      <p:cBhvr>
                                        <p:cTn id="14" dur="580">
                                          <p:stCondLst>
                                            <p:cond delay="0"/>
                                          </p:stCondLst>
                                        </p:cTn>
                                        <p:tgtEl>
                                          <p:spTgt spid="733212"/>
                                        </p:tgtEl>
                                      </p:cBhvr>
                                    </p:animEffect>
                                    <p:anim calcmode="lin" valueType="num">
                                      <p:cBhvr>
                                        <p:cTn id="15" dur="1822" tmFilter="0,0; 0.14,0.36; 0.43,0.73; 0.71,0.91; 1.0,1.0">
                                          <p:stCondLst>
                                            <p:cond delay="0"/>
                                          </p:stCondLst>
                                        </p:cTn>
                                        <p:tgtEl>
                                          <p:spTgt spid="73321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3321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3321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3321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33212"/>
                                        </p:tgtEl>
                                        <p:attrNameLst>
                                          <p:attrName>ppt_y</p:attrName>
                                        </p:attrNameLst>
                                      </p:cBhvr>
                                      <p:tavLst>
                                        <p:tav tm="0" fmla="#ppt_y-sin(pi*$)/81">
                                          <p:val>
                                            <p:fltVal val="0"/>
                                          </p:val>
                                        </p:tav>
                                        <p:tav tm="100000">
                                          <p:val>
                                            <p:fltVal val="1"/>
                                          </p:val>
                                        </p:tav>
                                      </p:tavLst>
                                    </p:anim>
                                    <p:animScale>
                                      <p:cBhvr>
                                        <p:cTn id="20" dur="26">
                                          <p:stCondLst>
                                            <p:cond delay="650"/>
                                          </p:stCondLst>
                                        </p:cTn>
                                        <p:tgtEl>
                                          <p:spTgt spid="733212"/>
                                        </p:tgtEl>
                                      </p:cBhvr>
                                      <p:to x="100000" y="60000"/>
                                    </p:animScale>
                                    <p:animScale>
                                      <p:cBhvr>
                                        <p:cTn id="21" dur="166" decel="50000">
                                          <p:stCondLst>
                                            <p:cond delay="676"/>
                                          </p:stCondLst>
                                        </p:cTn>
                                        <p:tgtEl>
                                          <p:spTgt spid="733212"/>
                                        </p:tgtEl>
                                      </p:cBhvr>
                                      <p:to x="100000" y="100000"/>
                                    </p:animScale>
                                    <p:animScale>
                                      <p:cBhvr>
                                        <p:cTn id="22" dur="26">
                                          <p:stCondLst>
                                            <p:cond delay="1312"/>
                                          </p:stCondLst>
                                        </p:cTn>
                                        <p:tgtEl>
                                          <p:spTgt spid="733212"/>
                                        </p:tgtEl>
                                      </p:cBhvr>
                                      <p:to x="100000" y="80000"/>
                                    </p:animScale>
                                    <p:animScale>
                                      <p:cBhvr>
                                        <p:cTn id="23" dur="166" decel="50000">
                                          <p:stCondLst>
                                            <p:cond delay="1338"/>
                                          </p:stCondLst>
                                        </p:cTn>
                                        <p:tgtEl>
                                          <p:spTgt spid="733212"/>
                                        </p:tgtEl>
                                      </p:cBhvr>
                                      <p:to x="100000" y="100000"/>
                                    </p:animScale>
                                    <p:animScale>
                                      <p:cBhvr>
                                        <p:cTn id="24" dur="26">
                                          <p:stCondLst>
                                            <p:cond delay="1642"/>
                                          </p:stCondLst>
                                        </p:cTn>
                                        <p:tgtEl>
                                          <p:spTgt spid="733212"/>
                                        </p:tgtEl>
                                      </p:cBhvr>
                                      <p:to x="100000" y="90000"/>
                                    </p:animScale>
                                    <p:animScale>
                                      <p:cBhvr>
                                        <p:cTn id="25" dur="166" decel="50000">
                                          <p:stCondLst>
                                            <p:cond delay="1668"/>
                                          </p:stCondLst>
                                        </p:cTn>
                                        <p:tgtEl>
                                          <p:spTgt spid="733212"/>
                                        </p:tgtEl>
                                      </p:cBhvr>
                                      <p:to x="100000" y="100000"/>
                                    </p:animScale>
                                    <p:animScale>
                                      <p:cBhvr>
                                        <p:cTn id="26" dur="26">
                                          <p:stCondLst>
                                            <p:cond delay="1808"/>
                                          </p:stCondLst>
                                        </p:cTn>
                                        <p:tgtEl>
                                          <p:spTgt spid="733212"/>
                                        </p:tgtEl>
                                      </p:cBhvr>
                                      <p:to x="100000" y="95000"/>
                                    </p:animScale>
                                    <p:animScale>
                                      <p:cBhvr>
                                        <p:cTn id="27" dur="166" decel="50000">
                                          <p:stCondLst>
                                            <p:cond delay="1834"/>
                                          </p:stCondLst>
                                        </p:cTn>
                                        <p:tgtEl>
                                          <p:spTgt spid="7332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212" grpId="0"/>
    </p:bldLst>
  </p:timing>
</p:sld>
</file>

<file path=ppt/theme/theme1.xml><?xml version="1.0" encoding="utf-8"?>
<a:theme xmlns:a="http://schemas.openxmlformats.org/drawingml/2006/main" name="1_ms01_1">
  <a:themeElements>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1_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1_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1_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presentation slides with animation</Template>
  <TotalTime>4469</TotalTime>
  <Words>4557</Words>
  <Application>Microsoft Office PowerPoint</Application>
  <PresentationFormat>On-screen Show (4:3)</PresentationFormat>
  <Paragraphs>871</Paragraphs>
  <Slides>61</Slides>
  <Notes>44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1_ms01_1</vt:lpstr>
      <vt:lpstr>Chương 5. Thiết kế dữ liệu lưu trữ</vt:lpstr>
      <vt:lpstr>Nội dung</vt:lpstr>
      <vt:lpstr>Quy tắc #1</vt:lpstr>
      <vt:lpstr>Quy tắc #2 (1)</vt:lpstr>
      <vt:lpstr>Quy tắc #2 (2)</vt:lpstr>
      <vt:lpstr>Quy tắc #2 (3)</vt:lpstr>
      <vt:lpstr>Quy tắc #3</vt:lpstr>
      <vt:lpstr>Quy tắc #4</vt:lpstr>
      <vt:lpstr>Quy tắc #5 (1)</vt:lpstr>
      <vt:lpstr>Quy tắc #5 (2)</vt:lpstr>
      <vt:lpstr>Quy tắc #5 (3)</vt:lpstr>
      <vt:lpstr>Quy tắc #5 (4)</vt:lpstr>
      <vt:lpstr>Ví dụ - Quan hệ kế thừa</vt:lpstr>
      <vt:lpstr>Quy tắc #6</vt:lpstr>
      <vt:lpstr>Quy tắc #7</vt:lpstr>
      <vt:lpstr>Quy tắc #8</vt:lpstr>
      <vt:lpstr>Quy tắc #8</vt:lpstr>
      <vt:lpstr>Thiết kế dữ liệu </vt:lpstr>
      <vt:lpstr>Bài tập </vt:lpstr>
      <vt:lpstr>Lưu trữ dữ liệu bằng XML</vt:lpstr>
      <vt:lpstr>Giới thiệu (1)</vt:lpstr>
      <vt:lpstr>Giới thiệu (2)</vt:lpstr>
      <vt:lpstr>HTML</vt:lpstr>
      <vt:lpstr>XML là gì?</vt:lpstr>
      <vt:lpstr>HTML và XML</vt:lpstr>
      <vt:lpstr>HTML</vt:lpstr>
      <vt:lpstr>XML</vt:lpstr>
      <vt:lpstr>Đặc tính ngôn ngữ XML</vt:lpstr>
      <vt:lpstr>Thẻ đóng, thẻ mở</vt:lpstr>
      <vt:lpstr>XML</vt:lpstr>
      <vt:lpstr>Cơ bản về XML (1)</vt:lpstr>
      <vt:lpstr>Cơ bản về XML (2)</vt:lpstr>
      <vt:lpstr>Tài liệu XML well-formed (1)</vt:lpstr>
      <vt:lpstr>Tài liệu XML well-formed (2) ?</vt:lpstr>
      <vt:lpstr>Tài liệu XML well-formed (3) ?</vt:lpstr>
      <vt:lpstr>Tài liệu XML well-formed (4) ?</vt:lpstr>
      <vt:lpstr>Tài liệu XML well-formed (5) ?</vt:lpstr>
      <vt:lpstr>Tài liệu XML well-formed (6)</vt:lpstr>
      <vt:lpstr>XML: Attribute</vt:lpstr>
      <vt:lpstr>Thẻ khai báo tham số (Prolog)</vt:lpstr>
      <vt:lpstr>Thẻ khai báo tham số (Prolog)</vt:lpstr>
      <vt:lpstr>Comment</vt:lpstr>
      <vt:lpstr>Entity References</vt:lpstr>
      <vt:lpstr>XML: Oid và Tham chiếu</vt:lpstr>
      <vt:lpstr>CSDL &amp; XML</vt:lpstr>
      <vt:lpstr>Bài tập</vt:lpstr>
      <vt:lpstr>Đọc và tạo tài liệu XML</vt:lpstr>
      <vt:lpstr>Giới thiệu</vt:lpstr>
      <vt:lpstr>Sử dụng XmlReader và XmlWriter</vt:lpstr>
      <vt:lpstr>XmlReader</vt:lpstr>
      <vt:lpstr>XmlReader</vt:lpstr>
      <vt:lpstr>Ví dụ</vt:lpstr>
      <vt:lpstr>Thông tin của node</vt:lpstr>
      <vt:lpstr>Ví dụ</vt:lpstr>
      <vt:lpstr>Đọc các Attribute</vt:lpstr>
      <vt:lpstr>Đọc các Attribute</vt:lpstr>
      <vt:lpstr>XmlWriter</vt:lpstr>
      <vt:lpstr>XmlWriter – Ví dụ (1)</vt:lpstr>
      <vt:lpstr>XmlWriter – Ví dụ (2)</vt:lpstr>
      <vt:lpstr>XmlWriter – Ví dụ (3)</vt:lpstr>
      <vt:lpstr>PowerPoint Presentation</vt:lpstr>
    </vt:vector>
  </TitlesOfParts>
  <Company>University of Natural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6. Thiet ke du lieu</dc:title>
  <dc:subject>Chuong 6. Thiet ke du lieu</dc:subject>
  <dc:creator>Tran Anh Dung</dc:creator>
  <cp:lastModifiedBy>AthlonTPK</cp:lastModifiedBy>
  <cp:revision>650</cp:revision>
  <cp:lastPrinted>2007-01-09T09:38:19Z</cp:lastPrinted>
  <dcterms:created xsi:type="dcterms:W3CDTF">2006-05-28T09:28:45Z</dcterms:created>
  <dcterms:modified xsi:type="dcterms:W3CDTF">2019-11-15T05:30:33Z</dcterms:modified>
</cp:coreProperties>
</file>