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1" r:id="rId3"/>
    <p:sldId id="324" r:id="rId4"/>
    <p:sldId id="264" r:id="rId5"/>
    <p:sldId id="320" r:id="rId6"/>
    <p:sldId id="263" r:id="rId7"/>
    <p:sldId id="325" r:id="rId8"/>
    <p:sldId id="326" r:id="rId9"/>
    <p:sldId id="327" r:id="rId10"/>
    <p:sldId id="316" r:id="rId11"/>
    <p:sldId id="329" r:id="rId12"/>
    <p:sldId id="330" r:id="rId13"/>
    <p:sldId id="317" r:id="rId14"/>
    <p:sldId id="342" r:id="rId15"/>
    <p:sldId id="274" r:id="rId16"/>
    <p:sldId id="275" r:id="rId17"/>
    <p:sldId id="318" r:id="rId18"/>
    <p:sldId id="343" r:id="rId19"/>
    <p:sldId id="319" r:id="rId20"/>
    <p:sldId id="335" r:id="rId21"/>
    <p:sldId id="336" r:id="rId22"/>
    <p:sldId id="337" r:id="rId23"/>
    <p:sldId id="344" r:id="rId24"/>
    <p:sldId id="345" r:id="rId25"/>
    <p:sldId id="346" r:id="rId26"/>
    <p:sldId id="347" r:id="rId27"/>
    <p:sldId id="349" r:id="rId28"/>
    <p:sldId id="348" r:id="rId29"/>
    <p:sldId id="350" r:id="rId30"/>
    <p:sldId id="351" r:id="rId31"/>
    <p:sldId id="352" r:id="rId32"/>
    <p:sldId id="310" r:id="rId33"/>
  </p:sldIdLst>
  <p:sldSz cx="9144000" cy="6858000" type="screen4x3"/>
  <p:notesSz cx="7099300" cy="4870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8D10"/>
    <a:srgbClr val="FF8181"/>
    <a:srgbClr val="66FF66"/>
    <a:srgbClr val="FF0000"/>
    <a:srgbClr val="008000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74303" autoAdjust="0"/>
  </p:normalViewPr>
  <p:slideViewPr>
    <p:cSldViewPr>
      <p:cViewPr>
        <p:scale>
          <a:sx n="60" d="100"/>
          <a:sy n="60" d="100"/>
        </p:scale>
        <p:origin x="-7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algn="r"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algn="r"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F21D35F-205D-44B1-B514-CF1906B7B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>
            <a:lvl1pPr algn="r"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5213" y="366713"/>
            <a:ext cx="2433637" cy="1825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2312988"/>
            <a:ext cx="5680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4625975"/>
            <a:ext cx="30765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744" tIns="33373" rIns="66744" bIns="33373" numCol="1" anchor="b" anchorCtr="0" compatLnSpc="1">
            <a:prstTxWarp prst="textNoShape">
              <a:avLst/>
            </a:prstTxWarp>
          </a:bodyPr>
          <a:lstStyle>
            <a:lvl1pPr algn="r" defTabSz="667567">
              <a:defRPr sz="9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E5DD69-CF90-4229-BC3A-870A9F1B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665ADB-8C23-4E41-B7EB-D3B8FB476940}" type="slidenum">
              <a:rPr lang="en-US" altLang="vi-VN" b="0" smtClean="0"/>
              <a:pPr eaLnBrk="1" hangingPunct="1"/>
              <a:t>7</a:t>
            </a:fld>
            <a:endParaRPr lang="en-US" altLang="vi-VN" b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Màu sắc hài hòa, không cầu kỳ, lòe lẹt,…</a:t>
            </a:r>
          </a:p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Bố trí vị trí của các control thích hợp</a:t>
            </a:r>
          </a:p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Cách giao tiếp của hệ thống dễ hiểu, dễ nắm bắt</a:t>
            </a:r>
          </a:p>
          <a:p>
            <a:pPr eaLnBrk="1" hangingPunct="1">
              <a:buFontTx/>
              <a:buChar char="-"/>
            </a:pPr>
            <a:endParaRPr lang="en-US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03D228A-96D3-4860-BEEF-8B6606484809}" type="slidenum">
              <a:rPr lang="en-US" altLang="vi-VN" b="0" smtClean="0"/>
              <a:pPr eaLnBrk="1" hangingPunct="1"/>
              <a:t>18</a:t>
            </a:fld>
            <a:endParaRPr lang="en-US" altLang="vi-VN" b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Gây chú ý nhưng không được làm NSD mệt mỏi</a:t>
            </a:r>
          </a:p>
          <a:p>
            <a:pPr eaLnBrk="1" hangingPunct="1">
              <a:buFontTx/>
              <a:buChar char="-"/>
            </a:pPr>
            <a:r>
              <a:rPr lang="en-US" altLang="vi-VN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Nhất quán</a:t>
            </a:r>
          </a:p>
          <a:p>
            <a:pPr eaLnBrk="1" hangingPunct="1">
              <a:buFontTx/>
              <a:buChar char="-"/>
            </a:pPr>
            <a:r>
              <a:rPr lang="en-US" altLang="vi-VN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Nội dung thông báo phải thể hiện đúng nội dung phản ứng của hệ thống</a:t>
            </a:r>
          </a:p>
          <a:p>
            <a:pPr eaLnBrk="1" hangingPunct="1">
              <a:buFontTx/>
              <a:buChar char="-"/>
            </a:pPr>
            <a:endParaRPr lang="en-US" altLang="vi-VN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64C6E-5FBA-4C71-AAFB-4ACC9BC2E163}" type="slidenum">
              <a:rPr lang="en-US" altLang="vi-VN" b="0" smtClean="0"/>
              <a:pPr eaLnBrk="1" hangingPunct="1"/>
              <a:t>19</a:t>
            </a:fld>
            <a:endParaRPr lang="en-US" altLang="vi-VN" b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E232CFC-D950-4C6C-9D16-109373D40117}" type="slidenum">
              <a:rPr lang="en-US" altLang="vi-VN" b="0" smtClean="0"/>
              <a:pPr eaLnBrk="1" hangingPunct="1"/>
              <a:t>20</a:t>
            </a:fld>
            <a:endParaRPr lang="en-US" altLang="vi-VN" b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Sơ đồ lớp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DETHI </a:t>
            </a:r>
            <a:r>
              <a:rPr lang="en-US" altLang="vi-VN" smtClean="0">
                <a:latin typeface="Arial" pitchFamily="34" charset="0"/>
                <a:cs typeface="Arial" pitchFamily="34" charset="0"/>
                <a:sym typeface="Wingdings" pitchFamily="2" charset="2"/>
              </a:rPr>
              <a:t> CAUHOI (n-n)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  <a:sym typeface="Wingdings" pitchFamily="2" charset="2"/>
              </a:rPr>
              <a:t>CAUHOI  DAPAN (1-2..n)</a:t>
            </a:r>
          </a:p>
          <a:p>
            <a:pPr lvl="1" eaLnBrk="1" hangingPunct="1">
              <a:buFontTx/>
              <a:buChar char="-"/>
            </a:pPr>
            <a:endParaRPr lang="en-US" altLang="vi-VN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038CEB4-8BFF-40FE-A618-D239B0A34B97}" type="slidenum">
              <a:rPr lang="en-US" altLang="vi-VN" b="0" smtClean="0"/>
              <a:pPr eaLnBrk="1" hangingPunct="1"/>
              <a:t>27</a:t>
            </a:fld>
            <a:endParaRPr lang="en-US" altLang="vi-VN" b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323850"/>
            <a:ext cx="2314575" cy="173513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588" y="2138363"/>
            <a:ext cx="4575175" cy="2298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z="7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15913" y="644525"/>
            <a:ext cx="18923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66744" tIns="33373" rIns="66744" bIns="33373">
            <a:spAutoFit/>
          </a:bodyPr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800">
                <a:latin typeface="ZapfHumnst BT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altLang="vi-VN" sz="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6EA5C75-EAD3-4A09-ACAD-645F4505FEFB}" type="slidenum">
              <a:rPr lang="en-US" altLang="vi-VN" b="0" smtClean="0"/>
              <a:pPr eaLnBrk="1" hangingPunct="1"/>
              <a:t>28</a:t>
            </a:fld>
            <a:endParaRPr lang="en-US" altLang="vi-VN" b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7888" y="323850"/>
            <a:ext cx="2314575" cy="17351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588" y="2138363"/>
            <a:ext cx="4575175" cy="2298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z="7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15913" y="644525"/>
            <a:ext cx="18923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66744" tIns="33373" rIns="66744" bIns="33373">
            <a:spAutoFit/>
          </a:bodyPr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vi-VN" sz="800">
                <a:latin typeface="ZapfHumnst BT"/>
              </a:rPr>
              <a:t>The example is incomplete. Just enough steps are provided to illustrate the simplicity and informality of this approach.</a:t>
            </a:r>
          </a:p>
          <a:p>
            <a:pPr>
              <a:spcBef>
                <a:spcPct val="50000"/>
              </a:spcBef>
            </a:pPr>
            <a:endParaRPr lang="en-US" altLang="vi-VN" sz="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2797B9-6D12-4C37-850F-208CF2DE9CD5}" type="slidenum">
              <a:rPr lang="en-US" altLang="vi-VN" b="0" smtClean="0"/>
              <a:pPr eaLnBrk="1" hangingPunct="1"/>
              <a:t>8</a:t>
            </a:fld>
            <a:endParaRPr lang="en-US" altLang="vi-VN" b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-"/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Tính nhất quán: “chuẩn”</a:t>
            </a:r>
          </a:p>
          <a:p>
            <a:pPr eaLnBrk="1" hangingPunct="1">
              <a:buFontTx/>
              <a:buChar char="-"/>
              <a:defRPr/>
            </a:pPr>
            <a:r>
              <a:rPr lang="en-US" smtClean="0"/>
              <a:t>Chuẩn về mã</a:t>
            </a:r>
          </a:p>
          <a:p>
            <a:pPr lvl="1" eaLnBrk="1" hangingPunct="1">
              <a:buFontTx/>
              <a:buChar char="-"/>
              <a:defRPr/>
            </a:pPr>
            <a:r>
              <a:rPr lang="en-US" smtClean="0"/>
              <a:t>Độc lập với việc Tin học hóa, có ý nghĩa về mặt nghiệp vụ =&gt; xem như dữ liệu bình thường. Ví dụ như mã hóa đơn tăng dần theo qui tắc của khách hàng</a:t>
            </a:r>
          </a:p>
          <a:p>
            <a:pPr lvl="1" eaLnBrk="1" hangingPunct="1">
              <a:buFontTx/>
              <a:buChar char="-"/>
              <a:defRPr/>
            </a:pPr>
            <a:r>
              <a:rPr lang="en-US" smtClean="0"/>
              <a:t>Do yêu cầu của việc Tin học hóa =&gt; </a:t>
            </a:r>
            <a:r>
              <a:rPr lang="en-US" smtClean="0">
                <a:solidFill>
                  <a:srgbClr val="0000FF"/>
                </a:solidFill>
              </a:rPr>
              <a:t>đừng làm rối cho người sử dụng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5155AD-2DCB-474C-88A1-395839BB09FF}" type="slidenum">
              <a:rPr lang="en-US" altLang="vi-VN" b="0" smtClean="0"/>
              <a:pPr eaLnBrk="1" hangingPunct="1"/>
              <a:t>10</a:t>
            </a:fld>
            <a:endParaRPr lang="en-US" altLang="vi-VN" b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Có ba thành phần giao diện quan trọng: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Giao diện nhập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Giao diện xuất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Giao diện tương tác</a:t>
            </a:r>
          </a:p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Giao diện dễ làm việc (dể sử dụng)</a:t>
            </a:r>
          </a:p>
          <a:p>
            <a:pPr eaLnBrk="1" hangingPunct="1">
              <a:buFontTx/>
              <a:buChar char="-"/>
            </a:pPr>
            <a:endParaRPr lang="en-US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8F7C21C-430C-49C9-A1EE-1534D6670540}" type="slidenum">
              <a:rPr lang="en-US" altLang="vi-VN" b="0" smtClean="0"/>
              <a:pPr eaLnBrk="1" hangingPunct="1"/>
              <a:t>11</a:t>
            </a:fld>
            <a:endParaRPr lang="en-US" altLang="vi-VN" b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Thói quen phải tôn trọng =&gt; bắt buộc phải tôn trọng</a:t>
            </a:r>
          </a:p>
          <a:p>
            <a:pPr eaLnBrk="1" hangingPunct="1">
              <a:buFontTx/>
              <a:buChar char="-"/>
            </a:pPr>
            <a:endParaRPr lang="en-US" altLang="vi-VN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EF5AE8E-EA22-4480-9F9E-5FD8A4EB13EB}" type="slidenum">
              <a:rPr lang="en-US" altLang="vi-VN" b="0" smtClean="0"/>
              <a:pPr eaLnBrk="1" hangingPunct="1"/>
              <a:t>13</a:t>
            </a:fld>
            <a:endParaRPr lang="en-US" altLang="vi-VN" b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491433-E70B-4AD4-A185-F65F35E4A176}" type="slidenum">
              <a:rPr lang="en-US" altLang="vi-VN" b="0" smtClean="0"/>
              <a:pPr eaLnBrk="1" hangingPunct="1"/>
              <a:t>14</a:t>
            </a:fld>
            <a:endParaRPr lang="en-US" altLang="vi-VN" b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F887FF5-EE21-4174-99E6-72F7147D4ED2}" type="slidenum">
              <a:rPr lang="en-US" altLang="vi-VN" b="0" smtClean="0"/>
              <a:pPr eaLnBrk="1" hangingPunct="1"/>
              <a:t>15</a:t>
            </a:fld>
            <a:endParaRPr lang="en-US" altLang="vi-VN" b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Thứ tự trình bày các tổng trước hay sau thông tin chi tiết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Thông thường cũng như mặc định của chương trình Crystal report, được trình sau. Tuy nhiên, phải kiểm tra ý đồ khac thác của người sử dụng hệ thống.</a:t>
            </a:r>
          </a:p>
          <a:p>
            <a:pPr lvl="1" eaLnBrk="1" hangingPunct="1">
              <a:buFontTx/>
              <a:buChar char="-"/>
            </a:pPr>
            <a:r>
              <a:rPr lang="en-US" altLang="vi-VN" smtClean="0">
                <a:latin typeface="Arial" pitchFamily="34" charset="0"/>
                <a:cs typeface="Arial" pitchFamily="34" charset="0"/>
              </a:rPr>
              <a:t>Cụ thể trong thực tế họ hay theo hướng ngược lại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AB9F58-16EC-4219-BDCA-ACF167BEDA9E}" type="slidenum">
              <a:rPr lang="en-US" altLang="vi-VN" b="0" smtClean="0"/>
              <a:pPr eaLnBrk="1" hangingPunct="1"/>
              <a:t>16</a:t>
            </a:fld>
            <a:endParaRPr lang="en-US" altLang="vi-VN" b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6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67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8E24C5-77B1-4387-98E8-208A3D27F3D8}" type="slidenum">
              <a:rPr lang="en-US" altLang="vi-VN" b="0" smtClean="0"/>
              <a:pPr eaLnBrk="1" hangingPunct="1"/>
              <a:t>17</a:t>
            </a:fld>
            <a:endParaRPr lang="en-US" altLang="vi-VN" b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altLang="vi-V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79475F4-4DEF-4FD1-8346-4DBF8645B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C6024-6615-4E8A-880A-1FD33218F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81C2-FE13-487D-9B9C-3EBC8D814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99D7A-60B0-4ECE-BB39-A06CB6C10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E744-8113-44B5-96CC-3E3E97AC2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5BE6-29BF-46A8-8E8A-5C6ADF3DE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C8015-6E2C-4587-8E27-5111F6DA8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04A7-7024-4FF3-9C72-5A0BDC483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1DC9B-BA32-4541-AB6A-F15D11BD0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AD9F2-9DC7-4C88-A848-158C28280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D6C9F-D241-4B63-B870-2ECD9D0D8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accent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F6C245-9E81-411F-B3A0-FB6849093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1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CA8735F-C9A3-4689-8662-F5D6DBF08228}" type="slidenum">
              <a:rPr lang="en-US" altLang="vi-VN" b="0" smtClean="0"/>
              <a:pPr eaLnBrk="1" hangingPunct="1"/>
              <a:t>1</a:t>
            </a:fld>
            <a:endParaRPr lang="en-US" altLang="vi-VN" b="0" smtClean="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Chương</a:t>
            </a: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Một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số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vấn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đề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về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kế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giao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diện</a:t>
            </a:r>
            <a:endParaRPr lang="en-US" sz="36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gray">
          <a:xfrm>
            <a:off x="4343400" y="5334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vi-VN" sz="2000" dirty="0" err="1">
                <a:solidFill>
                  <a:srgbClr val="000000"/>
                </a:solidFill>
              </a:rPr>
              <a:t>Khoa</a:t>
            </a:r>
            <a:r>
              <a:rPr lang="en-US" altLang="vi-VN" sz="2000" dirty="0">
                <a:solidFill>
                  <a:srgbClr val="000000"/>
                </a:solidFill>
              </a:rPr>
              <a:t> CNTT – ĐH TDM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C1A359-885E-42FC-B899-983C91B88A84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10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nhập liệu (1)</a:t>
            </a:r>
          </a:p>
        </p:txBody>
      </p:sp>
      <p:pic>
        <p:nvPicPr>
          <p:cNvPr id="12292" name="Picture 7" descr="Image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0825"/>
            <a:ext cx="12922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 descr="ico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743200"/>
            <a:ext cx="35941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4038600" y="1524000"/>
            <a:ext cx="4191000" cy="41910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454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Thứ tự nhập liệu </a:t>
            </a:r>
            <a:r>
              <a:rPr lang="en-US" altLang="vi-VN" smtClean="0">
                <a:solidFill>
                  <a:srgbClr val="0000FF"/>
                </a:solidFill>
              </a:rPr>
              <a:t>trực quan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Có tính </a:t>
            </a:r>
            <a:r>
              <a:rPr lang="en-US" altLang="vi-VN" smtClean="0">
                <a:solidFill>
                  <a:srgbClr val="0000FF"/>
                </a:solidFill>
              </a:rPr>
              <a:t>thẩm mỹ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Tránh</a:t>
            </a:r>
            <a:r>
              <a:rPr lang="en-US" altLang="vi-VN" smtClean="0"/>
              <a:t> tình trạng cổ chai nhưng vẫn cho phép nhiều người cùng nhập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Tránh</a:t>
            </a:r>
            <a:r>
              <a:rPr lang="en-US" altLang="vi-VN" smtClean="0"/>
              <a:t> tạo </a:t>
            </a:r>
            <a:r>
              <a:rPr lang="en-US" altLang="vi-VN" smtClean="0">
                <a:solidFill>
                  <a:srgbClr val="0000FF"/>
                </a:solidFill>
              </a:rPr>
              <a:t>cơ hội</a:t>
            </a:r>
            <a:r>
              <a:rPr lang="en-US" altLang="vi-VN" smtClean="0"/>
              <a:t> cho người sử dụng phạm lỗi/sơ xuất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Tránh</a:t>
            </a:r>
            <a:r>
              <a:rPr lang="en-US" altLang="vi-VN" smtClean="0"/>
              <a:t> thêm những công đoạn (thao tác) thừa (không cần thiết)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Quy trình nhập </a:t>
            </a:r>
            <a:r>
              <a:rPr lang="en-US" altLang="vi-VN" smtClean="0">
                <a:solidFill>
                  <a:srgbClr val="0000FF"/>
                </a:solidFill>
              </a:rPr>
              <a:t>đơn giản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0000FF"/>
                </a:solidFill>
              </a:rPr>
              <a:t>tự nhiên nhất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Tận dụng</a:t>
            </a:r>
            <a:r>
              <a:rPr lang="en-US" altLang="vi-VN" smtClean="0"/>
              <a:t> những bước xử lý trên màn hình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5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5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5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5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5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0028DE2-1CF1-47EF-A1D6-5961428C2548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11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nhập liệu (2)</a:t>
            </a:r>
          </a:p>
        </p:txBody>
      </p:sp>
      <p:pic>
        <p:nvPicPr>
          <p:cNvPr id="13316" name="Picture 5" descr="Image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4049713"/>
            <a:ext cx="213201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2959100" y="1600200"/>
            <a:ext cx="3594100" cy="3594100"/>
            <a:chOff x="860" y="2773"/>
            <a:chExt cx="2264" cy="2264"/>
          </a:xfrm>
        </p:grpSpPr>
        <p:pic>
          <p:nvPicPr>
            <p:cNvPr id="13320" name="Picture 7" descr="icon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2773"/>
              <a:ext cx="2264" cy="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1056" y="393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vi-VN" altLang="vi-VN" b="0"/>
            </a:p>
          </p:txBody>
        </p:sp>
      </p:grp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2819400" y="1371600"/>
            <a:ext cx="4876800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Phát hiện </a:t>
            </a:r>
            <a:r>
              <a:rPr lang="en-US" altLang="vi-VN" smtClean="0">
                <a:solidFill>
                  <a:srgbClr val="0000FF"/>
                </a:solidFill>
              </a:rPr>
              <a:t>sai sót</a:t>
            </a:r>
            <a:r>
              <a:rPr lang="en-US" altLang="vi-VN" smtClean="0"/>
              <a:t> và kiểm tra ràng buộc toàn vẹn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Kiểm tra ngay?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Kiểm tra cuối màn hình?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Kiểm tra cuối kỳ khai thác?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vi-VN" smtClean="0"/>
              <a:t>		=&gt; Phải quan sát </a:t>
            </a:r>
            <a:r>
              <a:rPr lang="en-US" altLang="vi-VN" smtClean="0">
                <a:solidFill>
                  <a:srgbClr val="0000FF"/>
                </a:solidFill>
              </a:rPr>
              <a:t>thói quen của người sử dụng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Thói quen phải tôn trọng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Quen </a:t>
            </a:r>
            <a:r>
              <a:rPr lang="en-US" altLang="vi-VN" smtClean="0"/>
              <a:t>với </a:t>
            </a:r>
            <a:r>
              <a:rPr lang="en-US" altLang="vi-VN" smtClean="0">
                <a:solidFill>
                  <a:srgbClr val="0000FF"/>
                </a:solidFill>
              </a:rPr>
              <a:t>phím enter</a:t>
            </a:r>
            <a:r>
              <a:rPr lang="en-US" altLang="vi-VN" smtClean="0"/>
              <a:t> khi nhập liệu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Thói quen </a:t>
            </a:r>
            <a:r>
              <a:rPr lang="en-US" altLang="vi-VN" smtClean="0">
                <a:solidFill>
                  <a:srgbClr val="0000FF"/>
                </a:solidFill>
              </a:rPr>
              <a:t>chưa hợp lý hoặc mâu thuẫn</a:t>
            </a:r>
            <a:r>
              <a:rPr lang="en-US" altLang="vi-VN" smtClean="0"/>
              <a:t> với kỹ thuật 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vi-VN" smtClean="0"/>
              <a:t>	=&gt; Phải trao đổi, thuyết phục và thống nhất với NSD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A2CF2A3-7EC1-4D93-81A4-0C2EE93D8B82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12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6493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nhập liệu (3)</a:t>
            </a:r>
          </a:p>
        </p:txBody>
      </p:sp>
      <p:pic>
        <p:nvPicPr>
          <p:cNvPr id="14340" name="Picture 9" descr="Image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4049713"/>
            <a:ext cx="213201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3721100" y="1600200"/>
            <a:ext cx="3594100" cy="3594100"/>
            <a:chOff x="860" y="2773"/>
            <a:chExt cx="2264" cy="2264"/>
          </a:xfrm>
        </p:grpSpPr>
        <p:pic>
          <p:nvPicPr>
            <p:cNvPr id="14344" name="Picture 11" descr="icon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2773"/>
              <a:ext cx="2264" cy="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5" name="Text Box 12"/>
            <p:cNvSpPr txBox="1">
              <a:spLocks noChangeArrowheads="1"/>
            </p:cNvSpPr>
            <p:nvPr/>
          </p:nvSpPr>
          <p:spPr bwMode="auto">
            <a:xfrm>
              <a:off x="1056" y="393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vi-VN" altLang="vi-VN" b="0"/>
            </a:p>
          </p:txBody>
        </p:sp>
      </p:grp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3581400" y="1371600"/>
            <a:ext cx="4876800" cy="54864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Kỹ thuật tăng tốc thao tác: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Dùng giá trị định sẵn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Chuyển ô nhập liệu thành cột nhập liệu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Dùng giá trị thay thế…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Kỹ thuật xử lý lỗi: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Thông báo lỗi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Cơ hội sửa lỗi hoặc nhắc nhở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Hạn chế lỗi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Cấm tuyệt đối lỗi,…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46D6C0F-DD36-4B16-86CF-66AA5709EA8D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13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xuất (1)</a:t>
            </a:r>
          </a:p>
        </p:txBody>
      </p: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6726238" y="5411788"/>
            <a:ext cx="1731962" cy="1065212"/>
            <a:chOff x="3485" y="2798"/>
            <a:chExt cx="1091" cy="671"/>
          </a:xfrm>
        </p:grpSpPr>
        <p:pic>
          <p:nvPicPr>
            <p:cNvPr id="15368" name="Picture 12" descr="chan vi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3213"/>
              <a:ext cx="8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3" descr="linux tu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" y="2798"/>
              <a:ext cx="41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5" name="Picture 14" descr="Image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2014538"/>
            <a:ext cx="217805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3505200" y="1828800"/>
            <a:ext cx="5410200" cy="48006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Nội dung:</a:t>
            </a:r>
            <a:r>
              <a:rPr lang="en-US" altLang="vi-VN" smtClean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Dữ liệu trong HTTT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Dữ liệu tính toán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Dữ liệu vừa được nhập vào…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Ai sẽ sử dụng nội dung kết xuất: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Đối tượng trong HTTT: Dùng kết xuất cho mục tiêu gì?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Đối tượng ngoài môi trường: Muốn đưa nội dung gì bên ngoài?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B92D47C-DC88-4DF2-9435-29C4E2976E56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14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xuất (2)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6726238" y="5411788"/>
            <a:ext cx="1731962" cy="1065212"/>
            <a:chOff x="3485" y="2798"/>
            <a:chExt cx="1091" cy="671"/>
          </a:xfrm>
        </p:grpSpPr>
        <p:pic>
          <p:nvPicPr>
            <p:cNvPr id="16392" name="Picture 4" descr="chan vi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" y="3213"/>
              <a:ext cx="8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3" name="Picture 5" descr="linux tux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" y="2798"/>
              <a:ext cx="41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389" name="Picture 6" descr="Image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2014538"/>
            <a:ext cx="217805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505200" y="1828800"/>
            <a:ext cx="5410200" cy="48006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639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Khối lượng dữ liệu</a:t>
            </a:r>
            <a:r>
              <a:rPr lang="en-US" altLang="vi-VN" smtClean="0"/>
              <a:t> xuất hiện trên kết xuất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Khi nào</a:t>
            </a:r>
            <a:r>
              <a:rPr lang="en-US" altLang="vi-VN" smtClean="0"/>
              <a:t> thực hiện kết xuất đó?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Kết xuất ra </a:t>
            </a:r>
            <a:r>
              <a:rPr lang="en-US" altLang="vi-VN" smtClean="0">
                <a:solidFill>
                  <a:srgbClr val="0000FF"/>
                </a:solidFill>
              </a:rPr>
              <a:t>dạng gì</a:t>
            </a:r>
            <a:r>
              <a:rPr lang="en-US" altLang="vi-VN" smtClean="0"/>
              <a:t>?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Màn hình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Giấy in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File theo định dạng nào?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C2CF90-79B5-4835-B500-5A0D3A8A5E8A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15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685062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xuất (3)</a:t>
            </a:r>
          </a:p>
        </p:txBody>
      </p:sp>
      <p:pic>
        <p:nvPicPr>
          <p:cNvPr id="17412" name="Picture 7" descr="Imag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95600"/>
            <a:ext cx="21780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819400" y="1295400"/>
            <a:ext cx="5410200" cy="48006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181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Trình bày bảng biểu: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Nếu dữ liệu nhiều thì lấy những </a:t>
            </a:r>
            <a:r>
              <a:rPr lang="en-US" altLang="vi-VN" smtClean="0">
                <a:solidFill>
                  <a:srgbClr val="0000FF"/>
                </a:solidFill>
              </a:rPr>
              <a:t>nội dung gì</a:t>
            </a:r>
            <a:r>
              <a:rPr lang="en-US" altLang="vi-VN" smtClean="0"/>
              <a:t>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Cách bố trí nội dung</a:t>
            </a:r>
            <a:r>
              <a:rPr lang="en-US" altLang="vi-VN" smtClean="0"/>
              <a:t> theo cột/dòng/tiểu cột/ tiểu dòng…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Tổng </a:t>
            </a:r>
            <a:r>
              <a:rPr lang="en-US" altLang="vi-VN" smtClean="0"/>
              <a:t>các tiểu dòng/tiểu cột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vi-VN" smtClean="0"/>
              <a:t>Thứ tự trình bày các </a:t>
            </a:r>
            <a:r>
              <a:rPr lang="en-US" altLang="vi-VN" smtClean="0">
                <a:solidFill>
                  <a:srgbClr val="0000FF"/>
                </a:solidFill>
              </a:rPr>
              <a:t>tổng trước hay sau thông tin chi tiết</a:t>
            </a:r>
            <a:r>
              <a:rPr lang="en-US" altLang="vi-VN" smtClean="0"/>
              <a:t>, chữ hoa/thường, thứ tự trình bày dữ liệu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Chấm/phẩy</a:t>
            </a:r>
            <a:r>
              <a:rPr lang="en-US" altLang="vi-VN" smtClean="0"/>
              <a:t> đối với </a:t>
            </a:r>
            <a:r>
              <a:rPr lang="en-US" altLang="vi-VN" smtClean="0">
                <a:solidFill>
                  <a:srgbClr val="0000FF"/>
                </a:solidFill>
              </a:rPr>
              <a:t>số lẻ</a:t>
            </a:r>
            <a:r>
              <a:rPr lang="en-US" altLang="vi-VN" smtClean="0"/>
              <a:t>, canh lề, số lượng số lẻ…</a:t>
            </a:r>
          </a:p>
          <a:p>
            <a:pPr lvl="1" algn="just" eaLnBrk="1" hangingPunct="1">
              <a:lnSpc>
                <a:spcPct val="120000"/>
              </a:lnSpc>
              <a:buFont typeface="Wingdings 2" pitchFamily="18" charset="2"/>
              <a:buNone/>
            </a:pPr>
            <a:r>
              <a:rPr lang="en-US" altLang="vi-VN" smtClean="0"/>
              <a:t>=&gt;Phải mô phỏng nội dung dữ liệu trong phần thiết kế giao diện, không nên chỉ đưa cho người sử dụng xem những </a:t>
            </a:r>
            <a:r>
              <a:rPr lang="en-US" altLang="vi-VN" smtClean="0">
                <a:solidFill>
                  <a:srgbClr val="0000FF"/>
                </a:solidFill>
              </a:rPr>
              <a:t>template rỗng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6A52B79-A581-4498-A0F6-1EE5ED5CC42E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16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686107" name="Rectangle 27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xuất (4)</a:t>
            </a:r>
          </a:p>
        </p:txBody>
      </p:sp>
      <p:pic>
        <p:nvPicPr>
          <p:cNvPr id="18436" name="Picture 28" descr="Imag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9000"/>
            <a:ext cx="22987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9"/>
          <p:cNvSpPr>
            <a:spLocks noChangeArrowheads="1"/>
          </p:cNvSpPr>
          <p:nvPr/>
        </p:nvSpPr>
        <p:spPr bwMode="auto">
          <a:xfrm>
            <a:off x="3352800" y="1828800"/>
            <a:ext cx="5410200" cy="48006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18438" name="Picture 30" descr="Image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400"/>
            <a:ext cx="1795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31"/>
          <p:cNvSpPr>
            <a:spLocks noChangeArrowheads="1"/>
          </p:cNvSpPr>
          <p:nvPr/>
        </p:nvSpPr>
        <p:spPr bwMode="auto">
          <a:xfrm>
            <a:off x="304800" y="2362200"/>
            <a:ext cx="4876800" cy="41148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8440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Trình bày biểu đồ: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Chỉ chứa dữ liệu tổng hợp, không có dữ liệu chi tiết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Thể hiện khuynh hướng, so sánh. Không hiệu quả khi cần xác định số liệu cụ thể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Trình bày biểu đồ dạng nào?</a:t>
            </a:r>
          </a:p>
          <a:p>
            <a:pPr algn="just" eaLnBrk="1" hangingPunct="1">
              <a:lnSpc>
                <a:spcPct val="120000"/>
              </a:lnSpc>
            </a:pPr>
            <a:endParaRPr lang="en-US" altLang="vi-V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6E35A18-F4DB-41D7-B285-5FAC660CEA12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17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đối thoại (1)</a:t>
            </a:r>
          </a:p>
        </p:txBody>
      </p:sp>
      <p:pic>
        <p:nvPicPr>
          <p:cNvPr id="19460" name="Picture 5" descr="ic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1447800"/>
            <a:ext cx="35941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800600" y="1371600"/>
            <a:ext cx="4191000" cy="41910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19462" name="Picture 7" descr="Imag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49700"/>
            <a:ext cx="22987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2743200" y="3276600"/>
            <a:ext cx="5410200" cy="35052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94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Đặc điểm: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Giao diện tương tác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Giao diện đồ họa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Thao tác “trực tiếp”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Nguyên tắc: LOOK and FEEL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Mô hình WIMP: Window – Icon – Menu – Pointer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Nên dùng biểu tượng</a:t>
            </a:r>
            <a:r>
              <a:rPr lang="en-US" altLang="vi-VN" smtClean="0"/>
              <a:t> =&gt; chọn lựa biểu tượng thể hiện đúng nội dung mong muốn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Biểu tượng đi </a:t>
            </a:r>
            <a:r>
              <a:rPr lang="en-US" altLang="vi-VN" smtClean="0">
                <a:solidFill>
                  <a:srgbClr val="0000FF"/>
                </a:solidFill>
              </a:rPr>
              <a:t>kèm tên gọi ngắn gọn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0000FF"/>
                </a:solidFill>
              </a:rPr>
              <a:t>súc tích</a:t>
            </a:r>
            <a:r>
              <a:rPr lang="en-US" altLang="vi-VN" smtClean="0"/>
              <a:t> và nhất quán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6A4D33-5614-422B-A48B-3D4D4B07E83B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18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đối thoại (2)</a:t>
            </a:r>
          </a:p>
        </p:txBody>
      </p:sp>
      <p:pic>
        <p:nvPicPr>
          <p:cNvPr id="20484" name="Picture 3" descr="ic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1447800"/>
            <a:ext cx="35941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800600" y="1371600"/>
            <a:ext cx="4191000" cy="41910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20486" name="Picture 5" descr="Imag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49700"/>
            <a:ext cx="22987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743200" y="3276600"/>
            <a:ext cx="5410200" cy="35052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048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Cách dùng màu: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Phân biệt các cửa sổ khác nhau lần lượt được mở ra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Tạo mối liên hệ giữa các đối tượng thông tin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Tình trạng khác nhau của đối tượng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Gây chú ý đặc biệt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Trên 1 màn hình nên dùng tối đa 8 màu khác nhau</a:t>
            </a:r>
            <a:r>
              <a:rPr lang="en-US" altLang="vi-VN" smtClean="0"/>
              <a:t> (kể cả màu nền và màu chữ)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Các màu phải hòa hợp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349730C-D4E6-42D5-8ECE-3A82BD687BD3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19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5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1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Xét phần mềm quản lý bán hàng với chức năng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Lập phiếu nhập hàng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Lập hóa đơn bán hàng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Lập phiếu thu tiền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…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Hãy thiết kế màn hình (nhập liệu) lập hóa đơn bán hàng</a:t>
            </a:r>
            <a:endParaRPr lang="en-US" altLang="vi-VN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F095191-5FF6-4133-A283-AC58CC3E0E1D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343400" y="4419600"/>
            <a:ext cx="2025650" cy="1555750"/>
            <a:chOff x="3437" y="1536"/>
            <a:chExt cx="1276" cy="980"/>
          </a:xfrm>
        </p:grpSpPr>
        <p:pic>
          <p:nvPicPr>
            <p:cNvPr id="4107" name="Picture 4" descr="FlashC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" y="1536"/>
              <a:ext cx="386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5" descr="Image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" y="1857"/>
              <a:ext cx="726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" y="1770"/>
              <a:ext cx="692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4343400" y="4419600"/>
            <a:ext cx="2057400" cy="16002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6019800" y="2286000"/>
            <a:ext cx="2003425" cy="1536700"/>
            <a:chOff x="2064" y="1628"/>
            <a:chExt cx="1262" cy="968"/>
          </a:xfrm>
        </p:grpSpPr>
        <p:pic>
          <p:nvPicPr>
            <p:cNvPr id="4105" name="Picture 9" descr="Image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628"/>
              <a:ext cx="7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0" descr="Image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" y="1829"/>
              <a:ext cx="896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6019800" y="2286000"/>
            <a:ext cx="2057400" cy="15240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10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Tầm quan trọng của giao diện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Thiết kế giao diện hướng đối tượng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Một số tính năng trong thiết kế giao diện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Thiết kế giao diện nhập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Thiết kế giao diện xuất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Thiết kế giao diện đối thoại </a:t>
            </a:r>
            <a:endParaRPr lang="en-US" altLang="vi-VN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321780A-4DFA-4EDF-B265-833E1807BB38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20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2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/>
              <a:t>Xét phần mềm hỗ trợ học sinh tự rèn luyện thi trắc nghiệm Anh văn theo kịch bản sau: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Bước 1: Phần mềm phát sinh một đề gồm nhiều câu hỏi, mỗi câu hỏi có nhiều trả lời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Bước 2: Phần mềm cho phép học sinh chọn câu hỏi và trả lời tương ứng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Bước 3: Khi tất cả các câu hỏi được trả lời hoặc theo yêu cầu của học sinh, phần mềm xuất các đáp án.</a:t>
            </a:r>
            <a:endParaRPr lang="en-US" altLang="vi-VN" smtClean="0">
              <a:cs typeface="Arial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cs typeface="Arial" pitchFamily="34" charset="0"/>
              </a:rPr>
              <a:t>Hãy lập sơ đồ lớp dạng tóm tắt (chỉ cần xác định các lớp và quan hệ). Thiết kế màn hình giao diện.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226B6A8-6FEC-49D9-AA47-A4221F2AD67C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21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Cách 1:</a:t>
            </a:r>
          </a:p>
          <a:p>
            <a:pPr eaLnBrk="1" hangingPunct="1">
              <a:lnSpc>
                <a:spcPct val="120000"/>
              </a:lnSpc>
            </a:pPr>
            <a:endParaRPr lang="en-US" altLang="vi-VN" smtClean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2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43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A6526AD-BC4F-4ADD-8626-E475F74E7356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22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Cách khác?</a:t>
            </a:r>
          </a:p>
          <a:p>
            <a:pPr eaLnBrk="1" hangingPunct="1">
              <a:lnSpc>
                <a:spcPct val="120000"/>
              </a:lnSpc>
            </a:pPr>
            <a:endParaRPr lang="en-US" altLang="vi-VN" smtClean="0"/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7AECECB-42F1-452E-AF09-9F4FB2F8D512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23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Xét phần mềm quản lý học sinh với chức năng lập danh sách học sinh theo lớp:</a:t>
            </a:r>
          </a:p>
          <a:p>
            <a:pPr eaLnBrk="1" hangingPunct="1">
              <a:lnSpc>
                <a:spcPct val="120000"/>
              </a:lnSpc>
            </a:pPr>
            <a:endParaRPr lang="en-US" altLang="vi-VN" smtClean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3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57150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0B6D089-71AF-4F34-A354-9F30357CD5D9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24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Cách 1:</a:t>
            </a:r>
          </a:p>
          <a:p>
            <a:pPr eaLnBrk="1" hangingPunct="1">
              <a:lnSpc>
                <a:spcPct val="120000"/>
              </a:lnSpc>
            </a:pPr>
            <a:endParaRPr lang="en-US" altLang="vi-VN" smtClean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3</a:t>
            </a:r>
          </a:p>
        </p:txBody>
      </p:sp>
      <p:grpSp>
        <p:nvGrpSpPr>
          <p:cNvPr id="26629" name="Group 11"/>
          <p:cNvGrpSpPr>
            <a:grpSpLocks/>
          </p:cNvGrpSpPr>
          <p:nvPr/>
        </p:nvGrpSpPr>
        <p:grpSpPr bwMode="auto">
          <a:xfrm>
            <a:off x="1219200" y="2057400"/>
            <a:ext cx="7162800" cy="4419600"/>
            <a:chOff x="672" y="1488"/>
            <a:chExt cx="3936" cy="2571"/>
          </a:xfrm>
        </p:grpSpPr>
        <p:pic>
          <p:nvPicPr>
            <p:cNvPr id="2663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488"/>
              <a:ext cx="3936" cy="2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Line 5"/>
            <p:cNvSpPr>
              <a:spLocks noChangeShapeType="1"/>
            </p:cNvSpPr>
            <p:nvPr/>
          </p:nvSpPr>
          <p:spPr bwMode="auto">
            <a:xfrm>
              <a:off x="768" y="2557"/>
              <a:ext cx="3744" cy="0"/>
            </a:xfrm>
            <a:prstGeom prst="line">
              <a:avLst/>
            </a:prstGeom>
            <a:noFill/>
            <a:ln w="38100" cmpd="dbl">
              <a:solidFill>
                <a:srgbClr val="FF03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AC5F6F-3AFE-4CB6-930B-4D3CFF0F79CC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25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Cách 2:</a:t>
            </a:r>
          </a:p>
          <a:p>
            <a:pPr eaLnBrk="1" hangingPunct="1">
              <a:lnSpc>
                <a:spcPct val="120000"/>
              </a:lnSpc>
            </a:pPr>
            <a:endParaRPr lang="en-US" altLang="vi-VN" smtClean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3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3914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B8A3B0E-B47D-45E6-BEEF-216D147CE3E0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26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/>
              <a:t>Cách khác?</a:t>
            </a:r>
          </a:p>
          <a:p>
            <a:pPr eaLnBrk="1" hangingPunct="1">
              <a:lnSpc>
                <a:spcPct val="120000"/>
              </a:lnSpc>
            </a:pPr>
            <a:endParaRPr lang="en-US" altLang="vi-VN" smtClean="0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CA5E4E2-C990-4F15-9C74-5A43FB3CC40F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27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vi-VN" sz="2000" smtClean="0"/>
              <a:t>Xét phần mềm quản lý giải bóng đá với các yêu cầu sau: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Tiếp nhận đăng ký tham gia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Xếp lịch thi đấu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Ghi nhận kết quả thi đấu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Lập bảng xếp hạng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vi-VN" sz="2000" smtClean="0"/>
              <a:t>Giải gồm có 4 đội tham gia.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Thông tin về mỗi đội bao gồm: Tên đội, danh sách các cầu thủ của đội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Thông tin về mỗi cầu thủ bao gồm: Tên cầu thủ, vị trí sở trường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vi-VN" sz="2000" smtClean="0"/>
              <a:t>Xếp lịch thi đấu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vi-VN" sz="2000" smtClean="0"/>
              <a:t>Các đội thi đấu vòng tròn hai lượt. Thông tin về trận đấu được xếp lịch: Hai đội bóng tham dự, ngày giờ thi đấu, sân thi đấu (giải diễn ra trên hai sân: A,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6E262B-F8ED-43EB-9AC9-0B3E3CA35891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28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10000"/>
              </a:lnSpc>
            </a:pPr>
            <a:r>
              <a:rPr lang="en-US" altLang="vi-VN" smtClean="0"/>
              <a:t>Ghi nhận kết quả thi đấu, chỉ yêu cầu ghi nhận:</a:t>
            </a:r>
          </a:p>
          <a:p>
            <a:pPr marL="914400" lvl="1" indent="-457200" algn="just" eaLnBrk="1" hangingPunct="1">
              <a:lnSpc>
                <a:spcPct val="110000"/>
              </a:lnSpc>
            </a:pPr>
            <a:r>
              <a:rPr lang="en-US" altLang="vi-VN" smtClean="0"/>
              <a:t>Tỉ số</a:t>
            </a:r>
          </a:p>
          <a:p>
            <a:pPr marL="457200" indent="-457200" algn="just" eaLnBrk="1" hangingPunct="1">
              <a:lnSpc>
                <a:spcPct val="110000"/>
              </a:lnSpc>
            </a:pPr>
            <a:r>
              <a:rPr lang="en-US" altLang="vi-VN" smtClean="0"/>
              <a:t>Lập bảng xếp hạng:</a:t>
            </a:r>
          </a:p>
          <a:p>
            <a:pPr marL="914400" lvl="1" indent="-457200" algn="just" eaLnBrk="1" hangingPunct="1">
              <a:lnSpc>
                <a:spcPct val="110000"/>
              </a:lnSpc>
            </a:pPr>
            <a:r>
              <a:rPr lang="en-US" altLang="vi-VN" smtClean="0"/>
              <a:t>Hạng được dựa trên các tiêu chí sau:</a:t>
            </a:r>
          </a:p>
          <a:p>
            <a:pPr marL="1295400" lvl="2" indent="-381000" algn="just" eaLnBrk="1" hangingPunct="1">
              <a:lnSpc>
                <a:spcPct val="110000"/>
              </a:lnSpc>
            </a:pPr>
            <a:r>
              <a:rPr lang="en-US" altLang="vi-VN" smtClean="0"/>
              <a:t>Điểm số</a:t>
            </a:r>
          </a:p>
          <a:p>
            <a:pPr marL="1295400" lvl="2" indent="-381000" algn="just" eaLnBrk="1" hangingPunct="1">
              <a:lnSpc>
                <a:spcPct val="110000"/>
              </a:lnSpc>
            </a:pPr>
            <a:r>
              <a:rPr lang="en-US" altLang="vi-VN" smtClean="0"/>
              <a:t>Hiệu số</a:t>
            </a:r>
          </a:p>
          <a:p>
            <a:pPr marL="1295400" lvl="2" indent="-381000" algn="just" eaLnBrk="1" hangingPunct="1">
              <a:lnSpc>
                <a:spcPct val="110000"/>
              </a:lnSpc>
            </a:pPr>
            <a:r>
              <a:rPr lang="en-US" altLang="vi-VN" smtClean="0"/>
              <a:t>Số bàn thắng</a:t>
            </a:r>
          </a:p>
          <a:p>
            <a:pPr marL="914400" lvl="1" indent="-457200" algn="just" eaLnBrk="1" hangingPunct="1">
              <a:lnSpc>
                <a:spcPct val="110000"/>
              </a:lnSpc>
            </a:pPr>
            <a:r>
              <a:rPr lang="en-US" altLang="vi-VN" smtClean="0"/>
              <a:t>Điểm cho mỗi trân thua là 0, hòa là 1, thắng là 3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Hãy phân tích và lập sơ đồ lớp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Ánh xạ sơ đồ lớp sang sơ đồ logic dữ liệu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en-US" altLang="vi-VN" smtClean="0"/>
              <a:t>Thiết kế màn hình giao diện cho từng yêu cầu.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41FE7C-66D1-49BB-8B21-C71BE0496D09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29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Cách 1:</a:t>
            </a:r>
          </a:p>
          <a:p>
            <a:pPr eaLnBrk="1" hangingPunct="1"/>
            <a:endParaRPr lang="en-US" altLang="vi-VN" smtClean="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Giao diện ghi nhận KQTĐ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97075"/>
            <a:ext cx="7010400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E6DABD3-2533-4277-B4D7-5730179C03DA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3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pic>
        <p:nvPicPr>
          <p:cNvPr id="5123" name="Picture 8" descr="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317625"/>
            <a:ext cx="826770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9"/>
          <p:cNvGrpSpPr>
            <a:grpSpLocks/>
          </p:cNvGrpSpPr>
          <p:nvPr/>
        </p:nvGrpSpPr>
        <p:grpSpPr bwMode="auto">
          <a:xfrm>
            <a:off x="1238250" y="1724025"/>
            <a:ext cx="5962650" cy="3803650"/>
            <a:chOff x="840" y="1216"/>
            <a:chExt cx="3756" cy="2396"/>
          </a:xfrm>
        </p:grpSpPr>
        <p:sp>
          <p:nvSpPr>
            <p:cNvPr id="5178" name="Line 10"/>
            <p:cNvSpPr>
              <a:spLocks noChangeShapeType="1"/>
            </p:cNvSpPr>
            <p:nvPr/>
          </p:nvSpPr>
          <p:spPr bwMode="auto">
            <a:xfrm flipH="1">
              <a:off x="1704" y="1216"/>
              <a:ext cx="1060" cy="495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79" name="Line 11"/>
            <p:cNvSpPr>
              <a:spLocks noChangeShapeType="1"/>
            </p:cNvSpPr>
            <p:nvPr/>
          </p:nvSpPr>
          <p:spPr bwMode="auto">
            <a:xfrm>
              <a:off x="1508" y="1907"/>
              <a:ext cx="196" cy="426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0" name="Line 12"/>
            <p:cNvSpPr>
              <a:spLocks noChangeShapeType="1"/>
            </p:cNvSpPr>
            <p:nvPr/>
          </p:nvSpPr>
          <p:spPr bwMode="auto">
            <a:xfrm flipH="1">
              <a:off x="840" y="1838"/>
              <a:ext cx="576" cy="1371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1" name="Line 13"/>
            <p:cNvSpPr>
              <a:spLocks noChangeShapeType="1"/>
            </p:cNvSpPr>
            <p:nvPr/>
          </p:nvSpPr>
          <p:spPr bwMode="auto">
            <a:xfrm flipV="1">
              <a:off x="898" y="2713"/>
              <a:ext cx="715" cy="495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2" name="Line 14"/>
            <p:cNvSpPr>
              <a:spLocks noChangeShapeType="1"/>
            </p:cNvSpPr>
            <p:nvPr/>
          </p:nvSpPr>
          <p:spPr bwMode="auto">
            <a:xfrm flipV="1">
              <a:off x="1969" y="1319"/>
              <a:ext cx="806" cy="1152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3" name="Line 15"/>
            <p:cNvSpPr>
              <a:spLocks noChangeShapeType="1"/>
            </p:cNvSpPr>
            <p:nvPr/>
          </p:nvSpPr>
          <p:spPr bwMode="auto">
            <a:xfrm>
              <a:off x="3052" y="1273"/>
              <a:ext cx="795" cy="496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4" name="Line 16"/>
            <p:cNvSpPr>
              <a:spLocks noChangeShapeType="1"/>
            </p:cNvSpPr>
            <p:nvPr/>
          </p:nvSpPr>
          <p:spPr bwMode="auto">
            <a:xfrm>
              <a:off x="2879" y="1342"/>
              <a:ext cx="484" cy="1095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5" name="Line 17"/>
            <p:cNvSpPr>
              <a:spLocks noChangeShapeType="1"/>
            </p:cNvSpPr>
            <p:nvPr/>
          </p:nvSpPr>
          <p:spPr bwMode="auto">
            <a:xfrm flipH="1">
              <a:off x="2879" y="2702"/>
              <a:ext cx="449" cy="495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6" name="Line 18"/>
            <p:cNvSpPr>
              <a:spLocks noChangeShapeType="1"/>
            </p:cNvSpPr>
            <p:nvPr/>
          </p:nvSpPr>
          <p:spPr bwMode="auto">
            <a:xfrm>
              <a:off x="1923" y="2713"/>
              <a:ext cx="714" cy="553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7" name="Line 19"/>
            <p:cNvSpPr>
              <a:spLocks noChangeShapeType="1"/>
            </p:cNvSpPr>
            <p:nvPr/>
          </p:nvSpPr>
          <p:spPr bwMode="auto">
            <a:xfrm flipH="1">
              <a:off x="3524" y="1849"/>
              <a:ext cx="369" cy="496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8" name="Line 20"/>
            <p:cNvSpPr>
              <a:spLocks noChangeShapeType="1"/>
            </p:cNvSpPr>
            <p:nvPr/>
          </p:nvSpPr>
          <p:spPr bwMode="auto">
            <a:xfrm>
              <a:off x="3939" y="1861"/>
              <a:ext cx="657" cy="1255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89" name="Line 21"/>
            <p:cNvSpPr>
              <a:spLocks noChangeShapeType="1"/>
            </p:cNvSpPr>
            <p:nvPr/>
          </p:nvSpPr>
          <p:spPr bwMode="auto">
            <a:xfrm>
              <a:off x="3444" y="2655"/>
              <a:ext cx="1013" cy="784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90" name="Line 22"/>
            <p:cNvSpPr>
              <a:spLocks noChangeShapeType="1"/>
            </p:cNvSpPr>
            <p:nvPr/>
          </p:nvSpPr>
          <p:spPr bwMode="auto">
            <a:xfrm flipV="1">
              <a:off x="2960" y="3428"/>
              <a:ext cx="1509" cy="92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5191" name="Line 23"/>
            <p:cNvSpPr>
              <a:spLocks noChangeShapeType="1"/>
            </p:cNvSpPr>
            <p:nvPr/>
          </p:nvSpPr>
          <p:spPr bwMode="auto">
            <a:xfrm flipH="1">
              <a:off x="1001" y="3554"/>
              <a:ext cx="1555" cy="58"/>
            </a:xfrm>
            <a:prstGeom prst="line">
              <a:avLst/>
            </a:prstGeom>
            <a:noFill/>
            <a:ln w="28575">
              <a:solidFill>
                <a:srgbClr val="0033CC">
                  <a:alpha val="27843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125" name="Oval 24"/>
          <p:cNvSpPr>
            <a:spLocks noChangeArrowheads="1"/>
          </p:cNvSpPr>
          <p:nvPr/>
        </p:nvSpPr>
        <p:spPr bwMode="auto">
          <a:xfrm>
            <a:off x="4076700" y="1706563"/>
            <a:ext cx="144463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26" name="Oval 25"/>
          <p:cNvSpPr>
            <a:spLocks noChangeArrowheads="1"/>
          </p:cNvSpPr>
          <p:nvPr/>
        </p:nvSpPr>
        <p:spPr bwMode="auto">
          <a:xfrm>
            <a:off x="2984500" y="3582988"/>
            <a:ext cx="144463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27" name="Oval 26"/>
          <p:cNvSpPr>
            <a:spLocks noChangeArrowheads="1"/>
          </p:cNvSpPr>
          <p:nvPr/>
        </p:nvSpPr>
        <p:spPr bwMode="auto">
          <a:xfrm>
            <a:off x="6038850" y="2632075"/>
            <a:ext cx="144463" cy="163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28" name="Oval 27"/>
          <p:cNvSpPr>
            <a:spLocks noChangeArrowheads="1"/>
          </p:cNvSpPr>
          <p:nvPr/>
        </p:nvSpPr>
        <p:spPr bwMode="auto">
          <a:xfrm>
            <a:off x="1411288" y="5429250"/>
            <a:ext cx="144462" cy="163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29" name="Oval 28"/>
          <p:cNvSpPr>
            <a:spLocks noChangeArrowheads="1"/>
          </p:cNvSpPr>
          <p:nvPr/>
        </p:nvSpPr>
        <p:spPr bwMode="auto">
          <a:xfrm>
            <a:off x="2014538" y="2705100"/>
            <a:ext cx="144462" cy="163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0" name="Oval 29"/>
          <p:cNvSpPr>
            <a:spLocks noChangeArrowheads="1"/>
          </p:cNvSpPr>
          <p:nvPr/>
        </p:nvSpPr>
        <p:spPr bwMode="auto">
          <a:xfrm>
            <a:off x="2819400" y="4076700"/>
            <a:ext cx="144463" cy="163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1" name="Oval 30"/>
          <p:cNvSpPr>
            <a:spLocks noChangeArrowheads="1"/>
          </p:cNvSpPr>
          <p:nvPr/>
        </p:nvSpPr>
        <p:spPr bwMode="auto">
          <a:xfrm>
            <a:off x="4424363" y="1852613"/>
            <a:ext cx="144462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2" name="Oval 31"/>
          <p:cNvSpPr>
            <a:spLocks noChangeArrowheads="1"/>
          </p:cNvSpPr>
          <p:nvPr/>
        </p:nvSpPr>
        <p:spPr bwMode="auto">
          <a:xfrm>
            <a:off x="5106988" y="3986213"/>
            <a:ext cx="144462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3" name="Oval 32"/>
          <p:cNvSpPr>
            <a:spLocks noChangeArrowheads="1"/>
          </p:cNvSpPr>
          <p:nvPr/>
        </p:nvSpPr>
        <p:spPr bwMode="auto">
          <a:xfrm>
            <a:off x="4448175" y="5321300"/>
            <a:ext cx="144463" cy="163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4" name="Oval 33"/>
          <p:cNvSpPr>
            <a:spLocks noChangeArrowheads="1"/>
          </p:cNvSpPr>
          <p:nvPr/>
        </p:nvSpPr>
        <p:spPr bwMode="auto">
          <a:xfrm flipV="1">
            <a:off x="6783388" y="5051425"/>
            <a:ext cx="163512" cy="1889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5" name="Oval 34"/>
          <p:cNvSpPr>
            <a:spLocks noChangeArrowheads="1"/>
          </p:cNvSpPr>
          <p:nvPr/>
        </p:nvSpPr>
        <p:spPr bwMode="auto">
          <a:xfrm>
            <a:off x="7058025" y="4541838"/>
            <a:ext cx="144463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6" name="Oval 35"/>
          <p:cNvSpPr>
            <a:spLocks noChangeArrowheads="1"/>
          </p:cNvSpPr>
          <p:nvPr/>
        </p:nvSpPr>
        <p:spPr bwMode="auto">
          <a:xfrm>
            <a:off x="2546350" y="3382963"/>
            <a:ext cx="144463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7" name="Oval 36"/>
          <p:cNvSpPr>
            <a:spLocks noChangeArrowheads="1"/>
          </p:cNvSpPr>
          <p:nvPr/>
        </p:nvSpPr>
        <p:spPr bwMode="auto">
          <a:xfrm>
            <a:off x="1266825" y="4752975"/>
            <a:ext cx="144463" cy="163513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38" name="Oval 37"/>
          <p:cNvSpPr>
            <a:spLocks noChangeArrowheads="1"/>
          </p:cNvSpPr>
          <p:nvPr/>
        </p:nvSpPr>
        <p:spPr bwMode="auto">
          <a:xfrm>
            <a:off x="5819775" y="2449513"/>
            <a:ext cx="144463" cy="1635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pic>
        <p:nvPicPr>
          <p:cNvPr id="5139" name="Picture 38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2111375"/>
            <a:ext cx="118903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39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374775"/>
            <a:ext cx="11890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40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4748213"/>
            <a:ext cx="11890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41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3397250"/>
            <a:ext cx="11890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42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3395663"/>
            <a:ext cx="1189038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4" name="Picture 43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2149475"/>
            <a:ext cx="11890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44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706938"/>
            <a:ext cx="1189038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45" descr="c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4456113"/>
            <a:ext cx="11890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Text Box 46"/>
          <p:cNvSpPr txBox="1">
            <a:spLocks noChangeArrowheads="1"/>
          </p:cNvSpPr>
          <p:nvPr/>
        </p:nvSpPr>
        <p:spPr bwMode="auto">
          <a:xfrm>
            <a:off x="2224088" y="2339975"/>
            <a:ext cx="585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LAN</a:t>
            </a:r>
          </a:p>
        </p:txBody>
      </p:sp>
      <p:sp>
        <p:nvSpPr>
          <p:cNvPr id="5148" name="Text Box 47"/>
          <p:cNvSpPr txBox="1">
            <a:spLocks noChangeArrowheads="1"/>
          </p:cNvSpPr>
          <p:nvPr/>
        </p:nvSpPr>
        <p:spPr bwMode="auto">
          <a:xfrm>
            <a:off x="4113213" y="1617663"/>
            <a:ext cx="673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WAN</a:t>
            </a:r>
          </a:p>
        </p:txBody>
      </p:sp>
      <p:sp>
        <p:nvSpPr>
          <p:cNvPr id="5149" name="Text Box 48"/>
          <p:cNvSpPr txBox="1">
            <a:spLocks noChangeArrowheads="1"/>
          </p:cNvSpPr>
          <p:nvPr/>
        </p:nvSpPr>
        <p:spPr bwMode="auto">
          <a:xfrm>
            <a:off x="4879975" y="3789363"/>
            <a:ext cx="1038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Wireless</a:t>
            </a:r>
          </a:p>
        </p:txBody>
      </p:sp>
      <p:pic>
        <p:nvPicPr>
          <p:cNvPr id="5150" name="Picture 49" descr="cabl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895850"/>
            <a:ext cx="3794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1" name="Text Box 50"/>
          <p:cNvSpPr txBox="1">
            <a:spLocks noChangeArrowheads="1"/>
          </p:cNvSpPr>
          <p:nvPr/>
        </p:nvSpPr>
        <p:spPr bwMode="auto">
          <a:xfrm>
            <a:off x="919163" y="5105400"/>
            <a:ext cx="733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Cable</a:t>
            </a:r>
          </a:p>
        </p:txBody>
      </p:sp>
      <p:pic>
        <p:nvPicPr>
          <p:cNvPr id="5152" name="Picture 51" descr="wireles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3473450"/>
            <a:ext cx="3063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3" name="Picture 52" descr="atm_b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4849813"/>
            <a:ext cx="4079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4" name="Text Box 53"/>
          <p:cNvSpPr txBox="1">
            <a:spLocks noChangeArrowheads="1"/>
          </p:cNvSpPr>
          <p:nvPr/>
        </p:nvSpPr>
        <p:spPr bwMode="auto">
          <a:xfrm>
            <a:off x="3833813" y="5089525"/>
            <a:ext cx="989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FR/ATM</a:t>
            </a:r>
          </a:p>
        </p:txBody>
      </p:sp>
      <p:grpSp>
        <p:nvGrpSpPr>
          <p:cNvPr id="5155" name="Group 54"/>
          <p:cNvGrpSpPr>
            <a:grpSpLocks/>
          </p:cNvGrpSpPr>
          <p:nvPr/>
        </p:nvGrpSpPr>
        <p:grpSpPr bwMode="auto">
          <a:xfrm>
            <a:off x="2538413" y="3516313"/>
            <a:ext cx="338137" cy="293687"/>
            <a:chOff x="1182" y="2327"/>
            <a:chExt cx="468" cy="378"/>
          </a:xfrm>
        </p:grpSpPr>
        <p:sp>
          <p:nvSpPr>
            <p:cNvPr id="5176" name="Freeform 55"/>
            <p:cNvSpPr>
              <a:spLocks/>
            </p:cNvSpPr>
            <p:nvPr/>
          </p:nvSpPr>
          <p:spPr bwMode="auto">
            <a:xfrm>
              <a:off x="1227" y="2368"/>
              <a:ext cx="378" cy="213"/>
            </a:xfrm>
            <a:custGeom>
              <a:avLst/>
              <a:gdLst>
                <a:gd name="T0" fmla="*/ 0 w 378"/>
                <a:gd name="T1" fmla="*/ 117 h 213"/>
                <a:gd name="T2" fmla="*/ 133 w 378"/>
                <a:gd name="T3" fmla="*/ 11 h 213"/>
                <a:gd name="T4" fmla="*/ 208 w 378"/>
                <a:gd name="T5" fmla="*/ 0 h 213"/>
                <a:gd name="T6" fmla="*/ 272 w 378"/>
                <a:gd name="T7" fmla="*/ 11 h 213"/>
                <a:gd name="T8" fmla="*/ 346 w 378"/>
                <a:gd name="T9" fmla="*/ 69 h 213"/>
                <a:gd name="T10" fmla="*/ 378 w 378"/>
                <a:gd name="T11" fmla="*/ 96 h 213"/>
                <a:gd name="T12" fmla="*/ 250 w 378"/>
                <a:gd name="T13" fmla="*/ 213 h 213"/>
                <a:gd name="T14" fmla="*/ 165 w 378"/>
                <a:gd name="T15" fmla="*/ 192 h 213"/>
                <a:gd name="T16" fmla="*/ 0 w 378"/>
                <a:gd name="T17" fmla="*/ 117 h 2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8"/>
                <a:gd name="T28" fmla="*/ 0 h 213"/>
                <a:gd name="T29" fmla="*/ 378 w 378"/>
                <a:gd name="T30" fmla="*/ 213 h 2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8" h="213">
                  <a:moveTo>
                    <a:pt x="0" y="117"/>
                  </a:moveTo>
                  <a:lnTo>
                    <a:pt x="133" y="11"/>
                  </a:lnTo>
                  <a:lnTo>
                    <a:pt x="208" y="0"/>
                  </a:lnTo>
                  <a:lnTo>
                    <a:pt x="272" y="11"/>
                  </a:lnTo>
                  <a:lnTo>
                    <a:pt x="346" y="69"/>
                  </a:lnTo>
                  <a:lnTo>
                    <a:pt x="378" y="96"/>
                  </a:lnTo>
                  <a:lnTo>
                    <a:pt x="250" y="213"/>
                  </a:lnTo>
                  <a:lnTo>
                    <a:pt x="165" y="192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pic>
          <p:nvPicPr>
            <p:cNvPr id="5177" name="Picture 56" descr="dsl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" y="2327"/>
              <a:ext cx="46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6" name="Text Box 57"/>
          <p:cNvSpPr txBox="1">
            <a:spLocks noChangeArrowheads="1"/>
          </p:cNvSpPr>
          <p:nvPr/>
        </p:nvSpPr>
        <p:spPr bwMode="auto">
          <a:xfrm>
            <a:off x="2428875" y="373697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DSL</a:t>
            </a:r>
          </a:p>
        </p:txBody>
      </p:sp>
      <p:pic>
        <p:nvPicPr>
          <p:cNvPr id="5157" name="Picture 58" descr="wholesale_dial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247900"/>
            <a:ext cx="4318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8" name="Rectangle 59"/>
          <p:cNvSpPr>
            <a:spLocks noChangeArrowheads="1"/>
          </p:cNvSpPr>
          <p:nvPr/>
        </p:nvSpPr>
        <p:spPr bwMode="auto">
          <a:xfrm>
            <a:off x="5897563" y="2562225"/>
            <a:ext cx="517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vi-VN" sz="1200">
                <a:solidFill>
                  <a:srgbClr val="000099"/>
                </a:solidFill>
                <a:latin typeface="Verdana" pitchFamily="34" charset="0"/>
              </a:rPr>
              <a:t>Dial</a:t>
            </a:r>
          </a:p>
        </p:txBody>
      </p:sp>
      <p:sp>
        <p:nvSpPr>
          <p:cNvPr id="5159" name="Text Box 60"/>
          <p:cNvSpPr txBox="1">
            <a:spLocks noChangeArrowheads="1"/>
          </p:cNvSpPr>
          <p:nvPr/>
        </p:nvSpPr>
        <p:spPr bwMode="auto">
          <a:xfrm>
            <a:off x="6731000" y="4684713"/>
            <a:ext cx="496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vi-VN" sz="1400">
                <a:solidFill>
                  <a:srgbClr val="000099"/>
                </a:solidFill>
                <a:latin typeface="Verdana" pitchFamily="34" charset="0"/>
              </a:rPr>
              <a:t>…..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0" y="1828800"/>
            <a:ext cx="3594100" cy="3822700"/>
            <a:chOff x="0" y="1632"/>
            <a:chExt cx="2264" cy="2408"/>
          </a:xfrm>
        </p:grpSpPr>
        <p:pic>
          <p:nvPicPr>
            <p:cNvPr id="5174" name="Picture 62" descr="icon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76"/>
              <a:ext cx="2264" cy="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5" name="Text Box 63"/>
            <p:cNvSpPr txBox="1">
              <a:spLocks noChangeArrowheads="1"/>
            </p:cNvSpPr>
            <p:nvPr/>
          </p:nvSpPr>
          <p:spPr bwMode="auto">
            <a:xfrm>
              <a:off x="144" y="163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vi-VN" b="0"/>
                <a:t>Multimedia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3944938" y="4554538"/>
            <a:ext cx="3594100" cy="3594100"/>
            <a:chOff x="2485" y="2869"/>
            <a:chExt cx="2264" cy="2264"/>
          </a:xfrm>
        </p:grpSpPr>
        <p:pic>
          <p:nvPicPr>
            <p:cNvPr id="5172" name="Picture 65" descr="icon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" y="2869"/>
              <a:ext cx="2264" cy="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3" name="Text Box 66"/>
            <p:cNvSpPr txBox="1">
              <a:spLocks noChangeArrowheads="1"/>
            </p:cNvSpPr>
            <p:nvPr/>
          </p:nvSpPr>
          <p:spPr bwMode="auto">
            <a:xfrm>
              <a:off x="2736" y="4089"/>
              <a:ext cx="1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vi-VN" b="0"/>
                <a:t>Tìm kiếm thông tin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858000" y="914400"/>
            <a:ext cx="1981200" cy="2195513"/>
            <a:chOff x="4320" y="576"/>
            <a:chExt cx="1248" cy="1383"/>
          </a:xfrm>
        </p:grpSpPr>
        <p:pic>
          <p:nvPicPr>
            <p:cNvPr id="5170" name="Picture 68" descr="bank 2 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576"/>
              <a:ext cx="1099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1" name="Text Box 69"/>
            <p:cNvSpPr txBox="1">
              <a:spLocks noChangeArrowheads="1"/>
            </p:cNvSpPr>
            <p:nvPr/>
          </p:nvSpPr>
          <p:spPr bwMode="auto">
            <a:xfrm>
              <a:off x="4320" y="1728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vi-VN" b="0"/>
                <a:t>Giao dịch điện tử</a:t>
              </a:r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1365250" y="4402138"/>
            <a:ext cx="3594100" cy="3594100"/>
            <a:chOff x="860" y="2773"/>
            <a:chExt cx="2264" cy="2264"/>
          </a:xfrm>
        </p:grpSpPr>
        <p:pic>
          <p:nvPicPr>
            <p:cNvPr id="5168" name="Picture 71" descr="icon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2773"/>
              <a:ext cx="2264" cy="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9" name="Text Box 72"/>
            <p:cNvSpPr txBox="1">
              <a:spLocks noChangeArrowheads="1"/>
            </p:cNvSpPr>
            <p:nvPr/>
          </p:nvSpPr>
          <p:spPr bwMode="auto">
            <a:xfrm>
              <a:off x="1056" y="393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vi-VN" b="0"/>
                <a:t>Xử lý thông tin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6858000" y="3581400"/>
            <a:ext cx="2057400" cy="1890713"/>
            <a:chOff x="4320" y="2256"/>
            <a:chExt cx="1296" cy="1191"/>
          </a:xfrm>
        </p:grpSpPr>
        <p:sp>
          <p:nvSpPr>
            <p:cNvPr id="5166" name="Text Box 74"/>
            <p:cNvSpPr txBox="1">
              <a:spLocks noChangeArrowheads="1"/>
            </p:cNvSpPr>
            <p:nvPr/>
          </p:nvSpPr>
          <p:spPr bwMode="auto">
            <a:xfrm>
              <a:off x="4368" y="3216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vi-VN" b="0"/>
                <a:t>Tài liệu điện tử</a:t>
              </a:r>
            </a:p>
          </p:txBody>
        </p:sp>
        <p:pic>
          <p:nvPicPr>
            <p:cNvPr id="5167" name="Picture 75" descr="Color00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256"/>
              <a:ext cx="1290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8861" name="Rectangle 77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Tầm quan trọng của giao diện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4D562E3-8737-40FC-8DDE-9E9DFCEB194B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30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Cách 2:</a:t>
            </a:r>
          </a:p>
          <a:p>
            <a:pPr eaLnBrk="1" hangingPunct="1"/>
            <a:endParaRPr lang="en-US" altLang="vi-VN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0400"/>
            <a:ext cx="70104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807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Giao diện ghi nhận KQTĐ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0F00B36-D4B2-4E99-9AFB-896DD8E943AA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31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Cách khác?</a:t>
            </a:r>
          </a:p>
          <a:p>
            <a:pPr eaLnBrk="1" hangingPunct="1"/>
            <a:endParaRPr lang="en-US" altLang="vi-VN" smtClean="0"/>
          </a:p>
        </p:txBody>
      </p:sp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Giao diện ghi nhận KQTĐ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0B6BBDA-BC54-416A-AAE1-02A06B1871A1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32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/>
            <a:endParaRPr lang="vi-VN" altLang="vi-VN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vi-VN" altLang="vi-VN" smtClean="0"/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3400425" y="1490663"/>
            <a:ext cx="1857375" cy="3995737"/>
            <a:chOff x="2208" y="768"/>
            <a:chExt cx="1170" cy="2517"/>
          </a:xfrm>
        </p:grpSpPr>
        <p:sp>
          <p:nvSpPr>
            <p:cNvPr id="3482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3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4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5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6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7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8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29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34830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EBD2C26-B1DC-463F-9651-04F6B7A7B6C1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4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(1)</a:t>
            </a:r>
          </a:p>
        </p:txBody>
      </p:sp>
      <p:sp>
        <p:nvSpPr>
          <p:cNvPr id="6148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Mục tiêu: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Mô tả chi tiết</a:t>
            </a:r>
            <a:r>
              <a:rPr lang="en-US" altLang="vi-VN" smtClean="0"/>
              <a:t> cách thức giao tiếp giữa đối tượng và người dùng trong quá trình thực hiện các nghiệp vụ liên quan.</a:t>
            </a:r>
          </a:p>
        </p:txBody>
      </p:sp>
      <p:grpSp>
        <p:nvGrpSpPr>
          <p:cNvPr id="6149" name="Group 58"/>
          <p:cNvGrpSpPr>
            <a:grpSpLocks/>
          </p:cNvGrpSpPr>
          <p:nvPr/>
        </p:nvGrpSpPr>
        <p:grpSpPr bwMode="auto">
          <a:xfrm>
            <a:off x="990600" y="3276600"/>
            <a:ext cx="7391400" cy="3124200"/>
            <a:chOff x="528" y="2016"/>
            <a:chExt cx="4656" cy="1968"/>
          </a:xfrm>
        </p:grpSpPr>
        <p:sp>
          <p:nvSpPr>
            <p:cNvPr id="669743" name="Text Box 47"/>
            <p:cNvSpPr txBox="1">
              <a:spLocks noChangeArrowheads="1"/>
            </p:cNvSpPr>
            <p:nvPr/>
          </p:nvSpPr>
          <p:spPr bwMode="auto">
            <a:xfrm>
              <a:off x="3408" y="2016"/>
              <a:ext cx="1776" cy="624"/>
            </a:xfrm>
            <a:prstGeom prst="rect">
              <a:avLst/>
            </a:prstGeom>
            <a:gradFill rotWithShape="1">
              <a:gsLst>
                <a:gs pos="0">
                  <a:srgbClr val="FF9900">
                    <a:alpha val="71001"/>
                  </a:srgbClr>
                </a:gs>
                <a:gs pos="50000">
                  <a:schemeClr val="bg1">
                    <a:alpha val="71001"/>
                  </a:schemeClr>
                </a:gs>
                <a:gs pos="100000">
                  <a:srgbClr val="FF9900">
                    <a:alpha val="71001"/>
                  </a:srgbClr>
                </a:gs>
              </a:gsLst>
              <a:lin ang="5400000" scaled="1"/>
            </a:gradFill>
            <a:ln w="9525" algn="ctr">
              <a:solidFill>
                <a:srgbClr val="FF9900">
                  <a:alpha val="60001"/>
                </a:srgb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Hệ thống các </a:t>
              </a:r>
              <a:r>
                <a:rPr lang="en-US" sz="2000" b="0">
                  <a:solidFill>
                    <a:srgbClr val="0000FF"/>
                  </a:solidFill>
                  <a:latin typeface="Arial" charset="0"/>
                  <a:cs typeface="Arial" charset="0"/>
                </a:rPr>
                <a:t>đối tượng thể hiện</a:t>
              </a:r>
              <a:r>
                <a:rPr lang="en-US" sz="20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 (loại, vị trí, biến cố)</a:t>
              </a:r>
            </a:p>
          </p:txBody>
        </p:sp>
        <p:sp>
          <p:nvSpPr>
            <p:cNvPr id="669744" name="Text Box 48"/>
            <p:cNvSpPr txBox="1">
              <a:spLocks noChangeArrowheads="1"/>
            </p:cNvSpPr>
            <p:nvPr/>
          </p:nvSpPr>
          <p:spPr bwMode="auto">
            <a:xfrm>
              <a:off x="3408" y="2784"/>
              <a:ext cx="1776" cy="624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50000"/>
                  </a:srgbClr>
                </a:gs>
                <a:gs pos="50000">
                  <a:schemeClr val="bg1">
                    <a:alpha val="50000"/>
                  </a:schemeClr>
                </a:gs>
                <a:gs pos="100000">
                  <a:srgbClr val="0066FF">
                    <a:alpha val="50000"/>
                  </a:srgbClr>
                </a:gs>
              </a:gsLst>
              <a:lin ang="5400000" scaled="1"/>
            </a:gradFill>
            <a:ln w="9525">
              <a:solidFill>
                <a:srgbClr val="0066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66FF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cs typeface="Arial" charset="0"/>
                </a:rPr>
                <a:t>Hệ thống </a:t>
              </a:r>
              <a:r>
                <a:rPr lang="en-US" b="0">
                  <a:solidFill>
                    <a:srgbClr val="0000FF"/>
                  </a:solidFill>
                  <a:latin typeface="Arial" charset="0"/>
                  <a:cs typeface="Arial" charset="0"/>
                </a:rPr>
                <a:t>lớp đối tượng xử lý</a:t>
              </a:r>
              <a:r>
                <a:rPr lang="en-US" b="0">
                  <a:solidFill>
                    <a:srgbClr val="000000"/>
                  </a:solidFill>
                  <a:latin typeface="Arial" charset="0"/>
                  <a:cs typeface="Arial" charset="0"/>
                </a:rPr>
                <a:t> (biến thành phần, hàm thành phần)</a:t>
              </a:r>
            </a:p>
          </p:txBody>
        </p:sp>
        <p:sp>
          <p:nvSpPr>
            <p:cNvPr id="669745" name="Text Box 49"/>
            <p:cNvSpPr txBox="1">
              <a:spLocks noChangeArrowheads="1"/>
            </p:cNvSpPr>
            <p:nvPr/>
          </p:nvSpPr>
          <p:spPr bwMode="auto">
            <a:xfrm>
              <a:off x="3408" y="3552"/>
              <a:ext cx="1776" cy="432"/>
            </a:xfrm>
            <a:prstGeom prst="rect">
              <a:avLst/>
            </a:prstGeom>
            <a:gradFill rotWithShape="1">
              <a:gsLst>
                <a:gs pos="0">
                  <a:srgbClr val="FF66CC"/>
                </a:gs>
                <a:gs pos="50000">
                  <a:schemeClr val="bg1"/>
                </a:gs>
                <a:gs pos="100000">
                  <a:srgbClr val="FF66CC"/>
                </a:gs>
              </a:gsLst>
              <a:lin ang="5400000" scaled="1"/>
            </a:gradFill>
            <a:ln w="9525" algn="ctr">
              <a:solidFill>
                <a:srgbClr val="FF66CC">
                  <a:alpha val="60001"/>
                </a:srgb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b="0">
                  <a:solidFill>
                    <a:srgbClr val="000000"/>
                  </a:solidFill>
                  <a:latin typeface="Arial" charset="0"/>
                  <a:cs typeface="Arial" charset="0"/>
                </a:rPr>
                <a:t>Hệ thống các </a:t>
              </a:r>
              <a:r>
                <a:rPr lang="en-US" b="0">
                  <a:solidFill>
                    <a:srgbClr val="0000FF"/>
                  </a:solidFill>
                  <a:latin typeface="Arial" charset="0"/>
                  <a:cs typeface="Arial" charset="0"/>
                </a:rPr>
                <a:t>đơn vị lưu trữ</a:t>
              </a:r>
              <a:r>
                <a:rPr lang="en-US" b="0">
                  <a:solidFill>
                    <a:srgbClr val="000000"/>
                  </a:solidFill>
                  <a:latin typeface="Arial" charset="0"/>
                  <a:cs typeface="Arial" charset="0"/>
                </a:rPr>
                <a:t> (dữ liệu, liên kết)</a:t>
              </a:r>
            </a:p>
          </p:txBody>
        </p:sp>
        <p:sp>
          <p:nvSpPr>
            <p:cNvPr id="6153" name="Rectangle 50"/>
            <p:cNvSpPr>
              <a:spLocks noChangeArrowheads="1"/>
            </p:cNvSpPr>
            <p:nvPr/>
          </p:nvSpPr>
          <p:spPr bwMode="auto">
            <a:xfrm>
              <a:off x="528" y="2400"/>
              <a:ext cx="1152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vi-VN" sz="2000" b="0">
                  <a:solidFill>
                    <a:srgbClr val="000000"/>
                  </a:solidFill>
                </a:rPr>
                <a:t>Hệ thống lớp </a:t>
              </a:r>
            </a:p>
            <a:p>
              <a:pPr algn="ctr" eaLnBrk="1" hangingPunct="1"/>
              <a:r>
                <a:rPr lang="en-US" altLang="vi-VN" sz="2000" b="0">
                  <a:solidFill>
                    <a:srgbClr val="000000"/>
                  </a:solidFill>
                </a:rPr>
                <a:t>đối tượng </a:t>
              </a:r>
            </a:p>
            <a:p>
              <a:pPr algn="ctr" eaLnBrk="1" hangingPunct="1"/>
              <a:r>
                <a:rPr lang="en-US" altLang="vi-VN" sz="2000" b="0">
                  <a:solidFill>
                    <a:srgbClr val="000000"/>
                  </a:solidFill>
                </a:rPr>
                <a:t>(</a:t>
              </a:r>
              <a:r>
                <a:rPr lang="en-US" altLang="vi-VN" sz="2000" b="0">
                  <a:solidFill>
                    <a:srgbClr val="0000FF"/>
                  </a:solidFill>
                </a:rPr>
                <a:t>Thuộc tính</a:t>
              </a:r>
              <a:r>
                <a:rPr lang="en-US" altLang="vi-VN" sz="2000" b="0">
                  <a:solidFill>
                    <a:srgbClr val="000000"/>
                  </a:solidFill>
                </a:rPr>
                <a:t>, </a:t>
              </a:r>
            </a:p>
            <a:p>
              <a:pPr algn="ctr" eaLnBrk="1" hangingPunct="1"/>
              <a:r>
                <a:rPr lang="en-US" altLang="vi-VN" sz="2000" b="0">
                  <a:solidFill>
                    <a:srgbClr val="0000FF"/>
                  </a:solidFill>
                </a:rPr>
                <a:t>quan hệ</a:t>
              </a:r>
              <a:r>
                <a:rPr lang="en-US" altLang="vi-VN" sz="2000" b="0">
                  <a:solidFill>
                    <a:srgbClr val="000000"/>
                  </a:solidFill>
                </a:rPr>
                <a:t>, </a:t>
              </a:r>
            </a:p>
            <a:p>
              <a:pPr algn="ctr" eaLnBrk="1" hangingPunct="1"/>
              <a:r>
                <a:rPr lang="en-US" altLang="vi-VN" sz="2000" b="0">
                  <a:solidFill>
                    <a:srgbClr val="0000FF"/>
                  </a:solidFill>
                </a:rPr>
                <a:t>trách nhiệm</a:t>
              </a:r>
              <a:r>
                <a:rPr lang="en-US" altLang="vi-VN" sz="2000" b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6154" name="Line 51"/>
            <p:cNvSpPr>
              <a:spLocks noChangeShapeType="1"/>
            </p:cNvSpPr>
            <p:nvPr/>
          </p:nvSpPr>
          <p:spPr bwMode="auto">
            <a:xfrm flipV="1">
              <a:off x="1680" y="2304"/>
              <a:ext cx="172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155" name="Line 52"/>
            <p:cNvSpPr>
              <a:spLocks noChangeShapeType="1"/>
            </p:cNvSpPr>
            <p:nvPr/>
          </p:nvSpPr>
          <p:spPr bwMode="auto">
            <a:xfrm>
              <a:off x="1680" y="3120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156" name="Line 53"/>
            <p:cNvSpPr>
              <a:spLocks noChangeShapeType="1"/>
            </p:cNvSpPr>
            <p:nvPr/>
          </p:nvSpPr>
          <p:spPr bwMode="auto">
            <a:xfrm>
              <a:off x="1680" y="3120"/>
              <a:ext cx="172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6157" name="Text Box 54"/>
            <p:cNvSpPr txBox="1">
              <a:spLocks noChangeArrowheads="1"/>
            </p:cNvSpPr>
            <p:nvPr/>
          </p:nvSpPr>
          <p:spPr bwMode="auto">
            <a:xfrm>
              <a:off x="2592" y="2016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vi-VN" sz="2000" b="0"/>
                <a:t>Thiết kế</a:t>
              </a:r>
            </a:p>
          </p:txBody>
        </p:sp>
        <p:sp>
          <p:nvSpPr>
            <p:cNvPr id="6158" name="Text Box 57"/>
            <p:cNvSpPr txBox="1">
              <a:spLocks noChangeArrowheads="1"/>
            </p:cNvSpPr>
            <p:nvPr/>
          </p:nvSpPr>
          <p:spPr bwMode="auto">
            <a:xfrm>
              <a:off x="672" y="211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vi-VN" sz="2000" b="0"/>
                <a:t>Phân tích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2791825-D9C3-4C7F-A34F-52E219F46032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5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5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Thiết kế giao diện (2)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Thiết kế giao diện của đối tượng: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~ </a:t>
            </a:r>
            <a:r>
              <a:rPr lang="en-US" altLang="vi-VN" smtClean="0">
                <a:solidFill>
                  <a:srgbClr val="0000FF"/>
                </a:solidFill>
              </a:rPr>
              <a:t>Ánh xạ</a:t>
            </a:r>
            <a:r>
              <a:rPr lang="en-US" altLang="vi-VN" smtClean="0"/>
              <a:t> các thuộc tính của đối tượng vào các đối tượng thể hiện (control)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~ Xác định </a:t>
            </a:r>
            <a:r>
              <a:rPr lang="en-US" altLang="vi-VN" smtClean="0">
                <a:solidFill>
                  <a:srgbClr val="0000FF"/>
                </a:solidFill>
              </a:rPr>
              <a:t>loại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0000FF"/>
                </a:solidFill>
              </a:rPr>
              <a:t>vị trí</a:t>
            </a:r>
            <a:r>
              <a:rPr lang="en-US" altLang="vi-VN" smtClean="0"/>
              <a:t>, </a:t>
            </a:r>
            <a:r>
              <a:rPr lang="en-US" altLang="vi-VN" smtClean="0">
                <a:solidFill>
                  <a:srgbClr val="0000FF"/>
                </a:solidFill>
              </a:rPr>
              <a:t>biến cố</a:t>
            </a:r>
            <a:r>
              <a:rPr lang="en-US" altLang="vi-VN" smtClean="0"/>
              <a:t> phải xử lý của các đối tượng thể hiện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AC33F1-DC4F-4FCC-AC06-D4FC100CF479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6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Tính dễ sử dụng (1)</a:t>
            </a:r>
          </a:p>
        </p:txBody>
      </p:sp>
      <p:grpSp>
        <p:nvGrpSpPr>
          <p:cNvPr id="8196" name="Group 24"/>
          <p:cNvGrpSpPr>
            <a:grpSpLocks/>
          </p:cNvGrpSpPr>
          <p:nvPr/>
        </p:nvGrpSpPr>
        <p:grpSpPr bwMode="auto">
          <a:xfrm>
            <a:off x="6324600" y="3810000"/>
            <a:ext cx="2025650" cy="1555750"/>
            <a:chOff x="3437" y="1536"/>
            <a:chExt cx="1276" cy="980"/>
          </a:xfrm>
        </p:grpSpPr>
        <p:pic>
          <p:nvPicPr>
            <p:cNvPr id="8203" name="Picture 25" descr="FlashCar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" y="1536"/>
              <a:ext cx="386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4" name="Picture 26" descr="Image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" y="1857"/>
              <a:ext cx="726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Picture 2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" y="1770"/>
              <a:ext cx="692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Rectangle 28"/>
          <p:cNvSpPr>
            <a:spLocks noChangeArrowheads="1"/>
          </p:cNvSpPr>
          <p:nvPr/>
        </p:nvSpPr>
        <p:spPr bwMode="auto">
          <a:xfrm>
            <a:off x="6324600" y="3810000"/>
            <a:ext cx="2057400" cy="16002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grpSp>
        <p:nvGrpSpPr>
          <p:cNvPr id="8198" name="Group 29"/>
          <p:cNvGrpSpPr>
            <a:grpSpLocks/>
          </p:cNvGrpSpPr>
          <p:nvPr/>
        </p:nvGrpSpPr>
        <p:grpSpPr bwMode="auto">
          <a:xfrm>
            <a:off x="6477000" y="1828800"/>
            <a:ext cx="2003425" cy="1536700"/>
            <a:chOff x="2064" y="1628"/>
            <a:chExt cx="1262" cy="968"/>
          </a:xfrm>
        </p:grpSpPr>
        <p:pic>
          <p:nvPicPr>
            <p:cNvPr id="8201" name="Picture 30" descr="Image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628"/>
              <a:ext cx="750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31" descr="Image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" y="1829"/>
              <a:ext cx="896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9" name="Rectangle 32"/>
          <p:cNvSpPr>
            <a:spLocks noChangeArrowheads="1"/>
          </p:cNvSpPr>
          <p:nvPr/>
        </p:nvSpPr>
        <p:spPr bwMode="auto">
          <a:xfrm>
            <a:off x="6477000" y="1828800"/>
            <a:ext cx="2057400" cy="1524000"/>
          </a:xfrm>
          <a:prstGeom prst="rect">
            <a:avLst/>
          </a:prstGeom>
          <a:solidFill>
            <a:schemeClr val="bg1"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200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Tính thân thiện: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Chức năng </a:t>
            </a:r>
            <a:r>
              <a:rPr lang="en-US" altLang="vi-VN" smtClean="0">
                <a:solidFill>
                  <a:srgbClr val="0000FF"/>
                </a:solidFill>
              </a:rPr>
              <a:t>dễ hiểu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Phát hiện ngay </a:t>
            </a:r>
            <a:r>
              <a:rPr lang="en-US" altLang="vi-VN" smtClean="0">
                <a:solidFill>
                  <a:srgbClr val="0000FF"/>
                </a:solidFill>
              </a:rPr>
              <a:t>sai sót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Dự trù sẵn phản ứng khi </a:t>
            </a:r>
            <a:r>
              <a:rPr lang="en-US" altLang="vi-VN" smtClean="0">
                <a:solidFill>
                  <a:srgbClr val="0000FF"/>
                </a:solidFill>
              </a:rPr>
              <a:t>người sử dụng phạm sai sót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Đủ </a:t>
            </a:r>
            <a:r>
              <a:rPr lang="en-US" altLang="vi-VN" smtClean="0">
                <a:solidFill>
                  <a:srgbClr val="0000FF"/>
                </a:solidFill>
              </a:rPr>
              <a:t>uyển chuyển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Trình tự khai thác có </a:t>
            </a:r>
            <a:r>
              <a:rPr lang="en-US" altLang="vi-VN" smtClean="0">
                <a:solidFill>
                  <a:srgbClr val="0000FF"/>
                </a:solidFill>
              </a:rPr>
              <a:t>tự nhiên</a:t>
            </a:r>
            <a:r>
              <a:rPr lang="en-US" altLang="vi-VN" smtClean="0"/>
              <a:t> hay không?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Câu hỏi</a:t>
            </a:r>
            <a:r>
              <a:rPr lang="en-US" altLang="vi-VN" smtClean="0"/>
              <a:t> đối với người sử dụng: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vi-VN" smtClean="0"/>
              <a:t>Tôi đang ở đâu? Tôi đã đến đây như thế nào?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vi-VN" smtClean="0"/>
              <a:t>Tôi có thể làm gì tại đây?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vi-VN" smtClean="0"/>
              <a:t>Sau giao diện này, tôi có thể đi đến đâu?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7D44990-05E0-41CE-9490-E3900D33CA47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7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Tính dễ sử dụng (1)</a:t>
            </a:r>
          </a:p>
        </p:txBody>
      </p:sp>
      <p:pic>
        <p:nvPicPr>
          <p:cNvPr id="9220" name="Picture 15" descr="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323975"/>
            <a:ext cx="23812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6" descr="Image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5048250"/>
            <a:ext cx="1795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7" descr="bank 2 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95600"/>
            <a:ext cx="17446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3657600" y="3048000"/>
            <a:ext cx="4876800" cy="35052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92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Tính “ergonomic”: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Màu sắc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Vị trí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vi-VN" smtClean="0"/>
              <a:t>Cách giao tiếp hệ thống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FEF7FFF-CD0F-4CBC-996D-74AE837B2783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8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Tính nhất quán (1)</a:t>
            </a:r>
          </a:p>
        </p:txBody>
      </p:sp>
      <p:pic>
        <p:nvPicPr>
          <p:cNvPr id="10244" name="Picture 5" descr="ic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39900"/>
            <a:ext cx="35941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419600" y="1371600"/>
            <a:ext cx="4191000" cy="41910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Chuẩn về dữ liệu:</a:t>
            </a:r>
            <a:r>
              <a:rPr lang="en-US" altLang="vi-VN" smtClean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Tên gọi.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Chiều dài.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Kiểu.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Cách trình bày.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Chuẩn về mã: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Độc lập với việc Tin học hóa, có ý nghĩa về mặt nghiệp vụ </a:t>
            </a:r>
            <a:r>
              <a:rPr lang="en-US" altLang="vi-VN" smtClean="0">
                <a:solidFill>
                  <a:srgbClr val="FF0000"/>
                </a:solidFill>
              </a:rPr>
              <a:t>=&gt; xem như dữ liệu bình thường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Do yêu cầu của việc Tin học hóa </a:t>
            </a:r>
            <a:r>
              <a:rPr lang="en-US" altLang="vi-VN" smtClean="0">
                <a:solidFill>
                  <a:srgbClr val="FF0000"/>
                </a:solidFill>
              </a:rPr>
              <a:t>=&gt; Không nên làm rối cho người sử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3CDE37-88BC-4436-96B4-93DC54C98BEB}" type="slidenum">
              <a:rPr lang="en-US" altLang="vi-VN" b="0" smtClean="0">
                <a:solidFill>
                  <a:schemeClr val="accent1"/>
                </a:solidFill>
              </a:rPr>
              <a:pPr eaLnBrk="1" hangingPunct="1"/>
              <a:t>9</a:t>
            </a:fld>
            <a:endParaRPr lang="en-US" altLang="vi-VN" b="0" smtClean="0">
              <a:solidFill>
                <a:schemeClr val="accent1"/>
              </a:solidFill>
            </a:endParaRPr>
          </a:p>
        </p:txBody>
      </p:sp>
      <p:pic>
        <p:nvPicPr>
          <p:cNvPr id="11267" name="Picture 5" descr="Imag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135731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867400" y="1524000"/>
            <a:ext cx="2438400" cy="13716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Tính nhất quán (2)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Chuẩn về cấu trúc hệ thống: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Cách trình bày thực đơn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Cách trình bày các thành phần trên màn hình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Cách xử lý trên màn hình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vi-VN" smtClean="0">
                <a:solidFill>
                  <a:srgbClr val="0000FF"/>
                </a:solidFill>
              </a:rPr>
              <a:t>Chuẩn về sưu liệu: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Hướng dẫn trực tuyến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vi-VN" smtClean="0"/>
              <a:t>Hướng dẫn trong tài liệu</a:t>
            </a:r>
          </a:p>
        </p:txBody>
      </p:sp>
      <p:pic>
        <p:nvPicPr>
          <p:cNvPr id="11271" name="Picture 7" descr="Image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62400"/>
            <a:ext cx="1795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562600" y="3810000"/>
            <a:ext cx="2438400" cy="13716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s01_1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with animation</Template>
  <TotalTime>3695</TotalTime>
  <Words>1791</Words>
  <Application>Microsoft Office PowerPoint</Application>
  <PresentationFormat>On-screen Show (4:3)</PresentationFormat>
  <Paragraphs>271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1_ms01_1</vt:lpstr>
      <vt:lpstr>Chương 6 Một số vấn đề về thiết kế giao diện</vt:lpstr>
      <vt:lpstr>Nội dung</vt:lpstr>
      <vt:lpstr>Tầm quan trọng của giao diện</vt:lpstr>
      <vt:lpstr>Thiết kế giao diện (1)</vt:lpstr>
      <vt:lpstr>Thiết kế giao diện (2)</vt:lpstr>
      <vt:lpstr>Tính dễ sử dụng (1)</vt:lpstr>
      <vt:lpstr>Tính dễ sử dụng (1)</vt:lpstr>
      <vt:lpstr>Tính nhất quán (1)</vt:lpstr>
      <vt:lpstr>Tính nhất quán (2)</vt:lpstr>
      <vt:lpstr>Thiết kế giao diện nhập liệu (1)</vt:lpstr>
      <vt:lpstr>Thiết kế giao diện nhập liệu (2)</vt:lpstr>
      <vt:lpstr>Thiết kế giao diện nhập liệu (3)</vt:lpstr>
      <vt:lpstr>Thiết kế giao diện xuất (1)</vt:lpstr>
      <vt:lpstr>Thiết kế giao diện xuất (2)</vt:lpstr>
      <vt:lpstr>Thiết kế giao diện xuất (3)</vt:lpstr>
      <vt:lpstr>Thiết kế giao diện xuất (4)</vt:lpstr>
      <vt:lpstr>Thiết kế giao diện đối thoại (1)</vt:lpstr>
      <vt:lpstr>Thiết kế giao diện đối thoại (2)</vt:lpstr>
      <vt:lpstr>Ví dụ 1</vt:lpstr>
      <vt:lpstr>Ví dụ 2</vt:lpstr>
      <vt:lpstr>Ví dụ 2</vt:lpstr>
      <vt:lpstr>Ví dụ 2</vt:lpstr>
      <vt:lpstr>Ví dụ 3</vt:lpstr>
      <vt:lpstr>Ví dụ 3</vt:lpstr>
      <vt:lpstr>Ví dụ 3</vt:lpstr>
      <vt:lpstr>Ví dụ 3</vt:lpstr>
      <vt:lpstr>Bài tập</vt:lpstr>
      <vt:lpstr>Bài tập</vt:lpstr>
      <vt:lpstr>Giao diện ghi nhận KQTĐ</vt:lpstr>
      <vt:lpstr>Giao diện ghi nhận KQTĐ</vt:lpstr>
      <vt:lpstr>Giao diện ghi nhận KQTĐ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Chuong 7. Thiet ke giao dien</dc:title>
  <dc:subject>Chuong 7. Thiet ke giao dien</dc:subject>
  <dc:creator>Tran Anh Dung</dc:creator>
  <cp:lastModifiedBy>AthlonTPK</cp:lastModifiedBy>
  <cp:revision>549</cp:revision>
  <cp:lastPrinted>2007-01-09T09:38:19Z</cp:lastPrinted>
  <dcterms:created xsi:type="dcterms:W3CDTF">2006-05-28T09:28:45Z</dcterms:created>
  <dcterms:modified xsi:type="dcterms:W3CDTF">2019-11-15T05:30:14Z</dcterms:modified>
</cp:coreProperties>
</file>