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57" r:id="rId5"/>
    <p:sldId id="268" r:id="rId6"/>
    <p:sldId id="290" r:id="rId7"/>
    <p:sldId id="285" r:id="rId8"/>
    <p:sldId id="289" r:id="rId9"/>
    <p:sldId id="269" r:id="rId10"/>
    <p:sldId id="292" r:id="rId11"/>
    <p:sldId id="287" r:id="rId12"/>
    <p:sldId id="259" r:id="rId13"/>
    <p:sldId id="273" r:id="rId14"/>
    <p:sldId id="274" r:id="rId15"/>
    <p:sldId id="284" r:id="rId16"/>
    <p:sldId id="277" r:id="rId17"/>
    <p:sldId id="286" r:id="rId18"/>
    <p:sldId id="283" r:id="rId19"/>
    <p:sldId id="288" r:id="rId20"/>
    <p:sldId id="282" r:id="rId21"/>
    <p:sldId id="293"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ADA"/>
    <a:srgbClr val="030553"/>
    <a:srgbClr val="16286E"/>
    <a:srgbClr val="1F3B73"/>
    <a:srgbClr val="7BEBD8"/>
    <a:srgbClr val="8335E5"/>
    <a:srgbClr val="6B8DE1"/>
    <a:srgbClr val="6C92E1"/>
    <a:srgbClr val="6313DC"/>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52" autoAdjust="0"/>
  </p:normalViewPr>
  <p:slideViewPr>
    <p:cSldViewPr snapToGrid="0" showGuides="1">
      <p:cViewPr varScale="1">
        <p:scale>
          <a:sx n="70" d="100"/>
          <a:sy n="70" d="100"/>
        </p:scale>
        <p:origin x="306" y="72"/>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12/14/2019</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1098496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238104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108930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14</a:t>
            </a:fld>
            <a:endParaRPr lang="en-US" dirty="0"/>
          </a:p>
        </p:txBody>
      </p:sp>
    </p:spTree>
    <p:extLst>
      <p:ext uri="{BB962C8B-B14F-4D97-AF65-F5344CB8AC3E}">
        <p14:creationId xmlns:p14="http://schemas.microsoft.com/office/powerpoint/2010/main" val="304170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15</a:t>
            </a:fld>
            <a:endParaRPr lang="en-US" dirty="0"/>
          </a:p>
        </p:txBody>
      </p:sp>
    </p:spTree>
    <p:extLst>
      <p:ext uri="{BB962C8B-B14F-4D97-AF65-F5344CB8AC3E}">
        <p14:creationId xmlns:p14="http://schemas.microsoft.com/office/powerpoint/2010/main" val="1913084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1949112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dirty="0"/>
          </a:p>
        </p:txBody>
      </p:sp>
    </p:spTree>
    <p:extLst>
      <p:ext uri="{BB962C8B-B14F-4D97-AF65-F5344CB8AC3E}">
        <p14:creationId xmlns:p14="http://schemas.microsoft.com/office/powerpoint/2010/main" val="2196295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18</a:t>
            </a:fld>
            <a:endParaRPr lang="en-US" dirty="0"/>
          </a:p>
        </p:txBody>
      </p:sp>
    </p:spTree>
    <p:extLst>
      <p:ext uri="{BB962C8B-B14F-4D97-AF65-F5344CB8AC3E}">
        <p14:creationId xmlns:p14="http://schemas.microsoft.com/office/powerpoint/2010/main" val="3191283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19</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20</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1172375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111072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a:p>
        </p:txBody>
      </p:sp>
    </p:spTree>
    <p:extLst>
      <p:ext uri="{BB962C8B-B14F-4D97-AF65-F5344CB8AC3E}">
        <p14:creationId xmlns:p14="http://schemas.microsoft.com/office/powerpoint/2010/main" val="425211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5</a:t>
            </a:fld>
            <a:endParaRPr lang="en-US"/>
          </a:p>
        </p:txBody>
      </p:sp>
    </p:spTree>
    <p:extLst>
      <p:ext uri="{BB962C8B-B14F-4D97-AF65-F5344CB8AC3E}">
        <p14:creationId xmlns:p14="http://schemas.microsoft.com/office/powerpoint/2010/main" val="304967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a:p>
        </p:txBody>
      </p:sp>
    </p:spTree>
    <p:extLst>
      <p:ext uri="{BB962C8B-B14F-4D97-AF65-F5344CB8AC3E}">
        <p14:creationId xmlns:p14="http://schemas.microsoft.com/office/powerpoint/2010/main" val="95985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177922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101690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12/14/2019</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12/14/2019</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12/14/2019</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12/14/2019</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12/14/2019</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12/14/2019</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12/14/2019</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12/14/2019</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12/14/2019</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12/14/2019</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12/14/2019</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12/14/2019</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8.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4.jpe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6.jpeg"/><Relationship Id="rId5" Type="http://schemas.openxmlformats.org/officeDocument/2006/relationships/image" Target="../media/image25.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790311"/>
            <a:ext cx="4845708" cy="1107996"/>
          </a:xfrm>
          <a:prstGeom prst="rect">
            <a:avLst/>
          </a:prstGeom>
          <a:noFill/>
        </p:spPr>
        <p:txBody>
          <a:bodyPr wrap="square" lIns="0" tIns="0" rIns="0" bIns="0" rtlCol="0">
            <a:spAutoFit/>
          </a:bodyPr>
          <a:lstStyle/>
          <a:p>
            <a:r>
              <a:rPr lang="en-US" sz="3600" b="1" dirty="0">
                <a:solidFill>
                  <a:srgbClr val="002060"/>
                </a:solidFill>
                <a:latin typeface="Segoe UI" panose="020B0502040204020203" pitchFamily="34" charset="0"/>
                <a:cs typeface="Segoe UI" panose="020B0502040204020203" pitchFamily="34" charset="0"/>
              </a:rPr>
              <a:t>IBM</a:t>
            </a:r>
          </a:p>
          <a:p>
            <a:r>
              <a:rPr lang="en-US" sz="3600" b="1" dirty="0">
                <a:solidFill>
                  <a:srgbClr val="002060"/>
                </a:solidFill>
                <a:latin typeface="Segoe UI" panose="020B0502040204020203" pitchFamily="34" charset="0"/>
                <a:cs typeface="Segoe UI" panose="020B0502040204020203" pitchFamily="34" charset="0"/>
              </a:rPr>
              <a:t>EMPLOYEE SURVEY</a:t>
            </a:r>
          </a:p>
        </p:txBody>
      </p:sp>
      <p:sp>
        <p:nvSpPr>
          <p:cNvPr id="55" name="Rectangle 54">
            <a:extLst>
              <a:ext uri="{FF2B5EF4-FFF2-40B4-BE49-F238E27FC236}">
                <a16:creationId xmlns:a16="http://schemas.microsoft.com/office/drawing/2014/main" id="{6BBBCB2E-F413-4381-8378-02FDC20EA4F6}"/>
              </a:ext>
            </a:extLst>
          </p:cNvPr>
          <p:cNvSpPr/>
          <p:nvPr/>
        </p:nvSpPr>
        <p:spPr>
          <a:xfrm>
            <a:off x="791651" y="4972864"/>
            <a:ext cx="4224849" cy="700448"/>
          </a:xfrm>
          <a:prstGeom prst="rect">
            <a:avLst/>
          </a:prstGeom>
        </p:spPr>
        <p:txBody>
          <a:bodyPr wrap="square" lIns="0" tIns="0" rIns="0" bIns="0">
            <a:spAutoFit/>
          </a:bodyPr>
          <a:lstStyle/>
          <a:p>
            <a:pPr>
              <a:lnSpc>
                <a:spcPct val="150000"/>
              </a:lnSpc>
            </a:pPr>
            <a:r>
              <a:rPr lang="en-US" sz="1600" i="1" dirty="0">
                <a:solidFill>
                  <a:srgbClr val="002060"/>
                </a:solidFill>
                <a:latin typeface="+mj-lt"/>
                <a:cs typeface="Segoe UI" panose="020B0502040204020203" pitchFamily="34" charset="0"/>
              </a:rPr>
              <a:t>An analysis of the factors responsible for Employee Attrition at IBM</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98133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pic>
        <p:nvPicPr>
          <p:cNvPr id="1026" name="Picture 2" descr="Image result for ibm logo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73202" y="580882"/>
            <a:ext cx="969995" cy="42241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1165547-DF3A-4694-9097-2BDAF2003713}"/>
              </a:ext>
            </a:extLst>
          </p:cNvPr>
          <p:cNvSpPr txBox="1"/>
          <p:nvPr/>
        </p:nvSpPr>
        <p:spPr>
          <a:xfrm>
            <a:off x="8478379" y="5822679"/>
            <a:ext cx="3551696" cy="677108"/>
          </a:xfrm>
          <a:prstGeom prst="rect">
            <a:avLst/>
          </a:prstGeom>
          <a:noFill/>
        </p:spPr>
        <p:txBody>
          <a:bodyPr wrap="square" lIns="0" tIns="0" rIns="0" bIns="0" rtlCol="0">
            <a:spAutoFit/>
          </a:bodyPr>
          <a:lstStyle/>
          <a:p>
            <a:pPr algn="ctr"/>
            <a:r>
              <a:rPr lang="en-US" sz="2000" b="1" dirty="0">
                <a:solidFill>
                  <a:schemeClr val="bg1"/>
                </a:solidFill>
                <a:latin typeface="Segoe UI" panose="020B0502040204020203" pitchFamily="34" charset="0"/>
                <a:cs typeface="Segoe UI" panose="020B0502040204020203" pitchFamily="34" charset="0"/>
              </a:rPr>
              <a:t>GROUP 3</a:t>
            </a:r>
          </a:p>
          <a:p>
            <a:pPr algn="ctr"/>
            <a:r>
              <a:rPr lang="en-US" sz="1200" b="1" dirty="0">
                <a:solidFill>
                  <a:schemeClr val="bg1"/>
                </a:solidFill>
                <a:latin typeface="Segoe UI" panose="020B0502040204020203" pitchFamily="34" charset="0"/>
                <a:cs typeface="Segoe UI" panose="020B0502040204020203" pitchFamily="34" charset="0"/>
              </a:rPr>
              <a:t>COVENLABS X GIZ DATA SCIENCE TRAINING</a:t>
            </a:r>
          </a:p>
          <a:p>
            <a:pPr algn="ctr"/>
            <a:r>
              <a:rPr lang="en-US" sz="1200" b="1" dirty="0">
                <a:solidFill>
                  <a:schemeClr val="bg1"/>
                </a:solidFill>
                <a:latin typeface="Segoe UI" panose="020B0502040204020203" pitchFamily="34" charset="0"/>
                <a:cs typeface="Segoe UI" panose="020B0502040204020203" pitchFamily="34" charset="0"/>
              </a:rPr>
              <a:t>COHORT II</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3603287" cy="47763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Demographics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902049" y="2217437"/>
            <a:ext cx="2953945" cy="3272652"/>
            <a:chOff x="8375339" y="2034038"/>
            <a:chExt cx="3083469" cy="3272652"/>
          </a:xfrm>
        </p:grpSpPr>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123110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qualifications of the employees ranges from Bachelors, Masters and </a:t>
              </a:r>
              <a:r>
                <a:rPr lang="en-US" sz="1600" i="1" dirty="0" err="1">
                  <a:solidFill>
                    <a:srgbClr val="002060"/>
                  </a:solidFill>
                  <a:latin typeface="+mj-lt"/>
                  <a:cs typeface="Segoe UI" panose="020B0502040204020203" pitchFamily="34" charset="0"/>
                </a:rPr>
                <a:t>Ph.D</a:t>
              </a:r>
              <a:r>
                <a:rPr lang="en-US" sz="1600" i="1" dirty="0">
                  <a:solidFill>
                    <a:srgbClr val="002060"/>
                  </a:solidFill>
                  <a:latin typeface="+mj-lt"/>
                  <a:cs typeface="Segoe UI" panose="020B0502040204020203" pitchFamily="34" charset="0"/>
                </a:rPr>
                <a:t> degree. People with no college degrees and college students are also employed</a:t>
              </a:r>
            </a:p>
          </p:txBody>
        </p:sp>
        <p:sp>
          <p:nvSpPr>
            <p:cNvPr id="105" name="Rectangle 104">
              <a:extLst>
                <a:ext uri="{FF2B5EF4-FFF2-40B4-BE49-F238E27FC236}">
                  <a16:creationId xmlns:a16="http://schemas.microsoft.com/office/drawing/2014/main" id="{AD1F5E0B-9D11-43FF-9946-9B61EF9D6E88}"/>
                </a:ext>
              </a:extLst>
            </p:cNvPr>
            <p:cNvSpPr/>
            <p:nvPr/>
          </p:nvSpPr>
          <p:spPr>
            <a:xfrm>
              <a:off x="8375339" y="4568026"/>
              <a:ext cx="2975668"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Most employees are married but there are also Single and Divorced people</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375339" y="446773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375339" y="2034038"/>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9609" y="2072045"/>
            <a:ext cx="3185525" cy="3072068"/>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411" y="1820841"/>
            <a:ext cx="4231939" cy="3347512"/>
          </a:xfrm>
          <a:prstGeom prst="rect">
            <a:avLst/>
          </a:prstGeom>
        </p:spPr>
      </p:pic>
      <p:sp>
        <p:nvSpPr>
          <p:cNvPr id="92" name="Rectangle 91">
            <a:extLst>
              <a:ext uri="{FF2B5EF4-FFF2-40B4-BE49-F238E27FC236}">
                <a16:creationId xmlns:a16="http://schemas.microsoft.com/office/drawing/2014/main" id="{D6D9691D-4606-4981-97A5-3BEAC7F0804E}"/>
              </a:ext>
            </a:extLst>
          </p:cNvPr>
          <p:cNvSpPr/>
          <p:nvPr/>
        </p:nvSpPr>
        <p:spPr>
          <a:xfrm>
            <a:off x="8913922" y="3730418"/>
            <a:ext cx="2766759"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job level ranges from 1 to 5 with 1 being the most junior and 5 being the most senior. </a:t>
            </a:r>
          </a:p>
        </p:txBody>
      </p:sp>
      <p:cxnSp>
        <p:nvCxnSpPr>
          <p:cNvPr id="100" name="Straight Connector 99">
            <a:extLst>
              <a:ext uri="{FF2B5EF4-FFF2-40B4-BE49-F238E27FC236}">
                <a16:creationId xmlns:a16="http://schemas.microsoft.com/office/drawing/2014/main" id="{281FF210-334C-43FA-80C2-0E1E9F3F51C4}"/>
              </a:ext>
            </a:extLst>
          </p:cNvPr>
          <p:cNvCxnSpPr>
            <a:cxnSpLocks/>
          </p:cNvCxnSpPr>
          <p:nvPr/>
        </p:nvCxnSpPr>
        <p:spPr>
          <a:xfrm>
            <a:off x="8913922" y="3586306"/>
            <a:ext cx="27857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1432" y="12393"/>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3603287" cy="47763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Demographics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2107220"/>
            <a:ext cx="3075334" cy="3754492"/>
            <a:chOff x="4711392" y="2198247"/>
            <a:chExt cx="3075333" cy="3754492"/>
          </a:xfrm>
        </p:grpSpPr>
        <p:grpSp>
          <p:nvGrpSpPr>
            <p:cNvPr id="51" name="Group 50">
              <a:extLst>
                <a:ext uri="{FF2B5EF4-FFF2-40B4-BE49-F238E27FC236}">
                  <a16:creationId xmlns:a16="http://schemas.microsoft.com/office/drawing/2014/main" id="{0B97B3C9-EBC6-4C92-9F0A-E28F4EF7A5EA}"/>
                </a:ext>
              </a:extLst>
            </p:cNvPr>
            <p:cNvGrpSpPr/>
            <p:nvPr/>
          </p:nvGrpSpPr>
          <p:grpSpPr>
            <a:xfrm>
              <a:off x="4719329" y="219824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9131839" y="2127768"/>
            <a:ext cx="2785770" cy="2768791"/>
            <a:chOff x="8400758" y="1272772"/>
            <a:chExt cx="2996117" cy="2768791"/>
          </a:xfrm>
        </p:grpSpPr>
        <p:sp>
          <p:nvSpPr>
            <p:cNvPr id="103" name="Rectangle 102">
              <a:extLst>
                <a:ext uri="{FF2B5EF4-FFF2-40B4-BE49-F238E27FC236}">
                  <a16:creationId xmlns:a16="http://schemas.microsoft.com/office/drawing/2014/main" id="{CDAD2E5F-3DBB-47BA-B90E-DDB45972B6AF}"/>
                </a:ext>
              </a:extLst>
            </p:cNvPr>
            <p:cNvSpPr/>
            <p:nvPr/>
          </p:nvSpPr>
          <p:spPr>
            <a:xfrm>
              <a:off x="8421206" y="1333129"/>
              <a:ext cx="2975669" cy="270843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job roles include: sales executive, research scientist, laboratory technician, Manufacturing Director, Healthcare Representatives, Managers, Sales representatives and Human resources. Most Employees are hired for Sales related roles and research roles</a:t>
              </a:r>
            </a:p>
          </p:txBody>
        </p: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00758" y="127277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081" y="1657689"/>
            <a:ext cx="7336451" cy="3459460"/>
          </a:xfrm>
          <a:prstGeom prst="rect">
            <a:avLst/>
          </a:prstGeom>
        </p:spPr>
      </p:pic>
      <p:sp>
        <p:nvSpPr>
          <p:cNvPr id="4" name="TextBox 3"/>
          <p:cNvSpPr txBox="1"/>
          <p:nvPr/>
        </p:nvSpPr>
        <p:spPr>
          <a:xfrm>
            <a:off x="1242672" y="4973473"/>
            <a:ext cx="745580" cy="369332"/>
          </a:xfrm>
          <a:prstGeom prst="rect">
            <a:avLst/>
          </a:prstGeom>
          <a:solidFill>
            <a:schemeClr val="bg1"/>
          </a:solidFill>
        </p:spPr>
        <p:txBody>
          <a:bodyPr wrap="square" rtlCol="0">
            <a:spAutoFit/>
          </a:bodyPr>
          <a:lstStyle/>
          <a:p>
            <a:r>
              <a:rPr lang="en-US" sz="900" dirty="0">
                <a:solidFill>
                  <a:srgbClr val="1E3ADA"/>
                </a:solidFill>
              </a:rPr>
              <a:t>SALES EXECUTIVE</a:t>
            </a:r>
          </a:p>
        </p:txBody>
      </p:sp>
      <p:sp>
        <p:nvSpPr>
          <p:cNvPr id="92" name="TextBox 91"/>
          <p:cNvSpPr txBox="1"/>
          <p:nvPr/>
        </p:nvSpPr>
        <p:spPr>
          <a:xfrm>
            <a:off x="4019363" y="5555353"/>
            <a:ext cx="1218284" cy="306360"/>
          </a:xfrm>
          <a:prstGeom prst="rect">
            <a:avLst/>
          </a:prstGeom>
          <a:solidFill>
            <a:schemeClr val="bg1"/>
          </a:solidFill>
        </p:spPr>
        <p:txBody>
          <a:bodyPr wrap="square" rtlCol="0">
            <a:spAutoFit/>
          </a:bodyPr>
          <a:lstStyle/>
          <a:p>
            <a:pPr algn="ctr"/>
            <a:r>
              <a:rPr lang="en-US" sz="1400" b="1" dirty="0">
                <a:solidFill>
                  <a:srgbClr val="1E3ADA"/>
                </a:solidFill>
              </a:rPr>
              <a:t>JOB ROLES</a:t>
            </a:r>
          </a:p>
        </p:txBody>
      </p:sp>
      <p:sp>
        <p:nvSpPr>
          <p:cNvPr id="95" name="TextBox 94"/>
          <p:cNvSpPr txBox="1"/>
          <p:nvPr/>
        </p:nvSpPr>
        <p:spPr>
          <a:xfrm>
            <a:off x="1984816" y="4952646"/>
            <a:ext cx="748711" cy="369332"/>
          </a:xfrm>
          <a:prstGeom prst="rect">
            <a:avLst/>
          </a:prstGeom>
          <a:solidFill>
            <a:schemeClr val="bg1"/>
          </a:solidFill>
        </p:spPr>
        <p:txBody>
          <a:bodyPr wrap="square" rtlCol="0">
            <a:spAutoFit/>
          </a:bodyPr>
          <a:lstStyle/>
          <a:p>
            <a:r>
              <a:rPr lang="en-US" sz="900" dirty="0">
                <a:solidFill>
                  <a:srgbClr val="1E3ADA"/>
                </a:solidFill>
              </a:rPr>
              <a:t>RESEARCH</a:t>
            </a:r>
          </a:p>
          <a:p>
            <a:r>
              <a:rPr lang="en-US" sz="900" dirty="0">
                <a:solidFill>
                  <a:srgbClr val="1E3ADA"/>
                </a:solidFill>
              </a:rPr>
              <a:t>SCIENTIST</a:t>
            </a:r>
          </a:p>
        </p:txBody>
      </p:sp>
      <p:sp>
        <p:nvSpPr>
          <p:cNvPr id="100" name="TextBox 99"/>
          <p:cNvSpPr txBox="1"/>
          <p:nvPr/>
        </p:nvSpPr>
        <p:spPr>
          <a:xfrm>
            <a:off x="2774802" y="4952646"/>
            <a:ext cx="727505" cy="646331"/>
          </a:xfrm>
          <a:prstGeom prst="rect">
            <a:avLst/>
          </a:prstGeom>
          <a:solidFill>
            <a:schemeClr val="bg1"/>
          </a:solidFill>
        </p:spPr>
        <p:txBody>
          <a:bodyPr wrap="square" rtlCol="0">
            <a:spAutoFit/>
          </a:bodyPr>
          <a:lstStyle/>
          <a:p>
            <a:r>
              <a:rPr lang="en-US" sz="900" dirty="0">
                <a:solidFill>
                  <a:srgbClr val="1E3ADA"/>
                </a:solidFill>
              </a:rPr>
              <a:t>LABORATORY</a:t>
            </a:r>
          </a:p>
          <a:p>
            <a:r>
              <a:rPr lang="en-US" sz="900" dirty="0">
                <a:solidFill>
                  <a:srgbClr val="1E3ADA"/>
                </a:solidFill>
              </a:rPr>
              <a:t>TECHNICIAN</a:t>
            </a:r>
          </a:p>
        </p:txBody>
      </p:sp>
      <p:sp>
        <p:nvSpPr>
          <p:cNvPr id="102" name="TextBox 101"/>
          <p:cNvSpPr txBox="1"/>
          <p:nvPr/>
        </p:nvSpPr>
        <p:spPr>
          <a:xfrm>
            <a:off x="3584773" y="4939711"/>
            <a:ext cx="801869" cy="507831"/>
          </a:xfrm>
          <a:prstGeom prst="rect">
            <a:avLst/>
          </a:prstGeom>
          <a:solidFill>
            <a:schemeClr val="bg1"/>
          </a:solidFill>
        </p:spPr>
        <p:txBody>
          <a:bodyPr wrap="square" rtlCol="0">
            <a:spAutoFit/>
          </a:bodyPr>
          <a:lstStyle/>
          <a:p>
            <a:r>
              <a:rPr lang="en-US" sz="900" dirty="0">
                <a:solidFill>
                  <a:srgbClr val="1E3ADA"/>
                </a:solidFill>
              </a:rPr>
              <a:t>MANUFACTURING</a:t>
            </a:r>
          </a:p>
          <a:p>
            <a:r>
              <a:rPr lang="en-US" sz="900" dirty="0">
                <a:solidFill>
                  <a:srgbClr val="1E3ADA"/>
                </a:solidFill>
              </a:rPr>
              <a:t>DIRECTOR</a:t>
            </a:r>
          </a:p>
        </p:txBody>
      </p:sp>
      <p:sp>
        <p:nvSpPr>
          <p:cNvPr id="104" name="TextBox 103"/>
          <p:cNvSpPr txBox="1"/>
          <p:nvPr/>
        </p:nvSpPr>
        <p:spPr>
          <a:xfrm>
            <a:off x="4345643" y="4952646"/>
            <a:ext cx="796388" cy="507831"/>
          </a:xfrm>
          <a:prstGeom prst="rect">
            <a:avLst/>
          </a:prstGeom>
          <a:solidFill>
            <a:schemeClr val="bg1"/>
          </a:solidFill>
        </p:spPr>
        <p:txBody>
          <a:bodyPr wrap="square" rtlCol="0">
            <a:spAutoFit/>
          </a:bodyPr>
          <a:lstStyle/>
          <a:p>
            <a:r>
              <a:rPr lang="en-US" sz="900" dirty="0">
                <a:solidFill>
                  <a:srgbClr val="1E3ADA"/>
                </a:solidFill>
              </a:rPr>
              <a:t>HEALTHCARE</a:t>
            </a:r>
          </a:p>
          <a:p>
            <a:r>
              <a:rPr lang="en-US" sz="900" dirty="0">
                <a:solidFill>
                  <a:srgbClr val="1E3ADA"/>
                </a:solidFill>
              </a:rPr>
              <a:t>REPRESENTATIVE</a:t>
            </a:r>
          </a:p>
        </p:txBody>
      </p:sp>
      <p:sp>
        <p:nvSpPr>
          <p:cNvPr id="105" name="TextBox 104"/>
          <p:cNvSpPr txBox="1"/>
          <p:nvPr/>
        </p:nvSpPr>
        <p:spPr>
          <a:xfrm>
            <a:off x="5224497" y="4935587"/>
            <a:ext cx="735757" cy="230832"/>
          </a:xfrm>
          <a:prstGeom prst="rect">
            <a:avLst/>
          </a:prstGeom>
          <a:solidFill>
            <a:schemeClr val="bg1"/>
          </a:solidFill>
        </p:spPr>
        <p:txBody>
          <a:bodyPr wrap="square" rtlCol="0">
            <a:spAutoFit/>
          </a:bodyPr>
          <a:lstStyle/>
          <a:p>
            <a:r>
              <a:rPr lang="en-US" sz="900" dirty="0">
                <a:solidFill>
                  <a:srgbClr val="1E3ADA"/>
                </a:solidFill>
              </a:rPr>
              <a:t>MANAGER</a:t>
            </a:r>
          </a:p>
        </p:txBody>
      </p:sp>
      <p:sp>
        <p:nvSpPr>
          <p:cNvPr id="110" name="TextBox 109"/>
          <p:cNvSpPr txBox="1"/>
          <p:nvPr/>
        </p:nvSpPr>
        <p:spPr>
          <a:xfrm>
            <a:off x="6052950" y="4939712"/>
            <a:ext cx="776364" cy="507831"/>
          </a:xfrm>
          <a:prstGeom prst="rect">
            <a:avLst/>
          </a:prstGeom>
          <a:solidFill>
            <a:schemeClr val="bg1"/>
          </a:solidFill>
        </p:spPr>
        <p:txBody>
          <a:bodyPr wrap="square" rtlCol="0">
            <a:spAutoFit/>
          </a:bodyPr>
          <a:lstStyle/>
          <a:p>
            <a:r>
              <a:rPr lang="en-US" sz="900" dirty="0">
                <a:solidFill>
                  <a:srgbClr val="1E3ADA"/>
                </a:solidFill>
              </a:rPr>
              <a:t>SALES</a:t>
            </a:r>
          </a:p>
          <a:p>
            <a:r>
              <a:rPr lang="en-US" sz="900" dirty="0">
                <a:solidFill>
                  <a:srgbClr val="1E3ADA"/>
                </a:solidFill>
              </a:rPr>
              <a:t>REPRESENTATIVE</a:t>
            </a:r>
          </a:p>
        </p:txBody>
      </p:sp>
      <p:sp>
        <p:nvSpPr>
          <p:cNvPr id="111" name="TextBox 110"/>
          <p:cNvSpPr txBox="1"/>
          <p:nvPr/>
        </p:nvSpPr>
        <p:spPr>
          <a:xfrm>
            <a:off x="6769048" y="4959722"/>
            <a:ext cx="754707" cy="369332"/>
          </a:xfrm>
          <a:prstGeom prst="rect">
            <a:avLst/>
          </a:prstGeom>
          <a:solidFill>
            <a:schemeClr val="bg1"/>
          </a:solidFill>
        </p:spPr>
        <p:txBody>
          <a:bodyPr wrap="square" rtlCol="0">
            <a:spAutoFit/>
          </a:bodyPr>
          <a:lstStyle/>
          <a:p>
            <a:r>
              <a:rPr lang="en-US" sz="900" dirty="0">
                <a:solidFill>
                  <a:srgbClr val="1E3ADA"/>
                </a:solidFill>
              </a:rPr>
              <a:t>RESEARCH</a:t>
            </a:r>
          </a:p>
          <a:p>
            <a:r>
              <a:rPr lang="en-US" sz="900" dirty="0">
                <a:solidFill>
                  <a:srgbClr val="1E3ADA"/>
                </a:solidFill>
              </a:rPr>
              <a:t>DIRECTOR</a:t>
            </a:r>
          </a:p>
        </p:txBody>
      </p:sp>
      <p:sp>
        <p:nvSpPr>
          <p:cNvPr id="112" name="TextBox 111"/>
          <p:cNvSpPr txBox="1"/>
          <p:nvPr/>
        </p:nvSpPr>
        <p:spPr>
          <a:xfrm>
            <a:off x="7598094" y="4934414"/>
            <a:ext cx="764437" cy="369332"/>
          </a:xfrm>
          <a:prstGeom prst="rect">
            <a:avLst/>
          </a:prstGeom>
          <a:solidFill>
            <a:schemeClr val="bg1"/>
          </a:solidFill>
        </p:spPr>
        <p:txBody>
          <a:bodyPr wrap="square" rtlCol="0">
            <a:spAutoFit/>
          </a:bodyPr>
          <a:lstStyle/>
          <a:p>
            <a:r>
              <a:rPr lang="en-US" sz="900" dirty="0">
                <a:solidFill>
                  <a:srgbClr val="1E3ADA"/>
                </a:solidFill>
              </a:rPr>
              <a:t>HUMAN</a:t>
            </a:r>
          </a:p>
          <a:p>
            <a:r>
              <a:rPr lang="en-US" sz="900" dirty="0">
                <a:solidFill>
                  <a:srgbClr val="1E3ADA"/>
                </a:solidFill>
              </a:rPr>
              <a:t>RESOURCES</a:t>
            </a:r>
          </a:p>
        </p:txBody>
      </p:sp>
    </p:spTree>
    <p:extLst>
      <p:ext uri="{BB962C8B-B14F-4D97-AF65-F5344CB8AC3E}">
        <p14:creationId xmlns:p14="http://schemas.microsoft.com/office/powerpoint/2010/main" val="116795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51296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Factors responsible for Employee Attrition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453354" y="5173975"/>
            <a:ext cx="11285292" cy="1554870"/>
            <a:chOff x="8481138" y="2077362"/>
            <a:chExt cx="13888436" cy="1554870"/>
          </a:xfrm>
        </p:grpSpPr>
        <p:sp>
          <p:nvSpPr>
            <p:cNvPr id="103" name="Rectangle 102">
              <a:extLst>
                <a:ext uri="{FF2B5EF4-FFF2-40B4-BE49-F238E27FC236}">
                  <a16:creationId xmlns:a16="http://schemas.microsoft.com/office/drawing/2014/main" id="{CDAD2E5F-3DBB-47BA-B90E-DDB45972B6AF}"/>
                </a:ext>
              </a:extLst>
            </p:cNvPr>
            <p:cNvSpPr/>
            <p:nvPr/>
          </p:nvSpPr>
          <p:spPr>
            <a:xfrm>
              <a:off x="8481138" y="2124127"/>
              <a:ext cx="3567917" cy="1508105"/>
            </a:xfrm>
            <a:prstGeom prst="rect">
              <a:avLst/>
            </a:prstGeom>
          </p:spPr>
          <p:txBody>
            <a:bodyPr wrap="square" lIns="0" tIns="0" rIns="0" bIns="0">
              <a:spAutoFit/>
            </a:bodyPr>
            <a:lstStyle/>
            <a:p>
              <a:r>
                <a:rPr lang="en-US" sz="1400" i="1" dirty="0">
                  <a:solidFill>
                    <a:srgbClr val="002060"/>
                  </a:solidFill>
                  <a:latin typeface="+mj-lt"/>
                  <a:cs typeface="Segoe UI" panose="020B0502040204020203" pitchFamily="34" charset="0"/>
                </a:rPr>
                <a:t>From the chart, employees who travel frequently and are least satisfied with the environment at work are more likely to leave their jobs. Those who do not travel at all and are satisfied with the work environment are less likely to leave their jobs</a:t>
              </a:r>
            </a:p>
          </p:txBody>
        </p:sp>
        <p:sp>
          <p:nvSpPr>
            <p:cNvPr id="105" name="Rectangle 104">
              <a:extLst>
                <a:ext uri="{FF2B5EF4-FFF2-40B4-BE49-F238E27FC236}">
                  <a16:creationId xmlns:a16="http://schemas.microsoft.com/office/drawing/2014/main" id="{AD1F5E0B-9D11-43FF-9946-9B61EF9D6E88}"/>
                </a:ext>
              </a:extLst>
            </p:cNvPr>
            <p:cNvSpPr/>
            <p:nvPr/>
          </p:nvSpPr>
          <p:spPr>
            <a:xfrm>
              <a:off x="13449024" y="2168577"/>
              <a:ext cx="3526706" cy="1077218"/>
            </a:xfrm>
            <a:prstGeom prst="rect">
              <a:avLst/>
            </a:prstGeom>
          </p:spPr>
          <p:txBody>
            <a:bodyPr wrap="square" lIns="0" tIns="0" rIns="0" bIns="0">
              <a:spAutoFit/>
            </a:bodyPr>
            <a:lstStyle/>
            <a:p>
              <a:r>
                <a:rPr lang="en-US" sz="1400" i="1" dirty="0">
                  <a:solidFill>
                    <a:srgbClr val="002060"/>
                  </a:solidFill>
                  <a:latin typeface="+mj-lt"/>
                  <a:cs typeface="Segoe UI" panose="020B0502040204020203" pitchFamily="34" charset="0"/>
                </a:rPr>
                <a:t>Employees who rarely get promoted and are at the bottom of the job ladder will most likely eventually leave their jobs compared to manager level staff who just got promoted recently</a:t>
              </a:r>
            </a:p>
          </p:txBody>
        </p:sp>
        <p:sp>
          <p:nvSpPr>
            <p:cNvPr id="107" name="Rectangle 106">
              <a:extLst>
                <a:ext uri="{FF2B5EF4-FFF2-40B4-BE49-F238E27FC236}">
                  <a16:creationId xmlns:a16="http://schemas.microsoft.com/office/drawing/2014/main" id="{D6D9691D-4606-4981-97A5-3BEAC7F0804E}"/>
                </a:ext>
              </a:extLst>
            </p:cNvPr>
            <p:cNvSpPr/>
            <p:nvPr/>
          </p:nvSpPr>
          <p:spPr>
            <a:xfrm>
              <a:off x="17955275" y="2174380"/>
              <a:ext cx="4414299" cy="1292662"/>
            </a:xfrm>
            <a:prstGeom prst="rect">
              <a:avLst/>
            </a:prstGeom>
          </p:spPr>
          <p:txBody>
            <a:bodyPr wrap="square" lIns="0" tIns="0" rIns="0" bIns="0">
              <a:spAutoFit/>
            </a:bodyPr>
            <a:lstStyle/>
            <a:p>
              <a:r>
                <a:rPr lang="en-US" sz="1400" i="1" dirty="0">
                  <a:solidFill>
                    <a:srgbClr val="002060"/>
                  </a:solidFill>
                  <a:latin typeface="+mj-lt"/>
                  <a:cs typeface="Segoe UI" panose="020B0502040204020203" pitchFamily="34" charset="0"/>
                </a:rPr>
                <a:t>Single men have the least loyalty to the company. Divorced women are less likely to leave their jobs maybe because they are single parents and need stable income. Married people are also less likely to leave their jobs compared to single people who have some level of financial freedom</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13562044" y="208924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81138" y="207736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81FF210-334C-43FA-80C2-0E1E9F3F51C4}"/>
                </a:ext>
              </a:extLst>
            </p:cNvPr>
            <p:cNvCxnSpPr>
              <a:cxnSpLocks/>
            </p:cNvCxnSpPr>
            <p:nvPr/>
          </p:nvCxnSpPr>
          <p:spPr>
            <a:xfrm>
              <a:off x="18905825" y="2091877"/>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92" name="Picture 9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9950" y="1663938"/>
            <a:ext cx="4044821" cy="3042259"/>
          </a:xfrm>
          <a:prstGeom prst="rect">
            <a:avLst/>
          </a:prstGeom>
        </p:spPr>
      </p:pic>
      <p:pic>
        <p:nvPicPr>
          <p:cNvPr id="100" name="Picture 9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953" y="1663938"/>
            <a:ext cx="3594536" cy="2991199"/>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1023" y="1748354"/>
            <a:ext cx="3218052" cy="2904498"/>
          </a:xfrm>
          <a:prstGeom prst="rect">
            <a:avLst/>
          </a:prstGeom>
        </p:spPr>
      </p:pic>
    </p:spTree>
    <p:extLst>
      <p:ext uri="{BB962C8B-B14F-4D97-AF65-F5344CB8AC3E}">
        <p14:creationId xmlns:p14="http://schemas.microsoft.com/office/powerpoint/2010/main" val="102472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51296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Factors responsible for Employee Attrition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73" y="1764534"/>
            <a:ext cx="3304276" cy="2661568"/>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8073" y="1770900"/>
            <a:ext cx="3389733" cy="2749277"/>
          </a:xfrm>
          <a:prstGeom prst="rect">
            <a:avLst/>
          </a:prstGeom>
        </p:spPr>
      </p:pic>
      <p:grpSp>
        <p:nvGrpSpPr>
          <p:cNvPr id="113" name="Group 11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453354" y="5173975"/>
            <a:ext cx="6902429" cy="1339427"/>
            <a:chOff x="8481138" y="2077362"/>
            <a:chExt cx="8494592" cy="1339427"/>
          </a:xfrm>
        </p:grpSpPr>
        <p:sp>
          <p:nvSpPr>
            <p:cNvPr id="114" name="Rectangle 113">
              <a:extLst>
                <a:ext uri="{FF2B5EF4-FFF2-40B4-BE49-F238E27FC236}">
                  <a16:creationId xmlns:a16="http://schemas.microsoft.com/office/drawing/2014/main" id="{CDAD2E5F-3DBB-47BA-B90E-DDB45972B6AF}"/>
                </a:ext>
              </a:extLst>
            </p:cNvPr>
            <p:cNvSpPr/>
            <p:nvPr/>
          </p:nvSpPr>
          <p:spPr>
            <a:xfrm>
              <a:off x="8481138" y="2124127"/>
              <a:ext cx="3567917" cy="1292662"/>
            </a:xfrm>
            <a:prstGeom prst="rect">
              <a:avLst/>
            </a:prstGeom>
          </p:spPr>
          <p:txBody>
            <a:bodyPr wrap="square" lIns="0" tIns="0" rIns="0" bIns="0">
              <a:spAutoFit/>
            </a:bodyPr>
            <a:lstStyle/>
            <a:p>
              <a:r>
                <a:rPr lang="en-US" sz="1400" i="1" dirty="0">
                  <a:solidFill>
                    <a:srgbClr val="002060"/>
                  </a:solidFill>
                  <a:latin typeface="+mj-lt"/>
                  <a:cs typeface="Segoe UI" panose="020B0502040204020203" pitchFamily="34" charset="0"/>
                </a:rPr>
                <a:t>Employees who are paid the lowest and still have to work overtime will be more likely to leave their jobs. The people least likely to quit are those who are paid the highest and do not have to work overtime</a:t>
              </a:r>
            </a:p>
          </p:txBody>
        </p:sp>
        <p:sp>
          <p:nvSpPr>
            <p:cNvPr id="115" name="Rectangle 114">
              <a:extLst>
                <a:ext uri="{FF2B5EF4-FFF2-40B4-BE49-F238E27FC236}">
                  <a16:creationId xmlns:a16="http://schemas.microsoft.com/office/drawing/2014/main" id="{AD1F5E0B-9D11-43FF-9946-9B61EF9D6E88}"/>
                </a:ext>
              </a:extLst>
            </p:cNvPr>
            <p:cNvSpPr/>
            <p:nvPr/>
          </p:nvSpPr>
          <p:spPr>
            <a:xfrm>
              <a:off x="13449023" y="2168577"/>
              <a:ext cx="3526707" cy="1077218"/>
            </a:xfrm>
            <a:prstGeom prst="rect">
              <a:avLst/>
            </a:prstGeom>
          </p:spPr>
          <p:txBody>
            <a:bodyPr wrap="square" lIns="0" tIns="0" rIns="0" bIns="0">
              <a:spAutoFit/>
            </a:bodyPr>
            <a:lstStyle/>
            <a:p>
              <a:r>
                <a:rPr lang="en-US" sz="1400" i="1" dirty="0">
                  <a:solidFill>
                    <a:srgbClr val="002060"/>
                  </a:solidFill>
                  <a:latin typeface="+mj-lt"/>
                  <a:cs typeface="Segoe UI" panose="020B0502040204020203" pitchFamily="34" charset="0"/>
                </a:rPr>
                <a:t>Females are less likely to quit their jobs than their male counterparts on the same salary level. Although men who have achieved the highest salary level are the least likely to quit </a:t>
              </a:r>
            </a:p>
          </p:txBody>
        </p:sp>
        <p:cxnSp>
          <p:nvCxnSpPr>
            <p:cNvPr id="117" name="Straight Connector 116">
              <a:extLst>
                <a:ext uri="{FF2B5EF4-FFF2-40B4-BE49-F238E27FC236}">
                  <a16:creationId xmlns:a16="http://schemas.microsoft.com/office/drawing/2014/main" id="{281FF210-334C-43FA-80C2-0E1E9F3F51C4}"/>
                </a:ext>
              </a:extLst>
            </p:cNvPr>
            <p:cNvCxnSpPr>
              <a:cxnSpLocks/>
            </p:cNvCxnSpPr>
            <p:nvPr/>
          </p:nvCxnSpPr>
          <p:spPr>
            <a:xfrm>
              <a:off x="13562044" y="208924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F599308-2B51-4D9D-9F9B-2C2E81CA918F}"/>
                </a:ext>
              </a:extLst>
            </p:cNvPr>
            <p:cNvCxnSpPr>
              <a:cxnSpLocks/>
            </p:cNvCxnSpPr>
            <p:nvPr/>
          </p:nvCxnSpPr>
          <p:spPr>
            <a:xfrm>
              <a:off x="8481138" y="207736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489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1432" y="12393"/>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3603287"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Feature Importance</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2107220"/>
            <a:ext cx="3075334" cy="3754492"/>
            <a:chOff x="4711392" y="2198247"/>
            <a:chExt cx="3075333" cy="3754492"/>
          </a:xfrm>
        </p:grpSpPr>
        <p:grpSp>
          <p:nvGrpSpPr>
            <p:cNvPr id="51" name="Group 50">
              <a:extLst>
                <a:ext uri="{FF2B5EF4-FFF2-40B4-BE49-F238E27FC236}">
                  <a16:creationId xmlns:a16="http://schemas.microsoft.com/office/drawing/2014/main" id="{0B97B3C9-EBC6-4C92-9F0A-E28F4EF7A5EA}"/>
                </a:ext>
              </a:extLst>
            </p:cNvPr>
            <p:cNvGrpSpPr/>
            <p:nvPr/>
          </p:nvGrpSpPr>
          <p:grpSpPr>
            <a:xfrm>
              <a:off x="4719329" y="219824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279162" y="1885566"/>
            <a:ext cx="3449659" cy="3261233"/>
            <a:chOff x="8400758" y="1272772"/>
            <a:chExt cx="2996117" cy="3261233"/>
          </a:xfrm>
        </p:grpSpPr>
        <p:sp>
          <p:nvSpPr>
            <p:cNvPr id="103" name="Rectangle 102">
              <a:extLst>
                <a:ext uri="{FF2B5EF4-FFF2-40B4-BE49-F238E27FC236}">
                  <a16:creationId xmlns:a16="http://schemas.microsoft.com/office/drawing/2014/main" id="{CDAD2E5F-3DBB-47BA-B90E-DDB45972B6AF}"/>
                </a:ext>
              </a:extLst>
            </p:cNvPr>
            <p:cNvSpPr/>
            <p:nvPr/>
          </p:nvSpPr>
          <p:spPr>
            <a:xfrm>
              <a:off x="8421206" y="1333129"/>
              <a:ext cx="2975669" cy="320087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major reason for employee attrition was determined to be the constant amount of overtime by some employees. After spending a large amount of time at the company, employees also tend to leave either to start their own companies or due to the retirement age.</a:t>
              </a:r>
            </a:p>
            <a:p>
              <a:r>
                <a:rPr lang="en-US" sz="1600" i="1" dirty="0">
                  <a:solidFill>
                    <a:srgbClr val="002060"/>
                  </a:solidFill>
                  <a:latin typeface="+mj-lt"/>
                  <a:cs typeface="Segoe UI" panose="020B0502040204020203" pitchFamily="34" charset="0"/>
                </a:rPr>
                <a:t>The monthly income is also a major factor in employee attrition. Some employees feel they are not properly compensated for the work they do at the company compared to some o their fellow employees</a:t>
              </a:r>
            </a:p>
          </p:txBody>
        </p: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00758" y="127277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438" y="1699083"/>
            <a:ext cx="7023354" cy="3680237"/>
          </a:xfrm>
          <a:prstGeom prst="rect">
            <a:avLst/>
          </a:prstGeom>
        </p:spPr>
      </p:pic>
    </p:spTree>
    <p:extLst>
      <p:ext uri="{BB962C8B-B14F-4D97-AF65-F5344CB8AC3E}">
        <p14:creationId xmlns:p14="http://schemas.microsoft.com/office/powerpoint/2010/main" val="321606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51296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Salary Distribution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7947095" y="1460325"/>
            <a:ext cx="3302600" cy="3473353"/>
            <a:chOff x="8219787" y="1210180"/>
            <a:chExt cx="3094751" cy="3473353"/>
          </a:xfrm>
        </p:grpSpPr>
        <p:sp>
          <p:nvSpPr>
            <p:cNvPr id="103" name="Rectangle 102">
              <a:extLst>
                <a:ext uri="{FF2B5EF4-FFF2-40B4-BE49-F238E27FC236}">
                  <a16:creationId xmlns:a16="http://schemas.microsoft.com/office/drawing/2014/main" id="{CDAD2E5F-3DBB-47BA-B90E-DDB45972B6AF}"/>
                </a:ext>
              </a:extLst>
            </p:cNvPr>
            <p:cNvSpPr/>
            <p:nvPr/>
          </p:nvSpPr>
          <p:spPr>
            <a:xfrm>
              <a:off x="8338870" y="1303086"/>
              <a:ext cx="2975668" cy="1723549"/>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Managers and research directors earn the most while the sales representatives who are the most in the company earn the least. Research scientists and laboratory technicians are also not paid much</a:t>
              </a:r>
            </a:p>
          </p:txBody>
        </p:sp>
        <p:sp>
          <p:nvSpPr>
            <p:cNvPr id="105" name="Rectangle 104">
              <a:extLst>
                <a:ext uri="{FF2B5EF4-FFF2-40B4-BE49-F238E27FC236}">
                  <a16:creationId xmlns:a16="http://schemas.microsoft.com/office/drawing/2014/main" id="{AD1F5E0B-9D11-43FF-9946-9B61EF9D6E88}"/>
                </a:ext>
              </a:extLst>
            </p:cNvPr>
            <p:cNvSpPr/>
            <p:nvPr/>
          </p:nvSpPr>
          <p:spPr>
            <a:xfrm>
              <a:off x="8305165" y="3944869"/>
              <a:ext cx="2975668"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employees on level 5 earn close to 10 times as much as their counterparts on level 1</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219787" y="3836173"/>
              <a:ext cx="299611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244894" y="1210180"/>
              <a:ext cx="299611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91" name="Picture 9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090" y="-2353953"/>
            <a:ext cx="6902165" cy="209411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4714" y="-2393735"/>
            <a:ext cx="7023984" cy="2131078"/>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242" y="1352676"/>
            <a:ext cx="6282139" cy="1932966"/>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8242" y="3809624"/>
            <a:ext cx="6413096" cy="1973261"/>
          </a:xfrm>
          <a:prstGeom prst="rect">
            <a:avLst/>
          </a:prstGeom>
        </p:spPr>
      </p:pic>
    </p:spTree>
    <p:extLst>
      <p:ext uri="{BB962C8B-B14F-4D97-AF65-F5344CB8AC3E}">
        <p14:creationId xmlns:p14="http://schemas.microsoft.com/office/powerpoint/2010/main" val="3559636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Predictions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91" name="Rectangle 90">
            <a:extLst>
              <a:ext uri="{FF2B5EF4-FFF2-40B4-BE49-F238E27FC236}">
                <a16:creationId xmlns:a16="http://schemas.microsoft.com/office/drawing/2014/main" id="{CDAD2E5F-3DBB-47BA-B90E-DDB45972B6AF}"/>
              </a:ext>
            </a:extLst>
          </p:cNvPr>
          <p:cNvSpPr/>
          <p:nvPr/>
        </p:nvSpPr>
        <p:spPr>
          <a:xfrm>
            <a:off x="596133" y="4528114"/>
            <a:ext cx="4145756" cy="1477328"/>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model has been able to predict if an employee is going to leave his or her job. ‘1’ means the employee will leave and ‘0’ means the employee will stay.</a:t>
            </a:r>
          </a:p>
          <a:p>
            <a:r>
              <a:rPr lang="en-US" sz="1600" i="1" dirty="0">
                <a:solidFill>
                  <a:srgbClr val="002060"/>
                </a:solidFill>
                <a:latin typeface="+mj-lt"/>
                <a:cs typeface="Segoe UI" panose="020B0502040204020203" pitchFamily="34" charset="0"/>
              </a:rPr>
              <a:t>The accuracy of the model was tested and returned a score of 89%</a:t>
            </a:r>
          </a:p>
        </p:txBody>
      </p:sp>
      <p:pic>
        <p:nvPicPr>
          <p:cNvPr id="5" name="Picture 4"/>
          <p:cNvPicPr>
            <a:picLocks noChangeAspect="1"/>
          </p:cNvPicPr>
          <p:nvPr/>
        </p:nvPicPr>
        <p:blipFill>
          <a:blip r:embed="rId5"/>
          <a:stretch>
            <a:fillRect/>
          </a:stretch>
        </p:blipFill>
        <p:spPr>
          <a:xfrm>
            <a:off x="6847667" y="1452639"/>
            <a:ext cx="4659343" cy="3014055"/>
          </a:xfrm>
          <a:prstGeom prst="rect">
            <a:avLst/>
          </a:prstGeom>
        </p:spPr>
      </p:pic>
      <p:pic>
        <p:nvPicPr>
          <p:cNvPr id="6" name="Picture 5"/>
          <p:cNvPicPr>
            <a:picLocks noChangeAspect="1"/>
          </p:cNvPicPr>
          <p:nvPr/>
        </p:nvPicPr>
        <p:blipFill>
          <a:blip r:embed="rId6"/>
          <a:stretch>
            <a:fillRect/>
          </a:stretch>
        </p:blipFill>
        <p:spPr>
          <a:xfrm>
            <a:off x="483517" y="1507560"/>
            <a:ext cx="6023583" cy="1700471"/>
          </a:xfrm>
          <a:prstGeom prst="rect">
            <a:avLst/>
          </a:prstGeom>
        </p:spPr>
      </p:pic>
      <p:pic>
        <p:nvPicPr>
          <p:cNvPr id="14" name="Picture 13"/>
          <p:cNvPicPr>
            <a:picLocks noChangeAspect="1"/>
          </p:cNvPicPr>
          <p:nvPr/>
        </p:nvPicPr>
        <p:blipFill>
          <a:blip r:embed="rId7"/>
          <a:stretch>
            <a:fillRect/>
          </a:stretch>
        </p:blipFill>
        <p:spPr>
          <a:xfrm>
            <a:off x="483517" y="3247954"/>
            <a:ext cx="6012935" cy="1251763"/>
          </a:xfrm>
          <a:prstGeom prst="rect">
            <a:avLst/>
          </a:prstGeom>
        </p:spPr>
      </p:pic>
      <p:sp>
        <p:nvSpPr>
          <p:cNvPr id="92" name="Rectangle 91">
            <a:extLst>
              <a:ext uri="{FF2B5EF4-FFF2-40B4-BE49-F238E27FC236}">
                <a16:creationId xmlns:a16="http://schemas.microsoft.com/office/drawing/2014/main" id="{CDAD2E5F-3DBB-47BA-B90E-DDB45972B6AF}"/>
              </a:ext>
            </a:extLst>
          </p:cNvPr>
          <p:cNvSpPr/>
          <p:nvPr/>
        </p:nvSpPr>
        <p:spPr>
          <a:xfrm>
            <a:off x="483517" y="1164462"/>
            <a:ext cx="4145756" cy="246221"/>
          </a:xfrm>
          <a:prstGeom prst="rect">
            <a:avLst/>
          </a:prstGeom>
        </p:spPr>
        <p:txBody>
          <a:bodyPr wrap="square" lIns="0" tIns="0" rIns="0" bIns="0">
            <a:spAutoFit/>
          </a:bodyPr>
          <a:lstStyle/>
          <a:p>
            <a:r>
              <a:rPr lang="en-US" sz="1600" b="1" i="1" dirty="0">
                <a:solidFill>
                  <a:srgbClr val="002060"/>
                </a:solidFill>
                <a:latin typeface="+mj-lt"/>
                <a:cs typeface="Segoe UI" panose="020B0502040204020203" pitchFamily="34" charset="0"/>
              </a:rPr>
              <a:t>Using Logistic Regression</a:t>
            </a:r>
          </a:p>
        </p:txBody>
      </p:sp>
      <p:pic>
        <p:nvPicPr>
          <p:cNvPr id="66" name="Picture 65"/>
          <p:cNvPicPr>
            <a:picLocks noChangeAspect="1"/>
          </p:cNvPicPr>
          <p:nvPr/>
        </p:nvPicPr>
        <p:blipFill>
          <a:blip r:embed="rId8"/>
          <a:stretch>
            <a:fillRect/>
          </a:stretch>
        </p:blipFill>
        <p:spPr>
          <a:xfrm>
            <a:off x="6847667" y="4842469"/>
            <a:ext cx="4644530" cy="1387095"/>
          </a:xfrm>
          <a:prstGeom prst="rect">
            <a:avLst/>
          </a:prstGeom>
        </p:spPr>
      </p:pic>
    </p:spTree>
    <p:extLst>
      <p:ext uri="{BB962C8B-B14F-4D97-AF65-F5344CB8AC3E}">
        <p14:creationId xmlns:p14="http://schemas.microsoft.com/office/powerpoint/2010/main" val="3408333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Predictions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3" name="Picture 2"/>
          <p:cNvPicPr>
            <a:picLocks noChangeAspect="1"/>
          </p:cNvPicPr>
          <p:nvPr/>
        </p:nvPicPr>
        <p:blipFill>
          <a:blip r:embed="rId5"/>
          <a:stretch>
            <a:fillRect/>
          </a:stretch>
        </p:blipFill>
        <p:spPr>
          <a:xfrm>
            <a:off x="6163265" y="1461530"/>
            <a:ext cx="5498663" cy="3508921"/>
          </a:xfrm>
          <a:prstGeom prst="rect">
            <a:avLst/>
          </a:prstGeom>
        </p:spPr>
      </p:pic>
      <p:pic>
        <p:nvPicPr>
          <p:cNvPr id="4" name="Picture 3"/>
          <p:cNvPicPr>
            <a:picLocks noChangeAspect="1"/>
          </p:cNvPicPr>
          <p:nvPr/>
        </p:nvPicPr>
        <p:blipFill>
          <a:blip r:embed="rId6"/>
          <a:stretch>
            <a:fillRect/>
          </a:stretch>
        </p:blipFill>
        <p:spPr>
          <a:xfrm>
            <a:off x="474057" y="1518277"/>
            <a:ext cx="5375905" cy="2367237"/>
          </a:xfrm>
          <a:prstGeom prst="rect">
            <a:avLst/>
          </a:prstGeom>
        </p:spPr>
      </p:pic>
      <p:sp>
        <p:nvSpPr>
          <p:cNvPr id="91" name="Rectangle 90">
            <a:extLst>
              <a:ext uri="{FF2B5EF4-FFF2-40B4-BE49-F238E27FC236}">
                <a16:creationId xmlns:a16="http://schemas.microsoft.com/office/drawing/2014/main" id="{CDAD2E5F-3DBB-47BA-B90E-DDB45972B6AF}"/>
              </a:ext>
            </a:extLst>
          </p:cNvPr>
          <p:cNvSpPr/>
          <p:nvPr/>
        </p:nvSpPr>
        <p:spPr>
          <a:xfrm>
            <a:off x="560225" y="4098498"/>
            <a:ext cx="4145756" cy="1477328"/>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model has been able to predict if an employee is going to leave his or her job. ‘1’ means the employee will leave and ‘0’ means the employee will stay.</a:t>
            </a:r>
          </a:p>
          <a:p>
            <a:r>
              <a:rPr lang="en-US" sz="1600" i="1" dirty="0">
                <a:solidFill>
                  <a:srgbClr val="002060"/>
                </a:solidFill>
                <a:latin typeface="+mj-lt"/>
                <a:cs typeface="Segoe UI" panose="020B0502040204020203" pitchFamily="34" charset="0"/>
              </a:rPr>
              <a:t>The accuracy of the model was tested and returned a score of 80%</a:t>
            </a:r>
          </a:p>
        </p:txBody>
      </p:sp>
      <p:sp>
        <p:nvSpPr>
          <p:cNvPr id="92" name="Rectangle 91">
            <a:extLst>
              <a:ext uri="{FF2B5EF4-FFF2-40B4-BE49-F238E27FC236}">
                <a16:creationId xmlns:a16="http://schemas.microsoft.com/office/drawing/2014/main" id="{CDAD2E5F-3DBB-47BA-B90E-DDB45972B6AF}"/>
              </a:ext>
            </a:extLst>
          </p:cNvPr>
          <p:cNvSpPr/>
          <p:nvPr/>
        </p:nvSpPr>
        <p:spPr>
          <a:xfrm>
            <a:off x="483517" y="1164462"/>
            <a:ext cx="4145756" cy="246221"/>
          </a:xfrm>
          <a:prstGeom prst="rect">
            <a:avLst/>
          </a:prstGeom>
        </p:spPr>
        <p:txBody>
          <a:bodyPr wrap="square" lIns="0" tIns="0" rIns="0" bIns="0">
            <a:spAutoFit/>
          </a:bodyPr>
          <a:lstStyle/>
          <a:p>
            <a:r>
              <a:rPr lang="en-US" sz="1600" b="1" i="1" dirty="0">
                <a:solidFill>
                  <a:srgbClr val="002060"/>
                </a:solidFill>
                <a:latin typeface="+mj-lt"/>
                <a:cs typeface="Segoe UI" panose="020B0502040204020203" pitchFamily="34" charset="0"/>
              </a:rPr>
              <a:t>Using Decision Tree Classifier</a:t>
            </a:r>
          </a:p>
        </p:txBody>
      </p:sp>
    </p:spTree>
    <p:extLst>
      <p:ext uri="{BB962C8B-B14F-4D97-AF65-F5344CB8AC3E}">
        <p14:creationId xmlns:p14="http://schemas.microsoft.com/office/powerpoint/2010/main" val="1593338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Predictions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91" name="Rectangle 90">
            <a:extLst>
              <a:ext uri="{FF2B5EF4-FFF2-40B4-BE49-F238E27FC236}">
                <a16:creationId xmlns:a16="http://schemas.microsoft.com/office/drawing/2014/main" id="{CDAD2E5F-3DBB-47BA-B90E-DDB45972B6AF}"/>
              </a:ext>
            </a:extLst>
          </p:cNvPr>
          <p:cNvSpPr/>
          <p:nvPr/>
        </p:nvSpPr>
        <p:spPr>
          <a:xfrm>
            <a:off x="1391351" y="3018087"/>
            <a:ext cx="4145756"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model with the highest accuracy score is the logistic Regression followed by the Kernel SVM then the Decision Tree Classifier</a:t>
            </a:r>
          </a:p>
        </p:txBody>
      </p:sp>
      <p:pic>
        <p:nvPicPr>
          <p:cNvPr id="5" name="Picture 4"/>
          <p:cNvPicPr>
            <a:picLocks noChangeAspect="1"/>
          </p:cNvPicPr>
          <p:nvPr/>
        </p:nvPicPr>
        <p:blipFill>
          <a:blip r:embed="rId5"/>
          <a:stretch>
            <a:fillRect/>
          </a:stretch>
        </p:blipFill>
        <p:spPr>
          <a:xfrm>
            <a:off x="1399119" y="1518956"/>
            <a:ext cx="3797153" cy="1211052"/>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9412" y="549393"/>
            <a:ext cx="6064196" cy="3666319"/>
          </a:xfrm>
          <a:prstGeom prst="rect">
            <a:avLst/>
          </a:prstGeom>
        </p:spPr>
      </p:pic>
    </p:spTree>
    <p:extLst>
      <p:ext uri="{BB962C8B-B14F-4D97-AF65-F5344CB8AC3E}">
        <p14:creationId xmlns:p14="http://schemas.microsoft.com/office/powerpoint/2010/main" val="346471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AF7FE-5978-4B5F-90E1-044AC25EC230}"/>
              </a:ext>
            </a:extLst>
          </p:cNvPr>
          <p:cNvSpPr txBox="1"/>
          <p:nvPr/>
        </p:nvSpPr>
        <p:spPr>
          <a:xfrm>
            <a:off x="726781" y="273553"/>
            <a:ext cx="6636044"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Conclusion and Recommendations</a:t>
            </a:r>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7" name="Rectangle 6">
            <a:extLst>
              <a:ext uri="{FF2B5EF4-FFF2-40B4-BE49-F238E27FC236}">
                <a16:creationId xmlns:a16="http://schemas.microsoft.com/office/drawing/2014/main" id="{AD1F5E0B-9D11-43FF-9946-9B61EF9D6E88}"/>
              </a:ext>
            </a:extLst>
          </p:cNvPr>
          <p:cNvSpPr/>
          <p:nvPr/>
        </p:nvSpPr>
        <p:spPr>
          <a:xfrm>
            <a:off x="726781" y="1277147"/>
            <a:ext cx="5928019" cy="2916439"/>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US" sz="1600" i="1" dirty="0">
                <a:solidFill>
                  <a:srgbClr val="002060"/>
                </a:solidFill>
                <a:latin typeface="+mj-lt"/>
                <a:cs typeface="Segoe UI" panose="020B0502040204020203" pitchFamily="34" charset="0"/>
              </a:rPr>
              <a:t>The factor most likely to lead to employee attrition is overtime. HR could control this by reducing the amount of extra hours employees have to work outside working hours and adequately compensating the workers who will still have to work overtime</a:t>
            </a:r>
          </a:p>
          <a:p>
            <a:pPr marL="285750" indent="-285750">
              <a:lnSpc>
                <a:spcPct val="150000"/>
              </a:lnSpc>
              <a:buFont typeface="Arial" panose="020B0604020202020204" pitchFamily="34" charset="0"/>
              <a:buChar char="•"/>
            </a:pPr>
            <a:r>
              <a:rPr lang="en-US" sz="1600" i="1" dirty="0">
                <a:solidFill>
                  <a:srgbClr val="002060"/>
                </a:solidFill>
                <a:latin typeface="+mj-lt"/>
                <a:cs typeface="Segoe UI" panose="020B0502040204020203" pitchFamily="34" charset="0"/>
              </a:rPr>
              <a:t>Older employees can be given incentives to make them retire quicker so younger employees can be promoted to senior positions</a:t>
            </a:r>
          </a:p>
          <a:p>
            <a:pPr marL="285750" indent="-285750">
              <a:lnSpc>
                <a:spcPct val="150000"/>
              </a:lnSpc>
              <a:buFont typeface="Arial" panose="020B0604020202020204" pitchFamily="34" charset="0"/>
              <a:buChar char="•"/>
            </a:pPr>
            <a:r>
              <a:rPr lang="en-US" sz="1600" i="1" dirty="0">
                <a:solidFill>
                  <a:srgbClr val="002060"/>
                </a:solidFill>
                <a:latin typeface="+mj-lt"/>
                <a:cs typeface="Segoe UI" panose="020B0502040204020203" pitchFamily="34" charset="0"/>
              </a:rPr>
              <a:t>The disparity in the income of the lowest employees is too much from that of the most senior employee</a:t>
            </a:r>
          </a:p>
        </p:txBody>
      </p:sp>
    </p:spTree>
    <p:extLst>
      <p:ext uri="{BB962C8B-B14F-4D97-AF65-F5344CB8AC3E}">
        <p14:creationId xmlns:p14="http://schemas.microsoft.com/office/powerpoint/2010/main" val="222538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1" name="TextBox 20">
            <a:extLst>
              <a:ext uri="{FF2B5EF4-FFF2-40B4-BE49-F238E27FC236}">
                <a16:creationId xmlns:a16="http://schemas.microsoft.com/office/drawing/2014/main" id="{D815E537-4AB4-4445-A3AC-40D738EDF3DC}"/>
              </a:ext>
            </a:extLst>
          </p:cNvPr>
          <p:cNvSpPr txBox="1"/>
          <p:nvPr/>
        </p:nvSpPr>
        <p:spPr>
          <a:xfrm>
            <a:off x="872150" y="717615"/>
            <a:ext cx="4845708" cy="430887"/>
          </a:xfrm>
          <a:prstGeom prst="rect">
            <a:avLst/>
          </a:prstGeom>
          <a:noFill/>
        </p:spPr>
        <p:txBody>
          <a:bodyPr wrap="square" lIns="0" tIns="0" rIns="0" bIns="0" rtlCol="0">
            <a:spAutoFit/>
          </a:bodyPr>
          <a:lstStyle/>
          <a:p>
            <a:r>
              <a:rPr lang="en-US" sz="2800" b="1" dirty="0">
                <a:solidFill>
                  <a:srgbClr val="002060"/>
                </a:solidFill>
                <a:latin typeface="Segoe UI" panose="020B0502040204020203" pitchFamily="34" charset="0"/>
                <a:cs typeface="Segoe UI" panose="020B0502040204020203" pitchFamily="34" charset="0"/>
              </a:rPr>
              <a:t>GROUP MEMBERS</a:t>
            </a:r>
          </a:p>
        </p:txBody>
      </p:sp>
      <p:cxnSp>
        <p:nvCxnSpPr>
          <p:cNvPr id="22" name="Straight Connector 21">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9101D99-B002-4698-9C7E-C942B9AA2D39}"/>
              </a:ext>
            </a:extLst>
          </p:cNvPr>
          <p:cNvSpPr/>
          <p:nvPr/>
        </p:nvSpPr>
        <p:spPr>
          <a:xfrm>
            <a:off x="872150" y="1304008"/>
            <a:ext cx="3536195" cy="4524315"/>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US" sz="1600" i="1" dirty="0">
                <a:solidFill>
                  <a:srgbClr val="16286E"/>
                </a:solidFill>
              </a:rPr>
              <a:t>Ajayi </a:t>
            </a:r>
            <a:r>
              <a:rPr lang="en-US" sz="1600" i="1" dirty="0" err="1">
                <a:solidFill>
                  <a:srgbClr val="16286E"/>
                </a:solidFill>
              </a:rPr>
              <a:t>Oluwatomilayo</a:t>
            </a:r>
            <a:r>
              <a:rPr lang="en-US" sz="1600" i="1" dirty="0">
                <a:solidFill>
                  <a:srgbClr val="16286E"/>
                </a:solidFill>
              </a:rPr>
              <a:t> </a:t>
            </a:r>
            <a:r>
              <a:rPr lang="en-US" sz="1600" i="1" dirty="0" err="1">
                <a:solidFill>
                  <a:srgbClr val="16286E"/>
                </a:solidFill>
              </a:rPr>
              <a:t>Abiodun</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err="1">
                <a:solidFill>
                  <a:srgbClr val="16286E"/>
                </a:solidFill>
              </a:rPr>
              <a:t>Okondu</a:t>
            </a:r>
            <a:r>
              <a:rPr lang="en-US" sz="1600" i="1" dirty="0">
                <a:solidFill>
                  <a:srgbClr val="16286E"/>
                </a:solidFill>
              </a:rPr>
              <a:t> Joseph </a:t>
            </a:r>
            <a:r>
              <a:rPr lang="en-US" sz="1600" i="1" dirty="0" err="1">
                <a:solidFill>
                  <a:srgbClr val="16286E"/>
                </a:solidFill>
              </a:rPr>
              <a:t>Ifeanyi</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a:solidFill>
                  <a:srgbClr val="16286E"/>
                </a:solidFill>
              </a:rPr>
              <a:t>Victoria </a:t>
            </a:r>
            <a:r>
              <a:rPr lang="en-US" sz="1600" i="1" dirty="0" err="1">
                <a:solidFill>
                  <a:srgbClr val="16286E"/>
                </a:solidFill>
              </a:rPr>
              <a:t>Abia</a:t>
            </a:r>
            <a:r>
              <a:rPr lang="en-US" sz="1600" i="1" dirty="0">
                <a:solidFill>
                  <a:srgbClr val="16286E"/>
                </a:solidFill>
              </a:rPr>
              <a:t> </a:t>
            </a:r>
            <a:r>
              <a:rPr lang="en-US" sz="1600" i="1" dirty="0" err="1">
                <a:solidFill>
                  <a:srgbClr val="16286E"/>
                </a:solidFill>
              </a:rPr>
              <a:t>Ediete</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err="1">
                <a:solidFill>
                  <a:srgbClr val="16286E"/>
                </a:solidFill>
              </a:rPr>
              <a:t>Adolor</a:t>
            </a:r>
            <a:r>
              <a:rPr lang="en-US" sz="1600" i="1" dirty="0">
                <a:solidFill>
                  <a:srgbClr val="16286E"/>
                </a:solidFill>
              </a:rPr>
              <a:t> Lewis</a:t>
            </a:r>
          </a:p>
          <a:p>
            <a:pPr marL="285750" indent="-285750">
              <a:lnSpc>
                <a:spcPct val="150000"/>
              </a:lnSpc>
              <a:buFont typeface="Arial" panose="020B0604020202020204" pitchFamily="34" charset="0"/>
              <a:buChar char="•"/>
            </a:pPr>
            <a:r>
              <a:rPr lang="en-US" sz="1600" i="1" dirty="0" err="1">
                <a:solidFill>
                  <a:srgbClr val="16286E"/>
                </a:solidFill>
              </a:rPr>
              <a:t>Timeyin</a:t>
            </a:r>
            <a:r>
              <a:rPr lang="en-US" sz="1600" i="1" dirty="0">
                <a:solidFill>
                  <a:srgbClr val="16286E"/>
                </a:solidFill>
              </a:rPr>
              <a:t> </a:t>
            </a:r>
            <a:r>
              <a:rPr lang="en-US" sz="1600" i="1" dirty="0" err="1">
                <a:solidFill>
                  <a:srgbClr val="16286E"/>
                </a:solidFill>
              </a:rPr>
              <a:t>Blankson</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a:solidFill>
                  <a:srgbClr val="16286E"/>
                </a:solidFill>
              </a:rPr>
              <a:t>Muhammad Okunade</a:t>
            </a:r>
          </a:p>
          <a:p>
            <a:pPr marL="285750" indent="-285750">
              <a:lnSpc>
                <a:spcPct val="150000"/>
              </a:lnSpc>
              <a:buFont typeface="Arial" panose="020B0604020202020204" pitchFamily="34" charset="0"/>
              <a:buChar char="•"/>
            </a:pPr>
            <a:r>
              <a:rPr lang="en-US" sz="1600" i="1" dirty="0">
                <a:solidFill>
                  <a:srgbClr val="16286E"/>
                </a:solidFill>
              </a:rPr>
              <a:t>Dele </a:t>
            </a:r>
            <a:r>
              <a:rPr lang="en-US" sz="1600" i="1" dirty="0" err="1">
                <a:solidFill>
                  <a:srgbClr val="16286E"/>
                </a:solidFill>
              </a:rPr>
              <a:t>Oyapitan</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err="1">
                <a:solidFill>
                  <a:srgbClr val="16286E"/>
                </a:solidFill>
              </a:rPr>
              <a:t>Ukara</a:t>
            </a:r>
            <a:r>
              <a:rPr lang="en-US" sz="1600" i="1" dirty="0">
                <a:solidFill>
                  <a:srgbClr val="16286E"/>
                </a:solidFill>
              </a:rPr>
              <a:t> Evelyn </a:t>
            </a:r>
            <a:r>
              <a:rPr lang="en-US" sz="1600" i="1" dirty="0" err="1">
                <a:solidFill>
                  <a:srgbClr val="16286E"/>
                </a:solidFill>
              </a:rPr>
              <a:t>Onyekachi</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err="1">
                <a:solidFill>
                  <a:srgbClr val="16286E"/>
                </a:solidFill>
              </a:rPr>
              <a:t>Nsunhusi</a:t>
            </a:r>
            <a:r>
              <a:rPr lang="en-US" sz="1600" i="1" dirty="0">
                <a:solidFill>
                  <a:srgbClr val="16286E"/>
                </a:solidFill>
              </a:rPr>
              <a:t> Edwin</a:t>
            </a:r>
          </a:p>
          <a:p>
            <a:pPr marL="285750" indent="-285750">
              <a:lnSpc>
                <a:spcPct val="150000"/>
              </a:lnSpc>
              <a:buFont typeface="Arial" panose="020B0604020202020204" pitchFamily="34" charset="0"/>
              <a:buChar char="•"/>
            </a:pPr>
            <a:r>
              <a:rPr lang="en-US" sz="1600" i="1" dirty="0" err="1">
                <a:solidFill>
                  <a:srgbClr val="16286E"/>
                </a:solidFill>
              </a:rPr>
              <a:t>Bassey</a:t>
            </a:r>
            <a:r>
              <a:rPr lang="en-US" sz="1600" i="1" dirty="0">
                <a:solidFill>
                  <a:srgbClr val="16286E"/>
                </a:solidFill>
              </a:rPr>
              <a:t> </a:t>
            </a:r>
            <a:r>
              <a:rPr lang="en-US" sz="1600" i="1" dirty="0" err="1">
                <a:solidFill>
                  <a:srgbClr val="16286E"/>
                </a:solidFill>
              </a:rPr>
              <a:t>emmanuel</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a:solidFill>
                  <a:srgbClr val="16286E"/>
                </a:solidFill>
              </a:rPr>
              <a:t>Anthony </a:t>
            </a:r>
            <a:r>
              <a:rPr lang="en-US" sz="1600" i="1" dirty="0" err="1">
                <a:solidFill>
                  <a:srgbClr val="16286E"/>
                </a:solidFill>
              </a:rPr>
              <a:t>Ewoma</a:t>
            </a:r>
            <a:endParaRPr lang="en-US" sz="1600" i="1" dirty="0">
              <a:solidFill>
                <a:srgbClr val="16286E"/>
              </a:solidFill>
            </a:endParaRPr>
          </a:p>
          <a:p>
            <a:pPr>
              <a:lnSpc>
                <a:spcPct val="150000"/>
              </a:lnSpc>
            </a:pPr>
            <a:endParaRPr lang="en-US" sz="1600" i="1" dirty="0">
              <a:solidFill>
                <a:srgbClr val="002060"/>
              </a:solidFill>
              <a:latin typeface="+mj-lt"/>
              <a:cs typeface="Segoe UI" panose="020B0502040204020203" pitchFamily="34" charset="0"/>
            </a:endParaRPr>
          </a:p>
        </p:txBody>
      </p:sp>
      <p:sp>
        <p:nvSpPr>
          <p:cNvPr id="37" name="Oval 36">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8373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pic>
        <p:nvPicPr>
          <p:cNvPr id="29" name="Picture 2" descr="Image result for ibm logo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73202" y="580882"/>
            <a:ext cx="969995" cy="42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568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94164" y="524278"/>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PROBLEM STATEMENT</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9101D99-B002-4698-9C7E-C942B9AA2D39}"/>
              </a:ext>
            </a:extLst>
          </p:cNvPr>
          <p:cNvSpPr/>
          <p:nvPr/>
        </p:nvSpPr>
        <p:spPr>
          <a:xfrm>
            <a:off x="906078" y="1016723"/>
            <a:ext cx="5666014" cy="3655103"/>
          </a:xfrm>
          <a:prstGeom prst="rect">
            <a:avLst/>
          </a:prstGeom>
        </p:spPr>
        <p:txBody>
          <a:bodyPr wrap="square" lIns="0" tIns="0" rIns="0" bIns="0">
            <a:spAutoFit/>
          </a:bodyPr>
          <a:lstStyle/>
          <a:p>
            <a:pPr>
              <a:lnSpc>
                <a:spcPct val="150000"/>
              </a:lnSpc>
            </a:pPr>
            <a:r>
              <a:rPr lang="en-US" sz="1600" i="1" dirty="0">
                <a:solidFill>
                  <a:srgbClr val="002060"/>
                </a:solidFill>
                <a:latin typeface="+mj-lt"/>
                <a:cs typeface="Segoe UI" panose="020B0502040204020203" pitchFamily="34" charset="0"/>
              </a:rPr>
              <a:t>Employee attrition is a great challenge to organizations around the world.  Businesses lose talents regularly through attrition. For most businesses, employee attrition causes momentary slow-paced growth as it takes human, monetary, and time resources to fill a role. </a:t>
            </a:r>
          </a:p>
          <a:p>
            <a:pPr>
              <a:lnSpc>
                <a:spcPct val="150000"/>
              </a:lnSpc>
            </a:pPr>
            <a:endParaRPr lang="en-US" sz="1600" i="1" dirty="0">
              <a:solidFill>
                <a:srgbClr val="002060"/>
              </a:solidFill>
              <a:latin typeface="+mj-lt"/>
              <a:cs typeface="Segoe UI" panose="020B0502040204020203" pitchFamily="34" charset="0"/>
            </a:endParaRPr>
          </a:p>
          <a:p>
            <a:pPr>
              <a:lnSpc>
                <a:spcPct val="150000"/>
              </a:lnSpc>
            </a:pPr>
            <a:r>
              <a:rPr lang="en-US" sz="1600" i="1" dirty="0">
                <a:solidFill>
                  <a:srgbClr val="002060"/>
                </a:solidFill>
                <a:latin typeface="+mj-lt"/>
                <a:cs typeface="Segoe UI" panose="020B0502040204020203" pitchFamily="34" charset="0"/>
              </a:rPr>
              <a:t>Businesses could avoid the negative impact of attrition if they have a system to anticipate employees actions as regards resignation. Beyond that, Organizations can reduce employee turnover by identifying and addressing Factors that cause employee</a:t>
            </a:r>
          </a:p>
          <a:p>
            <a:pPr>
              <a:lnSpc>
                <a:spcPct val="150000"/>
              </a:lnSpc>
            </a:pPr>
            <a:r>
              <a:rPr lang="en-US" sz="1600" i="1" dirty="0">
                <a:solidFill>
                  <a:srgbClr val="002060"/>
                </a:solidFill>
                <a:latin typeface="+mj-lt"/>
                <a:cs typeface="Segoe UI" panose="020B0502040204020203" pitchFamily="34" charset="0"/>
              </a:rPr>
              <a:t> resignation.</a:t>
            </a:r>
          </a:p>
        </p:txBody>
      </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5096217" y="-508000"/>
            <a:ext cx="8125520"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25" name="Rectangle 24">
            <a:extLst>
              <a:ext uri="{FF2B5EF4-FFF2-40B4-BE49-F238E27FC236}">
                <a16:creationId xmlns:a16="http://schemas.microsoft.com/office/drawing/2014/main" id="{E9101D99-B002-4698-9C7E-C942B9AA2D39}"/>
              </a:ext>
            </a:extLst>
          </p:cNvPr>
          <p:cNvSpPr/>
          <p:nvPr/>
        </p:nvSpPr>
        <p:spPr>
          <a:xfrm>
            <a:off x="906078" y="4641318"/>
            <a:ext cx="4901339" cy="1808444"/>
          </a:xfrm>
          <a:prstGeom prst="rect">
            <a:avLst/>
          </a:prstGeom>
        </p:spPr>
        <p:txBody>
          <a:bodyPr wrap="square" lIns="0" tIns="0" rIns="0" bIns="0">
            <a:spAutoFit/>
          </a:bodyPr>
          <a:lstStyle/>
          <a:p>
            <a:pPr>
              <a:lnSpc>
                <a:spcPct val="150000"/>
              </a:lnSpc>
            </a:pPr>
            <a:endParaRPr lang="en-US" sz="1600" i="1" dirty="0">
              <a:solidFill>
                <a:srgbClr val="002060"/>
              </a:solidFill>
              <a:latin typeface="+mj-lt"/>
              <a:cs typeface="Segoe UI" panose="020B0502040204020203" pitchFamily="34" charset="0"/>
            </a:endParaRPr>
          </a:p>
          <a:p>
            <a:pPr>
              <a:lnSpc>
                <a:spcPct val="150000"/>
              </a:lnSpc>
            </a:pPr>
            <a:r>
              <a:rPr lang="en-US" sz="1600" i="1" dirty="0">
                <a:solidFill>
                  <a:srgbClr val="002060"/>
                </a:solidFill>
                <a:latin typeface="+mj-lt"/>
                <a:cs typeface="Segoe UI" panose="020B0502040204020203" pitchFamily="34" charset="0"/>
              </a:rPr>
              <a:t>This project seeks to identify and analyze the factors contributing to employee attrition and also develop model to predict the employee attrition among the employees at IBM.</a:t>
            </a:r>
          </a:p>
        </p:txBody>
      </p:sp>
    </p:spTree>
    <p:extLst>
      <p:ext uri="{BB962C8B-B14F-4D97-AF65-F5344CB8AC3E}">
        <p14:creationId xmlns:p14="http://schemas.microsoft.com/office/powerpoint/2010/main" val="122703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098621" y="374370"/>
            <a:ext cx="5226945"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BACKGROUND TO STUDY</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25" name="Rectangle 24">
            <a:extLst>
              <a:ext uri="{FF2B5EF4-FFF2-40B4-BE49-F238E27FC236}">
                <a16:creationId xmlns:a16="http://schemas.microsoft.com/office/drawing/2014/main" id="{E9101D99-B002-4698-9C7E-C942B9AA2D39}"/>
              </a:ext>
            </a:extLst>
          </p:cNvPr>
          <p:cNvSpPr/>
          <p:nvPr/>
        </p:nvSpPr>
        <p:spPr>
          <a:xfrm>
            <a:off x="890511" y="1325508"/>
            <a:ext cx="5251638" cy="1069780"/>
          </a:xfrm>
          <a:prstGeom prst="rect">
            <a:avLst/>
          </a:prstGeom>
        </p:spPr>
        <p:txBody>
          <a:bodyPr wrap="square" lIns="0" tIns="0" rIns="0" bIns="0">
            <a:spAutoFit/>
          </a:bodyPr>
          <a:lstStyle/>
          <a:p>
            <a:pPr>
              <a:lnSpc>
                <a:spcPct val="150000"/>
              </a:lnSpc>
            </a:pPr>
            <a:r>
              <a:rPr lang="en-US" sz="1600" i="1" dirty="0">
                <a:solidFill>
                  <a:srgbClr val="002060"/>
                </a:solidFill>
                <a:latin typeface="+mj-lt"/>
                <a:cs typeface="Segoe UI" panose="020B0502040204020203" pitchFamily="34" charset="0"/>
              </a:rPr>
              <a:t>To study the attrition rate among her employees, IBM has gathered information on employee attributes, job satisfaction, income, seniority, etc.it include data of 1470 employees.</a:t>
            </a:r>
          </a:p>
        </p:txBody>
      </p:sp>
      <p:sp>
        <p:nvSpPr>
          <p:cNvPr id="26" name="Rectangle 25">
            <a:extLst>
              <a:ext uri="{FF2B5EF4-FFF2-40B4-BE49-F238E27FC236}">
                <a16:creationId xmlns:a16="http://schemas.microsoft.com/office/drawing/2014/main" id="{E9101D99-B002-4698-9C7E-C942B9AA2D39}"/>
              </a:ext>
            </a:extLst>
          </p:cNvPr>
          <p:cNvSpPr/>
          <p:nvPr/>
        </p:nvSpPr>
        <p:spPr>
          <a:xfrm>
            <a:off x="890511" y="2951820"/>
            <a:ext cx="4190139" cy="2177776"/>
          </a:xfrm>
          <a:prstGeom prst="rect">
            <a:avLst/>
          </a:prstGeom>
        </p:spPr>
        <p:txBody>
          <a:bodyPr wrap="square" lIns="0" tIns="0" rIns="0" bIns="0">
            <a:spAutoFit/>
          </a:bodyPr>
          <a:lstStyle/>
          <a:p>
            <a:pPr>
              <a:lnSpc>
                <a:spcPct val="150000"/>
              </a:lnSpc>
            </a:pPr>
            <a:r>
              <a:rPr lang="en-US" sz="1600" i="1" dirty="0">
                <a:solidFill>
                  <a:srgbClr val="002060"/>
                </a:solidFill>
                <a:latin typeface="+mj-lt"/>
                <a:cs typeface="Segoe UI" panose="020B0502040204020203" pitchFamily="34" charset="0"/>
              </a:rPr>
              <a:t>From this dataset we can uncover the factors that lead to employee attrition and explore important questions such as how does the distance from home to work affect employee attrition or how does the monthly income relate to employee attrition</a:t>
            </a:r>
          </a:p>
        </p:txBody>
      </p:sp>
    </p:spTree>
    <p:extLst>
      <p:ext uri="{BB962C8B-B14F-4D97-AF65-F5344CB8AC3E}">
        <p14:creationId xmlns:p14="http://schemas.microsoft.com/office/powerpoint/2010/main" val="140399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DEFINITION OF TERMS</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9101D99-B002-4698-9C7E-C942B9AA2D39}"/>
              </a:ext>
            </a:extLst>
          </p:cNvPr>
          <p:cNvSpPr/>
          <p:nvPr/>
        </p:nvSpPr>
        <p:spPr>
          <a:xfrm>
            <a:off x="875698" y="1298410"/>
            <a:ext cx="5984480" cy="3285771"/>
          </a:xfrm>
          <a:prstGeom prst="rect">
            <a:avLst/>
          </a:prstGeom>
        </p:spPr>
        <p:txBody>
          <a:bodyPr wrap="square" lIns="0" tIns="0" rIns="0" bIns="0">
            <a:spAutoFit/>
          </a:bodyPr>
          <a:lstStyle/>
          <a:p>
            <a:pPr>
              <a:lnSpc>
                <a:spcPct val="150000"/>
              </a:lnSpc>
            </a:pPr>
            <a:r>
              <a:rPr lang="en-US" sz="1600" b="1" i="1" dirty="0">
                <a:solidFill>
                  <a:srgbClr val="002060"/>
                </a:solidFill>
                <a:latin typeface="+mj-lt"/>
                <a:cs typeface="Segoe UI" panose="020B0502040204020203" pitchFamily="34" charset="0"/>
              </a:rPr>
              <a:t>Attrition: </a:t>
            </a:r>
            <a:r>
              <a:rPr lang="en-US" sz="1600" i="1" dirty="0">
                <a:solidFill>
                  <a:srgbClr val="002060"/>
                </a:solidFill>
                <a:latin typeface="+mj-lt"/>
                <a:cs typeface="Segoe UI" panose="020B0502040204020203" pitchFamily="34" charset="0"/>
              </a:rPr>
              <a:t>Attrition refers to the loss of employees through a natural process such as retirement, resignation, elimination of a position, personal health, or other similar reasons. Companies sometimes lose some of their best staff due to this or sometimes wrongly invest in training of some employees and some staff who have been groomed for leadership positions over the years could abruptly leave their jobs. Employees who are likely to stay long at the company could </a:t>
            </a:r>
          </a:p>
          <a:p>
            <a:pPr>
              <a:lnSpc>
                <a:spcPct val="150000"/>
              </a:lnSpc>
            </a:pPr>
            <a:r>
              <a:rPr lang="en-US" sz="1600" i="1" dirty="0">
                <a:solidFill>
                  <a:srgbClr val="002060"/>
                </a:solidFill>
                <a:latin typeface="+mj-lt"/>
                <a:cs typeface="Segoe UI" panose="020B0502040204020203" pitchFamily="34" charset="0"/>
              </a:rPr>
              <a:t>be laid off while those who might leave eventually </a:t>
            </a:r>
          </a:p>
          <a:p>
            <a:pPr>
              <a:lnSpc>
                <a:spcPct val="150000"/>
              </a:lnSpc>
            </a:pPr>
            <a:r>
              <a:rPr lang="en-US" sz="1600" i="1" dirty="0">
                <a:solidFill>
                  <a:srgbClr val="002060"/>
                </a:solidFill>
                <a:latin typeface="+mj-lt"/>
                <a:cs typeface="Segoe UI" panose="020B0502040204020203" pitchFamily="34" charset="0"/>
              </a:rPr>
              <a:t>could be retained instead.</a:t>
            </a:r>
          </a:p>
        </p:txBody>
      </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135901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1266" y="1712402"/>
            <a:ext cx="4226146" cy="4234985"/>
            <a:chOff x="518433" y="1692049"/>
            <a:chExt cx="4226146" cy="4234985"/>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492443"/>
              <a:chOff x="518433" y="1851126"/>
              <a:chExt cx="4201583" cy="492443"/>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To conduct a demographic study of the employees at IBM and visualize the results </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42996" y="2499165"/>
              <a:ext cx="4201583" cy="984885"/>
              <a:chOff x="542996" y="2441303"/>
              <a:chExt cx="4201583" cy="984885"/>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42996" y="257137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208384" y="2441303"/>
                <a:ext cx="3536195"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To analyze and visualize the possible factors leading to employee attrition such as career stagnation, job satisfaction, work-life balance, etc.</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4201583" cy="738664"/>
              <a:chOff x="518433" y="3597907"/>
              <a:chExt cx="4201583" cy="738664"/>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To analyze other phenomenon such as promotional pattern across departments, Gender equality, etc.</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984885"/>
              <a:chOff x="518433" y="4478260"/>
              <a:chExt cx="4201583" cy="984885"/>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Train a Machine Learning model that will be able to help HR predict if an employee is likely to leave the company so appropriate measures can be taken. </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333851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06" t="2141"/>
          <a:stretch/>
        </p:blipFill>
        <p:spPr>
          <a:xfrm>
            <a:off x="38032" y="1073425"/>
            <a:ext cx="12084276" cy="5088835"/>
          </a:xfrm>
          <a:prstGeom prst="rect">
            <a:avLst/>
          </a:prstGeom>
        </p:spPr>
      </p:pic>
      <p:sp>
        <p:nvSpPr>
          <p:cNvPr id="4" name="TextBox 3">
            <a:extLst>
              <a:ext uri="{FF2B5EF4-FFF2-40B4-BE49-F238E27FC236}">
                <a16:creationId xmlns:a16="http://schemas.microsoft.com/office/drawing/2014/main" id="{D815E537-4AB4-4445-A3AC-40D738EDF3DC}"/>
              </a:ext>
            </a:extLst>
          </p:cNvPr>
          <p:cNvSpPr txBox="1"/>
          <p:nvPr/>
        </p:nvSpPr>
        <p:spPr>
          <a:xfrm>
            <a:off x="826013" y="393834"/>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Dataset</a:t>
            </a:r>
          </a:p>
        </p:txBody>
      </p:sp>
    </p:spTree>
    <p:extLst>
      <p:ext uri="{BB962C8B-B14F-4D97-AF65-F5344CB8AC3E}">
        <p14:creationId xmlns:p14="http://schemas.microsoft.com/office/powerpoint/2010/main" val="220515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26935" y="347369"/>
            <a:ext cx="7560346"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Feature Description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66" name="Rectangle 65"/>
          <p:cNvSpPr/>
          <p:nvPr/>
        </p:nvSpPr>
        <p:spPr>
          <a:xfrm>
            <a:off x="5249807" y="746436"/>
            <a:ext cx="2994823" cy="1997919"/>
          </a:xfrm>
          <a:prstGeom prst="rect">
            <a:avLst/>
          </a:prstGeom>
        </p:spPr>
        <p:txBody>
          <a:bodyPr wrap="square">
            <a:spAutoFit/>
          </a:bodyPr>
          <a:lstStyle/>
          <a:p>
            <a:pPr>
              <a:lnSpc>
                <a:spcPct val="150000"/>
              </a:lnSpc>
            </a:pPr>
            <a:r>
              <a:rPr lang="en-US" sz="1400" b="1" i="1" dirty="0">
                <a:solidFill>
                  <a:srgbClr val="16286E"/>
                </a:solidFill>
                <a:latin typeface="Calibri Light" panose="020F0302020204030204" pitchFamily="34" charset="0"/>
                <a:cs typeface="Calibri Light" panose="020F0302020204030204" pitchFamily="34" charset="0"/>
              </a:rPr>
              <a:t>Years at the company have been classified under:</a:t>
            </a:r>
          </a:p>
          <a:p>
            <a:pPr>
              <a:lnSpc>
                <a:spcPct val="150000"/>
              </a:lnSpc>
            </a:pPr>
            <a:r>
              <a:rPr lang="en-US" sz="1400" i="1" dirty="0">
                <a:solidFill>
                  <a:srgbClr val="16286E"/>
                </a:solidFill>
                <a:latin typeface="Calibri Light" panose="020F0302020204030204" pitchFamily="34" charset="0"/>
                <a:cs typeface="Calibri Light" panose="020F0302020204030204" pitchFamily="34" charset="0"/>
              </a:rPr>
              <a:t>'Less than 10 years'</a:t>
            </a:r>
          </a:p>
          <a:p>
            <a:pPr>
              <a:lnSpc>
                <a:spcPct val="150000"/>
              </a:lnSpc>
            </a:pPr>
            <a:r>
              <a:rPr lang="en-US" sz="1400" i="1" dirty="0">
                <a:solidFill>
                  <a:srgbClr val="16286E"/>
                </a:solidFill>
                <a:latin typeface="Calibri Light" panose="020F0302020204030204" pitchFamily="34" charset="0"/>
                <a:cs typeface="Calibri Light" panose="020F0302020204030204" pitchFamily="34" charset="0"/>
              </a:rPr>
              <a:t>'11-20 years'</a:t>
            </a:r>
          </a:p>
          <a:p>
            <a:pPr>
              <a:lnSpc>
                <a:spcPct val="150000"/>
              </a:lnSpc>
            </a:pPr>
            <a:r>
              <a:rPr lang="en-US" sz="1400" i="1" dirty="0">
                <a:solidFill>
                  <a:srgbClr val="16286E"/>
                </a:solidFill>
                <a:latin typeface="Calibri Light" panose="020F0302020204030204" pitchFamily="34" charset="0"/>
                <a:cs typeface="Calibri Light" panose="020F0302020204030204" pitchFamily="34" charset="0"/>
              </a:rPr>
              <a:t>'21-30 years'</a:t>
            </a:r>
          </a:p>
          <a:p>
            <a:pPr>
              <a:lnSpc>
                <a:spcPct val="150000"/>
              </a:lnSpc>
            </a:pPr>
            <a:r>
              <a:rPr lang="en-US" sz="1400" i="1" dirty="0">
                <a:solidFill>
                  <a:srgbClr val="16286E"/>
                </a:solidFill>
                <a:latin typeface="Calibri Light" panose="020F0302020204030204" pitchFamily="34" charset="0"/>
                <a:cs typeface="Calibri Light" panose="020F0302020204030204" pitchFamily="34" charset="0"/>
              </a:rPr>
              <a:t>'Above 30 years'</a:t>
            </a:r>
          </a:p>
        </p:txBody>
      </p:sp>
      <p:sp>
        <p:nvSpPr>
          <p:cNvPr id="100" name="Rectangle 99"/>
          <p:cNvSpPr/>
          <p:nvPr/>
        </p:nvSpPr>
        <p:spPr>
          <a:xfrm>
            <a:off x="294103" y="826606"/>
            <a:ext cx="2177099" cy="5229573"/>
          </a:xfrm>
          <a:prstGeom prst="rect">
            <a:avLst/>
          </a:prstGeom>
        </p:spPr>
        <p:txBody>
          <a:bodyPr wrap="square">
            <a:spAutoFit/>
          </a:bodyPr>
          <a:lstStyle/>
          <a:p>
            <a:pPr fontAlgn="base">
              <a:lnSpc>
                <a:spcPct val="150000"/>
              </a:lnSpc>
            </a:pPr>
            <a:r>
              <a:rPr lang="en-US" sz="1400" b="1" i="1" dirty="0">
                <a:solidFill>
                  <a:srgbClr val="16286E"/>
                </a:solidFill>
                <a:latin typeface="Calibri Light" panose="020F0302020204030204" pitchFamily="34" charset="0"/>
                <a:cs typeface="Calibri Light" panose="020F0302020204030204" pitchFamily="34" charset="0"/>
              </a:rPr>
              <a:t>Education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1 'Below College</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 2 'College</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 3 'Bachelor</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 4 'Master</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 5 'Doctor</a:t>
            </a:r>
          </a:p>
          <a:p>
            <a:pPr fontAlgn="base">
              <a:lnSpc>
                <a:spcPct val="150000"/>
              </a:lnSpc>
            </a:pPr>
            <a:r>
              <a:rPr lang="en-US" sz="1400" b="1" i="1" dirty="0">
                <a:solidFill>
                  <a:srgbClr val="16286E"/>
                </a:solidFill>
                <a:latin typeface="Calibri Light" panose="020F0302020204030204" pitchFamily="34" charset="0"/>
                <a:cs typeface="Calibri Light" panose="020F0302020204030204" pitchFamily="34" charset="0"/>
              </a:rPr>
              <a:t>Environment Satisfaction</a:t>
            </a:r>
            <a:r>
              <a:rPr lang="en-US" sz="1400" i="1" dirty="0">
                <a:solidFill>
                  <a:srgbClr val="16286E"/>
                </a:solidFill>
                <a:latin typeface="Calibri Light" panose="020F0302020204030204" pitchFamily="34" charset="0"/>
                <a:cs typeface="Calibri Light" panose="020F0302020204030204" pitchFamily="34" charset="0"/>
              </a:rPr>
              <a:t>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1 'Low'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2 'Medium'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3 'High'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4 'Very High'</a:t>
            </a:r>
          </a:p>
          <a:p>
            <a:pPr fontAlgn="base">
              <a:lnSpc>
                <a:spcPct val="150000"/>
              </a:lnSpc>
            </a:pPr>
            <a:r>
              <a:rPr lang="en-US" sz="1400" b="1" i="1" dirty="0">
                <a:solidFill>
                  <a:srgbClr val="16286E"/>
                </a:solidFill>
                <a:latin typeface="Calibri Light" panose="020F0302020204030204" pitchFamily="34" charset="0"/>
                <a:cs typeface="Calibri Light" panose="020F0302020204030204" pitchFamily="34" charset="0"/>
              </a:rPr>
              <a:t>Job Involvement</a:t>
            </a:r>
            <a:br>
              <a:rPr lang="en-US" sz="1400" i="1" dirty="0">
                <a:solidFill>
                  <a:srgbClr val="16286E"/>
                </a:solidFill>
                <a:latin typeface="Calibri Light" panose="020F0302020204030204" pitchFamily="34" charset="0"/>
                <a:cs typeface="Calibri Light" panose="020F0302020204030204" pitchFamily="34" charset="0"/>
              </a:rPr>
            </a:br>
            <a:r>
              <a:rPr lang="en-US" sz="1400" i="1" dirty="0">
                <a:solidFill>
                  <a:srgbClr val="16286E"/>
                </a:solidFill>
                <a:latin typeface="Calibri Light" panose="020F0302020204030204" pitchFamily="34" charset="0"/>
                <a:cs typeface="Calibri Light" panose="020F0302020204030204" pitchFamily="34" charset="0"/>
              </a:rPr>
              <a:t>1 'Low'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2 'Medium'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3 'High'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4 'Very High'</a:t>
            </a:r>
            <a:endParaRPr lang="en-US" sz="1400" b="0" i="1" dirty="0">
              <a:solidFill>
                <a:srgbClr val="16286E"/>
              </a:solidFill>
              <a:effectLst/>
              <a:latin typeface="Calibri Light" panose="020F0302020204030204" pitchFamily="34" charset="0"/>
              <a:cs typeface="Calibri Light" panose="020F0302020204030204" pitchFamily="34" charset="0"/>
            </a:endParaRPr>
          </a:p>
        </p:txBody>
      </p:sp>
      <p:sp>
        <p:nvSpPr>
          <p:cNvPr id="101" name="Rectangle 100"/>
          <p:cNvSpPr/>
          <p:nvPr/>
        </p:nvSpPr>
        <p:spPr>
          <a:xfrm>
            <a:off x="2555093" y="766379"/>
            <a:ext cx="2523522" cy="6062942"/>
          </a:xfrm>
          <a:prstGeom prst="rect">
            <a:avLst/>
          </a:prstGeom>
        </p:spPr>
        <p:txBody>
          <a:bodyPr wrap="square">
            <a:spAutoFit/>
          </a:bodyPr>
          <a:lstStyle/>
          <a:p>
            <a:pPr fontAlgn="base">
              <a:lnSpc>
                <a:spcPct val="150000"/>
              </a:lnSpc>
            </a:pPr>
            <a:r>
              <a:rPr lang="en-US" sz="1300" b="1" i="1" dirty="0">
                <a:solidFill>
                  <a:srgbClr val="16286E"/>
                </a:solidFill>
              </a:rPr>
              <a:t>Job Satisfaction</a:t>
            </a:r>
            <a:r>
              <a:rPr lang="en-US" sz="1300" i="1" dirty="0">
                <a:solidFill>
                  <a:srgbClr val="16286E"/>
                </a:solidFill>
              </a:rPr>
              <a:t> </a:t>
            </a:r>
          </a:p>
          <a:p>
            <a:pPr fontAlgn="base">
              <a:lnSpc>
                <a:spcPct val="150000"/>
              </a:lnSpc>
            </a:pPr>
            <a:r>
              <a:rPr lang="en-US" sz="1300" i="1" dirty="0">
                <a:solidFill>
                  <a:srgbClr val="16286E"/>
                </a:solidFill>
              </a:rPr>
              <a:t>1 'Low' </a:t>
            </a:r>
          </a:p>
          <a:p>
            <a:pPr fontAlgn="base">
              <a:lnSpc>
                <a:spcPct val="150000"/>
              </a:lnSpc>
            </a:pPr>
            <a:r>
              <a:rPr lang="en-US" sz="1300" i="1" dirty="0">
                <a:solidFill>
                  <a:srgbClr val="16286E"/>
                </a:solidFill>
              </a:rPr>
              <a:t>2 'Medium' </a:t>
            </a:r>
          </a:p>
          <a:p>
            <a:pPr fontAlgn="base">
              <a:lnSpc>
                <a:spcPct val="150000"/>
              </a:lnSpc>
            </a:pPr>
            <a:r>
              <a:rPr lang="en-US" sz="1300" i="1" dirty="0">
                <a:solidFill>
                  <a:srgbClr val="16286E"/>
                </a:solidFill>
              </a:rPr>
              <a:t>3 'High' </a:t>
            </a:r>
          </a:p>
          <a:p>
            <a:pPr fontAlgn="base">
              <a:lnSpc>
                <a:spcPct val="150000"/>
              </a:lnSpc>
            </a:pPr>
            <a:r>
              <a:rPr lang="en-US" sz="1300" i="1" dirty="0">
                <a:solidFill>
                  <a:srgbClr val="16286E"/>
                </a:solidFill>
              </a:rPr>
              <a:t>4 'Very High'</a:t>
            </a:r>
          </a:p>
          <a:p>
            <a:pPr fontAlgn="base">
              <a:lnSpc>
                <a:spcPct val="150000"/>
              </a:lnSpc>
            </a:pPr>
            <a:r>
              <a:rPr lang="en-US" sz="1300" b="1" i="1" dirty="0">
                <a:solidFill>
                  <a:srgbClr val="16286E"/>
                </a:solidFill>
              </a:rPr>
              <a:t>Performance Rating</a:t>
            </a:r>
            <a:br>
              <a:rPr lang="en-US" sz="1300" i="1" dirty="0">
                <a:solidFill>
                  <a:srgbClr val="16286E"/>
                </a:solidFill>
              </a:rPr>
            </a:br>
            <a:r>
              <a:rPr lang="en-US" sz="1300" i="1" dirty="0">
                <a:solidFill>
                  <a:srgbClr val="16286E"/>
                </a:solidFill>
              </a:rPr>
              <a:t>1 'Low' </a:t>
            </a:r>
          </a:p>
          <a:p>
            <a:pPr fontAlgn="base">
              <a:lnSpc>
                <a:spcPct val="150000"/>
              </a:lnSpc>
            </a:pPr>
            <a:r>
              <a:rPr lang="en-US" sz="1300" i="1" dirty="0">
                <a:solidFill>
                  <a:srgbClr val="16286E"/>
                </a:solidFill>
              </a:rPr>
              <a:t>2 'Good' </a:t>
            </a:r>
          </a:p>
          <a:p>
            <a:pPr fontAlgn="base">
              <a:lnSpc>
                <a:spcPct val="150000"/>
              </a:lnSpc>
            </a:pPr>
            <a:r>
              <a:rPr lang="en-US" sz="1300" i="1" dirty="0">
                <a:solidFill>
                  <a:srgbClr val="16286E"/>
                </a:solidFill>
              </a:rPr>
              <a:t>3 'Excellent' </a:t>
            </a:r>
          </a:p>
          <a:p>
            <a:pPr fontAlgn="base">
              <a:lnSpc>
                <a:spcPct val="150000"/>
              </a:lnSpc>
            </a:pPr>
            <a:r>
              <a:rPr lang="en-US" sz="1300" i="1" dirty="0">
                <a:solidFill>
                  <a:srgbClr val="16286E"/>
                </a:solidFill>
              </a:rPr>
              <a:t>4 'Outstanding'</a:t>
            </a:r>
          </a:p>
          <a:p>
            <a:pPr fontAlgn="base">
              <a:lnSpc>
                <a:spcPct val="150000"/>
              </a:lnSpc>
            </a:pPr>
            <a:r>
              <a:rPr lang="en-US" sz="1300" b="1" i="1" dirty="0">
                <a:solidFill>
                  <a:srgbClr val="16286E"/>
                </a:solidFill>
              </a:rPr>
              <a:t>Relationship Satisfaction</a:t>
            </a:r>
            <a:br>
              <a:rPr lang="en-US" sz="1300" i="1" dirty="0">
                <a:solidFill>
                  <a:srgbClr val="16286E"/>
                </a:solidFill>
              </a:rPr>
            </a:br>
            <a:r>
              <a:rPr lang="en-US" sz="1300" i="1" dirty="0">
                <a:solidFill>
                  <a:srgbClr val="16286E"/>
                </a:solidFill>
              </a:rPr>
              <a:t>1 'Low' </a:t>
            </a:r>
          </a:p>
          <a:p>
            <a:pPr fontAlgn="base">
              <a:lnSpc>
                <a:spcPct val="150000"/>
              </a:lnSpc>
            </a:pPr>
            <a:r>
              <a:rPr lang="en-US" sz="1300" i="1" dirty="0">
                <a:solidFill>
                  <a:srgbClr val="16286E"/>
                </a:solidFill>
              </a:rPr>
              <a:t>2 'Medium' </a:t>
            </a:r>
          </a:p>
          <a:p>
            <a:pPr fontAlgn="base">
              <a:lnSpc>
                <a:spcPct val="150000"/>
              </a:lnSpc>
            </a:pPr>
            <a:r>
              <a:rPr lang="en-US" sz="1300" i="1" dirty="0">
                <a:solidFill>
                  <a:srgbClr val="16286E"/>
                </a:solidFill>
              </a:rPr>
              <a:t>3 'High' </a:t>
            </a:r>
          </a:p>
          <a:p>
            <a:pPr fontAlgn="base">
              <a:lnSpc>
                <a:spcPct val="150000"/>
              </a:lnSpc>
            </a:pPr>
            <a:r>
              <a:rPr lang="en-US" sz="1300" i="1" dirty="0">
                <a:solidFill>
                  <a:srgbClr val="16286E"/>
                </a:solidFill>
              </a:rPr>
              <a:t>4 'Very High'</a:t>
            </a:r>
          </a:p>
          <a:p>
            <a:pPr fontAlgn="base">
              <a:lnSpc>
                <a:spcPct val="150000"/>
              </a:lnSpc>
            </a:pPr>
            <a:r>
              <a:rPr lang="en-US" sz="1300" b="1" i="1" dirty="0">
                <a:solidFill>
                  <a:srgbClr val="16286E"/>
                </a:solidFill>
              </a:rPr>
              <a:t>Work Life Balance</a:t>
            </a:r>
            <a:r>
              <a:rPr lang="en-US" sz="1300" i="1" dirty="0">
                <a:solidFill>
                  <a:srgbClr val="16286E"/>
                </a:solidFill>
              </a:rPr>
              <a:t> </a:t>
            </a:r>
          </a:p>
          <a:p>
            <a:pPr fontAlgn="base">
              <a:lnSpc>
                <a:spcPct val="150000"/>
              </a:lnSpc>
            </a:pPr>
            <a:r>
              <a:rPr lang="en-US" sz="1300" i="1" dirty="0">
                <a:solidFill>
                  <a:srgbClr val="16286E"/>
                </a:solidFill>
              </a:rPr>
              <a:t>1 'Bad' </a:t>
            </a:r>
          </a:p>
          <a:p>
            <a:pPr fontAlgn="base">
              <a:lnSpc>
                <a:spcPct val="150000"/>
              </a:lnSpc>
            </a:pPr>
            <a:r>
              <a:rPr lang="en-US" sz="1300" i="1" dirty="0">
                <a:solidFill>
                  <a:srgbClr val="16286E"/>
                </a:solidFill>
              </a:rPr>
              <a:t>2 'Good' </a:t>
            </a:r>
          </a:p>
          <a:p>
            <a:pPr fontAlgn="base">
              <a:lnSpc>
                <a:spcPct val="150000"/>
              </a:lnSpc>
            </a:pPr>
            <a:r>
              <a:rPr lang="en-US" sz="1300" i="1" dirty="0">
                <a:solidFill>
                  <a:srgbClr val="16286E"/>
                </a:solidFill>
              </a:rPr>
              <a:t>3 'Better' </a:t>
            </a:r>
          </a:p>
          <a:p>
            <a:pPr fontAlgn="base">
              <a:lnSpc>
                <a:spcPct val="150000"/>
              </a:lnSpc>
            </a:pPr>
            <a:r>
              <a:rPr lang="en-US" sz="1300" i="1" dirty="0">
                <a:solidFill>
                  <a:srgbClr val="16286E"/>
                </a:solidFill>
              </a:rPr>
              <a:t>4 'Best'</a:t>
            </a:r>
            <a:endParaRPr lang="en-US" sz="1300" b="0" i="1" dirty="0">
              <a:solidFill>
                <a:srgbClr val="16286E"/>
              </a:solidFill>
              <a:effectLst/>
            </a:endParaRPr>
          </a:p>
        </p:txBody>
      </p:sp>
      <p:sp>
        <p:nvSpPr>
          <p:cNvPr id="104" name="Rectangle 103">
            <a:extLst>
              <a:ext uri="{FF2B5EF4-FFF2-40B4-BE49-F238E27FC236}">
                <a16:creationId xmlns:a16="http://schemas.microsoft.com/office/drawing/2014/main" id="{CDAD2E5F-3DBB-47BA-B90E-DDB45972B6AF}"/>
              </a:ext>
            </a:extLst>
          </p:cNvPr>
          <p:cNvSpPr/>
          <p:nvPr/>
        </p:nvSpPr>
        <p:spPr>
          <a:xfrm>
            <a:off x="5161165" y="3348653"/>
            <a:ext cx="2899173" cy="1582421"/>
          </a:xfrm>
          <a:prstGeom prst="rect">
            <a:avLst/>
          </a:prstGeom>
        </p:spPr>
        <p:txBody>
          <a:bodyPr wrap="square" lIns="0" tIns="0" rIns="0" bIns="0">
            <a:spAutoFit/>
          </a:bodyPr>
          <a:lstStyle/>
          <a:p>
            <a:pPr>
              <a:lnSpc>
                <a:spcPct val="150000"/>
              </a:lnSpc>
            </a:pPr>
            <a:r>
              <a:rPr lang="en-US" sz="1400" b="1" i="1" dirty="0">
                <a:solidFill>
                  <a:srgbClr val="002060"/>
                </a:solidFill>
                <a:latin typeface="+mj-lt"/>
                <a:cs typeface="Segoe UI" panose="020B0502040204020203" pitchFamily="34" charset="0"/>
              </a:rPr>
              <a:t>Salary Level:</a:t>
            </a:r>
          </a:p>
          <a:p>
            <a:pPr>
              <a:lnSpc>
                <a:spcPct val="150000"/>
              </a:lnSpc>
            </a:pPr>
            <a:r>
              <a:rPr lang="en-US" sz="1400" i="1" dirty="0">
                <a:solidFill>
                  <a:srgbClr val="002060"/>
                </a:solidFill>
                <a:latin typeface="+mj-lt"/>
                <a:cs typeface="Segoe UI" panose="020B0502040204020203" pitchFamily="34" charset="0"/>
              </a:rPr>
              <a:t>Employees who earn less than 5000 are categorized as Junior Salary,5000-10000 as Middle Level,10000-15000 as Senior level and above 15000 as Manager Level</a:t>
            </a:r>
          </a:p>
        </p:txBody>
      </p:sp>
      <p:sp>
        <p:nvSpPr>
          <p:cNvPr id="106" name="Rectangle 105">
            <a:extLst>
              <a:ext uri="{FF2B5EF4-FFF2-40B4-BE49-F238E27FC236}">
                <a16:creationId xmlns:a16="http://schemas.microsoft.com/office/drawing/2014/main" id="{AD1F5E0B-9D11-43FF-9946-9B61EF9D6E88}"/>
              </a:ext>
            </a:extLst>
          </p:cNvPr>
          <p:cNvSpPr/>
          <p:nvPr/>
        </p:nvSpPr>
        <p:spPr>
          <a:xfrm>
            <a:off x="8440066" y="807511"/>
            <a:ext cx="2865687" cy="1259255"/>
          </a:xfrm>
          <a:prstGeom prst="rect">
            <a:avLst/>
          </a:prstGeom>
        </p:spPr>
        <p:txBody>
          <a:bodyPr wrap="square" lIns="0" tIns="0" rIns="0" bIns="0">
            <a:spAutoFit/>
          </a:bodyPr>
          <a:lstStyle/>
          <a:p>
            <a:pPr>
              <a:lnSpc>
                <a:spcPct val="150000"/>
              </a:lnSpc>
            </a:pPr>
            <a:r>
              <a:rPr lang="en-US" sz="1400" b="1" i="1" dirty="0">
                <a:solidFill>
                  <a:srgbClr val="002060"/>
                </a:solidFill>
                <a:latin typeface="+mj-lt"/>
                <a:cs typeface="Segoe UI" panose="020B0502040204020203" pitchFamily="34" charset="0"/>
              </a:rPr>
              <a:t>Distance Travelled</a:t>
            </a:r>
          </a:p>
          <a:p>
            <a:pPr>
              <a:lnSpc>
                <a:spcPct val="150000"/>
              </a:lnSpc>
            </a:pPr>
            <a:r>
              <a:rPr lang="en-US" sz="1400" i="1" dirty="0">
                <a:solidFill>
                  <a:srgbClr val="002060"/>
                </a:solidFill>
                <a:latin typeface="+mj-lt"/>
                <a:cs typeface="Segoe UI" panose="020B0502040204020203" pitchFamily="34" charset="0"/>
              </a:rPr>
              <a:t>Less than 10 km is  Short Distance, 11-19 is moderately far while 20 and above is far</a:t>
            </a:r>
          </a:p>
        </p:txBody>
      </p:sp>
      <p:sp>
        <p:nvSpPr>
          <p:cNvPr id="109" name="Rectangle 108">
            <a:extLst>
              <a:ext uri="{FF2B5EF4-FFF2-40B4-BE49-F238E27FC236}">
                <a16:creationId xmlns:a16="http://schemas.microsoft.com/office/drawing/2014/main" id="{D6D9691D-4606-4981-97A5-3BEAC7F0804E}"/>
              </a:ext>
            </a:extLst>
          </p:cNvPr>
          <p:cNvSpPr/>
          <p:nvPr/>
        </p:nvSpPr>
        <p:spPr>
          <a:xfrm>
            <a:off x="8493911" y="3351949"/>
            <a:ext cx="2417931" cy="1582421"/>
          </a:xfrm>
          <a:prstGeom prst="rect">
            <a:avLst/>
          </a:prstGeom>
        </p:spPr>
        <p:txBody>
          <a:bodyPr wrap="square" lIns="0" tIns="0" rIns="0" bIns="0">
            <a:spAutoFit/>
          </a:bodyPr>
          <a:lstStyle/>
          <a:p>
            <a:pPr>
              <a:lnSpc>
                <a:spcPct val="150000"/>
              </a:lnSpc>
            </a:pPr>
            <a:r>
              <a:rPr lang="en-US" sz="1400" b="1" i="1" dirty="0">
                <a:solidFill>
                  <a:srgbClr val="002060"/>
                </a:solidFill>
                <a:latin typeface="+mj-lt"/>
                <a:cs typeface="Segoe UI" panose="020B0502040204020203" pitchFamily="34" charset="0"/>
              </a:rPr>
              <a:t>Years spent at the company</a:t>
            </a:r>
          </a:p>
          <a:p>
            <a:pPr>
              <a:lnSpc>
                <a:spcPct val="150000"/>
              </a:lnSpc>
            </a:pPr>
            <a:r>
              <a:rPr lang="en-US" sz="1400" i="1" dirty="0">
                <a:solidFill>
                  <a:srgbClr val="002060"/>
                </a:solidFill>
                <a:latin typeface="+mj-lt"/>
                <a:cs typeface="Segoe UI" panose="020B0502040204020203" pitchFamily="34" charset="0"/>
              </a:rPr>
              <a:t>Little experience is less than 3 years middle experience is 3-6 years while highly experienced id above 6 years</a:t>
            </a:r>
          </a:p>
        </p:txBody>
      </p:sp>
    </p:spTree>
    <p:extLst>
      <p:ext uri="{BB962C8B-B14F-4D97-AF65-F5344CB8AC3E}">
        <p14:creationId xmlns:p14="http://schemas.microsoft.com/office/powerpoint/2010/main" val="266487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3603287" cy="47763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Demographics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55272" y="1967254"/>
            <a:ext cx="3413190" cy="3347294"/>
            <a:chOff x="8388201" y="2034038"/>
            <a:chExt cx="3070607" cy="3347294"/>
          </a:xfrm>
        </p:grpSpPr>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dataset consists of  1470 employees. There are 588 female staff and about 882 male staff</a:t>
              </a:r>
            </a:p>
          </p:txBody>
        </p:sp>
        <p:sp>
          <p:nvSpPr>
            <p:cNvPr id="105" name="Rectangle 104">
              <a:extLst>
                <a:ext uri="{FF2B5EF4-FFF2-40B4-BE49-F238E27FC236}">
                  <a16:creationId xmlns:a16="http://schemas.microsoft.com/office/drawing/2014/main" id="{AD1F5E0B-9D11-43FF-9946-9B61EF9D6E88}"/>
                </a:ext>
              </a:extLst>
            </p:cNvPr>
            <p:cNvSpPr/>
            <p:nvPr/>
          </p:nvSpPr>
          <p:spPr>
            <a:xfrm>
              <a:off x="8468180" y="3411562"/>
              <a:ext cx="2975669" cy="1969770"/>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employees are spread across the 3 departments in the company which are: Sales, Research &amp; Development and Human Resources. The Research &amp; Development department recruits the most employees and this highlights the company’s preference for in-house Research and Development</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388838" y="3294219"/>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388201" y="2034038"/>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66" name="Picture 6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141" y="1860225"/>
            <a:ext cx="3430898" cy="3308703"/>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820" y="2193595"/>
            <a:ext cx="3620766" cy="2936658"/>
          </a:xfrm>
          <a:prstGeom prst="rect">
            <a:avLst/>
          </a:prstGeom>
        </p:spPr>
      </p:pic>
    </p:spTree>
    <p:extLst>
      <p:ext uri="{BB962C8B-B14F-4D97-AF65-F5344CB8AC3E}">
        <p14:creationId xmlns:p14="http://schemas.microsoft.com/office/powerpoint/2010/main" val="1860944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68227_Human resources, from 24Slides_SL_V1" id="{617D8675-87EA-4E65-899C-EC1AA060F43B}" vid="{A0FF6A7D-4118-4569-8B1F-1CBD407F07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3F418-8757-4A9C-9AAF-2EFD75A2BEFB}">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3.xml><?xml version="1.0" encoding="utf-8"?>
<ds:datastoreItem xmlns:ds="http://schemas.openxmlformats.org/officeDocument/2006/customXml" ds:itemID="{789EF843-5375-4D6F-A270-54A9909B0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0</TotalTime>
  <Words>1990</Words>
  <Application>Microsoft Office PowerPoint</Application>
  <PresentationFormat>Widescreen</PresentationFormat>
  <Paragraphs>265</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Segoe UI</vt:lpstr>
      <vt:lpstr>Office Theme</vt:lpstr>
      <vt:lpstr>Human resources slide 1</vt:lpstr>
      <vt:lpstr>Human resources slide 1</vt:lpstr>
      <vt:lpstr>Human resources slide 2</vt:lpstr>
      <vt:lpstr>Human resources slide 2</vt:lpstr>
      <vt:lpstr>Human resources slide 2</vt:lpstr>
      <vt:lpstr>Human resources slide 2</vt:lpstr>
      <vt:lpstr>PowerPoint Presentation</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8</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2019-12-11T20:11:30Z</dcterms:created>
  <dcterms:modified xsi:type="dcterms:W3CDTF">2019-12-17T05:18:28Z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