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DFD4617-8121-4EF4-BA1C-B7A16FC13C4C}" type="datetimeFigureOut">
              <a:rPr lang="nb-NO" smtClean="0"/>
              <a:t>30.11.2014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DE51BF6-7129-4873-83E3-2E98708F34CF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1.png"/><Relationship Id="rId7" Type="http://schemas.openxmlformats.org/officeDocument/2006/relationships/image" Target="../media/image2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.wikipedia.org/wiki/Fil:Pinus_nigra_cone.jp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www.hioa.no/LSB/Oppgaveskriving/APA-stil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Kilder i Word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SÅNN GJØR DU DET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20578779">
            <a:off x="683568" y="421398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DETTE SKAL DU KUNNE!</a:t>
            </a:r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6588223" y="5805264"/>
            <a:ext cx="23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Av Maria Gran Hansen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51280" y="436562"/>
            <a:ext cx="2436544" cy="2704405"/>
          </a:xfrm>
        </p:spPr>
        <p:txBody>
          <a:bodyPr/>
          <a:lstStyle/>
          <a:p>
            <a:r>
              <a:rPr lang="nb-NO" dirty="0" smtClean="0"/>
              <a:t>Kilde-føring foregår i to steg: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04" y="188640"/>
            <a:ext cx="4125838" cy="6400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Sylinder 3"/>
          <p:cNvSpPr txBox="1"/>
          <p:nvPr/>
        </p:nvSpPr>
        <p:spPr>
          <a:xfrm>
            <a:off x="611560" y="3789040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I kildelista nederst står all informasjon om kilden</a:t>
            </a:r>
          </a:p>
          <a:p>
            <a:endParaRPr lang="nb-NO" dirty="0"/>
          </a:p>
          <a:p>
            <a:r>
              <a:rPr lang="nb-NO" dirty="0" smtClean="0"/>
              <a:t>Der kilden er brukt i teksten, står det en parentes</a:t>
            </a:r>
          </a:p>
          <a:p>
            <a:endParaRPr lang="nb-NO" dirty="0"/>
          </a:p>
          <a:p>
            <a:r>
              <a:rPr lang="nb-NO" dirty="0" smtClean="0"/>
              <a:t>Du kan ha mange parenteser som hører til én kilde i kildelista</a:t>
            </a:r>
            <a:endParaRPr lang="nb-NO" dirty="0"/>
          </a:p>
        </p:txBody>
      </p:sp>
      <p:cxnSp>
        <p:nvCxnSpPr>
          <p:cNvPr id="6" name="Rett pil 5"/>
          <p:cNvCxnSpPr/>
          <p:nvPr/>
        </p:nvCxnSpPr>
        <p:spPr>
          <a:xfrm>
            <a:off x="3203848" y="4246240"/>
            <a:ext cx="1512168" cy="141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 9"/>
          <p:cNvCxnSpPr/>
          <p:nvPr/>
        </p:nvCxnSpPr>
        <p:spPr>
          <a:xfrm flipV="1">
            <a:off x="2771800" y="2564904"/>
            <a:ext cx="3168352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formet som et rektangel 12"/>
          <p:cNvSpPr/>
          <p:nvPr/>
        </p:nvSpPr>
        <p:spPr>
          <a:xfrm>
            <a:off x="3419872" y="908720"/>
            <a:ext cx="1825352" cy="972688"/>
          </a:xfrm>
          <a:prstGeom prst="wedgeRectCallout">
            <a:avLst>
              <a:gd name="adj1" fmla="val 93669"/>
              <a:gd name="adj2" fmla="val 1127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1133126"/>
            <a:ext cx="1647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Bildeforklaring formet som et rektangel 15"/>
          <p:cNvSpPr/>
          <p:nvPr/>
        </p:nvSpPr>
        <p:spPr>
          <a:xfrm>
            <a:off x="3635896" y="4041360"/>
            <a:ext cx="5262751" cy="972688"/>
          </a:xfrm>
          <a:prstGeom prst="wedgeRectCallout">
            <a:avLst>
              <a:gd name="adj1" fmla="val -28898"/>
              <a:gd name="adj2" fmla="val 1127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53" y="4236241"/>
            <a:ext cx="5164435" cy="57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6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På Greveskogen bruker vi APA-stilen når vi skriver kilder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2038388"/>
            <a:ext cx="3301752" cy="3951337"/>
          </a:xfrm>
        </p:spPr>
        <p:txBody>
          <a:bodyPr/>
          <a:lstStyle/>
          <a:p>
            <a:r>
              <a:rPr lang="nb-NO" dirty="0" smtClean="0"/>
              <a:t>… men det er komplisert å lære seg hva man skal ha med av opplysninger. </a:t>
            </a:r>
          </a:p>
          <a:p>
            <a:r>
              <a:rPr lang="nb-NO" dirty="0" smtClean="0"/>
              <a:t>Å bruke verktøyet i Word er lettere.</a:t>
            </a:r>
          </a:p>
          <a:p>
            <a:r>
              <a:rPr lang="nb-NO" dirty="0" smtClean="0"/>
              <a:t>Følg denne oppskriften, så klarer du det fint!</a:t>
            </a: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5" y="1644184"/>
            <a:ext cx="3631650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14" y="3434031"/>
            <a:ext cx="21812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emkant 3"/>
          <p:cNvSpPr/>
          <p:nvPr/>
        </p:nvSpPr>
        <p:spPr>
          <a:xfrm rot="5400000">
            <a:off x="7122188" y="2222050"/>
            <a:ext cx="1800200" cy="9883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b-NO" dirty="0" smtClean="0"/>
              <a:t>Les gjerne mer på Felles elever!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74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65395" y="188640"/>
            <a:ext cx="8413208" cy="976213"/>
          </a:xfrm>
        </p:spPr>
        <p:txBody>
          <a:bodyPr/>
          <a:lstStyle/>
          <a:p>
            <a:r>
              <a:rPr lang="nb-NO" sz="3200" dirty="0" smtClean="0"/>
              <a:t>Slik gjør du for å sette inn en kilde i teksten din: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>
          <a:xfrm>
            <a:off x="179512" y="1772816"/>
            <a:ext cx="3657600" cy="86409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Gå inn på Referanser og velg Behandle kilder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4"/>
          </p:nvPr>
        </p:nvSpPr>
        <p:spPr>
          <a:xfrm>
            <a:off x="4139952" y="1772817"/>
            <a:ext cx="4458687" cy="71967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nb-NO" dirty="0" smtClean="0"/>
              <a:t>Velg kildetype i rullegardinen og fyll ut feltene</a:t>
            </a:r>
            <a:endParaRPr lang="nb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64" y="908720"/>
            <a:ext cx="44481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6" y="2492488"/>
            <a:ext cx="502920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lassholder for innhold 2"/>
          <p:cNvSpPr txBox="1">
            <a:spLocks/>
          </p:cNvSpPr>
          <p:nvPr/>
        </p:nvSpPr>
        <p:spPr>
          <a:xfrm>
            <a:off x="180108" y="4509120"/>
            <a:ext cx="1952376" cy="151216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nb-NO" dirty="0" smtClean="0"/>
              <a:t>I dialog-boksen velger du «Ny»</a:t>
            </a:r>
            <a:endParaRPr lang="nb-NO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07" y="4332738"/>
            <a:ext cx="2878872" cy="162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Rett pil 5"/>
          <p:cNvCxnSpPr/>
          <p:nvPr/>
        </p:nvCxnSpPr>
        <p:spPr>
          <a:xfrm flipV="1">
            <a:off x="1890712" y="5146913"/>
            <a:ext cx="1601168" cy="39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86" y="2420888"/>
            <a:ext cx="3513017" cy="167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Plassholder for innhold 3"/>
          <p:cNvSpPr txBox="1">
            <a:spLocks/>
          </p:cNvSpPr>
          <p:nvPr/>
        </p:nvSpPr>
        <p:spPr>
          <a:xfrm>
            <a:off x="5327894" y="4165165"/>
            <a:ext cx="3657600" cy="84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nb-NO" dirty="0" smtClean="0"/>
              <a:t>Klikk «OK» og «Lukk» i boksene</a:t>
            </a:r>
            <a:endParaRPr lang="nb-NO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41" y="5013176"/>
            <a:ext cx="18764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Plassholder for innhold 3"/>
          <p:cNvSpPr txBox="1">
            <a:spLocks/>
          </p:cNvSpPr>
          <p:nvPr/>
        </p:nvSpPr>
        <p:spPr>
          <a:xfrm>
            <a:off x="7452320" y="4797152"/>
            <a:ext cx="1584176" cy="164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nb-NO" dirty="0" smtClean="0"/>
              <a:t>Velg kilden her. </a:t>
            </a:r>
            <a:r>
              <a:rPr lang="nb-NO" dirty="0" smtClean="0">
                <a:solidFill>
                  <a:srgbClr val="FF0000"/>
                </a:solidFill>
              </a:rPr>
              <a:t>Vips!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8" name="Rett pil 17"/>
          <p:cNvCxnSpPr/>
          <p:nvPr/>
        </p:nvCxnSpPr>
        <p:spPr>
          <a:xfrm flipH="1">
            <a:off x="6588224" y="5538936"/>
            <a:ext cx="1224136" cy="8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 20"/>
          <p:cNvCxnSpPr/>
          <p:nvPr/>
        </p:nvCxnSpPr>
        <p:spPr>
          <a:xfrm flipH="1">
            <a:off x="3059832" y="2236848"/>
            <a:ext cx="401915" cy="47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 22"/>
          <p:cNvCxnSpPr/>
          <p:nvPr/>
        </p:nvCxnSpPr>
        <p:spPr>
          <a:xfrm>
            <a:off x="3614147" y="2236848"/>
            <a:ext cx="931604" cy="6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 27"/>
          <p:cNvCxnSpPr/>
          <p:nvPr/>
        </p:nvCxnSpPr>
        <p:spPr>
          <a:xfrm flipH="1">
            <a:off x="6769840" y="2132856"/>
            <a:ext cx="21667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 31"/>
          <p:cNvCxnSpPr/>
          <p:nvPr/>
        </p:nvCxnSpPr>
        <p:spPr>
          <a:xfrm>
            <a:off x="6769839" y="2285256"/>
            <a:ext cx="682481" cy="1074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 animBg="1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91000" y="74645"/>
            <a:ext cx="8041440" cy="1442674"/>
          </a:xfrm>
        </p:spPr>
        <p:txBody>
          <a:bodyPr/>
          <a:lstStyle/>
          <a:p>
            <a:r>
              <a:rPr lang="nb-NO" sz="4000" dirty="0" smtClean="0"/>
              <a:t>Helt til slutt setter du inn kildelista</a:t>
            </a:r>
            <a:endParaRPr lang="nb-NO" sz="4000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742715" y="3474107"/>
            <a:ext cx="5832648" cy="2079129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nb-NO" dirty="0" smtClean="0"/>
              <a:t>Stå i Referanser og velg Bibliografi. Bruk den øverste i gardinen. </a:t>
            </a:r>
            <a:r>
              <a:rPr lang="nb-NO" dirty="0" smtClean="0">
                <a:solidFill>
                  <a:srgbClr val="FF0000"/>
                </a:solidFill>
              </a:rPr>
              <a:t>Vips!</a:t>
            </a:r>
            <a:endParaRPr lang="nb-NO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5509047" cy="2219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384234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Plassholder for innhold 4"/>
          <p:cNvSpPr txBox="1">
            <a:spLocks/>
          </p:cNvSpPr>
          <p:nvPr/>
        </p:nvSpPr>
        <p:spPr>
          <a:xfrm>
            <a:off x="6264623" y="2564904"/>
            <a:ext cx="2699865" cy="38164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nb-NO" dirty="0" smtClean="0"/>
              <a:t>Du kan endre navn til «kildeliste» eller «litteraturliste» hvis du vil. </a:t>
            </a:r>
          </a:p>
          <a:p>
            <a:pPr marL="0" indent="0">
              <a:buNone/>
            </a:pPr>
            <a:r>
              <a:rPr lang="nb-NO" dirty="0" smtClean="0"/>
              <a:t>NB! Den må oppdateres (høyreklikk) hvis du legger til flere kilder.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7022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Nå kan du prøve!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51280" y="1519024"/>
            <a:ext cx="8269192" cy="4288917"/>
          </a:xfrm>
        </p:spPr>
        <p:txBody>
          <a:bodyPr>
            <a:normAutofit/>
          </a:bodyPr>
          <a:lstStyle/>
          <a:p>
            <a:r>
              <a:rPr lang="nb-NO" dirty="0" smtClean="0"/>
              <a:t>Hent fram denne powerpointen og lag kildehenvisninger.</a:t>
            </a:r>
          </a:p>
          <a:p>
            <a:r>
              <a:rPr lang="nb-NO" dirty="0" smtClean="0"/>
              <a:t>La oss si at du skal finne informasjon om opplysningsfilosofi</a:t>
            </a:r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Sett inn kilder og kildeliste:</a:t>
            </a:r>
          </a:p>
          <a:p>
            <a:pPr lvl="1"/>
            <a:r>
              <a:rPr lang="nb-NO" dirty="0"/>
              <a:t>Noe i læreboka om emnet</a:t>
            </a:r>
            <a:endParaRPr lang="nb-NO" i="1" dirty="0"/>
          </a:p>
          <a:p>
            <a:pPr lvl="1"/>
            <a:r>
              <a:rPr lang="nb-NO" dirty="0" smtClean="0"/>
              <a:t>En nettside om emnet</a:t>
            </a:r>
          </a:p>
          <a:p>
            <a:pPr lvl="1"/>
            <a:r>
              <a:rPr lang="nb-NO" dirty="0" smtClean="0"/>
              <a:t>En kilde du finner i Aftenpostens leder 21.11.14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49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1356424" cy="1408261"/>
          </a:xfrm>
        </p:spPr>
        <p:txBody>
          <a:bodyPr/>
          <a:lstStyle/>
          <a:p>
            <a:r>
              <a:rPr lang="nb-NO" dirty="0" smtClean="0"/>
              <a:t>P.S.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51720" y="836712"/>
            <a:ext cx="6326088" cy="8640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dirty="0" smtClean="0"/>
              <a:t>Det er selvfølgelig ingenting i veien for at du gjør dette manuelt, skriver inn uten å bruke verktøyet. Husk da på: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899592" y="2060848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u="sng" dirty="0" smtClean="0"/>
              <a:t>I teksten</a:t>
            </a:r>
            <a:r>
              <a:rPr lang="nb-NO" dirty="0" smtClean="0"/>
              <a:t>:</a:t>
            </a:r>
          </a:p>
          <a:p>
            <a:endParaRPr lang="nb-NO" dirty="0" smtClean="0"/>
          </a:p>
          <a:p>
            <a:r>
              <a:rPr lang="nb-NO" dirty="0" smtClean="0"/>
              <a:t>Forfatterens etternavn og årstall for publisering. </a:t>
            </a:r>
          </a:p>
          <a:p>
            <a:endParaRPr lang="nb-NO" dirty="0"/>
          </a:p>
          <a:p>
            <a:r>
              <a:rPr lang="nb-NO" dirty="0" smtClean="0"/>
              <a:t>Er det sidetall, skriver du det også, sånn: </a:t>
            </a:r>
            <a:endParaRPr lang="nb-NO" dirty="0"/>
          </a:p>
        </p:txBody>
      </p:sp>
      <p:sp>
        <p:nvSpPr>
          <p:cNvPr id="5" name="Bildeforklaring formet som et rektangel 4"/>
          <p:cNvSpPr/>
          <p:nvPr/>
        </p:nvSpPr>
        <p:spPr>
          <a:xfrm>
            <a:off x="3923928" y="1826824"/>
            <a:ext cx="1825352" cy="972688"/>
          </a:xfrm>
          <a:prstGeom prst="wedgeRectCallout">
            <a:avLst>
              <a:gd name="adj1" fmla="val -146299"/>
              <a:gd name="adj2" fmla="val -10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91" y="2010744"/>
            <a:ext cx="1647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ildeforklaring formet som et rektangel 7"/>
          <p:cNvSpPr/>
          <p:nvPr/>
        </p:nvSpPr>
        <p:spPr>
          <a:xfrm>
            <a:off x="4012691" y="2910140"/>
            <a:ext cx="1825352" cy="972688"/>
          </a:xfrm>
          <a:prstGeom prst="wedgeRectCallout">
            <a:avLst>
              <a:gd name="adj1" fmla="val -97820"/>
              <a:gd name="adj2" fmla="val 778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38" y="3142715"/>
            <a:ext cx="1755857" cy="58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kstSylinder 6"/>
          <p:cNvSpPr txBox="1"/>
          <p:nvPr/>
        </p:nvSpPr>
        <p:spPr>
          <a:xfrm>
            <a:off x="683568" y="4869160"/>
            <a:ext cx="816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u="sng" dirty="0" smtClean="0"/>
              <a:t>I kildelista nederst: </a:t>
            </a:r>
          </a:p>
          <a:p>
            <a:endParaRPr lang="nb-NO" u="sng" dirty="0" smtClean="0"/>
          </a:p>
          <a:p>
            <a:r>
              <a:rPr lang="nb-NO" dirty="0" smtClean="0"/>
              <a:t>FORFATTERENS ETTERNAVN STÅR ALLTID FØRST, OG LISTA ER ALFABETISK.</a:t>
            </a:r>
          </a:p>
          <a:p>
            <a:r>
              <a:rPr lang="nb-NO" dirty="0" smtClean="0"/>
              <a:t>Ulike typer tekster føres ulikt, se liste på </a:t>
            </a:r>
            <a:r>
              <a:rPr lang="nb-NO" dirty="0" err="1" smtClean="0"/>
              <a:t>HiOAs</a:t>
            </a:r>
            <a:r>
              <a:rPr lang="nb-NO" dirty="0" smtClean="0"/>
              <a:t> nettsider, </a:t>
            </a:r>
            <a:r>
              <a:rPr lang="nb-NO" dirty="0" smtClean="0">
                <a:hlinkClick r:id="rId4"/>
              </a:rPr>
              <a:t>trykk her</a:t>
            </a:r>
            <a:r>
              <a:rPr lang="nb-NO" dirty="0"/>
              <a:t> </a:t>
            </a:r>
            <a:r>
              <a:rPr lang="nb-NO" dirty="0" smtClean="0"/>
              <a:t>og se meny til høyre.</a:t>
            </a:r>
            <a:endParaRPr lang="nb-NO" dirty="0"/>
          </a:p>
        </p:txBody>
      </p:sp>
      <p:sp>
        <p:nvSpPr>
          <p:cNvPr id="10" name="Bildeforklaring formet som et rektangel 9"/>
          <p:cNvSpPr/>
          <p:nvPr/>
        </p:nvSpPr>
        <p:spPr>
          <a:xfrm>
            <a:off x="3635896" y="4041360"/>
            <a:ext cx="5262751" cy="972688"/>
          </a:xfrm>
          <a:prstGeom prst="wedgeRectCallout">
            <a:avLst>
              <a:gd name="adj1" fmla="val 247"/>
              <a:gd name="adj2" fmla="val 884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53" y="4236241"/>
            <a:ext cx="5164435" cy="57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Bilde 11" descr="http://upload.wikimedia.org/wikipedia/commons/thumb/f/f3/Pinus_nigra_cone.jpg/300px-Pinus_nigra_cone.jp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414" y="2047408"/>
            <a:ext cx="1401074" cy="181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mariagranh\AppData\Local\Microsoft\Windows\Temporary Internet Files\Content.IE5\6DSD3ZVR\MP900442519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95" y="2471792"/>
            <a:ext cx="418356" cy="4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mariagranh\AppData\Local\Microsoft\Windows\Temporary Internet Files\Content.IE5\6DSD3ZVR\MP900442519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506588"/>
            <a:ext cx="418356" cy="4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/>
          <p:cNvSpPr/>
          <p:nvPr/>
        </p:nvSpPr>
        <p:spPr>
          <a:xfrm>
            <a:off x="7748364" y="3083415"/>
            <a:ext cx="914400" cy="263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18" name="Bildeforklaring formet som et rektangel 17"/>
          <p:cNvSpPr/>
          <p:nvPr/>
        </p:nvSpPr>
        <p:spPr>
          <a:xfrm>
            <a:off x="6084168" y="1587149"/>
            <a:ext cx="1115886" cy="2149193"/>
          </a:xfrm>
          <a:prstGeom prst="wedgeRectCallout">
            <a:avLst>
              <a:gd name="adj1" fmla="val 121185"/>
              <a:gd name="adj2" fmla="val 266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i="1" dirty="0" smtClean="0">
                <a:solidFill>
                  <a:srgbClr val="C00000"/>
                </a:solidFill>
              </a:rPr>
              <a:t>Men det </a:t>
            </a:r>
            <a:r>
              <a:rPr lang="nb-NO" i="1" u="sng" dirty="0" smtClean="0">
                <a:solidFill>
                  <a:srgbClr val="C00000"/>
                </a:solidFill>
              </a:rPr>
              <a:t>er</a:t>
            </a:r>
            <a:r>
              <a:rPr lang="nb-NO" i="1" dirty="0" smtClean="0">
                <a:solidFill>
                  <a:srgbClr val="C00000"/>
                </a:solidFill>
              </a:rPr>
              <a:t> lettere å bruke verk-</a:t>
            </a:r>
            <a:r>
              <a:rPr lang="nb-NO" i="1" dirty="0" err="1" smtClean="0">
                <a:solidFill>
                  <a:srgbClr val="C00000"/>
                </a:solidFill>
              </a:rPr>
              <a:t>tøyet</a:t>
            </a:r>
            <a:r>
              <a:rPr lang="nb-NO" i="1" dirty="0" smtClean="0">
                <a:solidFill>
                  <a:srgbClr val="C00000"/>
                </a:solidFill>
              </a:rPr>
              <a:t>!</a:t>
            </a:r>
            <a:endParaRPr lang="nb-NO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9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Skissebok</Template>
  <TotalTime>335</TotalTime>
  <Words>344</Words>
  <Application>Microsoft Office PowerPoint</Application>
  <PresentationFormat>Skjermfremvisning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8" baseType="lpstr">
      <vt:lpstr>Sketchbook</vt:lpstr>
      <vt:lpstr>Kilder i Word</vt:lpstr>
      <vt:lpstr>Kilde-føring foregår i to steg:</vt:lpstr>
      <vt:lpstr>På Greveskogen bruker vi APA-stilen når vi skriver kilder</vt:lpstr>
      <vt:lpstr>Slik gjør du for å sette inn en kilde i teksten din:</vt:lpstr>
      <vt:lpstr>Helt til slutt setter du inn kildelista</vt:lpstr>
      <vt:lpstr>Nå kan du prøve!</vt:lpstr>
      <vt:lpstr>P.S.</vt:lpstr>
    </vt:vector>
  </TitlesOfParts>
  <Company>Vestfold Fylkeskommune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Kilder i Word</dc:title>
  <dc:creator>Maria Gran Hansen</dc:creator>
  <cp:lastModifiedBy>Torstein Solheim Ølberg</cp:lastModifiedBy>
  <cp:revision>17</cp:revision>
  <dcterms:created xsi:type="dcterms:W3CDTF">2013-03-11T19:43:49Z</dcterms:created>
  <dcterms:modified xsi:type="dcterms:W3CDTF">2014-11-30T21:31:57Z</dcterms:modified>
</cp:coreProperties>
</file>