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4" r:id="rId5"/>
    <p:sldId id="283" r:id="rId6"/>
    <p:sldId id="271" r:id="rId7"/>
    <p:sldId id="272" r:id="rId8"/>
    <p:sldId id="260" r:id="rId9"/>
    <p:sldId id="275" r:id="rId10"/>
    <p:sldId id="284" r:id="rId11"/>
    <p:sldId id="286" r:id="rId12"/>
    <p:sldId id="261" r:id="rId13"/>
    <p:sldId id="287" r:id="rId14"/>
    <p:sldId id="288" r:id="rId15"/>
    <p:sldId id="289" r:id="rId16"/>
    <p:sldId id="290" r:id="rId17"/>
    <p:sldId id="291" r:id="rId18"/>
    <p:sldId id="262" r:id="rId19"/>
    <p:sldId id="267" r:id="rId20"/>
    <p:sldId id="263" r:id="rId21"/>
    <p:sldId id="268" r:id="rId22"/>
    <p:sldId id="269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1255" userDrawn="1">
          <p15:clr>
            <a:srgbClr val="A4A3A4"/>
          </p15:clr>
        </p15:guide>
        <p15:guide id="4" pos="6425" userDrawn="1">
          <p15:clr>
            <a:srgbClr val="A4A3A4"/>
          </p15:clr>
        </p15:guide>
        <p15:guide id="5" orient="horz" pos="3589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483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1570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84040" autoAdjust="0"/>
  </p:normalViewPr>
  <p:slideViewPr>
    <p:cSldViewPr snapToGrid="0" showGuides="1">
      <p:cViewPr varScale="1">
        <p:scale>
          <a:sx n="102" d="100"/>
          <a:sy n="102" d="100"/>
        </p:scale>
        <p:origin x="736" y="184"/>
      </p:cViewPr>
      <p:guideLst>
        <p:guide orient="horz" pos="2160"/>
        <p:guide pos="3817"/>
        <p:guide pos="1255"/>
        <p:guide pos="6425"/>
        <p:guide orient="horz" pos="3589"/>
        <p:guide pos="2842"/>
        <p:guide pos="4838"/>
        <p:guide orient="horz" pos="1049"/>
        <p:guide orient="horz" pos="1570"/>
        <p:guide orient="horz" pos="2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6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2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9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2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7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644263" y="2805600"/>
            <a:ext cx="6910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并联式混合动力汽车总体设计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06403" y="5212189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答辩学生：詹宇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89616" y="5212189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指导老师：罗召霞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992313" y="4611601"/>
            <a:ext cx="8449689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400288" y="1438797"/>
            <a:ext cx="2051812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992313" y="1438797"/>
            <a:ext cx="1750631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520821" y="3495527"/>
            <a:ext cx="715773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5D9D"/>
                </a:solidFill>
                <a:cs typeface="+mn-ea"/>
                <a:sym typeface="+mn-lt"/>
              </a:rPr>
              <a:t>Overall design of parallel hybrid electric vehicle</a:t>
            </a:r>
            <a:endParaRPr lang="zh-CN" altLang="en-US" sz="2400" b="1" dirty="0">
              <a:solidFill>
                <a:srgbClr val="005D9D"/>
              </a:solidFill>
              <a:cs typeface="+mn-ea"/>
              <a:sym typeface="+mn-lt"/>
            </a:endParaRPr>
          </a:p>
        </p:txBody>
      </p:sp>
      <p:pic>
        <p:nvPicPr>
          <p:cNvPr id="11" name="图片 10" descr="重庆交通大学校徽文字标准组合(2015版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86" y="930797"/>
            <a:ext cx="43688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007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设计综述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5189" y="341632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设计路线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2271098" y="319518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1" name="图片 20" descr="马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23" y="1206996"/>
            <a:ext cx="4914900" cy="5195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955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设计综述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5189" y="341632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设计原型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2271098" y="319518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11" y="1677312"/>
            <a:ext cx="5778578" cy="419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7098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026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9607" y="316451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194" y="274633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Contents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31812" y="2997608"/>
            <a:ext cx="844988" cy="78976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031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213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选型设计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9960" y="2793304"/>
            <a:ext cx="7854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根据所给参数初步确定了车辆形式为中级轿车。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根据优缺点分析确定驱动形式为前置后驱。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根据设计原型确定发动机</a:t>
            </a:r>
            <a:r>
              <a:rPr kumimoji="1" lang="zh-CN" altLang="en-US" dirty="0"/>
              <a:t>和电动机</a:t>
            </a:r>
            <a:r>
              <a:rPr kumimoji="1" lang="zh-CN" altLang="en-US" dirty="0" smtClean="0"/>
              <a:t>纵置。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根据市场参考确定布置形式为</a:t>
            </a:r>
            <a:r>
              <a:rPr kumimoji="1" lang="en-US" altLang="zh-CN" dirty="0" smtClean="0"/>
              <a:t>4x2</a:t>
            </a:r>
            <a:r>
              <a:rPr kumimoji="1" lang="zh-CN" altLang="en-US" dirty="0" smtClean="0"/>
              <a:t>类型。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根据空气动力学和造型学确定车身形式为折背式。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5713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397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主要参数及尺寸计算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89960" y="2793304"/>
            <a:ext cx="7854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根据车身形式和参考数据计算出轴距和轮距。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根据布置形式估算轴荷分配。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根据所给的动力性参数计算变速器的档位数和传动比。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动力性参数计算。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59482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308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主要部件选型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89960" y="2793304"/>
            <a:ext cx="7854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根据计算所得动力性参数选择发动机和电动机类型。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根据传动比确定变速箱选型。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根据输出功率确定传动轴选型。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根据负载确定驱动桥选型。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其它相关系统选型。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09809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9" y="1863093"/>
            <a:ext cx="234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整车布置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80" y="1910517"/>
            <a:ext cx="4598270" cy="3538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9297" y="3031299"/>
            <a:ext cx="345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根据所选部件大致规格在</a:t>
            </a:r>
            <a:r>
              <a:rPr kumimoji="1" lang="en-US" altLang="zh-CN" dirty="0" smtClean="0"/>
              <a:t>cad</a:t>
            </a:r>
            <a:r>
              <a:rPr kumimoji="1" lang="zh-CN" altLang="en-US" dirty="0" smtClean="0"/>
              <a:t>中进行整车的布置设计。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937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9" y="1863093"/>
            <a:ext cx="236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车身设计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19297" y="3031299"/>
            <a:ext cx="345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根据车身相关尺寸在</a:t>
            </a:r>
            <a:r>
              <a:rPr kumimoji="1" lang="en-US" altLang="zh-CN" dirty="0" smtClean="0"/>
              <a:t>cad</a:t>
            </a:r>
            <a:r>
              <a:rPr kumimoji="1" lang="zh-CN" altLang="en-US" dirty="0" smtClean="0"/>
              <a:t>中进行车身的整体设计。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85" y="1823955"/>
            <a:ext cx="5555835" cy="42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07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8554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7231" y="3189123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设计结论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4541" y="271779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Results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216"/>
          <p:cNvGrpSpPr>
            <a:grpSpLocks/>
          </p:cNvGrpSpPr>
          <p:nvPr/>
        </p:nvGrpSpPr>
        <p:grpSpPr bwMode="auto">
          <a:xfrm>
            <a:off x="4208101" y="3065235"/>
            <a:ext cx="864940" cy="654506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13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1358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9480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设计结论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Freeform 41"/>
          <p:cNvSpPr>
            <a:spLocks noEditPoints="1"/>
          </p:cNvSpPr>
          <p:nvPr/>
        </p:nvSpPr>
        <p:spPr bwMode="auto">
          <a:xfrm>
            <a:off x="5182171" y="2678934"/>
            <a:ext cx="1854200" cy="923925"/>
          </a:xfrm>
          <a:custGeom>
            <a:avLst/>
            <a:gdLst>
              <a:gd name="T0" fmla="*/ 923267 w 261"/>
              <a:gd name="T1" fmla="*/ 0 h 130"/>
              <a:gd name="T2" fmla="*/ 0 w 261"/>
              <a:gd name="T3" fmla="*/ 923830 h 130"/>
              <a:gd name="T4" fmla="*/ 923267 w 261"/>
              <a:gd name="T5" fmla="*/ 0 h 130"/>
              <a:gd name="T6" fmla="*/ 923267 w 261"/>
              <a:gd name="T7" fmla="*/ 0 h 130"/>
              <a:gd name="T8" fmla="*/ 1853637 w 261"/>
              <a:gd name="T9" fmla="*/ 923830 h 130"/>
              <a:gd name="T10" fmla="*/ 923267 w 261"/>
              <a:gd name="T11" fmla="*/ 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1" h="130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58"/>
                  <a:pt x="58" y="0"/>
                  <a:pt x="130" y="0"/>
                </a:cubicBezTo>
                <a:moveTo>
                  <a:pt x="130" y="0"/>
                </a:moveTo>
                <a:cubicBezTo>
                  <a:pt x="202" y="0"/>
                  <a:pt x="261" y="58"/>
                  <a:pt x="261" y="130"/>
                </a:cubicBezTo>
                <a:cubicBezTo>
                  <a:pt x="261" y="58"/>
                  <a:pt x="202" y="0"/>
                  <a:pt x="13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20196" y="2116959"/>
            <a:ext cx="1719263" cy="1485900"/>
            <a:chOff x="4620196" y="2116959"/>
            <a:chExt cx="1719263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4620196" y="2116959"/>
              <a:ext cx="1719263" cy="1485900"/>
            </a:xfrm>
            <a:custGeom>
              <a:avLst/>
              <a:gdLst>
                <a:gd name="T0" fmla="*/ 461741 w 242"/>
                <a:gd name="T1" fmla="*/ 1485900 h 209"/>
                <a:gd name="T2" fmla="*/ 561193 w 242"/>
                <a:gd name="T3" fmla="*/ 1485900 h 209"/>
                <a:gd name="T4" fmla="*/ 1484676 w 242"/>
                <a:gd name="T5" fmla="*/ 561656 h 209"/>
                <a:gd name="T6" fmla="*/ 1484676 w 242"/>
                <a:gd name="T7" fmla="*/ 469232 h 209"/>
                <a:gd name="T8" fmla="*/ 1719099 w 242"/>
                <a:gd name="T9" fmla="*/ 234616 h 209"/>
                <a:gd name="T10" fmla="*/ 1484676 w 242"/>
                <a:gd name="T11" fmla="*/ 0 h 209"/>
                <a:gd name="T12" fmla="*/ 0 w 242"/>
                <a:gd name="T13" fmla="*/ 1485900 h 209"/>
                <a:gd name="T14" fmla="*/ 234423 w 242"/>
                <a:gd name="T15" fmla="*/ 1258394 h 209"/>
                <a:gd name="T16" fmla="*/ 461741 w 242"/>
                <a:gd name="T17" fmla="*/ 1485900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65" y="209"/>
                  </a:moveTo>
                  <a:cubicBezTo>
                    <a:pt x="79" y="209"/>
                    <a:pt x="79" y="209"/>
                    <a:pt x="79" y="209"/>
                  </a:cubicBezTo>
                  <a:cubicBezTo>
                    <a:pt x="79" y="137"/>
                    <a:pt x="137" y="79"/>
                    <a:pt x="209" y="79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4"/>
                    <a:pt x="0" y="209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65" y="209"/>
                    <a:pt x="65" y="209"/>
                    <a:pt x="65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4885309" y="2339209"/>
              <a:ext cx="382587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06096" y="2116959"/>
            <a:ext cx="1485900" cy="1720850"/>
            <a:chOff x="6106096" y="2116959"/>
            <a:chExt cx="1485900" cy="172085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5" name="Freeform 37"/>
            <p:cNvSpPr>
              <a:spLocks/>
            </p:cNvSpPr>
            <p:nvPr/>
          </p:nvSpPr>
          <p:spPr bwMode="auto">
            <a:xfrm>
              <a:off x="6106096" y="2116959"/>
              <a:ext cx="1485900" cy="1720850"/>
            </a:xfrm>
            <a:custGeom>
              <a:avLst/>
              <a:gdLst>
                <a:gd name="T0" fmla="*/ 0 w 209"/>
                <a:gd name="T1" fmla="*/ 469660 h 242"/>
                <a:gd name="T2" fmla="*/ 0 w 209"/>
                <a:gd name="T3" fmla="*/ 562169 h 242"/>
                <a:gd name="T4" fmla="*/ 931354 w 209"/>
                <a:gd name="T5" fmla="*/ 1487258 h 242"/>
                <a:gd name="T6" fmla="*/ 1023778 w 209"/>
                <a:gd name="T7" fmla="*/ 1487258 h 242"/>
                <a:gd name="T8" fmla="*/ 1251284 w 209"/>
                <a:gd name="T9" fmla="*/ 1722088 h 242"/>
                <a:gd name="T10" fmla="*/ 1485900 w 209"/>
                <a:gd name="T11" fmla="*/ 1487258 h 242"/>
                <a:gd name="T12" fmla="*/ 0 w 209"/>
                <a:gd name="T13" fmla="*/ 0 h 242"/>
                <a:gd name="T14" fmla="*/ 234616 w 209"/>
                <a:gd name="T15" fmla="*/ 234830 h 242"/>
                <a:gd name="T16" fmla="*/ 0 w 209"/>
                <a:gd name="T17" fmla="*/ 469660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2">
                  <a:moveTo>
                    <a:pt x="0" y="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2" y="79"/>
                    <a:pt x="131" y="137"/>
                    <a:pt x="131" y="209"/>
                  </a:cubicBezTo>
                  <a:cubicBezTo>
                    <a:pt x="144" y="209"/>
                    <a:pt x="144" y="209"/>
                    <a:pt x="144" y="209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209" y="94"/>
                    <a:pt x="116" y="0"/>
                    <a:pt x="0" y="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0" y="66"/>
                    <a:pt x="0" y="66"/>
                    <a:pt x="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 rot="5564150">
              <a:off x="7005415" y="2340003"/>
              <a:ext cx="382587" cy="390525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69559" y="3602859"/>
            <a:ext cx="1722437" cy="1485900"/>
            <a:chOff x="5869559" y="3602859"/>
            <a:chExt cx="1722437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5869559" y="3602859"/>
              <a:ext cx="1722437" cy="1485900"/>
            </a:xfrm>
            <a:custGeom>
              <a:avLst/>
              <a:gdLst>
                <a:gd name="T0" fmla="*/ 1487258 w 242"/>
                <a:gd name="T1" fmla="*/ 234616 h 209"/>
                <a:gd name="T2" fmla="*/ 1259544 w 242"/>
                <a:gd name="T3" fmla="*/ 0 h 209"/>
                <a:gd name="T4" fmla="*/ 1167035 w 242"/>
                <a:gd name="T5" fmla="*/ 0 h 209"/>
                <a:gd name="T6" fmla="*/ 234830 w 242"/>
                <a:gd name="T7" fmla="*/ 931354 h 209"/>
                <a:gd name="T8" fmla="*/ 234830 w 242"/>
                <a:gd name="T9" fmla="*/ 1023778 h 209"/>
                <a:gd name="T10" fmla="*/ 0 w 242"/>
                <a:gd name="T11" fmla="*/ 1258394 h 209"/>
                <a:gd name="T12" fmla="*/ 234830 w 242"/>
                <a:gd name="T13" fmla="*/ 1485900 h 209"/>
                <a:gd name="T14" fmla="*/ 1722088 w 242"/>
                <a:gd name="T15" fmla="*/ 0 h 209"/>
                <a:gd name="T16" fmla="*/ 1487258 w 242"/>
                <a:gd name="T17" fmla="*/ 234616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209" y="3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72"/>
                    <a:pt x="105" y="131"/>
                    <a:pt x="33" y="131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149" y="209"/>
                    <a:pt x="242" y="116"/>
                    <a:pt x="242" y="0"/>
                  </a:cubicBezTo>
                  <a:cubicBezTo>
                    <a:pt x="209" y="33"/>
                    <a:pt x="209" y="33"/>
                    <a:pt x="20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 rot="10800000">
              <a:off x="7020496" y="4444234"/>
              <a:ext cx="382588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20196" y="3375847"/>
            <a:ext cx="1485900" cy="1712912"/>
            <a:chOff x="4620196" y="3375847"/>
            <a:chExt cx="1485900" cy="1712912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4620196" y="3375847"/>
              <a:ext cx="1485900" cy="1712912"/>
            </a:xfrm>
            <a:custGeom>
              <a:avLst/>
              <a:gdLst>
                <a:gd name="T0" fmla="*/ 1485900 w 209"/>
                <a:gd name="T1" fmla="*/ 1251075 h 241"/>
                <a:gd name="T2" fmla="*/ 1485900 w 209"/>
                <a:gd name="T3" fmla="*/ 1158666 h 241"/>
                <a:gd name="T4" fmla="*/ 561656 w 209"/>
                <a:gd name="T5" fmla="*/ 227468 h 241"/>
                <a:gd name="T6" fmla="*/ 462122 w 209"/>
                <a:gd name="T7" fmla="*/ 227468 h 241"/>
                <a:gd name="T8" fmla="*/ 234616 w 209"/>
                <a:gd name="T9" fmla="*/ 0 h 241"/>
                <a:gd name="T10" fmla="*/ 0 w 209"/>
                <a:gd name="T11" fmla="*/ 227468 h 241"/>
                <a:gd name="T12" fmla="*/ 1485900 w 209"/>
                <a:gd name="T13" fmla="*/ 1713120 h 241"/>
                <a:gd name="T14" fmla="*/ 1251284 w 209"/>
                <a:gd name="T15" fmla="*/ 1485652 h 241"/>
                <a:gd name="T16" fmla="*/ 1485900 w 209"/>
                <a:gd name="T17" fmla="*/ 1251075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1">
                  <a:moveTo>
                    <a:pt x="209" y="176"/>
                  </a:moveTo>
                  <a:cubicBezTo>
                    <a:pt x="209" y="163"/>
                    <a:pt x="209" y="163"/>
                    <a:pt x="209" y="163"/>
                  </a:cubicBezTo>
                  <a:cubicBezTo>
                    <a:pt x="137" y="163"/>
                    <a:pt x="79" y="104"/>
                    <a:pt x="79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8"/>
                    <a:pt x="94" y="241"/>
                    <a:pt x="209" y="241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209" y="176"/>
                    <a:pt x="209" y="176"/>
                    <a:pt x="209" y="1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 rot="-5094113">
              <a:off x="4788471" y="4444235"/>
              <a:ext cx="382587" cy="392112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Box 19"/>
          <p:cNvSpPr txBox="1"/>
          <p:nvPr/>
        </p:nvSpPr>
        <p:spPr>
          <a:xfrm rot="2625658">
            <a:off x="6504559" y="2599044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6" name="TextBox 20"/>
          <p:cNvSpPr txBox="1"/>
          <p:nvPr/>
        </p:nvSpPr>
        <p:spPr>
          <a:xfrm rot="18915177">
            <a:off x="4878959" y="2514112"/>
            <a:ext cx="9239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1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7" name="TextBox 25"/>
          <p:cNvSpPr txBox="1"/>
          <p:nvPr/>
        </p:nvSpPr>
        <p:spPr>
          <a:xfrm rot="18915177">
            <a:off x="6447409" y="4258775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8" name="TextBox 26"/>
          <p:cNvSpPr txBox="1"/>
          <p:nvPr/>
        </p:nvSpPr>
        <p:spPr>
          <a:xfrm rot="2625658">
            <a:off x="4780534" y="4245281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grpSp>
        <p:nvGrpSpPr>
          <p:cNvPr id="29" name="组合 216"/>
          <p:cNvGrpSpPr>
            <a:grpSpLocks/>
          </p:cNvGrpSpPr>
          <p:nvPr/>
        </p:nvGrpSpPr>
        <p:grpSpPr bwMode="auto">
          <a:xfrm>
            <a:off x="5684083" y="3320734"/>
            <a:ext cx="864940" cy="65450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9204" y="1954815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设计主要涉及了汽车整体选型以及各主要部件的选型。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7740" y="4459699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设计涉及了动力性计算，确保汽车的可用性。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34108" y="1954815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了汽车车身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设计，确定大致外形。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1861" y="4363198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设计涉及了并联式混合动力系统的分析。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663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 rot="18608448">
            <a:off x="3926167" y="-1985121"/>
            <a:ext cx="4339665" cy="4339665"/>
          </a:xfrm>
          <a:prstGeom prst="chord">
            <a:avLst>
              <a:gd name="adj1" fmla="val 2700000"/>
              <a:gd name="adj2" fmla="val 14088105"/>
            </a:avLst>
          </a:pr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 rot="8100000">
            <a:off x="3597796" y="-2313494"/>
            <a:ext cx="4996409" cy="4996409"/>
          </a:xfrm>
          <a:prstGeom prst="arc">
            <a:avLst>
              <a:gd name="adj1" fmla="val 13235952"/>
              <a:gd name="adj2" fmla="val 2948574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51465" y="637721"/>
            <a:ext cx="228600" cy="228600"/>
            <a:chOff x="3619500" y="4324350"/>
            <a:chExt cx="228600" cy="228600"/>
          </a:xfrm>
        </p:grpSpPr>
        <p:sp>
          <p:nvSpPr>
            <p:cNvPr id="6" name="椭圆 5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99652" y="1894567"/>
            <a:ext cx="228600" cy="228600"/>
            <a:chOff x="3619500" y="4324350"/>
            <a:chExt cx="228600" cy="228600"/>
          </a:xfrm>
        </p:grpSpPr>
        <p:sp>
          <p:nvSpPr>
            <p:cNvPr id="11" name="椭圆 10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82679" y="2564192"/>
            <a:ext cx="228600" cy="228600"/>
            <a:chOff x="3619500" y="4324350"/>
            <a:chExt cx="228600" cy="228600"/>
          </a:xfrm>
        </p:grpSpPr>
        <p:sp>
          <p:nvSpPr>
            <p:cNvPr id="17" name="椭圆 16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84682" y="1894567"/>
            <a:ext cx="228600" cy="228600"/>
            <a:chOff x="3619500" y="4324350"/>
            <a:chExt cx="228600" cy="228600"/>
          </a:xfrm>
        </p:grpSpPr>
        <p:sp>
          <p:nvSpPr>
            <p:cNvPr id="20" name="椭圆 19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6474" y="637721"/>
            <a:ext cx="228600" cy="228600"/>
            <a:chOff x="3619500" y="4324350"/>
            <a:chExt cx="228600" cy="228600"/>
          </a:xfrm>
        </p:grpSpPr>
        <p:sp>
          <p:nvSpPr>
            <p:cNvPr id="23" name="椭圆 22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67392" y="659948"/>
            <a:ext cx="819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90490" y="340124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设计综述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66517" y="438313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</a:t>
            </a:r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71293" y="3411975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</a:t>
            </a:r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结论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79698" y="167321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设计不足</a:t>
            </a:r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与展望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15544" y="313111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73501" y="40647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Contents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72145" y="3145784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Results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84311" y="1405375"/>
            <a:ext cx="244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Insufficient And Prospects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0924" y="165797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绪论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54876" y="1360218"/>
            <a:ext cx="1382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8976360" y="1456612"/>
            <a:ext cx="352772" cy="520857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8" name="组合 211"/>
          <p:cNvGrpSpPr>
            <a:grpSpLocks/>
          </p:cNvGrpSpPr>
          <p:nvPr/>
        </p:nvGrpSpPr>
        <p:grpSpPr bwMode="auto">
          <a:xfrm>
            <a:off x="2147371" y="3100300"/>
            <a:ext cx="540038" cy="601891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216"/>
          <p:cNvGrpSpPr>
            <a:grpSpLocks/>
          </p:cNvGrpSpPr>
          <p:nvPr/>
        </p:nvGrpSpPr>
        <p:grpSpPr bwMode="auto">
          <a:xfrm>
            <a:off x="7714848" y="3202224"/>
            <a:ext cx="703576" cy="532401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5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221"/>
          <p:cNvGrpSpPr>
            <a:grpSpLocks/>
          </p:cNvGrpSpPr>
          <p:nvPr/>
        </p:nvGrpSpPr>
        <p:grpSpPr bwMode="auto">
          <a:xfrm>
            <a:off x="1026063" y="1456612"/>
            <a:ext cx="757687" cy="497394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57" name="Freeform 113"/>
            <p:cNvSpPr>
              <a:spLocks/>
            </p:cNvSpPr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64930" y="4097965"/>
            <a:ext cx="651213" cy="60865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62867" y="247189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658100" y="3307190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453081" y="2452887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72763" y="73881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05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08" y="184710"/>
            <a:ext cx="1557528" cy="15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083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52149" y="265684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01387" y="3310880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设计不足</a:t>
            </a:r>
            <a:r>
              <a:rPr lang="zh-CN" altLang="en-US" sz="4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与展望</a:t>
            </a:r>
            <a:endParaRPr lang="zh-CN" altLang="en-US" sz="40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1016" y="2818735"/>
            <a:ext cx="407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Insufficient And Prospects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840471" y="3018087"/>
            <a:ext cx="533400" cy="787549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827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86740" y="65913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571740" y="6400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033300" y="454372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不足与</a:t>
            </a:r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展望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06438" y="2030761"/>
            <a:ext cx="4152900" cy="3124200"/>
            <a:chOff x="2290006" y="1276350"/>
            <a:chExt cx="4563989" cy="3433719"/>
          </a:xfrm>
        </p:grpSpPr>
        <p:sp>
          <p:nvSpPr>
            <p:cNvPr id="12" name="Freeform 57"/>
            <p:cNvSpPr>
              <a:spLocks/>
            </p:cNvSpPr>
            <p:nvPr/>
          </p:nvSpPr>
          <p:spPr bwMode="auto">
            <a:xfrm>
              <a:off x="4565324" y="1276350"/>
              <a:ext cx="1134989" cy="2563738"/>
            </a:xfrm>
            <a:custGeom>
              <a:avLst/>
              <a:gdLst>
                <a:gd name="T0" fmla="*/ 0 w 79"/>
                <a:gd name="T1" fmla="*/ 0 h 178"/>
                <a:gd name="T2" fmla="*/ 143669 w 79"/>
                <a:gd name="T3" fmla="*/ 2563738 h 178"/>
                <a:gd name="T4" fmla="*/ 86202 w 79"/>
                <a:gd name="T5" fmla="*/ 2563738 h 178"/>
                <a:gd name="T6" fmla="*/ 0 w 7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78">
                  <a:moveTo>
                    <a:pt x="0" y="0"/>
                  </a:moveTo>
                  <a:cubicBezTo>
                    <a:pt x="79" y="16"/>
                    <a:pt x="33" y="131"/>
                    <a:pt x="10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20" y="131"/>
                    <a:pt x="48" y="16"/>
                    <a:pt x="0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0"/>
            <p:cNvSpPr>
              <a:spLocks/>
            </p:cNvSpPr>
            <p:nvPr/>
          </p:nvSpPr>
          <p:spPr bwMode="auto">
            <a:xfrm>
              <a:off x="2290006" y="1276350"/>
              <a:ext cx="2275318" cy="2563738"/>
            </a:xfrm>
            <a:custGeom>
              <a:avLst/>
              <a:gdLst>
                <a:gd name="T0" fmla="*/ 2275318 w 158"/>
                <a:gd name="T1" fmla="*/ 0 h 178"/>
                <a:gd name="T2" fmla="*/ 2001704 w 158"/>
                <a:gd name="T3" fmla="*/ 2563738 h 178"/>
                <a:gd name="T4" fmla="*/ 2073708 w 158"/>
                <a:gd name="T5" fmla="*/ 2563738 h 178"/>
                <a:gd name="T6" fmla="*/ 2275318 w 15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" h="178">
                  <a:moveTo>
                    <a:pt x="158" y="0"/>
                  </a:moveTo>
                  <a:cubicBezTo>
                    <a:pt x="0" y="0"/>
                    <a:pt x="139" y="178"/>
                    <a:pt x="139" y="178"/>
                  </a:cubicBezTo>
                  <a:cubicBezTo>
                    <a:pt x="144" y="178"/>
                    <a:pt x="144" y="178"/>
                    <a:pt x="144" y="178"/>
                  </a:cubicBezTo>
                  <a:cubicBezTo>
                    <a:pt x="113" y="131"/>
                    <a:pt x="49" y="16"/>
                    <a:pt x="158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4"/>
            <p:cNvSpPr>
              <a:spLocks/>
            </p:cNvSpPr>
            <p:nvPr/>
          </p:nvSpPr>
          <p:spPr bwMode="auto">
            <a:xfrm>
              <a:off x="4565324" y="1276350"/>
              <a:ext cx="2288671" cy="2563738"/>
            </a:xfrm>
            <a:custGeom>
              <a:avLst/>
              <a:gdLst>
                <a:gd name="T0" fmla="*/ 0 w 159"/>
                <a:gd name="T1" fmla="*/ 0 h 178"/>
                <a:gd name="T2" fmla="*/ 287883 w 159"/>
                <a:gd name="T3" fmla="*/ 2563738 h 178"/>
                <a:gd name="T4" fmla="*/ 201518 w 159"/>
                <a:gd name="T5" fmla="*/ 2563738 h 178"/>
                <a:gd name="T6" fmla="*/ 0 w 15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9" h="178">
                  <a:moveTo>
                    <a:pt x="0" y="0"/>
                  </a:moveTo>
                  <a:cubicBezTo>
                    <a:pt x="159" y="0"/>
                    <a:pt x="20" y="178"/>
                    <a:pt x="20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46" y="131"/>
                    <a:pt x="110" y="16"/>
                    <a:pt x="0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290255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845846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2995034" y="1276350"/>
              <a:ext cx="1570290" cy="2563738"/>
            </a:xfrm>
            <a:custGeom>
              <a:avLst/>
              <a:gdLst>
                <a:gd name="T0" fmla="*/ 1570290 w 109"/>
                <a:gd name="T1" fmla="*/ 0 h 178"/>
                <a:gd name="T2" fmla="*/ 1368601 w 109"/>
                <a:gd name="T3" fmla="*/ 2563738 h 178"/>
                <a:gd name="T4" fmla="*/ 1426227 w 109"/>
                <a:gd name="T5" fmla="*/ 2563738 h 178"/>
                <a:gd name="T6" fmla="*/ 1570290 w 10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78">
                  <a:moveTo>
                    <a:pt x="109" y="0"/>
                  </a:moveTo>
                  <a:cubicBezTo>
                    <a:pt x="0" y="16"/>
                    <a:pt x="64" y="131"/>
                    <a:pt x="95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77" y="131"/>
                    <a:pt x="31" y="16"/>
                    <a:pt x="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3887001" y="1276350"/>
              <a:ext cx="678322" cy="2563738"/>
            </a:xfrm>
            <a:custGeom>
              <a:avLst/>
              <a:gdLst>
                <a:gd name="T0" fmla="*/ 678322 w 47"/>
                <a:gd name="T1" fmla="*/ 0 h 178"/>
                <a:gd name="T2" fmla="*/ 591728 w 47"/>
                <a:gd name="T3" fmla="*/ 2563738 h 178"/>
                <a:gd name="T4" fmla="*/ 678322 w 47"/>
                <a:gd name="T5" fmla="*/ 2563738 h 178"/>
                <a:gd name="T6" fmla="*/ 678322 w 47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178">
                  <a:moveTo>
                    <a:pt x="47" y="0"/>
                  </a:moveTo>
                  <a:cubicBezTo>
                    <a:pt x="0" y="16"/>
                    <a:pt x="28" y="131"/>
                    <a:pt x="41" y="178"/>
                  </a:cubicBezTo>
                  <a:cubicBezTo>
                    <a:pt x="47" y="178"/>
                    <a:pt x="47" y="178"/>
                    <a:pt x="47" y="178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3441017" y="1276350"/>
              <a:ext cx="1124307" cy="2563738"/>
            </a:xfrm>
            <a:custGeom>
              <a:avLst/>
              <a:gdLst>
                <a:gd name="T0" fmla="*/ 1124307 w 78"/>
                <a:gd name="T1" fmla="*/ 0 h 178"/>
                <a:gd name="T2" fmla="*/ 980165 w 78"/>
                <a:gd name="T3" fmla="*/ 2563738 h 178"/>
                <a:gd name="T4" fmla="*/ 1037822 w 78"/>
                <a:gd name="T5" fmla="*/ 2563738 h 178"/>
                <a:gd name="T6" fmla="*/ 1124307 w 7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178">
                  <a:moveTo>
                    <a:pt x="78" y="0"/>
                  </a:moveTo>
                  <a:cubicBezTo>
                    <a:pt x="0" y="16"/>
                    <a:pt x="46" y="131"/>
                    <a:pt x="68" y="178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59" y="131"/>
                    <a:pt x="31" y="16"/>
                    <a:pt x="78" y="0"/>
                  </a:cubicBez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4565324" y="1276350"/>
              <a:ext cx="1583643" cy="2563738"/>
            </a:xfrm>
            <a:custGeom>
              <a:avLst/>
              <a:gdLst>
                <a:gd name="T0" fmla="*/ 0 w 110"/>
                <a:gd name="T1" fmla="*/ 0 h 178"/>
                <a:gd name="T2" fmla="*/ 201555 w 110"/>
                <a:gd name="T3" fmla="*/ 2563738 h 178"/>
                <a:gd name="T4" fmla="*/ 143968 w 110"/>
                <a:gd name="T5" fmla="*/ 2563738 h 178"/>
                <a:gd name="T6" fmla="*/ 0 w 110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178">
                  <a:moveTo>
                    <a:pt x="0" y="0"/>
                  </a:moveTo>
                  <a:cubicBezTo>
                    <a:pt x="110" y="16"/>
                    <a:pt x="46" y="131"/>
                    <a:pt x="14" y="178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33" y="131"/>
                    <a:pt x="79" y="1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4565324" y="1276350"/>
              <a:ext cx="689005" cy="2563738"/>
            </a:xfrm>
            <a:custGeom>
              <a:avLst/>
              <a:gdLst>
                <a:gd name="T0" fmla="*/ 0 w 48"/>
                <a:gd name="T1" fmla="*/ 0 h 178"/>
                <a:gd name="T2" fmla="*/ 86126 w 48"/>
                <a:gd name="T3" fmla="*/ 2563738 h 178"/>
                <a:gd name="T4" fmla="*/ 0 w 48"/>
                <a:gd name="T5" fmla="*/ 2563738 h 178"/>
                <a:gd name="T6" fmla="*/ 0 w 4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78">
                  <a:moveTo>
                    <a:pt x="0" y="0"/>
                  </a:moveTo>
                  <a:cubicBezTo>
                    <a:pt x="48" y="16"/>
                    <a:pt x="20" y="131"/>
                    <a:pt x="6" y="178"/>
                  </a:cubicBezTo>
                  <a:cubicBezTo>
                    <a:pt x="0" y="178"/>
                    <a:pt x="0" y="178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6"/>
            <p:cNvSpPr>
              <a:spLocks/>
            </p:cNvSpPr>
            <p:nvPr/>
          </p:nvSpPr>
          <p:spPr bwMode="auto">
            <a:xfrm>
              <a:off x="4182904" y="4133228"/>
              <a:ext cx="763780" cy="576841"/>
            </a:xfrm>
            <a:custGeom>
              <a:avLst/>
              <a:gdLst>
                <a:gd name="T0" fmla="*/ 763780 w 53"/>
                <a:gd name="T1" fmla="*/ 504736 h 40"/>
                <a:gd name="T2" fmla="*/ 691725 w 53"/>
                <a:gd name="T3" fmla="*/ 576841 h 40"/>
                <a:gd name="T4" fmla="*/ 72055 w 53"/>
                <a:gd name="T5" fmla="*/ 576841 h 40"/>
                <a:gd name="T6" fmla="*/ 0 w 53"/>
                <a:gd name="T7" fmla="*/ 504736 h 40"/>
                <a:gd name="T8" fmla="*/ 0 w 53"/>
                <a:gd name="T9" fmla="*/ 72105 h 40"/>
                <a:gd name="T10" fmla="*/ 72055 w 53"/>
                <a:gd name="T11" fmla="*/ 0 h 40"/>
                <a:gd name="T12" fmla="*/ 691725 w 53"/>
                <a:gd name="T13" fmla="*/ 0 h 40"/>
                <a:gd name="T14" fmla="*/ 763780 w 53"/>
                <a:gd name="T15" fmla="*/ 72105 h 40"/>
                <a:gd name="T16" fmla="*/ 763780 w 53"/>
                <a:gd name="T17" fmla="*/ 504736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40">
                  <a:moveTo>
                    <a:pt x="53" y="35"/>
                  </a:moveTo>
                  <a:cubicBezTo>
                    <a:pt x="53" y="37"/>
                    <a:pt x="51" y="40"/>
                    <a:pt x="48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7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2"/>
                    <a:pt x="53" y="5"/>
                  </a:cubicBezTo>
                  <a:lnTo>
                    <a:pt x="53" y="35"/>
                  </a:lnTo>
                  <a:close/>
                </a:path>
              </a:pathLst>
            </a:custGeom>
            <a:solidFill>
              <a:srgbClr val="005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Freeform 40"/>
          <p:cNvSpPr>
            <a:spLocks/>
          </p:cNvSpPr>
          <p:nvPr/>
        </p:nvSpPr>
        <p:spPr bwMode="auto">
          <a:xfrm>
            <a:off x="3758103" y="4246942"/>
            <a:ext cx="448873" cy="290482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40"/>
          <p:cNvSpPr>
            <a:spLocks/>
          </p:cNvSpPr>
          <p:nvPr/>
        </p:nvSpPr>
        <p:spPr bwMode="auto">
          <a:xfrm>
            <a:off x="4141946" y="2854181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40"/>
          <p:cNvSpPr>
            <a:spLocks/>
          </p:cNvSpPr>
          <p:nvPr/>
        </p:nvSpPr>
        <p:spPr bwMode="auto">
          <a:xfrm>
            <a:off x="624434" y="3797649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28"/>
          <p:cNvGrpSpPr/>
          <p:nvPr/>
        </p:nvGrpSpPr>
        <p:grpSpPr>
          <a:xfrm>
            <a:off x="1482561" y="5154961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814417" y="2413339"/>
            <a:ext cx="5875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设计是对汽车总体性的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设计，因此涉及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的主体内容较简单，并未对各部分进行详细的设计。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本设计尚未细致研究现实中可能存在的问题，仍有很多地方有待完善。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本设计研究了混合动力驱动系统的可行性，结合理论探讨混合动力汽车的新发展。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169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3762" y="206684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9250" y="3112215"/>
            <a:ext cx="895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本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悉心指导下完成的。老师渊博的专业知识，严谨的治学态度，精益求精的工作作风，诲人不倦的高尚师德，严以律己、宽以待人的崇高风范，朴实无华、平易近人的人格魅力对我影响深远。不仅是我树立了远大的学术目标、掌握了基本的研究方法，还使我明白了许多待人接物与人处事的道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本论文从选题到完成，每一步都是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在铁锤老师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的指导下完成了，倾注了老师大量的心血。在此，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谨向老师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表示崇高的敬意和衷心的感谢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Freeform 40"/>
          <p:cNvSpPr>
            <a:spLocks/>
          </p:cNvSpPr>
          <p:nvPr/>
        </p:nvSpPr>
        <p:spPr bwMode="auto">
          <a:xfrm>
            <a:off x="10778683" y="1878102"/>
            <a:ext cx="1219200" cy="788988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0"/>
          <p:cNvSpPr>
            <a:spLocks/>
          </p:cNvSpPr>
          <p:nvPr/>
        </p:nvSpPr>
        <p:spPr bwMode="auto">
          <a:xfrm>
            <a:off x="8759825" y="714572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0"/>
          <p:cNvSpPr>
            <a:spLocks/>
          </p:cNvSpPr>
          <p:nvPr/>
        </p:nvSpPr>
        <p:spPr bwMode="auto">
          <a:xfrm>
            <a:off x="2885294" y="1288343"/>
            <a:ext cx="682429" cy="441026"/>
          </a:xfrm>
          <a:custGeom>
            <a:avLst/>
            <a:gdLst>
              <a:gd name="T0" fmla="*/ 734418 w 235"/>
              <a:gd name="T1" fmla="*/ 170597 h 152"/>
              <a:gd name="T2" fmla="*/ 468439 w 235"/>
              <a:gd name="T3" fmla="*/ 0 h 152"/>
              <a:gd name="T4" fmla="*/ 174672 w 235"/>
              <a:gd name="T5" fmla="*/ 249945 h 152"/>
              <a:gd name="T6" fmla="*/ 170702 w 235"/>
              <a:gd name="T7" fmla="*/ 249945 h 152"/>
              <a:gd name="T8" fmla="*/ 0 w 235"/>
              <a:gd name="T9" fmla="*/ 420542 h 152"/>
              <a:gd name="T10" fmla="*/ 170702 w 235"/>
              <a:gd name="T11" fmla="*/ 603041 h 152"/>
              <a:gd name="T12" fmla="*/ 678840 w 235"/>
              <a:gd name="T13" fmla="*/ 603041 h 152"/>
              <a:gd name="T14" fmla="*/ 932909 w 235"/>
              <a:gd name="T15" fmla="*/ 384835 h 152"/>
              <a:gd name="T16" fmla="*/ 734418 w 235"/>
              <a:gd name="T17" fmla="*/ 170597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0"/>
          <p:cNvSpPr>
            <a:spLocks/>
          </p:cNvSpPr>
          <p:nvPr/>
        </p:nvSpPr>
        <p:spPr bwMode="auto">
          <a:xfrm>
            <a:off x="260646" y="1849507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28"/>
          <p:cNvGrpSpPr/>
          <p:nvPr/>
        </p:nvGrpSpPr>
        <p:grpSpPr>
          <a:xfrm>
            <a:off x="4252675" y="603550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5925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40342" y="2598003"/>
            <a:ext cx="8038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rgbClr val="005D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THANK FOR YOUR WATCH</a:t>
            </a:r>
            <a:endParaRPr lang="zh-CN" altLang="en-US" sz="4800" dirty="0">
              <a:ln w="0"/>
              <a:solidFill>
                <a:srgbClr val="005D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6738" y="5512872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答辩学生：詹宇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0088" y="36357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恳请各位老师批评指正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65079" y="741954"/>
            <a:ext cx="6181439" cy="4543094"/>
            <a:chOff x="3135609" y="1400509"/>
            <a:chExt cx="4327334" cy="3180406"/>
          </a:xfrm>
          <a:solidFill>
            <a:srgbClr val="005D9D"/>
          </a:solidFill>
        </p:grpSpPr>
        <p:sp>
          <p:nvSpPr>
            <p:cNvPr id="13" name="椭圆 12"/>
            <p:cNvSpPr/>
            <p:nvPr/>
          </p:nvSpPr>
          <p:spPr>
            <a:xfrm>
              <a:off x="4594415" y="4200084"/>
              <a:ext cx="380831" cy="380831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35609" y="2315938"/>
              <a:ext cx="246284" cy="24628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00775" y="3769099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65845" y="2170529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666182" y="4147816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399495" y="3795126"/>
              <a:ext cx="63448" cy="63448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046662" y="216130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84601" y="2399021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98266" y="1400509"/>
              <a:ext cx="304924" cy="30492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222774" y="438429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3725" y="241600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93804" y="200299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98943" y="361187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82566" y="254717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93172" y="215359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74221" y="2527271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290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47521" y="2639987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11057" y="3194646"/>
            <a:ext cx="1653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7040" y="269554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组合 221"/>
          <p:cNvGrpSpPr>
            <a:grpSpLocks/>
          </p:cNvGrpSpPr>
          <p:nvPr/>
        </p:nvGrpSpPr>
        <p:grpSpPr bwMode="auto">
          <a:xfrm>
            <a:off x="1728205" y="3068194"/>
            <a:ext cx="995683" cy="653629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6" name="Freeform 113"/>
            <p:cNvSpPr>
              <a:spLocks/>
            </p:cNvSpPr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15"/>
            <p:cNvSpPr>
              <a:spLocks/>
            </p:cNvSpPr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19809" y="386011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Freeform 20"/>
          <p:cNvSpPr>
            <a:spLocks noEditPoints="1"/>
          </p:cNvSpPr>
          <p:nvPr/>
        </p:nvSpPr>
        <p:spPr bwMode="auto">
          <a:xfrm>
            <a:off x="6915718" y="3715982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19809" y="5034844"/>
            <a:ext cx="184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设计路径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组合 212"/>
          <p:cNvGrpSpPr>
            <a:grpSpLocks/>
          </p:cNvGrpSpPr>
          <p:nvPr/>
        </p:nvGrpSpPr>
        <p:grpSpPr bwMode="auto">
          <a:xfrm>
            <a:off x="6915718" y="4947873"/>
            <a:ext cx="757755" cy="661109"/>
            <a:chOff x="6218743" y="889867"/>
            <a:chExt cx="1111250" cy="969962"/>
          </a:xfrm>
          <a:solidFill>
            <a:srgbClr val="005D9D"/>
          </a:solidFill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6219308" y="1393176"/>
              <a:ext cx="680022" cy="466601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35"/>
            <p:cNvSpPr>
              <a:spLocks noEditPoints="1"/>
            </p:cNvSpPr>
            <p:nvPr/>
          </p:nvSpPr>
          <p:spPr bwMode="auto">
            <a:xfrm>
              <a:off x="6219308" y="890453"/>
              <a:ext cx="680022" cy="517776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36"/>
            <p:cNvSpPr>
              <a:spLocks noEditPoints="1"/>
            </p:cNvSpPr>
            <p:nvPr/>
          </p:nvSpPr>
          <p:spPr bwMode="auto">
            <a:xfrm>
              <a:off x="6739855" y="1149341"/>
              <a:ext cx="589754" cy="451549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37"/>
            <p:cNvSpPr>
              <a:spLocks noEditPoints="1"/>
            </p:cNvSpPr>
            <p:nvPr/>
          </p:nvSpPr>
          <p:spPr bwMode="auto">
            <a:xfrm>
              <a:off x="6342674" y="1552725"/>
              <a:ext cx="213636" cy="231794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6360727" y="1089134"/>
              <a:ext cx="177529" cy="240826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6842159" y="1308887"/>
              <a:ext cx="174519" cy="219755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719809" y="2680912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设计目的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2" name="组合 213"/>
          <p:cNvGrpSpPr>
            <a:grpSpLocks/>
          </p:cNvGrpSpPr>
          <p:nvPr/>
        </p:nvGrpSpPr>
        <p:grpSpPr bwMode="auto">
          <a:xfrm>
            <a:off x="6915718" y="2574972"/>
            <a:ext cx="593723" cy="594598"/>
            <a:chOff x="1754693" y="2521817"/>
            <a:chExt cx="822325" cy="823913"/>
          </a:xfrm>
          <a:solidFill>
            <a:srgbClr val="005D9D"/>
          </a:solidFill>
        </p:grpSpPr>
        <p:sp>
          <p:nvSpPr>
            <p:cNvPr id="23" name="Freeform 42"/>
            <p:cNvSpPr>
              <a:spLocks noEditPoints="1"/>
            </p:cNvSpPr>
            <p:nvPr/>
          </p:nvSpPr>
          <p:spPr bwMode="auto">
            <a:xfrm>
              <a:off x="1754033" y="2534090"/>
              <a:ext cx="667986" cy="776664"/>
            </a:xfrm>
            <a:custGeom>
              <a:avLst/>
              <a:gdLst>
                <a:gd name="T0" fmla="*/ 157 w 178"/>
                <a:gd name="T1" fmla="*/ 0 h 207"/>
                <a:gd name="T2" fmla="*/ 20 w 178"/>
                <a:gd name="T3" fmla="*/ 0 h 207"/>
                <a:gd name="T4" fmla="*/ 0 w 178"/>
                <a:gd name="T5" fmla="*/ 20 h 207"/>
                <a:gd name="T6" fmla="*/ 0 w 178"/>
                <a:gd name="T7" fmla="*/ 186 h 207"/>
                <a:gd name="T8" fmla="*/ 20 w 178"/>
                <a:gd name="T9" fmla="*/ 207 h 207"/>
                <a:gd name="T10" fmla="*/ 157 w 178"/>
                <a:gd name="T11" fmla="*/ 207 h 207"/>
                <a:gd name="T12" fmla="*/ 178 w 178"/>
                <a:gd name="T13" fmla="*/ 186 h 207"/>
                <a:gd name="T14" fmla="*/ 178 w 178"/>
                <a:gd name="T15" fmla="*/ 20 h 207"/>
                <a:gd name="T16" fmla="*/ 157 w 178"/>
                <a:gd name="T17" fmla="*/ 0 h 207"/>
                <a:gd name="T18" fmla="*/ 89 w 178"/>
                <a:gd name="T19" fmla="*/ 200 h 207"/>
                <a:gd name="T20" fmla="*/ 81 w 178"/>
                <a:gd name="T21" fmla="*/ 193 h 207"/>
                <a:gd name="T22" fmla="*/ 89 w 178"/>
                <a:gd name="T23" fmla="*/ 185 h 207"/>
                <a:gd name="T24" fmla="*/ 96 w 178"/>
                <a:gd name="T25" fmla="*/ 193 h 207"/>
                <a:gd name="T26" fmla="*/ 89 w 178"/>
                <a:gd name="T27" fmla="*/ 200 h 207"/>
                <a:gd name="T28" fmla="*/ 161 w 178"/>
                <a:gd name="T29" fmla="*/ 176 h 207"/>
                <a:gd name="T30" fmla="*/ 157 w 178"/>
                <a:gd name="T31" fmla="*/ 179 h 207"/>
                <a:gd name="T32" fmla="*/ 20 w 178"/>
                <a:gd name="T33" fmla="*/ 179 h 207"/>
                <a:gd name="T34" fmla="*/ 17 w 178"/>
                <a:gd name="T35" fmla="*/ 176 h 207"/>
                <a:gd name="T36" fmla="*/ 17 w 178"/>
                <a:gd name="T37" fmla="*/ 20 h 207"/>
                <a:gd name="T38" fmla="*/ 20 w 178"/>
                <a:gd name="T39" fmla="*/ 17 h 207"/>
                <a:gd name="T40" fmla="*/ 157 w 178"/>
                <a:gd name="T41" fmla="*/ 17 h 207"/>
                <a:gd name="T42" fmla="*/ 161 w 178"/>
                <a:gd name="T43" fmla="*/ 20 h 207"/>
                <a:gd name="T44" fmla="*/ 161 w 178"/>
                <a:gd name="T45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207">
                  <a:moveTo>
                    <a:pt x="15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69" y="207"/>
                    <a:pt x="178" y="198"/>
                    <a:pt x="178" y="186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9"/>
                    <a:pt x="169" y="0"/>
                    <a:pt x="157" y="0"/>
                  </a:cubicBezTo>
                  <a:close/>
                  <a:moveTo>
                    <a:pt x="89" y="200"/>
                  </a:moveTo>
                  <a:cubicBezTo>
                    <a:pt x="85" y="200"/>
                    <a:pt x="81" y="197"/>
                    <a:pt x="81" y="193"/>
                  </a:cubicBezTo>
                  <a:cubicBezTo>
                    <a:pt x="81" y="189"/>
                    <a:pt x="85" y="185"/>
                    <a:pt x="89" y="185"/>
                  </a:cubicBezTo>
                  <a:cubicBezTo>
                    <a:pt x="93" y="185"/>
                    <a:pt x="96" y="189"/>
                    <a:pt x="96" y="193"/>
                  </a:cubicBezTo>
                  <a:cubicBezTo>
                    <a:pt x="96" y="197"/>
                    <a:pt x="93" y="200"/>
                    <a:pt x="89" y="200"/>
                  </a:cubicBezTo>
                  <a:close/>
                  <a:moveTo>
                    <a:pt x="161" y="176"/>
                  </a:moveTo>
                  <a:cubicBezTo>
                    <a:pt x="161" y="177"/>
                    <a:pt x="159" y="179"/>
                    <a:pt x="157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79"/>
                    <a:pt x="17" y="177"/>
                    <a:pt x="17" y="17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7"/>
                    <a:pt x="20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9" y="17"/>
                    <a:pt x="161" y="18"/>
                    <a:pt x="161" y="20"/>
                  </a:cubicBezTo>
                  <a:lnTo>
                    <a:pt x="161" y="1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auto">
            <a:xfrm>
              <a:off x="2467153" y="2522048"/>
              <a:ext cx="105314" cy="51175"/>
            </a:xfrm>
            <a:custGeom>
              <a:avLst/>
              <a:gdLst>
                <a:gd name="T0" fmla="*/ 25 w 29"/>
                <a:gd name="T1" fmla="*/ 0 h 14"/>
                <a:gd name="T2" fmla="*/ 4 w 29"/>
                <a:gd name="T3" fmla="*/ 0 h 14"/>
                <a:gd name="T4" fmla="*/ 0 w 29"/>
                <a:gd name="T5" fmla="*/ 4 h 14"/>
                <a:gd name="T6" fmla="*/ 0 w 29"/>
                <a:gd name="T7" fmla="*/ 14 h 14"/>
                <a:gd name="T8" fmla="*/ 29 w 29"/>
                <a:gd name="T9" fmla="*/ 14 h 14"/>
                <a:gd name="T10" fmla="*/ 29 w 29"/>
                <a:gd name="T11" fmla="*/ 4 h 14"/>
                <a:gd name="T12" fmla="*/ 25 w 2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4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44"/>
            <p:cNvSpPr>
              <a:spLocks/>
            </p:cNvSpPr>
            <p:nvPr/>
          </p:nvSpPr>
          <p:spPr bwMode="auto">
            <a:xfrm>
              <a:off x="2467153" y="2585264"/>
              <a:ext cx="105314" cy="761613"/>
            </a:xfrm>
            <a:custGeom>
              <a:avLst/>
              <a:gdLst>
                <a:gd name="T0" fmla="*/ 0 w 29"/>
                <a:gd name="T1" fmla="*/ 60 h 202"/>
                <a:gd name="T2" fmla="*/ 2 w 29"/>
                <a:gd name="T3" fmla="*/ 63 h 202"/>
                <a:gd name="T4" fmla="*/ 19 w 29"/>
                <a:gd name="T5" fmla="*/ 63 h 202"/>
                <a:gd name="T6" fmla="*/ 19 w 29"/>
                <a:gd name="T7" fmla="*/ 66 h 202"/>
                <a:gd name="T8" fmla="*/ 4 w 29"/>
                <a:gd name="T9" fmla="*/ 66 h 202"/>
                <a:gd name="T10" fmla="*/ 4 w 29"/>
                <a:gd name="T11" fmla="*/ 169 h 202"/>
                <a:gd name="T12" fmla="*/ 15 w 29"/>
                <a:gd name="T13" fmla="*/ 202 h 202"/>
                <a:gd name="T14" fmla="*/ 25 w 29"/>
                <a:gd name="T15" fmla="*/ 169 h 202"/>
                <a:gd name="T16" fmla="*/ 25 w 29"/>
                <a:gd name="T17" fmla="*/ 64 h 202"/>
                <a:gd name="T18" fmla="*/ 29 w 29"/>
                <a:gd name="T19" fmla="*/ 60 h 202"/>
                <a:gd name="T20" fmla="*/ 29 w 29"/>
                <a:gd name="T21" fmla="*/ 0 h 202"/>
                <a:gd name="T22" fmla="*/ 0 w 29"/>
                <a:gd name="T23" fmla="*/ 0 h 202"/>
                <a:gd name="T24" fmla="*/ 0 w 29"/>
                <a:gd name="T25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2">
                  <a:moveTo>
                    <a:pt x="0" y="60"/>
                  </a:moveTo>
                  <a:cubicBezTo>
                    <a:pt x="0" y="61"/>
                    <a:pt x="1" y="62"/>
                    <a:pt x="2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4"/>
                    <a:pt x="29" y="62"/>
                    <a:pt x="29" y="6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1874391" y="2735780"/>
              <a:ext cx="43328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1868373" y="2832111"/>
              <a:ext cx="436296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1874391" y="2931452"/>
              <a:ext cx="430279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1865364" y="3030792"/>
              <a:ext cx="43629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719809" y="151647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15718" y="1295335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3245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6950" y="212614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42859" y="190500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6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475097" y="2814859"/>
            <a:ext cx="4758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dirty="0" smtClean="0"/>
              <a:t>      </a:t>
            </a:r>
            <a:r>
              <a:rPr lang="zh-CN" altLang="zh-CN" sz="1600" dirty="0" smtClean="0"/>
              <a:t>随着</a:t>
            </a:r>
            <a:r>
              <a:rPr lang="zh-CN" altLang="zh-CN" sz="1600" dirty="0"/>
              <a:t>现代科学技术的快速发展，石油资源的枯竭，人们环保意识的提高，混合动力汽车及电动汽车将成为新世纪前几十年汽车发展的</a:t>
            </a:r>
            <a:r>
              <a:rPr lang="zh-CN" altLang="zh-CN" sz="1600" dirty="0" smtClean="0"/>
              <a:t>主流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并</a:t>
            </a:r>
            <a:r>
              <a:rPr lang="zh-CN" altLang="zh-CN" sz="1600" dirty="0"/>
              <a:t>成为我国汽车界所有业内人士的</a:t>
            </a:r>
            <a:r>
              <a:rPr lang="zh-CN" altLang="zh-CN" sz="1600" dirty="0" smtClean="0"/>
              <a:t>共识。</a:t>
            </a:r>
            <a:r>
              <a:rPr lang="zh-CN" altLang="en-US" sz="1600" dirty="0" smtClean="0"/>
              <a:t>而如何合理设计混合动力系统，则是混合动力汽车设计的一个重要任务。</a:t>
            </a:r>
            <a:r>
              <a:rPr lang="zh-CN" altLang="zh-CN" sz="1600" dirty="0" smtClean="0"/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74" y="1305142"/>
            <a:ext cx="4470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6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6950" y="212614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设计目的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42859" y="190500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6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475097" y="3120669"/>
            <a:ext cx="4758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dirty="0" smtClean="0"/>
              <a:t>      学习掌握</a:t>
            </a:r>
            <a:r>
              <a:rPr lang="zh-CN" altLang="zh-CN" sz="1600" dirty="0" smtClean="0"/>
              <a:t>并</a:t>
            </a:r>
            <a:r>
              <a:rPr lang="zh-CN" altLang="zh-CN" sz="1600" dirty="0"/>
              <a:t>联式混合动力汽车的设计方法，完成装配设计，体会完成该选题对熟悉专业内容产生的</a:t>
            </a:r>
            <a:r>
              <a:rPr lang="zh-CN" altLang="zh-CN" sz="1600" dirty="0" smtClean="0"/>
              <a:t>影响</a:t>
            </a:r>
            <a:r>
              <a:rPr lang="zh-CN" altLang="en-US" sz="1600" dirty="0" smtClean="0"/>
              <a:t>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81" y="1981270"/>
            <a:ext cx="5097733" cy="30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5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 rot="2700000">
            <a:off x="4947835" y="2756186"/>
            <a:ext cx="2301059" cy="2301059"/>
          </a:xfrm>
          <a:prstGeom prst="ellipse">
            <a:avLst/>
          </a:prstGeom>
          <a:solidFill>
            <a:srgbClr val="005D9D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innerShdw blurRad="88900">
              <a:prstClr val="black"/>
            </a:inn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18742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4641805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18742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flipH="1">
            <a:off x="4641805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24"/>
          <p:cNvSpPr>
            <a:spLocks/>
          </p:cNvSpPr>
          <p:nvPr/>
        </p:nvSpPr>
        <p:spPr bwMode="auto">
          <a:xfrm rot="2700000">
            <a:off x="5010837" y="2815796"/>
            <a:ext cx="2182407" cy="2180463"/>
          </a:xfrm>
          <a:custGeom>
            <a:avLst/>
            <a:gdLst>
              <a:gd name="T0" fmla="*/ 391 w 475"/>
              <a:gd name="T1" fmla="*/ 390 h 475"/>
              <a:gd name="T2" fmla="*/ 85 w 475"/>
              <a:gd name="T3" fmla="*/ 390 h 475"/>
              <a:gd name="T4" fmla="*/ 85 w 475"/>
              <a:gd name="T5" fmla="*/ 84 h 475"/>
              <a:gd name="T6" fmla="*/ 391 w 475"/>
              <a:gd name="T7" fmla="*/ 84 h 475"/>
              <a:gd name="T8" fmla="*/ 391 w 475"/>
              <a:gd name="T9" fmla="*/ 39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75">
                <a:moveTo>
                  <a:pt x="391" y="390"/>
                </a:moveTo>
                <a:cubicBezTo>
                  <a:pt x="306" y="475"/>
                  <a:pt x="169" y="475"/>
                  <a:pt x="85" y="390"/>
                </a:cubicBezTo>
                <a:cubicBezTo>
                  <a:pt x="0" y="306"/>
                  <a:pt x="0" y="169"/>
                  <a:pt x="85" y="84"/>
                </a:cubicBezTo>
                <a:cubicBezTo>
                  <a:pt x="169" y="0"/>
                  <a:pt x="306" y="0"/>
                  <a:pt x="391" y="84"/>
                </a:cubicBezTo>
                <a:cubicBezTo>
                  <a:pt x="475" y="169"/>
                  <a:pt x="475" y="306"/>
                  <a:pt x="391" y="390"/>
                </a:cubicBezTo>
                <a:close/>
              </a:path>
            </a:pathLst>
          </a:cu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28600" sx="106000" sy="106000" algn="ctr" rotWithShape="0">
              <a:prstClr val="black">
                <a:alpha val="4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7572375" y="1811655"/>
            <a:ext cx="0" cy="12308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462416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/>
          </a:p>
        </p:txBody>
      </p:sp>
      <p:sp>
        <p:nvSpPr>
          <p:cNvPr id="94" name="TextBox 2059"/>
          <p:cNvSpPr txBox="1"/>
          <p:nvPr/>
        </p:nvSpPr>
        <p:spPr>
          <a:xfrm>
            <a:off x="7457437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提高能量利用效率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462416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2059"/>
          <p:cNvSpPr txBox="1"/>
          <p:nvPr/>
        </p:nvSpPr>
        <p:spPr>
          <a:xfrm>
            <a:off x="7457437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提高燃油利用率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641805" y="4740159"/>
            <a:ext cx="0" cy="11424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4641805" y="1811655"/>
            <a:ext cx="0" cy="11995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flipH="1">
            <a:off x="937260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3" name="TextBox 2059"/>
          <p:cNvSpPr txBox="1"/>
          <p:nvPr/>
        </p:nvSpPr>
        <p:spPr>
          <a:xfrm flipH="1">
            <a:off x="942239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可持续发展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 flipH="1">
            <a:off x="937260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6" name="TextBox 2059"/>
          <p:cNvSpPr txBox="1"/>
          <p:nvPr/>
        </p:nvSpPr>
        <p:spPr>
          <a:xfrm flipH="1">
            <a:off x="942239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阶段性过渡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7572375" y="4753282"/>
            <a:ext cx="0" cy="1129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213618" y="409066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设计意义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5819435" y="3245636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56878" y="2313679"/>
            <a:ext cx="3972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为了满足人类的可持续发展的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需要，混合动力汽车减少了对化石能源的消耗。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56878" y="4902462"/>
            <a:ext cx="385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在纯电动汽车尚难以普及的情况下，混合动力汽车有良好的发展趋势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97574" y="2348804"/>
            <a:ext cx="3642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在不同情况下合理分配电动机与发动机的输出关系。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697574" y="4936278"/>
            <a:ext cx="3763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在燃油经济性比较低的情况下使用电力驱动。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8581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3111997" y="3451537"/>
            <a:ext cx="696913" cy="696913"/>
          </a:xfrm>
          <a:prstGeom prst="plus">
            <a:avLst>
              <a:gd name="adj" fmla="val 40931"/>
            </a:avLst>
          </a:prstGeom>
          <a:solidFill>
            <a:srgbClr val="005D9D"/>
          </a:solidFill>
          <a:ln>
            <a:noFill/>
          </a:ln>
          <a:effectLst>
            <a:innerShdw blurRad="50800">
              <a:prstClr val="black"/>
            </a:innerShdw>
          </a:effectLst>
          <a:extLst/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819082" y="3451537"/>
            <a:ext cx="696913" cy="696913"/>
          </a:xfrm>
          <a:prstGeom prst="plus">
            <a:avLst>
              <a:gd name="adj" fmla="val 40931"/>
            </a:avLst>
          </a:prstGeom>
          <a:solidFill>
            <a:srgbClr val="005D9D"/>
          </a:solidFill>
          <a:ln>
            <a:noFill/>
          </a:ln>
          <a:effectLst>
            <a:innerShdw blurRad="50800">
              <a:prstClr val="black"/>
            </a:innerShdw>
          </a:effectLst>
          <a:extLst/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8526168" y="3451537"/>
            <a:ext cx="696913" cy="696913"/>
          </a:xfrm>
          <a:prstGeom prst="plus">
            <a:avLst>
              <a:gd name="adj" fmla="val 40931"/>
            </a:avLst>
          </a:prstGeom>
          <a:solidFill>
            <a:srgbClr val="005D9D"/>
          </a:solidFill>
          <a:ln>
            <a:noFill/>
          </a:ln>
          <a:effectLst>
            <a:innerShdw blurRad="50800">
              <a:prstClr val="black"/>
            </a:innerShdw>
          </a:effectLst>
          <a:extLst/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gray">
          <a:xfrm>
            <a:off x="1435597" y="3140387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1213982" y="4737412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 eaLnBrk="1" hangingPunct="1"/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anose="03000509000000000000" pitchFamily="65" charset="-120"/>
                <a:cs typeface="Tahoma" panose="020B0604030504040204" pitchFamily="34" charset="0"/>
              </a:rPr>
              <a:t>文献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ea typeface="DFKai-SB" panose="03000509000000000000" pitchFamily="65" charset="-120"/>
                <a:cs typeface="Tahoma" panose="020B0604030504040204" pitchFamily="34" charset="0"/>
              </a:rPr>
              <a:t>参考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anose="03000509000000000000" pitchFamily="65" charset="-120"/>
              <a:cs typeface="Tahoma" panose="020B0604030504040204" pitchFamily="34" charset="0"/>
            </a:endParaRP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gray">
          <a:xfrm>
            <a:off x="4147048" y="3140387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3936544" y="4737412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anose="03000509000000000000" pitchFamily="65" charset="-120"/>
                <a:cs typeface="Tahoma" panose="020B0604030504040204" pitchFamily="34" charset="0"/>
              </a:rPr>
              <a:t>咨询老师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anose="03000509000000000000" pitchFamily="65" charset="-120"/>
              <a:cs typeface="Tahoma" panose="020B0604030504040204" pitchFamily="34" charset="0"/>
            </a:endParaRP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gray">
          <a:xfrm>
            <a:off x="6858499" y="3140387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50" name="AutoShape 13"/>
          <p:cNvSpPr>
            <a:spLocks noChangeArrowheads="1"/>
          </p:cNvSpPr>
          <p:nvPr/>
        </p:nvSpPr>
        <p:spPr bwMode="auto">
          <a:xfrm>
            <a:off x="6659106" y="4737412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ea typeface="DFKai-SB" panose="03000509000000000000" pitchFamily="65" charset="-120"/>
                <a:cs typeface="Tahoma" panose="020B0604030504040204" pitchFamily="34" charset="0"/>
              </a:rPr>
              <a:t>查阅书籍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ea typeface="DFKai-SB" panose="03000509000000000000" pitchFamily="65" charset="-120"/>
              <a:cs typeface="Tahoma" panose="020B0604030504040204" pitchFamily="34" charset="0"/>
            </a:endParaRP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gray">
          <a:xfrm>
            <a:off x="9569950" y="3140387"/>
            <a:ext cx="1320800" cy="1320800"/>
          </a:xfrm>
          <a:prstGeom prst="ellipse">
            <a:avLst/>
          </a:prstGeom>
          <a:noFill/>
          <a:ln w="3175" algn="ctr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lIns="45720" tIns="44450" rIns="45720" bIns="44450" anchor="ctr" anchorCtr="1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PMingLiU" panose="02020500000000000000" pitchFamily="18" charset="-120"/>
            </a:endParaRPr>
          </a:p>
        </p:txBody>
      </p:sp>
      <p:sp>
        <p:nvSpPr>
          <p:cNvPr id="53" name="AutoShape 14"/>
          <p:cNvSpPr>
            <a:spLocks noChangeArrowheads="1"/>
          </p:cNvSpPr>
          <p:nvPr/>
        </p:nvSpPr>
        <p:spPr bwMode="auto">
          <a:xfrm>
            <a:off x="9396183" y="4737412"/>
            <a:ext cx="1727200" cy="465137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DFKai-SB" panose="03000509000000000000" pitchFamily="65" charset="-120"/>
                <a:cs typeface="Tahoma" panose="020B0604030504040204" pitchFamily="34" charset="0"/>
              </a:rPr>
              <a:t>归纳整理</a:t>
            </a:r>
            <a:endParaRPr lang="zh-TW" altLang="en-US" b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sx="101000" sy="101000" algn="ctr" rotWithShape="0">
                  <a:prstClr val="black">
                    <a:alpha val="40000"/>
                  </a:prstClr>
                </a:outerShdw>
              </a:effectLst>
              <a:latin typeface="+mn-lt"/>
              <a:ea typeface="DFKai-SB" panose="03000509000000000000" pitchFamily="65" charset="-120"/>
              <a:cs typeface="Tahoma" panose="020B0604030504040204" pitchFamily="34" charset="0"/>
            </a:endParaRPr>
          </a:p>
        </p:txBody>
      </p:sp>
      <p:grpSp>
        <p:nvGrpSpPr>
          <p:cNvPr id="58" name="组合 219"/>
          <p:cNvGrpSpPr>
            <a:grpSpLocks/>
          </p:cNvGrpSpPr>
          <p:nvPr/>
        </p:nvGrpSpPr>
        <p:grpSpPr bwMode="auto">
          <a:xfrm>
            <a:off x="1840499" y="3451537"/>
            <a:ext cx="545879" cy="650159"/>
            <a:chOff x="286255" y="2442442"/>
            <a:chExt cx="754063" cy="8985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59" name="Freeform 97"/>
            <p:cNvSpPr>
              <a:spLocks/>
            </p:cNvSpPr>
            <p:nvPr/>
          </p:nvSpPr>
          <p:spPr bwMode="auto">
            <a:xfrm>
              <a:off x="285669" y="2868235"/>
              <a:ext cx="361073" cy="472622"/>
            </a:xfrm>
            <a:custGeom>
              <a:avLst/>
              <a:gdLst>
                <a:gd name="T0" fmla="*/ 0 w 96"/>
                <a:gd name="T1" fmla="*/ 126 h 126"/>
                <a:gd name="T2" fmla="*/ 13 w 96"/>
                <a:gd name="T3" fmla="*/ 126 h 126"/>
                <a:gd name="T4" fmla="*/ 13 w 96"/>
                <a:gd name="T5" fmla="*/ 24 h 126"/>
                <a:gd name="T6" fmla="*/ 21 w 96"/>
                <a:gd name="T7" fmla="*/ 11 h 126"/>
                <a:gd name="T8" fmla="*/ 22 w 96"/>
                <a:gd name="T9" fmla="*/ 11 h 126"/>
                <a:gd name="T10" fmla="*/ 29 w 96"/>
                <a:gd name="T11" fmla="*/ 24 h 126"/>
                <a:gd name="T12" fmla="*/ 29 w 96"/>
                <a:gd name="T13" fmla="*/ 126 h 126"/>
                <a:gd name="T14" fmla="*/ 40 w 96"/>
                <a:gd name="T15" fmla="*/ 126 h 126"/>
                <a:gd name="T16" fmla="*/ 40 w 96"/>
                <a:gd name="T17" fmla="*/ 24 h 126"/>
                <a:gd name="T18" fmla="*/ 48 w 96"/>
                <a:gd name="T19" fmla="*/ 11 h 126"/>
                <a:gd name="T20" fmla="*/ 49 w 96"/>
                <a:gd name="T21" fmla="*/ 11 h 126"/>
                <a:gd name="T22" fmla="*/ 56 w 96"/>
                <a:gd name="T23" fmla="*/ 24 h 126"/>
                <a:gd name="T24" fmla="*/ 56 w 96"/>
                <a:gd name="T25" fmla="*/ 126 h 126"/>
                <a:gd name="T26" fmla="*/ 68 w 96"/>
                <a:gd name="T27" fmla="*/ 126 h 126"/>
                <a:gd name="T28" fmla="*/ 68 w 96"/>
                <a:gd name="T29" fmla="*/ 24 h 126"/>
                <a:gd name="T30" fmla="*/ 76 w 96"/>
                <a:gd name="T31" fmla="*/ 11 h 126"/>
                <a:gd name="T32" fmla="*/ 77 w 96"/>
                <a:gd name="T33" fmla="*/ 11 h 126"/>
                <a:gd name="T34" fmla="*/ 84 w 96"/>
                <a:gd name="T35" fmla="*/ 24 h 126"/>
                <a:gd name="T36" fmla="*/ 84 w 96"/>
                <a:gd name="T37" fmla="*/ 126 h 126"/>
                <a:gd name="T38" fmla="*/ 96 w 96"/>
                <a:gd name="T39" fmla="*/ 126 h 126"/>
                <a:gd name="T40" fmla="*/ 96 w 96"/>
                <a:gd name="T41" fmla="*/ 0 h 126"/>
                <a:gd name="T42" fmla="*/ 0 w 96"/>
                <a:gd name="T43" fmla="*/ 0 h 126"/>
                <a:gd name="T44" fmla="*/ 0 w 96"/>
                <a:gd name="T4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26">
                  <a:moveTo>
                    <a:pt x="0" y="126"/>
                  </a:moveTo>
                  <a:cubicBezTo>
                    <a:pt x="13" y="126"/>
                    <a:pt x="13" y="126"/>
                    <a:pt x="13" y="1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6"/>
                    <a:pt x="17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6" y="11"/>
                    <a:pt x="29" y="16"/>
                    <a:pt x="29" y="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6"/>
                    <a:pt x="44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3" y="11"/>
                    <a:pt x="56" y="16"/>
                    <a:pt x="56" y="24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6"/>
                    <a:pt x="72" y="11"/>
                    <a:pt x="76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81" y="11"/>
                    <a:pt x="84" y="16"/>
                    <a:pt x="84" y="24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98"/>
            <p:cNvSpPr>
              <a:spLocks/>
            </p:cNvSpPr>
            <p:nvPr/>
          </p:nvSpPr>
          <p:spPr bwMode="auto">
            <a:xfrm>
              <a:off x="403017" y="2437760"/>
              <a:ext cx="132394" cy="156537"/>
            </a:xfrm>
            <a:custGeom>
              <a:avLst/>
              <a:gdLst>
                <a:gd name="T0" fmla="*/ 36 w 36"/>
                <a:gd name="T1" fmla="*/ 38 h 41"/>
                <a:gd name="T2" fmla="*/ 18 w 36"/>
                <a:gd name="T3" fmla="*/ 0 h 41"/>
                <a:gd name="T4" fmla="*/ 0 w 36"/>
                <a:gd name="T5" fmla="*/ 39 h 41"/>
                <a:gd name="T6" fmla="*/ 17 w 36"/>
                <a:gd name="T7" fmla="*/ 41 h 41"/>
                <a:gd name="T8" fmla="*/ 36 w 36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36" y="38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0"/>
                    <a:pt x="11" y="41"/>
                    <a:pt x="17" y="41"/>
                  </a:cubicBezTo>
                  <a:cubicBezTo>
                    <a:pt x="24" y="41"/>
                    <a:pt x="30" y="40"/>
                    <a:pt x="36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99"/>
            <p:cNvSpPr>
              <a:spLocks/>
            </p:cNvSpPr>
            <p:nvPr/>
          </p:nvSpPr>
          <p:spPr bwMode="auto">
            <a:xfrm>
              <a:off x="285669" y="2624400"/>
              <a:ext cx="361073" cy="201691"/>
            </a:xfrm>
            <a:custGeom>
              <a:avLst/>
              <a:gdLst>
                <a:gd name="T0" fmla="*/ 72 w 96"/>
                <a:gd name="T1" fmla="*/ 0 h 53"/>
                <a:gd name="T2" fmla="*/ 48 w 96"/>
                <a:gd name="T3" fmla="*/ 4 h 53"/>
                <a:gd name="T4" fmla="*/ 26 w 96"/>
                <a:gd name="T5" fmla="*/ 0 h 53"/>
                <a:gd name="T6" fmla="*/ 0 w 96"/>
                <a:gd name="T7" fmla="*/ 53 h 53"/>
                <a:gd name="T8" fmla="*/ 96 w 96"/>
                <a:gd name="T9" fmla="*/ 53 h 53"/>
                <a:gd name="T10" fmla="*/ 72 w 9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3">
                  <a:moveTo>
                    <a:pt x="72" y="0"/>
                  </a:moveTo>
                  <a:cubicBezTo>
                    <a:pt x="65" y="2"/>
                    <a:pt x="57" y="4"/>
                    <a:pt x="48" y="4"/>
                  </a:cubicBezTo>
                  <a:cubicBezTo>
                    <a:pt x="40" y="4"/>
                    <a:pt x="33" y="3"/>
                    <a:pt x="26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6" y="53"/>
                    <a:pt x="96" y="53"/>
                    <a:pt x="96" y="53"/>
                  </a:cubicBez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100"/>
            <p:cNvSpPr>
              <a:spLocks noEditPoints="1"/>
            </p:cNvSpPr>
            <p:nvPr/>
          </p:nvSpPr>
          <p:spPr bwMode="auto">
            <a:xfrm>
              <a:off x="697894" y="2744813"/>
              <a:ext cx="343020" cy="596044"/>
            </a:xfrm>
            <a:custGeom>
              <a:avLst/>
              <a:gdLst>
                <a:gd name="T0" fmla="*/ 85 w 91"/>
                <a:gd name="T1" fmla="*/ 41 h 158"/>
                <a:gd name="T2" fmla="*/ 85 w 91"/>
                <a:gd name="T3" fmla="*/ 11 h 158"/>
                <a:gd name="T4" fmla="*/ 74 w 91"/>
                <a:gd name="T5" fmla="*/ 0 h 158"/>
                <a:gd name="T6" fmla="*/ 17 w 91"/>
                <a:gd name="T7" fmla="*/ 0 h 158"/>
                <a:gd name="T8" fmla="*/ 6 w 91"/>
                <a:gd name="T9" fmla="*/ 11 h 158"/>
                <a:gd name="T10" fmla="*/ 6 w 91"/>
                <a:gd name="T11" fmla="*/ 41 h 158"/>
                <a:gd name="T12" fmla="*/ 0 w 91"/>
                <a:gd name="T13" fmla="*/ 41 h 158"/>
                <a:gd name="T14" fmla="*/ 0 w 91"/>
                <a:gd name="T15" fmla="*/ 158 h 158"/>
                <a:gd name="T16" fmla="*/ 91 w 91"/>
                <a:gd name="T17" fmla="*/ 158 h 158"/>
                <a:gd name="T18" fmla="*/ 91 w 91"/>
                <a:gd name="T19" fmla="*/ 41 h 158"/>
                <a:gd name="T20" fmla="*/ 85 w 91"/>
                <a:gd name="T21" fmla="*/ 41 h 158"/>
                <a:gd name="T22" fmla="*/ 76 w 91"/>
                <a:gd name="T23" fmla="*/ 41 h 158"/>
                <a:gd name="T24" fmla="*/ 15 w 91"/>
                <a:gd name="T25" fmla="*/ 41 h 158"/>
                <a:gd name="T26" fmla="*/ 15 w 91"/>
                <a:gd name="T27" fmla="*/ 11 h 158"/>
                <a:gd name="T28" fmla="*/ 17 w 91"/>
                <a:gd name="T29" fmla="*/ 9 h 158"/>
                <a:gd name="T30" fmla="*/ 74 w 91"/>
                <a:gd name="T31" fmla="*/ 9 h 158"/>
                <a:gd name="T32" fmla="*/ 76 w 91"/>
                <a:gd name="T33" fmla="*/ 11 h 158"/>
                <a:gd name="T34" fmla="*/ 76 w 91"/>
                <a:gd name="T35" fmla="*/ 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58">
                  <a:moveTo>
                    <a:pt x="85" y="41"/>
                  </a:move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0"/>
                    <a:pt x="6" y="5"/>
                    <a:pt x="6" y="1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1" y="41"/>
                    <a:pt x="91" y="41"/>
                    <a:pt x="91" y="41"/>
                  </a:cubicBezTo>
                  <a:lnTo>
                    <a:pt x="85" y="41"/>
                  </a:lnTo>
                  <a:close/>
                  <a:moveTo>
                    <a:pt x="76" y="41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5" y="9"/>
                    <a:pt x="76" y="10"/>
                    <a:pt x="76" y="11"/>
                  </a:cubicBezTo>
                  <a:lnTo>
                    <a:pt x="76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3" name="组合 225"/>
          <p:cNvGrpSpPr>
            <a:grpSpLocks/>
          </p:cNvGrpSpPr>
          <p:nvPr/>
        </p:nvGrpSpPr>
        <p:grpSpPr bwMode="auto">
          <a:xfrm>
            <a:off x="4432228" y="3561417"/>
            <a:ext cx="750440" cy="590427"/>
            <a:chOff x="3162805" y="4088679"/>
            <a:chExt cx="1036638" cy="815976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3381871" y="4499832"/>
              <a:ext cx="556655" cy="403384"/>
            </a:xfrm>
            <a:custGeom>
              <a:avLst/>
              <a:gdLst>
                <a:gd name="T0" fmla="*/ 0 w 148"/>
                <a:gd name="T1" fmla="*/ 0 h 108"/>
                <a:gd name="T2" fmla="*/ 0 w 148"/>
                <a:gd name="T3" fmla="*/ 81 h 108"/>
                <a:gd name="T4" fmla="*/ 74 w 148"/>
                <a:gd name="T5" fmla="*/ 108 h 108"/>
                <a:gd name="T6" fmla="*/ 148 w 148"/>
                <a:gd name="T7" fmla="*/ 81 h 108"/>
                <a:gd name="T8" fmla="*/ 148 w 148"/>
                <a:gd name="T9" fmla="*/ 5 h 108"/>
                <a:gd name="T10" fmla="*/ 79 w 148"/>
                <a:gd name="T11" fmla="*/ 39 h 108"/>
                <a:gd name="T12" fmla="*/ 0 w 14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08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17" y="97"/>
                    <a:pt x="44" y="108"/>
                    <a:pt x="74" y="108"/>
                  </a:cubicBezTo>
                  <a:cubicBezTo>
                    <a:pt x="104" y="108"/>
                    <a:pt x="131" y="97"/>
                    <a:pt x="148" y="81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3162219" y="4087418"/>
              <a:ext cx="1038084" cy="517776"/>
            </a:xfrm>
            <a:custGeom>
              <a:avLst/>
              <a:gdLst>
                <a:gd name="T0" fmla="*/ 653 w 653"/>
                <a:gd name="T1" fmla="*/ 164 h 327"/>
                <a:gd name="T2" fmla="*/ 326 w 653"/>
                <a:gd name="T3" fmla="*/ 0 h 327"/>
                <a:gd name="T4" fmla="*/ 0 w 653"/>
                <a:gd name="T5" fmla="*/ 164 h 327"/>
                <a:gd name="T6" fmla="*/ 326 w 653"/>
                <a:gd name="T7" fmla="*/ 327 h 327"/>
                <a:gd name="T8" fmla="*/ 653 w 653"/>
                <a:gd name="T9" fmla="*/ 16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27">
                  <a:moveTo>
                    <a:pt x="653" y="164"/>
                  </a:moveTo>
                  <a:lnTo>
                    <a:pt x="326" y="0"/>
                  </a:lnTo>
                  <a:lnTo>
                    <a:pt x="0" y="164"/>
                  </a:lnTo>
                  <a:lnTo>
                    <a:pt x="326" y="327"/>
                  </a:lnTo>
                  <a:lnTo>
                    <a:pt x="653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4007731" y="4421563"/>
              <a:ext cx="117350" cy="352209"/>
            </a:xfrm>
            <a:custGeom>
              <a:avLst/>
              <a:gdLst>
                <a:gd name="T0" fmla="*/ 24 w 31"/>
                <a:gd name="T1" fmla="*/ 49 h 93"/>
                <a:gd name="T2" fmla="*/ 24 w 31"/>
                <a:gd name="T3" fmla="*/ 0 h 93"/>
                <a:gd name="T4" fmla="*/ 8 w 31"/>
                <a:gd name="T5" fmla="*/ 7 h 93"/>
                <a:gd name="T6" fmla="*/ 8 w 31"/>
                <a:gd name="T7" fmla="*/ 49 h 93"/>
                <a:gd name="T8" fmla="*/ 0 w 31"/>
                <a:gd name="T9" fmla="*/ 63 h 93"/>
                <a:gd name="T10" fmla="*/ 16 w 31"/>
                <a:gd name="T11" fmla="*/ 93 h 93"/>
                <a:gd name="T12" fmla="*/ 31 w 31"/>
                <a:gd name="T13" fmla="*/ 63 h 93"/>
                <a:gd name="T14" fmla="*/ 24 w 31"/>
                <a:gd name="T15" fmla="*/ 4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93">
                  <a:moveTo>
                    <a:pt x="24" y="49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3" y="52"/>
                    <a:pt x="0" y="57"/>
                    <a:pt x="0" y="63"/>
                  </a:cubicBezTo>
                  <a:cubicBezTo>
                    <a:pt x="0" y="72"/>
                    <a:pt x="7" y="93"/>
                    <a:pt x="16" y="93"/>
                  </a:cubicBezTo>
                  <a:cubicBezTo>
                    <a:pt x="24" y="93"/>
                    <a:pt x="31" y="72"/>
                    <a:pt x="31" y="63"/>
                  </a:cubicBezTo>
                  <a:cubicBezTo>
                    <a:pt x="31" y="57"/>
                    <a:pt x="28" y="52"/>
                    <a:pt x="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983882" y="3409042"/>
            <a:ext cx="522774" cy="779805"/>
            <a:chOff x="9543962" y="4337843"/>
            <a:chExt cx="381000" cy="5683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68" name="Freeform 11"/>
            <p:cNvSpPr>
              <a:spLocks noEditPoints="1"/>
            </p:cNvSpPr>
            <p:nvPr/>
          </p:nvSpPr>
          <p:spPr bwMode="auto">
            <a:xfrm>
              <a:off x="9543962" y="4337843"/>
              <a:ext cx="381000" cy="568325"/>
            </a:xfrm>
            <a:custGeom>
              <a:avLst/>
              <a:gdLst>
                <a:gd name="T0" fmla="*/ 192 w 192"/>
                <a:gd name="T1" fmla="*/ 209 h 285"/>
                <a:gd name="T2" fmla="*/ 192 w 192"/>
                <a:gd name="T3" fmla="*/ 192 h 285"/>
                <a:gd name="T4" fmla="*/ 182 w 192"/>
                <a:gd name="T5" fmla="*/ 192 h 285"/>
                <a:gd name="T6" fmla="*/ 182 w 192"/>
                <a:gd name="T7" fmla="*/ 0 h 285"/>
                <a:gd name="T8" fmla="*/ 11 w 192"/>
                <a:gd name="T9" fmla="*/ 0 h 285"/>
                <a:gd name="T10" fmla="*/ 11 w 192"/>
                <a:gd name="T11" fmla="*/ 192 h 285"/>
                <a:gd name="T12" fmla="*/ 0 w 192"/>
                <a:gd name="T13" fmla="*/ 192 h 285"/>
                <a:gd name="T14" fmla="*/ 0 w 192"/>
                <a:gd name="T15" fmla="*/ 209 h 285"/>
                <a:gd name="T16" fmla="*/ 85 w 192"/>
                <a:gd name="T17" fmla="*/ 209 h 285"/>
                <a:gd name="T18" fmla="*/ 85 w 192"/>
                <a:gd name="T19" fmla="*/ 265 h 285"/>
                <a:gd name="T20" fmla="*/ 67 w 192"/>
                <a:gd name="T21" fmla="*/ 265 h 285"/>
                <a:gd name="T22" fmla="*/ 60 w 192"/>
                <a:gd name="T23" fmla="*/ 280 h 285"/>
                <a:gd name="T24" fmla="*/ 60 w 192"/>
                <a:gd name="T25" fmla="*/ 285 h 285"/>
                <a:gd name="T26" fmla="*/ 133 w 192"/>
                <a:gd name="T27" fmla="*/ 285 h 285"/>
                <a:gd name="T28" fmla="*/ 133 w 192"/>
                <a:gd name="T29" fmla="*/ 280 h 285"/>
                <a:gd name="T30" fmla="*/ 125 w 192"/>
                <a:gd name="T31" fmla="*/ 265 h 285"/>
                <a:gd name="T32" fmla="*/ 108 w 192"/>
                <a:gd name="T33" fmla="*/ 265 h 285"/>
                <a:gd name="T34" fmla="*/ 108 w 192"/>
                <a:gd name="T35" fmla="*/ 209 h 285"/>
                <a:gd name="T36" fmla="*/ 192 w 192"/>
                <a:gd name="T37" fmla="*/ 209 h 285"/>
                <a:gd name="T38" fmla="*/ 26 w 192"/>
                <a:gd name="T39" fmla="*/ 192 h 285"/>
                <a:gd name="T40" fmla="*/ 26 w 192"/>
                <a:gd name="T41" fmla="*/ 15 h 285"/>
                <a:gd name="T42" fmla="*/ 167 w 192"/>
                <a:gd name="T43" fmla="*/ 15 h 285"/>
                <a:gd name="T44" fmla="*/ 167 w 192"/>
                <a:gd name="T45" fmla="*/ 192 h 285"/>
                <a:gd name="T46" fmla="*/ 26 w 192"/>
                <a:gd name="T47" fmla="*/ 19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285">
                  <a:moveTo>
                    <a:pt x="192" y="209"/>
                  </a:moveTo>
                  <a:cubicBezTo>
                    <a:pt x="192" y="192"/>
                    <a:pt x="192" y="192"/>
                    <a:pt x="192" y="192"/>
                  </a:cubicBezTo>
                  <a:cubicBezTo>
                    <a:pt x="182" y="192"/>
                    <a:pt x="182" y="192"/>
                    <a:pt x="182" y="19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65"/>
                    <a:pt x="85" y="265"/>
                    <a:pt x="85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63" y="265"/>
                    <a:pt x="60" y="272"/>
                    <a:pt x="60" y="280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133" y="285"/>
                    <a:pt x="133" y="285"/>
                    <a:pt x="133" y="285"/>
                  </a:cubicBezTo>
                  <a:cubicBezTo>
                    <a:pt x="133" y="280"/>
                    <a:pt x="133" y="280"/>
                    <a:pt x="133" y="280"/>
                  </a:cubicBezTo>
                  <a:cubicBezTo>
                    <a:pt x="133" y="272"/>
                    <a:pt x="129" y="265"/>
                    <a:pt x="125" y="265"/>
                  </a:cubicBezTo>
                  <a:cubicBezTo>
                    <a:pt x="108" y="265"/>
                    <a:pt x="108" y="265"/>
                    <a:pt x="108" y="265"/>
                  </a:cubicBezTo>
                  <a:cubicBezTo>
                    <a:pt x="108" y="209"/>
                    <a:pt x="108" y="209"/>
                    <a:pt x="108" y="209"/>
                  </a:cubicBezTo>
                  <a:lnTo>
                    <a:pt x="192" y="209"/>
                  </a:lnTo>
                  <a:close/>
                  <a:moveTo>
                    <a:pt x="26" y="192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7" y="192"/>
                    <a:pt x="167" y="192"/>
                    <a:pt x="167" y="192"/>
                  </a:cubicBezTo>
                  <a:lnTo>
                    <a:pt x="26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9624924" y="4428331"/>
              <a:ext cx="228600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9621749" y="4480718"/>
              <a:ext cx="2301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9623337" y="4533106"/>
              <a:ext cx="228600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9621749" y="4583906"/>
              <a:ext cx="228600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94950" y="3492888"/>
            <a:ext cx="666537" cy="622972"/>
            <a:chOff x="7132549" y="4412456"/>
            <a:chExt cx="485775" cy="454025"/>
          </a:xfrm>
          <a:solidFill>
            <a:srgbClr val="005D9D"/>
          </a:solidFill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663744" y="1825011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设计路径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54" name="组合 14"/>
          <p:cNvGrpSpPr/>
          <p:nvPr/>
        </p:nvGrpSpPr>
        <p:grpSpPr>
          <a:xfrm>
            <a:off x="4859653" y="1603871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55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0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4890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788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49351" y="3167900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设计综述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6775" y="2727738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</a:t>
            </a:r>
          </a:p>
        </p:txBody>
      </p:sp>
      <p:grpSp>
        <p:nvGrpSpPr>
          <p:cNvPr id="12" name="组合 211"/>
          <p:cNvGrpSpPr>
            <a:grpSpLocks/>
          </p:cNvGrpSpPr>
          <p:nvPr/>
        </p:nvGrpSpPr>
        <p:grpSpPr bwMode="auto">
          <a:xfrm>
            <a:off x="4073638" y="2924573"/>
            <a:ext cx="839660" cy="935830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0523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设计综述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节能原理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50250" y="2830882"/>
            <a:ext cx="833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恢复电池能量和充电。在汽车的减速过程中，可以将部分汽车的动能转化为电能储存。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适时关闭引擎。在一定条件下，使用电动马达作为代替性动力来源已降低消耗。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能源策略控制。使用电机控制机可以精确控制能量输出，提高燃油经济性。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69917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方正正纤黑简体"/>
        <a:cs typeface=""/>
      </a:majorFont>
      <a:minorFont>
        <a:latin typeface="Arial" panose="020F0502020204030204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767</Words>
  <Application>Microsoft Macintosh PowerPoint</Application>
  <PresentationFormat>宽屏</PresentationFormat>
  <Paragraphs>119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Broadway</vt:lpstr>
      <vt:lpstr>Calibri</vt:lpstr>
      <vt:lpstr>DFKai-SB</vt:lpstr>
      <vt:lpstr>Microsoft YaHei</vt:lpstr>
      <vt:lpstr>PMingLiU</vt:lpstr>
      <vt:lpstr>Tahoma</vt:lpstr>
      <vt:lpstr>Times New Roman</vt:lpstr>
      <vt:lpstr>Wingdings</vt:lpstr>
      <vt:lpstr>方正正纤黑简体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张童</dc:creator>
  <cp:lastModifiedBy>玩具</cp:lastModifiedBy>
  <cp:revision>63</cp:revision>
  <dcterms:created xsi:type="dcterms:W3CDTF">2016-04-28T00:01:56Z</dcterms:created>
  <dcterms:modified xsi:type="dcterms:W3CDTF">2017-06-11T17:05:21Z</dcterms:modified>
</cp:coreProperties>
</file>