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4" r:id="rId2"/>
    <p:sldId id="256" r:id="rId3"/>
    <p:sldId id="258" r:id="rId4"/>
    <p:sldId id="259" r:id="rId5"/>
    <p:sldId id="263" r:id="rId6"/>
    <p:sldId id="260" r:id="rId7"/>
    <p:sldId id="261" r:id="rId8"/>
    <p:sldId id="278" r:id="rId9"/>
    <p:sldId id="279" r:id="rId10"/>
    <p:sldId id="277" r:id="rId11"/>
    <p:sldId id="275" r:id="rId12"/>
    <p:sldId id="276" r:id="rId13"/>
    <p:sldId id="262" r:id="rId14"/>
    <p:sldId id="264" r:id="rId15"/>
    <p:sldId id="265" r:id="rId16"/>
    <p:sldId id="268" r:id="rId17"/>
    <p:sldId id="266" r:id="rId18"/>
    <p:sldId id="285" r:id="rId19"/>
    <p:sldId id="286" r:id="rId20"/>
    <p:sldId id="267" r:id="rId21"/>
    <p:sldId id="269" r:id="rId22"/>
    <p:sldId id="270" r:id="rId23"/>
    <p:sldId id="271" r:id="rId24"/>
    <p:sldId id="284" r:id="rId25"/>
    <p:sldId id="280" r:id="rId26"/>
    <p:sldId id="283" r:id="rId27"/>
    <p:sldId id="282" r:id="rId2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118-EEF0-4E18-9F92-75B191806FDE}" type="datetimeFigureOut">
              <a:rPr lang="es-ES" smtClean="0"/>
              <a:pPr/>
              <a:t>13/01/2016</a:t>
            </a:fld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7C01913-6F4E-4F11-9915-F9340978F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118-EEF0-4E18-9F92-75B191806FDE}" type="datetimeFigureOut">
              <a:rPr lang="es-ES" smtClean="0"/>
              <a:pPr/>
              <a:t>13/01/2016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1913-6F4E-4F11-9915-F9340978F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118-EEF0-4E18-9F92-75B191806FDE}" type="datetimeFigureOut">
              <a:rPr lang="es-ES" smtClean="0"/>
              <a:pPr/>
              <a:t>13/01/2016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1913-6F4E-4F11-9915-F9340978F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118-EEF0-4E18-9F92-75B191806FDE}" type="datetimeFigureOut">
              <a:rPr lang="es-ES" smtClean="0"/>
              <a:pPr/>
              <a:t>13/01/2016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7C01913-6F4E-4F11-9915-F9340978F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118-EEF0-4E18-9F92-75B191806FDE}" type="datetimeFigureOut">
              <a:rPr lang="es-ES" smtClean="0"/>
              <a:pPr/>
              <a:t>13/01/2016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1913-6F4E-4F11-9915-F9340978F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118-EEF0-4E18-9F92-75B191806FDE}" type="datetimeFigureOut">
              <a:rPr lang="es-ES" smtClean="0"/>
              <a:pPr/>
              <a:t>13/01/2016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1913-6F4E-4F11-9915-F9340978F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118-EEF0-4E18-9F92-75B191806FDE}" type="datetimeFigureOut">
              <a:rPr lang="es-ES" smtClean="0"/>
              <a:pPr/>
              <a:t>13/01/2016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7C01913-6F4E-4F11-9915-F9340978F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118-EEF0-4E18-9F92-75B191806FDE}" type="datetimeFigureOut">
              <a:rPr lang="es-ES" smtClean="0"/>
              <a:pPr/>
              <a:t>13/01/2016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1913-6F4E-4F11-9915-F9340978F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118-EEF0-4E18-9F92-75B191806FDE}" type="datetimeFigureOut">
              <a:rPr lang="es-ES" smtClean="0"/>
              <a:pPr/>
              <a:t>13/01/2016</a:t>
            </a:fld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1913-6F4E-4F11-9915-F9340978F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118-EEF0-4E18-9F92-75B191806FDE}" type="datetimeFigureOut">
              <a:rPr lang="es-ES" smtClean="0"/>
              <a:pPr/>
              <a:t>13/01/2016</a:t>
            </a:fld>
            <a:endParaRPr 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1913-6F4E-4F11-9915-F9340978F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118-EEF0-4E18-9F92-75B191806FDE}" type="datetimeFigureOut">
              <a:rPr lang="es-ES" smtClean="0"/>
              <a:pPr/>
              <a:t>13/01/2016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1913-6F4E-4F11-9915-F9340978F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E27118-EEF0-4E18-9F92-75B191806FDE}" type="datetimeFigureOut">
              <a:rPr lang="es-ES" smtClean="0"/>
              <a:pPr/>
              <a:t>13/01/2016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7C01913-6F4E-4F11-9915-F9340978FD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carloshumberto\Desktop\sistemas%20en%20tiempo%20real\fianl\Sistemas%20En%20Tiempo%20Real\dispensador.mp4" TargetMode="External"/><Relationship Id="rId1" Type="http://schemas.microsoft.com/office/2007/relationships/media" Target="file:///C:\Users\carloshumberto\Desktop\sistemas%20en%20tiempo%20real\fianl\Sistemas%20En%20Tiempo%20Real\dispensador.mp4" TargetMode="Externa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Proyecto final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81000" y="3000372"/>
            <a:ext cx="8458200" cy="914400"/>
          </a:xfrm>
        </p:spPr>
        <p:txBody>
          <a:bodyPr>
            <a:noAutofit/>
          </a:bodyPr>
          <a:lstStyle/>
          <a:p>
            <a:r>
              <a:rPr lang="es-MX" sz="7200" dirty="0" smtClean="0"/>
              <a:t>Dispensador automatizado de agua</a:t>
            </a:r>
            <a:endParaRPr lang="es-E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Acondicionamiento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19" y="1052736"/>
            <a:ext cx="7530361" cy="5544616"/>
          </a:xfrm>
        </p:spPr>
      </p:pic>
    </p:spTree>
    <p:extLst>
      <p:ext uri="{BB962C8B-B14F-4D97-AF65-F5344CB8AC3E}">
        <p14:creationId xmlns:p14="http://schemas.microsoft.com/office/powerpoint/2010/main" val="10491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035" y="128610"/>
            <a:ext cx="6353930" cy="6729390"/>
          </a:xfrm>
        </p:spPr>
      </p:pic>
    </p:spTree>
    <p:extLst>
      <p:ext uri="{BB962C8B-B14F-4D97-AF65-F5344CB8AC3E}">
        <p14:creationId xmlns:p14="http://schemas.microsoft.com/office/powerpoint/2010/main" val="4404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es-MX" sz="2000" b="1" dirty="0"/>
              <a:t>Load </a:t>
            </a:r>
            <a:r>
              <a:rPr lang="es-MX" sz="2000" b="1" dirty="0" err="1"/>
              <a:t>Cell</a:t>
            </a:r>
            <a:r>
              <a:rPr lang="es-MX" sz="2000" b="1" dirty="0"/>
              <a:t>:</a:t>
            </a:r>
            <a:r>
              <a:rPr lang="es-MX" sz="2000" dirty="0"/>
              <a:t> Sensor a utilizar que detecta pesos de 5g – 5Kg, su material de fabricación es aluminio y es muy utilizado en las básculas caseras.</a:t>
            </a:r>
          </a:p>
          <a:p>
            <a:r>
              <a:rPr lang="es-MX" sz="2000" b="1" dirty="0"/>
              <a:t>AD620: </a:t>
            </a:r>
            <a:r>
              <a:rPr lang="es-MX" sz="2000" dirty="0"/>
              <a:t>Operacional para acondicionar la señal que el sensor entrega, para ser leída por el ADC de la tarjeta.</a:t>
            </a:r>
          </a:p>
          <a:p>
            <a:r>
              <a:rPr lang="es-MX" sz="2000" b="1" dirty="0"/>
              <a:t>L293D: </a:t>
            </a:r>
            <a:r>
              <a:rPr lang="es-MX" sz="2000" dirty="0"/>
              <a:t>Circuito de puente H para mover el motor de la banda transportadora y del freno de la taza, ya que los 2 funcionan a 5 V y la tarjeta solo entrega 3 V.</a:t>
            </a:r>
          </a:p>
          <a:p>
            <a:r>
              <a:rPr lang="es-MX" sz="2000" b="1" dirty="0"/>
              <a:t>R1 y R2: </a:t>
            </a:r>
            <a:r>
              <a:rPr lang="es-MX" sz="2000" dirty="0"/>
              <a:t>Tienen un valor de 12 KΩ.</a:t>
            </a:r>
          </a:p>
          <a:p>
            <a:r>
              <a:rPr lang="es-MX" sz="2000" b="1" dirty="0"/>
              <a:t>C: </a:t>
            </a:r>
            <a:r>
              <a:rPr lang="es-MX" sz="2000" dirty="0"/>
              <a:t>Capacitor de valor 0.01 microfaradios para eliminar un poco el ruido y obtener una buena medición.</a:t>
            </a:r>
          </a:p>
          <a:p>
            <a:r>
              <a:rPr lang="es-MX" sz="2000" b="1" dirty="0"/>
              <a:t>Circuito de potencia: </a:t>
            </a:r>
            <a:r>
              <a:rPr lang="es-MX" sz="2000" dirty="0"/>
              <a:t>Proporcionado por el profesor para poder trabajar con la bomba que llenara las tazas que trabaja con 120 V corriente alterna.</a:t>
            </a:r>
          </a:p>
          <a:p>
            <a:r>
              <a:rPr lang="es-MX" sz="2000" b="1" dirty="0"/>
              <a:t>USB to TTL:</a:t>
            </a:r>
            <a:r>
              <a:rPr lang="es-MX" sz="2000" dirty="0"/>
              <a:t> Dispositivo para transmitir información desde el micro-controlador hacia la Pc vía puerto serial.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051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868" y="8572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Diagrama </a:t>
            </a:r>
            <a:r>
              <a:rPr lang="es-MX" b="1" dirty="0" smtClean="0"/>
              <a:t>3D</a:t>
            </a:r>
            <a:br>
              <a:rPr lang="es-MX" b="1" dirty="0" smtClean="0"/>
            </a:br>
            <a:r>
              <a:rPr lang="es-MX" b="1" dirty="0" smtClean="0"/>
              <a:t> </a:t>
            </a:r>
            <a:r>
              <a:rPr lang="es-MX" b="1" dirty="0"/>
              <a:t>del sistema: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4"/>
            <a:ext cx="5715040" cy="2857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4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3500438"/>
            <a:ext cx="5735361" cy="31527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Montaje</a:t>
            </a:r>
            <a:endParaRPr lang="es-ES" dirty="0"/>
          </a:p>
        </p:txBody>
      </p:sp>
      <p:pic>
        <p:nvPicPr>
          <p:cNvPr id="4" name="3 Imagen" descr="C:\Users\Trapo\Desktop\Nueva carpeta\CAM0027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71612"/>
            <a:ext cx="2143140" cy="1857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4 Imagen" descr="C:\Users\Trapo\Desktop\Nueva carpeta\CAM0029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929066"/>
            <a:ext cx="2527856" cy="2000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5 Imagen" descr="C:\Users\Trapo\Desktop\Nueva carpeta\CAM00311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1571612"/>
            <a:ext cx="2501287" cy="1876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6 Imagen" descr="C:\Users\Trapo\Desktop\Nueva carpeta\CAM00333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884" y="1571612"/>
            <a:ext cx="2526683" cy="1876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9467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Imágenes del proceso de montaje.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9 Imagen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29124" y="3643314"/>
            <a:ext cx="3786214" cy="277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14620"/>
            <a:ext cx="8229600" cy="1143000"/>
          </a:xfrm>
        </p:spPr>
        <p:txBody>
          <a:bodyPr>
            <a:normAutofit/>
          </a:bodyPr>
          <a:lstStyle/>
          <a:p>
            <a:r>
              <a:rPr lang="es-MX" b="1" dirty="0"/>
              <a:t>DISEÑO DE SOFTWARE</a:t>
            </a:r>
            <a:r>
              <a:rPr lang="es-MX" b="1" dirty="0" smtClean="0"/>
              <a:t>: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DIAGRAMA DE </a:t>
            </a:r>
            <a:r>
              <a:rPr lang="es-MX" b="1" dirty="0" smtClean="0"/>
              <a:t>ESTADOS:</a:t>
            </a:r>
            <a:endParaRPr lang="es-ES" dirty="0"/>
          </a:p>
        </p:txBody>
      </p:sp>
      <p:pic>
        <p:nvPicPr>
          <p:cNvPr id="1026" name="Picture 2" descr="https://scontent-atl3-1.xx.fbcdn.net/hphotos-xat1/v/t35.0-12/12546026_10153361127303785_1934660485_o.jpg?oh=1248cc21a655ac9f8acc44d43538c826&amp;oe=5699657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7" r="27323"/>
          <a:stretch/>
        </p:blipFill>
        <p:spPr bwMode="auto">
          <a:xfrm>
            <a:off x="1839888" y="1295400"/>
            <a:ext cx="5616624" cy="5485228"/>
          </a:xfrm>
          <a:prstGeom prst="rect">
            <a:avLst/>
          </a:prstGeom>
          <a:ln w="285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3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/>
              <a:t>Para calcular la siguiente tabla  de estados se utilizó el puerto UART de la tarjeta STM32L100 –DISCOVERY 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594380"/>
              </p:ext>
            </p:extLst>
          </p:nvPr>
        </p:nvGraphicFramePr>
        <p:xfrm>
          <a:off x="285720" y="2000240"/>
          <a:ext cx="8501122" cy="4572032"/>
        </p:xfrm>
        <a:graphic>
          <a:graphicData uri="http://schemas.openxmlformats.org/drawingml/2006/table">
            <a:tbl>
              <a:tblPr/>
              <a:tblGrid>
                <a:gridCol w="2350622"/>
                <a:gridCol w="2505268"/>
                <a:gridCol w="3645232"/>
              </a:tblGrid>
              <a:tr h="7620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latin typeface="Calibri"/>
                          <a:ea typeface="Calibri"/>
                          <a:cs typeface="Times New Roman"/>
                        </a:rPr>
                        <a:t>CONDICION</a:t>
                      </a:r>
                      <a:endParaRPr lang="es-E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b="1">
                          <a:latin typeface="Calibri"/>
                          <a:ea typeface="Calibri"/>
                          <a:cs typeface="Times New Roman"/>
                        </a:rPr>
                        <a:t>RESULTADO DEL ADC</a:t>
                      </a:r>
                      <a:endParaRPr lang="es-E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b="1">
                          <a:latin typeface="Calibri"/>
                          <a:ea typeface="Calibri"/>
                          <a:cs typeface="Times New Roman"/>
                        </a:rPr>
                        <a:t>ACCION</a:t>
                      </a:r>
                      <a:endParaRPr lang="es-E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</a:tr>
              <a:tr h="7620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b="0">
                          <a:latin typeface="Calibri"/>
                          <a:ea typeface="Calibri"/>
                          <a:cs typeface="Times New Roman"/>
                        </a:rPr>
                        <a:t>SIN RECIPIENTE </a:t>
                      </a:r>
                      <a:endParaRPr lang="es-ES" sz="20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C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 smtClean="0">
                          <a:latin typeface="Calibri"/>
                          <a:ea typeface="Calibri"/>
                          <a:cs typeface="Times New Roman"/>
                        </a:rPr>
                        <a:t>1998</a:t>
                      </a:r>
                      <a:endParaRPr lang="es-E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C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>
                          <a:latin typeface="Calibri"/>
                          <a:ea typeface="Calibri"/>
                          <a:cs typeface="Times New Roman"/>
                        </a:rPr>
                        <a:t>ACTIVAR LA BANDA</a:t>
                      </a:r>
                      <a:endParaRPr lang="es-E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CEA"/>
                    </a:solidFill>
                  </a:tcPr>
                </a:tc>
              </a:tr>
              <a:tr h="15240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b="0">
                          <a:latin typeface="Calibri"/>
                          <a:ea typeface="Calibri"/>
                          <a:cs typeface="Times New Roman"/>
                        </a:rPr>
                        <a:t>RECIPIENTE VACIO</a:t>
                      </a:r>
                      <a:endParaRPr lang="es-ES" sz="20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 smtClean="0">
                          <a:latin typeface="Calibri"/>
                          <a:ea typeface="Calibri"/>
                          <a:cs typeface="Times New Roman"/>
                        </a:rPr>
                        <a:t>2293</a:t>
                      </a:r>
                      <a:endParaRPr lang="es-E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latin typeface="Calibri"/>
                          <a:ea typeface="Calibri"/>
                          <a:cs typeface="Times New Roman"/>
                        </a:rPr>
                        <a:t>DETENER LA BANDA</a:t>
                      </a:r>
                      <a:endParaRPr lang="es-ES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latin typeface="Calibri"/>
                          <a:ea typeface="Calibri"/>
                          <a:cs typeface="Times New Roman"/>
                        </a:rPr>
                        <a:t>ACTIVAR LA BOMBA</a:t>
                      </a:r>
                      <a:endParaRPr lang="es-E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</a:tr>
              <a:tr h="15240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b="0" dirty="0">
                          <a:latin typeface="Calibri"/>
                          <a:ea typeface="Calibri"/>
                          <a:cs typeface="Times New Roman"/>
                        </a:rPr>
                        <a:t>RECIPIENTE LLENO</a:t>
                      </a:r>
                      <a:endParaRPr lang="es-ES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C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 smtClean="0">
                          <a:latin typeface="Calibri"/>
                          <a:ea typeface="Calibri"/>
                          <a:cs typeface="Times New Roman"/>
                        </a:rPr>
                        <a:t>2997</a:t>
                      </a:r>
                      <a:endParaRPr lang="es-E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C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latin typeface="Calibri"/>
                          <a:ea typeface="Calibri"/>
                          <a:cs typeface="Times New Roman"/>
                        </a:rPr>
                        <a:t>DESACTIVAR LA BOMBA</a:t>
                      </a:r>
                      <a:endParaRPr lang="es-ES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latin typeface="Calibri"/>
                          <a:ea typeface="Calibri"/>
                          <a:cs typeface="Times New Roman"/>
                        </a:rPr>
                        <a:t>ACTIVAR DISPOSITIVO DE SALIDA</a:t>
                      </a:r>
                      <a:endParaRPr lang="es-E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C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271573"/>
              </p:ext>
            </p:extLst>
          </p:nvPr>
        </p:nvGraphicFramePr>
        <p:xfrm>
          <a:off x="304800" y="1554163"/>
          <a:ext cx="86868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Calibri" panose="020F0502020204030204" pitchFamily="34" charset="0"/>
                        </a:rPr>
                        <a:t>Valor</a:t>
                      </a:r>
                      <a:r>
                        <a:rPr lang="es-MX" baseline="0" dirty="0" smtClean="0">
                          <a:latin typeface="Calibri" panose="020F0502020204030204" pitchFamily="34" charset="0"/>
                        </a:rPr>
                        <a:t> ADC</a:t>
                      </a:r>
                      <a:endParaRPr lang="es-MX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Calibri" panose="020F0502020204030204" pitchFamily="34" charset="0"/>
                        </a:rPr>
                        <a:t>Voltaje (V)</a:t>
                      </a:r>
                      <a:endParaRPr lang="es-MX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Calibri" panose="020F0502020204030204" pitchFamily="34" charset="0"/>
                        </a:rPr>
                        <a:t>Peso (g)</a:t>
                      </a:r>
                      <a:endParaRPr lang="es-MX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Calibri" panose="020F0502020204030204" pitchFamily="34" charset="0"/>
                        </a:rPr>
                        <a:t>1998</a:t>
                      </a:r>
                      <a:endParaRPr lang="es-MX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Calibri" panose="020F0502020204030204" pitchFamily="34" charset="0"/>
                        </a:rPr>
                        <a:t>1.22</a:t>
                      </a:r>
                      <a:endParaRPr lang="es-MX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s-MX" baseline="0" dirty="0" smtClean="0">
                          <a:latin typeface="Calibri" panose="020F0502020204030204" pitchFamily="34" charset="0"/>
                        </a:rPr>
                        <a:t> g</a:t>
                      </a:r>
                      <a:endParaRPr lang="es-MX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Calibri" panose="020F0502020204030204" pitchFamily="34" charset="0"/>
                        </a:rPr>
                        <a:t>2293</a:t>
                      </a:r>
                      <a:endParaRPr lang="es-MX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Calibri" panose="020F0502020204030204" pitchFamily="34" charset="0"/>
                        </a:rPr>
                        <a:t>1.40</a:t>
                      </a:r>
                      <a:endParaRPr lang="es-MX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Calibri" panose="020F0502020204030204" pitchFamily="34" charset="0"/>
                        </a:rPr>
                        <a:t>201 g</a:t>
                      </a:r>
                      <a:endParaRPr lang="es-MX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Calibri" panose="020F0502020204030204" pitchFamily="34" charset="0"/>
                        </a:rPr>
                        <a:t>2997</a:t>
                      </a:r>
                      <a:endParaRPr lang="es-MX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Calibri" panose="020F0502020204030204" pitchFamily="34" charset="0"/>
                        </a:rPr>
                        <a:t>1.83</a:t>
                      </a:r>
                      <a:endParaRPr lang="es-MX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Calibri" panose="020F0502020204030204" pitchFamily="34" charset="0"/>
                        </a:rPr>
                        <a:t>428 g</a:t>
                      </a:r>
                      <a:endParaRPr lang="es-MX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304800" y="3140968"/>
            <a:ext cx="8699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Para este proyecto el primer valor del ADC es con la base de la bascula ya que también</a:t>
            </a:r>
          </a:p>
          <a:p>
            <a:r>
              <a:rPr lang="es-MX" dirty="0" smtClean="0"/>
              <a:t>Tiene un peso de 110 g, solo que para nuestro ejercicio ese valor es nuestra referencia </a:t>
            </a:r>
          </a:p>
          <a:p>
            <a:r>
              <a:rPr lang="es-MX" dirty="0" smtClean="0"/>
              <a:t>De 0 g.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33062" y="4167743"/>
            <a:ext cx="8810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Para obtener la función de transferencia que se muestra a continuación con la siguiente </a:t>
            </a:r>
          </a:p>
          <a:p>
            <a:r>
              <a:rPr lang="es-MX" dirty="0" smtClean="0"/>
              <a:t>Formula proporcionada por el fabricante: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611560" y="5013176"/>
                <a:ext cx="7463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dirty="0" smtClean="0"/>
                  <a:t>Peso = (0.032407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m:rPr>
                        <m:nor/>
                      </m:rPr>
                      <a:rPr lang="es-MX" dirty="0"/>
                      <m:t>(0.</m:t>
                    </m:r>
                    <m:r>
                      <m:rPr>
                        <m:nor/>
                      </m:rPr>
                      <a:rPr lang="es-MX" b="0" i="0" dirty="0" smtClean="0"/>
                      <m:t>170635</m:t>
                    </m:r>
                    <m:r>
                      <m:rPr>
                        <m:nor/>
                      </m:rPr>
                      <a:rPr lang="es-MX" dirty="0"/>
                      <m:t> * 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 smtClean="0"/>
                  <a:t>+</a:t>
                </a:r>
                <a:r>
                  <a:rPr lang="es-MX" dirty="0"/>
                  <a:t> (</a:t>
                </a:r>
                <a:r>
                  <a:rPr lang="es-MX" dirty="0" smtClean="0"/>
                  <a:t>0.796958 </a:t>
                </a:r>
                <a:r>
                  <a:rPr lang="es-MX" dirty="0"/>
                  <a:t>*</a:t>
                </a:r>
                <a:r>
                  <a:rPr lang="es-MX" dirty="0" smtClean="0"/>
                  <a:t> V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s-MX" dirty="0"/>
                      <m:t>(0.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666667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13176"/>
                <a:ext cx="746390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878" t="-28261" r="-571" b="-5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/>
          <p:cNvSpPr txBox="1"/>
          <p:nvPr/>
        </p:nvSpPr>
        <p:spPr>
          <a:xfrm>
            <a:off x="539552" y="5445224"/>
            <a:ext cx="356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Donde :</a:t>
            </a:r>
          </a:p>
          <a:p>
            <a:r>
              <a:rPr lang="es-MX" dirty="0" smtClean="0"/>
              <a:t>V = voltaje entregado por el sensor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0007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4581872"/>
          </a:xfrm>
        </p:spPr>
      </p:pic>
    </p:spTree>
    <p:extLst>
      <p:ext uri="{BB962C8B-B14F-4D97-AF65-F5344CB8AC3E}">
        <p14:creationId xmlns:p14="http://schemas.microsoft.com/office/powerpoint/2010/main" val="362635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87339"/>
            <a:ext cx="7772400" cy="1470025"/>
          </a:xfrm>
        </p:spPr>
        <p:txBody>
          <a:bodyPr>
            <a:normAutofit/>
          </a:bodyPr>
          <a:lstStyle/>
          <a:p>
            <a:r>
              <a:rPr lang="es-MX" b="1" dirty="0" smtClean="0"/>
              <a:t>Objetivo: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7290" y="1327125"/>
            <a:ext cx="6400800" cy="1752600"/>
          </a:xfrm>
        </p:spPr>
        <p:txBody>
          <a:bodyPr>
            <a:normAutofit/>
          </a:bodyPr>
          <a:lstStyle/>
          <a:p>
            <a:pPr algn="just"/>
            <a:r>
              <a:rPr lang="es-MX" dirty="0">
                <a:solidFill>
                  <a:schemeClr val="tx1"/>
                </a:solidFill>
              </a:rPr>
              <a:t>Diseñar un sistema de control para el llenado automático de contenedores utilizando la tarjeta de desarrollo stm32L100-Discovery.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28596" y="30718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Justificación: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57200" y="397513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El dispositivo diseñado puede funcionar en la industria implementándolo a mayor escala lo cual reduciría tiempos de producción y mano de obra.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0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DIAGRAMA DE FLUJO PROGRAMA “estados”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9"/>
            <a:ext cx="8286808" cy="52864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DIAGRAMA DE FLUJO PROGRAMA PRINCIPAL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8072494" cy="51435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7500990" cy="48577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DIAGRAMA DE FLUJO PROGRAMA PRINCIPAL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Resultados</a:t>
            </a:r>
            <a:r>
              <a:rPr lang="es-MX" b="1" dirty="0" smtClean="0"/>
              <a:t>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MX" dirty="0"/>
              <a:t>El proyecto se cubrió satisfactoriamente ya  que el sistema  reacciona oportunamente a los cambios detectados por  la celda de carga (sensor), esto fue posible gracias al uso de retardos (</a:t>
            </a:r>
            <a:r>
              <a:rPr lang="es-MX" dirty="0" err="1"/>
              <a:t>delay’s</a:t>
            </a:r>
            <a:r>
              <a:rPr lang="es-MX" dirty="0"/>
              <a:t>) dentro del programa en lenguaje C creado con el software “</a:t>
            </a:r>
            <a:r>
              <a:rPr lang="es-MX" dirty="0" err="1"/>
              <a:t>microC</a:t>
            </a:r>
            <a:r>
              <a:rPr lang="es-MX" dirty="0"/>
              <a:t> PRO </a:t>
            </a:r>
            <a:r>
              <a:rPr lang="es-MX" dirty="0" err="1"/>
              <a:t>for</a:t>
            </a:r>
            <a:r>
              <a:rPr lang="es-MX" dirty="0"/>
              <a:t> ARM”.</a:t>
            </a:r>
            <a:endParaRPr lang="es-ES" dirty="0"/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dispensador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85852" y="1294589"/>
            <a:ext cx="6429420" cy="482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Costos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00" y="1385823"/>
            <a:ext cx="8362799" cy="4469530"/>
          </a:xfrm>
        </p:spPr>
      </p:pic>
    </p:spTree>
    <p:extLst>
      <p:ext uri="{BB962C8B-B14F-4D97-AF65-F5344CB8AC3E}">
        <p14:creationId xmlns:p14="http://schemas.microsoft.com/office/powerpoint/2010/main" val="20301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431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Código fuente del programa principal</a:t>
            </a:r>
            <a:r>
              <a:rPr lang="es-MX" b="1" dirty="0" smtClean="0"/>
              <a:t>:</a:t>
            </a:r>
            <a:endParaRPr lang="es-E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28902" y="476672"/>
            <a:ext cx="3186106" cy="564949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MX" sz="1050" b="1" dirty="0" err="1" smtClean="0"/>
              <a:t>void</a:t>
            </a:r>
            <a:r>
              <a:rPr lang="es-MX" sz="1050" b="1" dirty="0" smtClean="0"/>
              <a:t> </a:t>
            </a:r>
            <a:r>
              <a:rPr lang="es-MX" sz="1050" b="1" dirty="0" err="1" smtClean="0"/>
              <a:t>main</a:t>
            </a:r>
            <a:r>
              <a:rPr lang="es-MX" sz="1050" b="1" dirty="0" smtClean="0"/>
              <a:t>()</a:t>
            </a:r>
            <a:endParaRPr lang="es-MX" sz="1050" dirty="0" smtClean="0"/>
          </a:p>
          <a:p>
            <a:pPr>
              <a:buNone/>
            </a:pPr>
            <a:r>
              <a:rPr lang="es-MX" sz="1050" b="1" dirty="0" smtClean="0"/>
              <a:t>{</a:t>
            </a:r>
            <a:endParaRPr lang="es-MX" sz="1050" dirty="0" smtClean="0"/>
          </a:p>
          <a:p>
            <a:pPr>
              <a:buNone/>
            </a:pPr>
            <a:r>
              <a:rPr lang="es-MX" sz="1050" b="1" dirty="0" err="1" smtClean="0"/>
              <a:t>configports</a:t>
            </a:r>
            <a:r>
              <a:rPr lang="es-MX" sz="1050" b="1" dirty="0" smtClean="0"/>
              <a:t>();</a:t>
            </a:r>
            <a:endParaRPr lang="es-MX" sz="1050" dirty="0" smtClean="0"/>
          </a:p>
          <a:p>
            <a:pPr>
              <a:buNone/>
            </a:pPr>
            <a:r>
              <a:rPr lang="es-MX" sz="1050" b="1" dirty="0" err="1" smtClean="0"/>
              <a:t>config_adc</a:t>
            </a:r>
            <a:r>
              <a:rPr lang="es-MX" sz="1050" b="1" dirty="0" smtClean="0"/>
              <a:t>();</a:t>
            </a:r>
            <a:endParaRPr lang="es-MX" sz="1050" dirty="0" smtClean="0"/>
          </a:p>
          <a:p>
            <a:pPr>
              <a:buNone/>
            </a:pPr>
            <a:r>
              <a:rPr lang="es-MX" sz="1050" b="1" dirty="0" smtClean="0"/>
              <a:t> </a:t>
            </a:r>
            <a:r>
              <a:rPr lang="es-MX" sz="1050" b="1" dirty="0" err="1" smtClean="0"/>
              <a:t>while</a:t>
            </a:r>
            <a:r>
              <a:rPr lang="es-MX" sz="1050" b="1" dirty="0" smtClean="0"/>
              <a:t> (1)</a:t>
            </a:r>
            <a:endParaRPr lang="es-MX" sz="1050" dirty="0" smtClean="0"/>
          </a:p>
          <a:p>
            <a:pPr>
              <a:buNone/>
            </a:pPr>
            <a:r>
              <a:rPr lang="es-MX" sz="1050" b="1" dirty="0" smtClean="0"/>
              <a:t>  {</a:t>
            </a:r>
            <a:endParaRPr lang="es-MX" sz="1050" dirty="0" smtClean="0"/>
          </a:p>
          <a:p>
            <a:pPr>
              <a:buNone/>
            </a:pPr>
            <a:r>
              <a:rPr lang="es-MX" sz="1050" b="1" dirty="0" smtClean="0"/>
              <a:t>  adc_value2=ADC1_Get_Sample(14);</a:t>
            </a:r>
            <a:endParaRPr lang="es-MX" sz="1050" dirty="0" smtClean="0"/>
          </a:p>
          <a:p>
            <a:pPr>
              <a:buNone/>
            </a:pPr>
            <a:r>
              <a:rPr lang="es-MX" sz="1050" b="1" dirty="0" smtClean="0"/>
              <a:t>  LEDAZUL=1;</a:t>
            </a:r>
            <a:endParaRPr lang="es-MX" sz="1050" dirty="0" smtClean="0"/>
          </a:p>
          <a:p>
            <a:pPr>
              <a:buNone/>
            </a:pPr>
            <a:r>
              <a:rPr lang="es-MX" sz="1050" b="1" dirty="0" smtClean="0"/>
              <a:t>  </a:t>
            </a:r>
            <a:r>
              <a:rPr lang="es-MX" sz="1050" b="1" dirty="0" err="1" smtClean="0"/>
              <a:t>if</a:t>
            </a:r>
            <a:r>
              <a:rPr lang="es-MX" sz="1050" b="1" dirty="0" smtClean="0"/>
              <a:t>(LEDAZUL==1)</a:t>
            </a:r>
            <a:endParaRPr lang="es-MX" sz="1050" dirty="0" smtClean="0"/>
          </a:p>
          <a:p>
            <a:pPr>
              <a:buNone/>
            </a:pPr>
            <a:r>
              <a:rPr lang="es-MX" sz="1050" b="1" dirty="0" smtClean="0"/>
              <a:t>    {</a:t>
            </a:r>
            <a:endParaRPr lang="es-MX" sz="1050" dirty="0" smtClean="0"/>
          </a:p>
          <a:p>
            <a:pPr>
              <a:buNone/>
            </a:pPr>
            <a:r>
              <a:rPr lang="es-MX" sz="1050" b="1" dirty="0" smtClean="0"/>
              <a:t>    </a:t>
            </a:r>
            <a:r>
              <a:rPr lang="es-MX" sz="1050" b="1" dirty="0" err="1" smtClean="0"/>
              <a:t>IntTostr</a:t>
            </a:r>
            <a:r>
              <a:rPr lang="es-MX" sz="1050" b="1" dirty="0" smtClean="0"/>
              <a:t>(adc_value2, txt2);</a:t>
            </a:r>
            <a:endParaRPr lang="es-MX" sz="1050" dirty="0" smtClean="0"/>
          </a:p>
          <a:p>
            <a:pPr>
              <a:buNone/>
            </a:pPr>
            <a:r>
              <a:rPr lang="es-MX" sz="1050" b="1" dirty="0" smtClean="0"/>
              <a:t>    </a:t>
            </a:r>
            <a:r>
              <a:rPr lang="es-MX" sz="1050" b="1" dirty="0" err="1" smtClean="0"/>
              <a:t>Delay_ms</a:t>
            </a:r>
            <a:r>
              <a:rPr lang="es-MX" sz="1050" b="1" dirty="0" smtClean="0"/>
              <a:t>(50);</a:t>
            </a:r>
            <a:endParaRPr lang="es-MX" sz="1050" dirty="0" smtClean="0"/>
          </a:p>
          <a:p>
            <a:pPr>
              <a:buNone/>
            </a:pPr>
            <a:r>
              <a:rPr lang="es-MX" sz="1050" b="1" dirty="0" smtClean="0"/>
              <a:t>    }</a:t>
            </a:r>
            <a:endParaRPr lang="es-MX" sz="1050" dirty="0" smtClean="0"/>
          </a:p>
          <a:p>
            <a:pPr>
              <a:buNone/>
            </a:pPr>
            <a:r>
              <a:rPr lang="es-MX" sz="1050" b="1" dirty="0" smtClean="0"/>
              <a:t>  </a:t>
            </a:r>
            <a:r>
              <a:rPr lang="es-MX" sz="1050" b="1" dirty="0" err="1" smtClean="0"/>
              <a:t>if</a:t>
            </a:r>
            <a:r>
              <a:rPr lang="es-MX" sz="1050" b="1" dirty="0" smtClean="0"/>
              <a:t>(adc_value2&gt;=2500)</a:t>
            </a:r>
            <a:endParaRPr lang="es-MX" sz="1050" dirty="0" smtClean="0"/>
          </a:p>
          <a:p>
            <a:pPr>
              <a:buNone/>
            </a:pPr>
            <a:r>
              <a:rPr lang="es-MX" sz="1050" b="1" dirty="0" smtClean="0"/>
              <a:t>    LEDAZUL=1;</a:t>
            </a:r>
            <a:endParaRPr lang="es-MX" sz="1050" dirty="0" smtClean="0"/>
          </a:p>
          <a:p>
            <a:pPr>
              <a:buNone/>
            </a:pPr>
            <a:r>
              <a:rPr lang="es-MX" sz="1050" b="1" dirty="0" smtClean="0"/>
              <a:t>  </a:t>
            </a:r>
            <a:r>
              <a:rPr lang="es-MX" sz="1050" b="1" dirty="0" err="1" smtClean="0"/>
              <a:t>else</a:t>
            </a:r>
            <a:r>
              <a:rPr lang="es-MX" sz="1050" b="1" dirty="0" smtClean="0"/>
              <a:t>      </a:t>
            </a:r>
            <a:endParaRPr lang="es-MX" sz="1050" dirty="0" smtClean="0"/>
          </a:p>
          <a:p>
            <a:pPr>
              <a:buNone/>
            </a:pPr>
            <a:r>
              <a:rPr lang="es-MX" sz="1050" b="1" dirty="0" smtClean="0"/>
              <a:t>   {</a:t>
            </a:r>
            <a:endParaRPr lang="es-MX" sz="1050" dirty="0" smtClean="0"/>
          </a:p>
          <a:p>
            <a:pPr>
              <a:buNone/>
            </a:pPr>
            <a:r>
              <a:rPr lang="es-MX" sz="1050" b="1" dirty="0" smtClean="0"/>
              <a:t>    </a:t>
            </a:r>
            <a:r>
              <a:rPr lang="es-MX" sz="1050" b="1" dirty="0" err="1" smtClean="0"/>
              <a:t>Delay_ms</a:t>
            </a:r>
            <a:r>
              <a:rPr lang="es-MX" sz="1050" b="1" dirty="0" smtClean="0"/>
              <a:t>(100);</a:t>
            </a:r>
            <a:endParaRPr lang="es-MX" sz="1050" dirty="0" smtClean="0"/>
          </a:p>
          <a:p>
            <a:pPr>
              <a:buNone/>
            </a:pPr>
            <a:r>
              <a:rPr lang="es-MX" sz="1050" b="1" dirty="0" smtClean="0"/>
              <a:t>    LEDAZUL=0;</a:t>
            </a:r>
          </a:p>
          <a:p>
            <a:pPr>
              <a:buNone/>
            </a:pPr>
            <a:r>
              <a:rPr lang="es-MX" sz="1050" b="1" dirty="0" smtClean="0"/>
              <a:t> do</a:t>
            </a:r>
            <a:endParaRPr lang="es-MX" sz="1050" dirty="0" smtClean="0"/>
          </a:p>
          <a:p>
            <a:pPr>
              <a:buNone/>
            </a:pPr>
            <a:r>
              <a:rPr lang="es-MX" sz="1050" b="1" dirty="0" smtClean="0"/>
              <a:t>      { </a:t>
            </a:r>
          </a:p>
          <a:p>
            <a:pPr>
              <a:buNone/>
            </a:pPr>
            <a:r>
              <a:rPr lang="es-MX" sz="1050" b="1" dirty="0" smtClean="0"/>
              <a:t>      LEDV=1;</a:t>
            </a:r>
            <a:endParaRPr lang="es-MX" sz="1050" dirty="0" smtClean="0"/>
          </a:p>
          <a:p>
            <a:pPr>
              <a:buNone/>
            </a:pPr>
            <a:r>
              <a:rPr lang="es-MX" sz="1050" b="1" dirty="0" smtClean="0"/>
              <a:t>      adc_value2=ADC1_Get_Sample(14);</a:t>
            </a:r>
            <a:endParaRPr lang="es-MX" sz="1050" dirty="0" smtClean="0"/>
          </a:p>
          <a:p>
            <a:pPr>
              <a:buNone/>
            </a:pPr>
            <a:r>
              <a:rPr lang="es-MX" sz="1050" b="1" dirty="0" smtClean="0"/>
              <a:t>      </a:t>
            </a:r>
            <a:r>
              <a:rPr lang="es-MX" sz="1050" b="1" dirty="0" err="1" smtClean="0"/>
              <a:t>Delay_ms</a:t>
            </a:r>
            <a:r>
              <a:rPr lang="es-MX" sz="1050" b="1" dirty="0" smtClean="0"/>
              <a:t>(150);</a:t>
            </a:r>
            <a:endParaRPr lang="es-MX" sz="1050" dirty="0" smtClean="0"/>
          </a:p>
          <a:p>
            <a:pPr>
              <a:buNone/>
            </a:pPr>
            <a:r>
              <a:rPr lang="es-MX" sz="1050" b="1" dirty="0" smtClean="0"/>
              <a:t>      } </a:t>
            </a:r>
            <a:r>
              <a:rPr lang="es-MX" sz="1050" b="1" dirty="0" err="1" smtClean="0"/>
              <a:t>while</a:t>
            </a:r>
            <a:r>
              <a:rPr lang="es-MX" sz="1050" b="1" dirty="0" smtClean="0"/>
              <a:t>(adc_value2&lt;=2500 &amp;&amp; adc_value2&gt;2315);</a:t>
            </a:r>
            <a:endParaRPr lang="es-MX" sz="1050" dirty="0" smtClean="0"/>
          </a:p>
          <a:p>
            <a:pPr>
              <a:buNone/>
            </a:pPr>
            <a:r>
              <a:rPr lang="es-MX" sz="1050" b="1" dirty="0" smtClean="0"/>
              <a:t>    LEDV=0;</a:t>
            </a:r>
            <a:endParaRPr lang="es-MX" sz="1050" dirty="0" smtClean="0"/>
          </a:p>
          <a:p>
            <a:pPr>
              <a:buNone/>
            </a:pPr>
            <a:r>
              <a:rPr lang="es-MX" sz="1050" b="1" dirty="0" smtClean="0"/>
              <a:t>    </a:t>
            </a:r>
            <a:r>
              <a:rPr lang="es-MX" sz="1050" b="1" dirty="0" err="1" smtClean="0"/>
              <a:t>Delay_ms</a:t>
            </a:r>
            <a:r>
              <a:rPr lang="es-MX" sz="1050" b="1" dirty="0" smtClean="0"/>
              <a:t>(1000);</a:t>
            </a:r>
            <a:endParaRPr lang="es-MX" sz="1050" dirty="0" smtClean="0"/>
          </a:p>
          <a:p>
            <a:pPr>
              <a:buNone/>
            </a:pPr>
            <a:r>
              <a:rPr lang="es-MX" sz="1050" b="1" dirty="0" smtClean="0"/>
              <a:t>    proceso();</a:t>
            </a:r>
            <a:endParaRPr lang="es-MX" sz="1050" dirty="0" smtClean="0"/>
          </a:p>
          <a:p>
            <a:pPr>
              <a:buNone/>
            </a:pPr>
            <a:r>
              <a:rPr lang="es-MX" sz="1050" b="1" dirty="0" smtClean="0"/>
              <a:t>    LEDAZUL=1;</a:t>
            </a:r>
            <a:endParaRPr lang="es-MX" sz="1050" dirty="0" smtClean="0"/>
          </a:p>
          <a:p>
            <a:pPr>
              <a:buNone/>
            </a:pPr>
            <a:r>
              <a:rPr lang="es-MX" sz="1050" b="1" dirty="0" smtClean="0"/>
              <a:t>    </a:t>
            </a:r>
            <a:r>
              <a:rPr lang="es-MX" sz="1050" b="1" dirty="0" err="1" smtClean="0"/>
              <a:t>Delay_ms</a:t>
            </a:r>
            <a:r>
              <a:rPr lang="es-MX" sz="1050" b="1" dirty="0" smtClean="0"/>
              <a:t>(100);</a:t>
            </a:r>
            <a:endParaRPr lang="es-MX" sz="1050" dirty="0" smtClean="0"/>
          </a:p>
          <a:p>
            <a:pPr>
              <a:buNone/>
            </a:pPr>
            <a:r>
              <a:rPr lang="es-MX" sz="1050" b="1" dirty="0" smtClean="0"/>
              <a:t>}</a:t>
            </a:r>
            <a:endParaRPr lang="es-MX" sz="1050" dirty="0" smtClean="0"/>
          </a:p>
          <a:p>
            <a:pPr>
              <a:buNone/>
            </a:pPr>
            <a:r>
              <a:rPr lang="es-MX" sz="1050" b="1" dirty="0" smtClean="0"/>
              <a:t>  }</a:t>
            </a:r>
            <a:endParaRPr lang="es-MX" sz="1050" dirty="0" smtClean="0"/>
          </a:p>
          <a:p>
            <a:pPr>
              <a:buNone/>
            </a:pPr>
            <a:r>
              <a:rPr lang="es-MX" sz="1050" b="1" dirty="0" smtClean="0"/>
              <a:t>    }</a:t>
            </a:r>
            <a:endParaRPr lang="es-MX" sz="1050" dirty="0" smtClean="0"/>
          </a:p>
          <a:p>
            <a:pPr>
              <a:buNone/>
            </a:pPr>
            <a:endParaRPr lang="es-MX" sz="1050" b="1" dirty="0" smtClean="0"/>
          </a:p>
          <a:p>
            <a:pPr>
              <a:buNone/>
            </a:pPr>
            <a:endParaRPr lang="es-MX" sz="1050" dirty="0"/>
          </a:p>
        </p:txBody>
      </p:sp>
      <p:sp>
        <p:nvSpPr>
          <p:cNvPr id="4" name="3 CuadroTexto"/>
          <p:cNvSpPr txBox="1"/>
          <p:nvPr/>
        </p:nvSpPr>
        <p:spPr>
          <a:xfrm>
            <a:off x="5183597" y="470814"/>
            <a:ext cx="4031873" cy="460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MX" sz="1100" b="1" dirty="0" err="1" smtClean="0"/>
              <a:t>void</a:t>
            </a:r>
            <a:r>
              <a:rPr lang="es-MX" sz="1100" b="1" dirty="0" smtClean="0"/>
              <a:t> </a:t>
            </a:r>
            <a:r>
              <a:rPr lang="es-MX" sz="1100" b="1" dirty="0" err="1" smtClean="0"/>
              <a:t>configports</a:t>
            </a:r>
            <a:r>
              <a:rPr lang="es-MX" sz="1100" b="1" dirty="0" smtClean="0"/>
              <a:t>(</a:t>
            </a:r>
            <a:r>
              <a:rPr lang="es-MX" sz="1100" b="1" dirty="0" err="1" smtClean="0"/>
              <a:t>void</a:t>
            </a:r>
            <a:r>
              <a:rPr lang="es-MX" sz="1100" b="1" dirty="0" smtClean="0"/>
              <a:t>)</a:t>
            </a:r>
            <a:endParaRPr lang="es-MX" sz="1100" dirty="0" smtClean="0"/>
          </a:p>
          <a:p>
            <a:pPr>
              <a:buNone/>
            </a:pPr>
            <a:r>
              <a:rPr lang="es-MX" sz="1100" b="1" dirty="0" smtClean="0"/>
              <a:t>{</a:t>
            </a:r>
            <a:endParaRPr lang="es-MX" sz="1100" dirty="0" smtClean="0"/>
          </a:p>
          <a:p>
            <a:pPr>
              <a:buNone/>
            </a:pPr>
            <a:r>
              <a:rPr lang="es-MX" sz="1100" b="1" dirty="0" smtClean="0"/>
              <a:t>GPIO_DIGITAL_OUTPUT(&amp;GPIOB_BASE,_GPIO_PINMASK_8</a:t>
            </a:r>
          </a:p>
          <a:p>
            <a:pPr>
              <a:buNone/>
            </a:pPr>
            <a:r>
              <a:rPr lang="es-MX" sz="1100" b="1" dirty="0" smtClean="0"/>
              <a:t>|_GPIO_PINMASK_9|_GPIO_PINMASK_10|_GPIO_PINMASK_11);</a:t>
            </a:r>
            <a:endParaRPr lang="es-MX" sz="1100" dirty="0" smtClean="0"/>
          </a:p>
          <a:p>
            <a:pPr>
              <a:buNone/>
            </a:pPr>
            <a:r>
              <a:rPr lang="es-MX" sz="1100" b="1" dirty="0" err="1" smtClean="0"/>
              <a:t>GPIO_Analog_Input</a:t>
            </a:r>
            <a:r>
              <a:rPr lang="es-MX" sz="1100" b="1" dirty="0" smtClean="0"/>
              <a:t>(&amp;GPIOC_BASE,_GPIO_PINMASK_4);</a:t>
            </a:r>
            <a:endParaRPr lang="es-MX" sz="1100" dirty="0" smtClean="0"/>
          </a:p>
          <a:p>
            <a:pPr>
              <a:buNone/>
            </a:pPr>
            <a:r>
              <a:rPr lang="es-MX" sz="1100" b="1" dirty="0" smtClean="0"/>
              <a:t>LEDAZUL=0;</a:t>
            </a:r>
            <a:endParaRPr lang="es-MX" sz="1100" dirty="0" smtClean="0"/>
          </a:p>
          <a:p>
            <a:pPr>
              <a:buNone/>
            </a:pPr>
            <a:r>
              <a:rPr lang="es-MX" sz="1100" b="1" dirty="0" smtClean="0"/>
              <a:t>LEDV=0;</a:t>
            </a:r>
            <a:endParaRPr lang="es-MX" sz="1100" dirty="0" smtClean="0"/>
          </a:p>
          <a:p>
            <a:pPr>
              <a:buNone/>
            </a:pPr>
            <a:r>
              <a:rPr lang="es-MX" sz="1100" b="1" dirty="0" err="1" smtClean="0"/>
              <a:t>adel</a:t>
            </a:r>
            <a:r>
              <a:rPr lang="es-MX" sz="1100" b="1" dirty="0" smtClean="0"/>
              <a:t>=0;</a:t>
            </a:r>
            <a:endParaRPr lang="es-MX" sz="1100" dirty="0" smtClean="0"/>
          </a:p>
          <a:p>
            <a:pPr>
              <a:buNone/>
            </a:pPr>
            <a:r>
              <a:rPr lang="es-MX" sz="1100" b="1" dirty="0" err="1" smtClean="0"/>
              <a:t>atr</a:t>
            </a:r>
            <a:r>
              <a:rPr lang="es-MX" sz="1100" b="1" dirty="0" smtClean="0"/>
              <a:t>=0;</a:t>
            </a:r>
            <a:endParaRPr lang="es-MX" sz="1100" dirty="0" smtClean="0"/>
          </a:p>
          <a:p>
            <a:pPr>
              <a:buNone/>
            </a:pPr>
            <a:r>
              <a:rPr lang="es-MX" sz="1100" b="1" dirty="0" smtClean="0"/>
              <a:t>}</a:t>
            </a:r>
            <a:endParaRPr lang="es-MX" sz="1100" dirty="0" smtClean="0"/>
          </a:p>
          <a:p>
            <a:pPr>
              <a:buNone/>
            </a:pPr>
            <a:r>
              <a:rPr lang="es-MX" sz="1100" b="1" dirty="0" smtClean="0"/>
              <a:t> </a:t>
            </a:r>
            <a:r>
              <a:rPr lang="es-MX" sz="1100" b="1" dirty="0" err="1" smtClean="0"/>
              <a:t>void</a:t>
            </a:r>
            <a:r>
              <a:rPr lang="es-MX" sz="1100" b="1" dirty="0" smtClean="0"/>
              <a:t> </a:t>
            </a:r>
            <a:r>
              <a:rPr lang="es-MX" sz="1100" b="1" dirty="0" err="1" smtClean="0"/>
              <a:t>config_adc</a:t>
            </a:r>
            <a:r>
              <a:rPr lang="es-MX" sz="1100" b="1" dirty="0" smtClean="0"/>
              <a:t>(</a:t>
            </a:r>
            <a:r>
              <a:rPr lang="es-MX" sz="1100" b="1" dirty="0" err="1" smtClean="0"/>
              <a:t>void</a:t>
            </a:r>
            <a:r>
              <a:rPr lang="es-MX" sz="1100" b="1" dirty="0" smtClean="0"/>
              <a:t>)</a:t>
            </a:r>
            <a:endParaRPr lang="es-MX" sz="1100" dirty="0" smtClean="0"/>
          </a:p>
          <a:p>
            <a:pPr>
              <a:buNone/>
            </a:pPr>
            <a:r>
              <a:rPr lang="es-MX" sz="1100" b="1" dirty="0" smtClean="0"/>
              <a:t>{</a:t>
            </a:r>
            <a:endParaRPr lang="es-MX" sz="1100" dirty="0" smtClean="0"/>
          </a:p>
          <a:p>
            <a:pPr>
              <a:buNone/>
            </a:pPr>
            <a:r>
              <a:rPr lang="es-MX" sz="1100" b="1" dirty="0" err="1" smtClean="0"/>
              <a:t>ADC_Set_input_Channel</a:t>
            </a:r>
            <a:r>
              <a:rPr lang="es-MX" sz="1100" b="1" dirty="0" smtClean="0"/>
              <a:t>(_ADC_CHANNEL_14);</a:t>
            </a:r>
            <a:endParaRPr lang="es-MX" sz="1100" dirty="0" smtClean="0"/>
          </a:p>
          <a:p>
            <a:pPr>
              <a:buNone/>
            </a:pPr>
            <a:r>
              <a:rPr lang="es-MX" sz="1100" b="1" dirty="0" smtClean="0"/>
              <a:t>ADC1_Init();</a:t>
            </a:r>
            <a:endParaRPr lang="es-MX" sz="1100" dirty="0" smtClean="0"/>
          </a:p>
          <a:p>
            <a:pPr>
              <a:buNone/>
            </a:pPr>
            <a:r>
              <a:rPr lang="es-MX" sz="1100" b="1" dirty="0" smtClean="0"/>
              <a:t>}</a:t>
            </a:r>
            <a:r>
              <a:rPr lang="es-MX" sz="1100" dirty="0" smtClean="0"/>
              <a:t> </a:t>
            </a:r>
          </a:p>
          <a:p>
            <a:pPr>
              <a:buNone/>
            </a:pPr>
            <a:r>
              <a:rPr lang="es-MX" sz="1100" b="1" dirty="0" err="1" smtClean="0"/>
              <a:t>void</a:t>
            </a:r>
            <a:r>
              <a:rPr lang="es-MX" sz="1100" b="1" dirty="0" smtClean="0"/>
              <a:t> proceso(</a:t>
            </a:r>
            <a:r>
              <a:rPr lang="es-MX" sz="1100" b="1" dirty="0" err="1" smtClean="0"/>
              <a:t>void</a:t>
            </a:r>
            <a:r>
              <a:rPr lang="es-MX" sz="1100" b="1" dirty="0" smtClean="0"/>
              <a:t>)</a:t>
            </a:r>
            <a:endParaRPr lang="es-MX" sz="1100" dirty="0" smtClean="0"/>
          </a:p>
          <a:p>
            <a:pPr>
              <a:buNone/>
            </a:pPr>
            <a:r>
              <a:rPr lang="es-MX" sz="1100" b="1" dirty="0" smtClean="0"/>
              <a:t>{</a:t>
            </a:r>
            <a:endParaRPr lang="es-MX" sz="1100" dirty="0" smtClean="0"/>
          </a:p>
          <a:p>
            <a:pPr>
              <a:buNone/>
            </a:pPr>
            <a:r>
              <a:rPr lang="es-MX" sz="1100" b="1" dirty="0" err="1" smtClean="0"/>
              <a:t>atr</a:t>
            </a:r>
            <a:r>
              <a:rPr lang="es-MX" sz="1100" b="1" dirty="0" smtClean="0"/>
              <a:t>=1;</a:t>
            </a:r>
            <a:endParaRPr lang="es-MX" sz="1100" dirty="0" smtClean="0"/>
          </a:p>
          <a:p>
            <a:pPr>
              <a:buNone/>
            </a:pPr>
            <a:r>
              <a:rPr lang="es-MX" sz="1100" b="1" dirty="0" err="1" smtClean="0"/>
              <a:t>Delay_ms</a:t>
            </a:r>
            <a:r>
              <a:rPr lang="es-MX" sz="1100" b="1" dirty="0" smtClean="0"/>
              <a:t>(1000);</a:t>
            </a:r>
            <a:endParaRPr lang="es-MX" sz="1100" dirty="0" smtClean="0"/>
          </a:p>
          <a:p>
            <a:pPr>
              <a:buNone/>
            </a:pPr>
            <a:r>
              <a:rPr lang="es-MX" sz="1100" b="1" dirty="0" err="1" smtClean="0"/>
              <a:t>atr</a:t>
            </a:r>
            <a:r>
              <a:rPr lang="es-MX" sz="1100" b="1" dirty="0" smtClean="0"/>
              <a:t>=0;</a:t>
            </a:r>
            <a:endParaRPr lang="es-MX" sz="1100" dirty="0" smtClean="0"/>
          </a:p>
          <a:p>
            <a:pPr>
              <a:buNone/>
            </a:pPr>
            <a:r>
              <a:rPr lang="es-MX" sz="1100" b="1" dirty="0" err="1" smtClean="0"/>
              <a:t>adel</a:t>
            </a:r>
            <a:r>
              <a:rPr lang="es-MX" sz="1100" b="1" dirty="0" smtClean="0"/>
              <a:t>=1 ;</a:t>
            </a:r>
            <a:endParaRPr lang="es-MX" sz="1100" dirty="0" smtClean="0"/>
          </a:p>
          <a:p>
            <a:pPr>
              <a:buNone/>
            </a:pPr>
            <a:r>
              <a:rPr lang="es-MX" sz="1100" b="1" dirty="0" err="1" smtClean="0"/>
              <a:t>Delay_ms</a:t>
            </a:r>
            <a:r>
              <a:rPr lang="es-MX" sz="1100" b="1" dirty="0" smtClean="0"/>
              <a:t>(1000);</a:t>
            </a:r>
            <a:endParaRPr lang="es-MX" sz="1100" dirty="0" smtClean="0"/>
          </a:p>
          <a:p>
            <a:pPr>
              <a:buNone/>
            </a:pPr>
            <a:r>
              <a:rPr lang="es-MX" sz="1100" b="1" dirty="0" err="1" smtClean="0"/>
              <a:t>adel</a:t>
            </a:r>
            <a:r>
              <a:rPr lang="es-MX" sz="1100" b="1" dirty="0" smtClean="0"/>
              <a:t>=0;</a:t>
            </a:r>
            <a:endParaRPr lang="es-MX" sz="1100" dirty="0" smtClean="0"/>
          </a:p>
          <a:p>
            <a:pPr>
              <a:buNone/>
            </a:pPr>
            <a:r>
              <a:rPr lang="es-MX" sz="1100" b="1" dirty="0" err="1" smtClean="0"/>
              <a:t>atr</a:t>
            </a:r>
            <a:r>
              <a:rPr lang="es-MX" sz="1100" b="1" dirty="0" smtClean="0"/>
              <a:t>=0;</a:t>
            </a:r>
            <a:endParaRPr lang="es-MX" sz="1100" dirty="0" smtClean="0"/>
          </a:p>
          <a:p>
            <a:pPr>
              <a:buNone/>
            </a:pPr>
            <a:r>
              <a:rPr lang="es-MX" sz="1100" b="1" dirty="0" smtClean="0"/>
              <a:t>}</a:t>
            </a:r>
            <a:endParaRPr lang="es-MX" sz="1100" dirty="0" smtClean="0"/>
          </a:p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0" y="500042"/>
            <a:ext cx="229101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MX" sz="1100" b="1" dirty="0" err="1" smtClean="0"/>
              <a:t>sbit</a:t>
            </a:r>
            <a:r>
              <a:rPr lang="es-MX" sz="1100" b="1" dirty="0" smtClean="0"/>
              <a:t> LEDAZUL at GPIOB_ODRbits.B8;</a:t>
            </a:r>
            <a:endParaRPr lang="es-MX" sz="1100" dirty="0" smtClean="0"/>
          </a:p>
          <a:p>
            <a:pPr>
              <a:buNone/>
            </a:pPr>
            <a:r>
              <a:rPr lang="es-MX" sz="1100" b="1" dirty="0" err="1" smtClean="0"/>
              <a:t>sbit</a:t>
            </a:r>
            <a:r>
              <a:rPr lang="es-MX" sz="1100" b="1" dirty="0" smtClean="0"/>
              <a:t> LEDV at GPIOB_ODRbits.B9;</a:t>
            </a:r>
            <a:endParaRPr lang="es-MX" sz="1100" dirty="0" smtClean="0"/>
          </a:p>
          <a:p>
            <a:pPr>
              <a:buNone/>
            </a:pPr>
            <a:r>
              <a:rPr lang="es-MX" sz="1100" b="1" dirty="0" err="1" smtClean="0"/>
              <a:t>sbit</a:t>
            </a:r>
            <a:r>
              <a:rPr lang="es-MX" sz="1100" b="1" dirty="0" smtClean="0"/>
              <a:t> </a:t>
            </a:r>
            <a:r>
              <a:rPr lang="es-MX" sz="1100" b="1" dirty="0" err="1" smtClean="0"/>
              <a:t>adel</a:t>
            </a:r>
            <a:r>
              <a:rPr lang="es-MX" sz="1100" b="1" dirty="0" smtClean="0"/>
              <a:t> at GPIOB_ODRbits.B10;</a:t>
            </a:r>
            <a:endParaRPr lang="es-MX" sz="1100" dirty="0" smtClean="0"/>
          </a:p>
          <a:p>
            <a:pPr>
              <a:buNone/>
            </a:pPr>
            <a:r>
              <a:rPr lang="es-MX" sz="1100" b="1" dirty="0" err="1" smtClean="0"/>
              <a:t>sbit</a:t>
            </a:r>
            <a:r>
              <a:rPr lang="es-MX" sz="1100" b="1" dirty="0" smtClean="0"/>
              <a:t> </a:t>
            </a:r>
            <a:r>
              <a:rPr lang="es-MX" sz="1100" b="1" dirty="0" err="1" smtClean="0"/>
              <a:t>atr</a:t>
            </a:r>
            <a:r>
              <a:rPr lang="es-MX" sz="1100" b="1" dirty="0" smtClean="0"/>
              <a:t> at GPIOB_ODRbits.B11;</a:t>
            </a:r>
            <a:endParaRPr lang="es-MX" sz="1100" dirty="0" smtClean="0"/>
          </a:p>
          <a:p>
            <a:pPr>
              <a:buNone/>
            </a:pPr>
            <a:r>
              <a:rPr lang="es-MX" sz="1100" b="1" dirty="0" err="1" smtClean="0"/>
              <a:t>void</a:t>
            </a:r>
            <a:r>
              <a:rPr lang="es-MX" sz="1100" b="1" dirty="0" smtClean="0"/>
              <a:t> </a:t>
            </a:r>
            <a:r>
              <a:rPr lang="es-MX" sz="1100" b="1" dirty="0" err="1" smtClean="0"/>
              <a:t>configports</a:t>
            </a:r>
            <a:r>
              <a:rPr lang="es-MX" sz="1100" b="1" dirty="0" smtClean="0"/>
              <a:t>(</a:t>
            </a:r>
            <a:r>
              <a:rPr lang="es-MX" sz="1100" b="1" dirty="0" err="1" smtClean="0"/>
              <a:t>void</a:t>
            </a:r>
            <a:r>
              <a:rPr lang="es-MX" sz="1100" b="1" dirty="0" smtClean="0"/>
              <a:t>);</a:t>
            </a:r>
            <a:endParaRPr lang="es-MX" sz="1100" dirty="0" smtClean="0"/>
          </a:p>
          <a:p>
            <a:pPr>
              <a:buNone/>
            </a:pPr>
            <a:r>
              <a:rPr lang="es-MX" sz="1100" b="1" dirty="0" err="1" smtClean="0"/>
              <a:t>void</a:t>
            </a:r>
            <a:r>
              <a:rPr lang="es-MX" sz="1100" b="1" dirty="0" smtClean="0"/>
              <a:t> </a:t>
            </a:r>
            <a:r>
              <a:rPr lang="es-MX" sz="1100" b="1" dirty="0" err="1" smtClean="0"/>
              <a:t>config_adc</a:t>
            </a:r>
            <a:r>
              <a:rPr lang="es-MX" sz="1100" b="1" dirty="0" smtClean="0"/>
              <a:t>();</a:t>
            </a:r>
            <a:endParaRPr lang="es-MX" sz="1100" dirty="0" smtClean="0"/>
          </a:p>
          <a:p>
            <a:pPr>
              <a:buNone/>
            </a:pPr>
            <a:r>
              <a:rPr lang="es-MX" sz="1100" b="1" dirty="0" err="1" smtClean="0"/>
              <a:t>void</a:t>
            </a:r>
            <a:r>
              <a:rPr lang="es-MX" sz="1100" b="1" dirty="0" smtClean="0"/>
              <a:t> proceso();</a:t>
            </a:r>
            <a:endParaRPr lang="es-MX" sz="1100" dirty="0" smtClean="0"/>
          </a:p>
          <a:p>
            <a:pPr>
              <a:buNone/>
            </a:pPr>
            <a:r>
              <a:rPr lang="es-MX" sz="1100" b="1" dirty="0" err="1" smtClean="0"/>
              <a:t>unsigned</a:t>
            </a:r>
            <a:r>
              <a:rPr lang="es-MX" sz="1100" b="1" dirty="0" smtClean="0"/>
              <a:t> </a:t>
            </a:r>
            <a:r>
              <a:rPr lang="es-MX" sz="1100" b="1" dirty="0" err="1" smtClean="0"/>
              <a:t>int</a:t>
            </a:r>
            <a:r>
              <a:rPr lang="es-MX" sz="1100" b="1" dirty="0" smtClean="0"/>
              <a:t> adc_value2;</a:t>
            </a:r>
            <a:endParaRPr lang="es-MX" sz="1100" dirty="0" smtClean="0"/>
          </a:p>
          <a:p>
            <a:pPr>
              <a:buNone/>
            </a:pPr>
            <a:r>
              <a:rPr lang="es-MX" sz="1100" b="1" dirty="0" err="1" smtClean="0"/>
              <a:t>char</a:t>
            </a:r>
            <a:r>
              <a:rPr lang="es-MX" sz="1100" b="1" dirty="0" smtClean="0"/>
              <a:t> txt2[] = "hola ";</a:t>
            </a:r>
            <a:endParaRPr lang="es-MX" sz="1100" dirty="0" smtClean="0"/>
          </a:p>
          <a:p>
            <a:pPr>
              <a:buNone/>
            </a:pPr>
            <a:r>
              <a:rPr lang="es-MX" sz="1100" b="1" dirty="0" err="1" smtClean="0"/>
              <a:t>char</a:t>
            </a:r>
            <a:r>
              <a:rPr lang="es-MX" sz="1100" b="1" dirty="0" smtClean="0"/>
              <a:t> </a:t>
            </a:r>
            <a:r>
              <a:rPr lang="es-MX" sz="1100" b="1" dirty="0" err="1" smtClean="0"/>
              <a:t>bim</a:t>
            </a:r>
            <a:r>
              <a:rPr lang="es-MX" sz="1100" b="1" dirty="0" smtClean="0"/>
              <a:t>[] = " ";</a:t>
            </a:r>
            <a:endParaRPr lang="es-MX" sz="1100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482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9375"/>
            <a:ext cx="8229600" cy="1143000"/>
          </a:xfrm>
        </p:spPr>
        <p:txBody>
          <a:bodyPr>
            <a:normAutofit/>
          </a:bodyPr>
          <a:lstStyle/>
          <a:p>
            <a:r>
              <a:rPr lang="es-MX" b="1" dirty="0" smtClean="0"/>
              <a:t>Descripción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749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    El </a:t>
            </a:r>
            <a:r>
              <a:rPr lang="es-MX" dirty="0"/>
              <a:t>dispositivo consiste en una  banda mecánica que transporta los contenedores para que posteriormente una electroválvula suministre  la sustancia (liquida) con la cual se desea llenar.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860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DISEÑO DE HARDWARE: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Diagrama a Bloques del Sistema</a:t>
            </a:r>
            <a:r>
              <a:rPr lang="es-MX" b="1" dirty="0" smtClean="0"/>
              <a:t>:</a:t>
            </a:r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8215370" cy="4000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3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Sensor 3133_0 - Load </a:t>
            </a:r>
            <a:r>
              <a:rPr lang="es-MX" b="1" dirty="0" err="1"/>
              <a:t>Cell</a:t>
            </a:r>
            <a:r>
              <a:rPr lang="es-MX" b="1" dirty="0"/>
              <a:t> (0-5kg) - CZL635: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2400304"/>
          </a:xfrm>
        </p:spPr>
        <p:txBody>
          <a:bodyPr>
            <a:normAutofit/>
          </a:bodyPr>
          <a:lstStyle/>
          <a:p>
            <a:r>
              <a:rPr lang="es-MX" dirty="0"/>
              <a:t>Es un módulo de detección de </a:t>
            </a:r>
            <a:r>
              <a:rPr lang="es-MX" dirty="0" smtClean="0"/>
              <a:t>fuerza, una </a:t>
            </a:r>
            <a:r>
              <a:rPr lang="es-MX" dirty="0"/>
              <a:t>estructura de metal </a:t>
            </a:r>
            <a:r>
              <a:rPr lang="es-MX" dirty="0" smtClean="0"/>
              <a:t>diseñada, están </a:t>
            </a:r>
            <a:r>
              <a:rPr lang="es-MX" dirty="0"/>
              <a:t>diseñados para medir la fuerza en una dirección. </a:t>
            </a:r>
            <a:endParaRPr lang="es-ES" dirty="0"/>
          </a:p>
          <a:p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743" y="3643314"/>
            <a:ext cx="3277331" cy="2143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14281" y="1214423"/>
          <a:ext cx="8715436" cy="5286407"/>
        </p:xfrm>
        <a:graphic>
          <a:graphicData uri="http://schemas.openxmlformats.org/drawingml/2006/table">
            <a:tbl>
              <a:tblPr/>
              <a:tblGrid>
                <a:gridCol w="4357718"/>
                <a:gridCol w="4357718"/>
              </a:tblGrid>
              <a:tr h="7552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latin typeface="Calibri"/>
                          <a:ea typeface="Calibri"/>
                          <a:cs typeface="Times New Roman"/>
                        </a:rPr>
                        <a:t>Capacidad de peso máxima</a:t>
                      </a:r>
                      <a:endParaRPr lang="es-E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400" b="1" dirty="0">
                          <a:latin typeface="Calibri"/>
                          <a:ea typeface="Calibri"/>
                          <a:cs typeface="Times New Roman"/>
                        </a:rPr>
                        <a:t>5 Kg</a:t>
                      </a:r>
                      <a:endParaRPr lang="es-E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</a:tr>
              <a:tr h="7552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400">
                          <a:latin typeface="Calibri"/>
                          <a:ea typeface="Calibri"/>
                          <a:cs typeface="Times New Roman"/>
                        </a:rPr>
                        <a:t>Sobre carga de peso máxima</a:t>
                      </a:r>
                      <a:endParaRPr lang="es-E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C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400" b="1">
                          <a:latin typeface="Calibri"/>
                          <a:ea typeface="Calibri"/>
                          <a:cs typeface="Times New Roman"/>
                        </a:rPr>
                        <a:t>6 Kg</a:t>
                      </a:r>
                      <a:endParaRPr lang="es-E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CEA"/>
                    </a:solidFill>
                  </a:tcPr>
                </a:tc>
              </a:tr>
              <a:tr h="7552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400">
                          <a:latin typeface="Calibri"/>
                          <a:ea typeface="Calibri"/>
                          <a:cs typeface="Times New Roman"/>
                        </a:rPr>
                        <a:t>Capacidad de peso mínima</a:t>
                      </a:r>
                      <a:endParaRPr lang="es-E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400" b="1">
                          <a:latin typeface="Calibri"/>
                          <a:ea typeface="Calibri"/>
                          <a:cs typeface="Times New Roman"/>
                        </a:rPr>
                        <a:t>5 g</a:t>
                      </a:r>
                      <a:endParaRPr lang="es-E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</a:tr>
              <a:tr h="7552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400">
                          <a:latin typeface="Calibri"/>
                          <a:ea typeface="Calibri"/>
                          <a:cs typeface="Times New Roman"/>
                        </a:rPr>
                        <a:t>Impedancia de salida</a:t>
                      </a:r>
                      <a:endParaRPr lang="es-E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C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400" b="1">
                          <a:latin typeface="Calibri"/>
                          <a:ea typeface="Calibri"/>
                          <a:cs typeface="Times New Roman"/>
                        </a:rPr>
                        <a:t>10 Ω – 1 KΩ</a:t>
                      </a:r>
                      <a:endParaRPr lang="es-E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CEA"/>
                    </a:solidFill>
                  </a:tcPr>
                </a:tc>
              </a:tr>
              <a:tr h="7552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400">
                          <a:latin typeface="Calibri"/>
                          <a:ea typeface="Calibri"/>
                          <a:cs typeface="Times New Roman"/>
                        </a:rPr>
                        <a:t>Voltaje de salida</a:t>
                      </a:r>
                      <a:endParaRPr lang="es-E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400" b="1">
                          <a:latin typeface="Calibri"/>
                          <a:ea typeface="Calibri"/>
                          <a:cs typeface="Times New Roman"/>
                        </a:rPr>
                        <a:t>10 mV – 1.5 V</a:t>
                      </a:r>
                      <a:endParaRPr lang="es-E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</a:tr>
              <a:tr h="7552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400">
                          <a:latin typeface="Calibri"/>
                          <a:ea typeface="Calibri"/>
                          <a:cs typeface="Times New Roman"/>
                        </a:rPr>
                        <a:t>Voltaje de alimentación</a:t>
                      </a:r>
                      <a:endParaRPr lang="es-E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C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400" b="1">
                          <a:latin typeface="Calibri"/>
                          <a:ea typeface="Calibri"/>
                          <a:cs typeface="Times New Roman"/>
                        </a:rPr>
                        <a:t>5 V</a:t>
                      </a:r>
                      <a:endParaRPr lang="es-E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CEA"/>
                    </a:solidFill>
                  </a:tcPr>
                </a:tc>
              </a:tr>
              <a:tr h="7552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400">
                          <a:latin typeface="Calibri"/>
                          <a:ea typeface="Calibri"/>
                          <a:cs typeface="Times New Roman"/>
                        </a:rPr>
                        <a:t>Tiempo de respuesta</a:t>
                      </a:r>
                      <a:endParaRPr lang="es-E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2400" b="1" dirty="0">
                          <a:latin typeface="Calibri"/>
                          <a:ea typeface="Calibri"/>
                          <a:cs typeface="Times New Roman"/>
                        </a:rPr>
                        <a:t>1 ms</a:t>
                      </a:r>
                      <a:endParaRPr lang="es-E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B3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</a:tr>
            </a:tbl>
          </a:graphicData>
        </a:graphic>
      </p:graphicFrame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b="1" dirty="0" smtClean="0"/>
              <a:t>Propiedades: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71538" y="714356"/>
            <a:ext cx="6281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Para el cálculo de la frecuencia de muestreo (</a:t>
            </a:r>
            <a:r>
              <a:rPr lang="es-MX" sz="2400" dirty="0" err="1" smtClean="0"/>
              <a:t>fs</a:t>
            </a:r>
            <a:r>
              <a:rPr lang="es-MX" sz="2400" dirty="0" smtClean="0"/>
              <a:t>) :</a:t>
            </a:r>
          </a:p>
          <a:p>
            <a:r>
              <a:rPr lang="es-MX" sz="2400" dirty="0" smtClean="0"/>
              <a:t>El sensor tiene un periodo de respuesta de 1ms  </a:t>
            </a:r>
            <a:endParaRPr lang="es-ES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142976" y="1643050"/>
            <a:ext cx="172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Por lo tanto:</a:t>
            </a:r>
            <a:endParaRPr lang="es-ES" sz="2400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54" y="1643050"/>
            <a:ext cx="1746262" cy="714380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1071538" y="3429000"/>
            <a:ext cx="6991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Para el calculo del ancho de banda (</a:t>
            </a:r>
            <a:r>
              <a:rPr lang="es-MX" sz="2400" dirty="0" err="1" smtClean="0"/>
              <a:t>Bw</a:t>
            </a:r>
            <a:r>
              <a:rPr lang="es-MX" sz="2400" dirty="0" smtClean="0"/>
              <a:t>) en un ADC de</a:t>
            </a:r>
          </a:p>
          <a:p>
            <a:r>
              <a:rPr lang="es-MX" sz="2400" dirty="0" smtClean="0"/>
              <a:t> 12 bits se tiene que:</a:t>
            </a:r>
            <a:endParaRPr lang="es-ES" sz="2400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5984" y="4643446"/>
            <a:ext cx="4436300" cy="4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85786" y="785794"/>
            <a:ext cx="742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El espacio en memoria (</a:t>
            </a:r>
            <a:r>
              <a:rPr lang="es-MX" sz="2400" dirty="0" err="1" smtClean="0"/>
              <a:t>E.m</a:t>
            </a:r>
            <a:r>
              <a:rPr lang="es-MX" sz="2400" dirty="0" smtClean="0"/>
              <a:t>)en 1hr se obtuvo:</a:t>
            </a:r>
            <a:endParaRPr lang="es-ES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857224" y="1285860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Si 1hr=3600s</a:t>
            </a:r>
            <a:endParaRPr lang="es-ES" sz="2400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2071678"/>
            <a:ext cx="6858048" cy="428628"/>
          </a:xfrm>
          <a:prstGeom prst="rect">
            <a:avLst/>
          </a:prstGeom>
          <a:noFill/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2786058"/>
            <a:ext cx="7175759" cy="785818"/>
          </a:xfrm>
          <a:prstGeom prst="rect">
            <a:avLst/>
          </a:prstGeom>
          <a:noFill/>
        </p:spPr>
      </p:pic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4071942"/>
            <a:ext cx="6110697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908</TotalTime>
  <Words>818</Words>
  <Application>Microsoft Office PowerPoint</Application>
  <PresentationFormat>Presentación en pantalla (4:3)</PresentationFormat>
  <Paragraphs>157</Paragraphs>
  <Slides>27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Franklin Gothic Book</vt:lpstr>
      <vt:lpstr>Franklin Gothic Medium</vt:lpstr>
      <vt:lpstr>Times New Roman</vt:lpstr>
      <vt:lpstr>Wingdings 2</vt:lpstr>
      <vt:lpstr>Viajes</vt:lpstr>
      <vt:lpstr>Proyecto final</vt:lpstr>
      <vt:lpstr>Objetivo: </vt:lpstr>
      <vt:lpstr>Descripción</vt:lpstr>
      <vt:lpstr>DISEÑO DE HARDWARE: </vt:lpstr>
      <vt:lpstr>Diagrama a Bloques del Sistema:</vt:lpstr>
      <vt:lpstr>Sensor 3133_0 - Load Cell (0-5kg) - CZL635: </vt:lpstr>
      <vt:lpstr>Propiedades: </vt:lpstr>
      <vt:lpstr>Presentación de PowerPoint</vt:lpstr>
      <vt:lpstr>Presentación de PowerPoint</vt:lpstr>
      <vt:lpstr>Acondicionamiento</vt:lpstr>
      <vt:lpstr>Presentación de PowerPoint</vt:lpstr>
      <vt:lpstr>Presentación de PowerPoint</vt:lpstr>
      <vt:lpstr>Diagrama 3D  del sistema: </vt:lpstr>
      <vt:lpstr>Montaje</vt:lpstr>
      <vt:lpstr>DISEÑO DE SOFTWARE:</vt:lpstr>
      <vt:lpstr>DIAGRAMA DE ESTADOS:</vt:lpstr>
      <vt:lpstr>Para calcular la siguiente tabla  de estados se utilizó el puerto UART de la tarjeta STM32L100 –DISCOVERY  </vt:lpstr>
      <vt:lpstr>Presentación de PowerPoint</vt:lpstr>
      <vt:lpstr>Presentación de PowerPoint</vt:lpstr>
      <vt:lpstr>DIAGRAMA DE FLUJO PROGRAMA “estados” </vt:lpstr>
      <vt:lpstr>DIAGRAMA DE FLUJO PROGRAMA PRINCIPAL </vt:lpstr>
      <vt:lpstr>DIAGRAMA DE FLUJO PROGRAMA PRINCIPAL </vt:lpstr>
      <vt:lpstr>Resultados:</vt:lpstr>
      <vt:lpstr>Presentación de PowerPoint</vt:lpstr>
      <vt:lpstr>Costos</vt:lpstr>
      <vt:lpstr>Código fuente del programa principal: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Objetivo:</dc:title>
  <dc:creator>Trapo</dc:creator>
  <cp:lastModifiedBy>carlos humberto lopez lopez</cp:lastModifiedBy>
  <cp:revision>18</cp:revision>
  <dcterms:created xsi:type="dcterms:W3CDTF">2016-01-12T07:14:08Z</dcterms:created>
  <dcterms:modified xsi:type="dcterms:W3CDTF">2016-01-14T00:35:43Z</dcterms:modified>
</cp:coreProperties>
</file>