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4325fc96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94325fc96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945a5fc2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945a5fc2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945a5fc29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945a5fc29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94325fc96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94325fc96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94325fc96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94325fc96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945a5fc29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945a5fc29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4325fc96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4325fc96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4325fc96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4325fc96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945a5fc29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945a5fc29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4325fc96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94325fc96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4b6a90d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94b6a90d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94325fc96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94325fc96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94b6a90d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94b6a90d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94325fc96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94325fc96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i.org/10.1080/01402390.2015.1068166" TargetMode="External"/><Relationship Id="rId4" Type="http://schemas.openxmlformats.org/officeDocument/2006/relationships/hyperlink" Target="http://www.dtic.mil/get-tr-doc/pdf?AD=ADA596938" TargetMode="External"/><Relationship Id="rId5" Type="http://schemas.openxmlformats.org/officeDocument/2006/relationships/hyperlink" Target="http://www.dtic.mil/get-tr-doc/pdf?AD=ADA596938" TargetMode="External"/><Relationship Id="rId6" Type="http://schemas.openxmlformats.org/officeDocument/2006/relationships/hyperlink" Target="http://www.dtic.mil/get-tr-doc/pdf?AD=ADA596938" TargetMode="External"/><Relationship Id="rId7" Type="http://schemas.openxmlformats.org/officeDocument/2006/relationships/hyperlink" Target="http://www.jstor.org/stable/resrep11838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dtic.mil/get-tr-doc/pdf?AD=ADA596938" TargetMode="External"/><Relationship Id="rId4" Type="http://schemas.openxmlformats.org/officeDocument/2006/relationships/hyperlink" Target="https://wavellroom.com/2020/12/22/building-an-effective-indigenous-counter-insurgency-force-part-1/" TargetMode="External"/><Relationship Id="rId5" Type="http://schemas.openxmlformats.org/officeDocument/2006/relationships/hyperlink" Target="http://www.jasonlyall.com/wp-content/uploads/2013/01/Swept_APSR2.pdf" TargetMode="External"/><Relationship Id="rId6" Type="http://schemas.openxmlformats.org/officeDocument/2006/relationships/hyperlink" Target="http://www.jasonlyall.com/wp-content/uploads/2013/01/Swept_APSR2.pdf" TargetMode="External"/><Relationship Id="rId7" Type="http://schemas.openxmlformats.org/officeDocument/2006/relationships/hyperlink" Target="http://www.jasonlyall.com/wp-content/uploads/2013/01/Swept_APSR2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821150"/>
            <a:ext cx="5017500" cy="23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  VII: Indigenous forces in COIN: An ugly, yet necessary tradeoff?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96800" y="3924925"/>
            <a:ext cx="4857900" cy="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45"/>
              <a:t>Jiří Dokoupil (94401735@fsv.cuni.cz)</a:t>
            </a:r>
            <a:endParaRPr sz="644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4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45"/>
              <a:t>Alexander J. Sherwood (45050732@fsv.cuni.cz)</a:t>
            </a:r>
            <a:endParaRPr sz="644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Analysis - Case Study: Algerian War (1954-1962)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307850"/>
            <a:ext cx="7038900" cy="32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F</a:t>
            </a:r>
            <a:r>
              <a:rPr lang="en-GB"/>
              <a:t>ocus on incorporating Algerians into French forces (almost 25 % at the end of the  war)</a:t>
            </a:r>
            <a:endParaRPr/>
          </a:p>
          <a:p>
            <a:pPr indent="-29845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Increased legitimacy of the COIN forces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i="1" lang="en-GB"/>
              <a:t>Harkas, makhzan</a:t>
            </a:r>
            <a:r>
              <a:rPr i="1" lang="en-GB"/>
              <a:t> </a:t>
            </a:r>
            <a:r>
              <a:rPr lang="en-GB"/>
              <a:t>and civilian affairs auxiliaries;  </a:t>
            </a:r>
            <a:r>
              <a:rPr b="1" i="1" lang="en-GB"/>
              <a:t>Sections Administratives Specialisées </a:t>
            </a:r>
            <a:r>
              <a:rPr lang="en-GB"/>
              <a:t>(SAS); </a:t>
            </a:r>
            <a:r>
              <a:rPr b="1" i="1" lang="en-GB"/>
              <a:t>turncoat </a:t>
            </a:r>
            <a:r>
              <a:rPr lang="en-GB"/>
              <a:t>insurgents</a:t>
            </a:r>
            <a:endParaRPr/>
          </a:p>
          <a:p>
            <a:pPr indent="-298450" lvl="1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Lessons learned from War in Indochina - posting IF (mostly harkas) close to their homes = r</a:t>
            </a:r>
            <a:r>
              <a:rPr b="1" lang="en-GB"/>
              <a:t>educe risk of retaliation against families, increases motivation!</a:t>
            </a:r>
            <a:endParaRPr b="1"/>
          </a:p>
          <a:p>
            <a:pPr indent="-298450" lvl="1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b="1" lang="en-GB"/>
              <a:t>SAS </a:t>
            </a:r>
            <a:r>
              <a:rPr lang="en-GB"/>
              <a:t>- led by officers expert in Arabic affairs, the </a:t>
            </a:r>
            <a:r>
              <a:rPr lang="en-GB"/>
              <a:t>predecessor</a:t>
            </a:r>
            <a:r>
              <a:rPr lang="en-GB"/>
              <a:t> of CORDS (Vietnam), or Provincial Reconstruction Teams (Afghanistan)</a:t>
            </a:r>
            <a:endParaRPr/>
          </a:p>
          <a:p>
            <a:pPr indent="-298450" lvl="2" marL="13716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Very successful, targeted by the insurgents, problem with finding 'qualified' workforce and individuals</a:t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300"/>
              <a:buChar char="●"/>
            </a:pPr>
            <a:r>
              <a:rPr lang="en-GB"/>
              <a:t>S</a:t>
            </a:r>
            <a:r>
              <a:rPr lang="en-GB"/>
              <a:t>ome IF implementation elements successful (SAS, Harkas), t</a:t>
            </a:r>
            <a:r>
              <a:rPr lang="en-GB"/>
              <a:t>rouble with coordinating political agenda with </a:t>
            </a:r>
            <a:r>
              <a:rPr lang="en-GB"/>
              <a:t>military</a:t>
            </a:r>
            <a:r>
              <a:rPr lang="en-GB"/>
              <a:t> approach, </a:t>
            </a:r>
            <a:r>
              <a:rPr lang="en-GB"/>
              <a:t> unwillingness to use IF in combat situations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Analysis - Case Study: </a:t>
            </a:r>
            <a:r>
              <a:rPr lang="en-GB"/>
              <a:t>Vietnam</a:t>
            </a:r>
            <a:r>
              <a:rPr lang="en-GB"/>
              <a:t> War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Formation of </a:t>
            </a:r>
            <a:r>
              <a:rPr b="1" i="1" lang="en-GB" sz="1400"/>
              <a:t>Civilian Irregular Defense Group</a:t>
            </a:r>
            <a:r>
              <a:rPr lang="en-GB" sz="1400"/>
              <a:t> </a:t>
            </a:r>
            <a:r>
              <a:rPr lang="en-GB" sz="1400"/>
              <a:t>(CIDG)</a:t>
            </a:r>
            <a:r>
              <a:rPr lang="en-GB" sz="1400"/>
              <a:t>, </a:t>
            </a:r>
            <a:r>
              <a:rPr b="1" i="1" lang="en-GB" sz="1400"/>
              <a:t>Marine Corps Combined Action Program</a:t>
            </a:r>
            <a:r>
              <a:rPr lang="en-GB" sz="1400"/>
              <a:t> (CAP) and </a:t>
            </a:r>
            <a:r>
              <a:rPr b="1" i="1" lang="en-GB" sz="1400"/>
              <a:t>Civil Operations and Rural Development and Support</a:t>
            </a:r>
            <a:r>
              <a:rPr lang="en-GB" sz="1400"/>
              <a:t> (CORDS) program</a:t>
            </a:r>
            <a:endParaRPr sz="1400"/>
          </a:p>
          <a:p>
            <a:pPr indent="-304800" lvl="1" marL="9144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Recruitment</a:t>
            </a:r>
            <a:r>
              <a:rPr lang="en-GB" sz="1200"/>
              <a:t> of the Montagnards tribes</a:t>
            </a:r>
            <a:endParaRPr sz="1200"/>
          </a:p>
          <a:p>
            <a:pPr indent="-31750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Phoenix program</a:t>
            </a:r>
            <a:r>
              <a:rPr lang="en-GB" sz="1400"/>
              <a:t> - forming units out of Viet Cong turncoats</a:t>
            </a:r>
            <a:endParaRPr sz="1400"/>
          </a:p>
          <a:p>
            <a:pPr indent="-304800" lvl="1" marL="9144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Efficient</a:t>
            </a:r>
            <a:r>
              <a:rPr lang="en-GB" sz="1200"/>
              <a:t> COIN strategy X  risky strategy (potential for purposeful infiltration)</a:t>
            </a:r>
            <a:endParaRPr sz="1200"/>
          </a:p>
          <a:p>
            <a:pPr indent="-304800" lvl="1" marL="9144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After the Tet offensive (1968) very prominent, huge spike in numbers (up to over 47 000)</a:t>
            </a:r>
            <a:endParaRPr sz="1200"/>
          </a:p>
          <a:p>
            <a:pPr indent="-317500" lvl="0" marL="4572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Focus on </a:t>
            </a:r>
            <a:r>
              <a:rPr lang="en-GB" sz="1400"/>
              <a:t>reconnaissance and infiltration </a:t>
            </a:r>
            <a:r>
              <a:rPr lang="en-GB" sz="1400"/>
              <a:t>missions, territory denial to insurgents and </a:t>
            </a:r>
            <a:r>
              <a:rPr lang="en-GB" sz="1400"/>
              <a:t>'</a:t>
            </a:r>
            <a:r>
              <a:rPr lang="en-GB" sz="1400"/>
              <a:t>Hearts and Minds</a:t>
            </a:r>
            <a:r>
              <a:rPr lang="en-GB" sz="1400"/>
              <a:t>' operations </a:t>
            </a:r>
            <a:endParaRPr sz="1400"/>
          </a:p>
          <a:p>
            <a:pPr indent="-31750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-GB" sz="1400"/>
              <a:t>Considered a somewhat successful case of using IF (CIDG and CAP initiatives viewed positively), the failure in the end was mainly due to domestic pressure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examples of IF use 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Chechnya: </a:t>
            </a:r>
            <a:r>
              <a:rPr lang="en-GB"/>
              <a:t>P</a:t>
            </a:r>
            <a:r>
              <a:rPr lang="en-GB"/>
              <a:t>ro-russian Chechen militias, “sweep operations”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Afghanistan:</a:t>
            </a:r>
            <a:r>
              <a:rPr lang="en-GB"/>
              <a:t> Provincial Reconstruction Teams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Iraq: </a:t>
            </a:r>
            <a:r>
              <a:rPr lang="en-GB"/>
              <a:t>Similar</a:t>
            </a:r>
            <a:r>
              <a:rPr lang="en-GB"/>
              <a:t> model to Afghanistan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200"/>
              </a:spcAft>
              <a:buSzPts val="1300"/>
              <a:buChar char="●"/>
            </a:pPr>
            <a:r>
              <a:rPr b="1" lang="en-GB"/>
              <a:t>French war in Indochina: </a:t>
            </a:r>
            <a:r>
              <a:rPr lang="en-GB"/>
              <a:t>Groupement Mixte d’Intervention (GMI)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&amp; Questions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1307850"/>
            <a:ext cx="7038900" cy="3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467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305"/>
              <a:buChar char="●"/>
            </a:pPr>
            <a:r>
              <a:rPr lang="en-GB" sz="1305"/>
              <a:t>Must be willing to allow turncoats into ranks of COIN </a:t>
            </a:r>
            <a:r>
              <a:rPr lang="en-GB" sz="1305"/>
              <a:t>-&gt; source of intelligence </a:t>
            </a:r>
            <a:endParaRPr sz="1305"/>
          </a:p>
          <a:p>
            <a:pPr indent="-31146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5"/>
              <a:buChar char="●"/>
            </a:pPr>
            <a:r>
              <a:rPr lang="en-GB" sz="1305"/>
              <a:t>Administrators and experts familiar with local culture and language necessary</a:t>
            </a:r>
            <a:endParaRPr sz="1305"/>
          </a:p>
          <a:p>
            <a:pPr indent="-311467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305"/>
              <a:buChar char="●"/>
            </a:pPr>
            <a:r>
              <a:rPr lang="en-GB" sz="1305"/>
              <a:t>Feasible in both mono-ethnic and multi-ethnic scenarios -&gt; however, there is an increase in risk management and magnitude complexity</a:t>
            </a:r>
            <a:endParaRPr sz="1305"/>
          </a:p>
          <a:p>
            <a:pPr indent="-311467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305"/>
              <a:buChar char="●"/>
            </a:pPr>
            <a:r>
              <a:rPr lang="en-GB" sz="1305"/>
              <a:t>People of the land are good at fighting, scouting, and raiding on that same land. Do not take a desert nomad and put him in arctic tundra.</a:t>
            </a:r>
            <a:endParaRPr sz="1305"/>
          </a:p>
          <a:p>
            <a:pPr indent="-311467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305"/>
              <a:buChar char="●"/>
            </a:pPr>
            <a:r>
              <a:rPr lang="en-GB" sz="1305"/>
              <a:t>Q1: If an indigenous COIN force is to be raised from an ethnic minority, what attributes should said minority posses on average compared to their neighbours?</a:t>
            </a:r>
            <a:endParaRPr sz="1305"/>
          </a:p>
          <a:p>
            <a:pPr indent="-311467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305"/>
              <a:buChar char="●"/>
            </a:pPr>
            <a:r>
              <a:rPr lang="en-GB" sz="1305"/>
              <a:t>Q2: If and what cultural </a:t>
            </a:r>
            <a:r>
              <a:rPr lang="en-GB" sz="1305"/>
              <a:t>idiosyncrasies</a:t>
            </a:r>
            <a:r>
              <a:rPr lang="en-GB" sz="1305"/>
              <a:t> can be tolerated by a foregin COIN force using IF, and for how long?</a:t>
            </a:r>
            <a:endParaRPr sz="1305"/>
          </a:p>
          <a:p>
            <a:pPr indent="-311467" lvl="0" marL="457200" rtl="0" algn="l">
              <a:lnSpc>
                <a:spcPct val="105000"/>
              </a:lnSpc>
              <a:spcBef>
                <a:spcPts val="1000"/>
              </a:spcBef>
              <a:spcAft>
                <a:spcPts val="1200"/>
              </a:spcAft>
              <a:buSzPts val="1305"/>
              <a:buChar char="●"/>
            </a:pPr>
            <a:r>
              <a:rPr lang="en-GB" sz="1305"/>
              <a:t>Q3: Is it worth attempting to subordinate an IF fighter’s motivation to some greater (foreign) narrative?</a:t>
            </a:r>
            <a:endParaRPr sz="130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Bibliography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97500" y="1307850"/>
            <a:ext cx="7038900" cy="3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Annamalai, Nagappan, Shahrul Kamaruddin, Ishak Abdul azid, και Ts Yeoh. ‘Importance of Problem Statement in Solving Industry Problems’. Applied Mechanics and Materials 421 (09 2013): 857–63. https://doi.org/10.4028/www.scientific.net/AMM.421.857.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Byman, Daniel. ‘'Death Solves All Problems': The Authoritarian Model of Counterinsurgency’. Journal of Strategic Studies 39, τχ. 1 (2016): 62–93.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https://doi.org/10.1080/01402390.2015.1068166</a:t>
            </a:r>
            <a:r>
              <a:rPr lang="en-GB"/>
              <a:t>.</a:t>
            </a:r>
            <a:endParaRPr/>
          </a:p>
          <a:p>
            <a:pPr indent="0" lvl="0" marL="0" rtl="0" algn="l">
              <a:lnSpc>
                <a:spcPct val="13090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uFill>
                  <a:noFill/>
                </a:uFill>
                <a:hlinkClick r:id="rId4"/>
              </a:rPr>
              <a:t>Cassidy, Robert M. </a:t>
            </a:r>
            <a:r>
              <a:rPr lang="en-GB"/>
              <a:t>'</a:t>
            </a:r>
            <a:r>
              <a:rPr lang="en-GB">
                <a:uFill>
                  <a:noFill/>
                </a:uFill>
                <a:hlinkClick r:id="rId5"/>
              </a:rPr>
              <a:t>The Long Small War: Indigenous Forces for Counterinsurgency</a:t>
            </a:r>
            <a:r>
              <a:rPr lang="en-GB"/>
              <a:t>’</a:t>
            </a:r>
            <a:r>
              <a:rPr lang="en-GB">
                <a:uFill>
                  <a:noFill/>
                </a:uFill>
                <a:hlinkClick r:id="rId6"/>
              </a:rPr>
              <a:t>. Defence Technical Information Center, (2006</a:t>
            </a:r>
            <a:r>
              <a:rPr lang="en-GB"/>
              <a:t>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Corum, James S. “TRAINING INDIGENOUS FORCES IN COUNTERINSURGENCY: A TALE OF TWO INSURGENCIES.” Strategic Studies Institute, US Army War College, 2006. </a:t>
            </a:r>
            <a:r>
              <a:rPr lang="en-GB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http://www.jstor.org/stable/resrep11838</a:t>
            </a:r>
            <a:r>
              <a:rPr lang="en-GB"/>
              <a:t>.</a:t>
            </a:r>
            <a:endParaRPr/>
          </a:p>
          <a:p>
            <a:pPr indent="0" lvl="0" marL="0" rtl="0" algn="l">
              <a:lnSpc>
                <a:spcPct val="130909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Bibliography, cont.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1297500" y="1307850"/>
            <a:ext cx="7038900" cy="3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38"/>
              <a:t>Gortzak, Yoav.  'Using Indigenous Forces in Counterinsurgency Operations: The French in Algeria, 1954–1962</a:t>
            </a:r>
            <a:r>
              <a:rPr lang="en-GB" sz="4538"/>
              <a:t>’</a:t>
            </a:r>
            <a:r>
              <a:rPr lang="en-GB" sz="4538">
                <a:uFill>
                  <a:noFill/>
                </a:uFill>
                <a:hlinkClick r:id="rId3"/>
              </a:rPr>
              <a:t>.</a:t>
            </a:r>
            <a:r>
              <a:rPr lang="en-GB" sz="4538"/>
              <a:t> Journal of Strategic Studies, 32:2 (2009): 307-333. DOI: 10.1080/01402390902743415</a:t>
            </a:r>
            <a:endParaRPr sz="453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38"/>
              <a:t>Greenhut, Jefferey. “Building an Effective Indigenous Counter-Insurgency Force – Part 1.” Wavell Room, December 22, 2020. </a:t>
            </a:r>
            <a:r>
              <a:rPr lang="en-GB" sz="4538" u="sng">
                <a:solidFill>
                  <a:schemeClr val="hlink"/>
                </a:solidFill>
                <a:hlinkClick r:id="rId4"/>
              </a:rPr>
              <a:t>https://wavellroom.com/2020/12/22/building-an-effective-indigenous-counter-insurgency-force-part-1/</a:t>
            </a:r>
            <a:r>
              <a:rPr lang="en-GB" sz="4538"/>
              <a:t>.</a:t>
            </a:r>
            <a:endParaRPr sz="453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38"/>
              <a:t>Greenhut, Jefferey. “Building an Effective Indigenous Counter-Insurgency Force – Part 2.” Wavell Room, December 29, 2020. https://wavellroom.com/2020/12/29/building-an-effective-indigenous-counter-insurgency-force-part-2-indian-army/.</a:t>
            </a:r>
            <a:endParaRPr sz="4538"/>
          </a:p>
          <a:p>
            <a:pPr indent="0" lvl="0" marL="0" rtl="0" algn="l">
              <a:lnSpc>
                <a:spcPct val="13090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38">
                <a:uFill>
                  <a:noFill/>
                </a:uFill>
                <a:hlinkClick r:id="rId5"/>
              </a:rPr>
              <a:t>Lyall, Jason. </a:t>
            </a:r>
            <a:r>
              <a:rPr lang="en-GB" sz="4538"/>
              <a:t>'</a:t>
            </a:r>
            <a:r>
              <a:rPr lang="en-GB" sz="4538">
                <a:uFill>
                  <a:noFill/>
                </a:uFill>
                <a:hlinkClick r:id="rId6"/>
              </a:rPr>
              <a:t>Are Coethnics More Effective Counterinsurgents? Evidence from the Second Chechen War</a:t>
            </a:r>
            <a:r>
              <a:rPr lang="en-GB" sz="4538"/>
              <a:t>’.</a:t>
            </a:r>
            <a:r>
              <a:rPr lang="en-GB" sz="4538">
                <a:uFill>
                  <a:noFill/>
                </a:uFill>
                <a:hlinkClick r:id="rId7"/>
              </a:rPr>
              <a:t> American Political Science Review 104.1 (2010): 1–20</a:t>
            </a:r>
            <a:r>
              <a:rPr lang="en-GB" sz="4538"/>
              <a:t>.</a:t>
            </a:r>
            <a:endParaRPr sz="4538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4538"/>
              <a:t>Souleimanov, Emil Aslan; Huseyn Aliyev. ‘Evaluating the efficacy of indigenous forces in counterinsurgency: Lessons from Chechnya and Dagestan’. Small Wars &amp; Insurgencies 27, τχ. 3 (2016): 392–416. https://doi.org/10.1080/09592318.2016.1151658.</a:t>
            </a:r>
            <a:endParaRPr sz="453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Abbreviations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Civil Operations and Rural Development and Support (CORDS)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Civilian Irregular Defense Group (CIDG),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Counterinsurgency (COIN)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Groupement Mixte d’Intervention (GMI)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</a:t>
            </a:r>
            <a:r>
              <a:rPr lang="en-GB"/>
              <a:t>ndigenous Forces (IF)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Marine Corps Combined Action Program (CAP)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</a:t>
            </a:r>
            <a:r>
              <a:rPr lang="en-GB"/>
              <a:t>ections Administratives Specialisées (SAS)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564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What is the problem we are trying to answer?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Define the context behind the problem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How and why does the central problem manifest itself in </a:t>
            </a:r>
            <a:r>
              <a:rPr lang="en-GB" sz="2000"/>
              <a:t>reality? (case studies)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200"/>
              </a:spcAft>
              <a:buSzPts val="2000"/>
              <a:buChar char="●"/>
            </a:pPr>
            <a:r>
              <a:rPr lang="en-GB" sz="2000"/>
              <a:t>Key takeaways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4221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Define the broader and narrower problems</a:t>
            </a:r>
            <a:endParaRPr sz="1500"/>
          </a:p>
          <a:p>
            <a:pPr indent="-311150" lvl="1" marL="914400" rtl="0" algn="l">
              <a:spcBef>
                <a:spcPts val="120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Will indigenous forces aid in COIN success?</a:t>
            </a:r>
            <a:endParaRPr sz="1300"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What do you gain?</a:t>
            </a:r>
            <a:endParaRPr sz="1300"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Can it be done?</a:t>
            </a:r>
            <a:endParaRPr sz="1300"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What can go wrong?</a:t>
            </a:r>
            <a:endParaRPr sz="1300"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For how long?</a:t>
            </a:r>
            <a:endParaRPr sz="13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Central problem: Feasibility of indigenous forces</a:t>
            </a:r>
            <a:endParaRPr sz="15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200" y="1567550"/>
            <a:ext cx="27432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Context - Base Factors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Heavy use of manpower (James, 2006)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Mono-ethnic vs. multi-ethnic regions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See Dagestan v. </a:t>
            </a:r>
            <a:r>
              <a:rPr lang="en-GB" sz="2100"/>
              <a:t>Chechnya (Souleimanov, 2015) or Vietnam (Cassidy, 2006)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Degree of urbanization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Socio-economic disparity and overall performance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Blurred line between law enforcement and military operations (James, 2006)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Context - Mechanisms of Control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How do you ensure loyalty?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Exploit ethnic conflict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Blooding -&gt; compromising ability of IF to join insurgent activities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Financial and physical security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Kinship structures/nepotism 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Training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Context - Incentives to cooperate with non-native COIN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/>
              <a:t>Incentives for former insurgent</a:t>
            </a:r>
            <a:r>
              <a:rPr lang="en-GB" sz="2200"/>
              <a:t> to turncoat</a:t>
            </a:r>
            <a:endParaRPr sz="2200"/>
          </a:p>
          <a:p>
            <a:pPr indent="-3473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200"/>
              <a:t>Financial</a:t>
            </a:r>
            <a:endParaRPr sz="2200"/>
          </a:p>
          <a:p>
            <a:pPr indent="-3473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200"/>
              <a:t>Kinship</a:t>
            </a:r>
            <a:endParaRPr sz="2200"/>
          </a:p>
          <a:p>
            <a:pPr indent="-3473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200"/>
              <a:t>Military</a:t>
            </a:r>
            <a:endParaRPr sz="2200"/>
          </a:p>
          <a:p>
            <a:pPr indent="-3473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200"/>
              <a:t>Legal</a:t>
            </a:r>
            <a:endParaRPr sz="2200"/>
          </a:p>
          <a:p>
            <a:pPr indent="-3473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200"/>
              <a:t>Honor</a:t>
            </a:r>
            <a:endParaRPr sz="2200"/>
          </a:p>
          <a:p>
            <a:pPr indent="-3473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200"/>
              <a:t>Survival</a:t>
            </a:r>
            <a:endParaRPr sz="2200"/>
          </a:p>
          <a:p>
            <a:pPr indent="-3473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200"/>
              <a:t>Religious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Context - Cultural Considerations for Integration within </a:t>
            </a:r>
            <a:r>
              <a:rPr lang="en-GB"/>
              <a:t>military</a:t>
            </a:r>
            <a:r>
              <a:rPr lang="en-GB"/>
              <a:t> hierarchy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194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GB" sz="2100"/>
              <a:t>Time (9 O’clock vs Iraqi 9 O’clock)</a:t>
            </a:r>
            <a:endParaRPr sz="2100"/>
          </a:p>
          <a:p>
            <a:pPr indent="-3419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2100"/>
              <a:t>Tribal vs. non-tribal social hierarchy</a:t>
            </a:r>
            <a:endParaRPr sz="2100"/>
          </a:p>
          <a:p>
            <a:pPr indent="-34194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GB" sz="2100"/>
              <a:t>Sub-rosa arrangements</a:t>
            </a:r>
            <a:endParaRPr sz="2100"/>
          </a:p>
          <a:p>
            <a:pPr indent="-34194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GB" sz="2100"/>
              <a:t>Level of education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Analysis -</a:t>
            </a:r>
            <a:r>
              <a:rPr lang="en-GB"/>
              <a:t> Case Study:</a:t>
            </a:r>
            <a:r>
              <a:rPr lang="en-GB"/>
              <a:t> </a:t>
            </a:r>
            <a:r>
              <a:rPr lang="en-GB"/>
              <a:t>Philippine–American War (1899-1902)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307850"/>
            <a:ext cx="7038900" cy="31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Employment of Philippine Scouts from the Macabebes tribe, recruitment of the merchant cadre and muslim population in several areas - </a:t>
            </a:r>
            <a:r>
              <a:rPr b="1" lang="en-GB" sz="1400"/>
              <a:t>different motivations!</a:t>
            </a:r>
            <a:endParaRPr b="1" sz="1400"/>
          </a:p>
          <a:p>
            <a:pPr indent="-30480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Macabebes </a:t>
            </a:r>
            <a:r>
              <a:rPr b="1" i="1" lang="en-GB" sz="1200"/>
              <a:t>harbored long time-hate</a:t>
            </a:r>
            <a:r>
              <a:rPr i="1" lang="en-GB" sz="1200"/>
              <a:t> </a:t>
            </a:r>
            <a:r>
              <a:rPr lang="en-GB" sz="1200"/>
              <a:t>towards the Tagalogs (majority of the insurgents)</a:t>
            </a:r>
            <a:endParaRPr sz="1200"/>
          </a:p>
          <a:p>
            <a:pPr indent="-30480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Merchants </a:t>
            </a:r>
            <a:r>
              <a:rPr b="1" i="1" lang="en-GB" sz="1200"/>
              <a:t>lost prestige</a:t>
            </a:r>
            <a:r>
              <a:rPr lang="en-GB" sz="1200"/>
              <a:t> due to insurgency activities</a:t>
            </a:r>
            <a:endParaRPr sz="1200"/>
          </a:p>
          <a:p>
            <a:pPr indent="-30480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Americans gathered Muslim support on </a:t>
            </a:r>
            <a:r>
              <a:rPr b="1" i="1" lang="en-GB" sz="1200"/>
              <a:t>religious grounds </a:t>
            </a:r>
            <a:r>
              <a:rPr lang="en-GB" sz="1200"/>
              <a:t>against Catholic insurgents</a:t>
            </a:r>
            <a:endParaRPr sz="1200"/>
          </a:p>
          <a:p>
            <a:pPr indent="-3175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Used for reconnaissance, infiltration, strategy of massive </a:t>
            </a:r>
            <a:r>
              <a:rPr b="1" lang="en-GB" sz="1400"/>
              <a:t>patrol saturation</a:t>
            </a:r>
            <a:r>
              <a:rPr lang="en-GB" sz="1400"/>
              <a:t>, formation of extra policing forces, gathering field intelligence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-GB" sz="1400"/>
              <a:t>A great example of different possible motivations for joining IF initiatives, successful case of implementing IF (even though in not as large in numbers - 15 000 by the end of the war)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