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433" r:id="rId4"/>
    <p:sldId id="439" r:id="rId5"/>
    <p:sldId id="440" r:id="rId6"/>
    <p:sldId id="441" r:id="rId7"/>
    <p:sldId id="443" r:id="rId8"/>
    <p:sldId id="444" r:id="rId9"/>
    <p:sldId id="445" r:id="rId10"/>
    <p:sldId id="446" r:id="rId11"/>
    <p:sldId id="447" r:id="rId12"/>
    <p:sldId id="449" r:id="rId13"/>
    <p:sldId id="450" r:id="rId14"/>
    <p:sldId id="451" r:id="rId15"/>
    <p:sldId id="452" r:id="rId16"/>
    <p:sldId id="453" r:id="rId17"/>
    <p:sldId id="454" r:id="rId18"/>
    <p:sldId id="456" r:id="rId19"/>
    <p:sldId id="455" r:id="rId20"/>
    <p:sldId id="457" r:id="rId21"/>
    <p:sldId id="458" r:id="rId22"/>
  </p:sldIdLst>
  <p:sldSz cx="9144000" cy="6858000" type="screen4x3"/>
  <p:notesSz cx="7099300" cy="10234613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fld id="{F27BFFED-3084-4975-B047-1F1B7BE310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59FBDD-74C9-45D3-A6A7-C5C380F0865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9C37F-1DA9-426A-992A-9EC24C2D244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05537C-DE6B-4CE5-BBB1-C2037320EA6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8322A-6398-4FBA-B605-01A7167631E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8D92A-58D7-4D9E-A219-59D023FFB54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90BD9F26-F633-4E67-8455-BCA35EDA142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2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F2E7C8-5347-4DF7-8B95-D561BCFF0F2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B0BAFC-E289-493C-BE53-848E06A71DA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99777B-0093-4988-B249-0816A2A41F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805746-6299-4C2D-8AD7-C56C541939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9AE36A-4653-4888-A8AA-1424EE757E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E4AA44-4755-4136-ABBE-EFFCA092C07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9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EDA16-E568-4B2A-98A8-A3E24BD1E4A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71B500-A011-48F8-A348-13A9CCEA3EF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0419B-E63E-4D3E-818E-E09C05E61C8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4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BD6D-AB0E-4817-8143-BEFA884DD6E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7B3E0D-4912-4E48-B4C9-B6162696C21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9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7513" y="44450"/>
            <a:ext cx="2195512" cy="61912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5725" cy="61912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283A3-BEBD-4F58-9F77-68C31272FA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89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707772DC-2AE7-406F-A285-06E2E737462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0520C045-D46B-49BD-9D16-FF58D48A952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9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B976B01A-A6E3-4E6F-8D49-8B249A28F41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3B5BF4-2DD8-45A6-AF1E-66757F7D9D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E8396D-4453-487B-AB8C-DC2C840DB0A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84A916-0D4B-4F85-8478-589A1E6ECEC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1E1E77-4AEE-4EF4-AA75-5B55A28D182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5C53A-A0F6-4A94-A458-2CB139E35A2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2A020-82E2-4093-9317-4160A9B2D5F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57B181-D72B-4939-AC87-4E94049955D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fld id="{CB809F61-DFC8-4EDD-A462-3D9AB3BF7249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60" name="Picture 12" descr="GIF Brasão Cor 2508 Web CDR PPT 77k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163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42988" y="11588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Universidade Federal do Espírito Santo - UFES</a:t>
            </a:r>
          </a:p>
          <a:p>
            <a:pPr algn="l">
              <a:spcBef>
                <a:spcPct val="0"/>
              </a:spcBef>
            </a:pPr>
            <a:r>
              <a:rPr lang="en-US"/>
              <a:t>Laboratório de Computação de Alto Desempenho - LCAD</a:t>
            </a:r>
          </a:p>
        </p:txBody>
      </p:sp>
      <p:pic>
        <p:nvPicPr>
          <p:cNvPr id="2063" name="Picture 1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8" b="18898"/>
          <a:stretch>
            <a:fillRect/>
          </a:stretch>
        </p:blipFill>
        <p:spPr bwMode="auto">
          <a:xfrm>
            <a:off x="5580063" y="4365625"/>
            <a:ext cx="32766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6697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36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84438" y="6381750"/>
            <a:ext cx="41735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endParaRPr lang="en-GB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31013" y="6381750"/>
            <a:ext cx="21320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fld id="{E8143F0B-C764-410E-A639-49EC24E8F183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0935" name="Picture 7" descr="GIF Brasão Cor 2508 Web CDR PPT 77k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445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6838"/>
            <a:ext cx="1425575" cy="6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cburch.com/logisim/docs/2.7/pt/html/libs/index.html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eds-heig/logisim-evolution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reds-heig/logisim-evolu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772400" cy="15557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/>
              <a:t>Introdução ao </a:t>
            </a:r>
            <a:r>
              <a:rPr lang="pt-BR" dirty="0" err="1" smtClean="0"/>
              <a:t>Logisim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/>
              <a:t>Prof.</a:t>
            </a:r>
            <a:r>
              <a:rPr lang="en-GB" sz="2000" dirty="0" smtClean="0"/>
              <a:t> Alberto </a:t>
            </a:r>
            <a:r>
              <a:rPr lang="en-GB" sz="2000" dirty="0"/>
              <a:t>F. De Souza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LCAD/DI/UFES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sp1@lcad.inf.ufes.br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 smtClean="0"/>
              <a:t>Apresentação</a:t>
            </a:r>
            <a:r>
              <a:rPr lang="en-GB" sz="1400" dirty="0" smtClean="0"/>
              <a:t> </a:t>
            </a:r>
            <a:r>
              <a:rPr lang="en-GB" sz="1400" dirty="0" err="1" smtClean="0"/>
              <a:t>baseada</a:t>
            </a:r>
            <a:r>
              <a:rPr lang="en-GB" sz="1400" dirty="0" smtClean="0"/>
              <a:t> </a:t>
            </a:r>
            <a:r>
              <a:rPr lang="en-GB" sz="1400" dirty="0" err="1" smtClean="0"/>
              <a:t>em</a:t>
            </a:r>
            <a:r>
              <a:rPr lang="en-GB" sz="1400" dirty="0" smtClean="0"/>
              <a:t>:</a:t>
            </a:r>
          </a:p>
          <a:p>
            <a:pPr marL="0" indent="0">
              <a:spcBef>
                <a:spcPts val="5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/>
              <a:t>http://www.cburch.com/logisim/docs/2.7/pt/html/guide/tutorial/index.html</a:t>
            </a:r>
          </a:p>
          <a:p>
            <a:pPr marL="0" indent="0" algn="ctr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Testando seu Circuito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07904" y="1124744"/>
            <a:ext cx="5400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Logisim</a:t>
            </a:r>
            <a:r>
              <a:rPr lang="pt-BR" dirty="0"/>
              <a:t> já está simulando o </a:t>
            </a:r>
            <a:r>
              <a:rPr lang="pt-BR" dirty="0" smtClean="0"/>
              <a:t>circuito com entradas x = 0 e y = 0</a:t>
            </a:r>
          </a:p>
          <a:p>
            <a:pPr algn="l"/>
            <a:r>
              <a:rPr lang="pt-BR" dirty="0"/>
              <a:t>Selecione a ferramenta Testar (</a:t>
            </a:r>
            <a:r>
              <a:rPr lang="pt-BR" dirty="0" err="1"/>
              <a:t>Poke</a:t>
            </a:r>
            <a:r>
              <a:rPr lang="pt-BR" dirty="0"/>
              <a:t>) </a:t>
            </a:r>
            <a:r>
              <a:rPr lang="pt-BR" dirty="0" smtClean="0"/>
              <a:t>(   ) para alterar </a:t>
            </a:r>
            <a:r>
              <a:rPr lang="pt-BR" dirty="0"/>
              <a:t>as </a:t>
            </a:r>
            <a:r>
              <a:rPr lang="pt-BR" dirty="0" smtClean="0"/>
              <a:t>entradas</a:t>
            </a:r>
          </a:p>
          <a:p>
            <a:pPr algn="l"/>
            <a:r>
              <a:rPr lang="pt-BR" dirty="0" err="1"/>
              <a:t>Logisim</a:t>
            </a:r>
            <a:r>
              <a:rPr lang="pt-BR" dirty="0"/>
              <a:t> </a:t>
            </a:r>
            <a:r>
              <a:rPr lang="pt-BR" dirty="0" smtClean="0"/>
              <a:t>mostra os </a:t>
            </a:r>
            <a:r>
              <a:rPr lang="pt-BR" dirty="0"/>
              <a:t>valores </a:t>
            </a:r>
            <a:r>
              <a:rPr lang="pt-BR" dirty="0" smtClean="0"/>
              <a:t>nos </a:t>
            </a:r>
            <a:r>
              <a:rPr lang="pt-BR" dirty="0"/>
              <a:t>fios marcando-os com a cor verde-claro para indicar um valor 1 ou verde-escuro </a:t>
            </a:r>
            <a:r>
              <a:rPr lang="pt-BR" dirty="0" smtClean="0"/>
              <a:t>para </a:t>
            </a:r>
            <a:r>
              <a:rPr lang="pt-BR" dirty="0"/>
              <a:t>indicar um valor 0</a:t>
            </a:r>
          </a:p>
          <a:p>
            <a:pPr algn="l"/>
            <a:endParaRPr lang="pt-BR" dirty="0"/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cburch.com/logisim/docs/2.7/en/img-guide/tutorial-shot-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14" y="3501008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cburch.com/logisim/docs/2.7/en/icons/pok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694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pt-BR" i="1" dirty="0"/>
              <a:t>Painel do Explorador</a:t>
            </a:r>
            <a:r>
              <a:rPr lang="pt-BR" dirty="0"/>
              <a:t> e a </a:t>
            </a:r>
            <a:r>
              <a:rPr lang="pt-BR" i="1" dirty="0"/>
              <a:t>Tabela de Atributos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http://www.cburch.com/logisim/docs/2.7/en/img-guide/tutorial-shot-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burch.com/logisim/docs/2.7/en/img-guide/tutorial-shot-labe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14" y="3068960"/>
            <a:ext cx="569959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pt-BR" i="1" dirty="0"/>
              <a:t>Painel do Explorador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O </a:t>
            </a:r>
            <a:r>
              <a:rPr lang="pt-BR" sz="2400" dirty="0" err="1"/>
              <a:t>Logisim</a:t>
            </a:r>
            <a:r>
              <a:rPr lang="pt-BR" sz="2400" dirty="0"/>
              <a:t> organiza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ferramentas </a:t>
            </a:r>
            <a:r>
              <a:rPr lang="pt-BR" sz="2400" dirty="0"/>
              <a:t>em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bibliotecas</a:t>
            </a:r>
          </a:p>
          <a:p>
            <a:r>
              <a:rPr lang="pt-BR" sz="2400" dirty="0"/>
              <a:t>Para acessar os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componentes </a:t>
            </a:r>
            <a:r>
              <a:rPr lang="pt-BR" sz="2400" dirty="0"/>
              <a:t>de uma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biblioteca</a:t>
            </a:r>
            <a:r>
              <a:rPr lang="pt-BR" sz="2400" dirty="0"/>
              <a:t>, </a:t>
            </a:r>
            <a:r>
              <a:rPr lang="pt-BR" sz="2400" dirty="0" smtClean="0"/>
              <a:t>dê </a:t>
            </a:r>
            <a:r>
              <a:rPr lang="pt-BR" sz="2400" dirty="0"/>
              <a:t>um duplo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clique </a:t>
            </a:r>
            <a:r>
              <a:rPr lang="pt-BR" sz="2400" dirty="0"/>
              <a:t>na pasta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correspondente</a:t>
            </a:r>
          </a:p>
          <a:p>
            <a:r>
              <a:rPr lang="pt-BR" sz="2400" dirty="0" smtClean="0"/>
              <a:t>Clique no componente para selecioná-lo e na </a:t>
            </a:r>
            <a:r>
              <a:rPr lang="pt-BR" sz="2400" dirty="0"/>
              <a:t>tela </a:t>
            </a:r>
            <a:r>
              <a:rPr lang="pt-BR" sz="2400" dirty="0" smtClean="0"/>
              <a:t>para colocá-lo</a:t>
            </a:r>
          </a:p>
          <a:p>
            <a:r>
              <a:rPr lang="pt-BR" sz="2400" dirty="0" smtClean="0"/>
              <a:t>Existem várias bibliotecas tais como: </a:t>
            </a:r>
            <a:r>
              <a:rPr lang="pt-BR" sz="2400" dirty="0" err="1"/>
              <a:t>W</a:t>
            </a:r>
            <a:r>
              <a:rPr lang="pt-BR" sz="2400" dirty="0" err="1" smtClean="0"/>
              <a:t>iring</a:t>
            </a:r>
            <a:r>
              <a:rPr lang="pt-BR" sz="2400" dirty="0" smtClean="0"/>
              <a:t>, Gates, </a:t>
            </a:r>
            <a:r>
              <a:rPr lang="pt-BR" sz="2400" dirty="0" err="1" smtClean="0"/>
              <a:t>Plexers</a:t>
            </a:r>
            <a:r>
              <a:rPr lang="pt-BR" sz="2400" dirty="0" smtClean="0"/>
              <a:t>, </a:t>
            </a:r>
            <a:r>
              <a:rPr lang="pt-BR" sz="2400" dirty="0" err="1" smtClean="0"/>
              <a:t>Arithmetic</a:t>
            </a:r>
            <a:r>
              <a:rPr lang="pt-BR" sz="2400" dirty="0" smtClean="0"/>
              <a:t>, </a:t>
            </a:r>
            <a:r>
              <a:rPr lang="pt-BR" sz="2400" dirty="0" err="1" smtClean="0"/>
              <a:t>Memory</a:t>
            </a:r>
            <a:r>
              <a:rPr lang="pt-BR" sz="2400" dirty="0" smtClean="0"/>
              <a:t>, Input/Output, etc.</a:t>
            </a:r>
          </a:p>
          <a:p>
            <a:endParaRPr lang="pt-BR" dirty="0" smtClean="0"/>
          </a:p>
        </p:txBody>
      </p:sp>
      <p:pic>
        <p:nvPicPr>
          <p:cNvPr id="11266" name="Picture 2" descr="http://www.cburch.com/logisim/docs/2.7/en/img-guide/attrlib-nand-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48101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Tabela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 smtClean="0"/>
              <a:t>Atributos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Muitos componentes têm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atributos</a:t>
            </a:r>
            <a:r>
              <a:rPr lang="pt-BR" sz="2400" dirty="0"/>
              <a:t>, que são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propriedades </a:t>
            </a:r>
            <a:r>
              <a:rPr lang="pt-BR" sz="2400" dirty="0"/>
              <a:t>para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configurar </a:t>
            </a:r>
            <a:r>
              <a:rPr lang="pt-BR" sz="2400" dirty="0"/>
              <a:t>como ele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 </a:t>
            </a:r>
            <a:r>
              <a:rPr lang="pt-BR" sz="2400" dirty="0"/>
              <a:t>comportará ou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aparecerá</a:t>
            </a:r>
          </a:p>
          <a:p>
            <a:r>
              <a:rPr lang="pt-BR" sz="2400" dirty="0"/>
              <a:t>Para selecionar quais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atributos </a:t>
            </a:r>
            <a:r>
              <a:rPr lang="pt-BR" sz="2400" dirty="0"/>
              <a:t>do componente deseja visualizar, clique no componente usando a ferramenta Editar </a:t>
            </a:r>
            <a:r>
              <a:rPr lang="pt-BR" sz="2400" dirty="0" smtClean="0"/>
              <a:t>() (ou o </a:t>
            </a:r>
            <a:r>
              <a:rPr lang="pt-BR" sz="2400" dirty="0"/>
              <a:t>botão direito </a:t>
            </a:r>
            <a:r>
              <a:rPr lang="pt-BR" sz="2400" dirty="0" smtClean="0"/>
              <a:t>ou </a:t>
            </a:r>
            <a:r>
              <a:rPr lang="pt-BR" sz="2400" dirty="0" err="1" smtClean="0"/>
              <a:t>control</a:t>
            </a:r>
            <a:r>
              <a:rPr lang="pt-BR" sz="2400" dirty="0" smtClean="0"/>
              <a:t>-click no componente e escolha Show </a:t>
            </a:r>
            <a:r>
              <a:rPr lang="pt-BR" sz="2400" dirty="0" err="1"/>
              <a:t>Attributes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Além </a:t>
            </a:r>
            <a:r>
              <a:rPr lang="pt-BR" sz="2400" dirty="0"/>
              <a:t>disso, poderá manipular um componente através da ferramenta Testar (</a:t>
            </a:r>
            <a:r>
              <a:rPr lang="pt-BR" sz="2400" dirty="0" err="1"/>
              <a:t>Poke</a:t>
            </a:r>
            <a:r>
              <a:rPr lang="pt-BR" sz="2400" dirty="0"/>
              <a:t>) () ou da ferramenta Texto </a:t>
            </a:r>
            <a:r>
              <a:rPr lang="pt-BR" sz="2400" dirty="0" smtClean="0"/>
              <a:t>(), </a:t>
            </a:r>
            <a:r>
              <a:rPr lang="pt-BR" sz="2400" dirty="0"/>
              <a:t>que </a:t>
            </a:r>
            <a:r>
              <a:rPr lang="pt-BR" sz="2400" dirty="0" smtClean="0"/>
              <a:t>irão </a:t>
            </a:r>
            <a:r>
              <a:rPr lang="pt-BR" sz="2400" dirty="0"/>
              <a:t>mostrar </a:t>
            </a:r>
            <a:r>
              <a:rPr lang="pt-BR" sz="2400" dirty="0" smtClean="0"/>
              <a:t>diferentes atributos </a:t>
            </a:r>
            <a:r>
              <a:rPr lang="pt-BR" sz="2400" dirty="0"/>
              <a:t>do </a:t>
            </a:r>
            <a:r>
              <a:rPr lang="pt-BR" sz="2400" dirty="0" smtClean="0"/>
              <a:t>componente</a:t>
            </a:r>
            <a:endParaRPr lang="pt-BR" sz="2400" dirty="0"/>
          </a:p>
        </p:txBody>
      </p:sp>
      <p:pic>
        <p:nvPicPr>
          <p:cNvPr id="14338" name="Picture 2" descr="http://www.cburch.com/logisim/docs/2.7/en/img-guide/attrlib-pin-attr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1196752"/>
            <a:ext cx="4810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Tabela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 smtClean="0"/>
              <a:t>Atributos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Cada tipo de componente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tem </a:t>
            </a:r>
            <a:r>
              <a:rPr lang="pt-BR" sz="2400" dirty="0"/>
              <a:t>um conjunto diferente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de atributos</a:t>
            </a:r>
          </a:p>
          <a:p>
            <a:r>
              <a:rPr lang="pt-BR" sz="2400" dirty="0" smtClean="0"/>
              <a:t>Para </a:t>
            </a:r>
            <a:r>
              <a:rPr lang="pt-BR" sz="2400" dirty="0"/>
              <a:t>saber o </a:t>
            </a:r>
            <a:r>
              <a:rPr lang="pt-BR" sz="2400" dirty="0" smtClean="0"/>
              <a:t>que </a:t>
            </a:r>
            <a:br>
              <a:rPr lang="pt-BR" sz="2400" dirty="0" smtClean="0"/>
            </a:br>
            <a:r>
              <a:rPr lang="pt-BR" sz="2400" dirty="0" smtClean="0"/>
              <a:t>significam</a:t>
            </a:r>
            <a:r>
              <a:rPr lang="pt-BR" sz="2400" dirty="0"/>
              <a:t>, vá para 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documentação </a:t>
            </a:r>
            <a:r>
              <a:rPr lang="pt-BR" sz="2400" dirty="0"/>
              <a:t>pertinente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em:</a:t>
            </a:r>
          </a:p>
          <a:p>
            <a:r>
              <a:rPr lang="pt-BR" sz="2400" dirty="0" smtClean="0">
                <a:hlinkClick r:id="rId2"/>
              </a:rPr>
              <a:t>http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www.cburch.com/logisim/docs/2.7/pt/html/libs/index.html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pic>
        <p:nvPicPr>
          <p:cNvPr id="14338" name="Picture 2" descr="http://www.cburch.com/logisim/docs/2.7/en/img-guide/attrlib-pin-attri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1196752"/>
            <a:ext cx="4810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 smtClean="0"/>
              <a:t>Ferramenta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Toda ferramenta para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 </a:t>
            </a:r>
            <a:r>
              <a:rPr lang="pt-BR" sz="2400" dirty="0"/>
              <a:t>adição de componentes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 </a:t>
            </a:r>
            <a:r>
              <a:rPr lang="pt-BR" sz="2400" dirty="0"/>
              <a:t>um circuito também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possui </a:t>
            </a:r>
            <a:r>
              <a:rPr lang="pt-BR" sz="2400" dirty="0"/>
              <a:t>um conjunto de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atributos</a:t>
            </a:r>
            <a:r>
              <a:rPr lang="pt-BR" sz="2400" dirty="0"/>
              <a:t>, que serão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transmitidos </a:t>
            </a:r>
            <a:r>
              <a:rPr lang="pt-BR" sz="2400" dirty="0"/>
              <a:t>aos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componentes </a:t>
            </a:r>
            <a:r>
              <a:rPr lang="pt-BR" sz="2400" dirty="0"/>
              <a:t>criados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pela ferramenta</a:t>
            </a:r>
          </a:p>
          <a:p>
            <a:r>
              <a:rPr lang="pt-BR" sz="2400" dirty="0" smtClean="0"/>
              <a:t>Quando </a:t>
            </a:r>
            <a:r>
              <a:rPr lang="pt-BR" sz="2400" dirty="0"/>
              <a:t>você selecionar uma ferramenta, o </a:t>
            </a:r>
            <a:r>
              <a:rPr lang="pt-BR" sz="2400" dirty="0" err="1"/>
              <a:t>Logisim</a:t>
            </a:r>
            <a:r>
              <a:rPr lang="pt-BR" sz="2400" dirty="0"/>
              <a:t> vai mudar a tabela de atributos para mostrar aqueles próprios </a:t>
            </a:r>
            <a:r>
              <a:rPr lang="pt-BR" sz="2400" dirty="0" smtClean="0"/>
              <a:t>dela</a:t>
            </a:r>
          </a:p>
          <a:p>
            <a:r>
              <a:rPr lang="pt-BR" sz="2400" dirty="0" smtClean="0"/>
              <a:t>A setas do teclado podem ser usadas para mudar a orientação dos componentes antes de colocá-los na tela</a:t>
            </a:r>
            <a:endParaRPr lang="pt-BR" sz="2400" dirty="0"/>
          </a:p>
        </p:txBody>
      </p:sp>
      <p:pic>
        <p:nvPicPr>
          <p:cNvPr id="15362" name="Picture 2" descr="http://www.cburch.com/logisim/docs/2.7/en/img-guide/attrlib-and-n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92" y="1196752"/>
            <a:ext cx="4810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Subcircuitos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Como você poderá construir circuitos cada vez mais sofisticados, poderá querer também construir circuitos menores que possam ser usados várias vezes como um módulo embutido em circuitos </a:t>
            </a:r>
            <a:r>
              <a:rPr lang="pt-BR" sz="2400" dirty="0" smtClean="0"/>
              <a:t>maiores</a:t>
            </a:r>
          </a:p>
          <a:p>
            <a:r>
              <a:rPr lang="pt-BR" sz="2400" dirty="0" smtClean="0"/>
              <a:t>No </a:t>
            </a:r>
            <a:r>
              <a:rPr lang="pt-BR" sz="2400" dirty="0" err="1"/>
              <a:t>Logisim</a:t>
            </a:r>
            <a:r>
              <a:rPr lang="pt-BR" sz="2400" dirty="0"/>
              <a:t>, um circuito </a:t>
            </a:r>
            <a:r>
              <a:rPr lang="pt-BR" sz="2400" dirty="0" smtClean="0"/>
              <a:t>menor </a:t>
            </a:r>
            <a:r>
              <a:rPr lang="pt-BR" sz="2400" dirty="0"/>
              <a:t>que seja usado em outro </a:t>
            </a:r>
            <a:r>
              <a:rPr lang="pt-BR" sz="2400" dirty="0" smtClean="0"/>
              <a:t>maior é chamado </a:t>
            </a:r>
            <a:r>
              <a:rPr lang="pt-BR" sz="2400" dirty="0"/>
              <a:t>de </a:t>
            </a:r>
            <a:r>
              <a:rPr lang="pt-BR" sz="2400" b="1" dirty="0" err="1" smtClean="0"/>
              <a:t>subcircuito</a:t>
            </a:r>
            <a:endParaRPr lang="pt-BR" sz="2400" b="1" dirty="0" smtClean="0"/>
          </a:p>
          <a:p>
            <a:r>
              <a:rPr lang="pt-BR" sz="2400" dirty="0"/>
              <a:t>Cada projeto </a:t>
            </a:r>
            <a:r>
              <a:rPr lang="pt-BR" sz="2400" dirty="0" err="1"/>
              <a:t>Logisim</a:t>
            </a:r>
            <a:r>
              <a:rPr lang="pt-BR" sz="2400" dirty="0"/>
              <a:t> é realmente uma biblioteca de </a:t>
            </a:r>
            <a:r>
              <a:rPr lang="pt-BR" sz="2400" dirty="0" smtClean="0"/>
              <a:t>circuitos e </a:t>
            </a:r>
            <a:r>
              <a:rPr lang="pt-BR" sz="2400" dirty="0" err="1" smtClean="0"/>
              <a:t>subcircuitos</a:t>
            </a:r>
            <a:endParaRPr lang="pt-BR" sz="2400" dirty="0" smtClean="0"/>
          </a:p>
          <a:p>
            <a:r>
              <a:rPr lang="pt-BR" sz="2400" dirty="0" smtClean="0"/>
              <a:t>Em </a:t>
            </a:r>
            <a:r>
              <a:rPr lang="pt-BR" sz="2400" dirty="0"/>
              <a:t>sua forma mais simples, cada projeto terá um único circuito (chamado "Principal" por </a:t>
            </a:r>
            <a:r>
              <a:rPr lang="pt-BR" sz="2400" dirty="0" smtClean="0"/>
              <a:t>padrão)</a:t>
            </a:r>
          </a:p>
          <a:p>
            <a:r>
              <a:rPr lang="pt-BR" sz="2400" dirty="0" smtClean="0"/>
              <a:t>Mas </a:t>
            </a:r>
            <a:r>
              <a:rPr lang="pt-BR" sz="2400" dirty="0"/>
              <a:t>é fácil adicionar mais: basta selecionar Adicionar Circuito </a:t>
            </a:r>
            <a:r>
              <a:rPr lang="pt-BR" sz="2400" dirty="0" smtClean="0"/>
              <a:t>a </a:t>
            </a:r>
            <a:r>
              <a:rPr lang="pt-BR" sz="2400" dirty="0"/>
              <a:t>partir do menu </a:t>
            </a:r>
            <a:r>
              <a:rPr lang="pt-BR" sz="2400" dirty="0" smtClean="0"/>
              <a:t>Project, </a:t>
            </a:r>
            <a:r>
              <a:rPr lang="pt-BR" sz="2400" dirty="0"/>
              <a:t>e digitar qualquer </a:t>
            </a:r>
            <a:r>
              <a:rPr lang="pt-BR" sz="2400" dirty="0" smtClean="0"/>
              <a:t>nome</a:t>
            </a:r>
          </a:p>
          <a:p>
            <a:r>
              <a:rPr lang="pt-BR" sz="2400" dirty="0" smtClean="0"/>
              <a:t>Você </a:t>
            </a:r>
            <a:r>
              <a:rPr lang="pt-BR" sz="2400" dirty="0"/>
              <a:t>poderá </a:t>
            </a:r>
            <a:r>
              <a:rPr lang="pt-BR" sz="2400" dirty="0" smtClean="0"/>
              <a:t>reaproveitar</a:t>
            </a:r>
            <a:r>
              <a:rPr lang="pt-BR" sz="2400" dirty="0"/>
              <a:t>, então, o novo circuito que </a:t>
            </a:r>
            <a:r>
              <a:rPr lang="pt-BR" sz="2400" dirty="0" smtClean="0"/>
              <a:t>criar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5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Subcircuitos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/>
              <a:t>Suponha que queiramos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construir </a:t>
            </a:r>
            <a:r>
              <a:rPr lang="pt-BR" sz="2400" dirty="0"/>
              <a:t>um multiplexador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2:1 </a:t>
            </a:r>
            <a:r>
              <a:rPr lang="pt-BR" sz="2400" dirty="0"/>
              <a:t>com o nome </a:t>
            </a:r>
            <a:r>
              <a:rPr lang="pt-BR" sz="2400" dirty="0" smtClean="0"/>
              <a:t>“MUX2x1”</a:t>
            </a:r>
          </a:p>
          <a:p>
            <a:r>
              <a:rPr lang="pt-BR" sz="2400" dirty="0" smtClean="0"/>
              <a:t>Após </a:t>
            </a:r>
            <a:r>
              <a:rPr lang="pt-BR" sz="2400" dirty="0"/>
              <a:t>adicionar o circuito,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 interface do </a:t>
            </a:r>
            <a:r>
              <a:rPr lang="pt-BR" sz="2400" dirty="0" err="1" smtClean="0"/>
              <a:t>Logisim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ficará parecida com a </a:t>
            </a:r>
            <a:br>
              <a:rPr lang="pt-BR" sz="2400" dirty="0" smtClean="0"/>
            </a:br>
            <a:r>
              <a:rPr lang="pt-BR" sz="2400" dirty="0" smtClean="0"/>
              <a:t>imagem ao lado (note que</a:t>
            </a:r>
            <a:br>
              <a:rPr lang="pt-BR" sz="2400" dirty="0" smtClean="0"/>
            </a:br>
            <a:r>
              <a:rPr lang="pt-BR" sz="2400" dirty="0" smtClean="0"/>
              <a:t>alguns caracteres não podem </a:t>
            </a:r>
            <a:br>
              <a:rPr lang="pt-BR" sz="2400" dirty="0" smtClean="0"/>
            </a:br>
            <a:r>
              <a:rPr lang="pt-BR" sz="2400" dirty="0" smtClean="0"/>
              <a:t>ser usados no nome do circuito)</a:t>
            </a:r>
          </a:p>
          <a:p>
            <a:r>
              <a:rPr lang="pt-BR" sz="2400" dirty="0"/>
              <a:t>Se você clicar duas vezes no circuito </a:t>
            </a:r>
            <a:r>
              <a:rPr lang="pt-BR" sz="2400" dirty="0" smtClean="0"/>
              <a:t>MUX2x1 </a:t>
            </a:r>
            <a:r>
              <a:rPr lang="pt-BR" sz="2400" dirty="0"/>
              <a:t>no painel do explorador, </a:t>
            </a:r>
            <a:r>
              <a:rPr lang="pt-BR" sz="2400" dirty="0" smtClean="0"/>
              <a:t>a </a:t>
            </a:r>
            <a:r>
              <a:rPr lang="pt-BR" sz="2400" dirty="0"/>
              <a:t>janela mudará para a edição do circuito </a:t>
            </a:r>
            <a:r>
              <a:rPr lang="pt-BR" sz="2400" dirty="0" smtClean="0"/>
              <a:t>MUX2x1</a:t>
            </a:r>
            <a:endParaRPr lang="pt-BR" sz="24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17" y="1235979"/>
            <a:ext cx="4873383" cy="28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Subcircuitos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 smtClean="0"/>
              <a:t>Após editar o </a:t>
            </a:r>
            <a:r>
              <a:rPr lang="pt-BR" sz="2400" dirty="0"/>
              <a:t>circuito,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 interface do </a:t>
            </a:r>
            <a:r>
              <a:rPr lang="pt-BR" sz="2400" dirty="0" err="1" smtClean="0"/>
              <a:t>Logisim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ficará parecida com a </a:t>
            </a:r>
            <a:br>
              <a:rPr lang="pt-BR" sz="2400" dirty="0" smtClean="0"/>
            </a:br>
            <a:r>
              <a:rPr lang="pt-BR" sz="2400" dirty="0" smtClean="0"/>
              <a:t>imagem ao lado (note que</a:t>
            </a:r>
            <a:br>
              <a:rPr lang="pt-BR" sz="2400" dirty="0" smtClean="0"/>
            </a:br>
            <a:r>
              <a:rPr lang="pt-BR" sz="2400" dirty="0" smtClean="0"/>
              <a:t>alguns caracteres não </a:t>
            </a:r>
            <a:br>
              <a:rPr lang="pt-BR" sz="2400" dirty="0" smtClean="0"/>
            </a:br>
            <a:r>
              <a:rPr lang="pt-BR" sz="2400" dirty="0" smtClean="0"/>
              <a:t>podem ser usados)</a:t>
            </a:r>
          </a:p>
          <a:p>
            <a:r>
              <a:rPr lang="pt-BR" sz="2400" dirty="0" smtClean="0"/>
              <a:t>Suponha </a:t>
            </a:r>
            <a:r>
              <a:rPr lang="pt-BR" sz="2400" dirty="0"/>
              <a:t>que queiramos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construir </a:t>
            </a:r>
            <a:r>
              <a:rPr lang="pt-BR" sz="2400" dirty="0"/>
              <a:t>um multiplexador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4x1</a:t>
            </a:r>
            <a:r>
              <a:rPr lang="pt-BR" sz="2400" dirty="0"/>
              <a:t>, utilizando instâncias de nosso multiplexador </a:t>
            </a:r>
            <a:r>
              <a:rPr lang="pt-BR" sz="2400" dirty="0" smtClean="0"/>
              <a:t>2x1</a:t>
            </a:r>
          </a:p>
          <a:p>
            <a:r>
              <a:rPr lang="pt-BR" sz="2400" dirty="0" smtClean="0"/>
              <a:t>Para isso, criamos um circuito MUX4x1 e adicionamos nele três MUX2x2 clicando no circuito MUX2x1 e, em seguida, na tela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27618"/>
            <a:ext cx="4752279" cy="27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Subcircuitos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 smtClean="0"/>
              <a:t>Após editar o MUX4x2, </a:t>
            </a:r>
            <a:br>
              <a:rPr lang="pt-BR" sz="2400" dirty="0" smtClean="0"/>
            </a:br>
            <a:r>
              <a:rPr lang="pt-BR" sz="2400" dirty="0" smtClean="0"/>
              <a:t>a interface do </a:t>
            </a:r>
            <a:r>
              <a:rPr lang="pt-BR" sz="2400" dirty="0" err="1" smtClean="0"/>
              <a:t>Logisim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ficará parecida com a </a:t>
            </a:r>
            <a:br>
              <a:rPr lang="pt-BR" sz="2400" dirty="0" smtClean="0"/>
            </a:br>
            <a:r>
              <a:rPr lang="pt-BR" sz="2400" dirty="0" smtClean="0"/>
              <a:t>imagem ao lado (note </a:t>
            </a:r>
            <a:br>
              <a:rPr lang="pt-BR" sz="2400" dirty="0" smtClean="0"/>
            </a:br>
            <a:r>
              <a:rPr lang="pt-BR" sz="2400" dirty="0" smtClean="0"/>
              <a:t>que alguns caracteres </a:t>
            </a:r>
            <a:br>
              <a:rPr lang="pt-BR" sz="2400" dirty="0" smtClean="0"/>
            </a:br>
            <a:r>
              <a:rPr lang="pt-BR" sz="2400" dirty="0" smtClean="0"/>
              <a:t>não podem ser usados)</a:t>
            </a:r>
          </a:p>
          <a:p>
            <a:r>
              <a:rPr lang="pt-BR" sz="2400" dirty="0" smtClean="0"/>
              <a:t>Você pode editar </a:t>
            </a:r>
            <a:r>
              <a:rPr lang="pt-BR" sz="2400" dirty="0"/>
              <a:t>um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circuito </a:t>
            </a:r>
            <a:r>
              <a:rPr lang="pt-BR" sz="2400" dirty="0"/>
              <a:t>que estiver sendo usado como um </a:t>
            </a:r>
            <a:r>
              <a:rPr lang="pt-BR" sz="2400" dirty="0" err="1" smtClean="0"/>
              <a:t>subcircuito</a:t>
            </a:r>
            <a:endParaRPr lang="pt-BR" sz="2400" dirty="0" smtClean="0"/>
          </a:p>
          <a:p>
            <a:r>
              <a:rPr lang="pt-BR" sz="2400" dirty="0" smtClean="0"/>
              <a:t>Contudo, quaisquer </a:t>
            </a:r>
            <a:r>
              <a:rPr lang="pt-BR" sz="2400" dirty="0"/>
              <a:t>alterações nos pinos de um circuito (</a:t>
            </a:r>
            <a:r>
              <a:rPr lang="pt-BR" sz="2400" dirty="0" smtClean="0"/>
              <a:t>adição, exclusão </a:t>
            </a:r>
            <a:r>
              <a:rPr lang="pt-BR" sz="2400" dirty="0"/>
              <a:t>ou </a:t>
            </a:r>
            <a:r>
              <a:rPr lang="pt-BR" sz="2400" dirty="0" smtClean="0"/>
              <a:t>deslocamento) </a:t>
            </a:r>
            <a:r>
              <a:rPr lang="pt-BR" sz="2400" dirty="0"/>
              <a:t>irá reorganizá-los também naquele que o </a:t>
            </a:r>
            <a:r>
              <a:rPr lang="pt-BR" sz="2400" dirty="0" smtClean="0"/>
              <a:t>contiver</a:t>
            </a:r>
          </a:p>
          <a:p>
            <a:r>
              <a:rPr lang="pt-BR" sz="2400" dirty="0" smtClean="0"/>
              <a:t>Assim</a:t>
            </a:r>
            <a:r>
              <a:rPr lang="pt-BR" sz="2400" dirty="0"/>
              <a:t>, se você alterar os pinos em um circuito, você também terá necessidade de editar qualquer circuito que </a:t>
            </a:r>
            <a:r>
              <a:rPr lang="pt-BR" sz="2400" dirty="0" smtClean="0"/>
              <a:t>utilizá-lo </a:t>
            </a:r>
            <a:r>
              <a:rPr lang="pt-BR" sz="2400" dirty="0"/>
              <a:t>como um </a:t>
            </a:r>
            <a:r>
              <a:rPr lang="pt-BR" sz="2400" dirty="0" err="1" smtClean="0"/>
              <a:t>subcircuito</a:t>
            </a:r>
            <a:endParaRPr lang="pt-BR" sz="2400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5148064" cy="304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83637" cy="4894262"/>
          </a:xfrm>
        </p:spPr>
        <p:txBody>
          <a:bodyPr/>
          <a:lstStyle/>
          <a:p>
            <a:r>
              <a:rPr lang="pt-BR" dirty="0" err="1"/>
              <a:t>Logisim</a:t>
            </a:r>
            <a:r>
              <a:rPr lang="pt-BR" dirty="0"/>
              <a:t> permite projetar e simular circuitos </a:t>
            </a:r>
            <a:r>
              <a:rPr lang="pt-BR" dirty="0"/>
              <a:t>digitais: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github.com/reds-heig/logisim-evolution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Foi </a:t>
            </a:r>
            <a:r>
              <a:rPr lang="pt-BR" dirty="0"/>
              <a:t>planejado como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ferramenta </a:t>
            </a:r>
            <a:br>
              <a:rPr lang="pt-BR" dirty="0" smtClean="0"/>
            </a:br>
            <a:r>
              <a:rPr lang="pt-BR" dirty="0" smtClean="0"/>
              <a:t>educacional </a:t>
            </a:r>
            <a:r>
              <a:rPr lang="pt-BR" dirty="0"/>
              <a:t>para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ajudar </a:t>
            </a:r>
            <a:r>
              <a:rPr lang="pt-BR" dirty="0"/>
              <a:t>você 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aprender </a:t>
            </a:r>
            <a:r>
              <a:rPr lang="pt-BR" dirty="0"/>
              <a:t>como 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circuitos funcionam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http://www.cburch.com/logisim/pt/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81799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01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0546" y="1196752"/>
            <a:ext cx="8634877" cy="4894262"/>
          </a:xfrm>
        </p:spPr>
        <p:txBody>
          <a:bodyPr/>
          <a:lstStyle/>
          <a:p>
            <a:r>
              <a:rPr lang="pt-BR" sz="2000" dirty="0" smtClean="0"/>
              <a:t>Implementar o circuito de busca de um processador MIPS usando o </a:t>
            </a:r>
            <a:r>
              <a:rPr lang="pt-BR" sz="2000" dirty="0" err="1" smtClean="0"/>
              <a:t>Logisim</a:t>
            </a:r>
            <a:r>
              <a:rPr lang="pt-BR" sz="2000" dirty="0"/>
              <a:t>: </a:t>
            </a:r>
            <a:r>
              <a:rPr lang="pt-BR" sz="2000" dirty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github.com/reds-heig/logisim-evolution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Os trabalhos podem ser feitos em grupos de até 3 alunos e devem ser enviados para sp1@lcad.inf.ufes.br</a:t>
            </a:r>
          </a:p>
          <a:p>
            <a:r>
              <a:rPr lang="pt-BR" sz="2000" dirty="0" smtClean="0"/>
              <a:t>O </a:t>
            </a:r>
            <a:r>
              <a:rPr lang="pt-BR" sz="2000" dirty="0" smtClean="0"/>
              <a:t>e-mail </a:t>
            </a:r>
            <a:r>
              <a:rPr lang="pt-BR" sz="2000" dirty="0" smtClean="0"/>
              <a:t>deve conter o nome completo dos alunos componentes do grupo</a:t>
            </a:r>
          </a:p>
          <a:p>
            <a:endParaRPr lang="pt-BR" sz="2400" dirty="0"/>
          </a:p>
        </p:txBody>
      </p:sp>
      <p:pic>
        <p:nvPicPr>
          <p:cNvPr id="20482" name="Picture 2" descr="fig5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72531"/>
            <a:ext cx="4176464" cy="29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314398" cy="4894262"/>
          </a:xfrm>
        </p:spPr>
        <p:txBody>
          <a:bodyPr/>
          <a:lstStyle/>
          <a:p>
            <a:r>
              <a:rPr lang="pt-BR" dirty="0"/>
              <a:t>Para praticar o uso </a:t>
            </a:r>
            <a:r>
              <a:rPr lang="pt-BR" dirty="0" err="1"/>
              <a:t>Logisim</a:t>
            </a:r>
            <a:r>
              <a:rPr lang="pt-BR" dirty="0"/>
              <a:t>, vamos construir um circuito </a:t>
            </a:r>
            <a:r>
              <a:rPr lang="pt-BR" dirty="0" smtClean="0"/>
              <a:t>XOR</a:t>
            </a:r>
          </a:p>
          <a:p>
            <a:r>
              <a:rPr lang="pt-BR" dirty="0"/>
              <a:t>Poderíamos projetar tal circuito em </a:t>
            </a:r>
            <a:r>
              <a:rPr lang="pt-BR" dirty="0" smtClean="0"/>
              <a:t>papel como ao lado</a:t>
            </a:r>
          </a:p>
          <a:p>
            <a:r>
              <a:rPr lang="pt-BR" dirty="0" smtClean="0"/>
              <a:t>Mas vamos desenhá-lo no </a:t>
            </a:r>
            <a:r>
              <a:rPr lang="pt-BR" dirty="0" err="1" smtClean="0"/>
              <a:t>Logisim</a:t>
            </a:r>
            <a:r>
              <a:rPr lang="pt-BR" dirty="0" smtClean="0"/>
              <a:t> e testá-lo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050" name="Picture 2" descr="http://www.cburch.com/logisim/docs/2.7/en/img-guide/tutorial-xor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2432472" cy="19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14" y="4149080"/>
            <a:ext cx="3867683" cy="17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- Partes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074" name="Picture 2" descr="http://www.cburch.com/logisim/docs/2.7/en/img-guide/tutorial-shot-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burch.com/logisim/docs/2.7/en/img-guide/tutorial-shot-labe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14" y="3068960"/>
            <a:ext cx="569959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004048" y="126876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Logisim</a:t>
            </a:r>
            <a:r>
              <a:rPr lang="pt-BR" dirty="0"/>
              <a:t> é dividido em três partes, </a:t>
            </a:r>
            <a:r>
              <a:rPr lang="pt-BR" dirty="0" smtClean="0"/>
              <a:t>chamadas </a:t>
            </a:r>
            <a:r>
              <a:rPr lang="pt-BR" dirty="0"/>
              <a:t>de </a:t>
            </a:r>
            <a:r>
              <a:rPr lang="pt-BR" b="1" i="1" dirty="0"/>
              <a:t>painel do explorador</a:t>
            </a:r>
            <a:r>
              <a:rPr lang="pt-BR" dirty="0"/>
              <a:t>, </a:t>
            </a:r>
            <a:r>
              <a:rPr lang="pt-BR" b="1" i="1" dirty="0"/>
              <a:t>tabela de atributos</a:t>
            </a:r>
            <a:r>
              <a:rPr lang="pt-BR" dirty="0"/>
              <a:t>, e </a:t>
            </a:r>
            <a:r>
              <a:rPr lang="pt-BR" b="1" i="1" dirty="0"/>
              <a:t>área de desenho</a:t>
            </a:r>
            <a:r>
              <a:rPr lang="pt-BR" i="1" dirty="0"/>
              <a:t> (ou tela)</a:t>
            </a:r>
            <a:r>
              <a:rPr lang="pt-BR" dirty="0"/>
              <a:t>. Acima dessas estarão </a:t>
            </a:r>
            <a:r>
              <a:rPr lang="pt-BR" i="1" dirty="0"/>
              <a:t>a </a:t>
            </a:r>
            <a:r>
              <a:rPr lang="pt-BR" b="1" i="1" dirty="0"/>
              <a:t>barra de menu </a:t>
            </a:r>
            <a:r>
              <a:rPr lang="pt-BR" dirty="0"/>
              <a:t>e </a:t>
            </a:r>
            <a:r>
              <a:rPr lang="pt-BR" i="1" dirty="0"/>
              <a:t>a </a:t>
            </a:r>
            <a:r>
              <a:rPr lang="pt-BR" b="1" i="1" dirty="0"/>
              <a:t>barra de ferramentas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9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Adicionando Componentes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4048" y="1268760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 smtClean="0"/>
              <a:t>Vamos implementar o circuito ao lado no </a:t>
            </a:r>
            <a:r>
              <a:rPr lang="pt-BR" dirty="0" err="1" smtClean="0"/>
              <a:t>Logisim</a:t>
            </a:r>
            <a:endParaRPr lang="pt-BR" dirty="0" smtClean="0"/>
          </a:p>
          <a:p>
            <a:pPr algn="l"/>
            <a:r>
              <a:rPr lang="pt-BR" dirty="0"/>
              <a:t>Para isso, clique no componente  desejado na </a:t>
            </a:r>
            <a:r>
              <a:rPr lang="pt-BR" b="1" i="1" dirty="0" smtClean="0"/>
              <a:t>barra </a:t>
            </a:r>
            <a:r>
              <a:rPr lang="pt-BR" b="1" i="1" dirty="0"/>
              <a:t>de </a:t>
            </a:r>
            <a:r>
              <a:rPr lang="pt-BR" b="1" i="1" dirty="0" smtClean="0"/>
              <a:t>ferramentas </a:t>
            </a:r>
            <a:r>
              <a:rPr lang="pt-BR" dirty="0"/>
              <a:t>e, em seguida, na </a:t>
            </a:r>
            <a:r>
              <a:rPr lang="pt-BR" b="1" i="1" dirty="0" smtClean="0"/>
              <a:t>tela </a:t>
            </a:r>
            <a:r>
              <a:rPr lang="pt-BR" dirty="0"/>
              <a:t>para colocar os componentes</a:t>
            </a:r>
            <a:endParaRPr lang="en-US" dirty="0"/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burch.com/logisim/docs/2.7/en/img-guide/tutorial-shot-a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14" y="3501008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Adicionando Entradas e Saídas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4048" y="12687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 smtClean="0"/>
              <a:t>Adicione duas entradas e uma saída</a:t>
            </a:r>
            <a:endParaRPr lang="en-US" dirty="0"/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cburch.com/logisim/docs/2.7/en/img-guide/tutorial-shot-com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14" y="3504777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Adicionando Conexões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4048" y="1268760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Depois de ter todos os componentes colocados na área de desenho (tela), você estará pronto para começar a adicionar as conexões. </a:t>
            </a:r>
          </a:p>
          <a:p>
            <a:pPr algn="l"/>
            <a:r>
              <a:rPr lang="pt-BR" dirty="0" smtClean="0"/>
              <a:t>Selecionar </a:t>
            </a:r>
            <a:r>
              <a:rPr lang="pt-BR" dirty="0"/>
              <a:t>a ferramenta Editar </a:t>
            </a:r>
            <a:r>
              <a:rPr lang="pt-BR" dirty="0" smtClean="0"/>
              <a:t>( ). </a:t>
            </a:r>
            <a:endParaRPr lang="pt-BR" dirty="0"/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cburch.com/logisim/docs/2.7/en/img-guide/tutorial-shot-wi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4777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burch.com/logisim/docs/2.7/en/icons/sel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32" y="29165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Adicionando Conexões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0400" y="1120676"/>
            <a:ext cx="5508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Ao traçar as conexões, você poderá ver alguns fios azuis ou </a:t>
            </a:r>
            <a:r>
              <a:rPr lang="pt-BR" dirty="0" smtClean="0"/>
              <a:t>cinzas</a:t>
            </a:r>
          </a:p>
          <a:p>
            <a:pPr algn="l"/>
            <a:r>
              <a:rPr lang="pt-BR" dirty="0" smtClean="0"/>
              <a:t>O </a:t>
            </a:r>
            <a:r>
              <a:rPr lang="pt-BR" dirty="0"/>
              <a:t>azul no </a:t>
            </a:r>
            <a:r>
              <a:rPr lang="pt-BR" dirty="0" err="1"/>
              <a:t>Logisim</a:t>
            </a:r>
            <a:r>
              <a:rPr lang="pt-BR" dirty="0"/>
              <a:t> indicará que o valor naquele ponto é "desconhecido", </a:t>
            </a:r>
            <a:r>
              <a:rPr lang="pt-BR" dirty="0" smtClean="0"/>
              <a:t>vermelho também (tipicamente em saídas) e </a:t>
            </a:r>
            <a:r>
              <a:rPr lang="pt-BR" dirty="0"/>
              <a:t>cinza indica que o fio não </a:t>
            </a:r>
            <a:r>
              <a:rPr lang="pt-BR" dirty="0" smtClean="0"/>
              <a:t>está </a:t>
            </a:r>
            <a:r>
              <a:rPr lang="pt-BR" dirty="0"/>
              <a:t>conectado a </a:t>
            </a:r>
            <a:r>
              <a:rPr lang="pt-BR" dirty="0" smtClean="0"/>
              <a:t>nada</a:t>
            </a:r>
          </a:p>
          <a:p>
            <a:pPr algn="l"/>
            <a:r>
              <a:rPr lang="pt-BR" dirty="0"/>
              <a:t>Depois </a:t>
            </a:r>
            <a:r>
              <a:rPr lang="pt-BR" dirty="0" smtClean="0"/>
              <a:t>de todos </a:t>
            </a:r>
            <a:r>
              <a:rPr lang="pt-BR" dirty="0"/>
              <a:t>os fios conectados, todas as conexões </a:t>
            </a:r>
            <a:r>
              <a:rPr lang="pt-BR" dirty="0" smtClean="0"/>
              <a:t>deverão </a:t>
            </a:r>
            <a:r>
              <a:rPr lang="pt-BR" dirty="0"/>
              <a:t>estar em verde-claro ou escuro</a:t>
            </a:r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cburch.com/logisim/docs/2.7/en/img-guide/tutorial-shot-wi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22" y="3792809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Adicionando 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39952" y="1298084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Acrescentar texto ao circuito não será necessário para fazê-lo </a:t>
            </a:r>
            <a:r>
              <a:rPr lang="pt-BR" dirty="0" smtClean="0"/>
              <a:t>funcionar</a:t>
            </a:r>
          </a:p>
          <a:p>
            <a:pPr algn="l"/>
            <a:r>
              <a:rPr lang="pt-BR" dirty="0" smtClean="0"/>
              <a:t>Mas permitirá </a:t>
            </a:r>
            <a:r>
              <a:rPr lang="pt-BR" dirty="0"/>
              <a:t>comunicar os propósitos de diferentes partes do seu </a:t>
            </a:r>
            <a:r>
              <a:rPr lang="pt-BR" dirty="0" smtClean="0"/>
              <a:t>circuito</a:t>
            </a:r>
          </a:p>
          <a:p>
            <a:pPr algn="l"/>
            <a:r>
              <a:rPr lang="en-US" dirty="0" smtClean="0"/>
              <a:t>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ferramenta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smtClean="0"/>
              <a:t>(  ).</a:t>
            </a:r>
            <a:endParaRPr lang="pt-BR" dirty="0"/>
          </a:p>
        </p:txBody>
      </p:sp>
      <p:pic>
        <p:nvPicPr>
          <p:cNvPr id="4098" name="Picture 2" descr="http://www.cburch.com/logisim/docs/2.7/en/img-guide/tutorial-xor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5835"/>
            <a:ext cx="307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cburch.com/logisim/docs/2.7/en/img-guide/tutorial-shot-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7434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cburch.com/logisim/docs/2.7/en/icons/tex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31" y="306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8468</TotalTime>
  <Words>583</Words>
  <Application>Microsoft Office PowerPoint</Application>
  <PresentationFormat>Apresentação na tela (4:3)</PresentationFormat>
  <Paragraphs>107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Design padrão</vt:lpstr>
      <vt:lpstr>1_Design padrão</vt:lpstr>
      <vt:lpstr>Introdução ao Logisim</vt:lpstr>
      <vt:lpstr>Logisim</vt:lpstr>
      <vt:lpstr>Logisim</vt:lpstr>
      <vt:lpstr>Logisim - Partes</vt:lpstr>
      <vt:lpstr>Logisim – Adicionando Componentes</vt:lpstr>
      <vt:lpstr>Logisim – Adicionando Entradas e Saídas</vt:lpstr>
      <vt:lpstr>Logisim – Adicionando Conexões</vt:lpstr>
      <vt:lpstr>Logisim – Adicionando Conexões</vt:lpstr>
      <vt:lpstr>Logisim – Adicionando Texto</vt:lpstr>
      <vt:lpstr>Logisim – Testando seu Circuito</vt:lpstr>
      <vt:lpstr>Logisim – Painel do Explorador e a Tabela de Atributos</vt:lpstr>
      <vt:lpstr>Logisim – Painel do Explorador </vt:lpstr>
      <vt:lpstr>Logisim – Tabela de Atributos</vt:lpstr>
      <vt:lpstr>Logisim – Tabela de Atributos</vt:lpstr>
      <vt:lpstr>Logisim – Atributos de Ferramenta</vt:lpstr>
      <vt:lpstr>Logisim – Subcircuitos</vt:lpstr>
      <vt:lpstr>Logisim – Subcircuitos</vt:lpstr>
      <vt:lpstr>Logisim – Subcircuitos</vt:lpstr>
      <vt:lpstr>Logisim – Subcircuitos</vt:lpstr>
      <vt:lpstr>Trabalho 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</dc:creator>
  <cp:lastModifiedBy>Alberto F. De Souza</cp:lastModifiedBy>
  <cp:revision>205</cp:revision>
  <dcterms:modified xsi:type="dcterms:W3CDTF">2018-05-04T17:36:24Z</dcterms:modified>
</cp:coreProperties>
</file>