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6" r:id="rId3"/>
    <p:sldId id="433" r:id="rId4"/>
    <p:sldId id="439" r:id="rId5"/>
    <p:sldId id="454" r:id="rId6"/>
    <p:sldId id="461" r:id="rId7"/>
    <p:sldId id="460" r:id="rId8"/>
    <p:sldId id="456" r:id="rId9"/>
    <p:sldId id="459" r:id="rId10"/>
    <p:sldId id="458" r:id="rId11"/>
    <p:sldId id="462" r:id="rId12"/>
  </p:sldIdLst>
  <p:sldSz cx="9144000" cy="6858000" type="screen4x3"/>
  <p:notesSz cx="7099300" cy="10234613"/>
  <p:defaultTextStyle>
    <a:defPPr>
      <a:defRPr lang="en-GB"/>
    </a:defPPr>
    <a:lvl1pPr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defTabSz="457200" rtl="0" fontAlgn="base">
      <a:spcBef>
        <a:spcPct val="5000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94660"/>
  </p:normalViewPr>
  <p:slideViewPr>
    <p:cSldViewPr>
      <p:cViewPr>
        <p:scale>
          <a:sx n="80" d="100"/>
          <a:sy n="80" d="100"/>
        </p:scale>
        <p:origin x="-1522" y="-25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495300">
              <a:spcBef>
                <a:spcPct val="0"/>
              </a:spcBef>
              <a:defRPr sz="1300">
                <a:solidFill>
                  <a:srgbClr val="000000"/>
                </a:solidFill>
              </a:defRPr>
            </a:lvl1pPr>
          </a:lstStyle>
          <a:p>
            <a:endParaRPr lang="pt-B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495300">
              <a:spcBef>
                <a:spcPct val="0"/>
              </a:spcBef>
              <a:defRPr sz="1300">
                <a:solidFill>
                  <a:srgbClr val="000000"/>
                </a:solidFill>
              </a:defRPr>
            </a:lvl1pPr>
          </a:lstStyle>
          <a:p>
            <a:endParaRPr lang="pt-B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495300">
              <a:spcBef>
                <a:spcPct val="0"/>
              </a:spcBef>
              <a:defRPr sz="1300">
                <a:solidFill>
                  <a:srgbClr val="000000"/>
                </a:solidFill>
              </a:defRPr>
            </a:lvl1pPr>
          </a:lstStyle>
          <a:p>
            <a:endParaRPr lang="pt-B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495300">
              <a:spcBef>
                <a:spcPct val="0"/>
              </a:spcBef>
              <a:defRPr sz="1300">
                <a:solidFill>
                  <a:srgbClr val="000000"/>
                </a:solidFill>
              </a:defRPr>
            </a:lvl1pPr>
          </a:lstStyle>
          <a:p>
            <a:fld id="{F27BFFED-3084-4975-B047-1F1B7BE310D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819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>
            <a:lvl1pPr algn="l" defTabSz="495300"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784225" algn="l"/>
                <a:tab pos="1568450" algn="l"/>
                <a:tab pos="2352675" algn="l"/>
                <a:tab pos="31369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>
            <a:lvl1pPr algn="r" defTabSz="495300"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784225" algn="l"/>
                <a:tab pos="1568450" algn="l"/>
                <a:tab pos="2352675" algn="l"/>
                <a:tab pos="31369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b" anchorCtr="0" compatLnSpc="1">
            <a:prstTxWarp prst="textNoShape">
              <a:avLst/>
            </a:prstTxWarp>
          </a:bodyPr>
          <a:lstStyle>
            <a:lvl1pPr algn="l" defTabSz="495300"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784225" algn="l"/>
                <a:tab pos="1568450" algn="l"/>
                <a:tab pos="2352675" algn="l"/>
                <a:tab pos="31369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b" anchorCtr="0" compatLnSpc="1">
            <a:prstTxWarp prst="textNoShape">
              <a:avLst/>
            </a:prstTxWarp>
          </a:bodyPr>
          <a:lstStyle>
            <a:lvl1pPr algn="r" defTabSz="495300">
              <a:spcBef>
                <a:spcPct val="0"/>
              </a:spcBef>
              <a:buSzPct val="45000"/>
              <a:buFont typeface="Wingdings" pitchFamily="2" charset="2"/>
              <a:buNone/>
              <a:tabLst>
                <a:tab pos="784225" algn="l"/>
                <a:tab pos="1568450" algn="l"/>
                <a:tab pos="2352675" algn="l"/>
                <a:tab pos="31369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159FBDD-74C9-45D3-A6A7-C5C380F0865A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183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89C37F-1DA9-426A-992A-9EC24C2D2442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182688" y="768350"/>
            <a:ext cx="4733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63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48" tIns="49524" rIns="99048" bIns="49524" anchor="ctr"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05537C-DE6B-4CE5-BBB1-C2037320EA60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9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28322A-6398-4FBA-B605-01A7167631E9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99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6F8D92A-58D7-4D9E-A219-59D023FFB544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06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0"/>
          </p:nvPr>
        </p:nvSpPr>
        <p:spPr>
          <a:xfrm>
            <a:off x="3124200" y="6245225"/>
            <a:ext cx="2894013" cy="4746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fld id="{90BD9F26-F633-4E67-8455-BCA35EDA1421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225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BF2E7C8-5347-4DF7-8B95-D561BCFF0F26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561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AB0BAFC-E289-493C-BE53-848E06A71DA3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2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399777B-0093-4988-B249-0816A2A41F5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377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314825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341438"/>
            <a:ext cx="4316412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2805746-6299-4C2D-8AD7-C56C5419395D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23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19AE36A-4653-4888-A8AA-1424EE757E5D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6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5E4AA44-4755-4136-ABBE-EFFCA092C078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895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6EDA16-E568-4B2A-98A8-A3E24BD1E4A7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5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371B500-A011-48F8-A348-13A9CCEA3EF3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89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A80419B-E63E-4D3E-818E-E09C05E61C84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940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71BBD6D-AB0E-4817-8143-BEFA884DD6EF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362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67B3E0D-4912-4E48-B4C9-B6162696C21B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4989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7513" y="44450"/>
            <a:ext cx="2195512" cy="619125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35725" cy="61912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BF283A3-BEBD-4F58-9F77-68C31272FAE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989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6697662" cy="7191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314825" cy="48942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341438"/>
            <a:ext cx="4316412" cy="48942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>
          <a:xfrm>
            <a:off x="2484438" y="6381750"/>
            <a:ext cx="4173537" cy="357188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>
          <a:xfrm>
            <a:off x="6831013" y="6381750"/>
            <a:ext cx="2132012" cy="357188"/>
          </a:xfrm>
        </p:spPr>
        <p:txBody>
          <a:bodyPr/>
          <a:lstStyle>
            <a:lvl1pPr>
              <a:defRPr/>
            </a:lvl1pPr>
          </a:lstStyle>
          <a:p>
            <a:fld id="{707772DC-2AE7-406F-A285-06E2E737462B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21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conteúd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6697662" cy="7191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314825" cy="48942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6613" y="1341438"/>
            <a:ext cx="4316412" cy="23701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6613" y="3863975"/>
            <a:ext cx="4316412" cy="2371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>
          <a:xfrm>
            <a:off x="2484438" y="6381750"/>
            <a:ext cx="4173537" cy="357188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1"/>
          </p:nvPr>
        </p:nvSpPr>
        <p:spPr>
          <a:xfrm>
            <a:off x="6831013" y="6381750"/>
            <a:ext cx="2132012" cy="357188"/>
          </a:xfrm>
        </p:spPr>
        <p:txBody>
          <a:bodyPr/>
          <a:lstStyle>
            <a:lvl1pPr>
              <a:defRPr/>
            </a:lvl1pPr>
          </a:lstStyle>
          <a:p>
            <a:fld id="{0520C045-D46B-49BD-9D16-FF58D48A9529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295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6697662" cy="7191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314825" cy="48942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6613" y="1341438"/>
            <a:ext cx="4316412" cy="23701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6613" y="3863975"/>
            <a:ext cx="4316412" cy="2371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>
          <a:xfrm>
            <a:off x="2484438" y="6381750"/>
            <a:ext cx="4173537" cy="357188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1"/>
          </p:nvPr>
        </p:nvSpPr>
        <p:spPr>
          <a:xfrm>
            <a:off x="6831013" y="6381750"/>
            <a:ext cx="2132012" cy="357188"/>
          </a:xfrm>
        </p:spPr>
        <p:txBody>
          <a:bodyPr/>
          <a:lstStyle>
            <a:lvl1pPr>
              <a:defRPr/>
            </a:lvl1pPr>
          </a:lstStyle>
          <a:p>
            <a:fld id="{B976B01A-A6E3-4E6F-8D49-8B249A28F412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64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63B5BF4-2DD8-45A6-AF1E-66757F7D9DD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77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7E8396D-4453-487B-AB8C-DC2C840DB0A8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9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784A916-0D4B-4F85-8478-589A1E6ECEC2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90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11E1E77-4AEE-4EF4-AA75-5B55A28D1824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62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B75C53A-A0F6-4A94-A458-2CB139E35A2A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25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E72A020-82E2-4093-9317-4160A9B2D5F1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A57B181-D72B-4939-AC87-4E94049955DF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37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>
                <a:srgbClr val="006699"/>
              </a:buCl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6699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>
                <a:srgbClr val="006699"/>
              </a:buClr>
              <a:tabLst>
                <a:tab pos="723900" algn="l"/>
                <a:tab pos="1447800" algn="l"/>
              </a:tabLst>
              <a:defRPr sz="1400">
                <a:solidFill>
                  <a:srgbClr val="006699"/>
                </a:solidFill>
                <a:latin typeface="Times New Roman" pitchFamily="18" charset="0"/>
              </a:defRPr>
            </a:lvl1pPr>
          </a:lstStyle>
          <a:p>
            <a:fld id="{CB809F61-DFC8-4EDD-A462-3D9AB3BF7249}" type="slidenum">
              <a:rPr lang="en-GB"/>
              <a:pPr/>
              <a:t>‹nº›</a:t>
            </a:fld>
            <a:endParaRPr lang="en-GB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pic>
        <p:nvPicPr>
          <p:cNvPr id="2060" name="Picture 12" descr="GIF Brasão Cor 2508 Web CDR PPT 77k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30163"/>
            <a:ext cx="80645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042988" y="115888"/>
            <a:ext cx="7632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/>
              <a:t>Universidade Federal do Espírito Santo - UFES</a:t>
            </a:r>
          </a:p>
          <a:p>
            <a:pPr algn="l">
              <a:spcBef>
                <a:spcPct val="0"/>
              </a:spcBef>
            </a:pPr>
            <a:r>
              <a:rPr lang="en-US"/>
              <a:t>Laboratório de Computação de Alto Desempenho - LCAD</a:t>
            </a:r>
          </a:p>
        </p:txBody>
      </p:sp>
      <p:pic>
        <p:nvPicPr>
          <p:cNvPr id="2063" name="Picture 15" descr="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8" b="18898"/>
          <a:stretch>
            <a:fillRect/>
          </a:stretch>
        </p:blipFill>
        <p:spPr bwMode="auto">
          <a:xfrm>
            <a:off x="5580063" y="4365625"/>
            <a:ext cx="3276600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</a:defRPr>
      </a:lvl9pPr>
    </p:titleStyle>
    <p:bodyStyle>
      <a:lvl1pPr marL="341313" indent="-341313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669766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783637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2484438" y="6381750"/>
            <a:ext cx="417353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>
                <a:srgbClr val="0066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6699"/>
                </a:solidFill>
              </a:defRPr>
            </a:lvl1pPr>
          </a:lstStyle>
          <a:p>
            <a:endParaRPr lang="en-GB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31013" y="6381750"/>
            <a:ext cx="213201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>
                <a:srgbClr val="0066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6699"/>
                </a:solidFill>
              </a:defRPr>
            </a:lvl1pPr>
          </a:lstStyle>
          <a:p>
            <a:fld id="{E8143F0B-C764-410E-A639-49EC24E8F183}" type="slidenum">
              <a:rPr lang="en-GB"/>
              <a:pPr/>
              <a:t>‹nº›</a:t>
            </a:fld>
            <a:endParaRPr lang="en-GB"/>
          </a:p>
        </p:txBody>
      </p:sp>
      <p:pic>
        <p:nvPicPr>
          <p:cNvPr id="380934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0935" name="Picture 7" descr="GIF Brasão Cor 2508 Web CDR PPT 77k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44450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0936" name="Picture 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96838"/>
            <a:ext cx="1425575" cy="66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676" r:id="rId14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200" b="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1313" indent="-341313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3" y="1773238"/>
            <a:ext cx="7772400" cy="155575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/>
              <a:t>Banco de Registradores e ALU</a:t>
            </a:r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/>
          </a:p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 smtClean="0"/>
          </a:p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 smtClean="0"/>
              <a:t>Prof.</a:t>
            </a:r>
            <a:r>
              <a:rPr lang="en-GB" sz="2000" dirty="0" smtClean="0"/>
              <a:t> Alberto </a:t>
            </a:r>
            <a:r>
              <a:rPr lang="en-GB" sz="2000" dirty="0"/>
              <a:t>F. De Souza</a:t>
            </a:r>
          </a:p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/>
              <a:t>LCAD/DI/UFES</a:t>
            </a:r>
          </a:p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/>
              <a:t>sp1@lcad.inf.ufes.br</a:t>
            </a:r>
          </a:p>
          <a:p>
            <a:pPr marL="0" indent="0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err="1" smtClean="0"/>
              <a:t>Apresentação</a:t>
            </a:r>
            <a:r>
              <a:rPr lang="en-GB" sz="1400" dirty="0" smtClean="0"/>
              <a:t> </a:t>
            </a:r>
            <a:r>
              <a:rPr lang="en-GB" sz="1400" dirty="0" err="1" smtClean="0"/>
              <a:t>baseada</a:t>
            </a:r>
            <a:r>
              <a:rPr lang="en-GB" sz="1400" dirty="0" smtClean="0"/>
              <a:t> </a:t>
            </a:r>
            <a:r>
              <a:rPr lang="en-GB" sz="1400" dirty="0" err="1" smtClean="0"/>
              <a:t>em</a:t>
            </a:r>
            <a:r>
              <a:rPr lang="en-GB" sz="1400" dirty="0" smtClean="0"/>
              <a:t>:</a:t>
            </a:r>
          </a:p>
          <a:p>
            <a:pPr marL="0" indent="0">
              <a:spcBef>
                <a:spcPts val="5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/>
              <a:t>http://www.cburch.com/logisim/docs/2.7/pt/html/guide/tutorial/index.html</a:t>
            </a:r>
          </a:p>
          <a:p>
            <a:pPr marL="0" indent="0" algn="ctr">
              <a:spcBef>
                <a:spcPts val="5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7" name="Picture 6" descr="instruco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6500812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5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Registradores e ALU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594" y="1340768"/>
            <a:ext cx="8706886" cy="4894262"/>
          </a:xfrm>
        </p:spPr>
        <p:txBody>
          <a:bodyPr/>
          <a:lstStyle/>
          <a:p>
            <a:r>
              <a:rPr lang="pt-BR" sz="2800" dirty="0"/>
              <a:t>Os componentes </a:t>
            </a:r>
            <a:r>
              <a:rPr lang="pt-BR" sz="2800" dirty="0" smtClean="0"/>
              <a:t>abaixo </a:t>
            </a:r>
            <a:r>
              <a:rPr lang="pt-BR" sz="2800" dirty="0" smtClean="0"/>
              <a:t>podem </a:t>
            </a:r>
            <a:r>
              <a:rPr lang="pt-BR" sz="2800" dirty="0"/>
              <a:t>ser usados para compor a parte do </a:t>
            </a:r>
            <a:r>
              <a:rPr lang="pt-BR" sz="2800" dirty="0" err="1"/>
              <a:t>datapath</a:t>
            </a:r>
            <a:r>
              <a:rPr lang="pt-BR" sz="2800" dirty="0"/>
              <a:t> </a:t>
            </a:r>
            <a:r>
              <a:rPr lang="pt-BR" sz="2800" dirty="0" smtClean="0"/>
              <a:t>de um processador MIPS responsável </a:t>
            </a:r>
            <a:r>
              <a:rPr lang="pt-BR" sz="2800" dirty="0"/>
              <a:t>por implementar a maioria das instruções lógicas e </a:t>
            </a:r>
            <a:r>
              <a:rPr lang="pt-BR" sz="2800" dirty="0" smtClean="0"/>
              <a:t>aritméticas:</a:t>
            </a:r>
            <a:endParaRPr lang="pt-BR" sz="2800" dirty="0" smtClean="0"/>
          </a:p>
          <a:p>
            <a:pPr lvl="1"/>
            <a:r>
              <a:rPr lang="pt-BR" sz="2400" dirty="0" err="1"/>
              <a:t>a</a:t>
            </a:r>
            <a:r>
              <a:rPr lang="pt-BR" sz="2400" dirty="0" err="1" smtClean="0"/>
              <a:t>dd</a:t>
            </a:r>
            <a:r>
              <a:rPr lang="pt-BR" sz="2400" dirty="0" smtClean="0"/>
              <a:t>, sub, </a:t>
            </a:r>
            <a:r>
              <a:rPr lang="pt-BR" sz="2400" dirty="0" err="1" smtClean="0"/>
              <a:t>and</a:t>
            </a:r>
            <a:r>
              <a:rPr lang="pt-BR" sz="2400" dirty="0" smtClean="0"/>
              <a:t>, </a:t>
            </a:r>
            <a:r>
              <a:rPr lang="pt-BR" sz="2400" dirty="0" err="1" smtClean="0"/>
              <a:t>or</a:t>
            </a:r>
            <a:r>
              <a:rPr lang="pt-BR" sz="2400" dirty="0" smtClean="0"/>
              <a:t>, </a:t>
            </a:r>
            <a:r>
              <a:rPr lang="pt-BR" sz="2400" dirty="0" err="1" smtClean="0"/>
              <a:t>xor</a:t>
            </a:r>
            <a:r>
              <a:rPr lang="pt-BR" sz="2400" dirty="0" smtClean="0"/>
              <a:t>, etc.</a:t>
            </a:r>
            <a:endParaRPr lang="en-US" sz="2400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5" name="Picture 2" descr="fig5-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3" b="40151"/>
          <a:stretch/>
        </p:blipFill>
        <p:spPr bwMode="auto">
          <a:xfrm>
            <a:off x="899592" y="3789040"/>
            <a:ext cx="740209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8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Registradores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595" y="1340768"/>
            <a:ext cx="4314398" cy="4894262"/>
          </a:xfrm>
        </p:spPr>
        <p:txBody>
          <a:bodyPr/>
          <a:lstStyle/>
          <a:p>
            <a:r>
              <a:rPr lang="pt-BR" sz="2800" dirty="0" smtClean="0"/>
              <a:t>Vamos implementar </a:t>
            </a:r>
            <a:r>
              <a:rPr lang="pt-BR" sz="2800" dirty="0" smtClean="0"/>
              <a:t>o banco </a:t>
            </a:r>
            <a:r>
              <a:rPr lang="pt-BR" sz="2800" dirty="0" smtClean="0"/>
              <a:t>de registradores</a:t>
            </a:r>
          </a:p>
          <a:p>
            <a:r>
              <a:rPr lang="pt-BR" sz="2800" dirty="0" smtClean="0"/>
              <a:t>Ele contém 32 registradores de 32 bits</a:t>
            </a:r>
          </a:p>
          <a:p>
            <a:r>
              <a:rPr lang="pt-BR" sz="2800" dirty="0" smtClean="0"/>
              <a:t>Dois deles podem ser lidos simultaneamente</a:t>
            </a:r>
          </a:p>
          <a:p>
            <a:r>
              <a:rPr lang="pt-BR" sz="2800" dirty="0" smtClean="0"/>
              <a:t>Um pode ser escrito</a:t>
            </a:r>
          </a:p>
          <a:p>
            <a:r>
              <a:rPr lang="pt-BR" sz="2800" dirty="0" smtClean="0"/>
              <a:t>$0 sempre é lido como zero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Picture 2" descr="fig5-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8" r="39114" b="42576"/>
          <a:stretch/>
        </p:blipFill>
        <p:spPr bwMode="auto">
          <a:xfrm>
            <a:off x="4644008" y="1412776"/>
            <a:ext cx="439416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1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Logisim</a:t>
            </a:r>
            <a:r>
              <a:rPr lang="pt-BR" dirty="0" smtClean="0"/>
              <a:t> – </a:t>
            </a:r>
            <a:r>
              <a:rPr lang="en-US" i="1" dirty="0" err="1" smtClean="0"/>
              <a:t>Subcircuitos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85594" y="1415058"/>
            <a:ext cx="8634877" cy="4894262"/>
          </a:xfrm>
        </p:spPr>
        <p:txBody>
          <a:bodyPr/>
          <a:lstStyle/>
          <a:p>
            <a:r>
              <a:rPr lang="pt-BR" sz="2400" dirty="0" smtClean="0"/>
              <a:t>No </a:t>
            </a:r>
            <a:r>
              <a:rPr lang="pt-BR" sz="2400" dirty="0" err="1"/>
              <a:t>Logisim</a:t>
            </a:r>
            <a:r>
              <a:rPr lang="pt-BR" sz="2400" dirty="0"/>
              <a:t>, um circuito </a:t>
            </a:r>
            <a:r>
              <a:rPr lang="pt-BR" sz="2400" dirty="0" smtClean="0"/>
              <a:t>menor </a:t>
            </a:r>
            <a:r>
              <a:rPr lang="pt-BR" sz="2400" dirty="0"/>
              <a:t>que seja usado em outro </a:t>
            </a:r>
            <a:r>
              <a:rPr lang="pt-BR" sz="2400" dirty="0" smtClean="0"/>
              <a:t>maior é chamado </a:t>
            </a:r>
            <a:r>
              <a:rPr lang="pt-BR" sz="2400" dirty="0"/>
              <a:t>de </a:t>
            </a:r>
            <a:r>
              <a:rPr lang="pt-BR" sz="2400" b="1" dirty="0" err="1" smtClean="0"/>
              <a:t>subcircuito</a:t>
            </a:r>
            <a:endParaRPr lang="pt-BR" sz="2400" b="1" dirty="0" smtClean="0"/>
          </a:p>
          <a:p>
            <a:r>
              <a:rPr lang="pt-BR" sz="2400" dirty="0"/>
              <a:t>Cada projeto </a:t>
            </a:r>
            <a:r>
              <a:rPr lang="pt-BR" sz="2400" dirty="0" err="1"/>
              <a:t>Logisim</a:t>
            </a:r>
            <a:r>
              <a:rPr lang="pt-BR" sz="2400" dirty="0"/>
              <a:t> é realmente uma biblioteca de </a:t>
            </a:r>
            <a:r>
              <a:rPr lang="pt-BR" sz="2400" dirty="0" smtClean="0"/>
              <a:t>circuitos e </a:t>
            </a:r>
            <a:r>
              <a:rPr lang="pt-BR" sz="2400" dirty="0" err="1" smtClean="0"/>
              <a:t>subcircuitos</a:t>
            </a:r>
            <a:endParaRPr lang="pt-BR" sz="2400" dirty="0" smtClean="0"/>
          </a:p>
          <a:p>
            <a:r>
              <a:rPr lang="pt-BR" sz="2400" dirty="0" smtClean="0"/>
              <a:t>Em </a:t>
            </a:r>
            <a:r>
              <a:rPr lang="pt-BR" sz="2400" dirty="0"/>
              <a:t>sua forma mais simples, cada projeto terá um único circuito (chamado "Principal" por </a:t>
            </a:r>
            <a:r>
              <a:rPr lang="pt-BR" sz="2400" dirty="0" smtClean="0"/>
              <a:t>padrão)</a:t>
            </a:r>
          </a:p>
          <a:p>
            <a:r>
              <a:rPr lang="pt-BR" sz="2400" dirty="0" smtClean="0"/>
              <a:t>Mas </a:t>
            </a:r>
            <a:r>
              <a:rPr lang="pt-BR" sz="2400" dirty="0"/>
              <a:t>é fácil adicionar mais: basta selecionar Adicionar Circuito ... a partir do menu </a:t>
            </a:r>
            <a:r>
              <a:rPr lang="pt-BR" sz="2400" dirty="0" smtClean="0"/>
              <a:t>Project, </a:t>
            </a:r>
            <a:r>
              <a:rPr lang="pt-BR" sz="2400" dirty="0"/>
              <a:t>e digitar qualquer </a:t>
            </a:r>
            <a:r>
              <a:rPr lang="pt-BR" sz="2400" dirty="0" smtClean="0"/>
              <a:t>nome válido</a:t>
            </a:r>
          </a:p>
          <a:p>
            <a:r>
              <a:rPr lang="pt-BR" sz="2400" dirty="0" smtClean="0"/>
              <a:t>Você </a:t>
            </a:r>
            <a:r>
              <a:rPr lang="pt-BR" sz="2400" dirty="0"/>
              <a:t>poderá </a:t>
            </a:r>
            <a:r>
              <a:rPr lang="pt-BR" sz="2400" dirty="0" smtClean="0"/>
              <a:t>reaproveitar</a:t>
            </a:r>
            <a:r>
              <a:rPr lang="pt-BR" sz="2400" dirty="0"/>
              <a:t>, então, o novo circuito que </a:t>
            </a:r>
            <a:r>
              <a:rPr lang="pt-BR" sz="2400" dirty="0" smtClean="0"/>
              <a:t>criar</a:t>
            </a:r>
          </a:p>
          <a:p>
            <a:r>
              <a:rPr lang="pt-BR" sz="2400" dirty="0" smtClean="0"/>
              <a:t>Vamos criar o circuito “</a:t>
            </a:r>
            <a:r>
              <a:rPr lang="pt-BR" sz="2400" dirty="0" err="1" smtClean="0"/>
              <a:t>Registers</a:t>
            </a:r>
            <a:r>
              <a:rPr lang="pt-BR" sz="2400" dirty="0" smtClean="0"/>
              <a:t>”</a:t>
            </a:r>
          </a:p>
          <a:p>
            <a:r>
              <a:rPr lang="pt-BR" sz="2400" dirty="0" smtClean="0"/>
              <a:t>Para projetar nosso </a:t>
            </a:r>
            <a:r>
              <a:rPr lang="pt-BR" sz="2400" dirty="0" err="1" smtClean="0"/>
              <a:t>Registers</a:t>
            </a:r>
            <a:r>
              <a:rPr lang="pt-BR" sz="2400" dirty="0" smtClean="0"/>
              <a:t> vamos precisar usar </a:t>
            </a:r>
            <a:r>
              <a:rPr lang="pt-BR" sz="2400" b="1" dirty="0" smtClean="0"/>
              <a:t>cabos</a:t>
            </a:r>
            <a:r>
              <a:rPr lang="pt-BR" sz="2400" dirty="0" smtClean="0"/>
              <a:t> e </a:t>
            </a:r>
            <a:r>
              <a:rPr lang="pt-BR" sz="2400" b="1" dirty="0" smtClean="0"/>
              <a:t>distribuidores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9757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Logisim</a:t>
            </a:r>
            <a:r>
              <a:rPr lang="pt-BR" dirty="0" smtClean="0"/>
              <a:t> – </a:t>
            </a:r>
            <a:r>
              <a:rPr lang="en-US" i="1" dirty="0"/>
              <a:t>Para </a:t>
            </a:r>
            <a:r>
              <a:rPr lang="en-US" i="1" dirty="0" err="1" smtClean="0"/>
              <a:t>Criar</a:t>
            </a:r>
            <a:r>
              <a:rPr lang="en-US" i="1" dirty="0" smtClean="0"/>
              <a:t> Cabos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490861" cy="4894262"/>
          </a:xfrm>
        </p:spPr>
        <p:txBody>
          <a:bodyPr/>
          <a:lstStyle/>
          <a:p>
            <a:r>
              <a:rPr lang="pt-BR" sz="2000" dirty="0" smtClean="0"/>
              <a:t>No </a:t>
            </a:r>
            <a:r>
              <a:rPr lang="pt-BR" sz="2000" dirty="0" err="1"/>
              <a:t>Logisim</a:t>
            </a:r>
            <a:r>
              <a:rPr lang="pt-BR" sz="2000" dirty="0"/>
              <a:t>, </a:t>
            </a:r>
            <a:r>
              <a:rPr lang="pt-BR" sz="2000" dirty="0" smtClean="0"/>
              <a:t>cada entrada</a:t>
            </a:r>
            <a:br>
              <a:rPr lang="pt-BR" sz="2000" dirty="0" smtClean="0"/>
            </a:br>
            <a:r>
              <a:rPr lang="pt-BR" sz="2000" dirty="0" smtClean="0"/>
              <a:t>e </a:t>
            </a:r>
            <a:r>
              <a:rPr lang="pt-BR" sz="2000" dirty="0"/>
              <a:t>saída em cada 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componente </a:t>
            </a:r>
            <a:r>
              <a:rPr lang="pt-BR" sz="2000" dirty="0"/>
              <a:t>de um 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circuito </a:t>
            </a:r>
            <a:r>
              <a:rPr lang="pt-BR" sz="2000" dirty="0"/>
              <a:t>tem uma largura 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de </a:t>
            </a:r>
            <a:r>
              <a:rPr lang="pt-BR" sz="2000" dirty="0"/>
              <a:t>bits associada a </a:t>
            </a:r>
            <a:r>
              <a:rPr lang="pt-BR" sz="2000" dirty="0" smtClean="0"/>
              <a:t>ela</a:t>
            </a:r>
          </a:p>
          <a:p>
            <a:r>
              <a:rPr lang="pt-BR" sz="2000" dirty="0" smtClean="0"/>
              <a:t>Muitas vezes a </a:t>
            </a:r>
            <a:r>
              <a:rPr lang="pt-BR" sz="2000" dirty="0"/>
              <a:t>largura </a:t>
            </a:r>
            <a:r>
              <a:rPr lang="pt-BR" sz="2000" dirty="0" smtClean="0"/>
              <a:t>de </a:t>
            </a:r>
            <a:br>
              <a:rPr lang="pt-BR" sz="2000" dirty="0" smtClean="0"/>
            </a:br>
            <a:r>
              <a:rPr lang="pt-BR" sz="2000" dirty="0" smtClean="0"/>
              <a:t>bits </a:t>
            </a:r>
            <a:r>
              <a:rPr lang="pt-BR" sz="2000" dirty="0"/>
              <a:t>será </a:t>
            </a:r>
            <a:r>
              <a:rPr lang="pt-BR" sz="2000" dirty="0" smtClean="0"/>
              <a:t>1</a:t>
            </a:r>
          </a:p>
          <a:p>
            <a:r>
              <a:rPr lang="pt-BR" sz="2000" dirty="0" smtClean="0"/>
              <a:t>Mas </a:t>
            </a:r>
            <a:r>
              <a:rPr lang="pt-BR" sz="2000" dirty="0"/>
              <a:t>muitos dos componentes 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predefinidos </a:t>
            </a:r>
            <a:r>
              <a:rPr lang="pt-BR" sz="2000" dirty="0"/>
              <a:t>do </a:t>
            </a:r>
            <a:r>
              <a:rPr lang="pt-BR" sz="2000" dirty="0" err="1"/>
              <a:t>Logisim</a:t>
            </a:r>
            <a:r>
              <a:rPr lang="pt-BR" sz="2000" dirty="0"/>
              <a:t> incluem </a:t>
            </a:r>
            <a:r>
              <a:rPr lang="pt-BR" sz="2000" dirty="0" smtClean="0"/>
              <a:t>o atributo de número de </a:t>
            </a:r>
            <a:r>
              <a:rPr lang="pt-BR" sz="2000" dirty="0"/>
              <a:t>bits de suas entradas e </a:t>
            </a:r>
            <a:r>
              <a:rPr lang="pt-BR" sz="2000" dirty="0" smtClean="0"/>
              <a:t>saídas</a:t>
            </a:r>
            <a:endParaRPr lang="pt-BR" sz="2000" dirty="0" smtClean="0"/>
          </a:p>
          <a:p>
            <a:r>
              <a:rPr lang="pt-BR" sz="2000" dirty="0" smtClean="0"/>
              <a:t>Você pode conectar com fios dois componentes com larguras de bits iguais. Mas, se </a:t>
            </a:r>
            <a:r>
              <a:rPr lang="pt-BR" sz="2000" dirty="0"/>
              <a:t>um fio conectar dois componentes que exijam larguras diferentes, o </a:t>
            </a:r>
            <a:r>
              <a:rPr lang="pt-BR" sz="2000" dirty="0" err="1"/>
              <a:t>Logisim</a:t>
            </a:r>
            <a:r>
              <a:rPr lang="pt-BR" sz="2000" dirty="0"/>
              <a:t> irá reclamar que são </a:t>
            </a:r>
            <a:r>
              <a:rPr lang="pt-BR" sz="2000" dirty="0" smtClean="0"/>
              <a:t>“larguras incompatíveis”</a:t>
            </a:r>
            <a:endParaRPr lang="pt-BR" sz="2000" dirty="0" smtClean="0"/>
          </a:p>
          <a:p>
            <a:r>
              <a:rPr lang="pt-BR" sz="2000" dirty="0"/>
              <a:t>Para conexões de um único bit, é possível ver </a:t>
            </a:r>
            <a:r>
              <a:rPr lang="pt-BR" sz="2000" dirty="0" smtClean="0"/>
              <a:t>o valor no </a:t>
            </a:r>
            <a:r>
              <a:rPr lang="pt-BR" sz="2000" dirty="0" smtClean="0"/>
              <a:t>fio</a:t>
            </a:r>
            <a:endParaRPr lang="pt-BR" sz="2000" dirty="0" smtClean="0"/>
          </a:p>
          <a:p>
            <a:r>
              <a:rPr lang="pt-BR" sz="2000" dirty="0"/>
              <a:t>C</a:t>
            </a:r>
            <a:r>
              <a:rPr lang="pt-BR" sz="2000" dirty="0" smtClean="0"/>
              <a:t>onexões </a:t>
            </a:r>
            <a:r>
              <a:rPr lang="pt-BR" sz="2000" dirty="0" err="1" smtClean="0"/>
              <a:t>multi-bit</a:t>
            </a:r>
            <a:r>
              <a:rPr lang="pt-BR" sz="2000" dirty="0" smtClean="0"/>
              <a:t> podem ser examinadas clicando </a:t>
            </a:r>
            <a:r>
              <a:rPr lang="pt-BR" sz="2000" dirty="0"/>
              <a:t>com a ferramenta Testar </a:t>
            </a:r>
            <a:r>
              <a:rPr lang="pt-BR" sz="2000" dirty="0" smtClean="0"/>
              <a:t>   (</a:t>
            </a:r>
            <a:r>
              <a:rPr lang="pt-BR" sz="2000" dirty="0" err="1"/>
              <a:t>Poke</a:t>
            </a:r>
            <a:r>
              <a:rPr lang="pt-BR" sz="2000" dirty="0"/>
              <a:t>)</a:t>
            </a:r>
          </a:p>
        </p:txBody>
      </p:sp>
      <p:pic>
        <p:nvPicPr>
          <p:cNvPr id="5122" name="Picture 2" descr="http://www.cburch.com/logisim/docs/2.7/en/img-guide/bundles-cre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438" y="1484784"/>
            <a:ext cx="47815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www.cburch.com/logisim/docs/2.7/pt/html/icons/pok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453336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Logisim</a:t>
            </a:r>
            <a:r>
              <a:rPr lang="pt-BR" dirty="0" smtClean="0"/>
              <a:t> – </a:t>
            </a:r>
            <a:r>
              <a:rPr lang="en-US" i="1" dirty="0" err="1"/>
              <a:t>Distribuidores</a:t>
            </a:r>
            <a:r>
              <a:rPr lang="en-US" i="1" dirty="0"/>
              <a:t> (</a:t>
            </a:r>
            <a:r>
              <a:rPr lang="en-US" sz="2400" i="1" dirty="0"/>
              <a:t>Splitters</a:t>
            </a:r>
            <a:r>
              <a:rPr lang="en-US" i="1" dirty="0" smtClean="0"/>
              <a:t>)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490861" cy="4894262"/>
          </a:xfrm>
        </p:spPr>
        <p:txBody>
          <a:bodyPr/>
          <a:lstStyle/>
          <a:p>
            <a:r>
              <a:rPr lang="pt-BR" sz="2400" dirty="0"/>
              <a:t>Quando você </a:t>
            </a:r>
            <a:r>
              <a:rPr lang="pt-BR" sz="2400" dirty="0" smtClean="0"/>
              <a:t>trabalha </a:t>
            </a:r>
            <a:br>
              <a:rPr lang="pt-BR" sz="2400" dirty="0" smtClean="0"/>
            </a:br>
            <a:r>
              <a:rPr lang="pt-BR" sz="2400" dirty="0" smtClean="0"/>
              <a:t>com </a:t>
            </a:r>
            <a:r>
              <a:rPr lang="pt-BR" sz="2400" dirty="0"/>
              <a:t>valores </a:t>
            </a:r>
            <a:r>
              <a:rPr lang="pt-BR" sz="2400" dirty="0" err="1"/>
              <a:t>multi-bit</a:t>
            </a:r>
            <a:r>
              <a:rPr lang="pt-BR" sz="2400" dirty="0"/>
              <a:t>,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muitas </a:t>
            </a:r>
            <a:r>
              <a:rPr lang="pt-BR" sz="2400" dirty="0"/>
              <a:t>vezes poderá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querer </a:t>
            </a:r>
            <a:r>
              <a:rPr lang="pt-BR" sz="2400" dirty="0"/>
              <a:t>rotear bits em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direções diferentes</a:t>
            </a:r>
          </a:p>
          <a:p>
            <a:r>
              <a:rPr lang="pt-BR" sz="2400" dirty="0"/>
              <a:t>A ferramenta Distribuidor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(</a:t>
            </a:r>
            <a:r>
              <a:rPr lang="pt-BR" sz="2400" dirty="0" err="1" smtClean="0"/>
              <a:t>Splitter</a:t>
            </a:r>
            <a:r>
              <a:rPr lang="pt-BR" sz="2400" dirty="0" smtClean="0"/>
              <a:t>   ) </a:t>
            </a:r>
            <a:r>
              <a:rPr lang="pt-BR" sz="2400" dirty="0"/>
              <a:t>da biblioteca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err="1" smtClean="0"/>
              <a:t>Wiring</a:t>
            </a:r>
            <a:r>
              <a:rPr lang="pt-BR" sz="2400" dirty="0" smtClean="0"/>
              <a:t> </a:t>
            </a:r>
            <a:r>
              <a:rPr lang="pt-BR" sz="2400" dirty="0"/>
              <a:t>lhe permitirá fazer isso</a:t>
            </a:r>
            <a:r>
              <a:rPr lang="pt-BR" sz="2400" dirty="0" smtClean="0"/>
              <a:t>.</a:t>
            </a:r>
          </a:p>
          <a:p>
            <a:r>
              <a:rPr lang="pt-BR" sz="2400" dirty="0"/>
              <a:t>A chave para o entendimento dos distribuidores são seus </a:t>
            </a:r>
            <a:r>
              <a:rPr lang="pt-BR" sz="2400" dirty="0" smtClean="0"/>
              <a:t>atributos</a:t>
            </a:r>
          </a:p>
          <a:p>
            <a:pPr lvl="1"/>
            <a:r>
              <a:rPr lang="pt-BR" sz="2000" b="1" dirty="0" smtClean="0"/>
              <a:t>Direção </a:t>
            </a:r>
            <a:r>
              <a:rPr lang="pt-BR" sz="2000" b="1" dirty="0"/>
              <a:t>(</a:t>
            </a:r>
            <a:r>
              <a:rPr lang="pt-BR" sz="2000" b="1" dirty="0" err="1"/>
              <a:t>Facing</a:t>
            </a:r>
            <a:r>
              <a:rPr lang="pt-BR" sz="2000" b="1" dirty="0" smtClean="0"/>
              <a:t>): </a:t>
            </a:r>
            <a:r>
              <a:rPr lang="pt-BR" sz="2000" dirty="0" smtClean="0"/>
              <a:t>posição </a:t>
            </a:r>
            <a:r>
              <a:rPr lang="pt-BR" sz="2000" dirty="0"/>
              <a:t>relativa das </a:t>
            </a:r>
            <a:r>
              <a:rPr lang="pt-BR" sz="2000" dirty="0" smtClean="0"/>
              <a:t>terminações</a:t>
            </a:r>
          </a:p>
          <a:p>
            <a:pPr lvl="1"/>
            <a:r>
              <a:rPr lang="pt-BR" sz="2000" b="1" dirty="0" smtClean="0"/>
              <a:t>Distribuição </a:t>
            </a:r>
            <a:r>
              <a:rPr lang="pt-BR" sz="2000" b="1" dirty="0"/>
              <a:t>(</a:t>
            </a:r>
            <a:r>
              <a:rPr lang="pt-BR" sz="2000" b="1" dirty="0" err="1"/>
              <a:t>Fan</a:t>
            </a:r>
            <a:r>
              <a:rPr lang="pt-BR" sz="2000" b="1" dirty="0"/>
              <a:t> Out</a:t>
            </a:r>
            <a:r>
              <a:rPr lang="pt-BR" sz="2000" b="1" dirty="0" smtClean="0"/>
              <a:t>): </a:t>
            </a:r>
            <a:r>
              <a:rPr lang="pt-BR" sz="2000" dirty="0"/>
              <a:t>quantidade </a:t>
            </a:r>
            <a:r>
              <a:rPr lang="pt-BR" sz="2000" dirty="0" smtClean="0"/>
              <a:t>de bits de saída</a:t>
            </a:r>
          </a:p>
          <a:p>
            <a:pPr lvl="1"/>
            <a:r>
              <a:rPr lang="pt-BR" sz="2000" b="1" dirty="0" smtClean="0"/>
              <a:t>Largura </a:t>
            </a:r>
            <a:r>
              <a:rPr lang="pt-BR" sz="2000" b="1" dirty="0"/>
              <a:t>em Bits à Entrada (Bit </a:t>
            </a:r>
            <a:r>
              <a:rPr lang="pt-BR" sz="2000" b="1" dirty="0" err="1"/>
              <a:t>Width</a:t>
            </a:r>
            <a:r>
              <a:rPr lang="pt-BR" sz="2000" b="1" dirty="0"/>
              <a:t> In</a:t>
            </a:r>
            <a:r>
              <a:rPr lang="pt-BR" sz="2000" b="1" dirty="0" smtClean="0"/>
              <a:t>): </a:t>
            </a:r>
            <a:r>
              <a:rPr lang="pt-BR" sz="2000" dirty="0" smtClean="0"/>
              <a:t>quantidade </a:t>
            </a:r>
            <a:r>
              <a:rPr lang="pt-BR" sz="2000" dirty="0"/>
              <a:t>de bits </a:t>
            </a:r>
            <a:r>
              <a:rPr lang="pt-BR" sz="2000" dirty="0" smtClean="0"/>
              <a:t>de entrada</a:t>
            </a:r>
            <a:endParaRPr lang="pt-BR" sz="2000" dirty="0"/>
          </a:p>
        </p:txBody>
      </p:sp>
      <p:pic>
        <p:nvPicPr>
          <p:cNvPr id="5124" name="Picture 4" descr="http://www.cburch.com/logisim/docs/2.7/en/icons/split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96" y="3717032"/>
            <a:ext cx="224408" cy="22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493" y="1084551"/>
            <a:ext cx="4401507" cy="296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7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85594" y="1415058"/>
            <a:ext cx="4085023" cy="4894262"/>
          </a:xfrm>
        </p:spPr>
        <p:txBody>
          <a:bodyPr/>
          <a:lstStyle/>
          <a:p>
            <a:r>
              <a:rPr lang="pt-BR" sz="2400" dirty="0" smtClean="0"/>
              <a:t>Vamos adicionar 32 registradores de 32 bits (lembre-se que o $0 sempre contém zero)</a:t>
            </a:r>
          </a:p>
          <a:p>
            <a:r>
              <a:rPr lang="pt-BR" sz="2400" dirty="0" smtClean="0"/>
              <a:t>Precisamos de dois multiplexadores de saída, um para cada saída </a:t>
            </a:r>
            <a:r>
              <a:rPr lang="pt-BR" sz="2400" dirty="0" err="1" smtClean="0"/>
              <a:t>Read</a:t>
            </a:r>
            <a:r>
              <a:rPr lang="pt-BR" sz="2400" dirty="0" smtClean="0"/>
              <a:t> data</a:t>
            </a:r>
          </a:p>
          <a:p>
            <a:r>
              <a:rPr lang="pt-BR" sz="2400" dirty="0" smtClean="0"/>
              <a:t>E um </a:t>
            </a:r>
            <a:r>
              <a:rPr lang="pt-BR" sz="2400" dirty="0" err="1" smtClean="0"/>
              <a:t>demultiplexador</a:t>
            </a:r>
            <a:r>
              <a:rPr lang="pt-BR" sz="2400" dirty="0" smtClean="0"/>
              <a:t> para o Write </a:t>
            </a:r>
            <a:r>
              <a:rPr lang="pt-BR" sz="2400" dirty="0" err="1" smtClean="0"/>
              <a:t>register</a:t>
            </a:r>
            <a:endParaRPr lang="pt-BR" sz="2400" dirty="0" smtClean="0"/>
          </a:p>
          <a:p>
            <a:endParaRPr lang="pt-BR" sz="2400" dirty="0"/>
          </a:p>
        </p:txBody>
      </p:sp>
      <p:pic>
        <p:nvPicPr>
          <p:cNvPr id="6" name="Picture 2" descr="fig5-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8" r="39114" b="42576"/>
          <a:stretch/>
        </p:blipFill>
        <p:spPr bwMode="auto">
          <a:xfrm>
            <a:off x="4644008" y="1196752"/>
            <a:ext cx="439416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978" y="3861048"/>
            <a:ext cx="4250510" cy="29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4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595" y="1340768"/>
            <a:ext cx="4314398" cy="4894262"/>
          </a:xfrm>
        </p:spPr>
        <p:txBody>
          <a:bodyPr/>
          <a:lstStyle/>
          <a:p>
            <a:r>
              <a:rPr lang="pt-BR" sz="2400" dirty="0" smtClean="0"/>
              <a:t>Vamos implementar uma versão preliminar da ALU:</a:t>
            </a:r>
          </a:p>
          <a:p>
            <a:pPr lvl="1"/>
            <a:r>
              <a:rPr lang="pt-BR" sz="2000" dirty="0" smtClean="0"/>
              <a:t>Crie um </a:t>
            </a:r>
            <a:r>
              <a:rPr lang="pt-BR" sz="2000" dirty="0" err="1" smtClean="0"/>
              <a:t>subcircuito</a:t>
            </a:r>
            <a:r>
              <a:rPr lang="pt-BR" sz="2000" dirty="0" smtClean="0"/>
              <a:t> chamado ALU</a:t>
            </a:r>
          </a:p>
          <a:p>
            <a:r>
              <a:rPr lang="pt-BR" sz="2400" dirty="0" smtClean="0"/>
              <a:t>Vamos fazer uma ALU de 32 bits capaz de somar, subtrair, e fazer operações lógicas</a:t>
            </a:r>
          </a:p>
          <a:p>
            <a:r>
              <a:rPr lang="pt-BR" sz="2400" dirty="0" smtClean="0"/>
              <a:t>Ela deve também computar um bit de Zero, que terá nível lógico 1 quando todos os 32 bits de </a:t>
            </a:r>
            <a:r>
              <a:rPr lang="pt-BR" sz="2400" dirty="0" err="1" smtClean="0"/>
              <a:t>ALUresult</a:t>
            </a:r>
            <a:r>
              <a:rPr lang="pt-BR" sz="2400" dirty="0" smtClean="0"/>
              <a:t> forem iguais a zero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7" name="Picture 2" descr="fig5-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33" r="11964" b="42576"/>
          <a:stretch/>
        </p:blipFill>
        <p:spPr bwMode="auto">
          <a:xfrm>
            <a:off x="5796135" y="960132"/>
            <a:ext cx="2470245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472" y="3749575"/>
            <a:ext cx="4566091" cy="299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89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Trabalho</a:t>
            </a:r>
            <a:r>
              <a:rPr lang="en-US" dirty="0" smtClean="0"/>
              <a:t> 02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AB0BAFC-E289-493C-BE53-848E06A71DA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10546" y="1196752"/>
            <a:ext cx="8634877" cy="4894262"/>
          </a:xfrm>
        </p:spPr>
        <p:txBody>
          <a:bodyPr/>
          <a:lstStyle/>
          <a:p>
            <a:r>
              <a:rPr lang="pt-BR" sz="2000" dirty="0" smtClean="0"/>
              <a:t>Implementar o circuito abaixo de parte do </a:t>
            </a:r>
            <a:r>
              <a:rPr lang="pt-BR" sz="2000" dirty="0" err="1" smtClean="0"/>
              <a:t>datapath</a:t>
            </a:r>
            <a:r>
              <a:rPr lang="pt-BR" sz="2000" dirty="0" smtClean="0"/>
              <a:t> de um processador MIPS usando o </a:t>
            </a:r>
            <a:r>
              <a:rPr lang="pt-BR" sz="2000" dirty="0" err="1" smtClean="0"/>
              <a:t>Logisim</a:t>
            </a:r>
            <a:r>
              <a:rPr lang="pt-BR" sz="2000" dirty="0" smtClean="0"/>
              <a:t> (FAÇA SEU TRABALHO USANDO A VESÃO CERTA DO LOGISIM)</a:t>
            </a:r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000" dirty="0" err="1" smtClean="0"/>
              <a:t>Instruction</a:t>
            </a:r>
            <a:r>
              <a:rPr lang="pt-BR" sz="2000" dirty="0" smtClean="0"/>
              <a:t> é uma instrução lógica ou aritmética MIPS (ligue os bits de acordo com instruções deste formato de instrução). Implemente uma ALU capaz de executar as instruções </a:t>
            </a:r>
            <a:r>
              <a:rPr lang="pt-BR" sz="2000" dirty="0" err="1" smtClean="0"/>
              <a:t>add</a:t>
            </a:r>
            <a:r>
              <a:rPr lang="pt-BR" sz="2000" dirty="0" smtClean="0"/>
              <a:t>, sub, </a:t>
            </a:r>
            <a:r>
              <a:rPr lang="pt-BR" sz="2000" dirty="0" err="1" smtClean="0"/>
              <a:t>and</a:t>
            </a:r>
            <a:r>
              <a:rPr lang="pt-BR" sz="2000" dirty="0" smtClean="0"/>
              <a:t>, </a:t>
            </a:r>
            <a:r>
              <a:rPr lang="pt-BR" sz="2000" dirty="0" err="1" smtClean="0"/>
              <a:t>or</a:t>
            </a:r>
            <a:r>
              <a:rPr lang="pt-BR" sz="2000" dirty="0" smtClean="0"/>
              <a:t> e </a:t>
            </a:r>
            <a:r>
              <a:rPr lang="pt-BR" sz="2000" dirty="0" err="1" smtClean="0"/>
              <a:t>nor</a:t>
            </a:r>
            <a:r>
              <a:rPr lang="pt-BR" sz="2000" dirty="0" smtClean="0"/>
              <a:t>, e a saída Zero</a:t>
            </a:r>
          </a:p>
          <a:p>
            <a:r>
              <a:rPr lang="pt-BR" sz="2000" dirty="0" smtClean="0"/>
              <a:t>Os trabalhos podem ser feitos em grupos de até 3 alunos e devem ser enviados para sp1@lcad.inf.ufes.br</a:t>
            </a:r>
          </a:p>
          <a:p>
            <a:r>
              <a:rPr lang="pt-BR" sz="2000" dirty="0" smtClean="0"/>
              <a:t>O e-mail deve conter o nome completo dos alunos do grupo</a:t>
            </a:r>
          </a:p>
          <a:p>
            <a:endParaRPr lang="pt-BR" sz="2400" dirty="0"/>
          </a:p>
        </p:txBody>
      </p:sp>
      <p:pic>
        <p:nvPicPr>
          <p:cNvPr id="4098" name="Picture 2" descr="fig5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44824"/>
            <a:ext cx="4141813" cy="223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7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B8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B8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sign padrão">
  <a:themeElements>
    <a:clrScheme name="1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B8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B8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8661</TotalTime>
  <Words>420</Words>
  <Application>Microsoft Office PowerPoint</Application>
  <PresentationFormat>Apresentação na tela (4:3)</PresentationFormat>
  <Paragraphs>67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Design padrão</vt:lpstr>
      <vt:lpstr>1_Design padrão</vt:lpstr>
      <vt:lpstr>Banco de Registradores e ALU</vt:lpstr>
      <vt:lpstr>Banco de Registradores e ALU</vt:lpstr>
      <vt:lpstr>Banco de Registradores</vt:lpstr>
      <vt:lpstr>Logisim – Subcircuitos</vt:lpstr>
      <vt:lpstr>Logisim – Para Criar Cabos</vt:lpstr>
      <vt:lpstr>Logisim – Distribuidores (Splitters)</vt:lpstr>
      <vt:lpstr>Registers</vt:lpstr>
      <vt:lpstr>ALU</vt:lpstr>
      <vt:lpstr>Trabalho 02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eu</dc:creator>
  <cp:lastModifiedBy>Alberto F. De Souza</cp:lastModifiedBy>
  <cp:revision>216</cp:revision>
  <dcterms:modified xsi:type="dcterms:W3CDTF">2018-05-11T19:04:15Z</dcterms:modified>
</cp:coreProperties>
</file>