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433" r:id="rId4"/>
    <p:sldId id="463" r:id="rId5"/>
    <p:sldId id="439" r:id="rId6"/>
    <p:sldId id="462" r:id="rId7"/>
    <p:sldId id="468" r:id="rId8"/>
    <p:sldId id="469" r:id="rId9"/>
    <p:sldId id="470" r:id="rId10"/>
    <p:sldId id="464" r:id="rId11"/>
    <p:sldId id="465" r:id="rId12"/>
    <p:sldId id="466" r:id="rId13"/>
    <p:sldId id="458" r:id="rId14"/>
    <p:sldId id="467" r:id="rId15"/>
  </p:sldIdLst>
  <p:sldSz cx="9144000" cy="6858000" type="screen4x3"/>
  <p:notesSz cx="7099300" cy="10234613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660"/>
  </p:normalViewPr>
  <p:slideViewPr>
    <p:cSldViewPr>
      <p:cViewPr>
        <p:scale>
          <a:sx n="70" d="100"/>
          <a:sy n="70" d="100"/>
        </p:scale>
        <p:origin x="-1810" y="-47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fld id="{F27BFFED-3084-4975-B047-1F1B7BE310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159FBDD-74C9-45D3-A6A7-C5C380F0865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9C37F-1DA9-426A-992A-9EC24C2D2442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05537C-DE6B-4CE5-BBB1-C2037320EA6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28322A-6398-4FBA-B605-01A7167631E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F8D92A-58D7-4D9E-A219-59D023FFB54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90BD9F26-F633-4E67-8455-BCA35EDA142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2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F2E7C8-5347-4DF7-8B95-D561BCFF0F2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6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B0BAFC-E289-493C-BE53-848E06A71DA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99777B-0093-4988-B249-0816A2A41F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7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805746-6299-4C2D-8AD7-C56C541939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3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9AE36A-4653-4888-A8AA-1424EE757E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E4AA44-4755-4136-ABBE-EFFCA092C07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9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6EDA16-E568-4B2A-98A8-A3E24BD1E4A7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71B500-A011-48F8-A348-13A9CCEA3EF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8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80419B-E63E-4D3E-818E-E09C05E61C8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4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1BBD6D-AB0E-4817-8143-BEFA884DD6E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7B3E0D-4912-4E48-B4C9-B6162696C21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9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7513" y="44450"/>
            <a:ext cx="2195512" cy="61912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5725" cy="61912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F283A3-BEBD-4F58-9F77-68C31272FA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89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707772DC-2AE7-406F-A285-06E2E737462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0520C045-D46B-49BD-9D16-FF58D48A952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9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B976B01A-A6E3-4E6F-8D49-8B249A28F41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3B5BF4-2DD8-45A6-AF1E-66757F7D9D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E8396D-4453-487B-AB8C-DC2C840DB0A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84A916-0D4B-4F85-8478-589A1E6ECEC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1E1E77-4AEE-4EF4-AA75-5B55A28D182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75C53A-A0F6-4A94-A458-2CB139E35A2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72A020-82E2-4093-9317-4160A9B2D5F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57B181-D72B-4939-AC87-4E94049955D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fld id="{CB809F61-DFC8-4EDD-A462-3D9AB3BF7249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060" name="Picture 12" descr="GIF Brasão Cor 2508 Web CDR PPT 77k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163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42988" y="115888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Universidade Federal do Espírito Santo - UFES</a:t>
            </a:r>
          </a:p>
          <a:p>
            <a:pPr algn="l">
              <a:spcBef>
                <a:spcPct val="0"/>
              </a:spcBef>
            </a:pPr>
            <a:r>
              <a:rPr lang="en-US"/>
              <a:t>Laboratório de Computação de Alto Desempenho - LCAD</a:t>
            </a:r>
          </a:p>
        </p:txBody>
      </p:sp>
      <p:pic>
        <p:nvPicPr>
          <p:cNvPr id="2063" name="Picture 15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8" b="18898"/>
          <a:stretch>
            <a:fillRect/>
          </a:stretch>
        </p:blipFill>
        <p:spPr bwMode="auto">
          <a:xfrm>
            <a:off x="5580063" y="4365625"/>
            <a:ext cx="32766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66976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36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84438" y="6381750"/>
            <a:ext cx="41735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endParaRPr lang="en-GB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31013" y="6381750"/>
            <a:ext cx="213201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fld id="{E8143F0B-C764-410E-A639-49EC24E8F183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0935" name="Picture 7" descr="GIF Brasão Cor 2508 Web CDR PPT 77k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4450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6838"/>
            <a:ext cx="1425575" cy="6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773238"/>
            <a:ext cx="7772400" cy="15557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/>
              <a:t>Instruções de Acesso à Memória e de Desvio Condicional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 smtClean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/>
              <a:t>Prof.</a:t>
            </a:r>
            <a:r>
              <a:rPr lang="en-GB" sz="2000" dirty="0" smtClean="0"/>
              <a:t> Alberto </a:t>
            </a:r>
            <a:r>
              <a:rPr lang="en-GB" sz="2000" dirty="0"/>
              <a:t>F. De Souza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LCAD/DI/UFES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sp1@lcad.inf.ufes.br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Desvio Condicional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4602430" cy="4894262"/>
          </a:xfrm>
        </p:spPr>
        <p:txBody>
          <a:bodyPr/>
          <a:lstStyle/>
          <a:p>
            <a:r>
              <a:rPr lang="pt-BR" sz="2800" dirty="0" smtClean="0"/>
              <a:t>Para implementar as instruções de desvio condicional, podemos usar o circuito ao lado</a:t>
            </a:r>
          </a:p>
          <a:p>
            <a:r>
              <a:rPr lang="pt-BR" sz="2800" dirty="0" smtClean="0"/>
              <a:t>A unidade </a:t>
            </a:r>
            <a:r>
              <a:rPr lang="pt-BR" sz="2800" i="1" dirty="0" smtClean="0"/>
              <a:t>Shift </a:t>
            </a:r>
            <a:r>
              <a:rPr lang="pt-BR" sz="2800" i="1" dirty="0" err="1" smtClean="0"/>
              <a:t>left</a:t>
            </a:r>
            <a:r>
              <a:rPr lang="pt-BR" sz="2800" i="1" dirty="0" smtClean="0"/>
              <a:t> 2</a:t>
            </a:r>
            <a:r>
              <a:rPr lang="pt-BR" sz="2800" dirty="0" smtClean="0"/>
              <a:t> pode ser implementada com </a:t>
            </a:r>
            <a:r>
              <a:rPr lang="pt-BR" sz="2800" i="1" dirty="0" err="1" smtClean="0"/>
              <a:t>splitters</a:t>
            </a:r>
            <a:r>
              <a:rPr lang="pt-BR" sz="2800" i="1" dirty="0" smtClean="0"/>
              <a:t> </a:t>
            </a:r>
            <a:r>
              <a:rPr lang="pt-BR" sz="2800" dirty="0" smtClean="0"/>
              <a:t>também</a:t>
            </a:r>
          </a:p>
          <a:p>
            <a:endParaRPr lang="pt-BR" sz="2800" dirty="0" smtClean="0"/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122" name="Picture 2" descr="fig5-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45"/>
          <a:stretch/>
        </p:blipFill>
        <p:spPr bwMode="auto">
          <a:xfrm>
            <a:off x="4427984" y="1556792"/>
            <a:ext cx="4673600" cy="350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Juntando Todos os Circuitos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 smtClean="0"/>
              <a:t>Podemos juntar todos os circuitos que implementamos previamente e vimos hoje como abaixo:</a:t>
            </a:r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146" name="Picture 2" descr="fig5-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0" b="14168"/>
          <a:stretch/>
        </p:blipFill>
        <p:spPr bwMode="auto">
          <a:xfrm>
            <a:off x="179512" y="2636912"/>
            <a:ext cx="8892480" cy="41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03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0546" y="1196752"/>
            <a:ext cx="8634877" cy="4894262"/>
          </a:xfrm>
        </p:spPr>
        <p:txBody>
          <a:bodyPr/>
          <a:lstStyle/>
          <a:p>
            <a:r>
              <a:rPr lang="pt-BR" sz="2000" dirty="0" smtClean="0"/>
              <a:t>Implemente os circuitos para as instruções de acesso a memória </a:t>
            </a:r>
            <a:r>
              <a:rPr lang="pt-BR" sz="2000" dirty="0" err="1" smtClean="0"/>
              <a:t>lw</a:t>
            </a:r>
            <a:r>
              <a:rPr lang="pt-BR" sz="2000" dirty="0" smtClean="0"/>
              <a:t>, </a:t>
            </a:r>
            <a:r>
              <a:rPr lang="pt-BR" sz="2000" dirty="0" err="1" smtClean="0"/>
              <a:t>sw</a:t>
            </a:r>
            <a:r>
              <a:rPr lang="pt-BR" sz="2000" dirty="0" smtClean="0"/>
              <a:t>, </a:t>
            </a:r>
            <a:r>
              <a:rPr lang="pt-BR" sz="2000" dirty="0" err="1" smtClean="0"/>
              <a:t>lhu</a:t>
            </a:r>
            <a:r>
              <a:rPr lang="pt-BR" sz="2000" dirty="0" smtClean="0"/>
              <a:t>, </a:t>
            </a:r>
            <a:r>
              <a:rPr lang="pt-BR" sz="2000" dirty="0" err="1" smtClean="0"/>
              <a:t>sh</a:t>
            </a:r>
            <a:r>
              <a:rPr lang="pt-BR" sz="2000" dirty="0" smtClean="0"/>
              <a:t>, </a:t>
            </a:r>
            <a:r>
              <a:rPr lang="pt-BR" sz="2000" dirty="0" err="1" smtClean="0"/>
              <a:t>lbu</a:t>
            </a:r>
            <a:r>
              <a:rPr lang="pt-BR" sz="2000" dirty="0" smtClean="0"/>
              <a:t> </a:t>
            </a:r>
            <a:r>
              <a:rPr lang="pt-BR" sz="2000" dirty="0" smtClean="0"/>
              <a:t>e </a:t>
            </a:r>
            <a:r>
              <a:rPr lang="pt-BR" sz="2000" dirty="0" err="1" smtClean="0"/>
              <a:t>sb</a:t>
            </a:r>
            <a:r>
              <a:rPr lang="pt-BR" sz="2000" dirty="0" smtClean="0"/>
              <a:t>, e as instruções de desvio condicional </a:t>
            </a:r>
            <a:r>
              <a:rPr lang="pt-BR" sz="2000" dirty="0" err="1" smtClean="0"/>
              <a:t>beq</a:t>
            </a:r>
            <a:r>
              <a:rPr lang="pt-BR" sz="2000" dirty="0" smtClean="0"/>
              <a:t> e </a:t>
            </a:r>
            <a:r>
              <a:rPr lang="pt-BR" sz="2000" dirty="0" err="1" smtClean="0"/>
              <a:t>bne</a:t>
            </a:r>
            <a:r>
              <a:rPr lang="pt-BR" sz="2000" dirty="0" smtClean="0"/>
              <a:t>. Junte estes circuitos aos circuitos implementados previamente como na figura: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pt-BR" sz="2400" dirty="0"/>
          </a:p>
          <a:p>
            <a:r>
              <a:rPr lang="pt-BR" sz="2000" dirty="0" smtClean="0"/>
              <a:t>Não é necessário implementar a unidade “ALU </a:t>
            </a:r>
            <a:r>
              <a:rPr lang="pt-BR" sz="2000" dirty="0" err="1" smtClean="0"/>
              <a:t>control</a:t>
            </a:r>
            <a:r>
              <a:rPr lang="pt-BR" sz="2000" dirty="0" smtClean="0"/>
              <a:t>” para o Trabalho 03</a:t>
            </a:r>
          </a:p>
          <a:p>
            <a:r>
              <a:rPr lang="pt-BR" sz="2000" dirty="0" smtClean="0"/>
              <a:t>Os trabalhos podem ser feitos em grupos de até 3 alunos e devem ser enviados para sp1@lcad.inf.ufes.br</a:t>
            </a:r>
          </a:p>
          <a:p>
            <a:r>
              <a:rPr lang="pt-BR" sz="2000" b="1" dirty="0" smtClean="0"/>
              <a:t>O e-mail deve conter o nome completo dos alunos componentes do grupo</a:t>
            </a:r>
          </a:p>
          <a:p>
            <a:endParaRPr lang="pt-BR" sz="2400" dirty="0"/>
          </a:p>
        </p:txBody>
      </p:sp>
      <p:pic>
        <p:nvPicPr>
          <p:cNvPr id="6" name="Picture 2" descr="fig5-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0" b="14168"/>
          <a:stretch/>
        </p:blipFill>
        <p:spPr bwMode="auto">
          <a:xfrm>
            <a:off x="1979712" y="2196867"/>
            <a:ext cx="5040560" cy="238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 descr="instruc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6500812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5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Acesso à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/>
              <a:t>Para implementar as instruções de leitura e escrita na memória, precisamos dos componentes abaixo:</a:t>
            </a:r>
            <a:endParaRPr lang="pt-BR" sz="2800" dirty="0" smtClean="0"/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fig5-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05"/>
          <a:stretch/>
        </p:blipFill>
        <p:spPr bwMode="auto">
          <a:xfrm>
            <a:off x="971600" y="2708920"/>
            <a:ext cx="724139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Acesso à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 smtClean="0"/>
              <a:t>Eles podem ser organizados como abaixo</a:t>
            </a:r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074" name="Picture 2" descr="fig5-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40"/>
          <a:stretch/>
        </p:blipFill>
        <p:spPr bwMode="auto">
          <a:xfrm>
            <a:off x="179511" y="2420888"/>
            <a:ext cx="852553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0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de Extensão de Sinal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314398" cy="4894262"/>
          </a:xfrm>
        </p:spPr>
        <p:txBody>
          <a:bodyPr/>
          <a:lstStyle/>
          <a:p>
            <a:r>
              <a:rPr lang="pt-BR" sz="2800" dirty="0" smtClean="0"/>
              <a:t>Para implementar a unidade extensão de sinal, podemos usar </a:t>
            </a:r>
            <a:r>
              <a:rPr lang="pt-BR" sz="2800" i="1" dirty="0" err="1" smtClean="0"/>
              <a:t>splitters</a:t>
            </a:r>
            <a:endParaRPr lang="pt-BR" sz="2800" i="1" dirty="0" smtClean="0"/>
          </a:p>
          <a:p>
            <a:r>
              <a:rPr lang="pt-BR" sz="2800" dirty="0"/>
              <a:t>A ferramenta Distribuidor </a:t>
            </a:r>
            <a:br>
              <a:rPr lang="pt-BR" sz="2800" dirty="0"/>
            </a:br>
            <a:r>
              <a:rPr lang="pt-BR" sz="2800" dirty="0"/>
              <a:t>(</a:t>
            </a:r>
            <a:r>
              <a:rPr lang="pt-BR" sz="2800" i="1" dirty="0" err="1"/>
              <a:t>Splitter</a:t>
            </a:r>
            <a:r>
              <a:rPr lang="pt-BR" sz="2800" dirty="0"/>
              <a:t>) da biblioteca </a:t>
            </a:r>
            <a:br>
              <a:rPr lang="pt-BR" sz="2800" dirty="0"/>
            </a:br>
            <a:r>
              <a:rPr lang="pt-BR" sz="2800" dirty="0"/>
              <a:t>Base ( ) lhe permitirá fazer </a:t>
            </a:r>
            <a:r>
              <a:rPr lang="pt-BR" sz="2800" dirty="0" smtClean="0"/>
              <a:t>isso</a:t>
            </a:r>
            <a:endParaRPr lang="pt-BR" sz="2800" dirty="0"/>
          </a:p>
          <a:p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4" descr="http://www.cburch.com/logisim/docs/2.7/en/icons/split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56" y="465313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401507" cy="296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3810341" cy="4894262"/>
          </a:xfrm>
        </p:spPr>
        <p:txBody>
          <a:bodyPr/>
          <a:lstStyle/>
          <a:p>
            <a:r>
              <a:rPr lang="pt-BR" sz="2400" dirty="0" smtClean="0"/>
              <a:t>Para implementar a memória de dados, usamos a RAM da biblioteca </a:t>
            </a:r>
            <a:r>
              <a:rPr lang="pt-BR" sz="2400" dirty="0" err="1" smtClean="0"/>
              <a:t>Memory</a:t>
            </a:r>
            <a:endParaRPr lang="pt-BR" sz="2400" dirty="0" smtClean="0"/>
          </a:p>
          <a:p>
            <a:r>
              <a:rPr lang="pt-BR" sz="2400" dirty="0" smtClean="0"/>
              <a:t>Para ativar a escrita, usamos o sinal Write </a:t>
            </a:r>
            <a:r>
              <a:rPr lang="pt-BR" sz="2400" dirty="0" err="1" smtClean="0"/>
              <a:t>Enable</a:t>
            </a:r>
            <a:r>
              <a:rPr lang="pt-BR" sz="2400" dirty="0" smtClean="0"/>
              <a:t>; e a leitura, Output </a:t>
            </a:r>
            <a:r>
              <a:rPr lang="pt-BR" sz="2400" dirty="0" err="1" smtClean="0"/>
              <a:t>Enable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70" y="1340768"/>
            <a:ext cx="47895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133375" cy="4894262"/>
          </a:xfrm>
        </p:spPr>
        <p:txBody>
          <a:bodyPr/>
          <a:lstStyle/>
          <a:p>
            <a:r>
              <a:rPr lang="pt-BR" sz="2400" dirty="0" smtClean="0"/>
              <a:t>Mas note que o componente RAM default possui </a:t>
            </a:r>
            <a:r>
              <a:rPr lang="pt-BR" sz="2400" dirty="0" smtClean="0"/>
              <a:t>apenas </a:t>
            </a:r>
            <a:r>
              <a:rPr lang="pt-BR" sz="2400" dirty="0" smtClean="0"/>
              <a:t>um barramento para endereço, e apenas um para leitura e escrita</a:t>
            </a:r>
          </a:p>
          <a:p>
            <a:r>
              <a:rPr lang="pt-BR" sz="2400" dirty="0" smtClean="0"/>
              <a:t>Assim, mude </a:t>
            </a:r>
            <a:r>
              <a:rPr lang="pt-BR" sz="2400" dirty="0" smtClean="0"/>
              <a:t>suas </a:t>
            </a:r>
            <a:r>
              <a:rPr lang="pt-BR" sz="2400" dirty="0" smtClean="0"/>
              <a:t>propriedades para que tenha barramentos de leitura e escrita separados (o barramento de endereços é comum à leitura e à escrita)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70" y="1340768"/>
            <a:ext cx="47895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133375" cy="4894262"/>
          </a:xfrm>
        </p:spPr>
        <p:txBody>
          <a:bodyPr/>
          <a:lstStyle/>
          <a:p>
            <a:r>
              <a:rPr lang="pt-BR" sz="2400" dirty="0" smtClean="0"/>
              <a:t>O menor elemento de memória da MIPS ISA é o byte</a:t>
            </a:r>
          </a:p>
          <a:p>
            <a:r>
              <a:rPr lang="pt-BR" sz="2400" dirty="0" smtClean="0"/>
              <a:t>Assim, a memória deve permitir o acesso a bytes</a:t>
            </a:r>
          </a:p>
          <a:p>
            <a:r>
              <a:rPr lang="pt-BR" sz="2400" dirty="0" smtClean="0"/>
              <a:t>Ela também deve permitir o acesso à </a:t>
            </a:r>
            <a:r>
              <a:rPr lang="pt-BR" sz="2400" dirty="0" err="1" smtClean="0"/>
              <a:t>half</a:t>
            </a:r>
            <a:r>
              <a:rPr lang="pt-BR" sz="2400" dirty="0" smtClean="0"/>
              <a:t> </a:t>
            </a:r>
            <a:r>
              <a:rPr lang="pt-BR" sz="2400" dirty="0" err="1" smtClean="0"/>
              <a:t>words</a:t>
            </a:r>
            <a:r>
              <a:rPr lang="pt-BR" sz="2400" dirty="0" smtClean="0"/>
              <a:t> e </a:t>
            </a:r>
            <a:r>
              <a:rPr lang="pt-BR" sz="2400" dirty="0" err="1" smtClean="0"/>
              <a:t>words</a:t>
            </a:r>
            <a:endParaRPr lang="pt-BR" sz="2400" dirty="0" smtClean="0"/>
          </a:p>
          <a:p>
            <a:r>
              <a:rPr lang="pt-BR" sz="2400" dirty="0" smtClean="0"/>
              <a:t>Deste modo, ela deve ser composta de quatro unidades de memória de um byte de largura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70" y="1340768"/>
            <a:ext cx="47895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0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133375" cy="4894262"/>
          </a:xfrm>
        </p:spPr>
        <p:txBody>
          <a:bodyPr/>
          <a:lstStyle/>
          <a:p>
            <a:r>
              <a:rPr lang="pt-BR" sz="2400" dirty="0" smtClean="0"/>
              <a:t>Seu hardware deve permitir acessar para leitura ou escrita:</a:t>
            </a:r>
          </a:p>
          <a:p>
            <a:pPr lvl="1"/>
            <a:r>
              <a:rPr lang="pt-BR" sz="2000" dirty="0" smtClean="0"/>
              <a:t>qualquer byte</a:t>
            </a:r>
          </a:p>
          <a:p>
            <a:pPr lvl="1"/>
            <a:r>
              <a:rPr lang="pt-BR" sz="2000" dirty="0" smtClean="0"/>
              <a:t>qualquer </a:t>
            </a:r>
            <a:r>
              <a:rPr lang="pt-BR" sz="2000" dirty="0" err="1" smtClean="0"/>
              <a:t>half</a:t>
            </a:r>
            <a:r>
              <a:rPr lang="pt-BR" sz="2000" dirty="0" smtClean="0"/>
              <a:t> </a:t>
            </a:r>
            <a:r>
              <a:rPr lang="pt-BR" sz="2000" dirty="0" err="1" smtClean="0"/>
              <a:t>word</a:t>
            </a:r>
            <a:r>
              <a:rPr lang="pt-BR" sz="2000" dirty="0" smtClean="0"/>
              <a:t> cujo endereço tenha o último bit igual a zero</a:t>
            </a:r>
          </a:p>
          <a:p>
            <a:pPr lvl="1"/>
            <a:r>
              <a:rPr lang="pt-BR" sz="2000" dirty="0" smtClean="0"/>
              <a:t>Qualquer </a:t>
            </a:r>
            <a:r>
              <a:rPr lang="pt-BR" sz="2000" dirty="0" err="1" smtClean="0"/>
              <a:t>word</a:t>
            </a:r>
            <a:r>
              <a:rPr lang="pt-BR" sz="2000" dirty="0" smtClean="0"/>
              <a:t> cujo endereço tenha os dois últimos bits iguais a zero</a:t>
            </a:r>
          </a:p>
          <a:p>
            <a:r>
              <a:rPr lang="pt-BR" sz="2400" dirty="0" smtClean="0"/>
              <a:t>Use multiplexadores e </a:t>
            </a:r>
            <a:r>
              <a:rPr lang="pt-BR" sz="2400" dirty="0" err="1" smtClean="0"/>
              <a:t>demultiplexadores</a:t>
            </a:r>
            <a:r>
              <a:rPr lang="pt-BR" sz="2400" dirty="0" smtClean="0"/>
              <a:t> para viabilizar estes padrões de acesso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70" y="1340768"/>
            <a:ext cx="47895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Acesso à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 smtClean="0"/>
              <a:t>Para juntar o circuito das instruções de acesso à memória ao circuito das instruções aritméticas, podemos empregar multiplexadores</a:t>
            </a:r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098" name="Picture 2" descr="fig5-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" b="23453"/>
          <a:stretch/>
        </p:blipFill>
        <p:spPr bwMode="auto">
          <a:xfrm>
            <a:off x="251519" y="2852936"/>
            <a:ext cx="847351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8701</TotalTime>
  <Words>383</Words>
  <Application>Microsoft Office PowerPoint</Application>
  <PresentationFormat>Apresentação na tela (4:3)</PresentationFormat>
  <Paragraphs>61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Design padrão</vt:lpstr>
      <vt:lpstr>1_Design padrão</vt:lpstr>
      <vt:lpstr>Instruções de Acesso à Memória e de Desvio Condicional</vt:lpstr>
      <vt:lpstr>Instruções de Acesso à Memória</vt:lpstr>
      <vt:lpstr>Instruções de Acesso à Memória</vt:lpstr>
      <vt:lpstr>Unidade de Extensão de Sinal</vt:lpstr>
      <vt:lpstr>Memória de Dados</vt:lpstr>
      <vt:lpstr>Memória de Dados</vt:lpstr>
      <vt:lpstr>Memória de Dados</vt:lpstr>
      <vt:lpstr>Memória de Dados</vt:lpstr>
      <vt:lpstr>Instruções de Acesso à Memória</vt:lpstr>
      <vt:lpstr>Instruções de Desvio Condicional</vt:lpstr>
      <vt:lpstr>Juntando Todos os Circuitos</vt:lpstr>
      <vt:lpstr>Trabalho 03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</dc:creator>
  <cp:lastModifiedBy>Alberto F. De Souza</cp:lastModifiedBy>
  <cp:revision>221</cp:revision>
  <dcterms:modified xsi:type="dcterms:W3CDTF">2018-05-18T18:50:10Z</dcterms:modified>
</cp:coreProperties>
</file>