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6" r:id="rId3"/>
    <p:sldId id="433" r:id="rId4"/>
    <p:sldId id="467" r:id="rId5"/>
    <p:sldId id="439" r:id="rId6"/>
    <p:sldId id="469" r:id="rId7"/>
    <p:sldId id="468" r:id="rId8"/>
    <p:sldId id="458" r:id="rId9"/>
    <p:sldId id="470" r:id="rId10"/>
  </p:sldIdLst>
  <p:sldSz cx="9144000" cy="6858000" type="screen4x3"/>
  <p:notesSz cx="7099300" cy="10234613"/>
  <p:defaultTextStyle>
    <a:defPPr>
      <a:defRPr lang="en-GB"/>
    </a:defPPr>
    <a:lvl1pPr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800" y="-47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495300">
              <a:spcBef>
                <a:spcPct val="0"/>
              </a:spcBef>
              <a:defRPr sz="1300">
                <a:solidFill>
                  <a:srgbClr val="000000"/>
                </a:solidFill>
              </a:defRPr>
            </a:lvl1pPr>
          </a:lstStyle>
          <a:p>
            <a:endParaRPr lang="pt-B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495300">
              <a:spcBef>
                <a:spcPct val="0"/>
              </a:spcBef>
              <a:defRPr sz="1300">
                <a:solidFill>
                  <a:srgbClr val="000000"/>
                </a:solidFill>
              </a:defRPr>
            </a:lvl1pPr>
          </a:lstStyle>
          <a:p>
            <a:endParaRPr lang="pt-B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495300">
              <a:spcBef>
                <a:spcPct val="0"/>
              </a:spcBef>
              <a:defRPr sz="1300">
                <a:solidFill>
                  <a:srgbClr val="000000"/>
                </a:solidFill>
              </a:defRPr>
            </a:lvl1pPr>
          </a:lstStyle>
          <a:p>
            <a:endParaRPr lang="pt-B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495300">
              <a:spcBef>
                <a:spcPct val="0"/>
              </a:spcBef>
              <a:defRPr sz="1300">
                <a:solidFill>
                  <a:srgbClr val="000000"/>
                </a:solidFill>
              </a:defRPr>
            </a:lvl1pPr>
          </a:lstStyle>
          <a:p>
            <a:fld id="{F27BFFED-3084-4975-B047-1F1B7BE310D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819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 algn="l" defTabSz="495300"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 algn="r" defTabSz="495300"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 algn="l" defTabSz="495300"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 algn="r" defTabSz="495300"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159FBDD-74C9-45D3-A6A7-C5C380F0865A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183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89C37F-1DA9-426A-992A-9EC24C2D2442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63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05537C-DE6B-4CE5-BBB1-C2037320EA60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9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28322A-6398-4FBA-B605-01A7167631E9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99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6F8D92A-58D7-4D9E-A219-59D023FFB544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06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fld id="{90BD9F26-F633-4E67-8455-BCA35EDA1421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225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BF2E7C8-5347-4DF7-8B95-D561BCFF0F26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561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AB0BAFC-E289-493C-BE53-848E06A71DA3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2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399777B-0093-4988-B249-0816A2A41F5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377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314825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341438"/>
            <a:ext cx="4316412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2805746-6299-4C2D-8AD7-C56C5419395D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23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19AE36A-4653-4888-A8AA-1424EE757E5D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6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5E4AA44-4755-4136-ABBE-EFFCA092C078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95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6EDA16-E568-4B2A-98A8-A3E24BD1E4A7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5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371B500-A011-48F8-A348-13A9CCEA3EF3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89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A80419B-E63E-4D3E-818E-E09C05E61C84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940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71BBD6D-AB0E-4817-8143-BEFA884DD6EF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362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67B3E0D-4912-4E48-B4C9-B6162696C21B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4989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7513" y="44450"/>
            <a:ext cx="2195512" cy="619125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35725" cy="61912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BF283A3-BEBD-4F58-9F77-68C31272FAE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989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6697662" cy="7191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314825" cy="48942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341438"/>
            <a:ext cx="4316412" cy="48942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>
          <a:xfrm>
            <a:off x="2484438" y="6381750"/>
            <a:ext cx="4173537" cy="357188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>
          <a:xfrm>
            <a:off x="6831013" y="6381750"/>
            <a:ext cx="2132012" cy="357188"/>
          </a:xfrm>
        </p:spPr>
        <p:txBody>
          <a:bodyPr/>
          <a:lstStyle>
            <a:lvl1pPr>
              <a:defRPr/>
            </a:lvl1pPr>
          </a:lstStyle>
          <a:p>
            <a:fld id="{707772DC-2AE7-406F-A285-06E2E737462B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21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conteúd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6697662" cy="7191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314825" cy="48942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6613" y="1341438"/>
            <a:ext cx="4316412" cy="23701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6613" y="3863975"/>
            <a:ext cx="4316412" cy="2371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>
          <a:xfrm>
            <a:off x="2484438" y="6381750"/>
            <a:ext cx="4173537" cy="357188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1"/>
          </p:nvPr>
        </p:nvSpPr>
        <p:spPr>
          <a:xfrm>
            <a:off x="6831013" y="6381750"/>
            <a:ext cx="2132012" cy="357188"/>
          </a:xfrm>
        </p:spPr>
        <p:txBody>
          <a:bodyPr/>
          <a:lstStyle>
            <a:lvl1pPr>
              <a:defRPr/>
            </a:lvl1pPr>
          </a:lstStyle>
          <a:p>
            <a:fld id="{0520C045-D46B-49BD-9D16-FF58D48A9529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295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6697662" cy="7191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314825" cy="48942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6613" y="1341438"/>
            <a:ext cx="4316412" cy="23701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6613" y="3863975"/>
            <a:ext cx="4316412" cy="2371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>
          <a:xfrm>
            <a:off x="2484438" y="6381750"/>
            <a:ext cx="4173537" cy="357188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1"/>
          </p:nvPr>
        </p:nvSpPr>
        <p:spPr>
          <a:xfrm>
            <a:off x="6831013" y="6381750"/>
            <a:ext cx="2132012" cy="357188"/>
          </a:xfrm>
        </p:spPr>
        <p:txBody>
          <a:bodyPr/>
          <a:lstStyle>
            <a:lvl1pPr>
              <a:defRPr/>
            </a:lvl1pPr>
          </a:lstStyle>
          <a:p>
            <a:fld id="{B976B01A-A6E3-4E6F-8D49-8B249A28F412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64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63B5BF4-2DD8-45A6-AF1E-66757F7D9DD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77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7E8396D-4453-487B-AB8C-DC2C840DB0A8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9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784A916-0D4B-4F85-8478-589A1E6ECEC2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90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11E1E77-4AEE-4EF4-AA75-5B55A28D1824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62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B75C53A-A0F6-4A94-A458-2CB139E35A2A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25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E72A020-82E2-4093-9317-4160A9B2D5F1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A57B181-D72B-4939-AC87-4E94049955DF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37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>
                <a:srgbClr val="006699"/>
              </a:buCl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6699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>
                <a:srgbClr val="006699"/>
              </a:buClr>
              <a:tabLst>
                <a:tab pos="723900" algn="l"/>
                <a:tab pos="1447800" algn="l"/>
              </a:tabLst>
              <a:defRPr sz="1400">
                <a:solidFill>
                  <a:srgbClr val="006699"/>
                </a:solidFill>
                <a:latin typeface="Times New Roman" pitchFamily="18" charset="0"/>
              </a:defRPr>
            </a:lvl1pPr>
          </a:lstStyle>
          <a:p>
            <a:fld id="{CB809F61-DFC8-4EDD-A462-3D9AB3BF7249}" type="slidenum">
              <a:rPr lang="en-GB"/>
              <a:pPr/>
              <a:t>‹nº›</a:t>
            </a:fld>
            <a:endParaRPr lang="en-GB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pic>
        <p:nvPicPr>
          <p:cNvPr id="2060" name="Picture 12" descr="GIF Brasão Cor 2508 Web CDR PPT 77k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30163"/>
            <a:ext cx="80645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042988" y="115888"/>
            <a:ext cx="7632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/>
              <a:t>Universidade Federal do Espírito Santo - UFES</a:t>
            </a:r>
          </a:p>
          <a:p>
            <a:pPr algn="l">
              <a:spcBef>
                <a:spcPct val="0"/>
              </a:spcBef>
            </a:pPr>
            <a:r>
              <a:rPr lang="en-US"/>
              <a:t>Laboratório de Computação de Alto Desempenho - LCAD</a:t>
            </a:r>
          </a:p>
        </p:txBody>
      </p:sp>
      <p:pic>
        <p:nvPicPr>
          <p:cNvPr id="2063" name="Picture 15" descr="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8" b="18898"/>
          <a:stretch>
            <a:fillRect/>
          </a:stretch>
        </p:blipFill>
        <p:spPr bwMode="auto">
          <a:xfrm>
            <a:off x="5580063" y="4365625"/>
            <a:ext cx="3276600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9pPr>
    </p:titleStyle>
    <p:bodyStyle>
      <a:lvl1pPr marL="341313" indent="-341313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66976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783637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484438" y="6381750"/>
            <a:ext cx="417353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>
                <a:srgbClr val="0066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6699"/>
                </a:solidFill>
              </a:defRPr>
            </a:lvl1pPr>
          </a:lstStyle>
          <a:p>
            <a:endParaRPr lang="en-GB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31013" y="6381750"/>
            <a:ext cx="213201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>
                <a:srgbClr val="0066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6699"/>
                </a:solidFill>
              </a:defRPr>
            </a:lvl1pPr>
          </a:lstStyle>
          <a:p>
            <a:fld id="{E8143F0B-C764-410E-A639-49EC24E8F183}" type="slidenum">
              <a:rPr lang="en-GB"/>
              <a:pPr/>
              <a:t>‹nº›</a:t>
            </a:fld>
            <a:endParaRPr lang="en-GB"/>
          </a:p>
        </p:txBody>
      </p:sp>
      <p:pic>
        <p:nvPicPr>
          <p:cNvPr id="380934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0935" name="Picture 7" descr="GIF Brasão Cor 2508 Web CDR PPT 77k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44450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0936" name="Picture 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96838"/>
            <a:ext cx="1425575" cy="66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676" r:id="rId14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1313" indent="-341313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pimsimulator.sourceforge.net/" TargetMode="External"/><Relationship Id="rId2" Type="http://schemas.openxmlformats.org/officeDocument/2006/relationships/hyperlink" Target="http://www.inf.ufes.br/~alberto/APENDICE-A.PDF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3" y="1773238"/>
            <a:ext cx="7772400" cy="155575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/>
              <a:t>Unidade de Controle</a:t>
            </a:r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/>
          </a:p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 smtClean="0"/>
          </a:p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 smtClean="0"/>
              <a:t>Prof.</a:t>
            </a:r>
            <a:r>
              <a:rPr lang="en-GB" sz="2000" dirty="0" smtClean="0"/>
              <a:t> Alberto </a:t>
            </a:r>
            <a:r>
              <a:rPr lang="en-GB" sz="2000" dirty="0"/>
              <a:t>F. De Souza</a:t>
            </a:r>
          </a:p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/>
              <a:t>LCAD/DI/UFES</a:t>
            </a:r>
          </a:p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/>
              <a:t>sp1@lcad.inf.ufes.br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594" y="1340768"/>
            <a:ext cx="8706886" cy="4894262"/>
          </a:xfrm>
        </p:spPr>
        <p:txBody>
          <a:bodyPr/>
          <a:lstStyle/>
          <a:p>
            <a:r>
              <a:rPr lang="pt-BR" sz="2800" dirty="0" smtClean="0"/>
              <a:t>A unidade de controle gera sinais que, de acordo com a instrução corrente, controlam todos os elementos do processador</a:t>
            </a:r>
          </a:p>
          <a:p>
            <a:pPr lvl="1"/>
            <a:endParaRPr lang="en-US" sz="2400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5" name="Picture 2" descr="fig5-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1" b="20310"/>
          <a:stretch/>
        </p:blipFill>
        <p:spPr bwMode="auto">
          <a:xfrm>
            <a:off x="1043608" y="2780928"/>
            <a:ext cx="709627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 de Controle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5" name="Picture 2" descr="fig5-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1" b="20310"/>
          <a:stretch/>
        </p:blipFill>
        <p:spPr bwMode="auto">
          <a:xfrm>
            <a:off x="35496" y="1340768"/>
            <a:ext cx="8982846" cy="4922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Implementação da Unidade de Controle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595" y="1340768"/>
            <a:ext cx="4098373" cy="4894262"/>
          </a:xfrm>
        </p:spPr>
        <p:txBody>
          <a:bodyPr/>
          <a:lstStyle/>
          <a:p>
            <a:r>
              <a:rPr lang="pt-BR" sz="2800" dirty="0" smtClean="0"/>
              <a:t>Para implementar a unidade </a:t>
            </a:r>
            <a:r>
              <a:rPr lang="pt-BR" sz="2800" i="1" dirty="0" err="1" smtClean="0"/>
              <a:t>Control</a:t>
            </a:r>
            <a:r>
              <a:rPr lang="pt-BR" sz="2800" dirty="0" smtClean="0"/>
              <a:t> podemos usar uma memória ROM</a:t>
            </a:r>
            <a:endParaRPr lang="pt-BR" sz="2800" i="1" dirty="0" smtClean="0"/>
          </a:p>
          <a:p>
            <a:r>
              <a:rPr lang="pt-BR" sz="2800" dirty="0" smtClean="0"/>
              <a:t>Neste caso, dado um endereço de 6 bits (</a:t>
            </a:r>
            <a:r>
              <a:rPr lang="pt-BR" sz="2800" dirty="0" err="1" smtClean="0"/>
              <a:t>Instruction</a:t>
            </a:r>
            <a:r>
              <a:rPr lang="pt-BR" sz="2800" dirty="0" smtClean="0"/>
              <a:t>[31-26]), o conteúdo correspondente da ROM seriam os bits que vão controlar o processador</a:t>
            </a:r>
            <a:endParaRPr lang="pt-BR" sz="2800" dirty="0"/>
          </a:p>
          <a:p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81844"/>
            <a:ext cx="5004048" cy="411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1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 </a:t>
            </a:r>
            <a:r>
              <a:rPr lang="pt-BR" dirty="0" err="1"/>
              <a:t>c</a:t>
            </a:r>
            <a:r>
              <a:rPr lang="pt-BR" dirty="0" err="1" smtClean="0"/>
              <a:t>ontrol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594" y="1340768"/>
            <a:ext cx="8706886" cy="4894262"/>
          </a:xfrm>
        </p:spPr>
        <p:txBody>
          <a:bodyPr/>
          <a:lstStyle/>
          <a:p>
            <a:r>
              <a:rPr lang="pt-BR" sz="2800" dirty="0" smtClean="0"/>
              <a:t>O módulo </a:t>
            </a:r>
            <a:r>
              <a:rPr lang="pt-BR" sz="2800" i="1" dirty="0" smtClean="0"/>
              <a:t>ALU </a:t>
            </a:r>
            <a:r>
              <a:rPr lang="pt-BR" sz="2800" i="1" dirty="0" err="1" smtClean="0"/>
              <a:t>control</a:t>
            </a:r>
            <a:r>
              <a:rPr lang="pt-BR" sz="2800" i="1" dirty="0" smtClean="0"/>
              <a:t> </a:t>
            </a:r>
            <a:r>
              <a:rPr lang="pt-BR" sz="2800" dirty="0" smtClean="0"/>
              <a:t>gera os sinais de controle da ALU a partir dos 6 bits de mais baixa ordem da instrução e de bits da unidade </a:t>
            </a:r>
            <a:r>
              <a:rPr lang="pt-BR" sz="2800" i="1" dirty="0" err="1" smtClean="0"/>
              <a:t>Control</a:t>
            </a:r>
            <a:endParaRPr lang="pt-BR" sz="2800" i="1" dirty="0" smtClean="0"/>
          </a:p>
          <a:p>
            <a:pPr lvl="1"/>
            <a:endParaRPr lang="en-US" sz="2400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5" name="Picture 2" descr="fig5-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1" b="20310"/>
          <a:stretch/>
        </p:blipFill>
        <p:spPr bwMode="auto">
          <a:xfrm>
            <a:off x="1043608" y="2780928"/>
            <a:ext cx="709627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00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Implementação de ALU </a:t>
            </a:r>
            <a:r>
              <a:rPr lang="pt-BR" sz="2800" dirty="0" err="1" smtClean="0"/>
              <a:t>control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595" y="1340768"/>
            <a:ext cx="3378293" cy="4894262"/>
          </a:xfrm>
        </p:spPr>
        <p:txBody>
          <a:bodyPr/>
          <a:lstStyle/>
          <a:p>
            <a:r>
              <a:rPr lang="pt-BR" sz="2800" dirty="0" smtClean="0"/>
              <a:t>Para implementar </a:t>
            </a:r>
            <a:r>
              <a:rPr lang="pt-BR" sz="2800" i="1" dirty="0" smtClean="0"/>
              <a:t>ALU </a:t>
            </a:r>
            <a:r>
              <a:rPr lang="pt-BR" sz="2800" i="1" dirty="0" err="1" smtClean="0"/>
              <a:t>control</a:t>
            </a:r>
            <a:r>
              <a:rPr lang="pt-BR" sz="2800" i="1" dirty="0" smtClean="0"/>
              <a:t> </a:t>
            </a:r>
            <a:r>
              <a:rPr lang="pt-BR" sz="2800" dirty="0" smtClean="0"/>
              <a:t>podemos usa um multiplexador que, dependendo dos sinais de controle vindos de </a:t>
            </a:r>
            <a:r>
              <a:rPr lang="pt-BR" sz="2800" i="1" dirty="0" err="1" smtClean="0"/>
              <a:t>Control</a:t>
            </a:r>
            <a:r>
              <a:rPr lang="pt-BR" sz="2800" dirty="0" smtClean="0"/>
              <a:t>, seleciona os sinais que vão para a ALU</a:t>
            </a:r>
            <a:endParaRPr lang="pt-BR" sz="2800" i="1" dirty="0" smtClean="0"/>
          </a:p>
          <a:p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16832"/>
            <a:ext cx="54578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0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Trabalho</a:t>
            </a:r>
            <a:r>
              <a:rPr lang="en-US" smtClean="0"/>
              <a:t> 04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10546" y="1196752"/>
            <a:ext cx="8634877" cy="4894262"/>
          </a:xfrm>
        </p:spPr>
        <p:txBody>
          <a:bodyPr/>
          <a:lstStyle/>
          <a:p>
            <a:r>
              <a:rPr lang="pt-BR" sz="2000" dirty="0" smtClean="0"/>
              <a:t>Implemente os circuitos </a:t>
            </a:r>
            <a:r>
              <a:rPr lang="pt-BR" sz="2000" i="1" dirty="0" err="1" smtClean="0"/>
              <a:t>Control</a:t>
            </a:r>
            <a:r>
              <a:rPr lang="pt-BR" sz="2000" dirty="0" smtClean="0"/>
              <a:t> e </a:t>
            </a:r>
            <a:r>
              <a:rPr lang="pt-BR" sz="2000" i="1" dirty="0" smtClean="0"/>
              <a:t>ALU </a:t>
            </a:r>
            <a:r>
              <a:rPr lang="pt-BR" sz="2000" i="1" dirty="0" err="1" smtClean="0"/>
              <a:t>control</a:t>
            </a:r>
            <a:r>
              <a:rPr lang="pt-BR" sz="2000" dirty="0" smtClean="0"/>
              <a:t>, e preencha o conteúdo das entradas pertinentes da memória ROM de </a:t>
            </a:r>
            <a:r>
              <a:rPr lang="pt-BR" sz="2000" i="1" dirty="0" err="1" smtClean="0"/>
              <a:t>Control</a:t>
            </a:r>
            <a:r>
              <a:rPr lang="pt-BR" sz="2000" dirty="0" smtClean="0"/>
              <a:t> de modo a implementar (viabilizar a execução correta de) todas as instruções do próximo slide, com exceção das instruções: mfc0, as instruções em azul, e as instruções j, </a:t>
            </a:r>
            <a:r>
              <a:rPr lang="pt-BR" sz="2000" dirty="0" err="1" smtClean="0"/>
              <a:t>jr</a:t>
            </a:r>
            <a:r>
              <a:rPr lang="pt-BR" sz="2000" dirty="0"/>
              <a:t>,</a:t>
            </a:r>
            <a:r>
              <a:rPr lang="pt-BR" sz="2000" dirty="0" smtClean="0"/>
              <a:t> </a:t>
            </a:r>
            <a:r>
              <a:rPr lang="pt-BR" sz="2000" dirty="0" err="1" smtClean="0"/>
              <a:t>jal</a:t>
            </a:r>
            <a:r>
              <a:rPr lang="pt-BR" sz="2000" dirty="0" smtClean="0"/>
              <a:t>, </a:t>
            </a:r>
            <a:r>
              <a:rPr lang="pt-BR" sz="2000" dirty="0" err="1" smtClean="0"/>
              <a:t>slt</a:t>
            </a:r>
            <a:r>
              <a:rPr lang="pt-BR" sz="2000" dirty="0" smtClean="0"/>
              <a:t>, </a:t>
            </a:r>
            <a:r>
              <a:rPr lang="pt-BR" sz="2000" dirty="0" err="1" smtClean="0"/>
              <a:t>slti</a:t>
            </a:r>
            <a:r>
              <a:rPr lang="pt-BR" sz="2000" dirty="0" smtClean="0"/>
              <a:t>, </a:t>
            </a:r>
            <a:r>
              <a:rPr lang="pt-BR" sz="2000" dirty="0" err="1" smtClean="0"/>
              <a:t>sltu</a:t>
            </a:r>
            <a:r>
              <a:rPr lang="pt-BR" sz="2000" dirty="0" smtClean="0"/>
              <a:t>, </a:t>
            </a:r>
            <a:r>
              <a:rPr lang="pt-BR" sz="2000" dirty="0" err="1" smtClean="0"/>
              <a:t>sltiu</a:t>
            </a:r>
            <a:r>
              <a:rPr lang="pt-BR" sz="2000" dirty="0" smtClean="0"/>
              <a:t>, </a:t>
            </a:r>
            <a:r>
              <a:rPr lang="pt-BR" sz="2000" dirty="0" err="1" smtClean="0"/>
              <a:t>sll</a:t>
            </a:r>
            <a:r>
              <a:rPr lang="pt-BR" sz="2000" dirty="0" smtClean="0"/>
              <a:t>, </a:t>
            </a:r>
            <a:r>
              <a:rPr lang="pt-BR" sz="2000" dirty="0" err="1" smtClean="0"/>
              <a:t>slr</a:t>
            </a:r>
            <a:r>
              <a:rPr lang="pt-BR" sz="2000" dirty="0" smtClean="0"/>
              <a:t>. </a:t>
            </a:r>
            <a:r>
              <a:rPr lang="pt-BR" sz="2000" dirty="0" smtClean="0"/>
              <a:t>As instruções sem sinal podem ser iguais às com sinal.</a:t>
            </a:r>
          </a:p>
          <a:p>
            <a:r>
              <a:rPr lang="pt-BR" sz="2000" dirty="0" smtClean="0"/>
              <a:t>Os formatos e códigos das instruções podem </a:t>
            </a:r>
            <a:r>
              <a:rPr lang="pt-BR" sz="2000" dirty="0"/>
              <a:t>ser encontrados em: </a:t>
            </a:r>
            <a:r>
              <a:rPr lang="pt-BR" sz="2000" dirty="0">
                <a:hlinkClick r:id="rId2"/>
              </a:rPr>
              <a:t>http://www.inf.ufes.br/~</a:t>
            </a:r>
            <a:r>
              <a:rPr lang="pt-BR" sz="2000" dirty="0" smtClean="0">
                <a:hlinkClick r:id="rId2"/>
              </a:rPr>
              <a:t>alberto/APENDICE-A.PDF</a:t>
            </a:r>
            <a:r>
              <a:rPr lang="pt-BR" sz="2000" dirty="0" smtClean="0"/>
              <a:t> </a:t>
            </a:r>
          </a:p>
          <a:p>
            <a:r>
              <a:rPr lang="pt-BR" sz="2000" dirty="0" smtClean="0"/>
              <a:t>Você pode usar o Simulador </a:t>
            </a:r>
            <a:r>
              <a:rPr lang="pt-BR" sz="2000" dirty="0" err="1" smtClean="0"/>
              <a:t>PCspim</a:t>
            </a:r>
            <a:r>
              <a:rPr lang="pt-BR" sz="2000" dirty="0"/>
              <a:t> (</a:t>
            </a:r>
            <a:r>
              <a:rPr lang="pt-BR" sz="2000" dirty="0">
                <a:hlinkClick r:id="rId3"/>
              </a:rPr>
              <a:t>http://spimsimulator.sourceforge.net</a:t>
            </a:r>
            <a:r>
              <a:rPr lang="pt-BR" sz="2000" dirty="0" smtClean="0">
                <a:hlinkClick r:id="rId3"/>
              </a:rPr>
              <a:t>/</a:t>
            </a:r>
            <a:r>
              <a:rPr lang="pt-BR" sz="2000" dirty="0" smtClean="0"/>
              <a:t>) </a:t>
            </a:r>
            <a:r>
              <a:rPr lang="pt-BR" sz="2000" dirty="0"/>
              <a:t>para </a:t>
            </a:r>
            <a:r>
              <a:rPr lang="pt-BR" sz="2000" dirty="0" smtClean="0"/>
              <a:t>verificar os códigos e o funcionamento correto das instruções (note que este simulador as vezes troca uma instrução por outra equivalente)</a:t>
            </a:r>
            <a:endParaRPr lang="pt-BR" sz="2400" dirty="0"/>
          </a:p>
          <a:p>
            <a:r>
              <a:rPr lang="pt-BR" sz="2000" dirty="0" smtClean="0"/>
              <a:t>Os trabalhos podem ser feitos em grupos de até 3 alunos e devem ser enviados para sp1@lcad.inf.ufes.br</a:t>
            </a:r>
          </a:p>
          <a:p>
            <a:r>
              <a:rPr lang="pt-BR" sz="2000" b="1" dirty="0" smtClean="0"/>
              <a:t>O </a:t>
            </a:r>
            <a:r>
              <a:rPr lang="pt-BR" sz="2000" b="1" dirty="0" err="1" smtClean="0"/>
              <a:t>email</a:t>
            </a:r>
            <a:r>
              <a:rPr lang="pt-BR" sz="2000" b="1" dirty="0" smtClean="0"/>
              <a:t> deve conter o nome completo dos alunos componentes do grupo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9637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7" name="Picture 6" descr="instruco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6500812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8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B8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B8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sign padrão">
  <a:themeElements>
    <a:clrScheme name="1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B8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B8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8990</TotalTime>
  <Words>312</Words>
  <Application>Microsoft Office PowerPoint</Application>
  <PresentationFormat>Apresentação na tela (4:3)</PresentationFormat>
  <Paragraphs>30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Design padrão</vt:lpstr>
      <vt:lpstr>1_Design padrão</vt:lpstr>
      <vt:lpstr>Unidade de Controle</vt:lpstr>
      <vt:lpstr>Unidade de Controle</vt:lpstr>
      <vt:lpstr>Unidade de Controle</vt:lpstr>
      <vt:lpstr>Implementação da Unidade de Controle</vt:lpstr>
      <vt:lpstr>ALU control</vt:lpstr>
      <vt:lpstr>Implementação de ALU control</vt:lpstr>
      <vt:lpstr>Trabalho 04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eu</dc:creator>
  <cp:lastModifiedBy>Alberto F. De Souza</cp:lastModifiedBy>
  <cp:revision>226</cp:revision>
  <dcterms:modified xsi:type="dcterms:W3CDTF">2017-12-07T12:39:26Z</dcterms:modified>
</cp:coreProperties>
</file>