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FD03C6E-DED2-4C20-8954-8274BA2BE861}" type="datetimeFigureOut">
              <a:rPr lang="en-US" smtClean="0"/>
              <a:t>7/24/2022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11E4ED8-67A9-45F8-A115-FC94BC1F25EE}" type="slidenum">
              <a:rPr lang="en-US" smtClean="0"/>
              <a:t>‹#›</a:t>
            </a:fld>
            <a:endParaRPr lang="en-US"/>
          </a:p>
        </p:txBody>
      </p:sp>
    </p:spTree>
    <p:extLst>
      <p:ext uri="{BB962C8B-B14F-4D97-AF65-F5344CB8AC3E}">
        <p14:creationId xmlns:p14="http://schemas.microsoft.com/office/powerpoint/2010/main" val="21474953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03C6E-DED2-4C20-8954-8274BA2BE86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4ED8-67A9-45F8-A115-FC94BC1F25EE}" type="slidenum">
              <a:rPr lang="en-US" smtClean="0"/>
              <a:t>‹#›</a:t>
            </a:fld>
            <a:endParaRPr lang="en-US"/>
          </a:p>
        </p:txBody>
      </p:sp>
    </p:spTree>
    <p:extLst>
      <p:ext uri="{BB962C8B-B14F-4D97-AF65-F5344CB8AC3E}">
        <p14:creationId xmlns:p14="http://schemas.microsoft.com/office/powerpoint/2010/main" val="3397907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03C6E-DED2-4C20-8954-8274BA2BE86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4ED8-67A9-45F8-A115-FC94BC1F25EE}" type="slidenum">
              <a:rPr lang="en-US" smtClean="0"/>
              <a:t>‹#›</a:t>
            </a:fld>
            <a:endParaRPr lang="en-US"/>
          </a:p>
        </p:txBody>
      </p:sp>
    </p:spTree>
    <p:extLst>
      <p:ext uri="{BB962C8B-B14F-4D97-AF65-F5344CB8AC3E}">
        <p14:creationId xmlns:p14="http://schemas.microsoft.com/office/powerpoint/2010/main" val="189277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03C6E-DED2-4C20-8954-8274BA2BE861}" type="datetimeFigureOut">
              <a:rPr lang="en-US" smtClean="0"/>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E4ED8-67A9-45F8-A115-FC94BC1F25EE}" type="slidenum">
              <a:rPr lang="en-US" smtClean="0"/>
              <a:t>‹#›</a:t>
            </a:fld>
            <a:endParaRPr lang="en-US"/>
          </a:p>
        </p:txBody>
      </p:sp>
    </p:spTree>
    <p:extLst>
      <p:ext uri="{BB962C8B-B14F-4D97-AF65-F5344CB8AC3E}">
        <p14:creationId xmlns:p14="http://schemas.microsoft.com/office/powerpoint/2010/main" val="113565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FD03C6E-DED2-4C20-8954-8274BA2BE861}" type="datetimeFigureOut">
              <a:rPr lang="en-US" smtClean="0"/>
              <a:t>7/24/2022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011E4ED8-67A9-45F8-A115-FC94BC1F25EE}" type="slidenum">
              <a:rPr lang="en-US" smtClean="0"/>
              <a:t>‹#›</a:t>
            </a:fld>
            <a:endParaRPr lang="en-US"/>
          </a:p>
        </p:txBody>
      </p:sp>
    </p:spTree>
    <p:extLst>
      <p:ext uri="{BB962C8B-B14F-4D97-AF65-F5344CB8AC3E}">
        <p14:creationId xmlns:p14="http://schemas.microsoft.com/office/powerpoint/2010/main" val="23808120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03C6E-DED2-4C20-8954-8274BA2BE861}"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E4ED8-67A9-45F8-A115-FC94BC1F25EE}" type="slidenum">
              <a:rPr lang="en-US" smtClean="0"/>
              <a:t>‹#›</a:t>
            </a:fld>
            <a:endParaRPr lang="en-US"/>
          </a:p>
        </p:txBody>
      </p:sp>
    </p:spTree>
    <p:extLst>
      <p:ext uri="{BB962C8B-B14F-4D97-AF65-F5344CB8AC3E}">
        <p14:creationId xmlns:p14="http://schemas.microsoft.com/office/powerpoint/2010/main" val="64835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03C6E-DED2-4C20-8954-8274BA2BE861}" type="datetimeFigureOut">
              <a:rPr lang="en-US" smtClean="0"/>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E4ED8-67A9-45F8-A115-FC94BC1F25EE}" type="slidenum">
              <a:rPr lang="en-US" smtClean="0"/>
              <a:t>‹#›</a:t>
            </a:fld>
            <a:endParaRPr lang="en-US"/>
          </a:p>
        </p:txBody>
      </p:sp>
    </p:spTree>
    <p:extLst>
      <p:ext uri="{BB962C8B-B14F-4D97-AF65-F5344CB8AC3E}">
        <p14:creationId xmlns:p14="http://schemas.microsoft.com/office/powerpoint/2010/main" val="346497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03C6E-DED2-4C20-8954-8274BA2BE861}" type="datetimeFigureOut">
              <a:rPr lang="en-US" smtClean="0"/>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E4ED8-67A9-45F8-A115-FC94BC1F25EE}" type="slidenum">
              <a:rPr lang="en-US" smtClean="0"/>
              <a:t>‹#›</a:t>
            </a:fld>
            <a:endParaRPr lang="en-US"/>
          </a:p>
        </p:txBody>
      </p:sp>
    </p:spTree>
    <p:extLst>
      <p:ext uri="{BB962C8B-B14F-4D97-AF65-F5344CB8AC3E}">
        <p14:creationId xmlns:p14="http://schemas.microsoft.com/office/powerpoint/2010/main" val="198595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03C6E-DED2-4C20-8954-8274BA2BE861}" type="datetimeFigureOut">
              <a:rPr lang="en-US" smtClean="0"/>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E4ED8-67A9-45F8-A115-FC94BC1F25EE}" type="slidenum">
              <a:rPr lang="en-US" smtClean="0"/>
              <a:t>‹#›</a:t>
            </a:fld>
            <a:endParaRPr lang="en-US"/>
          </a:p>
        </p:txBody>
      </p:sp>
    </p:spTree>
    <p:extLst>
      <p:ext uri="{BB962C8B-B14F-4D97-AF65-F5344CB8AC3E}">
        <p14:creationId xmlns:p14="http://schemas.microsoft.com/office/powerpoint/2010/main" val="336528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FD03C6E-DED2-4C20-8954-8274BA2BE861}" type="datetimeFigureOut">
              <a:rPr lang="en-US" smtClean="0"/>
              <a:t>7/24/2022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11E4ED8-67A9-45F8-A115-FC94BC1F25EE}"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459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FD03C6E-DED2-4C20-8954-8274BA2BE861}" type="datetimeFigureOut">
              <a:rPr lang="en-US" smtClean="0"/>
              <a:t>7/24/2022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11E4ED8-67A9-45F8-A115-FC94BC1F25EE}"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31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FD03C6E-DED2-4C20-8954-8274BA2BE861}" type="datetimeFigureOut">
              <a:rPr lang="en-US" smtClean="0"/>
              <a:t>7/24/2022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11E4ED8-67A9-45F8-A115-FC94BC1F25EE}" type="slidenum">
              <a:rPr lang="en-US" smtClean="0"/>
              <a:t>‹#›</a:t>
            </a:fld>
            <a:endParaRPr lang="en-US"/>
          </a:p>
        </p:txBody>
      </p:sp>
    </p:spTree>
    <p:extLst>
      <p:ext uri="{BB962C8B-B14F-4D97-AF65-F5344CB8AC3E}">
        <p14:creationId xmlns:p14="http://schemas.microsoft.com/office/powerpoint/2010/main" val="31884154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DF43D19-A1B0-4096-B183-8EAA18070BC2}"/>
              </a:ext>
            </a:extLst>
          </p:cNvPr>
          <p:cNvPicPr/>
          <p:nvPr/>
        </p:nvPicPr>
        <p:blipFill>
          <a:blip r:embed="rId2"/>
          <a:stretch>
            <a:fillRect/>
          </a:stretch>
        </p:blipFill>
        <p:spPr>
          <a:xfrm>
            <a:off x="4867835" y="0"/>
            <a:ext cx="2433918" cy="1993871"/>
          </a:xfrm>
          <a:prstGeom prst="rect">
            <a:avLst/>
          </a:prstGeom>
        </p:spPr>
      </p:pic>
      <p:sp>
        <p:nvSpPr>
          <p:cNvPr id="24" name="Title 23">
            <a:extLst>
              <a:ext uri="{FF2B5EF4-FFF2-40B4-BE49-F238E27FC236}">
                <a16:creationId xmlns:a16="http://schemas.microsoft.com/office/drawing/2014/main" id="{586889DC-3DC7-4256-8803-29C63F2AE870}"/>
              </a:ext>
            </a:extLst>
          </p:cNvPr>
          <p:cNvSpPr>
            <a:spLocks noGrp="1"/>
          </p:cNvSpPr>
          <p:nvPr>
            <p:ph type="ctrTitle"/>
          </p:nvPr>
        </p:nvSpPr>
        <p:spPr>
          <a:xfrm>
            <a:off x="1524000" y="1993871"/>
            <a:ext cx="9144000" cy="610783"/>
          </a:xfrm>
        </p:spPr>
        <p:txBody>
          <a:bodyPr>
            <a:normAutofit fontScale="90000"/>
          </a:bodyPr>
          <a:lstStyle/>
          <a:p>
            <a:pPr algn="ctr"/>
            <a:r>
              <a:rPr lang="en-US" sz="4000" b="1" dirty="0"/>
              <a:t>NETAJI SUBHASH ENGINEERING COLLEGE</a:t>
            </a:r>
          </a:p>
        </p:txBody>
      </p:sp>
      <p:sp>
        <p:nvSpPr>
          <p:cNvPr id="25" name="Subtitle 24">
            <a:extLst>
              <a:ext uri="{FF2B5EF4-FFF2-40B4-BE49-F238E27FC236}">
                <a16:creationId xmlns:a16="http://schemas.microsoft.com/office/drawing/2014/main" id="{B9A98BB3-4469-42D2-886E-1FEAFC167FC1}"/>
              </a:ext>
            </a:extLst>
          </p:cNvPr>
          <p:cNvSpPr>
            <a:spLocks noGrp="1"/>
          </p:cNvSpPr>
          <p:nvPr>
            <p:ph type="subTitle" idx="1"/>
          </p:nvPr>
        </p:nvSpPr>
        <p:spPr>
          <a:xfrm>
            <a:off x="1524000" y="2743200"/>
            <a:ext cx="9144000" cy="3699164"/>
          </a:xfrm>
          <a:ln>
            <a:solidFill>
              <a:schemeClr val="bg1"/>
            </a:solidFill>
          </a:ln>
        </p:spPr>
        <p:txBody>
          <a:bodyPr/>
          <a:lstStyle/>
          <a:p>
            <a:pPr algn="l"/>
            <a:endParaRPr lang="en-US" dirty="0"/>
          </a:p>
          <a:p>
            <a:pPr algn="l"/>
            <a:r>
              <a:rPr lang="en-US" sz="2800" dirty="0"/>
              <a:t>NAME- Aditya Singh</a:t>
            </a:r>
          </a:p>
          <a:p>
            <a:pPr algn="l"/>
            <a:r>
              <a:rPr lang="en-US" sz="2800" dirty="0"/>
              <a:t>University Roll Number - 10900221117</a:t>
            </a:r>
          </a:p>
          <a:p>
            <a:pPr algn="l"/>
            <a:r>
              <a:rPr lang="en-US" sz="2800" dirty="0"/>
              <a:t>BATCH - IT 2nd Year sec B</a:t>
            </a:r>
          </a:p>
          <a:p>
            <a:pPr algn="l"/>
            <a:r>
              <a:rPr lang="en-US" sz="2800" dirty="0"/>
              <a:t>Subject name – Economics for Engineers</a:t>
            </a:r>
          </a:p>
          <a:p>
            <a:pPr algn="l"/>
            <a:r>
              <a:rPr lang="en-US" sz="2800" dirty="0"/>
              <a:t>Subject Code – HSMC301</a:t>
            </a:r>
          </a:p>
        </p:txBody>
      </p:sp>
    </p:spTree>
    <p:extLst>
      <p:ext uri="{BB962C8B-B14F-4D97-AF65-F5344CB8AC3E}">
        <p14:creationId xmlns:p14="http://schemas.microsoft.com/office/powerpoint/2010/main" val="221824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1E33-7AB7-4807-BA3D-4EAE990F893F}"/>
              </a:ext>
            </a:extLst>
          </p:cNvPr>
          <p:cNvSpPr>
            <a:spLocks noGrp="1"/>
          </p:cNvSpPr>
          <p:nvPr>
            <p:ph type="title"/>
          </p:nvPr>
        </p:nvSpPr>
        <p:spPr>
          <a:xfrm>
            <a:off x="838200" y="365126"/>
            <a:ext cx="10515600" cy="629956"/>
          </a:xfrm>
        </p:spPr>
        <p:txBody>
          <a:bodyPr>
            <a:noAutofit/>
          </a:bodyPr>
          <a:lstStyle/>
          <a:p>
            <a:pPr marL="457200" algn="ctr" rtl="0" fontAlgn="base">
              <a:spcBef>
                <a:spcPts val="0"/>
              </a:spcBef>
              <a:spcAft>
                <a:spcPts val="0"/>
              </a:spcAft>
            </a:pPr>
            <a:r>
              <a:rPr lang="en-US" sz="2800" b="1" u="sng" strike="noStrike" dirty="0">
                <a:solidFill>
                  <a:srgbClr val="000000"/>
                </a:solidFill>
                <a:effectLst/>
                <a:latin typeface="Calibri" panose="020F0502020204030204" pitchFamily="34" charset="0"/>
              </a:rPr>
              <a:t>The Difference Between GNP and GDP</a:t>
            </a:r>
            <a:endParaRPr lang="en-US" sz="2800" b="1" u="sng" dirty="0"/>
          </a:p>
        </p:txBody>
      </p:sp>
      <p:sp>
        <p:nvSpPr>
          <p:cNvPr id="3" name="Content Placeholder 2">
            <a:extLst>
              <a:ext uri="{FF2B5EF4-FFF2-40B4-BE49-F238E27FC236}">
                <a16:creationId xmlns:a16="http://schemas.microsoft.com/office/drawing/2014/main" id="{699761AF-3FE6-4250-9A40-8DAD5876DB77}"/>
              </a:ext>
            </a:extLst>
          </p:cNvPr>
          <p:cNvSpPr>
            <a:spLocks noGrp="1"/>
          </p:cNvSpPr>
          <p:nvPr>
            <p:ph idx="1"/>
          </p:nvPr>
        </p:nvSpPr>
        <p:spPr>
          <a:xfrm>
            <a:off x="838199" y="1143000"/>
            <a:ext cx="10632141" cy="5349874"/>
          </a:xfrm>
        </p:spPr>
        <p:txBody>
          <a:bodyPr>
            <a:normAutofit fontScale="92500" lnSpcReduction="20000"/>
          </a:bodyPr>
          <a:lstStyle/>
          <a:p>
            <a:pPr marL="0" indent="0">
              <a:buNone/>
            </a:pPr>
            <a:r>
              <a:rPr lang="en-US" sz="2000" dirty="0"/>
              <a:t>GNP and GDP are very closely related concepts, and the main differences between them comes from the fact that there may be companies owned by foreign residents that produce goods in the country, and companies owned by domestic residents that produce goods for the rest of the world and revert earned income to domestic residents. For example, there are a number of foreign companies that produce goods and services in the United States and transfer any income earned to their foreign residents. Likewise, many U.S. corporations produce goods and services outside of the U.S. borders and earn profits for U.S. residents. If income earned by domestic corporations outside of the United States exceeds income earned within the United States by corporations owned by foreign residents, the U.S. GNP is higher than its GDP.</a:t>
            </a:r>
          </a:p>
          <a:p>
            <a:pPr marL="0" indent="0">
              <a:buNone/>
            </a:pPr>
            <a:br>
              <a:rPr lang="en-US" sz="2000" dirty="0"/>
            </a:br>
            <a:r>
              <a:rPr lang="en-US" sz="2000" dirty="0"/>
              <a:t>Calculating both GNP and GDP can produce different results in terms of total output. For example, in 2019 U.S. GDP was $21.75 trillion, while its GNP was $22.03 trillion. While GDP is the most widely followed measure of a country's economic activity, GNP is still worth looking at because large differences between GNP and GDP may indicate that a country is becoming more engaged in international trade, production or financial operations. The larger the difference between a country's GNP and GDP, the greater the degree of incomes and investment activity in that country involve transnational activities such as foreign direct investment one way or another.</a:t>
            </a:r>
            <a:br>
              <a:rPr lang="en-US" sz="2000" dirty="0"/>
            </a:br>
            <a:endParaRPr lang="en-US" sz="2000" dirty="0"/>
          </a:p>
        </p:txBody>
      </p:sp>
    </p:spTree>
    <p:extLst>
      <p:ext uri="{BB962C8B-B14F-4D97-AF65-F5344CB8AC3E}">
        <p14:creationId xmlns:p14="http://schemas.microsoft.com/office/powerpoint/2010/main" val="63344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F859-D42D-468F-B769-BFAE45256F6D}"/>
              </a:ext>
            </a:extLst>
          </p:cNvPr>
          <p:cNvSpPr>
            <a:spLocks noGrp="1"/>
          </p:cNvSpPr>
          <p:nvPr>
            <p:ph type="title"/>
          </p:nvPr>
        </p:nvSpPr>
        <p:spPr>
          <a:xfrm>
            <a:off x="838200" y="121025"/>
            <a:ext cx="10515600" cy="672352"/>
          </a:xfrm>
        </p:spPr>
        <p:txBody>
          <a:bodyPr>
            <a:normAutofit/>
          </a:bodyPr>
          <a:lstStyle/>
          <a:p>
            <a:pPr algn="ctr"/>
            <a:r>
              <a:rPr lang="en-US" sz="3200" b="1" u="sng" dirty="0"/>
              <a:t>Disposable Income</a:t>
            </a:r>
          </a:p>
        </p:txBody>
      </p:sp>
      <p:sp>
        <p:nvSpPr>
          <p:cNvPr id="3" name="Content Placeholder 2">
            <a:extLst>
              <a:ext uri="{FF2B5EF4-FFF2-40B4-BE49-F238E27FC236}">
                <a16:creationId xmlns:a16="http://schemas.microsoft.com/office/drawing/2014/main" id="{A522F9C4-FD6A-44FA-8B43-C4932656E3A7}"/>
              </a:ext>
            </a:extLst>
          </p:cNvPr>
          <p:cNvSpPr>
            <a:spLocks noGrp="1"/>
          </p:cNvSpPr>
          <p:nvPr>
            <p:ph idx="1"/>
          </p:nvPr>
        </p:nvSpPr>
        <p:spPr>
          <a:xfrm>
            <a:off x="524435" y="793377"/>
            <a:ext cx="11120718" cy="5768788"/>
          </a:xfrm>
        </p:spPr>
        <p:txBody>
          <a:bodyPr>
            <a:normAutofit fontScale="85000" lnSpcReduction="10000"/>
          </a:bodyPr>
          <a:lstStyle/>
          <a:p>
            <a:pPr marL="0" indent="0">
              <a:buNone/>
            </a:pPr>
            <a:r>
              <a:rPr lang="en-US" sz="2000" dirty="0"/>
              <a:t>Disposable income, also known as disposable personal income (DPI), is the amount of money that an individual or household has to spend or save after income taxes have been deducted.</a:t>
            </a:r>
          </a:p>
          <a:p>
            <a:pPr marL="0" indent="0">
              <a:buNone/>
            </a:pPr>
            <a:r>
              <a:rPr lang="en-US" sz="2000" dirty="0"/>
              <a:t>At the macro level, disposable personal income is closely monitored as one of the key economic indicators used to gauge the overall state of the economy.</a:t>
            </a:r>
          </a:p>
          <a:p>
            <a:pPr marL="0" indent="0">
              <a:buNone/>
            </a:pPr>
            <a:r>
              <a:rPr lang="en-US" sz="2000" dirty="0"/>
              <a:t> </a:t>
            </a:r>
          </a:p>
          <a:p>
            <a:pPr marL="0" indent="0">
              <a:buNone/>
            </a:pPr>
            <a:r>
              <a:rPr lang="en-US" sz="2000" b="1" dirty="0"/>
              <a:t>Objectives:</a:t>
            </a:r>
          </a:p>
          <a:p>
            <a:r>
              <a:rPr lang="en-US" sz="2000" dirty="0"/>
              <a:t>Disposable income is net income. It's the amount left over after taxes.</a:t>
            </a:r>
          </a:p>
          <a:p>
            <a:r>
              <a:rPr lang="en-US" sz="2000" dirty="0"/>
              <a:t>Discretionary income is the amount of net income remaining after all basic necessities are covered.</a:t>
            </a:r>
          </a:p>
          <a:p>
            <a:r>
              <a:rPr lang="en-US" sz="2000" dirty="0"/>
              <a:t>Economists monitor these numbers at a macro level to see how consumers are saving, spending, and borrowing.</a:t>
            </a:r>
          </a:p>
          <a:p>
            <a:pPr marL="0" indent="0" algn="ctr">
              <a:buNone/>
            </a:pPr>
            <a:r>
              <a:rPr lang="en-US" sz="2400" b="1" dirty="0"/>
              <a:t>Understanding Disposable Income</a:t>
            </a:r>
          </a:p>
          <a:p>
            <a:pPr marL="0" indent="0">
              <a:buNone/>
            </a:pPr>
            <a:r>
              <a:rPr lang="en-US" sz="2000" dirty="0"/>
              <a:t>A number of statistical measures and economic indicators derive from disposable income. For example, economists use disposable income as a starting point to calculate metrics such as discretionary income, personal savings rates, marginal propensity to consume (MPC), and marginal propensity to save (MPS).</a:t>
            </a:r>
          </a:p>
          <a:p>
            <a:r>
              <a:rPr lang="en-US" sz="2000" dirty="0"/>
              <a:t>Discretionary income is disposable income minus all payments for necessities including a mortgage or rent payment, health insurance, food, and transportation. This portion of disposable income can be spent at will. Discretionary income is the first to shrink after a job loss or pay reduction. </a:t>
            </a:r>
          </a:p>
        </p:txBody>
      </p:sp>
    </p:spTree>
    <p:extLst>
      <p:ext uri="{BB962C8B-B14F-4D97-AF65-F5344CB8AC3E}">
        <p14:creationId xmlns:p14="http://schemas.microsoft.com/office/powerpoint/2010/main" val="196933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13F31-8CF8-4165-BFD6-EEA48FE8523F}"/>
              </a:ext>
            </a:extLst>
          </p:cNvPr>
          <p:cNvSpPr>
            <a:spLocks noGrp="1"/>
          </p:cNvSpPr>
          <p:nvPr>
            <p:ph idx="1"/>
          </p:nvPr>
        </p:nvSpPr>
        <p:spPr>
          <a:xfrm>
            <a:off x="838200" y="322729"/>
            <a:ext cx="10515600" cy="6266330"/>
          </a:xfrm>
        </p:spPr>
        <p:txBody>
          <a:bodyPr>
            <a:normAutofit fontScale="92500"/>
          </a:bodyPr>
          <a:lstStyle/>
          <a:p>
            <a:pPr marL="0" indent="0">
              <a:buNone/>
            </a:pPr>
            <a:r>
              <a:rPr lang="en-US" sz="2400" dirty="0"/>
              <a:t>Businesses that sell discretionary goods, like jewelry or vacation packages, tend to suffer the most during recessions. Their sales are watched closely by economists for signs of both recession and recovery.</a:t>
            </a:r>
          </a:p>
          <a:p>
            <a:r>
              <a:rPr lang="en-US" sz="2400" dirty="0"/>
              <a:t>The personal savings rate is the percentage of disposable income that goes into savings for retirement or any other goal. For several months in 2005 and 2006, the average personal savings rate dipped into negative territory for the first time since 1933.3﻿﻿ This means that Americans spent all of their disposable income every month and still had to tap into savings or debt to make up the difference.</a:t>
            </a:r>
          </a:p>
          <a:p>
            <a:r>
              <a:rPr lang="en-US" sz="2400" dirty="0"/>
              <a:t>Marginal propensity to consume is the percentage of each additional dollar of disposable income that is spent immediately, while marginal propensity to save is the percentage that is saved.</a:t>
            </a:r>
          </a:p>
          <a:p>
            <a:pPr marL="0" indent="0" algn="ctr">
              <a:buNone/>
            </a:pPr>
            <a:r>
              <a:rPr lang="en-US" sz="2400" b="1" u="sng" dirty="0"/>
              <a:t>Disposable Income for Wage Garnishment</a:t>
            </a:r>
          </a:p>
          <a:p>
            <a:pPr marL="0" indent="0">
              <a:buNone/>
            </a:pPr>
            <a:r>
              <a:rPr lang="en-US" sz="2400" dirty="0"/>
              <a:t>The federal government uses a slightly different method to calculate disposable income for wage garnishment purposes. This is the seizure of a portion of a wage earner's paycheck before it is paid on every payday until the amount due for back taxes or overdue child support is repaid</a:t>
            </a:r>
            <a:r>
              <a:rPr lang="en-US" dirty="0"/>
              <a:t>.</a:t>
            </a:r>
          </a:p>
        </p:txBody>
      </p:sp>
    </p:spTree>
    <p:extLst>
      <p:ext uri="{BB962C8B-B14F-4D97-AF65-F5344CB8AC3E}">
        <p14:creationId xmlns:p14="http://schemas.microsoft.com/office/powerpoint/2010/main" val="376627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A9CE-FFEA-4395-95D7-AF313D70E214}"/>
              </a:ext>
            </a:extLst>
          </p:cNvPr>
          <p:cNvSpPr>
            <a:spLocks noGrp="1"/>
          </p:cNvSpPr>
          <p:nvPr>
            <p:ph type="title"/>
          </p:nvPr>
        </p:nvSpPr>
        <p:spPr>
          <a:xfrm>
            <a:off x="838200" y="365125"/>
            <a:ext cx="10515600" cy="952687"/>
          </a:xfrm>
        </p:spPr>
        <p:txBody>
          <a:bodyPr/>
          <a:lstStyle/>
          <a:p>
            <a:pPr algn="ctr"/>
            <a:r>
              <a:rPr lang="en-US" b="1" u="sng" dirty="0"/>
              <a:t>MACROECONOMICS</a:t>
            </a:r>
          </a:p>
        </p:txBody>
      </p:sp>
      <p:sp>
        <p:nvSpPr>
          <p:cNvPr id="3" name="Content Placeholder 2">
            <a:extLst>
              <a:ext uri="{FF2B5EF4-FFF2-40B4-BE49-F238E27FC236}">
                <a16:creationId xmlns:a16="http://schemas.microsoft.com/office/drawing/2014/main" id="{4B982FC0-8B6A-416E-AE1E-79918F9841DD}"/>
              </a:ext>
            </a:extLst>
          </p:cNvPr>
          <p:cNvSpPr>
            <a:spLocks noGrp="1"/>
          </p:cNvSpPr>
          <p:nvPr>
            <p:ph idx="1"/>
          </p:nvPr>
        </p:nvSpPr>
        <p:spPr>
          <a:xfrm>
            <a:off x="838200" y="1532965"/>
            <a:ext cx="10515600" cy="4643998"/>
          </a:xfrm>
        </p:spPr>
        <p:txBody>
          <a:bodyPr>
            <a:normAutofit lnSpcReduction="10000"/>
          </a:bodyPr>
          <a:lstStyle/>
          <a:p>
            <a:pPr marL="0" indent="0">
              <a:buNone/>
            </a:pPr>
            <a:r>
              <a:rPr lang="en-US" sz="2400" dirty="0"/>
              <a:t>Macroeconomics (from the Greek prefix </a:t>
            </a:r>
            <a:r>
              <a:rPr lang="en-US" sz="2400" dirty="0" err="1"/>
              <a:t>makro</a:t>
            </a:r>
            <a:r>
              <a:rPr lang="en-US" sz="2400" dirty="0"/>
              <a:t>- meaning "large" + economics) is a branch of economics dealing with performance, structure, behavior, and decision-making of an economy as a whole. For example, using interest rates, taxes, and government spending to regulate an economy’s growth and </a:t>
            </a:r>
            <a:r>
              <a:rPr lang="en-US" sz="2400" dirty="0" err="1"/>
              <a:t>stability.This</a:t>
            </a:r>
            <a:r>
              <a:rPr lang="en-US" sz="2400" dirty="0"/>
              <a:t> includes regional, national, and global </a:t>
            </a:r>
            <a:r>
              <a:rPr lang="en-US" sz="2400" dirty="0" err="1"/>
              <a:t>economies.According</a:t>
            </a:r>
            <a:r>
              <a:rPr lang="en-US" sz="2400" dirty="0"/>
              <a:t> to a 2018 assessment by economists Emi Nakamura and Jón </a:t>
            </a:r>
            <a:r>
              <a:rPr lang="en-US" sz="2400" dirty="0" err="1"/>
              <a:t>Steinsson</a:t>
            </a:r>
            <a:r>
              <a:rPr lang="en-US" sz="2400" dirty="0"/>
              <a:t>, economic "evidence regarding the consequences of different macroeconomic policies is still highly imperfect and open to serious criticism."</a:t>
            </a:r>
          </a:p>
          <a:p>
            <a:pPr marL="0" indent="0">
              <a:buNone/>
            </a:pPr>
            <a:r>
              <a:rPr lang="en-US" sz="2400" dirty="0"/>
              <a:t>Macroeconomists study topics such as GDP (Gross Domestic Product), unemployment (including unemployment rates), national income, price indices, output, consumption, inflation, saving, investment, energy, international trade, and international finance.</a:t>
            </a:r>
          </a:p>
        </p:txBody>
      </p:sp>
    </p:spTree>
    <p:extLst>
      <p:ext uri="{BB962C8B-B14F-4D97-AF65-F5344CB8AC3E}">
        <p14:creationId xmlns:p14="http://schemas.microsoft.com/office/powerpoint/2010/main" val="383576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FA13-51FD-45BE-81A2-E534E1050E45}"/>
              </a:ext>
            </a:extLst>
          </p:cNvPr>
          <p:cNvSpPr>
            <a:spLocks noGrp="1"/>
          </p:cNvSpPr>
          <p:nvPr>
            <p:ph type="title"/>
          </p:nvPr>
        </p:nvSpPr>
        <p:spPr>
          <a:xfrm>
            <a:off x="838200" y="365125"/>
            <a:ext cx="10712824" cy="885451"/>
          </a:xfrm>
        </p:spPr>
        <p:txBody>
          <a:bodyPr>
            <a:normAutofit/>
          </a:bodyPr>
          <a:lstStyle/>
          <a:p>
            <a:pPr algn="ctr"/>
            <a:r>
              <a:rPr lang="en-US" b="1" dirty="0"/>
              <a:t>GROSS DOMESTIC PRODUCT (GDP)</a:t>
            </a:r>
          </a:p>
        </p:txBody>
      </p:sp>
      <p:sp>
        <p:nvSpPr>
          <p:cNvPr id="3" name="Content Placeholder 2">
            <a:extLst>
              <a:ext uri="{FF2B5EF4-FFF2-40B4-BE49-F238E27FC236}">
                <a16:creationId xmlns:a16="http://schemas.microsoft.com/office/drawing/2014/main" id="{081D7DE9-349A-4B68-A667-29631911E3C4}"/>
              </a:ext>
            </a:extLst>
          </p:cNvPr>
          <p:cNvSpPr>
            <a:spLocks noGrp="1"/>
          </p:cNvSpPr>
          <p:nvPr>
            <p:ph idx="1"/>
          </p:nvPr>
        </p:nvSpPr>
        <p:spPr>
          <a:xfrm>
            <a:off x="838200" y="1344706"/>
            <a:ext cx="10515600" cy="5148169"/>
          </a:xfrm>
        </p:spPr>
        <p:txBody>
          <a:bodyPr>
            <a:normAutofit fontScale="25000" lnSpcReduction="20000"/>
          </a:bodyPr>
          <a:lstStyle/>
          <a:p>
            <a:pPr marL="0" indent="0">
              <a:buNone/>
            </a:pPr>
            <a:r>
              <a:rPr lang="en-US" sz="7200" dirty="0"/>
              <a:t>Gross domestic product (GDP) is the total monetary or market value of all the finished goods and services produced within a country’s borders in a specific time period. As a broad measure of overall domestic production, it functions as a comprehensive scorecard of a given country’s economic health.</a:t>
            </a:r>
          </a:p>
          <a:p>
            <a:pPr marL="0" indent="0">
              <a:buNone/>
            </a:pPr>
            <a:r>
              <a:rPr lang="en-US" sz="7200" dirty="0"/>
              <a:t>Though GDP is typically calculated on an annual basis, it is sometimes calculated on a quarterly basis as well. In the U.S., for example, the government releases an annualized GDP estimate for each fiscal quarter and also for the calendar year. The individual data sets included in this report are given in real terms, so the data is adjusted for price changes and is, therefore, net of inflation. In the U.S., the Bureau of Economic Analysis (BEA) calculates the GDP using data ascertained through surveys of retailers, manufacturers, and builders, and by looking at trade flows.</a:t>
            </a:r>
            <a:endParaRPr lang="en-US" sz="7200" b="1" u="sng" dirty="0"/>
          </a:p>
          <a:p>
            <a:pPr marL="0" indent="0">
              <a:buNone/>
            </a:pPr>
            <a:endParaRPr lang="en-US" sz="7200" b="1" u="sng" dirty="0"/>
          </a:p>
          <a:p>
            <a:pPr marL="0" indent="0">
              <a:buNone/>
            </a:pPr>
            <a:r>
              <a:rPr lang="en-US" sz="7200" b="1" u="sng" dirty="0"/>
              <a:t>Objectives</a:t>
            </a:r>
          </a:p>
          <a:p>
            <a:r>
              <a:rPr lang="en-US" sz="7200" dirty="0"/>
              <a:t>Gross domestic product (GDP) is the monetary value of all finished goods and services made within a country during a specific period.</a:t>
            </a:r>
          </a:p>
          <a:p>
            <a:r>
              <a:rPr lang="en-US" sz="7200" dirty="0"/>
              <a:t>GDP provides an economic snapshot of a country, used to estimate the size of an economy and growth rate.</a:t>
            </a:r>
          </a:p>
          <a:p>
            <a:r>
              <a:rPr lang="en-US" sz="7200" dirty="0"/>
              <a:t>GDP can be calculated in three ways, using expenditures, production, or incomes. It can be adjusted for inflation and population to provide deeper insights.</a:t>
            </a:r>
          </a:p>
          <a:p>
            <a:r>
              <a:rPr lang="en-US" sz="7200" dirty="0"/>
              <a:t>Though it has limitations, GDP is a key tool to guide policy-makers, investors, and businesses in strategic decision-making.</a:t>
            </a:r>
          </a:p>
          <a:p>
            <a:pPr marL="0" indent="0">
              <a:buNone/>
            </a:pPr>
            <a:r>
              <a:rPr lang="en-US" sz="7200" dirty="0"/>
              <a:t> </a:t>
            </a:r>
          </a:p>
          <a:p>
            <a:pPr marL="0" indent="0">
              <a:buNone/>
            </a:pPr>
            <a:endParaRPr lang="en-US" sz="2000" dirty="0"/>
          </a:p>
          <a:p>
            <a:pPr marL="0" indent="0">
              <a:buNone/>
            </a:pPr>
            <a:endParaRPr lang="en-US" sz="2400" dirty="0"/>
          </a:p>
        </p:txBody>
      </p:sp>
    </p:spTree>
    <p:extLst>
      <p:ext uri="{BB962C8B-B14F-4D97-AF65-F5344CB8AC3E}">
        <p14:creationId xmlns:p14="http://schemas.microsoft.com/office/powerpoint/2010/main" val="335059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4814-17E9-4652-AE0F-1F414E4BE9B7}"/>
              </a:ext>
            </a:extLst>
          </p:cNvPr>
          <p:cNvSpPr>
            <a:spLocks noGrp="1"/>
          </p:cNvSpPr>
          <p:nvPr>
            <p:ph type="title"/>
          </p:nvPr>
        </p:nvSpPr>
        <p:spPr>
          <a:xfrm>
            <a:off x="838200" y="107577"/>
            <a:ext cx="10515600" cy="578224"/>
          </a:xfrm>
        </p:spPr>
        <p:txBody>
          <a:bodyPr>
            <a:normAutofit fontScale="90000"/>
          </a:bodyPr>
          <a:lstStyle/>
          <a:p>
            <a:pPr algn="ctr"/>
            <a:r>
              <a:rPr lang="en-US" b="1" dirty="0"/>
              <a:t>TYPES OF GDP</a:t>
            </a:r>
          </a:p>
        </p:txBody>
      </p:sp>
      <p:sp>
        <p:nvSpPr>
          <p:cNvPr id="3" name="Content Placeholder 2">
            <a:extLst>
              <a:ext uri="{FF2B5EF4-FFF2-40B4-BE49-F238E27FC236}">
                <a16:creationId xmlns:a16="http://schemas.microsoft.com/office/drawing/2014/main" id="{7D0A8238-F702-4128-952D-AC227223A5AC}"/>
              </a:ext>
            </a:extLst>
          </p:cNvPr>
          <p:cNvSpPr>
            <a:spLocks noGrp="1"/>
          </p:cNvSpPr>
          <p:nvPr>
            <p:ph idx="1"/>
          </p:nvPr>
        </p:nvSpPr>
        <p:spPr>
          <a:xfrm>
            <a:off x="322729" y="860612"/>
            <a:ext cx="11564471" cy="5632262"/>
          </a:xfrm>
        </p:spPr>
        <p:txBody>
          <a:bodyPr>
            <a:normAutofit fontScale="32500" lnSpcReduction="20000"/>
          </a:bodyPr>
          <a:lstStyle/>
          <a:p>
            <a:pPr marL="0" indent="0">
              <a:buNone/>
            </a:pPr>
            <a:r>
              <a:rPr lang="en-US" sz="5000" dirty="0"/>
              <a:t>GDP can be reported in several ways, each of which provides slightly different information.</a:t>
            </a:r>
          </a:p>
          <a:p>
            <a:r>
              <a:rPr lang="en-US" sz="5000" b="1" u="sng" dirty="0"/>
              <a:t>Nominal GDP</a:t>
            </a:r>
          </a:p>
          <a:p>
            <a:pPr marL="0" indent="0">
              <a:buNone/>
            </a:pPr>
            <a:r>
              <a:rPr lang="en-US" sz="5000" dirty="0"/>
              <a:t>Nominal GDP is an assessment of economic production in an economy that includes current prices in its calculation. In other words, it doesn’t strip out inflation or the pace of rising prices, which can inflate the growth figure. All goods and services counted in nominal GDP are valued at the prices that those goods and services are actually sold for in that year. Nominal GDP is evaluated in either the local currency or U.S. dollars at currency market exchange rates to compare countries’ GDPs in purely financial terms.</a:t>
            </a:r>
          </a:p>
          <a:p>
            <a:pPr marL="0" indent="0">
              <a:buNone/>
            </a:pPr>
            <a:r>
              <a:rPr lang="en-US" sz="5000" dirty="0"/>
              <a:t>Nominal GDP is used when comparing different quarters of output within the same year. When comparing the GDP of two or more years, real GDP is used. This is because, in effect, the removal of the influence of inflation allows the comparison of the different years to focus solely on volume.</a:t>
            </a:r>
          </a:p>
          <a:p>
            <a:r>
              <a:rPr lang="en-US" sz="5000" b="1" u="sng" dirty="0"/>
              <a:t>Real GDP</a:t>
            </a:r>
          </a:p>
          <a:p>
            <a:pPr marL="0" indent="0">
              <a:buNone/>
            </a:pPr>
            <a:r>
              <a:rPr lang="en-US" sz="5000" dirty="0"/>
              <a:t>Real GDP is an inflation-adjusted measure that reflects the quantity of goods and services produced by an economy in a given year, with prices held constant from year to year to separate out the impact of inflation or deflation from the trend in output over time. Since GDP is based on the monetary value of goods and services, it is subject to inflation. Rising prices will tend to increase a country’s GDP, but this does not necessarily reflect any change in the quantity or quality of goods and services produced. Thus, by looking just at an economy’s nominal GDP, it can be difficult to tell whether the figure has risen because of a real expansion in production or simply because prices rose.</a:t>
            </a:r>
          </a:p>
          <a:p>
            <a:pPr marL="0" indent="0">
              <a:buNone/>
            </a:pPr>
            <a:r>
              <a:rPr lang="en-US" sz="5000" dirty="0"/>
              <a:t>Economists use a process that adjusts for inflation to arrive at an economy’s real GDP. By adjusting the output in any given year for the price levels that prevailed in a reference year, called the base year, economists can adjust for inflation’s impact. This way, it is possible to compare a country’s GDP from one year to another and see if there is any real growth.</a:t>
            </a:r>
          </a:p>
          <a:p>
            <a:pPr marL="0" indent="0">
              <a:buNone/>
            </a:pPr>
            <a:endParaRPr lang="en-US" dirty="0"/>
          </a:p>
        </p:txBody>
      </p:sp>
    </p:spTree>
    <p:extLst>
      <p:ext uri="{BB962C8B-B14F-4D97-AF65-F5344CB8AC3E}">
        <p14:creationId xmlns:p14="http://schemas.microsoft.com/office/powerpoint/2010/main" val="100767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EADE7-CCD4-40DF-9E57-E95A90001CB2}"/>
              </a:ext>
            </a:extLst>
          </p:cNvPr>
          <p:cNvSpPr>
            <a:spLocks noGrp="1"/>
          </p:cNvSpPr>
          <p:nvPr>
            <p:ph idx="1"/>
          </p:nvPr>
        </p:nvSpPr>
        <p:spPr>
          <a:xfrm>
            <a:off x="838200" y="322728"/>
            <a:ext cx="10515600" cy="6158753"/>
          </a:xfrm>
        </p:spPr>
        <p:txBody>
          <a:bodyPr>
            <a:normAutofit fontScale="85000" lnSpcReduction="10000"/>
          </a:bodyPr>
          <a:lstStyle/>
          <a:p>
            <a:pPr marL="0" indent="0">
              <a:buNone/>
            </a:pPr>
            <a:r>
              <a:rPr lang="en-US" sz="1900" dirty="0"/>
              <a:t>Real GDP is calculated using a GDP price deflator, which is the difference in prices between the current year and the base year. For example, if prices rose by 5% since the base year, then the deflator would be 1.05. Nominal GDP is divided by this deflator, yielding real GDP. Nominal GDP is usually higher than real GDP because inflation is typically a positive number. Real GDP accounts for changes in market value and thus narrows the difference between output figures from year to year. If there is a large discrepancy between a nation’s real GDP and nominal GDP, this may be an indicator of significant inflation or deflation in its economy.</a:t>
            </a:r>
            <a:endParaRPr lang="en-US" sz="1900" b="1" u="sng" dirty="0"/>
          </a:p>
          <a:p>
            <a:r>
              <a:rPr lang="en-US" sz="2400" b="1" u="sng" dirty="0"/>
              <a:t>GDP Per Capita</a:t>
            </a:r>
          </a:p>
          <a:p>
            <a:pPr marL="0" indent="0">
              <a:buNone/>
            </a:pPr>
            <a:r>
              <a:rPr lang="en-US" sz="2000" dirty="0"/>
              <a:t>GDP per capita is a measurement of the GDP per person in a country’s population. It indicates that the amount of output or income per person in an economy can indicate average productivity or average living standards. GDP per capita can be stated in nominal, real (inflation-adjusted), or PPP (purchasing power parity) terms. At a basic interpretation, per-capita GDP shows how much economic production value can be attributed to each individual citizen. This also translates to a measure of overall national wealth since GDP market value per person also readily serves as a prosperity measure.</a:t>
            </a:r>
          </a:p>
          <a:p>
            <a:pPr marL="0" indent="0">
              <a:buNone/>
            </a:pPr>
            <a:r>
              <a:rPr lang="en-US" sz="2000" dirty="0"/>
              <a:t>Per-capita GDP is often analyzed alongside more traditional measures of GDP. Economists use this metric for insight on their own country’s domestic productivity and the productivity of other countries. Per-capita GDP considers both a country’s GDP and its population. Therefore, it can be important to understand how each factor contributes to the overall result and is affecting per-capita GDP growth. If a country’s per-capita GDP is growing with a stable population level, for example, it could be the result of technological progressions that are producing more with the same population level. Some countries may have a high per-capita GDP but a small population, which usually means they have built up a self-sufficient economy based on an abundance of special resources.</a:t>
            </a:r>
          </a:p>
          <a:p>
            <a:pPr marL="0" indent="0">
              <a:buNone/>
            </a:pPr>
            <a:endParaRPr lang="en-US" dirty="0"/>
          </a:p>
        </p:txBody>
      </p:sp>
    </p:spTree>
    <p:extLst>
      <p:ext uri="{BB962C8B-B14F-4D97-AF65-F5344CB8AC3E}">
        <p14:creationId xmlns:p14="http://schemas.microsoft.com/office/powerpoint/2010/main" val="99439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B86CD-B830-4315-801B-21DBD1D6D68F}"/>
              </a:ext>
            </a:extLst>
          </p:cNvPr>
          <p:cNvSpPr>
            <a:spLocks noGrp="1"/>
          </p:cNvSpPr>
          <p:nvPr>
            <p:ph idx="1"/>
          </p:nvPr>
        </p:nvSpPr>
        <p:spPr>
          <a:xfrm>
            <a:off x="838200" y="336176"/>
            <a:ext cx="10515600" cy="6131859"/>
          </a:xfrm>
        </p:spPr>
        <p:txBody>
          <a:bodyPr/>
          <a:lstStyle/>
          <a:p>
            <a:r>
              <a:rPr lang="en-US" sz="2000" b="1" u="sng" dirty="0"/>
              <a:t>GDP Growth Rate</a:t>
            </a:r>
          </a:p>
          <a:p>
            <a:pPr marL="0" indent="0">
              <a:buNone/>
            </a:pPr>
            <a:r>
              <a:rPr lang="en-US" sz="2000" dirty="0"/>
              <a:t>The GDP growth rate compares the year-over-year (or quarterly) change in a country’s economic output to measure how fast an economy is growing. Usually expressed as a percentage rate, this measure is popular for economic policy-makers because GDP growth is thought to be closely connected to key policy targets such as inflation and unemployment rates.</a:t>
            </a:r>
          </a:p>
          <a:p>
            <a:pPr marL="0" indent="0">
              <a:buNone/>
            </a:pPr>
            <a:r>
              <a:rPr lang="en-US" sz="2000" dirty="0"/>
              <a:t>If GDP growth rates accelerate, it may be a signal that the economy is “overheating” and the central bank may seek to raise interest rates. Conversely, central banks see a shrinking (or negative) GDP growth rate (i.e., a recession) as a signal that rates should be lowered and that stimulus may be necessary.</a:t>
            </a:r>
          </a:p>
          <a:p>
            <a:pPr marL="0" indent="0">
              <a:buNone/>
            </a:pPr>
            <a:endParaRPr lang="en-US" sz="2000" dirty="0"/>
          </a:p>
          <a:p>
            <a:r>
              <a:rPr lang="en-US" sz="2000" b="1" u="sng" dirty="0"/>
              <a:t>GDP Purchasing Power Parity (PPP)</a:t>
            </a:r>
          </a:p>
          <a:p>
            <a:pPr marL="0" indent="0">
              <a:buNone/>
            </a:pPr>
            <a:r>
              <a:rPr lang="en-US" sz="2000" dirty="0"/>
              <a:t>While not directly a measure of GDP, economists look at purchasing power parity (PPP) to see how one country’s GDP measures up in “international dollars” using a method that adjusts for differences in local prices and costs of living to make cross-country comparisons of real output, real income, and living standards.</a:t>
            </a:r>
          </a:p>
          <a:p>
            <a:pPr marL="0" indent="0">
              <a:buNone/>
            </a:pPr>
            <a:endParaRPr lang="en-US" sz="2000" dirty="0"/>
          </a:p>
          <a:p>
            <a:endParaRPr lang="en-US" dirty="0"/>
          </a:p>
        </p:txBody>
      </p:sp>
    </p:spTree>
    <p:extLst>
      <p:ext uri="{BB962C8B-B14F-4D97-AF65-F5344CB8AC3E}">
        <p14:creationId xmlns:p14="http://schemas.microsoft.com/office/powerpoint/2010/main" val="11587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CC0840-2FA3-43D9-B831-5E6576465378}"/>
              </a:ext>
            </a:extLst>
          </p:cNvPr>
          <p:cNvSpPr>
            <a:spLocks noGrp="1"/>
          </p:cNvSpPr>
          <p:nvPr>
            <p:ph idx="1"/>
          </p:nvPr>
        </p:nvSpPr>
        <p:spPr>
          <a:xfrm>
            <a:off x="416859" y="282388"/>
            <a:ext cx="11201400" cy="6293224"/>
          </a:xfrm>
        </p:spPr>
        <p:txBody>
          <a:bodyPr>
            <a:normAutofit fontScale="92500" lnSpcReduction="20000"/>
          </a:bodyPr>
          <a:lstStyle/>
          <a:p>
            <a:pPr marL="0" indent="0" rtl="0" fontAlgn="base">
              <a:spcBef>
                <a:spcPts val="0"/>
              </a:spcBef>
              <a:spcAft>
                <a:spcPts val="0"/>
              </a:spcAft>
              <a:buNone/>
            </a:pPr>
            <a:r>
              <a:rPr lang="en-US" sz="3400" b="1" u="sng" strike="noStrike" dirty="0">
                <a:solidFill>
                  <a:srgbClr val="000000"/>
                </a:solidFill>
                <a:effectLst/>
                <a:latin typeface="Calibri" panose="020F0502020204030204" pitchFamily="34" charset="0"/>
              </a:rPr>
              <a:t>Ways of Calculating GDP</a:t>
            </a:r>
            <a:endParaRPr lang="en-US" sz="2600" b="0" i="0" u="none" strike="noStrike" dirty="0">
              <a:solidFill>
                <a:srgbClr val="000000"/>
              </a:solidFill>
              <a:effectLst/>
              <a:latin typeface="Calibri" panose="020F0502020204030204" pitchFamily="34" charset="0"/>
            </a:endParaRPr>
          </a:p>
          <a:p>
            <a:pPr marL="0" indent="0" rtl="0">
              <a:spcBef>
                <a:spcPts val="0"/>
              </a:spcBef>
              <a:spcAft>
                <a:spcPts val="1400"/>
              </a:spcAft>
              <a:buNone/>
            </a:pPr>
            <a:r>
              <a:rPr lang="en-US" sz="2600" b="0" i="0" u="none" strike="noStrike" dirty="0">
                <a:solidFill>
                  <a:srgbClr val="000000"/>
                </a:solidFill>
                <a:effectLst/>
                <a:latin typeface="Calibri" panose="020F0502020204030204" pitchFamily="34" charset="0"/>
              </a:rPr>
              <a:t>GDP can be determined via three primary methods. All three methods should yield the same figure when correctly calculated. These three approaches are often termed the expenditure approach, the output (or production) approach, and the income approach.</a:t>
            </a:r>
          </a:p>
          <a:p>
            <a:pPr marL="0" indent="0" rtl="0">
              <a:spcBef>
                <a:spcPts val="0"/>
              </a:spcBef>
              <a:spcAft>
                <a:spcPts val="1400"/>
              </a:spcAft>
              <a:buNone/>
            </a:pPr>
            <a:endParaRPr lang="en-US" b="1" u="sng" dirty="0"/>
          </a:p>
          <a:p>
            <a:pPr marL="0" indent="0" rtl="0">
              <a:spcBef>
                <a:spcPts val="0"/>
              </a:spcBef>
              <a:spcAft>
                <a:spcPts val="1400"/>
              </a:spcAft>
              <a:buNone/>
            </a:pPr>
            <a:r>
              <a:rPr lang="en-US" b="1" u="sng" dirty="0"/>
              <a:t>The Expenditure Approach</a:t>
            </a:r>
          </a:p>
          <a:p>
            <a:pPr marL="0" indent="0" rtl="0">
              <a:spcBef>
                <a:spcPts val="0"/>
              </a:spcBef>
              <a:spcAft>
                <a:spcPts val="1400"/>
              </a:spcAft>
              <a:buNone/>
            </a:pPr>
            <a:r>
              <a:rPr lang="en-US" dirty="0"/>
              <a:t>The expenditure approach, also known as the spending approach, calculates spending by the different groups that participate in the economy. The U.S. GDP is primarily measured based on the expenditure approach. This approach can be calculated using the following formula:</a:t>
            </a:r>
          </a:p>
          <a:p>
            <a:pPr marL="0" indent="0" algn="ctr" rtl="0">
              <a:spcBef>
                <a:spcPts val="0"/>
              </a:spcBef>
              <a:spcAft>
                <a:spcPts val="1400"/>
              </a:spcAft>
              <a:buNone/>
            </a:pPr>
            <a:r>
              <a:rPr lang="en-US" b="1" dirty="0"/>
              <a:t>GDP = C + G + I + NX</a:t>
            </a:r>
          </a:p>
          <a:p>
            <a:pPr marL="0" indent="0" rtl="0">
              <a:spcBef>
                <a:spcPts val="0"/>
              </a:spcBef>
              <a:spcAft>
                <a:spcPts val="1400"/>
              </a:spcAft>
              <a:buNone/>
            </a:pPr>
            <a:r>
              <a:rPr lang="en-US" dirty="0"/>
              <a:t>Where  C=consumption;</a:t>
            </a:r>
          </a:p>
          <a:p>
            <a:pPr marL="0" indent="0">
              <a:spcBef>
                <a:spcPts val="0"/>
              </a:spcBef>
              <a:spcAft>
                <a:spcPts val="1400"/>
              </a:spcAft>
              <a:buNone/>
            </a:pPr>
            <a:r>
              <a:rPr lang="en-US" dirty="0"/>
              <a:t>	G=government spending;</a:t>
            </a:r>
          </a:p>
          <a:p>
            <a:pPr marL="0" indent="0">
              <a:spcBef>
                <a:spcPts val="0"/>
              </a:spcBef>
              <a:spcAft>
                <a:spcPts val="1400"/>
              </a:spcAft>
              <a:buNone/>
            </a:pPr>
            <a:r>
              <a:rPr lang="en-US" dirty="0"/>
              <a:t>	I=investment; and  </a:t>
            </a:r>
          </a:p>
          <a:p>
            <a:pPr marL="0" indent="0">
              <a:spcBef>
                <a:spcPts val="0"/>
              </a:spcBef>
              <a:spcAft>
                <a:spcPts val="1400"/>
              </a:spcAft>
              <a:buNone/>
            </a:pPr>
            <a:r>
              <a:rPr lang="en-US" dirty="0"/>
              <a:t>	NX=net exports</a:t>
            </a:r>
          </a:p>
          <a:p>
            <a:pPr marL="0" indent="0" rtl="0">
              <a:spcBef>
                <a:spcPts val="0"/>
              </a:spcBef>
              <a:spcAft>
                <a:spcPts val="1400"/>
              </a:spcAft>
              <a:buNone/>
            </a:pPr>
            <a:r>
              <a:rPr lang="en-US" dirty="0"/>
              <a:t>All of these activities contribute to the GDP of a country. Consumption refers to private consumption expenditures or consumer spending. Consumers spend money to acquire goods and services, such as groceries and haircuts</a:t>
            </a:r>
            <a:br>
              <a:rPr lang="en-US" dirty="0"/>
            </a:br>
            <a:endParaRPr lang="en-US" dirty="0"/>
          </a:p>
        </p:txBody>
      </p:sp>
    </p:spTree>
    <p:extLst>
      <p:ext uri="{BB962C8B-B14F-4D97-AF65-F5344CB8AC3E}">
        <p14:creationId xmlns:p14="http://schemas.microsoft.com/office/powerpoint/2010/main" val="291353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0F1EA-4E66-4134-A0CF-6F6070BB49B6}"/>
              </a:ext>
            </a:extLst>
          </p:cNvPr>
          <p:cNvSpPr>
            <a:spLocks noGrp="1"/>
          </p:cNvSpPr>
          <p:nvPr>
            <p:ph idx="1"/>
          </p:nvPr>
        </p:nvSpPr>
        <p:spPr>
          <a:xfrm>
            <a:off x="349625" y="363071"/>
            <a:ext cx="11443446" cy="6199094"/>
          </a:xfrm>
        </p:spPr>
        <p:txBody>
          <a:bodyPr>
            <a:normAutofit fontScale="92500" lnSpcReduction="20000"/>
          </a:bodyPr>
          <a:lstStyle/>
          <a:p>
            <a:pPr marL="0" indent="0">
              <a:buNone/>
            </a:pPr>
            <a:r>
              <a:rPr lang="en-US" dirty="0"/>
              <a:t>. </a:t>
            </a:r>
            <a:r>
              <a:rPr lang="en-US" sz="2200" dirty="0"/>
              <a:t>Consumer spending is the biggest component of GDP, accounting for more than two-thirds of the U.S. GDP. Consumer confidence, therefore, has a very significant bearing on economic growth. A high confidence level indicates that consumers are willing to spend, while a low confidence level reflects uncertainty about the future and an unwillingness to spend.</a:t>
            </a:r>
            <a:endParaRPr lang="en-US" sz="2200" b="1" u="sng" dirty="0"/>
          </a:p>
          <a:p>
            <a:r>
              <a:rPr lang="en-US" b="1" u="sng" dirty="0"/>
              <a:t>The Production (Output) Approach</a:t>
            </a:r>
          </a:p>
          <a:p>
            <a:pPr marL="0" indent="0">
              <a:buNone/>
            </a:pPr>
            <a:r>
              <a:rPr lang="en-US" sz="2200" dirty="0"/>
              <a:t>The production approach is essentially the reverse of the expenditure approach. Instead of measuring the input costs that contribute to economic activity, the production approach estimates the total value of economic output and deducts the cost of intermediate goods that are consumed in the process (like those of materials and services). Whereas the expenditure approach projects forward from costs, the production approach looks backward from the vantage point of a state of completed economic activity.</a:t>
            </a:r>
          </a:p>
          <a:p>
            <a:r>
              <a:rPr lang="en-US" b="1" u="sng" dirty="0"/>
              <a:t>The Income Approach</a:t>
            </a:r>
          </a:p>
          <a:p>
            <a:pPr marL="0" indent="0">
              <a:buNone/>
            </a:pPr>
            <a:r>
              <a:rPr lang="en-US" sz="2000" dirty="0"/>
              <a:t>The income approach represents a kind of middle ground between the two other approaches to calculating GDP. The income approach calculates the income earned by all the factors of production in an economy, including the wages paid to labor, the rent earned by land, the return on capital in the form of interest, and corporate profits. </a:t>
            </a:r>
          </a:p>
          <a:p>
            <a:pPr marL="0" indent="0">
              <a:buNone/>
            </a:pPr>
            <a:r>
              <a:rPr lang="en-US" sz="2000" dirty="0"/>
              <a:t>The income approach factors in some adjustments for those items that are not considered payments made to factors of production. For one, there are some taxes—such as sales taxes and property taxes—that are classified as indirect business taxes. In addition, depreciation—a reserve that businesses set aside to account for the replacement of equipment that tends to wear down with use—is also added to the national income. All of this together constitutes a nation’s income.</a:t>
            </a:r>
          </a:p>
          <a:p>
            <a:pPr marL="0" indent="0">
              <a:buNone/>
            </a:pPr>
            <a:endParaRPr lang="en-US" dirty="0"/>
          </a:p>
        </p:txBody>
      </p:sp>
    </p:spTree>
    <p:extLst>
      <p:ext uri="{BB962C8B-B14F-4D97-AF65-F5344CB8AC3E}">
        <p14:creationId xmlns:p14="http://schemas.microsoft.com/office/powerpoint/2010/main" val="35269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8F61-D793-4DEA-91F2-E32E608D69C1}"/>
              </a:ext>
            </a:extLst>
          </p:cNvPr>
          <p:cNvSpPr>
            <a:spLocks noGrp="1"/>
          </p:cNvSpPr>
          <p:nvPr>
            <p:ph type="title"/>
          </p:nvPr>
        </p:nvSpPr>
        <p:spPr>
          <a:xfrm>
            <a:off x="838200" y="156601"/>
            <a:ext cx="10515600" cy="524436"/>
          </a:xfrm>
        </p:spPr>
        <p:txBody>
          <a:bodyPr>
            <a:normAutofit fontScale="90000"/>
          </a:bodyPr>
          <a:lstStyle/>
          <a:p>
            <a:pPr algn="ctr"/>
            <a:r>
              <a:rPr lang="en-US" dirty="0"/>
              <a:t> </a:t>
            </a:r>
            <a:r>
              <a:rPr lang="en-US" sz="4000" b="1" u="sng" dirty="0"/>
              <a:t>Gross National Product (GNP)</a:t>
            </a:r>
            <a:endParaRPr lang="en-US" b="1" u="sng" dirty="0"/>
          </a:p>
        </p:txBody>
      </p:sp>
      <p:sp>
        <p:nvSpPr>
          <p:cNvPr id="3" name="Content Placeholder 2">
            <a:extLst>
              <a:ext uri="{FF2B5EF4-FFF2-40B4-BE49-F238E27FC236}">
                <a16:creationId xmlns:a16="http://schemas.microsoft.com/office/drawing/2014/main" id="{8D0E0B86-E0E7-49B4-846F-CC78EC706384}"/>
              </a:ext>
            </a:extLst>
          </p:cNvPr>
          <p:cNvSpPr>
            <a:spLocks noGrp="1"/>
          </p:cNvSpPr>
          <p:nvPr>
            <p:ph idx="1"/>
          </p:nvPr>
        </p:nvSpPr>
        <p:spPr>
          <a:xfrm>
            <a:off x="443753" y="833718"/>
            <a:ext cx="11362765" cy="5688106"/>
          </a:xfrm>
        </p:spPr>
        <p:txBody>
          <a:bodyPr>
            <a:normAutofit fontScale="92500" lnSpcReduction="20000"/>
          </a:bodyPr>
          <a:lstStyle/>
          <a:p>
            <a:pPr marL="0" indent="0">
              <a:buNone/>
            </a:pPr>
            <a:r>
              <a:rPr lang="en-US" sz="2200" dirty="0"/>
              <a:t>Gross national product (GNP) is an estimate of total value of all the final products and services turned out in a given period by the means of production owned by a country's residents. GNP is commonly calculated by taking the sum of personal consumption expenditures, private domestic investment, government expenditure, net exports and any income earned by residents from overseas investments, minus income earned within the domestic economy by foreign residents. Net exports represent the difference between what a country exports minus any imports of goods and services.</a:t>
            </a:r>
          </a:p>
          <a:p>
            <a:pPr marL="0" indent="0">
              <a:buNone/>
            </a:pPr>
            <a:r>
              <a:rPr lang="en-US" sz="2200" dirty="0"/>
              <a:t>GNP is related to another important economic measure called gross domestic product (GDP), which takes into account all output produced within a country's borders regardless of who owns the means of production. GNP starts with GDP, adds residents' investment income from overseas investments, and subtracts foreign residents' investment income earned within a country. (For related reading, see "Understanding GDP vs. GNP")</a:t>
            </a:r>
          </a:p>
          <a:p>
            <a:pPr marL="0" indent="0">
              <a:buNone/>
            </a:pPr>
            <a:r>
              <a:rPr lang="en-US" sz="2200" dirty="0"/>
              <a:t>Objectives</a:t>
            </a:r>
          </a:p>
          <a:p>
            <a:pPr rtl="0" fontAlgn="base">
              <a:spcBef>
                <a:spcPts val="140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GNP measures the output of a country's residents regardless of the location of the actual underlying economic activity.</a:t>
            </a:r>
            <a:endParaRPr lang="en-US" sz="20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Income from overseas investments by a country's resident’s counts in GNP, and foreign investment within a country's borders does not. This is in contrast to GDP which measures economic output and income based on the location rather than nationality.</a:t>
            </a:r>
            <a:endParaRPr lang="en-US" sz="20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GNP and GDP can have different values, and a large difference between a country's GNP and GDP can suggest a great deal of integration into the global economy</a:t>
            </a:r>
            <a:r>
              <a:rPr lang="en-US" sz="1800" b="0" i="0" u="none" strike="noStrike" dirty="0">
                <a:solidFill>
                  <a:srgbClr val="000000"/>
                </a:solidFill>
                <a:effectLst/>
                <a:latin typeface="Calibri" panose="020F0502020204030204" pitchFamily="34" charset="0"/>
              </a:rPr>
              <a:t>.</a:t>
            </a:r>
            <a:endParaRPr lang="en-US" sz="1800" b="0" i="0" u="none" strike="noStrike" dirty="0">
              <a:solidFill>
                <a:srgbClr val="000000"/>
              </a:solidFill>
              <a:effectLst/>
              <a:latin typeface="Noto Sans Symbols"/>
            </a:endParaRPr>
          </a:p>
          <a:p>
            <a:pPr marL="0" indent="0">
              <a:buNone/>
            </a:pPr>
            <a:endParaRPr lang="en-US" sz="2200" dirty="0"/>
          </a:p>
          <a:p>
            <a:endParaRPr lang="en-US" dirty="0"/>
          </a:p>
        </p:txBody>
      </p:sp>
    </p:spTree>
    <p:extLst>
      <p:ext uri="{BB962C8B-B14F-4D97-AF65-F5344CB8AC3E}">
        <p14:creationId xmlns:p14="http://schemas.microsoft.com/office/powerpoint/2010/main" val="1171462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117</TotalTime>
  <Words>2821</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Garamond</vt:lpstr>
      <vt:lpstr>Noto Sans Symbols</vt:lpstr>
      <vt:lpstr>Savon</vt:lpstr>
      <vt:lpstr>NETAJI SUBHASH ENGINEERING COLLEGE</vt:lpstr>
      <vt:lpstr>MACROECONOMICS</vt:lpstr>
      <vt:lpstr>GROSS DOMESTIC PRODUCT (GDP)</vt:lpstr>
      <vt:lpstr>TYPES OF GDP</vt:lpstr>
      <vt:lpstr>PowerPoint Presentation</vt:lpstr>
      <vt:lpstr>PowerPoint Presentation</vt:lpstr>
      <vt:lpstr>PowerPoint Presentation</vt:lpstr>
      <vt:lpstr>PowerPoint Presentation</vt:lpstr>
      <vt:lpstr> Gross National Product (GNP)</vt:lpstr>
      <vt:lpstr>The Difference Between GNP and GDP</vt:lpstr>
      <vt:lpstr>Disposable Income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SINGH</dc:creator>
  <cp:lastModifiedBy>ADITYA SINGH</cp:lastModifiedBy>
  <cp:revision>8</cp:revision>
  <dcterms:created xsi:type="dcterms:W3CDTF">2022-07-24T09:22:11Z</dcterms:created>
  <dcterms:modified xsi:type="dcterms:W3CDTF">2022-07-24T11:19:37Z</dcterms:modified>
</cp:coreProperties>
</file>