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>
        <p:scale>
          <a:sx n="50" d="100"/>
          <a:sy n="50" d="100"/>
        </p:scale>
        <p:origin x="1891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boulevard.com/2022/09/the-major-types-of-phishing-attacks-how-to-identify-them-the-definitive-gui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ek.net/more-on-phish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ilbluster.com/blog/email-viruses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lickr.com/photos/intelfreepress/14167152169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journals/psychology/articles/10.3389/fpsyg.2020.01756/full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frontiersin.org/articles/10.3389/fcomp.2021.563060/ful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curi.net/2020/09/phishing-page-targets-atts-employee-multi-factor-authentica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eoasoorm.com/seo-friendly-url/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hishing-domain-detection-with-ml-5be9c99293e5" TargetMode="External"/><Relationship Id="rId7" Type="http://schemas.openxmlformats.org/officeDocument/2006/relationships/hyperlink" Target="https://newstrendtime.com/10-essential-tips-to-protect-yourself-from-online-phishing-attac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s://bonkersabouttech.com/how-can-you-avoid-phishing-scams/" TargetMode="Externa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talprosource.com/dont-get-hooked-6-tips-to-avoid-phishing-attack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networking-and-servers/9781788837927/1/ch01lvl1sec04/the-social-engineering-frame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blog/how-to/how-to-protect-against-phishing?om_em_cid=hho_email_CRM_EMAIL_BR_TRIG_ACT_AR_CSP_LC_NN-N360PE_T-14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5467244"/>
            <a:ext cx="10993547" cy="933556"/>
          </a:xfrm>
        </p:spPr>
        <p:txBody>
          <a:bodyPr>
            <a:normAutofit fontScale="62500" lnSpcReduction="20000"/>
          </a:bodyPr>
          <a:lstStyle/>
          <a:p>
            <a:r>
              <a:rPr lang="en-US" sz="5500" dirty="0"/>
              <a:t>Protect Yourself and Your Organization</a:t>
            </a:r>
          </a:p>
          <a:p>
            <a:r>
              <a:rPr lang="en-US" sz="2100" dirty="0">
                <a:solidFill>
                  <a:srgbClr val="7CEBFF"/>
                </a:solidFill>
              </a:rPr>
              <a:t>Vivek Maharaj @codealpha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E848-0E97-28D4-6E05-6F03E8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and Questions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EC5B5D-F524-6051-4F16-AF2034B782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64978" y="2197866"/>
            <a:ext cx="87611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 of Key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Phishing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Understanding what phishing is and the different types of attacks.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Identifying the signs of phishing emails and websites.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Steps to avoid falling victim to phishing attacks.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Awareness of common social engineering tactics.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Knowing how to report phishing incidents effectively.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Closing Remarks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Thank you for participating in the training.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Stay vigilant and always verify the authenticity of suspicious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Q&amp;A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83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240405" cy="22556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Presented by :</a:t>
            </a:r>
          </a:p>
          <a:p>
            <a:r>
              <a:rPr lang="en-US" dirty="0">
                <a:solidFill>
                  <a:schemeClr val="bg2"/>
                </a:solidFill>
              </a:rPr>
              <a:t>Vivek </a:t>
            </a:r>
            <a:r>
              <a:rPr lang="en-US" dirty="0" err="1">
                <a:solidFill>
                  <a:schemeClr val="bg2"/>
                </a:solidFill>
              </a:rPr>
              <a:t>maharaj</a:t>
            </a:r>
            <a:r>
              <a:rPr lang="en-US" dirty="0">
                <a:solidFill>
                  <a:schemeClr val="bg2"/>
                </a:solidFill>
              </a:rPr>
              <a:t> -  as part of  CODEALPHA Internship</a:t>
            </a:r>
          </a:p>
          <a:p>
            <a:r>
              <a:rPr lang="en-US" dirty="0">
                <a:solidFill>
                  <a:schemeClr val="bg2"/>
                </a:solidFill>
              </a:rPr>
              <a:t>vivekmaharaj41@gmail.com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E425-18C2-33FF-CEC2-E2347327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27EF-DE20-C1DE-6225-3A4426E0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Definition</a:t>
            </a:r>
            <a:r>
              <a:rPr lang="en-US" sz="2400" dirty="0"/>
              <a:t>: Phishing is a type of cyber attack where attackers impersonate legitimate organizations via email, text message, or other communication channels to steal sensitive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Types of Phishing Attacks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Email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Spear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Smishing (SMS Phishing)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Vishing (Voice Phishing)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FD4F4AF-4FF7-8157-9E81-8FE4082A7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3056152"/>
            <a:ext cx="5166154" cy="30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8D9E-5689-DBA2-2561-9B89623E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 to Spot Phishing Emails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F373-8AE2-2379-CBE3-294AE23D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Common Signs</a:t>
            </a:r>
            <a:r>
              <a:rPr lang="en-US" dirty="0"/>
              <a:t>:</a:t>
            </a:r>
          </a:p>
          <a:p>
            <a:r>
              <a:rPr lang="en-US" dirty="0"/>
              <a:t>Suspicious sender addresses</a:t>
            </a:r>
          </a:p>
          <a:p>
            <a:r>
              <a:rPr lang="en-US" dirty="0"/>
              <a:t>Poor grammar and spelling</a:t>
            </a:r>
          </a:p>
          <a:p>
            <a:r>
              <a:rPr lang="en-US" dirty="0"/>
              <a:t>Urgent or threatening language</a:t>
            </a:r>
          </a:p>
          <a:p>
            <a:r>
              <a:rPr lang="en-US" dirty="0"/>
              <a:t>Unusual attachments or links</a:t>
            </a:r>
          </a:p>
          <a:p>
            <a:endParaRPr lang="en-ZA" dirty="0"/>
          </a:p>
        </p:txBody>
      </p:sp>
      <p:pic>
        <p:nvPicPr>
          <p:cNvPr id="5" name="Picture 4" descr="A screenshot of a email&#10;&#10;Description automatically generated">
            <a:extLst>
              <a:ext uri="{FF2B5EF4-FFF2-40B4-BE49-F238E27FC236}">
                <a16:creationId xmlns:a16="http://schemas.microsoft.com/office/drawing/2014/main" id="{64B2FDA3-A7CE-3F92-BCA9-157B5B5E9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0586" y="2590897"/>
            <a:ext cx="2788035" cy="2854643"/>
          </a:xfrm>
          <a:prstGeom prst="rect">
            <a:avLst/>
          </a:prstGeom>
        </p:spPr>
      </p:pic>
      <p:pic>
        <p:nvPicPr>
          <p:cNvPr id="8" name="Picture 7" descr="A computer screen with orange and white text&#10;&#10;Description automatically generated">
            <a:extLst>
              <a:ext uri="{FF2B5EF4-FFF2-40B4-BE49-F238E27FC236}">
                <a16:creationId xmlns:a16="http://schemas.microsoft.com/office/drawing/2014/main" id="{AEAF1966-11AC-E38A-59CB-4816D39BE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88621" y="2590896"/>
            <a:ext cx="4164420" cy="28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5187-584E-F41C-7773-C4A95F1D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ZA" dirty="0"/>
              <a:t>Real-life examples</a:t>
            </a:r>
          </a:p>
        </p:txBody>
      </p:sp>
      <p:pic>
        <p:nvPicPr>
          <p:cNvPr id="5" name="Content Placeholder 4" descr="A screenshot of a email&#10;&#10;Description automatically generated">
            <a:extLst>
              <a:ext uri="{FF2B5EF4-FFF2-40B4-BE49-F238E27FC236}">
                <a16:creationId xmlns:a16="http://schemas.microsoft.com/office/drawing/2014/main" id="{9D9A7A24-5D00-B4BD-F58A-356C3115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5739" y="2180496"/>
            <a:ext cx="3558722" cy="1879776"/>
          </a:xfrm>
          <a:prstGeom prst="rect">
            <a:avLst/>
          </a:prstGeom>
        </p:spPr>
      </p:pic>
      <p:pic>
        <p:nvPicPr>
          <p:cNvPr id="8" name="Picture 7" descr="A close-up of a message">
            <a:extLst>
              <a:ext uri="{FF2B5EF4-FFF2-40B4-BE49-F238E27FC236}">
                <a16:creationId xmlns:a16="http://schemas.microsoft.com/office/drawing/2014/main" id="{8C5441A9-154D-F315-108A-13A66F210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905739" y="4304999"/>
            <a:ext cx="3667770" cy="1553800"/>
          </a:xfrm>
          <a:prstGeom prst="rect">
            <a:avLst/>
          </a:prstGeom>
        </p:spPr>
      </p:pic>
      <p:pic>
        <p:nvPicPr>
          <p:cNvPr id="11" name="Picture 10" descr="A screenshot of a email&#10;&#10;Description automatically generated">
            <a:extLst>
              <a:ext uri="{FF2B5EF4-FFF2-40B4-BE49-F238E27FC236}">
                <a16:creationId xmlns:a16="http://schemas.microsoft.com/office/drawing/2014/main" id="{E3EA4E4C-0D26-017E-099B-4D07FD29C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19561" y="2451951"/>
            <a:ext cx="3866698" cy="29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BBAB-28C9-3815-81FF-049E3CE2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ZA" dirty="0"/>
              <a:t>Identifying Phishing Websites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E73C7A-809C-A940-3A3F-A565DFFDCE6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228003"/>
            <a:ext cx="4401312" cy="15972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Checking URL Legitimacy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Hover over links to check the actual URL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Look for HTTPS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Ensure the site uses HTTP</a:t>
            </a:r>
            <a:r>
              <a:rPr lang="en-US" altLang="en-US"/>
              <a:t>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 descr="Screens screenshot of a computer screen&#10;&#10;Description automatically generated">
            <a:extLst>
              <a:ext uri="{FF2B5EF4-FFF2-40B4-BE49-F238E27FC236}">
                <a16:creationId xmlns:a16="http://schemas.microsoft.com/office/drawing/2014/main" id="{D7F3CE22-C165-E857-008E-B5CF9D43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5711" y="2228003"/>
            <a:ext cx="4687803" cy="3633047"/>
          </a:xfrm>
          <a:prstGeom prst="rect">
            <a:avLst/>
          </a:prstGeom>
          <a:noFill/>
        </p:spPr>
      </p:pic>
      <p:pic>
        <p:nvPicPr>
          <p:cNvPr id="9" name="Picture 8" descr="A green and white logo&#10;&#10;Description automatically generated">
            <a:extLst>
              <a:ext uri="{FF2B5EF4-FFF2-40B4-BE49-F238E27FC236}">
                <a16:creationId xmlns:a16="http://schemas.microsoft.com/office/drawing/2014/main" id="{BAFE8805-85CB-F676-54DA-337CC83DA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1192" y="3797935"/>
            <a:ext cx="5055097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2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C241-BF95-7DEF-92EB-8BF3047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Phishing Website Examples</a:t>
            </a:r>
          </a:p>
        </p:txBody>
      </p:sp>
      <p:pic>
        <p:nvPicPr>
          <p:cNvPr id="8" name="Content Placeholder 7" descr="A screenshot of a facebook page&#10;&#10;Description automatically generated">
            <a:extLst>
              <a:ext uri="{FF2B5EF4-FFF2-40B4-BE49-F238E27FC236}">
                <a16:creationId xmlns:a16="http://schemas.microsoft.com/office/drawing/2014/main" id="{04E6E4C7-5F4B-5782-73B1-0D899F0DC0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1193" y="4637676"/>
            <a:ext cx="4548121" cy="1974843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D4FF412-FCD0-65B2-C4C8-660EBC5AC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614645"/>
            <a:ext cx="5611712" cy="3010452"/>
          </a:xfrm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6682383C-0A74-0FC7-6084-BB2A12D50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1194" y="1941495"/>
            <a:ext cx="4548120" cy="24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0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7F29-BEB7-BB45-B95F-CEE62FAD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How to Avoid Phishing Attacks</a:t>
            </a:r>
            <a:endParaRPr lang="en-Z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33C8D8-91C2-560B-8D8F-4D562E6C436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228004"/>
            <a:ext cx="5422390" cy="29120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Do not click on suspicious links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Verify the sender before providing personal information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anti-phishing tools and software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Regularly update your software and security settings </a:t>
            </a:r>
          </a:p>
        </p:txBody>
      </p:sp>
      <p:pic>
        <p:nvPicPr>
          <p:cNvPr id="7" name="Content Placeholder 6" descr="A blue and white envelope with a hook and a blue paper with a at sign on it&#10;&#10;Description automatically generated">
            <a:extLst>
              <a:ext uri="{FF2B5EF4-FFF2-40B4-BE49-F238E27FC236}">
                <a16:creationId xmlns:a16="http://schemas.microsoft.com/office/drawing/2014/main" id="{FECAB830-7A56-AD1F-4103-783CF6118C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5209" y="2227263"/>
            <a:ext cx="4388631" cy="3633787"/>
          </a:xfrm>
          <a:noFill/>
        </p:spPr>
      </p:pic>
    </p:spTree>
    <p:extLst>
      <p:ext uri="{BB962C8B-B14F-4D97-AF65-F5344CB8AC3E}">
        <p14:creationId xmlns:p14="http://schemas.microsoft.com/office/powerpoint/2010/main" val="413074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B2C7-3623-8217-C54F-E76692F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ZA" dirty="0"/>
              <a:t>Understanding 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67BE-B2DA-30EA-5A4C-61BCB222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250892"/>
            <a:ext cx="4554686" cy="21226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Common Techniques</a:t>
            </a:r>
            <a:r>
              <a:rPr lang="en-US" dirty="0"/>
              <a:t>:</a:t>
            </a:r>
          </a:p>
          <a:p>
            <a:r>
              <a:rPr lang="en-US" dirty="0"/>
              <a:t>Pretexting</a:t>
            </a:r>
          </a:p>
          <a:p>
            <a:r>
              <a:rPr lang="en-US" dirty="0"/>
              <a:t>Baiting</a:t>
            </a:r>
          </a:p>
          <a:p>
            <a:r>
              <a:rPr lang="en-US" dirty="0"/>
              <a:t>Quid Pro Quo</a:t>
            </a:r>
          </a:p>
          <a:p>
            <a:r>
              <a:rPr lang="en-US" dirty="0"/>
              <a:t>Tailgating</a:t>
            </a:r>
          </a:p>
          <a:p>
            <a:endParaRPr lang="en-ZA" dirty="0"/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B2BC6FF6-4BC6-9EAB-8F3D-C9CF6A01BE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7292" y="4373535"/>
            <a:ext cx="4554686" cy="2123940"/>
          </a:xfrm>
          <a:noFill/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928F9019-CACB-692F-58ED-3AE7F6845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40680" y="2250892"/>
            <a:ext cx="6278880" cy="41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Incident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 2016, a group of hackers used social engineering to trick an employee at a large technology company into revealing sensitive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Pretexting - The attackers posed as IT support staff and contacted the employee, claiming they needed to verify the employee's login credentials due to a supposed security issue.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employee, believing the request was legitimate, provided their login details. The attackers then used this information to gain access to the company's internal network, resulting in a significant data breach.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Always verify the identity of individuals requesting sensitive information, even if they appear to be from within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52089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859C-F8C7-17F9-DD4A-E097EF60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Report Phishing Attacks</a:t>
            </a:r>
            <a:endParaRPr lang="en-ZA" dirty="0"/>
          </a:p>
        </p:txBody>
      </p:sp>
      <p:pic>
        <p:nvPicPr>
          <p:cNvPr id="7" name="Content Placeholder 6" descr="A screenshot of a computer email&#10;&#10;Description automatically generated">
            <a:extLst>
              <a:ext uri="{FF2B5EF4-FFF2-40B4-BE49-F238E27FC236}">
                <a16:creationId xmlns:a16="http://schemas.microsoft.com/office/drawing/2014/main" id="{9AADB24B-93BB-C8F5-AB5E-545E5117E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23133" y="2684463"/>
            <a:ext cx="3371983" cy="3633787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A9D293DF-1190-0221-AB0E-5D179C384FD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310576"/>
            <a:ext cx="670352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 Not Interact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 not click any links or download any attachments from the suspected phishing message.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Evidence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Take a screenshot of the email or website, including the URL and any suspicious elements.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 Internally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Forward the email to your IT or security team.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 any relevant details about how you received the message and any actions you took.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 Externally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emails: Forward the email to the Anti-Phishing Working Group at reportphishing@apwg.org.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websites: Report the URL to Google Safe Browsing or Microsoft SmartScreen.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Follow 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Monitor for any response or further instructions from your IT or security team. </a:t>
            </a:r>
          </a:p>
        </p:txBody>
      </p:sp>
    </p:spTree>
    <p:extLst>
      <p:ext uri="{BB962C8B-B14F-4D97-AF65-F5344CB8AC3E}">
        <p14:creationId xmlns:p14="http://schemas.microsoft.com/office/powerpoint/2010/main" val="26499583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62</TotalTime>
  <Words>513</Words>
  <Application>Microsoft Office PowerPoint</Application>
  <PresentationFormat>Widescreen</PresentationFormat>
  <Paragraphs>69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Custom</vt:lpstr>
      <vt:lpstr>Phishing AWARENESS TRAINING</vt:lpstr>
      <vt:lpstr>WHAT IS PHISHING?</vt:lpstr>
      <vt:lpstr>How  to Spot Phishing Emails</vt:lpstr>
      <vt:lpstr>Real-life examples</vt:lpstr>
      <vt:lpstr>Identifying Phishing Websites</vt:lpstr>
      <vt:lpstr>Phishing Website Examples</vt:lpstr>
      <vt:lpstr>How to Avoid Phishing Attacks</vt:lpstr>
      <vt:lpstr>Understanding Social Engineering</vt:lpstr>
      <vt:lpstr>How to Report Phishing Attacks</vt:lpstr>
      <vt:lpstr>Conclusion and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Maharaj</dc:creator>
  <cp:lastModifiedBy>Vivek Maharaj</cp:lastModifiedBy>
  <cp:revision>2</cp:revision>
  <dcterms:created xsi:type="dcterms:W3CDTF">2024-07-01T12:45:13Z</dcterms:created>
  <dcterms:modified xsi:type="dcterms:W3CDTF">2024-07-01T21:24:48Z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