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6"/>
  </p:notesMasterIdLst>
  <p:sldIdLst>
    <p:sldId id="258" r:id="rId5"/>
    <p:sldId id="260" r:id="rId6"/>
    <p:sldId id="262" r:id="rId7"/>
    <p:sldId id="264" r:id="rId8"/>
    <p:sldId id="266" r:id="rId9"/>
    <p:sldId id="268" r:id="rId10"/>
    <p:sldId id="270" r:id="rId11"/>
    <p:sldId id="272" r:id="rId12"/>
    <p:sldId id="274" r:id="rId13"/>
    <p:sldId id="276" r:id="rId14"/>
    <p:sldId id="280" r:id="rId15"/>
    <p:sldId id="282" r:id="rId16"/>
    <p:sldId id="284" r:id="rId17"/>
    <p:sldId id="286" r:id="rId18"/>
    <p:sldId id="367" r:id="rId19"/>
    <p:sldId id="368" r:id="rId20"/>
    <p:sldId id="290" r:id="rId21"/>
    <p:sldId id="292" r:id="rId22"/>
    <p:sldId id="369" r:id="rId23"/>
    <p:sldId id="296" r:id="rId24"/>
    <p:sldId id="370" r:id="rId25"/>
    <p:sldId id="300" r:id="rId26"/>
    <p:sldId id="371" r:id="rId27"/>
    <p:sldId id="304" r:id="rId28"/>
    <p:sldId id="306" r:id="rId29"/>
    <p:sldId id="308" r:id="rId30"/>
    <p:sldId id="314" r:id="rId31"/>
    <p:sldId id="316" r:id="rId32"/>
    <p:sldId id="372" r:id="rId33"/>
    <p:sldId id="373" r:id="rId34"/>
    <p:sldId id="374" r:id="rId35"/>
    <p:sldId id="375" r:id="rId36"/>
    <p:sldId id="324" r:id="rId37"/>
    <p:sldId id="326" r:id="rId38"/>
    <p:sldId id="332" r:id="rId39"/>
    <p:sldId id="376" r:id="rId40"/>
    <p:sldId id="377" r:id="rId41"/>
    <p:sldId id="336" r:id="rId42"/>
    <p:sldId id="378" r:id="rId43"/>
    <p:sldId id="340" r:id="rId44"/>
    <p:sldId id="342" r:id="rId45"/>
    <p:sldId id="348" r:id="rId46"/>
    <p:sldId id="350" r:id="rId47"/>
    <p:sldId id="352" r:id="rId48"/>
    <p:sldId id="354" r:id="rId49"/>
    <p:sldId id="379" r:id="rId50"/>
    <p:sldId id="358" r:id="rId51"/>
    <p:sldId id="380" r:id="rId52"/>
    <p:sldId id="362" r:id="rId53"/>
    <p:sldId id="364" r:id="rId54"/>
    <p:sldId id="366" r:id="rId55"/>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B3C8F-29D9-4BC6-97BD-633DB51E838F}" v="3180" dt="2022-06-24T11:07:54.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varScale="1">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BDD2-3DCF-4616-9BDF-F1646F2AC7A0}" type="datetimeFigureOut">
              <a:t>6/24/2022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134DF-CD2E-4EAB-8A1A-A804DB3C2B92}"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20000"/>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3209826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06018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99066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2647169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extLst>
      <p:ext uri="{BB962C8B-B14F-4D97-AF65-F5344CB8AC3E}">
        <p14:creationId xmlns:p14="http://schemas.microsoft.com/office/powerpoint/2010/main" val="2959989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515888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extLst>
      <p:ext uri="{BB962C8B-B14F-4D97-AF65-F5344CB8AC3E}">
        <p14:creationId xmlns:p14="http://schemas.microsoft.com/office/powerpoint/2010/main" val="226361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1393887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1345732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1858806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6796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extLst>
      <p:ext uri="{BB962C8B-B14F-4D97-AF65-F5344CB8AC3E}">
        <p14:creationId xmlns:p14="http://schemas.microsoft.com/office/powerpoint/2010/main" val="1523014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It's useful to test an API by sending queries over a browser's URL, complete with a query string populated by an access token. But in a production app, you might need to make a more complicated API call with various data assembled to form a query.</a:t>
            </a:r>
          </a:p>
          <a:p>
            <a:endParaRPr/>
          </a:p>
          <a:p>
            <a:pPr>
              <a:spcBef>
                <a:spcPct val="43750"/>
              </a:spcBef>
              <a:spcAft>
                <a:spcPct val="43750"/>
              </a:spcAft>
            </a:pPr>
            <a:r>
              <a:t>That's why many developers rely on libraries that standardize the process of working with APIs. For JavaScript developers, Axios is an excellent choice. Python programmers might use Requests. Using PowerShell? Try RestMethod.</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extLst>
      <p:ext uri="{BB962C8B-B14F-4D97-AF65-F5344CB8AC3E}">
        <p14:creationId xmlns:p14="http://schemas.microsoft.com/office/powerpoint/2010/main" val="2335965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extLst>
      <p:ext uri="{BB962C8B-B14F-4D97-AF65-F5344CB8AC3E}">
        <p14:creationId xmlns:p14="http://schemas.microsoft.com/office/powerpoint/2010/main" val="101250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5000" lnSpcReduction="20000"/>
          </a:bodyPr>
          <a:lstStyle/>
          <a:p>
            <a:pPr>
              <a:spcBef>
                <a:spcPct val="43750"/>
              </a:spcBef>
              <a:spcAft>
                <a:spcPct val="43750"/>
              </a:spcAft>
            </a:pPr>
            <a:endParaRPr lang="en-US"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99A2A4F-5A36-46B8-A0A7-9C4FE8F85201}" type="datetimeFigureOut">
              <a:rPr lang="en-US" smtClean="0"/>
              <a:t>6/24/2022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F96D491-8BA7-457D-81A6-C86925E00860}" type="datetimeFigureOut">
              <a:rPr lang="en-US" smtClean="0"/>
              <a:t>6/24/2022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770DDA7-F57C-48CC-B541-20360D50FE05}" type="datetimeFigureOut">
              <a:rPr lang="en-US" smtClean="0"/>
              <a:t>6/24/2022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F7CBF44-0BBE-473A-8BC9-E3817C10B5DD}" type="datetimeFigureOut">
              <a:rPr lang="en-US" smtClean="0"/>
              <a:t>6/24/2022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2204995-D4E6-425A-8AC3-E471F3AC1403}" type="datetimeFigureOut">
              <a:rPr lang="en-US" smtClean="0"/>
              <a:t>6/24/2022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1DA0BE8-1D24-4257-8DDE-6D9EF9EEA1A2}" type="datetimeFigureOut">
              <a:rPr lang="en-US" smtClean="0"/>
              <a:t>6/24/2022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5124C53-C5E3-427B-BF24-6C57B25AC3BD}" type="datetimeFigureOut">
              <a:rPr lang="en-US" smtClean="0"/>
              <a:t>6/24/2022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EFCACF1C-97E3-472E-9D62-33218548B4DA}" type="datetimeFigureOut">
              <a:rPr lang="en-US" smtClean="0"/>
              <a:t>6/24/2022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986421E-912F-4EE0-97D1-EB98CF892CE1}" type="datetimeFigureOut">
              <a:rPr lang="en-US" smtClean="0"/>
              <a:t>6/24/2022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18A3FF0-52B5-4E21-ACB6-0D3AB5404373}" type="datetimeFigureOut">
              <a:rPr lang="en-US" smtClean="0"/>
              <a:t>6/24/2022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9A10B54-1359-43DE-B1D2-6E43AF546C9E}" type="datetimeFigureOut">
              <a:rPr lang="en-US" smtClean="0"/>
              <a:t>6/24/2022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6/24/2022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cli/azure/resource"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cli/azure/iot/hub#az-iot-hub-create"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hyperlink" Target="https://azure.microsoft.com/pricing/details/iot-hu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learn/paths/use-iot-hub-apps-manage-iot-devices/"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rVSiK/code-green/blob/main/workshop/code/sensors"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hyperlink" Target="https://en.wikipedia.org/wiki/Environment_variable#:~:text=An%20environment%20variable%20is%20a,in%20which%20a%20process%20run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rVSiK/code-green/blob/main/workshop/code/models/crop.ipynb" TargetMode="External"/><Relationship Id="rId2" Type="http://schemas.openxmlformats.org/officeDocument/2006/relationships/notesSlide" Target="../notesSlides/notesSlide40.xml"/><Relationship Id="rId1" Type="http://schemas.openxmlformats.org/officeDocument/2006/relationships/slideLayout" Target="../slideLayouts/slideLayout20.xml"/><Relationship Id="rId5" Type="http://schemas.openxmlformats.org/officeDocument/2006/relationships/hyperlink" Target="https://pypi.org/project/pip/" TargetMode="External"/><Relationship Id="rId4" Type="http://schemas.openxmlformats.org/officeDocument/2006/relationships/hyperlink" Target="https://github.com/MrVSiK/code-green/blob/main/workshop/code/models/crop-data.csv"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hyperlink" Target="http://www.fao.org/3/ca9692en/online/ca9692en.html#chapter-Key_message"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ea typeface="+mj-lt"/>
                <a:cs typeface="+mj-lt"/>
              </a:rPr>
              <a:t>What is IoT?</a:t>
            </a:r>
          </a:p>
        </p:txBody>
      </p:sp>
      <p:sp>
        <p:nvSpPr>
          <p:cNvPr id="3" name="Subtitle"/>
          <p:cNvSpPr>
            <a:spLocks noGrp="1"/>
          </p:cNvSpPr>
          <p:nvPr>
            <p:ph sz="quarter" idx="10"/>
          </p:nvPr>
        </p:nvSpPr>
        <p:spPr>
          <a:xfrm>
            <a:off x="584200" y="1435100"/>
            <a:ext cx="11018838" cy="5343001"/>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The Internet of Things (IoT) is a network of physical devices that connect to and exchange data with other devices and services over the Internet or other network. There are currently over ten billion connected devices in the world and more are added every year. Anything that can be embedded with the necessary sensors and software can be connected over the internet.</a:t>
            </a:r>
            <a:endParaRPr lang="en-US" dirty="0"/>
          </a:p>
          <a:p>
            <a:r>
              <a:rPr lang="en-US" b="1" dirty="0">
                <a:ea typeface="+mn-lt"/>
                <a:cs typeface="+mn-lt"/>
              </a:rPr>
              <a:t>Azure IoT Hub</a:t>
            </a:r>
            <a:r>
              <a:rPr lang="en-US" dirty="0">
                <a:ea typeface="+mn-lt"/>
                <a:cs typeface="+mn-lt"/>
              </a:rPr>
              <a:t> is a managed service hosted in the cloud that acts as a central message hub for communication between an IoT application and its attached devices. You can connect millions of devices and their backend solutions reliably and securely. Almost any device can be connected to an IoT hub.</a:t>
            </a:r>
          </a:p>
          <a:p>
            <a:endParaRP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Create an IoT hub</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ea typeface="+mj-lt"/>
                <a:cs typeface="+mj-lt"/>
              </a:rPr>
              <a:t>Create an IoT hub</a:t>
            </a:r>
            <a:endParaRPr lang="en-US" dirty="0"/>
          </a:p>
        </p:txBody>
      </p:sp>
      <p:sp>
        <p:nvSpPr>
          <p:cNvPr id="3" name="Subtitle"/>
          <p:cNvSpPr>
            <a:spLocks noGrp="1"/>
          </p:cNvSpPr>
          <p:nvPr>
            <p:ph sz="quarter" idx="10"/>
          </p:nvPr>
        </p:nvSpPr>
        <p:spPr>
          <a:xfrm>
            <a:off x="584200" y="1435100"/>
            <a:ext cx="11018838" cy="2240613"/>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Use the Azure CLI to create a resource group and then add an IoT hub.</a:t>
            </a:r>
            <a:endParaRPr lang="en-US" dirty="0">
              <a:ea typeface="+mn-lt"/>
            </a:endParaRPr>
          </a:p>
          <a:p>
            <a:r>
              <a:rPr lang="en-US" dirty="0">
                <a:ea typeface="+mn-lt"/>
                <a:cs typeface="+mn-lt"/>
              </a:rPr>
              <a:t>1. When you create an IoT hub, you must create it in a resource group. Either use an existing resource group, or run the following </a:t>
            </a:r>
            <a:r>
              <a:rPr lang="en-US" dirty="0">
                <a:ea typeface="+mn-lt"/>
                <a:cs typeface="+mn-lt"/>
                <a:hlinkClick r:id="rId3"/>
              </a:rPr>
              <a:t>command to create a resource group</a:t>
            </a:r>
            <a:r>
              <a:rPr lang="en-US" dirty="0">
                <a:ea typeface="+mn-lt"/>
                <a:cs typeface="+mn-lt"/>
              </a:rPr>
              <a:t>:</a:t>
            </a:r>
            <a:endParaRPr lang="en-US" dirty="0"/>
          </a:p>
        </p:txBody>
      </p:sp>
      <p:sp>
        <p:nvSpPr>
          <p:cNvPr id="6" name="New shape">
            <a:extLst>
              <a:ext uri="{FF2B5EF4-FFF2-40B4-BE49-F238E27FC236}">
                <a16:creationId xmlns:a16="http://schemas.microsoft.com/office/drawing/2014/main" id="{2F15AF11-C155-F720-E714-384941F8C480}"/>
              </a:ext>
            </a:extLst>
          </p:cNvPr>
          <p:cNvSpPr/>
          <p:nvPr/>
        </p:nvSpPr>
        <p:spPr>
          <a:xfrm>
            <a:off x="583915" y="4642664"/>
            <a:ext cx="10972800" cy="75918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r>
              <a:rPr lang="en-US" sz="1600" dirty="0" err="1">
                <a:solidFill>
                  <a:schemeClr val="accent1"/>
                </a:solidFill>
                <a:ea typeface="+mn-lt"/>
                <a:cs typeface="+mn-lt"/>
              </a:rPr>
              <a:t>az</a:t>
            </a:r>
            <a:r>
              <a:rPr lang="en-US" sz="1600" dirty="0">
                <a:solidFill>
                  <a:schemeClr val="accent1"/>
                </a:solidFill>
                <a:ea typeface="+mn-lt"/>
                <a:cs typeface="+mn-lt"/>
              </a:rPr>
              <a:t> group create --name </a:t>
            </a:r>
            <a:r>
              <a:rPr lang="en-US" sz="1600" dirty="0">
                <a:solidFill>
                  <a:schemeClr val="tx1"/>
                </a:solidFill>
                <a:ea typeface="+mn-lt"/>
                <a:cs typeface="+mn-lt"/>
              </a:rPr>
              <a:t>{your resource group name}</a:t>
            </a:r>
            <a:r>
              <a:rPr lang="en-US" sz="1600" dirty="0">
                <a:solidFill>
                  <a:schemeClr val="accent1"/>
                </a:solidFill>
                <a:ea typeface="+mn-lt"/>
                <a:cs typeface="+mn-lt"/>
              </a:rPr>
              <a:t> --location </a:t>
            </a:r>
            <a:r>
              <a:rPr lang="en-US" sz="1600" dirty="0" err="1">
                <a:solidFill>
                  <a:schemeClr val="accent1"/>
                </a:solidFill>
                <a:ea typeface="+mn-lt"/>
                <a:cs typeface="+mn-lt"/>
              </a:rPr>
              <a:t>westus</a:t>
            </a:r>
            <a:endParaRPr lang="en-US" sz="1600" dirty="0" err="1">
              <a:solidFill>
                <a:schemeClr val="accent1"/>
              </a:solidFill>
              <a:cs typeface="Segoe UI"/>
            </a:endParaRPr>
          </a:p>
        </p:txBody>
      </p:sp>
      <p:sp>
        <p:nvSpPr>
          <p:cNvPr id="8" name="New shape">
            <a:extLst>
              <a:ext uri="{FF2B5EF4-FFF2-40B4-BE49-F238E27FC236}">
                <a16:creationId xmlns:a16="http://schemas.microsoft.com/office/drawing/2014/main" id="{9EC0496D-0A56-5550-64D0-6D49143379F9}"/>
              </a:ext>
            </a:extLst>
          </p:cNvPr>
          <p:cNvSpPr/>
          <p:nvPr/>
        </p:nvSpPr>
        <p:spPr>
          <a:xfrm>
            <a:off x="583915" y="428605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45720" rIns="91440" bIns="45720" rtlCol="0" anchor="ctr">
            <a:spAutoFit/>
          </a:bodyPr>
          <a:lstStyle/>
          <a:p>
            <a:r>
              <a:rPr lang="en-US" dirty="0">
                <a:solidFill>
                  <a:srgbClr val="000000"/>
                </a:solidFill>
                <a:cs typeface="Arial"/>
              </a:rPr>
              <a:t>Azure CLI</a:t>
            </a:r>
            <a:endParaRPr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endParaRPr lang="en-US" dirty="0"/>
          </a:p>
        </p:txBody>
      </p:sp>
      <p:sp>
        <p:nvSpPr>
          <p:cNvPr id="3" name="Subtitle"/>
          <p:cNvSpPr>
            <a:spLocks noGrp="1"/>
          </p:cNvSpPr>
          <p:nvPr>
            <p:ph sz="quarter" idx="10"/>
          </p:nvPr>
        </p:nvSpPr>
        <p:spPr>
          <a:xfrm>
            <a:off x="584200" y="1435100"/>
            <a:ext cx="11018838" cy="33609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2. </a:t>
            </a:r>
            <a:r>
              <a:rPr lang="en-US" dirty="0">
                <a:ea typeface="+mn-lt"/>
                <a:cs typeface="+mn-lt"/>
              </a:rPr>
              <a:t>Run the following </a:t>
            </a:r>
            <a:r>
              <a:rPr lang="en-US" dirty="0">
                <a:ea typeface="+mn-lt"/>
                <a:cs typeface="+mn-lt"/>
                <a:hlinkClick r:id="rId3"/>
              </a:rPr>
              <a:t>command to create an IoT hub</a:t>
            </a:r>
            <a:r>
              <a:rPr lang="en-US" dirty="0">
                <a:ea typeface="+mn-lt"/>
                <a:cs typeface="+mn-lt"/>
              </a:rPr>
              <a:t> in your resource group, using a globally unique name for your IoT hub:</a:t>
            </a:r>
          </a:p>
          <a:p>
            <a:endParaRPr lang="en-US" dirty="0"/>
          </a:p>
          <a:p>
            <a:endParaRPr lang="en-US" dirty="0"/>
          </a:p>
          <a:p>
            <a:endParaRPr lang="en-US" dirty="0"/>
          </a:p>
          <a:p>
            <a:r>
              <a:rPr lang="en-US" dirty="0">
                <a:ea typeface="+mn-lt"/>
                <a:cs typeface="+mn-lt"/>
              </a:rPr>
              <a:t>The previous command creates an IoT hub in the S1 pricing tier for which you are billed. For more information, see </a:t>
            </a:r>
            <a:r>
              <a:rPr lang="en-US" dirty="0">
                <a:ea typeface="+mn-lt"/>
                <a:cs typeface="+mn-lt"/>
                <a:hlinkClick r:id="rId4"/>
              </a:rPr>
              <a:t>Azure IoT Hub pricing</a:t>
            </a:r>
            <a:endParaRPr lang="en-US"/>
          </a:p>
        </p:txBody>
      </p:sp>
      <p:sp>
        <p:nvSpPr>
          <p:cNvPr id="4" name="New shape"/>
          <p:cNvSpPr/>
          <p:nvPr/>
        </p:nvSpPr>
        <p:spPr>
          <a:xfrm>
            <a:off x="583915" y="2846256"/>
            <a:ext cx="10972800" cy="79028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nSpc>
                <a:spcPct val="125000"/>
              </a:lnSpc>
            </a:pPr>
            <a:r>
              <a:rPr lang="en-US" sz="1600" err="1">
                <a:solidFill>
                  <a:schemeClr val="accent1"/>
                </a:solidFill>
                <a:ea typeface="+mn-lt"/>
                <a:cs typeface="+mn-lt"/>
              </a:rPr>
              <a:t>az</a:t>
            </a:r>
            <a:r>
              <a:rPr lang="en-US" sz="1600" dirty="0">
                <a:solidFill>
                  <a:schemeClr val="accent1"/>
                </a:solidFill>
                <a:ea typeface="+mn-lt"/>
                <a:cs typeface="+mn-lt"/>
              </a:rPr>
              <a:t> </a:t>
            </a:r>
            <a:r>
              <a:rPr lang="en-US" sz="1600" err="1">
                <a:solidFill>
                  <a:schemeClr val="accent1"/>
                </a:solidFill>
                <a:ea typeface="+mn-lt"/>
                <a:cs typeface="+mn-lt"/>
              </a:rPr>
              <a:t>iot</a:t>
            </a:r>
            <a:r>
              <a:rPr lang="en-US" sz="1600" dirty="0">
                <a:solidFill>
                  <a:schemeClr val="accent1"/>
                </a:solidFill>
                <a:ea typeface="+mn-lt"/>
                <a:cs typeface="+mn-lt"/>
              </a:rPr>
              <a:t> hub create --name </a:t>
            </a:r>
            <a:r>
              <a:rPr lang="en-US" sz="1600" dirty="0">
                <a:solidFill>
                  <a:schemeClr val="tx1"/>
                </a:solidFill>
                <a:ea typeface="+mn-lt"/>
                <a:cs typeface="+mn-lt"/>
              </a:rPr>
              <a:t>{your </a:t>
            </a:r>
            <a:r>
              <a:rPr lang="en-US" sz="1600" err="1">
                <a:solidFill>
                  <a:schemeClr val="tx1"/>
                </a:solidFill>
                <a:ea typeface="+mn-lt"/>
                <a:cs typeface="+mn-lt"/>
              </a:rPr>
              <a:t>iot</a:t>
            </a:r>
            <a:r>
              <a:rPr lang="en-US" sz="1600" dirty="0">
                <a:solidFill>
                  <a:schemeClr val="tx1"/>
                </a:solidFill>
                <a:ea typeface="+mn-lt"/>
                <a:cs typeface="+mn-lt"/>
              </a:rPr>
              <a:t> hub name}</a:t>
            </a:r>
            <a:r>
              <a:rPr lang="en-US" sz="1600" dirty="0">
                <a:solidFill>
                  <a:schemeClr val="accent1"/>
                </a:solidFill>
                <a:ea typeface="+mn-lt"/>
                <a:cs typeface="+mn-lt"/>
              </a:rPr>
              <a:t> \ --resource-group </a:t>
            </a:r>
            <a:r>
              <a:rPr lang="en-US" sz="1600" dirty="0">
                <a:solidFill>
                  <a:schemeClr val="tx1"/>
                </a:solidFill>
                <a:ea typeface="+mn-lt"/>
                <a:cs typeface="+mn-lt"/>
              </a:rPr>
              <a:t>{your resource group name}</a:t>
            </a:r>
            <a:r>
              <a:rPr lang="en-US" sz="1600" dirty="0">
                <a:solidFill>
                  <a:schemeClr val="accent1"/>
                </a:solidFill>
                <a:ea typeface="+mn-lt"/>
                <a:cs typeface="+mn-lt"/>
              </a:rPr>
              <a:t> --</a:t>
            </a:r>
            <a:r>
              <a:rPr lang="en-US" sz="1600" err="1">
                <a:solidFill>
                  <a:schemeClr val="accent1"/>
                </a:solidFill>
                <a:ea typeface="+mn-lt"/>
                <a:cs typeface="+mn-lt"/>
              </a:rPr>
              <a:t>sku</a:t>
            </a:r>
            <a:r>
              <a:rPr lang="en-US" sz="1600" dirty="0">
                <a:solidFill>
                  <a:schemeClr val="accent1"/>
                </a:solidFill>
                <a:ea typeface="+mn-lt"/>
                <a:cs typeface="+mn-lt"/>
              </a:rPr>
              <a:t> S1</a:t>
            </a:r>
            <a:endParaRPr lang="en-US" dirty="0">
              <a:solidFill>
                <a:schemeClr val="accent1"/>
              </a:solidFill>
              <a:cs typeface="Arial"/>
            </a:endParaRPr>
          </a:p>
        </p:txBody>
      </p:sp>
      <p:sp>
        <p:nvSpPr>
          <p:cNvPr id="5" name="New shape"/>
          <p:cNvSpPr/>
          <p:nvPr/>
        </p:nvSpPr>
        <p:spPr>
          <a:xfrm>
            <a:off x="583915" y="2488073"/>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wrap="square" anchor="t">
            <a:normAutofit/>
          </a:bodyPr>
          <a:lstStyle>
            <a:lvl1pPr>
              <a:defRPr>
                <a:solidFill>
                  <a:schemeClr val="tx1"/>
                </a:solidFill>
              </a:defRPr>
            </a:lvl1pPr>
          </a:lstStyle>
          <a:p>
            <a:r>
              <a:rPr lang="en-US"/>
              <a:t>Add IoT devices to your hub</a:t>
            </a:r>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1. Go to the IoT hub via Azure Portal</a:t>
            </a:r>
          </a:p>
          <a:p>
            <a:r>
              <a:rPr lang="en-US" dirty="0">
                <a:cs typeface="Segoe UI"/>
              </a:rPr>
              <a:t>2. Choose </a:t>
            </a:r>
            <a:r>
              <a:rPr lang="en-US" b="1" dirty="0">
                <a:cs typeface="Segoe UI"/>
              </a:rPr>
              <a:t>Devices</a:t>
            </a:r>
            <a:r>
              <a:rPr lang="en-US" dirty="0">
                <a:cs typeface="Segoe UI"/>
              </a:rPr>
              <a:t> under the </a:t>
            </a:r>
            <a:r>
              <a:rPr lang="en-US" b="1" dirty="0">
                <a:cs typeface="Segoe UI"/>
              </a:rPr>
              <a:t>Device management</a:t>
            </a:r>
            <a:r>
              <a:rPr lang="en-US" dirty="0">
                <a:cs typeface="Segoe UI"/>
              </a:rPr>
              <a:t> section in your IoT hub as shown.</a:t>
            </a:r>
          </a:p>
          <a:p>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B7513569-DD22-24D3-FA46-3794CC86F144}"/>
              </a:ext>
            </a:extLst>
          </p:cNvPr>
          <p:cNvPicPr>
            <a:picLocks noChangeAspect="1"/>
          </p:cNvPicPr>
          <p:nvPr/>
        </p:nvPicPr>
        <p:blipFill>
          <a:blip r:embed="rId3"/>
          <a:stretch>
            <a:fillRect/>
          </a:stretch>
        </p:blipFill>
        <p:spPr>
          <a:xfrm>
            <a:off x="6389688" y="1716737"/>
            <a:ext cx="5219700" cy="4270663"/>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77C01E-3890-B2EF-9C05-5E1D8CEE195B}"/>
              </a:ext>
            </a:extLst>
          </p:cNvPr>
          <p:cNvSpPr>
            <a:spLocks noGrp="1"/>
          </p:cNvSpPr>
          <p:nvPr>
            <p:ph type="title"/>
          </p:nvPr>
        </p:nvSpPr>
        <p:spPr>
          <a:xfrm>
            <a:off x="588263" y="457200"/>
            <a:ext cx="11018520" cy="553998"/>
          </a:xfrm>
        </p:spPr>
        <p:txBody>
          <a:bodyPr/>
          <a:lstStyle/>
          <a:p>
            <a:endParaRPr lang="en-US"/>
          </a:p>
        </p:txBody>
      </p:sp>
      <p:sp>
        <p:nvSpPr>
          <p:cNvPr id="3" name="Subtitle"/>
          <p:cNvSpPr>
            <a:spLocks noGrp="1"/>
          </p:cNvSpPr>
          <p:nvPr>
            <p:ph sz="quarter" idx="12"/>
          </p:nvPr>
        </p:nvSpPr>
        <p:spPr>
          <a:xfrm>
            <a:off x="584200" y="1435100"/>
            <a:ext cx="11019689" cy="1581499"/>
          </a:xfrm>
        </p:spPr>
        <p:txBody>
          <a:bodyPr vert="horz" wrap="square" lIns="0" tIns="0" rIns="0" bIns="0" rtlCol="0">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3. Click on the </a:t>
            </a:r>
            <a:r>
              <a:rPr lang="en-US" b="1"/>
              <a:t>Add Device</a:t>
            </a:r>
            <a:r>
              <a:rPr lang="en-US"/>
              <a:t> button in the </a:t>
            </a:r>
            <a:r>
              <a:rPr lang="en-US" b="1"/>
              <a:t>devices</a:t>
            </a:r>
            <a:r>
              <a:rPr lang="en-US"/>
              <a:t> tab.</a:t>
            </a:r>
            <a:endParaRPr lang="en-US" dirty="0"/>
          </a:p>
          <a:p>
            <a:r>
              <a:rPr lang="en-US"/>
              <a:t>4. Create 3 devices namely: </a:t>
            </a:r>
            <a:r>
              <a:rPr lang="en-US" b="1" err="1"/>
              <a:t>moisture_sensor</a:t>
            </a:r>
            <a:r>
              <a:rPr lang="en-US"/>
              <a:t>, </a:t>
            </a:r>
            <a:r>
              <a:rPr lang="en-US" b="1" err="1"/>
              <a:t>temperature_sensor</a:t>
            </a:r>
            <a:r>
              <a:rPr lang="en-US"/>
              <a:t> and </a:t>
            </a:r>
            <a:r>
              <a:rPr lang="en-US" b="1" err="1"/>
              <a:t>soil_sensor</a:t>
            </a:r>
            <a:r>
              <a:rPr lang="en-US"/>
              <a:t>.</a:t>
            </a:r>
            <a:endParaRPr lang="en-US" dirty="0"/>
          </a:p>
        </p:txBody>
      </p:sp>
      <p:pic>
        <p:nvPicPr>
          <p:cNvPr id="5" name="Picture 5" descr="Table&#10;&#10;Description automatically generated">
            <a:extLst>
              <a:ext uri="{FF2B5EF4-FFF2-40B4-BE49-F238E27FC236}">
                <a16:creationId xmlns:a16="http://schemas.microsoft.com/office/drawing/2014/main" id="{9196C40B-8B67-9C19-BDD0-49999DDA4357}"/>
              </a:ext>
            </a:extLst>
          </p:cNvPr>
          <p:cNvPicPr>
            <a:picLocks noChangeAspect="1"/>
          </p:cNvPicPr>
          <p:nvPr/>
        </p:nvPicPr>
        <p:blipFill>
          <a:blip r:embed="rId3"/>
          <a:stretch>
            <a:fillRect/>
          </a:stretch>
        </p:blipFill>
        <p:spPr>
          <a:xfrm>
            <a:off x="804786" y="3433504"/>
            <a:ext cx="10711675" cy="1803567"/>
          </a:xfrm>
          <a:prstGeom prst="rect">
            <a:avLst/>
          </a:prstGeom>
          <a:noFill/>
        </p:spPr>
      </p:pic>
    </p:spTree>
    <p:extLst>
      <p:ext uri="{BB962C8B-B14F-4D97-AF65-F5344CB8AC3E}">
        <p14:creationId xmlns:p14="http://schemas.microsoft.com/office/powerpoint/2010/main" val="3888012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77C01E-3890-B2EF-9C05-5E1D8CEE195B}"/>
              </a:ext>
            </a:extLst>
          </p:cNvPr>
          <p:cNvSpPr>
            <a:spLocks noGrp="1"/>
          </p:cNvSpPr>
          <p:nvPr>
            <p:ph type="title"/>
          </p:nvPr>
        </p:nvSpPr>
        <p:spPr>
          <a:xfrm>
            <a:off x="588263" y="457200"/>
            <a:ext cx="11018520" cy="553998"/>
          </a:xfrm>
        </p:spPr>
        <p:txBody>
          <a:bodyPr/>
          <a:lstStyle/>
          <a:p>
            <a:endParaRPr lang="en-US"/>
          </a:p>
        </p:txBody>
      </p:sp>
      <p:sp>
        <p:nvSpPr>
          <p:cNvPr id="3" name="Subtitle"/>
          <p:cNvSpPr>
            <a:spLocks noGrp="1"/>
          </p:cNvSpPr>
          <p:nvPr>
            <p:ph sz="quarter" idx="12"/>
          </p:nvPr>
        </p:nvSpPr>
        <p:spPr>
          <a:xfrm>
            <a:off x="584200" y="1435100"/>
            <a:ext cx="11019689" cy="1581499"/>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5. </a:t>
            </a:r>
            <a:r>
              <a:rPr lang="en-US" dirty="0">
                <a:ea typeface="+mn-lt"/>
                <a:cs typeface="+mn-lt"/>
              </a:rPr>
              <a:t>Click on each sensor and copy the </a:t>
            </a:r>
            <a:r>
              <a:rPr lang="en-US" b="1" dirty="0">
                <a:ea typeface="+mn-lt"/>
                <a:cs typeface="+mn-lt"/>
              </a:rPr>
              <a:t>Primary Connection String</a:t>
            </a:r>
            <a:r>
              <a:rPr lang="en-US" dirty="0">
                <a:ea typeface="+mn-lt"/>
                <a:cs typeface="+mn-lt"/>
              </a:rPr>
              <a:t> as shown below.</a:t>
            </a:r>
            <a:endParaRPr lang="en-US" dirty="0">
              <a:cs typeface="Segoe UI"/>
            </a:endParaRPr>
          </a:p>
        </p:txBody>
      </p:sp>
      <p:pic>
        <p:nvPicPr>
          <p:cNvPr id="2" name="Picture 3" descr="Graphical user interface, text, application, email&#10;&#10;Description automatically generated">
            <a:extLst>
              <a:ext uri="{FF2B5EF4-FFF2-40B4-BE49-F238E27FC236}">
                <a16:creationId xmlns:a16="http://schemas.microsoft.com/office/drawing/2014/main" id="{DE5EC30C-E250-8EF3-DC9D-014A17C9A6C5}"/>
              </a:ext>
            </a:extLst>
          </p:cNvPr>
          <p:cNvPicPr>
            <a:picLocks noChangeAspect="1"/>
          </p:cNvPicPr>
          <p:nvPr/>
        </p:nvPicPr>
        <p:blipFill>
          <a:blip r:embed="rId3"/>
          <a:stretch>
            <a:fillRect/>
          </a:stretch>
        </p:blipFill>
        <p:spPr>
          <a:xfrm>
            <a:off x="579864" y="2466875"/>
            <a:ext cx="11050857" cy="2007883"/>
          </a:xfrm>
          <a:prstGeom prst="rect">
            <a:avLst/>
          </a:prstGeom>
        </p:spPr>
      </p:pic>
    </p:spTree>
    <p:extLst>
      <p:ext uri="{BB962C8B-B14F-4D97-AF65-F5344CB8AC3E}">
        <p14:creationId xmlns:p14="http://schemas.microsoft.com/office/powerpoint/2010/main" val="9720773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Identify the language preferred for IoT analytics.</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Python</a:t>
            </a:r>
            <a:endParaRPr sz="2500" dirty="0">
              <a:solidFill>
                <a:srgbClr val="000000"/>
              </a:solidFill>
            </a:endParaRPr>
          </a:p>
          <a:p>
            <a:pPr lvl="1" indent="-457200">
              <a:spcAft>
                <a:spcPct val="15000"/>
              </a:spcAft>
              <a:buAutoNum type="alphaUcPeriod"/>
            </a:pPr>
            <a:r>
              <a:rPr lang="en-US" sz="2500" dirty="0">
                <a:solidFill>
                  <a:srgbClr val="000000"/>
                </a:solidFill>
                <a:cs typeface="Arial"/>
              </a:rPr>
              <a:t>C++</a:t>
            </a:r>
            <a:endParaRPr sz="2500" dirty="0">
              <a:solidFill>
                <a:srgbClr val="000000"/>
              </a:solidFill>
              <a:cs typeface="Arial"/>
            </a:endParaRPr>
          </a:p>
          <a:p>
            <a:pPr lvl="1" indent="-457200">
              <a:spcAft>
                <a:spcPct val="15000"/>
              </a:spcAft>
              <a:buAutoNum type="alphaUcPeriod"/>
            </a:pPr>
            <a:r>
              <a:rPr lang="en-US" sz="2500" dirty="0">
                <a:solidFill>
                  <a:srgbClr val="000000"/>
                </a:solidFill>
                <a:cs typeface="Arial"/>
              </a:rPr>
              <a:t>C</a:t>
            </a:r>
            <a:endParaRPr sz="2500" dirty="0">
              <a:solidFill>
                <a:srgbClr val="000000"/>
              </a:solidFill>
              <a:cs typeface="Aria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Identify the language preferred for IoT analytics.</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highlight>
                  <a:srgbClr val="FFFF00"/>
                </a:highlight>
                <a:cs typeface="Arial"/>
              </a:rPr>
              <a:t>Python</a:t>
            </a:r>
            <a:endParaRPr sz="2500" dirty="0">
              <a:solidFill>
                <a:srgbClr val="000000"/>
              </a:solidFill>
              <a:highlight>
                <a:srgbClr val="FFFF00"/>
              </a:highlight>
            </a:endParaRPr>
          </a:p>
          <a:p>
            <a:pPr lvl="1" indent="-457200">
              <a:spcAft>
                <a:spcPct val="15000"/>
              </a:spcAft>
              <a:buAutoNum type="alphaUcPeriod"/>
            </a:pPr>
            <a:r>
              <a:rPr lang="en-US" sz="2500" dirty="0">
                <a:solidFill>
                  <a:srgbClr val="000000"/>
                </a:solidFill>
                <a:cs typeface="Arial"/>
              </a:rPr>
              <a:t>C++</a:t>
            </a:r>
            <a:endParaRPr sz="2500" dirty="0">
              <a:solidFill>
                <a:srgbClr val="000000"/>
              </a:solidFill>
              <a:cs typeface="Arial"/>
            </a:endParaRPr>
          </a:p>
          <a:p>
            <a:pPr lvl="1" indent="-457200">
              <a:spcAft>
                <a:spcPct val="15000"/>
              </a:spcAft>
              <a:buAutoNum type="alphaUcPeriod"/>
            </a:pPr>
            <a:r>
              <a:rPr lang="en-US" sz="2500" dirty="0">
                <a:solidFill>
                  <a:srgbClr val="000000"/>
                </a:solidFill>
                <a:cs typeface="Arial"/>
              </a:rPr>
              <a:t>C</a:t>
            </a:r>
            <a:endParaRPr sz="2500" dirty="0">
              <a:solidFill>
                <a:srgbClr val="000000"/>
              </a:solidFill>
              <a:cs typeface="Arial"/>
            </a:endParaRPr>
          </a:p>
        </p:txBody>
      </p:sp>
    </p:spTree>
    <p:extLst>
      <p:ext uri="{BB962C8B-B14F-4D97-AF65-F5344CB8AC3E}">
        <p14:creationId xmlns:p14="http://schemas.microsoft.com/office/powerpoint/2010/main" val="35631940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648387"/>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b="1" dirty="0">
                <a:cs typeface="Segoe UI"/>
              </a:rPr>
              <a:t>Predicting harvest cycles using IoT and ML</a:t>
            </a:r>
            <a:endParaRPr lang="en-US" dirty="0">
              <a:cs typeface="Segoe UI"/>
            </a:endParaRPr>
          </a:p>
        </p:txBody>
      </p:sp>
      <p:sp>
        <p:nvSpPr>
          <p:cNvPr id="5" name="Subtitle"/>
          <p:cNvSpPr>
            <a:spLocks noGrp="1"/>
          </p:cNvSpPr>
          <p:nvPr>
            <p:ph type="body" sz="quarter" idx="12" hasCustomPrompt="1"/>
          </p:nvPr>
        </p:nvSpPr>
        <p:spPr>
          <a:xfrm>
            <a:off x="584200" y="3962400"/>
            <a:ext cx="6816725" cy="338554"/>
          </a:xfrm>
        </p:spPr>
        <p:txBody>
          <a:bodyPr vert="horz" wrap="square" lIns="0" tIns="0" rIns="0" bIns="0" rtlCol="0" anchor="t">
            <a:spAutoFit/>
          </a:bodyPr>
          <a:lstStyle>
            <a:lvl1pPr marL="0" indent="0">
              <a:spcBef>
                <a:spcPct val="0"/>
              </a:spcBef>
              <a:buNone/>
              <a:defRPr sz="2200" spc="0" baseline="0">
                <a:solidFill>
                  <a:schemeClr val="tx1"/>
                </a:solidFill>
                <a:latin typeface="+mn-lt"/>
                <a:cs typeface="Segoe UI" pitchFamily="34" charset="0"/>
              </a:defRPr>
            </a:lvl1pPr>
          </a:lstStyle>
          <a:p>
            <a:r>
              <a:rPr lang="en-US" dirty="0">
                <a:cs typeface="Segoe UI"/>
                <a:hlinkClick r:id="rId3"/>
              </a:rPr>
              <a:t>Learn module</a:t>
            </a:r>
            <a:endParaRPr lang="en-US" dirty="0"/>
          </a:p>
        </p:txBody>
      </p:sp>
      <p:sp>
        <p:nvSpPr>
          <p:cNvPr id="6" name="Speaker1Name"/>
          <p:cNvSpPr>
            <a:spLocks noGrp="1"/>
          </p:cNvSpPr>
          <p:nvPr>
            <p:ph type="body" sz="quarter" idx="13" hasCustomPrompt="1"/>
          </p:nvPr>
        </p:nvSpPr>
        <p:spPr/>
        <p:txBody>
          <a:bodyPr vert="horz" wrap="square" lIns="0" tIns="0" rIns="0" bIns="0" rtlCol="0" anchor="t">
            <a:spAutoFit/>
          </a:bodyPr>
          <a:lstStyle>
            <a:lvl1pPr marL="0" indent="0">
              <a:buNone/>
              <a:defRPr b="1">
                <a:solidFill>
                  <a:schemeClr val="bg1"/>
                </a:solidFill>
              </a:defRPr>
            </a:lvl1pPr>
          </a:lstStyle>
          <a:p>
            <a:pPr lvl="0"/>
            <a:endParaRPr lang="en-US" dirty="0"/>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What methods of authentication are supported between the device and the IoT hub?</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SAS token-based authentication</a:t>
            </a:r>
          </a:p>
          <a:p>
            <a:pPr lvl="1" indent="-457200">
              <a:spcAft>
                <a:spcPct val="15000"/>
              </a:spcAft>
              <a:buAutoNum type="alphaUcPeriod"/>
            </a:pPr>
            <a:r>
              <a:rPr lang="en-US" sz="2500" dirty="0">
                <a:solidFill>
                  <a:srgbClr val="000000"/>
                </a:solidFill>
                <a:cs typeface="Arial"/>
              </a:rPr>
              <a:t>X509 certificate authentication</a:t>
            </a:r>
            <a:endParaRPr lang="en-US" sz="2500" dirty="0">
              <a:solidFill>
                <a:schemeClr val="tx1"/>
              </a:solidFill>
              <a:ea typeface="+mn-lt"/>
              <a:cs typeface="Segoe UI"/>
            </a:endParaRPr>
          </a:p>
          <a:p>
            <a:pPr lvl="1" indent="-457200">
              <a:spcAft>
                <a:spcPct val="15000"/>
              </a:spcAft>
              <a:buAutoNum type="alphaUcPeriod"/>
            </a:pPr>
            <a:r>
              <a:rPr lang="en-US" sz="2500" dirty="0">
                <a:solidFill>
                  <a:srgbClr val="000000"/>
                </a:solidFill>
                <a:cs typeface="Arial"/>
              </a:rPr>
              <a:t>Both A &amp; B</a:t>
            </a:r>
          </a:p>
          <a:p>
            <a:pPr lvl="1" indent="-457200">
              <a:spcAft>
                <a:spcPct val="15000"/>
              </a:spcAft>
              <a:buAutoNum type="alphaUcPeriod"/>
            </a:pPr>
            <a:r>
              <a:rPr lang="en-US" sz="2500" dirty="0">
                <a:solidFill>
                  <a:srgbClr val="000000"/>
                </a:solidFill>
                <a:cs typeface="Arial"/>
              </a:rPr>
              <a:t>None of the above</a:t>
            </a:r>
            <a:endParaRPr sz="2500" dirty="0">
              <a:solidFill>
                <a:srgbClr val="000000"/>
              </a:solidFill>
              <a:cs typeface="Aria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What methods of authentication are supported between the device and the IoT hub?</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SAS token-based authentication</a:t>
            </a:r>
          </a:p>
          <a:p>
            <a:pPr lvl="1" indent="-457200">
              <a:spcAft>
                <a:spcPct val="15000"/>
              </a:spcAft>
              <a:buAutoNum type="alphaUcPeriod"/>
            </a:pPr>
            <a:r>
              <a:rPr lang="en-US" sz="2500" dirty="0">
                <a:solidFill>
                  <a:srgbClr val="000000"/>
                </a:solidFill>
                <a:cs typeface="Arial"/>
              </a:rPr>
              <a:t>X509 certificate authentication</a:t>
            </a:r>
            <a:endParaRPr lang="en-US" sz="2500" dirty="0">
              <a:solidFill>
                <a:schemeClr val="tx1"/>
              </a:solidFill>
              <a:ea typeface="+mn-lt"/>
              <a:cs typeface="Segoe UI"/>
            </a:endParaRPr>
          </a:p>
          <a:p>
            <a:pPr lvl="1" indent="-457200">
              <a:spcAft>
                <a:spcPct val="15000"/>
              </a:spcAft>
              <a:buAutoNum type="alphaUcPeriod"/>
            </a:pPr>
            <a:r>
              <a:rPr lang="en-US" sz="2500" dirty="0">
                <a:solidFill>
                  <a:srgbClr val="000000"/>
                </a:solidFill>
                <a:highlight>
                  <a:srgbClr val="FFFF00"/>
                </a:highlight>
                <a:cs typeface="Arial"/>
              </a:rPr>
              <a:t>Both A &amp; B</a:t>
            </a:r>
          </a:p>
          <a:p>
            <a:pPr lvl="1" indent="-457200">
              <a:spcAft>
                <a:spcPct val="15000"/>
              </a:spcAft>
              <a:buAutoNum type="alphaUcPeriod"/>
            </a:pPr>
            <a:r>
              <a:rPr lang="en-US" sz="2500" dirty="0">
                <a:solidFill>
                  <a:srgbClr val="000000"/>
                </a:solidFill>
                <a:cs typeface="Arial"/>
              </a:rPr>
              <a:t>None of the above</a:t>
            </a:r>
            <a:endParaRPr sz="2500" dirty="0">
              <a:solidFill>
                <a:srgbClr val="000000"/>
              </a:solidFill>
              <a:cs typeface="Arial"/>
            </a:endParaRPr>
          </a:p>
        </p:txBody>
      </p:sp>
    </p:spTree>
    <p:extLst>
      <p:ext uri="{BB962C8B-B14F-4D97-AF65-F5344CB8AC3E}">
        <p14:creationId xmlns:p14="http://schemas.microsoft.com/office/powerpoint/2010/main" val="12235342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Data can be routed to different services. True or false?</a:t>
            </a:r>
            <a:endParaRPr lang="en-US" dirty="0"/>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a:solidFill>
                  <a:srgbClr val="000000"/>
                </a:solidFill>
              </a:rPr>
              <a:t>False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Data can be routed to different services. True or false?</a:t>
            </a:r>
            <a:endParaRPr lang="en-US" dirty="0"/>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sz="2500" dirty="0">
                <a:solidFill>
                  <a:srgbClr val="000000"/>
                </a:solidFill>
                <a:highlight>
                  <a:srgbClr val="FFFF00"/>
                </a:highlight>
                <a:cs typeface="Arial"/>
              </a:rPr>
              <a:t>True</a:t>
            </a:r>
          </a:p>
          <a:p>
            <a:pPr lvl="1" indent="-457200">
              <a:spcAft>
                <a:spcPct val="15000"/>
              </a:spcAft>
              <a:buAutoNum type="alphaUcPeriod"/>
            </a:pPr>
            <a:r>
              <a:rPr sz="2500" dirty="0">
                <a:solidFill>
                  <a:srgbClr val="000000"/>
                </a:solidFill>
                <a:cs typeface="Arial"/>
              </a:rPr>
              <a:t>False</a:t>
            </a:r>
          </a:p>
        </p:txBody>
      </p:sp>
    </p:spTree>
    <p:extLst>
      <p:ext uri="{BB962C8B-B14F-4D97-AF65-F5344CB8AC3E}">
        <p14:creationId xmlns:p14="http://schemas.microsoft.com/office/powerpoint/2010/main" val="36070761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312807"/>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solidFill>
                  <a:srgbClr val="FFFFFF"/>
                </a:solidFill>
                <a:ea typeface="+mj-lt"/>
                <a:cs typeface="Segoe UI"/>
              </a:rPr>
              <a:t>Send data to IoT hub</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ea typeface="+mj-lt"/>
                <a:cs typeface="+mj-lt"/>
              </a:rPr>
              <a:t>Send data to IoT hub</a:t>
            </a:r>
            <a:endParaRPr lang="en-US" dirty="0"/>
          </a:p>
        </p:txBody>
      </p:sp>
      <p:sp>
        <p:nvSpPr>
          <p:cNvPr id="3" name="Subtitle"/>
          <p:cNvSpPr>
            <a:spLocks noGrp="1"/>
          </p:cNvSpPr>
          <p:nvPr>
            <p:ph sz="quarter" idx="10"/>
          </p:nvPr>
        </p:nvSpPr>
        <p:spPr>
          <a:xfrm>
            <a:off x="584200" y="1435100"/>
            <a:ext cx="11018838" cy="6032421"/>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1. </a:t>
            </a:r>
            <a:r>
              <a:rPr lang="en-US" dirty="0">
                <a:ea typeface="+mn-lt"/>
                <a:cs typeface="+mn-lt"/>
              </a:rPr>
              <a:t>You can create new devices using the </a:t>
            </a:r>
            <a:r>
              <a:rPr lang="en-US" b="1" dirty="0">
                <a:ea typeface="+mn-lt"/>
                <a:cs typeface="+mn-lt"/>
              </a:rPr>
              <a:t>Azure IoT Node.js SDK</a:t>
            </a:r>
            <a:r>
              <a:rPr lang="en-US" dirty="0">
                <a:ea typeface="+mn-lt"/>
                <a:cs typeface="+mn-lt"/>
              </a:rPr>
              <a:t>. The code for the 3 sensors: </a:t>
            </a:r>
            <a:r>
              <a:rPr lang="en-US" b="1" dirty="0" err="1">
                <a:ea typeface="+mn-lt"/>
                <a:cs typeface="+mn-lt"/>
              </a:rPr>
              <a:t>moisture_sensor</a:t>
            </a:r>
            <a:r>
              <a:rPr lang="en-US" dirty="0">
                <a:ea typeface="+mn-lt"/>
                <a:cs typeface="+mn-lt"/>
              </a:rPr>
              <a:t>, </a:t>
            </a:r>
            <a:r>
              <a:rPr lang="en-US" b="1" dirty="0" err="1">
                <a:ea typeface="+mn-lt"/>
                <a:cs typeface="+mn-lt"/>
              </a:rPr>
              <a:t>soil_sensor</a:t>
            </a:r>
            <a:r>
              <a:rPr lang="en-US" dirty="0">
                <a:ea typeface="+mn-lt"/>
                <a:cs typeface="+mn-lt"/>
              </a:rPr>
              <a:t> and </a:t>
            </a:r>
            <a:r>
              <a:rPr lang="en-US" b="1" dirty="0">
                <a:ea typeface="+mn-lt"/>
                <a:cs typeface="+mn-lt"/>
              </a:rPr>
              <a:t>temperature sensor</a:t>
            </a:r>
            <a:r>
              <a:rPr lang="en-US" dirty="0">
                <a:ea typeface="+mn-lt"/>
                <a:cs typeface="+mn-lt"/>
              </a:rPr>
              <a:t> can be found </a:t>
            </a:r>
            <a:r>
              <a:rPr lang="en-US" dirty="0">
                <a:ea typeface="+mn-lt"/>
                <a:cs typeface="+mn-lt"/>
                <a:hlinkClick r:id="rId3"/>
              </a:rPr>
              <a:t>here</a:t>
            </a:r>
            <a:r>
              <a:rPr lang="en-US" dirty="0">
                <a:ea typeface="+mn-lt"/>
                <a:cs typeface="+mn-lt"/>
              </a:rPr>
              <a:t>.</a:t>
            </a:r>
            <a:endParaRPr lang="en-US" dirty="0"/>
          </a:p>
          <a:p>
            <a:r>
              <a:rPr lang="en-US" dirty="0">
                <a:cs typeface="Segoe UI"/>
              </a:rPr>
              <a:t>2. </a:t>
            </a:r>
            <a:r>
              <a:rPr lang="en-US" dirty="0">
                <a:ea typeface="+mn-lt"/>
                <a:cs typeface="+mn-lt"/>
              </a:rPr>
              <a:t>The </a:t>
            </a:r>
            <a:r>
              <a:rPr lang="en-US" b="1" dirty="0" err="1">
                <a:ea typeface="+mn-lt"/>
                <a:cs typeface="+mn-lt"/>
              </a:rPr>
              <a:t>deviceConnectionString</a:t>
            </a:r>
            <a:r>
              <a:rPr lang="en-US" dirty="0">
                <a:ea typeface="+mn-lt"/>
                <a:cs typeface="+mn-lt"/>
              </a:rPr>
              <a:t> variable in line 17 of each file should be set to the respective primary connection strings.</a:t>
            </a:r>
            <a:endParaRPr lang="en-US" dirty="0"/>
          </a:p>
          <a:p>
            <a:r>
              <a:rPr lang="en-US" dirty="0">
                <a:cs typeface="Segoe UI"/>
              </a:rPr>
              <a:t>3. </a:t>
            </a:r>
            <a:r>
              <a:rPr lang="en-US" dirty="0">
                <a:ea typeface="+mn-lt"/>
                <a:cs typeface="+mn-lt"/>
              </a:rPr>
              <a:t>Please do note that it is </a:t>
            </a:r>
            <a:r>
              <a:rPr lang="en-US" b="1" dirty="0">
                <a:ea typeface="+mn-lt"/>
                <a:cs typeface="+mn-lt"/>
              </a:rPr>
              <a:t>crucial</a:t>
            </a:r>
            <a:r>
              <a:rPr lang="en-US" dirty="0">
                <a:ea typeface="+mn-lt"/>
                <a:cs typeface="+mn-lt"/>
              </a:rPr>
              <a:t> to keep the connection strings private. If you want to share this code publicly then please use an </a:t>
            </a:r>
            <a:r>
              <a:rPr lang="en-US" dirty="0">
                <a:ea typeface="+mn-lt"/>
                <a:cs typeface="+mn-lt"/>
                <a:hlinkClick r:id="rId4"/>
              </a:rPr>
              <a:t>environment variable.</a:t>
            </a:r>
            <a:endParaRPr lang="en-US" dirty="0"/>
          </a:p>
          <a:p>
            <a:endParaRPr lang="en-US" dirty="0"/>
          </a:p>
          <a:p>
            <a:endParaRPr lang="en-US" dirty="0"/>
          </a:p>
          <a:p>
            <a:br>
              <a:rPr lang="en-US" dirty="0"/>
            </a:b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endParaRPr lang="en-US" dirty="0"/>
          </a:p>
        </p:txBody>
      </p:sp>
      <p:sp>
        <p:nvSpPr>
          <p:cNvPr id="3" name="Subtitle"/>
          <p:cNvSpPr>
            <a:spLocks noGrp="1"/>
          </p:cNvSpPr>
          <p:nvPr>
            <p:ph sz="quarter" idx="10"/>
          </p:nvPr>
        </p:nvSpPr>
        <p:spPr>
          <a:xfrm>
            <a:off x="584200" y="1435100"/>
            <a:ext cx="11018838" cy="137883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4. </a:t>
            </a:r>
            <a:r>
              <a:rPr lang="en-US" dirty="0">
                <a:ea typeface="+mn-lt"/>
                <a:cs typeface="+mn-lt"/>
              </a:rPr>
              <a:t>4. Use the following command to run the code samples and send data to your IoT hub.</a:t>
            </a:r>
          </a:p>
          <a:p>
            <a:endParaRPr lang="en-US" b="1" dirty="0"/>
          </a:p>
        </p:txBody>
      </p:sp>
      <p:sp>
        <p:nvSpPr>
          <p:cNvPr id="5" name="New shape">
            <a:extLst>
              <a:ext uri="{FF2B5EF4-FFF2-40B4-BE49-F238E27FC236}">
                <a16:creationId xmlns:a16="http://schemas.microsoft.com/office/drawing/2014/main" id="{C243E208-6B44-0E8C-537F-064542A1803C}"/>
              </a:ext>
            </a:extLst>
          </p:cNvPr>
          <p:cNvSpPr/>
          <p:nvPr/>
        </p:nvSpPr>
        <p:spPr>
          <a:xfrm>
            <a:off x="583915" y="2846256"/>
            <a:ext cx="10972800" cy="79028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nSpc>
                <a:spcPct val="125000"/>
              </a:lnSpc>
            </a:pPr>
            <a:r>
              <a:rPr lang="en-US" sz="1600" dirty="0">
                <a:solidFill>
                  <a:schemeClr val="accent1"/>
                </a:solidFill>
                <a:cs typeface="Segoe UI"/>
              </a:rPr>
              <a:t>node </a:t>
            </a:r>
            <a:r>
              <a:rPr lang="en-US" sz="1600" dirty="0">
                <a:solidFill>
                  <a:schemeClr val="tx1"/>
                </a:solidFill>
                <a:cs typeface="Segoe UI"/>
              </a:rPr>
              <a:t>{filename}</a:t>
            </a:r>
          </a:p>
        </p:txBody>
      </p:sp>
      <p:sp>
        <p:nvSpPr>
          <p:cNvPr id="7" name="New shape">
            <a:extLst>
              <a:ext uri="{FF2B5EF4-FFF2-40B4-BE49-F238E27FC236}">
                <a16:creationId xmlns:a16="http://schemas.microsoft.com/office/drawing/2014/main" id="{72AF74A9-8873-F654-32BE-EDCF1D4A5BE7}"/>
              </a:ext>
            </a:extLst>
          </p:cNvPr>
          <p:cNvSpPr/>
          <p:nvPr/>
        </p:nvSpPr>
        <p:spPr>
          <a:xfrm>
            <a:off x="583915" y="2488073"/>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45720" rIns="91440" bIns="45720" rtlCol="0" anchor="ctr">
            <a:spAutoFit/>
          </a:bodyPr>
          <a:lstStyle/>
          <a:p>
            <a:pPr algn="l"/>
            <a:r>
              <a:rPr lang="en-US" dirty="0">
                <a:solidFill>
                  <a:srgbClr val="000000"/>
                </a:solidFill>
                <a:cs typeface="Arial"/>
              </a:rPr>
              <a:t>Node.js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Create endpoints and routes</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wrap="square" anchor="t">
            <a:normAutofit/>
          </a:bodyPr>
          <a:lstStyle>
            <a:lvl1pPr>
              <a:defRPr>
                <a:solidFill>
                  <a:schemeClr val="tx1"/>
                </a:solidFill>
              </a:defRPr>
            </a:lvl1pPr>
          </a:lstStyle>
          <a:p>
            <a:r>
              <a:rPr lang="en-US" dirty="0">
                <a:cs typeface="Segoe UI"/>
              </a:rPr>
              <a:t>Create an endpoint</a:t>
            </a:r>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1. To begin with, choose the </a:t>
            </a:r>
            <a:r>
              <a:rPr lang="en-US" b="1" dirty="0">
                <a:cs typeface="Segoe UI"/>
              </a:rPr>
              <a:t>Message routing</a:t>
            </a:r>
            <a:r>
              <a:rPr lang="en-US" dirty="0">
                <a:cs typeface="Segoe UI"/>
              </a:rPr>
              <a:t> tab under the </a:t>
            </a:r>
            <a:r>
              <a:rPr lang="en-US" b="1" dirty="0">
                <a:cs typeface="Segoe UI"/>
              </a:rPr>
              <a:t>Hub settings</a:t>
            </a:r>
            <a:r>
              <a:rPr lang="en-US" dirty="0">
                <a:cs typeface="Segoe UI"/>
              </a:rPr>
              <a:t> section.</a:t>
            </a:r>
          </a:p>
          <a:p>
            <a:r>
              <a:rPr lang="en-US" dirty="0">
                <a:cs typeface="Segoe UI"/>
              </a:rPr>
              <a:t>2. Click on the </a:t>
            </a:r>
            <a:r>
              <a:rPr lang="en-US" b="1" dirty="0">
                <a:cs typeface="Segoe UI"/>
              </a:rPr>
              <a:t>Custom endpoints</a:t>
            </a:r>
            <a:r>
              <a:rPr lang="en-US" dirty="0">
                <a:cs typeface="Segoe UI"/>
              </a:rPr>
              <a:t> tab and choose </a:t>
            </a:r>
            <a:r>
              <a:rPr lang="en-US" b="1" dirty="0">
                <a:cs typeface="Segoe UI"/>
              </a:rPr>
              <a:t>Add</a:t>
            </a:r>
            <a:r>
              <a:rPr lang="en-US" dirty="0">
                <a:cs typeface="Segoe UI"/>
              </a:rPr>
              <a:t> in the page shown below. Choose </a:t>
            </a:r>
            <a:r>
              <a:rPr lang="en-US" b="1" dirty="0">
                <a:cs typeface="Segoe UI"/>
              </a:rPr>
              <a:t>Storage</a:t>
            </a:r>
            <a:r>
              <a:rPr lang="en-US" dirty="0">
                <a:cs typeface="Segoe UI"/>
              </a:rPr>
              <a:t> from the drop-down menu.</a:t>
            </a:r>
          </a:p>
          <a:p>
            <a:endParaRPr lang="en-US" dirty="0"/>
          </a:p>
        </p:txBody>
      </p:sp>
      <p:pic>
        <p:nvPicPr>
          <p:cNvPr id="5" name="Picture 5" descr="Graphical user interface, text, application, email&#10;&#10;Description automatically generated">
            <a:extLst>
              <a:ext uri="{FF2B5EF4-FFF2-40B4-BE49-F238E27FC236}">
                <a16:creationId xmlns:a16="http://schemas.microsoft.com/office/drawing/2014/main" id="{F3598477-9E94-C2A6-5189-28E95A513614}"/>
              </a:ext>
            </a:extLst>
          </p:cNvPr>
          <p:cNvPicPr>
            <a:picLocks noChangeAspect="1"/>
          </p:cNvPicPr>
          <p:nvPr/>
        </p:nvPicPr>
        <p:blipFill>
          <a:blip r:embed="rId3"/>
          <a:stretch>
            <a:fillRect/>
          </a:stretch>
        </p:blipFill>
        <p:spPr>
          <a:xfrm>
            <a:off x="6389688" y="2997343"/>
            <a:ext cx="5219700" cy="1709451"/>
          </a:xfrm>
          <a:prstGeom prst="rect">
            <a:avLst/>
          </a:prstGeo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05C0F0-131F-0BEC-7144-7463AEA05475}"/>
              </a:ext>
            </a:extLst>
          </p:cNvPr>
          <p:cNvSpPr>
            <a:spLocks noGrp="1"/>
          </p:cNvSpPr>
          <p:nvPr>
            <p:ph type="title"/>
          </p:nvPr>
        </p:nvSpPr>
        <p:spPr>
          <a:xfrm>
            <a:off x="588263" y="457200"/>
            <a:ext cx="11018520" cy="553998"/>
          </a:xfrm>
        </p:spPr>
        <p:txBody>
          <a:bodyPr/>
          <a:lstStyle/>
          <a:p>
            <a:endParaRPr lang="en-US"/>
          </a:p>
        </p:txBody>
      </p:sp>
      <p:sp>
        <p:nvSpPr>
          <p:cNvPr id="3" name="Subtitle"/>
          <p:cNvSpPr>
            <a:spLocks noGrp="1"/>
          </p:cNvSpPr>
          <p:nvPr>
            <p:ph sz="quarter" idx="12"/>
          </p:nvPr>
        </p:nvSpPr>
        <p:spPr>
          <a:xfrm>
            <a:off x="584200" y="1435100"/>
            <a:ext cx="5211763" cy="4833938"/>
          </a:xfrm>
        </p:spPr>
        <p:txBody>
          <a:bodyPr vert="horz" wrap="square" lIns="0" tIns="0" rIns="0" bIns="0" rtlCol="0">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3. Name your endpoint </a:t>
            </a:r>
            <a:r>
              <a:rPr lang="en-US" b="1"/>
              <a:t>crop-sensor-endpoint</a:t>
            </a:r>
            <a:r>
              <a:rPr lang="en-US"/>
              <a:t> and ensure that the </a:t>
            </a:r>
            <a:r>
              <a:rPr lang="en-US" b="1"/>
              <a:t>Encoding</a:t>
            </a:r>
            <a:r>
              <a:rPr lang="en-US"/>
              <a:t> setting is set to </a:t>
            </a:r>
            <a:r>
              <a:rPr lang="en-US" i="1"/>
              <a:t>JSON</a:t>
            </a:r>
            <a:r>
              <a:rPr lang="en-US"/>
              <a:t> along with the </a:t>
            </a:r>
            <a:r>
              <a:rPr lang="en-US" b="1"/>
              <a:t>File name format</a:t>
            </a:r>
            <a:r>
              <a:rPr lang="en-US"/>
              <a:t> set to </a:t>
            </a:r>
            <a:r>
              <a:rPr lang="en-US" i="1"/>
              <a:t>{</a:t>
            </a:r>
            <a:r>
              <a:rPr lang="en-US" i="1" err="1"/>
              <a:t>iothub</a:t>
            </a:r>
            <a:r>
              <a:rPr lang="en-US" i="1"/>
              <a:t>}/{YYYY}/{MM}/{DD}/{HH}/{mm}/{partition}</a:t>
            </a:r>
            <a:r>
              <a:rPr lang="en-US"/>
              <a:t> as shown.</a:t>
            </a:r>
            <a:endParaRPr lang="en-US" dirty="0"/>
          </a:p>
          <a:p>
            <a:endParaRPr lang="en-US" dirty="0"/>
          </a:p>
        </p:txBody>
      </p:sp>
      <p:pic>
        <p:nvPicPr>
          <p:cNvPr id="4" name="Picture 5" descr="Graphical user interface, text, application, email&#10;&#10;Description automatically generated">
            <a:extLst>
              <a:ext uri="{FF2B5EF4-FFF2-40B4-BE49-F238E27FC236}">
                <a16:creationId xmlns:a16="http://schemas.microsoft.com/office/drawing/2014/main" id="{E8FB8D85-8671-D52D-79B8-43440E4E66C9}"/>
              </a:ext>
            </a:extLst>
          </p:cNvPr>
          <p:cNvPicPr>
            <a:picLocks noChangeAspect="1"/>
          </p:cNvPicPr>
          <p:nvPr/>
        </p:nvPicPr>
        <p:blipFill>
          <a:blip r:embed="rId3"/>
          <a:stretch>
            <a:fillRect/>
          </a:stretch>
        </p:blipFill>
        <p:spPr>
          <a:xfrm>
            <a:off x="5794956" y="2028928"/>
            <a:ext cx="6269771" cy="2874988"/>
          </a:xfrm>
          <a:prstGeom prst="rect">
            <a:avLst/>
          </a:prstGeom>
          <a:noFill/>
        </p:spPr>
      </p:pic>
    </p:spTree>
    <p:extLst>
      <p:ext uri="{BB962C8B-B14F-4D97-AF65-F5344CB8AC3E}">
        <p14:creationId xmlns:p14="http://schemas.microsoft.com/office/powerpoint/2010/main" val="37089385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cs typeface="Arial"/>
              </a:rPr>
              <a:t>An internet-connected browser, like Microsoft Edge.</a:t>
            </a:r>
            <a:endParaRPr lang="en-US" dirty="0">
              <a:cs typeface="Arial"/>
            </a:endParaRPr>
          </a:p>
          <a:p>
            <a:pPr lvl="1"/>
            <a:r>
              <a:rPr dirty="0">
                <a:cs typeface="Arial"/>
              </a:rPr>
              <a:t>Node.js, installed locally.</a:t>
            </a:r>
          </a:p>
          <a:p>
            <a:pPr lvl="1"/>
            <a:r>
              <a:rPr lang="en-US" dirty="0">
                <a:cs typeface="Arial"/>
              </a:rPr>
              <a:t>Azure account</a:t>
            </a:r>
          </a:p>
          <a:p>
            <a:pPr lvl="1"/>
            <a:r>
              <a:rPr lang="en-US" dirty="0">
                <a:cs typeface="Arial"/>
              </a:rPr>
              <a:t>Azure CLI</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05C0F0-131F-0BEC-7144-7463AEA05475}"/>
              </a:ext>
            </a:extLst>
          </p:cNvPr>
          <p:cNvSpPr>
            <a:spLocks noGrp="1"/>
          </p:cNvSpPr>
          <p:nvPr>
            <p:ph type="title"/>
          </p:nvPr>
        </p:nvSpPr>
        <p:spPr>
          <a:xfrm>
            <a:off x="588263" y="457200"/>
            <a:ext cx="11018520" cy="553998"/>
          </a:xfrm>
        </p:spPr>
        <p:txBody>
          <a:bodyPr/>
          <a:lstStyle/>
          <a:p>
            <a:endParaRPr lang="en-US"/>
          </a:p>
        </p:txBody>
      </p:sp>
      <p:sp>
        <p:nvSpPr>
          <p:cNvPr id="3" name="Subtitle"/>
          <p:cNvSpPr>
            <a:spLocks noGrp="1"/>
          </p:cNvSpPr>
          <p:nvPr>
            <p:ph sz="quarter" idx="12"/>
          </p:nvPr>
        </p:nvSpPr>
        <p:spPr>
          <a:xfrm>
            <a:off x="584200" y="1435100"/>
            <a:ext cx="11019689"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4. </a:t>
            </a:r>
            <a:r>
              <a:rPr lang="en-US" dirty="0">
                <a:ea typeface="+mn-lt"/>
                <a:cs typeface="+mn-lt"/>
              </a:rPr>
              <a:t>Create a new Azure Storage account and use it for the endpoint.</a:t>
            </a:r>
          </a:p>
          <a:p>
            <a:r>
              <a:rPr lang="en-US" dirty="0">
                <a:ea typeface="+mn-lt"/>
                <a:cs typeface="+mn-lt"/>
              </a:rPr>
              <a:t>5. Create a new container in it called </a:t>
            </a:r>
            <a:r>
              <a:rPr lang="en-US" b="1" dirty="0">
                <a:ea typeface="+mn-lt"/>
                <a:cs typeface="+mn-lt"/>
              </a:rPr>
              <a:t>data</a:t>
            </a:r>
            <a:r>
              <a:rPr lang="en-US" dirty="0">
                <a:ea typeface="+mn-lt"/>
                <a:cs typeface="+mn-lt"/>
              </a:rPr>
              <a:t> and select it as the destination for the telemetry messages.</a:t>
            </a:r>
            <a:endParaRPr lang="en-US" dirty="0">
              <a:cs typeface="Segoe UI"/>
            </a:endParaRPr>
          </a:p>
          <a:p>
            <a:r>
              <a:rPr lang="en-US" dirty="0">
                <a:cs typeface="Segoe UI"/>
              </a:rPr>
              <a:t>6. </a:t>
            </a:r>
            <a:r>
              <a:rPr lang="en-US" dirty="0">
                <a:ea typeface="+mn-lt"/>
                <a:cs typeface="+mn-lt"/>
              </a:rPr>
              <a:t>Click on the </a:t>
            </a:r>
            <a:r>
              <a:rPr lang="en-US" b="1" dirty="0">
                <a:ea typeface="+mn-lt"/>
                <a:cs typeface="+mn-lt"/>
              </a:rPr>
              <a:t>Create</a:t>
            </a:r>
            <a:r>
              <a:rPr lang="en-US" dirty="0">
                <a:ea typeface="+mn-lt"/>
                <a:cs typeface="+mn-lt"/>
              </a:rPr>
              <a:t> button in the bottom-left corner of your screen.</a:t>
            </a:r>
            <a:endParaRPr lang="en-US" dirty="0">
              <a:cs typeface="Segoe UI"/>
            </a:endParaRPr>
          </a:p>
          <a:p>
            <a:endParaRPr lang="en-US" dirty="0"/>
          </a:p>
          <a:p>
            <a:endParaRPr lang="en-US" dirty="0"/>
          </a:p>
          <a:p>
            <a:endParaRPr lang="en-US" dirty="0"/>
          </a:p>
        </p:txBody>
      </p:sp>
    </p:spTree>
    <p:extLst>
      <p:ext uri="{BB962C8B-B14F-4D97-AF65-F5344CB8AC3E}">
        <p14:creationId xmlns:p14="http://schemas.microsoft.com/office/powerpoint/2010/main" val="12144040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05C0F0-131F-0BEC-7144-7463AEA05475}"/>
              </a:ext>
            </a:extLst>
          </p:cNvPr>
          <p:cNvSpPr>
            <a:spLocks noGrp="1"/>
          </p:cNvSpPr>
          <p:nvPr>
            <p:ph type="title"/>
          </p:nvPr>
        </p:nvSpPr>
        <p:spPr>
          <a:xfrm>
            <a:off x="588263" y="457200"/>
            <a:ext cx="11018520" cy="553998"/>
          </a:xfrm>
        </p:spPr>
        <p:txBody>
          <a:bodyPr wrap="square" anchor="t">
            <a:normAutofit/>
          </a:bodyPr>
          <a:lstStyle/>
          <a:p>
            <a:r>
              <a:rPr lang="en-US"/>
              <a:t>Create a route</a:t>
            </a:r>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1. To begin with, choose the </a:t>
            </a:r>
            <a:r>
              <a:rPr lang="en-US" b="1"/>
              <a:t>Message routing</a:t>
            </a:r>
            <a:r>
              <a:rPr lang="en-US"/>
              <a:t> tab under the </a:t>
            </a:r>
            <a:r>
              <a:rPr lang="en-US" b="1"/>
              <a:t>Hub settings</a:t>
            </a:r>
            <a:r>
              <a:rPr lang="en-US"/>
              <a:t> section.</a:t>
            </a:r>
            <a:endParaRPr lang="en-US" dirty="0"/>
          </a:p>
          <a:p>
            <a:pPr>
              <a:buFont typeface="Arial" panose="05000000000000000000" pitchFamily="2" charset="2"/>
            </a:pPr>
            <a:r>
              <a:rPr lang="en-US"/>
              <a:t>2. Click on the </a:t>
            </a:r>
            <a:r>
              <a:rPr lang="en-US" b="1"/>
              <a:t>routes</a:t>
            </a:r>
            <a:r>
              <a:rPr lang="en-US"/>
              <a:t> tab and choose </a:t>
            </a:r>
            <a:r>
              <a:rPr lang="en-US" b="1"/>
              <a:t>Add</a:t>
            </a:r>
            <a:r>
              <a:rPr lang="en-US"/>
              <a:t>. You will be taken to page as shown.</a:t>
            </a:r>
            <a:endParaRPr lang="en-US" dirty="0"/>
          </a:p>
          <a:p>
            <a:endParaRPr lang="en-US" dirty="0"/>
          </a:p>
        </p:txBody>
      </p:sp>
      <p:pic>
        <p:nvPicPr>
          <p:cNvPr id="2" name="Picture 3" descr="Graphical user interface, text, application, email&#10;&#10;Description automatically generated">
            <a:extLst>
              <a:ext uri="{FF2B5EF4-FFF2-40B4-BE49-F238E27FC236}">
                <a16:creationId xmlns:a16="http://schemas.microsoft.com/office/drawing/2014/main" id="{D264813B-BDF4-ED35-A012-5CA7551E8A6C}"/>
              </a:ext>
            </a:extLst>
          </p:cNvPr>
          <p:cNvPicPr>
            <a:picLocks noChangeAspect="1"/>
          </p:cNvPicPr>
          <p:nvPr/>
        </p:nvPicPr>
        <p:blipFill>
          <a:blip r:embed="rId3"/>
          <a:stretch>
            <a:fillRect/>
          </a:stretch>
        </p:blipFill>
        <p:spPr>
          <a:xfrm>
            <a:off x="6389688" y="1992551"/>
            <a:ext cx="5219700" cy="3719036"/>
          </a:xfrm>
          <a:prstGeom prst="rect">
            <a:avLst/>
          </a:prstGeom>
          <a:noFill/>
        </p:spPr>
      </p:pic>
    </p:spTree>
    <p:extLst>
      <p:ext uri="{BB962C8B-B14F-4D97-AF65-F5344CB8AC3E}">
        <p14:creationId xmlns:p14="http://schemas.microsoft.com/office/powerpoint/2010/main" val="12663129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05C0F0-131F-0BEC-7144-7463AEA05475}"/>
              </a:ext>
            </a:extLst>
          </p:cNvPr>
          <p:cNvSpPr>
            <a:spLocks noGrp="1"/>
          </p:cNvSpPr>
          <p:nvPr>
            <p:ph type="title"/>
          </p:nvPr>
        </p:nvSpPr>
        <p:spPr>
          <a:xfrm>
            <a:off x="588263" y="457200"/>
            <a:ext cx="11018520" cy="553998"/>
          </a:xfrm>
        </p:spPr>
        <p:txBody>
          <a:bodyPr wrap="square" anchor="t">
            <a:normAutofit/>
          </a:bodyPr>
          <a:lstStyle/>
          <a:p>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3. </a:t>
            </a:r>
            <a:r>
              <a:rPr lang="en-US" dirty="0">
                <a:ea typeface="+mn-lt"/>
                <a:cs typeface="+mn-lt"/>
              </a:rPr>
              <a:t>Name your route </a:t>
            </a:r>
            <a:r>
              <a:rPr lang="en-US" b="1" dirty="0">
                <a:ea typeface="+mn-lt"/>
                <a:cs typeface="+mn-lt"/>
              </a:rPr>
              <a:t>crop-sensor-route</a:t>
            </a:r>
            <a:r>
              <a:rPr lang="en-US" dirty="0">
                <a:ea typeface="+mn-lt"/>
                <a:cs typeface="+mn-lt"/>
              </a:rPr>
              <a:t> and ensure that endpoint is selected as </a:t>
            </a:r>
            <a:r>
              <a:rPr lang="en-US" b="1" dirty="0">
                <a:ea typeface="+mn-lt"/>
                <a:cs typeface="+mn-lt"/>
              </a:rPr>
              <a:t>crop-sensor-endpoint</a:t>
            </a:r>
            <a:r>
              <a:rPr lang="en-US" dirty="0">
                <a:ea typeface="+mn-lt"/>
                <a:cs typeface="+mn-lt"/>
              </a:rPr>
              <a:t>.</a:t>
            </a:r>
            <a:endParaRPr lang="en-US" dirty="0"/>
          </a:p>
          <a:p>
            <a:r>
              <a:rPr lang="en-US" dirty="0">
                <a:cs typeface="Segoe UI"/>
              </a:rPr>
              <a:t>4. </a:t>
            </a:r>
            <a:r>
              <a:rPr lang="en-US" dirty="0">
                <a:ea typeface="+mn-lt"/>
                <a:cs typeface="+mn-lt"/>
              </a:rPr>
              <a:t>Click on </a:t>
            </a:r>
            <a:r>
              <a:rPr lang="en-US" b="1" dirty="0">
                <a:ea typeface="+mn-lt"/>
                <a:cs typeface="+mn-lt"/>
              </a:rPr>
              <a:t>Save</a:t>
            </a:r>
            <a:r>
              <a:rPr lang="en-US" dirty="0">
                <a:ea typeface="+mn-lt"/>
                <a:cs typeface="+mn-lt"/>
              </a:rPr>
              <a:t>.</a:t>
            </a:r>
            <a:endParaRPr lang="en-US" dirty="0"/>
          </a:p>
          <a:p>
            <a:endParaRPr lang="en-US" dirty="0"/>
          </a:p>
          <a:p>
            <a:endParaRPr lang="en-US" dirty="0"/>
          </a:p>
        </p:txBody>
      </p:sp>
      <p:pic>
        <p:nvPicPr>
          <p:cNvPr id="2" name="Picture 3" descr="Graphical user interface, text, application, email&#10;&#10;Description automatically generated">
            <a:extLst>
              <a:ext uri="{FF2B5EF4-FFF2-40B4-BE49-F238E27FC236}">
                <a16:creationId xmlns:a16="http://schemas.microsoft.com/office/drawing/2014/main" id="{D264813B-BDF4-ED35-A012-5CA7551E8A6C}"/>
              </a:ext>
            </a:extLst>
          </p:cNvPr>
          <p:cNvPicPr>
            <a:picLocks noChangeAspect="1"/>
          </p:cNvPicPr>
          <p:nvPr/>
        </p:nvPicPr>
        <p:blipFill>
          <a:blip r:embed="rId3"/>
          <a:stretch>
            <a:fillRect/>
          </a:stretch>
        </p:blipFill>
        <p:spPr>
          <a:xfrm>
            <a:off x="6389688" y="1992551"/>
            <a:ext cx="5219700" cy="3719036"/>
          </a:xfrm>
          <a:prstGeom prst="rect">
            <a:avLst/>
          </a:prstGeom>
          <a:noFill/>
        </p:spPr>
      </p:pic>
    </p:spTree>
    <p:extLst>
      <p:ext uri="{BB962C8B-B14F-4D97-AF65-F5344CB8AC3E}">
        <p14:creationId xmlns:p14="http://schemas.microsoft.com/office/powerpoint/2010/main" val="1449332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Test the endpoint</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ea typeface="+mj-lt"/>
                <a:cs typeface="+mj-lt"/>
              </a:rPr>
              <a:t>Test the endpoint</a:t>
            </a:r>
            <a:endParaRPr lang="en-US" dirty="0"/>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Run the sensor code from the given files and check out the stored data in the storage account.</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Create datastores and datasets</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BD26751-9F6C-BF0D-F9C5-BA4182EA5FEA}"/>
              </a:ext>
            </a:extLst>
          </p:cNvPr>
          <p:cNvSpPr>
            <a:spLocks noGrp="1"/>
          </p:cNvSpPr>
          <p:nvPr>
            <p:ph type="title"/>
          </p:nvPr>
        </p:nvSpPr>
        <p:spPr>
          <a:xfrm>
            <a:off x="588263" y="457200"/>
            <a:ext cx="11018520" cy="553998"/>
          </a:xfrm>
        </p:spPr>
        <p:txBody>
          <a:bodyPr/>
          <a:lstStyle/>
          <a:p>
            <a:r>
              <a:rPr lang="en-US" dirty="0">
                <a:cs typeface="Segoe UI"/>
              </a:rPr>
              <a:t>Create a datastore</a:t>
            </a:r>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1. Create a new Datastore by navigating to the </a:t>
            </a:r>
            <a:r>
              <a:rPr lang="en-US" b="1" dirty="0">
                <a:cs typeface="Segoe UI"/>
              </a:rPr>
              <a:t>Datastores</a:t>
            </a:r>
            <a:r>
              <a:rPr lang="en-US" dirty="0">
                <a:cs typeface="Segoe UI"/>
              </a:rPr>
              <a:t> tab under </a:t>
            </a:r>
            <a:r>
              <a:rPr lang="en-US" b="1" dirty="0">
                <a:cs typeface="Segoe UI"/>
              </a:rPr>
              <a:t>Manage</a:t>
            </a:r>
            <a:r>
              <a:rPr lang="en-US" dirty="0">
                <a:cs typeface="Segoe UI"/>
              </a:rPr>
              <a:t> section. Give it a name of </a:t>
            </a:r>
            <a:r>
              <a:rPr lang="en-US" b="1" dirty="0" err="1">
                <a:cs typeface="Segoe UI"/>
              </a:rPr>
              <a:t>cropdatastore</a:t>
            </a:r>
            <a:r>
              <a:rPr lang="en-US" dirty="0">
                <a:cs typeface="Segoe UI"/>
              </a:rPr>
              <a:t> and choose the storage account provisioned earlier. Choose the container by the name of </a:t>
            </a:r>
            <a:r>
              <a:rPr lang="en-US" b="1" dirty="0">
                <a:cs typeface="Segoe UI"/>
              </a:rPr>
              <a:t>data</a:t>
            </a:r>
            <a:r>
              <a:rPr lang="en-US" dirty="0">
                <a:cs typeface="Segoe UI"/>
              </a:rPr>
              <a:t>. If it does not exist, then create it.</a:t>
            </a:r>
          </a:p>
        </p:txBody>
      </p:sp>
      <p:pic>
        <p:nvPicPr>
          <p:cNvPr id="4" name="Picture 4" descr="Graphical user interface, text, application, email&#10;&#10;Description automatically generated">
            <a:extLst>
              <a:ext uri="{FF2B5EF4-FFF2-40B4-BE49-F238E27FC236}">
                <a16:creationId xmlns:a16="http://schemas.microsoft.com/office/drawing/2014/main" id="{A42D6051-BD25-C4D0-C9FC-1229582D8005}"/>
              </a:ext>
            </a:extLst>
          </p:cNvPr>
          <p:cNvPicPr>
            <a:picLocks noChangeAspect="1"/>
          </p:cNvPicPr>
          <p:nvPr/>
        </p:nvPicPr>
        <p:blipFill>
          <a:blip r:embed="rId3"/>
          <a:stretch>
            <a:fillRect/>
          </a:stretch>
        </p:blipFill>
        <p:spPr>
          <a:xfrm>
            <a:off x="7374126" y="1435100"/>
            <a:ext cx="3250823" cy="4833938"/>
          </a:xfrm>
          <a:prstGeom prst="rect">
            <a:avLst/>
          </a:prstGeom>
          <a:noFill/>
        </p:spPr>
      </p:pic>
    </p:spTree>
    <p:extLst>
      <p:ext uri="{BB962C8B-B14F-4D97-AF65-F5344CB8AC3E}">
        <p14:creationId xmlns:p14="http://schemas.microsoft.com/office/powerpoint/2010/main" val="398867306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BD26751-9F6C-BF0D-F9C5-BA4182EA5FEA}"/>
              </a:ext>
            </a:extLst>
          </p:cNvPr>
          <p:cNvSpPr>
            <a:spLocks noGrp="1"/>
          </p:cNvSpPr>
          <p:nvPr>
            <p:ph type="title"/>
          </p:nvPr>
        </p:nvSpPr>
        <p:spPr>
          <a:xfrm>
            <a:off x="588263" y="457200"/>
            <a:ext cx="11018520" cy="553998"/>
          </a:xfrm>
        </p:spPr>
        <p:txBody>
          <a:bodyPr/>
          <a:lstStyle/>
          <a:p>
            <a:endParaRPr lang="en-US"/>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2. Copy the account key from the </a:t>
            </a:r>
            <a:r>
              <a:rPr lang="en-US" b="1" dirty="0">
                <a:ea typeface="+mn-lt"/>
                <a:cs typeface="+mn-lt"/>
              </a:rPr>
              <a:t>Access keys</a:t>
            </a:r>
            <a:r>
              <a:rPr lang="en-US" dirty="0">
                <a:ea typeface="+mn-lt"/>
                <a:cs typeface="+mn-lt"/>
              </a:rPr>
              <a:t> tab in your storage account. Paste it in the required place. Click on </a:t>
            </a:r>
            <a:r>
              <a:rPr lang="en-US" b="1" dirty="0">
                <a:ea typeface="+mn-lt"/>
                <a:cs typeface="+mn-lt"/>
              </a:rPr>
              <a:t>Create</a:t>
            </a:r>
            <a:r>
              <a:rPr lang="en-US" dirty="0">
                <a:ea typeface="+mn-lt"/>
                <a:cs typeface="+mn-lt"/>
              </a:rPr>
              <a:t>.</a:t>
            </a:r>
            <a:endParaRPr lang="en-US" dirty="0"/>
          </a:p>
          <a:p>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A42D6051-BD25-C4D0-C9FC-1229582D8005}"/>
              </a:ext>
            </a:extLst>
          </p:cNvPr>
          <p:cNvPicPr>
            <a:picLocks noChangeAspect="1"/>
          </p:cNvPicPr>
          <p:nvPr/>
        </p:nvPicPr>
        <p:blipFill>
          <a:blip r:embed="rId3"/>
          <a:stretch>
            <a:fillRect/>
          </a:stretch>
        </p:blipFill>
        <p:spPr>
          <a:xfrm>
            <a:off x="7374126" y="1435100"/>
            <a:ext cx="3250823" cy="4833938"/>
          </a:xfrm>
          <a:prstGeom prst="rect">
            <a:avLst/>
          </a:prstGeom>
          <a:noFill/>
        </p:spPr>
      </p:pic>
    </p:spTree>
    <p:extLst>
      <p:ext uri="{BB962C8B-B14F-4D97-AF65-F5344CB8AC3E}">
        <p14:creationId xmlns:p14="http://schemas.microsoft.com/office/powerpoint/2010/main" val="368400180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wrap="square" anchor="t">
            <a:normAutofit/>
          </a:bodyPr>
          <a:lstStyle>
            <a:lvl1pPr>
              <a:defRPr>
                <a:solidFill>
                  <a:schemeClr val="tx1"/>
                </a:solidFill>
              </a:defRPr>
            </a:lvl1pPr>
          </a:lstStyle>
          <a:p>
            <a:r>
              <a:rPr lang="en-US"/>
              <a:t>Create dataset</a:t>
            </a:r>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a:t>1. Create a dataset by navigating to </a:t>
            </a:r>
            <a:r>
              <a:rPr lang="en-US" b="1"/>
              <a:t>Data</a:t>
            </a:r>
            <a:r>
              <a:rPr lang="en-US"/>
              <a:t> tab under </a:t>
            </a:r>
            <a:r>
              <a:rPr lang="en-US" b="1"/>
              <a:t>Assets</a:t>
            </a:r>
            <a:r>
              <a:rPr lang="en-US"/>
              <a:t> section. Click on the </a:t>
            </a:r>
            <a:r>
              <a:rPr lang="en-US" b="1"/>
              <a:t>Create</a:t>
            </a:r>
            <a:r>
              <a:rPr lang="en-US"/>
              <a:t> button in the top-right corner and choose </a:t>
            </a:r>
            <a:r>
              <a:rPr lang="en-US" b="1"/>
              <a:t>From Datastore</a:t>
            </a:r>
            <a:r>
              <a:rPr lang="en-US"/>
              <a:t> from the drop-down menu. Give it a name of </a:t>
            </a:r>
            <a:r>
              <a:rPr lang="en-US" b="1"/>
              <a:t>crop-asset</a:t>
            </a:r>
            <a:r>
              <a:rPr lang="en-US"/>
              <a:t> and click </a:t>
            </a:r>
            <a:r>
              <a:rPr lang="en-US" b="1"/>
              <a:t>Next</a:t>
            </a:r>
            <a:r>
              <a:rPr lang="en-US"/>
              <a:t>.</a:t>
            </a:r>
          </a:p>
          <a:p>
            <a:pPr>
              <a:lnSpc>
                <a:spcPct val="90000"/>
              </a:lnSpc>
            </a:pPr>
            <a:r>
              <a:rPr lang="en-US"/>
              <a:t>2. Select </a:t>
            </a:r>
            <a:r>
              <a:rPr lang="en-US" b="1" err="1"/>
              <a:t>cropdatastore</a:t>
            </a:r>
            <a:r>
              <a:rPr lang="en-US"/>
              <a:t> from the drop down menu and provide the file path shown in the following picture. Click on </a:t>
            </a:r>
            <a:r>
              <a:rPr lang="en-US" b="1"/>
              <a:t>Next</a:t>
            </a:r>
            <a:r>
              <a:rPr lang="en-US"/>
              <a:t>.</a:t>
            </a:r>
          </a:p>
          <a:p>
            <a:pPr>
              <a:lnSpc>
                <a:spcPct val="90000"/>
              </a:lnSpc>
            </a:pP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BFC5BCD5-BDBE-D0EE-9934-C1F51D47FCF9}"/>
              </a:ext>
            </a:extLst>
          </p:cNvPr>
          <p:cNvPicPr>
            <a:picLocks noChangeAspect="1"/>
          </p:cNvPicPr>
          <p:nvPr/>
        </p:nvPicPr>
        <p:blipFill>
          <a:blip r:embed="rId3"/>
          <a:stretch>
            <a:fillRect/>
          </a:stretch>
        </p:blipFill>
        <p:spPr>
          <a:xfrm>
            <a:off x="6389688" y="2207864"/>
            <a:ext cx="5219700" cy="3288410"/>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wrap="square" anchor="t">
            <a:normAutofit/>
          </a:bodyPr>
          <a:lstStyle>
            <a:lvl1pPr>
              <a:defRPr>
                <a:solidFill>
                  <a:schemeClr val="tx1"/>
                </a:solidFill>
              </a:defRPr>
            </a:lvl1pPr>
          </a:lstStyle>
          <a:p>
            <a:endParaRPr lang="en-US" dirty="0"/>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3. Ensure that the settings are set to the values as shown.</a:t>
            </a:r>
          </a:p>
          <a:p>
            <a:r>
              <a:rPr lang="en-US" dirty="0">
                <a:ea typeface="+mn-lt"/>
                <a:cs typeface="+mn-lt"/>
              </a:rPr>
              <a:t>4. Click </a:t>
            </a:r>
            <a:r>
              <a:rPr lang="en-US" b="1" dirty="0">
                <a:ea typeface="+mn-lt"/>
                <a:cs typeface="+mn-lt"/>
              </a:rPr>
              <a:t>Next</a:t>
            </a:r>
            <a:r>
              <a:rPr lang="en-US" dirty="0">
                <a:ea typeface="+mn-lt"/>
                <a:cs typeface="+mn-lt"/>
              </a:rPr>
              <a:t> twice and then click </a:t>
            </a:r>
            <a:r>
              <a:rPr lang="en-US" b="1" dirty="0">
                <a:ea typeface="+mn-lt"/>
                <a:cs typeface="+mn-lt"/>
              </a:rPr>
              <a:t>Create</a:t>
            </a:r>
            <a:r>
              <a:rPr lang="en-US" dirty="0">
                <a:ea typeface="+mn-lt"/>
                <a:cs typeface="+mn-lt"/>
              </a:rPr>
              <a:t>.</a:t>
            </a:r>
          </a:p>
          <a:p>
            <a:r>
              <a:rPr lang="en-US" dirty="0">
                <a:ea typeface="+mn-lt"/>
                <a:cs typeface="+mn-lt"/>
              </a:rPr>
              <a:t>5. Click on </a:t>
            </a:r>
            <a:r>
              <a:rPr lang="en-US" b="1" dirty="0">
                <a:ea typeface="+mn-lt"/>
                <a:cs typeface="+mn-lt"/>
              </a:rPr>
              <a:t>crop-asset</a:t>
            </a:r>
            <a:r>
              <a:rPr lang="en-US" dirty="0">
                <a:ea typeface="+mn-lt"/>
                <a:cs typeface="+mn-lt"/>
              </a:rPr>
              <a:t> from the datasets list and navigate to the </a:t>
            </a:r>
            <a:r>
              <a:rPr lang="en-US" b="1" dirty="0">
                <a:ea typeface="+mn-lt"/>
                <a:cs typeface="+mn-lt"/>
              </a:rPr>
              <a:t>Consume</a:t>
            </a:r>
            <a:r>
              <a:rPr lang="en-US" dirty="0">
                <a:ea typeface="+mn-lt"/>
                <a:cs typeface="+mn-lt"/>
              </a:rPr>
              <a:t> tab. Copy the code given.</a:t>
            </a:r>
          </a:p>
          <a:p>
            <a:endParaRPr lang="en-US" dirty="0">
              <a:ea typeface="+mn-lt"/>
              <a:cs typeface="+mn-lt"/>
            </a:endParaRPr>
          </a:p>
        </p:txBody>
      </p:sp>
      <p:pic>
        <p:nvPicPr>
          <p:cNvPr id="5" name="Picture 5" descr="Graphical user interface, application&#10;&#10;Description automatically generated">
            <a:extLst>
              <a:ext uri="{FF2B5EF4-FFF2-40B4-BE49-F238E27FC236}">
                <a16:creationId xmlns:a16="http://schemas.microsoft.com/office/drawing/2014/main" id="{B6FD90CC-E43D-115E-D6FB-DFB06EB70A29}"/>
              </a:ext>
            </a:extLst>
          </p:cNvPr>
          <p:cNvPicPr>
            <a:picLocks noChangeAspect="1"/>
          </p:cNvPicPr>
          <p:nvPr/>
        </p:nvPicPr>
        <p:blipFill>
          <a:blip r:embed="rId3"/>
          <a:stretch>
            <a:fillRect/>
          </a:stretch>
        </p:blipFill>
        <p:spPr>
          <a:xfrm>
            <a:off x="6389688" y="2214388"/>
            <a:ext cx="5219700" cy="3275361"/>
          </a:xfrm>
          <a:prstGeom prst="rect">
            <a:avLst/>
          </a:prstGeom>
          <a:noFill/>
        </p:spPr>
      </p:pic>
    </p:spTree>
    <p:extLst>
      <p:ext uri="{BB962C8B-B14F-4D97-AF65-F5344CB8AC3E}">
        <p14:creationId xmlns:p14="http://schemas.microsoft.com/office/powerpoint/2010/main" val="13351866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rPr dirty="0">
                <a:cs typeface="Arial"/>
              </a:rPr>
              <a:t>Learn about </a:t>
            </a:r>
            <a:r>
              <a:rPr lang="en-US" dirty="0">
                <a:cs typeface="Arial"/>
              </a:rPr>
              <a:t>IoT devices.</a:t>
            </a:r>
            <a:endParaRPr lang="en-US" dirty="0"/>
          </a:p>
          <a:p>
            <a:pPr lvl="1"/>
            <a:r>
              <a:rPr lang="en-US" dirty="0">
                <a:cs typeface="Arial"/>
              </a:rPr>
              <a:t>Connect to an IoT hub.</a:t>
            </a:r>
            <a:endParaRPr dirty="0">
              <a:cs typeface="Arial"/>
            </a:endParaRPr>
          </a:p>
          <a:p>
            <a:pPr lvl="1"/>
            <a:r>
              <a:rPr lang="en-US" dirty="0">
                <a:cs typeface="Arial"/>
              </a:rPr>
              <a:t>Create endpoints and routes in IoT hub</a:t>
            </a:r>
            <a:r>
              <a:rPr dirty="0">
                <a:cs typeface="Arial"/>
              </a:rPr>
              <a:t>.</a:t>
            </a:r>
          </a:p>
          <a:p>
            <a:pPr lvl="1"/>
            <a:r>
              <a:rPr lang="en-US" dirty="0">
                <a:cs typeface="Arial"/>
              </a:rPr>
              <a:t>Develop a machine learning model in ML studio</a:t>
            </a:r>
            <a:r>
              <a:rPr dirty="0">
                <a:cs typeface="Arial"/>
              </a:rPr>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Develop a model</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Develop a model</a:t>
            </a:r>
            <a:endParaRPr lang="en-US" dirty="0"/>
          </a:p>
        </p:txBody>
      </p:sp>
      <p:sp>
        <p:nvSpPr>
          <p:cNvPr id="3" name="Subtitle"/>
          <p:cNvSpPr>
            <a:spLocks noGrp="1"/>
          </p:cNvSpPr>
          <p:nvPr>
            <p:ph sz="quarter" idx="10"/>
          </p:nvPr>
        </p:nvSpPr>
        <p:spPr>
          <a:xfrm>
            <a:off x="584200" y="1435100"/>
            <a:ext cx="11018838" cy="5601533"/>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1. Go to your Azure Machine Learning Workspace and launch the ML studio.</a:t>
            </a:r>
          </a:p>
          <a:p>
            <a:r>
              <a:rPr lang="en-US" dirty="0">
                <a:ea typeface="+mn-lt"/>
                <a:cs typeface="+mn-lt"/>
              </a:rPr>
              <a:t>2. Upload the </a:t>
            </a:r>
            <a:r>
              <a:rPr lang="en-US" dirty="0">
                <a:ea typeface="+mn-lt"/>
                <a:cs typeface="+mn-lt"/>
                <a:hlinkClick r:id="rId3"/>
              </a:rPr>
              <a:t>crop.ipynb</a:t>
            </a:r>
            <a:r>
              <a:rPr lang="en-US" dirty="0">
                <a:ea typeface="+mn-lt"/>
                <a:cs typeface="+mn-lt"/>
              </a:rPr>
              <a:t> file and </a:t>
            </a:r>
            <a:r>
              <a:rPr lang="en-US" dirty="0">
                <a:ea typeface="+mn-lt"/>
                <a:cs typeface="+mn-lt"/>
                <a:hlinkClick r:id="rId4"/>
              </a:rPr>
              <a:t>crop-data.csv</a:t>
            </a:r>
            <a:r>
              <a:rPr lang="en-US" dirty="0">
                <a:ea typeface="+mn-lt"/>
                <a:cs typeface="+mn-lt"/>
              </a:rPr>
              <a:t> file to the studio. You will have access to a web editor and a terminal through which you can edit code or install packages using </a:t>
            </a:r>
            <a:r>
              <a:rPr lang="en-US" dirty="0">
                <a:ea typeface="+mn-lt"/>
                <a:cs typeface="+mn-lt"/>
                <a:hlinkClick r:id="rId5"/>
              </a:rPr>
              <a:t>pip</a:t>
            </a:r>
            <a:r>
              <a:rPr lang="en-US" dirty="0">
                <a:ea typeface="+mn-lt"/>
                <a:cs typeface="+mn-lt"/>
              </a:rPr>
              <a:t>.</a:t>
            </a:r>
          </a:p>
          <a:p>
            <a:r>
              <a:rPr lang="en-US" dirty="0">
                <a:ea typeface="+mn-lt"/>
                <a:cs typeface="+mn-lt"/>
              </a:rPr>
              <a:t>3. Insert the copied code under the </a:t>
            </a:r>
            <a:r>
              <a:rPr lang="en-US" b="1" dirty="0">
                <a:ea typeface="+mn-lt"/>
                <a:cs typeface="+mn-lt"/>
              </a:rPr>
              <a:t>Predicting optimum harvest time</a:t>
            </a:r>
            <a:r>
              <a:rPr lang="en-US" dirty="0">
                <a:ea typeface="+mn-lt"/>
                <a:cs typeface="+mn-lt"/>
              </a:rPr>
              <a:t> section in </a:t>
            </a:r>
            <a:r>
              <a:rPr lang="en-US" b="1" dirty="0" err="1">
                <a:ea typeface="+mn-lt"/>
                <a:cs typeface="+mn-lt"/>
              </a:rPr>
              <a:t>crop.ipynb</a:t>
            </a:r>
            <a:r>
              <a:rPr lang="en-US" dirty="0">
                <a:ea typeface="+mn-lt"/>
                <a:cs typeface="+mn-lt"/>
              </a:rPr>
              <a:t>.</a:t>
            </a:r>
          </a:p>
          <a:p>
            <a:r>
              <a:rPr lang="en-US" dirty="0">
                <a:ea typeface="+mn-lt"/>
                <a:cs typeface="+mn-lt"/>
              </a:rPr>
              <a:t>4. Ensure that the </a:t>
            </a:r>
            <a:r>
              <a:rPr lang="en-US" dirty="0" err="1">
                <a:ea typeface="+mn-lt"/>
                <a:cs typeface="+mn-lt"/>
              </a:rPr>
              <a:t>Dataset.get_by_name</a:t>
            </a:r>
            <a:r>
              <a:rPr lang="en-US" dirty="0">
                <a:ea typeface="+mn-lt"/>
                <a:cs typeface="+mn-lt"/>
              </a:rPr>
              <a:t> function gets right dataset passed as variable.</a:t>
            </a:r>
          </a:p>
          <a:p>
            <a:r>
              <a:rPr lang="en-US" dirty="0">
                <a:ea typeface="+mn-lt"/>
                <a:cs typeface="+mn-lt"/>
              </a:rPr>
              <a:t>5. Clear the existing JSON files from blob storage and then run </a:t>
            </a:r>
            <a:r>
              <a:rPr lang="en-US" b="1" dirty="0" err="1">
                <a:ea typeface="+mn-lt"/>
                <a:cs typeface="+mn-lt"/>
              </a:rPr>
              <a:t>crop.ipynb</a:t>
            </a:r>
            <a:endParaRPr lang="en-US" dirty="0" err="1">
              <a:ea typeface="+mn-lt"/>
              <a:cs typeface="+mn-lt"/>
            </a:endParaRPr>
          </a:p>
          <a:p>
            <a:endParaRPr lang="en-US" dirty="0">
              <a:ea typeface="+mn-lt"/>
              <a:cs typeface="+mn-lt"/>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It is impossible to create custom routes in IoT hub. True or false?</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a:solidFill>
                  <a:srgbClr val="000000"/>
                </a:solidFill>
              </a:rPr>
              <a:t>False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It is impossible to create custom routes in IoT hub. True or false?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b="1">
                <a:solidFill>
                  <a:srgbClr val="000000"/>
                </a:solidFill>
                <a:highlight>
                  <a:srgbClr val="F0F788"/>
                </a:highlight>
              </a:rPr>
              <a:t>False</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What are the characteristics of Multi-Linear Regression?</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Uses a single </a:t>
            </a:r>
            <a:r>
              <a:rPr lang="en-US" sz="2500" dirty="0">
                <a:solidFill>
                  <a:schemeClr val="tx1"/>
                </a:solidFill>
                <a:ea typeface="+mn-lt"/>
                <a:cs typeface="+mn-lt"/>
              </a:rPr>
              <a:t>explanatory variable</a:t>
            </a:r>
            <a:endParaRPr lang="en-US" sz="2500" dirty="0">
              <a:solidFill>
                <a:schemeClr val="tx1"/>
              </a:solidFill>
            </a:endParaRPr>
          </a:p>
          <a:p>
            <a:pPr lvl="1" indent="-457200">
              <a:spcAft>
                <a:spcPct val="15000"/>
              </a:spcAft>
              <a:buAutoNum type="alphaUcPeriod"/>
            </a:pPr>
            <a:r>
              <a:rPr lang="en-US" sz="2500" dirty="0">
                <a:solidFill>
                  <a:srgbClr val="000000"/>
                </a:solidFill>
                <a:cs typeface="Arial"/>
              </a:rPr>
              <a:t>Assumes that there is a linear relationship between dependent variables and independent variables</a:t>
            </a:r>
            <a:endParaRPr sz="2500" dirty="0">
              <a:solidFill>
                <a:srgbClr val="000000"/>
              </a:solidFill>
              <a:cs typeface="Arial"/>
            </a:endParaRPr>
          </a:p>
          <a:p>
            <a:pPr lvl="1" indent="-457200">
              <a:spcAft>
                <a:spcPct val="15000"/>
              </a:spcAft>
              <a:buAutoNum type="alphaUcPeriod"/>
            </a:pPr>
            <a:r>
              <a:rPr lang="en-US" sz="2500" dirty="0">
                <a:solidFill>
                  <a:srgbClr val="000000"/>
                </a:solidFill>
                <a:cs typeface="Arial"/>
              </a:rPr>
              <a:t>The independent variables are highly correlated with each other</a:t>
            </a:r>
            <a:endParaRPr sz="2500" dirty="0">
              <a:solidFill>
                <a:srgbClr val="000000"/>
              </a:solidFill>
              <a:cs typeface="Aria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What is a characteristic of Multi-Linear Regression?</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Uses a single </a:t>
            </a:r>
            <a:r>
              <a:rPr lang="en-US" sz="2500" dirty="0">
                <a:solidFill>
                  <a:schemeClr val="tx1"/>
                </a:solidFill>
                <a:ea typeface="+mn-lt"/>
                <a:cs typeface="+mn-lt"/>
              </a:rPr>
              <a:t>explanatory variable</a:t>
            </a:r>
            <a:endParaRPr lang="en-US" sz="2500" dirty="0">
              <a:solidFill>
                <a:schemeClr val="tx1"/>
              </a:solidFill>
            </a:endParaRPr>
          </a:p>
          <a:p>
            <a:pPr lvl="1" indent="-457200">
              <a:spcAft>
                <a:spcPct val="15000"/>
              </a:spcAft>
              <a:buAutoNum type="alphaUcPeriod"/>
            </a:pPr>
            <a:r>
              <a:rPr lang="en-US" sz="2500" dirty="0">
                <a:solidFill>
                  <a:srgbClr val="000000"/>
                </a:solidFill>
                <a:highlight>
                  <a:srgbClr val="FFFF00"/>
                </a:highlight>
                <a:cs typeface="Arial"/>
              </a:rPr>
              <a:t>Assumes that there is a linear relationship between dependent variables and independent variables</a:t>
            </a:r>
            <a:endParaRPr sz="2500" dirty="0">
              <a:solidFill>
                <a:srgbClr val="000000"/>
              </a:solidFill>
              <a:highlight>
                <a:srgbClr val="FFFF00"/>
              </a:highlight>
              <a:cs typeface="Arial"/>
            </a:endParaRPr>
          </a:p>
          <a:p>
            <a:pPr lvl="1" indent="-457200">
              <a:spcAft>
                <a:spcPct val="15000"/>
              </a:spcAft>
              <a:buAutoNum type="alphaUcPeriod"/>
            </a:pPr>
            <a:r>
              <a:rPr lang="en-US" sz="2500" dirty="0">
                <a:solidFill>
                  <a:srgbClr val="000000"/>
                </a:solidFill>
                <a:cs typeface="Arial"/>
              </a:rPr>
              <a:t>The independent variables are highly correlated with each other</a:t>
            </a:r>
            <a:endParaRPr sz="2500" dirty="0">
              <a:solidFill>
                <a:srgbClr val="000000"/>
              </a:solidFill>
              <a:cs typeface="Arial"/>
            </a:endParaRPr>
          </a:p>
        </p:txBody>
      </p:sp>
    </p:spTree>
    <p:extLst>
      <p:ext uri="{BB962C8B-B14F-4D97-AF65-F5344CB8AC3E}">
        <p14:creationId xmlns:p14="http://schemas.microsoft.com/office/powerpoint/2010/main" val="134564591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Datasets can be accessed without authorization. True or false?</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True</a:t>
            </a:r>
          </a:p>
          <a:p>
            <a:pPr lvl="1" indent="-457200">
              <a:spcAft>
                <a:spcPct val="15000"/>
              </a:spcAft>
              <a:buAutoNum type="alphaUcPeriod"/>
            </a:pPr>
            <a:r>
              <a:rPr lang="en-US" sz="2500" dirty="0">
                <a:solidFill>
                  <a:srgbClr val="000000"/>
                </a:solidFill>
                <a:cs typeface="Arial"/>
              </a:rPr>
              <a:t>False</a:t>
            </a:r>
            <a:endParaRPr sz="2500" dirty="0">
              <a:solidFill>
                <a:srgbClr val="000000"/>
              </a:solidFill>
              <a:cs typeface="Aria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Datasets can be accessed without authorization. True or false?</a:t>
            </a:r>
            <a:endParaRPr lang="en-US"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True</a:t>
            </a:r>
          </a:p>
          <a:p>
            <a:pPr lvl="1" indent="-457200">
              <a:spcAft>
                <a:spcPct val="15000"/>
              </a:spcAft>
              <a:buAutoNum type="alphaUcPeriod"/>
            </a:pPr>
            <a:r>
              <a:rPr lang="en-US" sz="2500" dirty="0">
                <a:solidFill>
                  <a:srgbClr val="000000"/>
                </a:solidFill>
                <a:highlight>
                  <a:srgbClr val="FFFF00"/>
                </a:highlight>
                <a:cs typeface="Arial"/>
              </a:rPr>
              <a:t>False</a:t>
            </a:r>
            <a:endParaRPr sz="2500" dirty="0">
              <a:solidFill>
                <a:srgbClr val="000000"/>
              </a:solidFill>
              <a:highlight>
                <a:srgbClr val="FFFF00"/>
              </a:highlight>
              <a:cs typeface="Arial"/>
            </a:endParaRPr>
          </a:p>
        </p:txBody>
      </p:sp>
    </p:spTree>
    <p:extLst>
      <p:ext uri="{BB962C8B-B14F-4D97-AF65-F5344CB8AC3E}">
        <p14:creationId xmlns:p14="http://schemas.microsoft.com/office/powerpoint/2010/main" val="18398464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rPr dirty="0">
                <a:cs typeface="Arial"/>
              </a:rPr>
              <a:t>Introduction</a:t>
            </a:r>
          </a:p>
          <a:p>
            <a:pPr lvl="1"/>
            <a:r>
              <a:rPr dirty="0">
                <a:cs typeface="Arial"/>
              </a:rPr>
              <a:t>What is </a:t>
            </a:r>
            <a:r>
              <a:rPr lang="en-US" dirty="0">
                <a:cs typeface="Arial"/>
              </a:rPr>
              <a:t>IoT</a:t>
            </a:r>
            <a:r>
              <a:rPr dirty="0">
                <a:cs typeface="Arial"/>
              </a:rPr>
              <a:t>?</a:t>
            </a:r>
          </a:p>
          <a:p>
            <a:pPr lvl="1"/>
            <a:r>
              <a:rPr lang="en-US" dirty="0">
                <a:cs typeface="Arial"/>
              </a:rPr>
              <a:t>Create an IoT hub</a:t>
            </a:r>
            <a:endParaRPr dirty="0">
              <a:cs typeface="Arial"/>
            </a:endParaRPr>
          </a:p>
          <a:p>
            <a:pPr lvl="1"/>
            <a:r>
              <a:rPr lang="en-US" dirty="0">
                <a:cs typeface="Arial"/>
              </a:rPr>
              <a:t>Send data to IoT hub</a:t>
            </a:r>
            <a:endParaRPr dirty="0">
              <a:cs typeface="Arial"/>
            </a:endParaRPr>
          </a:p>
          <a:p>
            <a:pPr lvl="1"/>
            <a:r>
              <a:rPr lang="en-US" dirty="0">
                <a:cs typeface="Arial"/>
              </a:rPr>
              <a:t>Create endpoints and routes</a:t>
            </a:r>
            <a:endParaRPr dirty="0">
              <a:cs typeface="Aria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2240613"/>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cs typeface="Segoe UI"/>
              </a:rPr>
              <a:t>In this module, you learned what </a:t>
            </a:r>
            <a:r>
              <a:rPr lang="en-US" dirty="0">
                <a:cs typeface="Segoe UI"/>
              </a:rPr>
              <a:t>IoT refers to and how to manage IoT devices using IoT hub. You also learnt how to use the web editor to edit </a:t>
            </a:r>
            <a:r>
              <a:rPr lang="en-US" dirty="0" err="1">
                <a:cs typeface="Segoe UI"/>
              </a:rPr>
              <a:t>Jupyter</a:t>
            </a:r>
            <a:r>
              <a:rPr lang="en-US" dirty="0">
                <a:cs typeface="Segoe UI"/>
              </a:rPr>
              <a:t> Notebooks.</a:t>
            </a:r>
          </a:p>
          <a:p>
            <a:r>
              <a:rPr lang="en-US" dirty="0">
                <a:cs typeface="Segoe UI"/>
              </a:rPr>
              <a:t>You were also introduced to datastores and datasets, which are often used in machine learning.</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rPr lang="en-US" dirty="0">
                <a:cs typeface="Arial"/>
              </a:rPr>
              <a:t>Test the endpoint</a:t>
            </a:r>
            <a:endParaRPr lang="en-US">
              <a:cs typeface="Arial"/>
            </a:endParaRPr>
          </a:p>
          <a:p>
            <a:pPr lvl="1"/>
            <a:r>
              <a:rPr lang="en-US" dirty="0">
                <a:cs typeface="Arial"/>
              </a:rPr>
              <a:t>Create datastores and datasets</a:t>
            </a:r>
            <a:endParaRPr dirty="0">
              <a:cs typeface="Arial"/>
            </a:endParaRPr>
          </a:p>
          <a:p>
            <a:pPr lvl="1"/>
            <a:r>
              <a:rPr lang="en-US" dirty="0">
                <a:cs typeface="Arial"/>
              </a:rPr>
              <a:t>Develop a model</a:t>
            </a:r>
            <a:endParaRPr dirty="0">
              <a:cs typeface="Arial"/>
            </a:endParaRPr>
          </a:p>
          <a:p>
            <a:pPr lvl="1"/>
            <a:r>
              <a:rPr dirty="0">
                <a:cs typeface="Arial"/>
              </a:rPr>
              <a:t>Knowledge check</a:t>
            </a:r>
          </a:p>
          <a:p>
            <a:pPr lvl="1"/>
            <a:r>
              <a:rPr dirty="0">
                <a:cs typeface="Arial"/>
              </a:rPr>
              <a:t>Summary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448122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ea typeface="+mn-lt"/>
                <a:cs typeface="+mn-lt"/>
              </a:rPr>
              <a:t>A 2020 report </a:t>
            </a:r>
            <a:r>
              <a:rPr lang="en-US" dirty="0">
                <a:ea typeface="+mn-lt"/>
                <a:cs typeface="+mn-lt"/>
                <a:hlinkClick r:id="rId3"/>
              </a:rPr>
              <a:t>found that nearly 690 million people</a:t>
            </a:r>
            <a:r>
              <a:rPr lang="en-US" dirty="0">
                <a:ea typeface="+mn-lt"/>
                <a:cs typeface="+mn-lt"/>
              </a:rPr>
              <a:t>—or 8.9 percent of the global population—are hungry, up by nearly 60 million in five years.</a:t>
            </a:r>
          </a:p>
          <a:p>
            <a:r>
              <a:rPr lang="en-US" dirty="0">
                <a:ea typeface="+mn-lt"/>
                <a:cs typeface="+mn-lt"/>
              </a:rPr>
              <a:t>The challenge is intensified by agriculture’s extreme vulnerability to climate change. Climate change’s negative impacts are already being felt, in the form of increasing temperatures, weather variability, shifting agroecosystem boundaries, invasive crops and pests, and more frequent extreme weather events. </a:t>
            </a:r>
          </a:p>
          <a:p>
            <a:r>
              <a:rPr lang="en-US" dirty="0">
                <a:cs typeface="Segoe UI"/>
              </a:rPr>
              <a:t>In such cases we would like to create a model which could make a simple prediction about the optimum time to harvest.</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ea typeface="+mj-lt"/>
                <a:cs typeface="+mj-lt"/>
              </a:rPr>
              <a:t>What is IoT?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Application>Microsoft Office PowerPoint</Application>
  <PresentationFormat>Widescreen</PresentationFormat>
  <Paragraphs>171</Paragraphs>
  <Slides>51</Slides>
  <Notes>49</Notes>
  <HiddenSlides>0</HiddenSlides>
  <MMClips>0</MMClips>
  <ScaleCrop>false</ScaleCrop>
  <HeadingPairs>
    <vt:vector size="4" baseType="variant">
      <vt:variant>
        <vt:lpstr>Theme</vt:lpstr>
      </vt:variant>
      <vt:variant>
        <vt:i4>4</vt:i4>
      </vt:variant>
      <vt:variant>
        <vt:lpstr>Slide Titles</vt:lpstr>
      </vt:variant>
      <vt:variant>
        <vt:i4>51</vt:i4>
      </vt:variant>
    </vt:vector>
  </HeadingPairs>
  <TitlesOfParts>
    <vt:vector size="55" baseType="lpstr">
      <vt:lpstr>Office Theme</vt:lpstr>
      <vt:lpstr>Microsoft_Learn_White_Template</vt:lpstr>
      <vt:lpstr> Microsoft_Learn_Light_Gray_Template</vt:lpstr>
      <vt:lpstr> Microsoft_Learn_Black_Template</vt:lpstr>
      <vt:lpstr>PowerPoint Presentation</vt:lpstr>
      <vt:lpstr>Predicting harvest cycles using IoT and ML</vt:lpstr>
      <vt:lpstr>Prerequisites</vt:lpstr>
      <vt:lpstr>Learning objectives</vt:lpstr>
      <vt:lpstr>Agenda</vt:lpstr>
      <vt:lpstr>Agenda continued</vt:lpstr>
      <vt:lpstr>Introduction</vt:lpstr>
      <vt:lpstr>Introduction</vt:lpstr>
      <vt:lpstr>What is IoT?</vt:lpstr>
      <vt:lpstr>What is IoT?</vt:lpstr>
      <vt:lpstr>Create an IoT hub</vt:lpstr>
      <vt:lpstr>Create an IoT hub</vt:lpstr>
      <vt:lpstr>PowerPoint Presentation</vt:lpstr>
      <vt:lpstr>Add IoT devices to your hub</vt:lpstr>
      <vt:lpstr>PowerPoint Presentation</vt:lpstr>
      <vt:lpstr>PowerPoint Presentation</vt:lpstr>
      <vt:lpstr>Knowledge check</vt:lpstr>
      <vt:lpstr>Question 1</vt:lpstr>
      <vt:lpstr>Question 1</vt:lpstr>
      <vt:lpstr>Question 2</vt:lpstr>
      <vt:lpstr>Question 2</vt:lpstr>
      <vt:lpstr>Question 3</vt:lpstr>
      <vt:lpstr>Question 3</vt:lpstr>
      <vt:lpstr>Send data to IoT hub</vt:lpstr>
      <vt:lpstr>Send data to IoT hub</vt:lpstr>
      <vt:lpstr>PowerPoint Presentation</vt:lpstr>
      <vt:lpstr>Create endpoints and routes</vt:lpstr>
      <vt:lpstr>Create an endpoint</vt:lpstr>
      <vt:lpstr>PowerPoint Presentation</vt:lpstr>
      <vt:lpstr>PowerPoint Presentation</vt:lpstr>
      <vt:lpstr>Create a route</vt:lpstr>
      <vt:lpstr>PowerPoint Presentation</vt:lpstr>
      <vt:lpstr>Test the endpoint</vt:lpstr>
      <vt:lpstr>Test the endpoint</vt:lpstr>
      <vt:lpstr>Create datastores and datasets</vt:lpstr>
      <vt:lpstr>Create a datastore</vt:lpstr>
      <vt:lpstr>PowerPoint Presentation</vt:lpstr>
      <vt:lpstr>Create dataset</vt:lpstr>
      <vt:lpstr>PowerPoint Presentation</vt:lpstr>
      <vt:lpstr>Develop a model</vt:lpstr>
      <vt:lpstr>Develop a model</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410</cp:revision>
  <cp:lastPrinted>2022-01-26T23:07:01Z</cp:lastPrinted>
  <dcterms:created xsi:type="dcterms:W3CDTF">2022-01-26T23:07:01Z</dcterms:created>
  <dcterms:modified xsi:type="dcterms:W3CDTF">2022-06-24T11:10:46Z</dcterms:modified>
</cp:coreProperties>
</file>