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</p:sldIdLst>
  <p:sldSz cx="9144000" cy="5143500" type="screen16x9"/>
  <p:notesSz cx="6858000" cy="9144000"/>
  <p:embeddedFontLst>
    <p:embeddedFont>
      <p:font typeface="Montserrat"/>
      <p:regular r:id="rId22"/>
    </p:embeddedFont>
    <p:embeddedFont>
      <p:font typeface="Lato" panose="020F0502020204030203"/>
      <p:regular r:id="rId23"/>
    </p:embeddedFont>
    <p:embeddedFont>
      <p:font typeface="Pacifico" panose="00000500000000000000"/>
      <p:regular r:id="rId24"/>
    </p:embeddedFont>
    <p:embeddedFont>
      <p:font typeface="Caveat"/>
      <p:regular r:id="rId25"/>
      <p:bold r:id="rId26"/>
    </p:embeddedFont>
    <p:embeddedFont>
      <p:font typeface="Lobster" panose="00000500000000000000"/>
      <p:regular r:id="rId27"/>
    </p:embeddedFont>
    <p:embeddedFont>
      <p:font typeface="Caveat SemiBold"/>
      <p:regular r:id="rId28"/>
      <p:bold r:id="rId29"/>
    </p:embeddedFont>
    <p:embeddedFont>
      <p:font typeface="EB Garamond" panose="00000500000000000000"/>
      <p:regular r:id="rId30"/>
      <p:bold r:id="rId31"/>
      <p:italic r:id="rId32"/>
      <p:boldItalic r:id="rId33"/>
    </p:embeddedFont>
    <p:embeddedFont>
      <p:font typeface="Comic Sans MS" panose="030F0702030302020204"/>
      <p:regular r:id="rId34"/>
      <p:bold r:id="rId35"/>
      <p:italic r:id="rId36"/>
      <p:boldItalic r:id="rId37"/>
    </p:embeddedFont>
    <p:embeddedFont>
      <p:font typeface="EB Garamond ExtraBold" panose="00000900000000000000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font" Target="fonts/font17.fntdata"/><Relationship Id="rId37" Type="http://schemas.openxmlformats.org/officeDocument/2006/relationships/font" Target="fonts/font16.fntdata"/><Relationship Id="rId36" Type="http://schemas.openxmlformats.org/officeDocument/2006/relationships/font" Target="fonts/font15.fntdata"/><Relationship Id="rId35" Type="http://schemas.openxmlformats.org/officeDocument/2006/relationships/font" Target="fonts/font14.fntdata"/><Relationship Id="rId34" Type="http://schemas.openxmlformats.org/officeDocument/2006/relationships/font" Target="fonts/font13.fntdata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16e9432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16e9432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6c3d607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6c3d607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e638e7f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e638e7f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e0eab354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e0eab354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e0eab354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e0eab354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fb5092fc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fb5092fc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b11d60bc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b11d60bc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b11d60bce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b11d60bce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c6f9175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c6f9175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0eccd535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0eccd535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c6f91759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c6f917597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e39a2d61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e39a2d61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e0eab354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e0eab354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e0eab354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e0eab354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579075" y="431300"/>
            <a:ext cx="6391800" cy="15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00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rPr>
              <a:t>Smart Irrigation system using</a:t>
            </a:r>
            <a:endParaRPr sz="3000" b="1">
              <a:solidFill>
                <a:srgbClr val="FFFF00"/>
              </a:solidFill>
              <a:latin typeface="Pacifico" panose="00000500000000000000"/>
              <a:ea typeface="Pacifico" panose="00000500000000000000"/>
              <a:cs typeface="Pacifico" panose="00000500000000000000"/>
              <a:sym typeface="Pacifico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00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rPr>
              <a:t>Moisture Sensor and Robotic</a:t>
            </a:r>
            <a:r>
              <a:rPr lang="en-GB" sz="3600" b="1">
                <a:solidFill>
                  <a:srgbClr val="FFFF00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rPr>
              <a:t> </a:t>
            </a:r>
            <a:r>
              <a:rPr lang="en-GB" sz="3100" b="1">
                <a:solidFill>
                  <a:srgbClr val="FFFF00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rPr>
              <a:t>Arm</a:t>
            </a:r>
            <a:r>
              <a:rPr lang="en-GB" sz="5200" b="1">
                <a:solidFill>
                  <a:srgbClr val="FFFF00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sz="5200" b="1">
              <a:solidFill>
                <a:srgbClr val="FFFF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300500" y="2006300"/>
            <a:ext cx="3029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2160">
                <a:solidFill>
                  <a:srgbClr val="00FFFF"/>
                </a:solidFill>
                <a:latin typeface="Lobster" panose="00000500000000000000"/>
                <a:ea typeface="Lobster" panose="00000500000000000000"/>
                <a:cs typeface="Lobster" panose="00000500000000000000"/>
                <a:sym typeface="Lobster" panose="00000500000000000000"/>
              </a:rPr>
              <a:t>(for house garden)</a:t>
            </a:r>
            <a:endParaRPr sz="2160">
              <a:solidFill>
                <a:srgbClr val="00FFFF"/>
              </a:solidFill>
              <a:latin typeface="Lobster" panose="00000500000000000000"/>
              <a:ea typeface="Lobster" panose="00000500000000000000"/>
              <a:cs typeface="Lobster" panose="00000500000000000000"/>
              <a:sym typeface="Lobster" panose="00000500000000000000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142875" y="4296450"/>
            <a:ext cx="8889000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99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Team : Brain Clusters </a:t>
            </a:r>
            <a:endParaRPr b="1">
              <a:solidFill>
                <a:srgbClr val="FF99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[Vaibhav Chaudhary, </a:t>
            </a:r>
            <a:r>
              <a:rPr lang="en-GB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Ujjawal Kumar</a:t>
            </a:r>
            <a:r>
              <a:rPr lang="en-IN" altLang="en-GB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 </a:t>
            </a:r>
            <a:r>
              <a:rPr lang="en-GB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Hrishabh Kumar Saini]</a:t>
            </a:r>
            <a:endParaRPr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02050" y="2468950"/>
            <a:ext cx="3275376" cy="20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1541700" y="400450"/>
            <a:ext cx="6060600" cy="7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D966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MODEL OF ELECTRICAL CIRCUIT </a:t>
            </a:r>
            <a:endParaRPr sz="2500">
              <a:solidFill>
                <a:srgbClr val="FFD966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09" name="Google Shape;20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1"/>
          <a:srcRect l="11428" t="11973" r="5755" b="9508"/>
          <a:stretch>
            <a:fillRect/>
          </a:stretch>
        </p:blipFill>
        <p:spPr>
          <a:xfrm>
            <a:off x="1587250" y="1235650"/>
            <a:ext cx="6289402" cy="33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24" name="Google Shape;224;p25"/>
          <p:cNvPicPr preferRelativeResize="0"/>
          <p:nvPr/>
        </p:nvPicPr>
        <p:blipFill rotWithShape="1">
          <a:blip r:embed="rId1"/>
          <a:srcRect t="11331"/>
          <a:stretch>
            <a:fillRect/>
          </a:stretch>
        </p:blipFill>
        <p:spPr>
          <a:xfrm>
            <a:off x="0" y="0"/>
            <a:ext cx="9144000" cy="5149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</a:t>
            </a:r>
            <a:r>
              <a:rPr lang="en-GB" sz="5575">
                <a:solidFill>
                  <a:srgbClr val="FFE599"/>
                </a:solidFill>
                <a:latin typeface="Caveat"/>
                <a:ea typeface="Caveat"/>
                <a:cs typeface="Caveat"/>
                <a:sym typeface="Caveat"/>
              </a:rPr>
              <a:t>Working</a:t>
            </a:r>
            <a:r>
              <a:rPr lang="en-GB" sz="2600">
                <a:solidFill>
                  <a:srgbClr val="FFE599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sz="2600">
              <a:solidFill>
                <a:srgbClr val="FFE599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Our model consists of 2 major parts:  	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1.  The moisture sensor attached to the robotic arm.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/>
              <a:t> 2.  And the water pump. After switching on the system, the robotic arm lowers down and the moisture sensor dips into the soil and measures the moisture content. </a:t>
            </a:r>
            <a:endParaRPr sz="2400"/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body" idx="1"/>
          </p:nvPr>
        </p:nvSpPr>
        <p:spPr>
          <a:xfrm>
            <a:off x="984500" y="512350"/>
            <a:ext cx="7488000" cy="39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The pump works such that, 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         • if the moisture content of plant is less than 6 then the water is pumped for 15 seconds. 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         • If the moisture content is less than 30 but greater than 6 then the water is pumped for 10 seconds. 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          • If the moisture content is greater than 30, then no water is pumped. 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/>
              <a:t>After plant 1, the arm moves to plant 2 and the same process continues and the same process is done for plant 3 as well. The process repeats after every 6 hours or as per convenience.</a:t>
            </a:r>
            <a:endParaRPr sz="1900"/>
          </a:p>
        </p:txBody>
      </p:sp>
      <p:sp>
        <p:nvSpPr>
          <p:cNvPr id="237" name="Google Shape;23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2461875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00"/>
                </a:solidFill>
                <a:latin typeface="EB Garamond ExtraBold" panose="00000900000000000000"/>
                <a:ea typeface="EB Garamond ExtraBold" panose="00000900000000000000"/>
                <a:cs typeface="EB Garamond ExtraBold" panose="00000900000000000000"/>
                <a:sym typeface="EB Garamond ExtraBold" panose="00000900000000000000"/>
              </a:rPr>
              <a:t>THANK YOU !</a:t>
            </a:r>
            <a:endParaRPr sz="6000">
              <a:solidFill>
                <a:srgbClr val="FFFF00"/>
              </a:solidFill>
              <a:latin typeface="EB Garamond ExtraBold" panose="00000900000000000000"/>
              <a:ea typeface="EB Garamond ExtraBold" panose="00000900000000000000"/>
              <a:cs typeface="EB Garamond ExtraBold" panose="00000900000000000000"/>
              <a:sym typeface="EB Garamond ExtraBold" panose="00000900000000000000"/>
            </a:endParaRPr>
          </a:p>
        </p:txBody>
      </p:sp>
      <p:sp>
        <p:nvSpPr>
          <p:cNvPr id="258" name="Google Shape;25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2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FCE5CD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Introduction</a:t>
            </a:r>
            <a:endParaRPr sz="5600">
              <a:solidFill>
                <a:srgbClr val="FCE5CD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1297500" y="1775725"/>
            <a:ext cx="76935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In absence of residents at home, we need an irrigation system to water the plants at the correct time so that the plants are well irrigated at all times.</a:t>
            </a:r>
            <a:endParaRPr sz="210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 sz="2100">
                <a:latin typeface="EB Garamond" panose="00000500000000000000"/>
                <a:ea typeface="EB Garamond" panose="00000500000000000000"/>
                <a:cs typeface="EB Garamond" panose="00000500000000000000"/>
              </a:rPr>
            </a:br>
            <a:r>
              <a:rPr lang="en-GB" sz="210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For this we need to make the irrigation system “</a:t>
            </a:r>
            <a:r>
              <a:rPr lang="en-GB" sz="2100">
                <a:solidFill>
                  <a:srgbClr val="00FF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smart</a:t>
            </a:r>
            <a:r>
              <a:rPr lang="en-GB" sz="2100"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”.</a:t>
            </a:r>
            <a:br>
              <a:rPr lang="en-GB" sz="2100">
                <a:latin typeface="EB Garamond" panose="00000500000000000000"/>
                <a:ea typeface="EB Garamond" panose="00000500000000000000"/>
                <a:cs typeface="EB Garamond" panose="00000500000000000000"/>
              </a:rPr>
            </a:br>
            <a:endParaRPr sz="2100"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/>
        </p:nvSpPr>
        <p:spPr>
          <a:xfrm>
            <a:off x="1407475" y="709000"/>
            <a:ext cx="5947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rPr>
              <a:t>Components Required</a:t>
            </a:r>
            <a:endParaRPr sz="3600" b="1">
              <a:solidFill>
                <a:schemeClr val="accent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597300" y="1567150"/>
            <a:ext cx="680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1456775" y="1848450"/>
            <a:ext cx="68010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EB Garamond" panose="00000500000000000000"/>
              <a:buChar char="●"/>
            </a:pPr>
            <a:r>
              <a:rPr lang="en-GB" sz="2000">
                <a:solidFill>
                  <a:srgbClr val="FF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Arduino UNO Board</a:t>
            </a:r>
            <a:endParaRPr sz="2000">
              <a:solidFill>
                <a:srgbClr val="FF0000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4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2CC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Principle</a:t>
            </a:r>
            <a:r>
              <a:rPr lang="en-GB" sz="2000">
                <a:solidFill>
                  <a:schemeClr val="lt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:</a:t>
            </a:r>
            <a:r>
              <a:rPr lang="en-GB" sz="2000">
                <a:solidFill>
                  <a:schemeClr val="accent4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 </a:t>
            </a:r>
            <a:r>
              <a:rPr lang="en-GB" sz="2000">
                <a:solidFill>
                  <a:schemeClr val="lt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You can tell your board what to do by sending a set of instructions to the microcontroller on the board.</a:t>
            </a:r>
            <a:endParaRPr sz="200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2CC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Use:</a:t>
            </a:r>
            <a:r>
              <a:rPr lang="en-GB" sz="2000">
                <a:solidFill>
                  <a:schemeClr val="lt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  Taking input from the moisture sensor and providing instructions to DC motor.</a:t>
            </a:r>
            <a:endParaRPr sz="200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1737950" y="379100"/>
            <a:ext cx="7022100" cy="21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EB Garamond" panose="00000500000000000000"/>
              <a:buChar char="●"/>
            </a:pPr>
            <a:r>
              <a:rPr lang="en-GB" sz="2000">
                <a:solidFill>
                  <a:srgbClr val="FF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Small Breadboard</a:t>
            </a:r>
            <a:endParaRPr sz="2000">
              <a:solidFill>
                <a:srgbClr val="FF0000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       </a:t>
            </a:r>
            <a:r>
              <a:rPr lang="en-GB" sz="2000">
                <a:solidFill>
                  <a:srgbClr val="FFF2CC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Principle</a:t>
            </a:r>
            <a:r>
              <a:rPr lang="en-GB" sz="2000">
                <a:solidFill>
                  <a:schemeClr val="lt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: Designed to work with through-hole electronic components. </a:t>
            </a:r>
            <a:endParaRPr sz="200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       </a:t>
            </a:r>
            <a:r>
              <a:rPr lang="en-GB" sz="2000">
                <a:solidFill>
                  <a:srgbClr val="FFF2CC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Use</a:t>
            </a:r>
            <a:r>
              <a:rPr lang="en-GB" sz="2000">
                <a:solidFill>
                  <a:schemeClr val="lt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: To form simple electrical connections among different components.</a:t>
            </a:r>
            <a:r>
              <a:rPr lang="en-GB" sz="2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sz="2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1568250" y="2621975"/>
            <a:ext cx="60075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EB Garamond" panose="00000500000000000000"/>
              <a:buChar char="●"/>
            </a:pPr>
            <a:r>
              <a:rPr lang="en-GB" sz="2000">
                <a:solidFill>
                  <a:srgbClr val="FF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Servo motor</a:t>
            </a:r>
            <a:endParaRPr sz="2000">
              <a:solidFill>
                <a:srgbClr val="FF0000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2CC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Principle</a:t>
            </a:r>
            <a:r>
              <a:rPr lang="en-GB" sz="2000">
                <a:solidFill>
                  <a:schemeClr val="lt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: Servo motor works on PWM (Pulse Width Modulation) principle, means its angle of rotation is controlled by the duration of applied pulse to its control PIN.</a:t>
            </a:r>
            <a:endParaRPr sz="200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          </a:t>
            </a:r>
            <a:r>
              <a:rPr lang="en-GB" sz="2000">
                <a:solidFill>
                  <a:srgbClr val="FFF2CC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Use</a:t>
            </a:r>
            <a:r>
              <a:rPr lang="en-GB" sz="2000">
                <a:solidFill>
                  <a:schemeClr val="lt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:  Used in the robotic arm in our project.</a:t>
            </a:r>
            <a:endParaRPr sz="200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/>
        </p:nvSpPr>
        <p:spPr>
          <a:xfrm>
            <a:off x="1064875" y="622850"/>
            <a:ext cx="73134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EB Garamond" panose="00000500000000000000"/>
              <a:buChar char="●"/>
            </a:pPr>
            <a:r>
              <a:rPr lang="en-GB" sz="2000">
                <a:solidFill>
                  <a:srgbClr val="FF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   DC Motor</a:t>
            </a:r>
            <a:endParaRPr sz="2000">
              <a:solidFill>
                <a:srgbClr val="FF0000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2CC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Principle</a:t>
            </a:r>
            <a:r>
              <a:rPr lang="en-GB" sz="2000">
                <a:solidFill>
                  <a:schemeClr val="lt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: Operates on Faraday’s principle of electromagnetism which states that a current carrying conductor experiences a force when placed in a magnetic field.</a:t>
            </a:r>
            <a:endParaRPr sz="200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2CC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Use</a:t>
            </a:r>
            <a:r>
              <a:rPr lang="en-GB" sz="2000">
                <a:solidFill>
                  <a:schemeClr val="lt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: To pump the water up.</a:t>
            </a:r>
            <a:endParaRPr sz="200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1064875" y="2903300"/>
            <a:ext cx="73134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EB Garamond" panose="00000500000000000000"/>
              <a:buChar char="●"/>
            </a:pPr>
            <a:r>
              <a:rPr lang="en-GB" sz="2000">
                <a:solidFill>
                  <a:srgbClr val="FF0000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Moisture sensor</a:t>
            </a:r>
            <a:endParaRPr sz="2000">
              <a:solidFill>
                <a:srgbClr val="FF0000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           </a:t>
            </a:r>
            <a:r>
              <a:rPr lang="en-GB" sz="2000">
                <a:solidFill>
                  <a:srgbClr val="FFF2CC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Principle</a:t>
            </a:r>
            <a:r>
              <a:rPr lang="en-GB" sz="2000">
                <a:solidFill>
                  <a:schemeClr val="lt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:  Uses capacitance to measure dielectric permittivity of the                                                                     surrounding medium.</a:t>
            </a:r>
            <a:endParaRPr sz="200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2CC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         Use</a:t>
            </a:r>
            <a:r>
              <a:rPr lang="en-GB" sz="2000">
                <a:solidFill>
                  <a:schemeClr val="lt1"/>
                </a:solidFill>
                <a:latin typeface="EB Garamond" panose="00000500000000000000"/>
                <a:ea typeface="EB Garamond" panose="00000500000000000000"/>
                <a:cs typeface="EB Garamond" panose="00000500000000000000"/>
                <a:sym typeface="EB Garamond" panose="00000500000000000000"/>
              </a:rPr>
              <a:t>: To sense the moisture  content of the soil.</a:t>
            </a:r>
            <a:endParaRPr sz="2000">
              <a:solidFill>
                <a:schemeClr val="lt1"/>
              </a:solidFill>
              <a:latin typeface="EB Garamond" panose="00000500000000000000"/>
              <a:ea typeface="EB Garamond" panose="00000500000000000000"/>
              <a:cs typeface="EB Garamond" panose="00000500000000000000"/>
              <a:sym typeface="EB Garamond" panose="00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1266875" y="395875"/>
            <a:ext cx="70389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4000" b="1">
                <a:solidFill>
                  <a:srgbClr val="FCE5CD"/>
                </a:solidFill>
                <a:latin typeface="Caveat"/>
                <a:ea typeface="Caveat"/>
                <a:cs typeface="Caveat"/>
                <a:sym typeface="Caveat"/>
              </a:rPr>
              <a:t>COST :-</a:t>
            </a:r>
            <a:endParaRPr sz="4000" b="1">
              <a:solidFill>
                <a:srgbClr val="FCE5CD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6888625" y="877650"/>
            <a:ext cx="14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78" name="Google Shape;1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9" name="Google Shape;179;p19"/>
          <p:cNvSpPr txBox="1"/>
          <p:nvPr/>
        </p:nvSpPr>
        <p:spPr>
          <a:xfrm>
            <a:off x="1496252" y="1278793"/>
            <a:ext cx="5593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r>
              <a:rPr lang="en-GB" sz="32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Rs. 2400</a:t>
            </a:r>
            <a:endParaRPr sz="3200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ctrTitle"/>
          </p:nvPr>
        </p:nvSpPr>
        <p:spPr>
          <a:xfrm>
            <a:off x="793625" y="431975"/>
            <a:ext cx="5173500" cy="12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2308</Words>
  <Application>WPS Presentation</Application>
  <PresentationFormat>On-screen Show (16:9)</PresentationFormat>
  <Paragraphs>95</Paragraphs>
  <Slides>15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SimSun</vt:lpstr>
      <vt:lpstr>Wingdings</vt:lpstr>
      <vt:lpstr>Arial</vt:lpstr>
      <vt:lpstr>Montserrat</vt:lpstr>
      <vt:lpstr>Lato</vt:lpstr>
      <vt:lpstr>Pacifico</vt:lpstr>
      <vt:lpstr>Caveat</vt:lpstr>
      <vt:lpstr>Lobster</vt:lpstr>
      <vt:lpstr>Caveat SemiBold</vt:lpstr>
      <vt:lpstr>EB Garamond</vt:lpstr>
      <vt:lpstr>Comic Sans MS</vt:lpstr>
      <vt:lpstr>EB Garamond ExtraBold</vt:lpstr>
      <vt:lpstr>Microsoft YaHei</vt:lpstr>
      <vt:lpstr>Arial Unicode MS</vt:lpstr>
      <vt:lpstr>Focus</vt:lpstr>
      <vt:lpstr>Moisture Sensor and Robotic Arm </vt:lpstr>
      <vt:lpstr>Introduction</vt:lpstr>
      <vt:lpstr>PowerPoint 演示文稿</vt:lpstr>
      <vt:lpstr>PowerPoint 演示文稿</vt:lpstr>
      <vt:lpstr>PowerPoint 演示文稿</vt:lpstr>
      <vt:lpstr>COST :-</vt:lpstr>
      <vt:lpstr> </vt:lpstr>
      <vt:lpstr>PowerPoint 演示文稿</vt:lpstr>
      <vt:lpstr>PowerPoint 演示文稿</vt:lpstr>
      <vt:lpstr>MODEL OF ELECTRICAL CIRCUIT </vt:lpstr>
      <vt:lpstr>PowerPoint 演示文稿</vt:lpstr>
      <vt:lpstr>PowerPoint 演示文稿</vt:lpstr>
      <vt:lpstr>                    Working 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Irrigation system using Moisture Sensor and Robotic Arm</dc:title>
  <dc:creator>Admin</dc:creator>
  <cp:lastModifiedBy>vaibh</cp:lastModifiedBy>
  <cp:revision>2</cp:revision>
  <dcterms:created xsi:type="dcterms:W3CDTF">2023-09-19T09:40:08Z</dcterms:created>
  <dcterms:modified xsi:type="dcterms:W3CDTF">2023-09-19T09:42:35Z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0x0101007E05ECC50C9EC942B5F315F13D0BE415</vt:lpwstr>
  </property>
  <property fmtid="{D5CDD505-2E9C-101B-9397-08002B2CF9AE}" pid="3" name="ICV">
    <vt:lpwstr>4047F2E29DA745938C8F05AFBC84CB61</vt:lpwstr>
  </property>
  <property fmtid="{D5CDD505-2E9C-101B-9397-08002B2CF9AE}" pid="4" name="KSOProductBuildVer">
    <vt:lpwstr>1033-11.2.0.11225</vt:lpwstr>
  </property>
</Properties>
</file>