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8" r:id="rId25"/>
  </p:sldIdLst>
  <p:sldSz cx="9144000" cy="5143500"/>
  <p:notesSz cx="6858000" cy="9144000"/>
  <p:embeddedFontLst>
    <p:embeddedFont>
      <p:font typeface="Roboto" panose="020B0704020202020204"/>
      <p:bold r:id="rId29"/>
      <p:boldItalic r:id="rId30"/>
    </p:embeddedFont>
    <p:embeddedFont>
      <p:font typeface="Comic Sans MS" panose="030F0702030302020204"/>
      <p:regular r:id="rId31"/>
      <p:bold r:id="rId32"/>
      <p:italic r:id="rId33"/>
      <p:boldItalic r:id="rId34"/>
    </p:embeddedFont>
    <p:embeddedFont>
      <p:font typeface="Bradley Hand ITC" panose="03070402050302030203" charset="0"/>
      <p:regular r:id="rId35"/>
    </p:embeddedFont>
    <p:embeddedFont>
      <p:font typeface="Goudy Old Style" panose="02020502050305020303" charset="0"/>
      <p:regular r:id="rId36"/>
      <p:bold r:id="rId37"/>
      <p:italic r:id="rId38"/>
    </p:embeddedFont>
    <p:embeddedFont>
      <p:font typeface="Berlin Sans FB" panose="020E0602020502020306" charset="0"/>
      <p:regular r:id="rId39"/>
      <p:bold r:id="rId40"/>
    </p:embeddedFont>
    <p:embeddedFont>
      <p:font typeface="Comfortaa" panose="020B0704020202020204"/>
      <p:bold r:id="rId41"/>
      <p:boldItalic r:id="rId42"/>
    </p:embeddedFont>
    <p:embeddedFont>
      <p:font typeface="Bookman Old Style" panose="02050604050505020204" charset="0"/>
      <p:regular r:id="rId43"/>
      <p:bold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font" Target="fonts/font17.fntdata"/><Relationship Id="rId44" Type="http://schemas.openxmlformats.org/officeDocument/2006/relationships/font" Target="fonts/font16.fntdata"/><Relationship Id="rId43" Type="http://schemas.openxmlformats.org/officeDocument/2006/relationships/font" Target="fonts/font15.fntdata"/><Relationship Id="rId42" Type="http://schemas.openxmlformats.org/officeDocument/2006/relationships/font" Target="fonts/font14.fntdata"/><Relationship Id="rId41" Type="http://schemas.openxmlformats.org/officeDocument/2006/relationships/font" Target="fonts/font13.fntdata"/><Relationship Id="rId40" Type="http://schemas.openxmlformats.org/officeDocument/2006/relationships/font" Target="fonts/font12.fntdata"/><Relationship Id="rId4" Type="http://schemas.openxmlformats.org/officeDocument/2006/relationships/notesMaster" Target="notesMasters/notesMaster1.xml"/><Relationship Id="rId39" Type="http://schemas.openxmlformats.org/officeDocument/2006/relationships/font" Target="fonts/font11.fntdata"/><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g2e6f4438d84edf4c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6f4438d84edf4c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r>
              <a:rPr lang="en-US"/>
              <a:t>On public branch if you do git rebase then it may cause problem for the people who are pulling that, because it will overwrite their commits.</a:t>
            </a:r>
            <a:endParaRPr lang="en-US"/>
          </a:p>
          <a:p>
            <a:r>
              <a:rPr lang="en-US"/>
              <a:t>And, then to resolve that, you will have to use git reflog.</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c5bd60b3b896f35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5bd60b3b896f35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Basically, it is a software which stores the snapshots of the versions of your code and lets you come back to any version at just a click.</a:t>
            </a:r>
            <a:endParaRPr lang="en-GB"/>
          </a:p>
          <a:p>
            <a:pPr marL="0" lvl="0" indent="0" algn="l" rtl="0">
              <a:spcBef>
                <a:spcPts val="0"/>
              </a:spcBef>
              <a:spcAft>
                <a:spcPts val="0"/>
              </a:spcAft>
              <a:buNone/>
            </a:pPr>
            <a:r>
              <a:rPr lang="en-GB"/>
              <a:t>Version </a:t>
            </a:r>
            <a:r>
              <a:rPr lang="en-GB"/>
              <a:t>Control System means that if you accidentally delete a file or make a mistake, you have nothing to worry about, you can just recover them.</a:t>
            </a:r>
            <a:endParaRPr lang="en-GB"/>
          </a:p>
          <a:p>
            <a:pPr marL="0" lvl="0" indent="0" algn="l" rtl="0">
              <a:spcBef>
                <a:spcPts val="0"/>
              </a:spcBef>
              <a:spcAft>
                <a:spcPts val="0"/>
              </a:spcAft>
              <a:buNone/>
            </a:pPr>
            <a:r>
              <a:rPr lang="en-GB"/>
              <a:t>VCS can not only restore your previous working version, but it can also solve other concerns with code management and application deployment.</a:t>
            </a:r>
            <a:endParaRPr lang="en-GB"/>
          </a:p>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c5bd60b3b896f35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5bd60b3b896f35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Traces changes and lets you revert back to any previous versions of the file, or whole project, monitor changes, who updated what in which version and why…</a:t>
            </a:r>
            <a:endParaRPr lang="en-GB"/>
          </a:p>
          <a:p>
            <a:pPr marL="457200" lvl="0" indent="-298450" algn="l" rtl="0">
              <a:spcBef>
                <a:spcPts val="0"/>
              </a:spcBef>
              <a:spcAft>
                <a:spcPts val="0"/>
              </a:spcAft>
              <a:buSzPts val="1100"/>
              <a:buChar char="●"/>
            </a:pPr>
            <a:r>
              <a:rPr lang="en-GB"/>
              <a:t>Find errors by checking what updations were made in what versions</a:t>
            </a:r>
            <a:endParaRPr lang="en-GB"/>
          </a:p>
          <a:p>
            <a:pPr marL="457200" lvl="0" indent="-298450" algn="l" rtl="0">
              <a:spcBef>
                <a:spcPts val="0"/>
              </a:spcBef>
              <a:spcAft>
                <a:spcPts val="0"/>
              </a:spcAft>
              <a:buSzPts val="1100"/>
              <a:buChar char="●"/>
            </a:pPr>
            <a:r>
              <a:rPr lang="en-GB"/>
              <a:t>Imagine having a time stone to go back and rectify your mistakes, create a new tangent in the time axis and manage messed up things, i</a:t>
            </a:r>
            <a:r>
              <a:rPr lang="en-GB"/>
              <a:t>t just is the tool</a:t>
            </a:r>
            <a:endParaRPr lang="en-GB"/>
          </a:p>
          <a:p>
            <a:pPr marL="457200" lvl="0" indent="-298450" algn="l" rtl="0">
              <a:spcBef>
                <a:spcPts val="0"/>
              </a:spcBef>
              <a:spcAft>
                <a:spcPts val="0"/>
              </a:spcAft>
              <a:buSzPts val="1100"/>
              <a:buChar char="●"/>
            </a:pPr>
            <a:r>
              <a:rPr lang="en-GB"/>
              <a:t>Requirements always change, new features added or older ones removed can be done in different branches and merged later if everything goes well</a:t>
            </a:r>
            <a:endParaRPr lang="en-GB"/>
          </a:p>
          <a:p>
            <a:pPr marL="457200" lvl="0" indent="-298450" algn="l" rtl="0">
              <a:spcBef>
                <a:spcPts val="0"/>
              </a:spcBef>
              <a:spcAft>
                <a:spcPts val="0"/>
              </a:spcAft>
              <a:buSzPts val="1100"/>
              <a:buChar char="●"/>
            </a:pPr>
            <a:r>
              <a:rPr lang="en-GB"/>
              <a:t>You can work with your team on the same project in different branches and merge the things later on. This dec</a:t>
            </a:r>
            <a:r>
              <a:rPr lang="en-GB"/>
              <a:t>reases interdependence in team, thereby increasing the productivity</a:t>
            </a:r>
            <a:endParaRPr lang="en-GB"/>
          </a:p>
          <a:p>
            <a:pPr marL="457200" lvl="0" indent="-298450" algn="l" rtl="0">
              <a:spcBef>
                <a:spcPts val="0"/>
              </a:spcBef>
              <a:spcAft>
                <a:spcPts val="0"/>
              </a:spcAft>
              <a:buSzPts val="1100"/>
              <a:buChar char="●"/>
            </a:pPr>
            <a:r>
              <a:rPr lang="en-GB"/>
              <a:t>Almost everything in git is done locally on computer and then can be uploaded to GitHub at the end of the day. Further the source code of git is in C, which is anyways fast.</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7f921d7fd121bfe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f921d7fd121bfe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Repository can be local or on so</a:t>
            </a:r>
            <a:r>
              <a:rPr lang="en-GB"/>
              <a:t>me hosting service as GitHub or bit bucket, etc.</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Can be pushed to remote repository as well after committing.</a:t>
            </a:r>
            <a:endParaRPr lang="en-GB"/>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2e6f4438d84edf4c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6f4438d84edf4c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2e6f4438d84edf4c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6f4438d84edf4c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pPr marL="158750" indent="0">
              <a:buNone/>
            </a:pPr>
            <a:r>
              <a:rPr lang="en-IN" altLang="en-US"/>
              <a:t>Good commit is the one, where the functionality is working fine.</a:t>
            </a:r>
            <a:endParaRPr lang="en-IN" altLang="en-US"/>
          </a:p>
          <a:p>
            <a:pPr marL="158750" indent="0">
              <a:buNone/>
            </a:pPr>
            <a:r>
              <a:rPr lang="en-IN" altLang="en-US"/>
              <a:t>Bad commit is one where things are not working as expected.</a:t>
            </a:r>
            <a:endParaRPr lang="en-IN" altLang="en-US"/>
          </a:p>
          <a:p>
            <a:pPr marL="158750" indent="0">
              <a:buNone/>
            </a:pPr>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r>
              <a:rPr lang="en-IN" altLang="en-US"/>
              <a:t>HEAD is the last checkout point in the recent history.</a:t>
            </a:r>
            <a:endParaRPr lang="en-IN" altLang="en-US"/>
          </a:p>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1pPr>
            <a:lvl2pPr lvl="1">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2pPr>
            <a:lvl3pPr lvl="2">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3pPr>
            <a:lvl4pPr lvl="3">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4pPr>
            <a:lvl5pPr lvl="4">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5pPr>
            <a:lvl6pPr lvl="5">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6pPr>
            <a:lvl7pPr lvl="6">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7pPr>
            <a:lvl8pPr lvl="7">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8pPr>
            <a:lvl9pPr lvl="8">
              <a:spcBef>
                <a:spcPts val="0"/>
              </a:spcBef>
              <a:spcAft>
                <a:spcPts val="0"/>
              </a:spcAft>
              <a:buClr>
                <a:schemeClr val="dk1"/>
              </a:buClr>
              <a:buSzPts val="3000"/>
              <a:buFont typeface="Roboto" panose="020B0704020202020204"/>
              <a:buNone/>
              <a:defRPr sz="3000">
                <a:solidFill>
                  <a:schemeClr val="dk1"/>
                </a:solidFill>
                <a:latin typeface="Roboto" panose="020B0704020202020204"/>
                <a:ea typeface="Roboto" panose="020B0704020202020204"/>
                <a:cs typeface="Roboto" panose="020B0704020202020204"/>
                <a:sym typeface="Roboto" panose="020B0704020202020204"/>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panose="020B0704020202020204"/>
              <a:buChar char="●"/>
              <a:defRPr sz="1800">
                <a:solidFill>
                  <a:schemeClr val="dk2"/>
                </a:solidFill>
                <a:latin typeface="Roboto" panose="020B0704020202020204"/>
                <a:ea typeface="Roboto" panose="020B0704020202020204"/>
                <a:cs typeface="Roboto" panose="020B0704020202020204"/>
                <a:sym typeface="Roboto" panose="020B0704020202020204"/>
              </a:defRPr>
            </a:lvl1pPr>
            <a:lvl2pPr marL="914400" lvl="1"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2pPr>
            <a:lvl3pPr marL="1371600" lvl="2"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3pPr>
            <a:lvl4pPr marL="1828800" lvl="3"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4pPr>
            <a:lvl5pPr marL="2286000" lvl="4"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5pPr>
            <a:lvl6pPr marL="2743200" lvl="5"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6pPr>
            <a:lvl7pPr marL="3200400" lvl="6"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7pPr>
            <a:lvl8pPr marL="3657600" lvl="7"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8pPr>
            <a:lvl9pPr marL="4114800" lvl="8" indent="-317500">
              <a:lnSpc>
                <a:spcPct val="115000"/>
              </a:lnSpc>
              <a:spcBef>
                <a:spcPts val="0"/>
              </a:spcBef>
              <a:spcAft>
                <a:spcPts val="0"/>
              </a:spcAft>
              <a:buClr>
                <a:schemeClr val="dk2"/>
              </a:buClr>
              <a:buSzPts val="1400"/>
              <a:buFont typeface="Roboto" panose="020B0704020202020204"/>
              <a:buChar char="■"/>
              <a:defRPr>
                <a:solidFill>
                  <a:schemeClr val="dk2"/>
                </a:solidFill>
                <a:latin typeface="Roboto" panose="020B0704020202020204"/>
                <a:ea typeface="Roboto" panose="020B0704020202020204"/>
                <a:cs typeface="Roboto" panose="020B0704020202020204"/>
                <a:sym typeface="Roboto" panose="020B0704020202020204"/>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panose="020B0704020202020204"/>
                <a:ea typeface="Roboto" panose="020B0704020202020204"/>
                <a:cs typeface="Roboto" panose="020B0704020202020204"/>
                <a:sym typeface="Roboto" panose="020B0704020202020204"/>
              </a:defRPr>
            </a:lvl1pPr>
            <a:lvl2pPr lvl="1" algn="r">
              <a:buNone/>
              <a:defRPr sz="1000">
                <a:solidFill>
                  <a:schemeClr val="lt1"/>
                </a:solidFill>
                <a:latin typeface="Roboto" panose="020B0704020202020204"/>
                <a:ea typeface="Roboto" panose="020B0704020202020204"/>
                <a:cs typeface="Roboto" panose="020B0704020202020204"/>
                <a:sym typeface="Roboto" panose="020B0704020202020204"/>
              </a:defRPr>
            </a:lvl2pPr>
            <a:lvl3pPr lvl="2" algn="r">
              <a:buNone/>
              <a:defRPr sz="1000">
                <a:solidFill>
                  <a:schemeClr val="lt1"/>
                </a:solidFill>
                <a:latin typeface="Roboto" panose="020B0704020202020204"/>
                <a:ea typeface="Roboto" panose="020B0704020202020204"/>
                <a:cs typeface="Roboto" panose="020B0704020202020204"/>
                <a:sym typeface="Roboto" panose="020B0704020202020204"/>
              </a:defRPr>
            </a:lvl3pPr>
            <a:lvl4pPr lvl="3" algn="r">
              <a:buNone/>
              <a:defRPr sz="1000">
                <a:solidFill>
                  <a:schemeClr val="lt1"/>
                </a:solidFill>
                <a:latin typeface="Roboto" panose="020B0704020202020204"/>
                <a:ea typeface="Roboto" panose="020B0704020202020204"/>
                <a:cs typeface="Roboto" panose="020B0704020202020204"/>
                <a:sym typeface="Roboto" panose="020B0704020202020204"/>
              </a:defRPr>
            </a:lvl4pPr>
            <a:lvl5pPr lvl="4" algn="r">
              <a:buNone/>
              <a:defRPr sz="1000">
                <a:solidFill>
                  <a:schemeClr val="lt1"/>
                </a:solidFill>
                <a:latin typeface="Roboto" panose="020B0704020202020204"/>
                <a:ea typeface="Roboto" panose="020B0704020202020204"/>
                <a:cs typeface="Roboto" panose="020B0704020202020204"/>
                <a:sym typeface="Roboto" panose="020B0704020202020204"/>
              </a:defRPr>
            </a:lvl5pPr>
            <a:lvl6pPr lvl="5" algn="r">
              <a:buNone/>
              <a:defRPr sz="1000">
                <a:solidFill>
                  <a:schemeClr val="lt1"/>
                </a:solidFill>
                <a:latin typeface="Roboto" panose="020B0704020202020204"/>
                <a:ea typeface="Roboto" panose="020B0704020202020204"/>
                <a:cs typeface="Roboto" panose="020B0704020202020204"/>
                <a:sym typeface="Roboto" panose="020B0704020202020204"/>
              </a:defRPr>
            </a:lvl6pPr>
            <a:lvl7pPr lvl="6" algn="r">
              <a:buNone/>
              <a:defRPr sz="1000">
                <a:solidFill>
                  <a:schemeClr val="lt1"/>
                </a:solidFill>
                <a:latin typeface="Roboto" panose="020B0704020202020204"/>
                <a:ea typeface="Roboto" panose="020B0704020202020204"/>
                <a:cs typeface="Roboto" panose="020B0704020202020204"/>
                <a:sym typeface="Roboto" panose="020B0704020202020204"/>
              </a:defRPr>
            </a:lvl7pPr>
            <a:lvl8pPr lvl="7" algn="r">
              <a:buNone/>
              <a:defRPr sz="1000">
                <a:solidFill>
                  <a:schemeClr val="lt1"/>
                </a:solidFill>
                <a:latin typeface="Roboto" panose="020B0704020202020204"/>
                <a:ea typeface="Roboto" panose="020B0704020202020204"/>
                <a:cs typeface="Roboto" panose="020B0704020202020204"/>
                <a:sym typeface="Roboto" panose="020B0704020202020204"/>
              </a:defRPr>
            </a:lvl8pPr>
            <a:lvl9pPr lvl="8" algn="r">
              <a:buNone/>
              <a:defRPr sz="1000">
                <a:solidFill>
                  <a:schemeClr val="lt1"/>
                </a:solidFill>
                <a:latin typeface="Roboto" panose="020B0704020202020204"/>
                <a:ea typeface="Roboto" panose="020B0704020202020204"/>
                <a:cs typeface="Roboto" panose="020B0704020202020204"/>
                <a:sym typeface="Roboto" panose="020B07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nvSpPr>
        <p:spPr>
          <a:xfrm>
            <a:off x="1653284" y="4289700"/>
            <a:ext cx="3879300" cy="52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solidFill>
                  <a:srgbClr val="FFFFFF"/>
                </a:solidFill>
                <a:latin typeface="Comic Sans MS" panose="030F0702030302020204"/>
                <a:ea typeface="Comic Sans MS" panose="030F0702030302020204"/>
                <a:cs typeface="Comic Sans MS" panose="030F0702030302020204"/>
                <a:sym typeface="Comic Sans MS" panose="030F0702030302020204"/>
              </a:rPr>
              <a:t>Made by Vaibhav Chaudhary</a:t>
            </a:r>
            <a:r>
              <a:rPr lang="en-GB">
                <a:solidFill>
                  <a:srgbClr val="FFFFFF"/>
                </a:solidFill>
                <a:latin typeface="Roboto" panose="020B0704020202020204"/>
                <a:ea typeface="Roboto" panose="020B0704020202020204"/>
                <a:cs typeface="Roboto" panose="020B0704020202020204"/>
                <a:sym typeface="Roboto" panose="020B0704020202020204"/>
              </a:rPr>
              <a:t> </a:t>
            </a:r>
            <a:endParaRPr>
              <a:solidFill>
                <a:srgbClr val="FFFFFF"/>
              </a:solidFill>
              <a:latin typeface="Roboto" panose="020B0704020202020204"/>
              <a:ea typeface="Roboto" panose="020B0704020202020204"/>
              <a:cs typeface="Roboto" panose="020B0704020202020204"/>
              <a:sym typeface="Roboto" panose="020B0704020202020204"/>
            </a:endParaRPr>
          </a:p>
        </p:txBody>
      </p:sp>
      <p:pic>
        <p:nvPicPr>
          <p:cNvPr id="86" name="Google Shape;86;p13"/>
          <p:cNvPicPr preferRelativeResize="0"/>
          <p:nvPr/>
        </p:nvPicPr>
        <p:blipFill>
          <a:blip r:embed="rId1"/>
          <a:stretch>
            <a:fillRect/>
          </a:stretch>
        </p:blipFill>
        <p:spPr>
          <a:xfrm>
            <a:off x="942075" y="1362075"/>
            <a:ext cx="5793688" cy="241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25450"/>
          </a:xfrm>
        </p:spPr>
        <p:txBody>
          <a:bodyPr>
            <a:normAutofit fontScale="90000"/>
          </a:bodyPr>
          <a:p>
            <a:r>
              <a:rPr lang="en-IN" altLang="en-US" sz="2000">
                <a:latin typeface="Goudy Old Style" panose="02020502050305020303" charset="0"/>
                <a:cs typeface="Goudy Old Style" panose="02020502050305020303" charset="0"/>
              </a:rPr>
              <a:t>Commands:</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35660"/>
            <a:ext cx="8520430" cy="3733165"/>
          </a:xfrm>
        </p:spPr>
        <p:txBody>
          <a:bodyPr/>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start</a:t>
            </a:r>
            <a:r>
              <a:rPr lang="en-IN" altLang="en-US" sz="1600">
                <a:latin typeface="Goudy Old Style" panose="02020502050305020303" charset="0"/>
                <a:cs typeface="Goudy Old Style" panose="02020502050305020303" charset="0"/>
              </a:rPr>
              <a:t> : To initialise the search.</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bad </a:t>
            </a:r>
            <a:r>
              <a:rPr lang="en-IN" altLang="en-US" sz="1600">
                <a:latin typeface="Goudy Old Style" panose="02020502050305020303" charset="0"/>
                <a:cs typeface="Goudy Old Style" panose="02020502050305020303" charset="0"/>
              </a:rPr>
              <a:t>: Label the commit as bad.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good </a:t>
            </a:r>
            <a:r>
              <a:rPr lang="en-IN" altLang="en-US" sz="1600">
                <a:latin typeface="Goudy Old Style" panose="02020502050305020303" charset="0"/>
                <a:cs typeface="Goudy Old Style" panose="02020502050305020303" charset="0"/>
              </a:rPr>
              <a:t>: Label the commit as good.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bisect reset </a:t>
            </a:r>
            <a:r>
              <a:rPr lang="en-IN" altLang="en-US" sz="1600">
                <a:latin typeface="Goudy Old Style" panose="02020502050305020303" charset="0"/>
                <a:cs typeface="Goudy Old Style" panose="02020502050305020303" charset="0"/>
              </a:rPr>
              <a:t>: Reset branch to its normal working state.</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527685"/>
          </a:xfrm>
        </p:spPr>
        <p:txBody>
          <a:bodyPr>
            <a:normAutofit fontScale="90000"/>
          </a:bodyPr>
          <a:p>
            <a:r>
              <a:rPr lang="en-IN" altLang="en-US" b="1">
                <a:latin typeface="Bradley Hand ITC" panose="03070402050302030203" charset="0"/>
                <a:cs typeface="Bradley Hand ITC" panose="03070402050302030203" charset="0"/>
              </a:rPr>
              <a:t>Git reflog</a:t>
            </a:r>
            <a:endParaRPr lang="en-IN" altLang="en-US"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37895"/>
            <a:ext cx="8520430" cy="3727450"/>
          </a:xfrm>
        </p:spPr>
        <p:txBody>
          <a:bodyPr>
            <a:noAutofit/>
          </a:bodyPr>
          <a:p>
            <a:pPr marL="114300" indent="0">
              <a:buNone/>
            </a:pPr>
            <a:r>
              <a:rPr lang="en-US">
                <a:latin typeface="Goudy Old Style" panose="02020502050305020303" charset="0"/>
                <a:cs typeface="Goudy Old Style" panose="02020502050305020303" charset="0"/>
              </a:rPr>
              <a:t>Git maintains a list of checkpoints which can accessed using reflog.</a:t>
            </a:r>
            <a:r>
              <a:rPr lang="en-IN" altLang="en-US">
                <a:latin typeface="Goudy Old Style" panose="02020502050305020303" charset="0"/>
                <a:cs typeface="Goudy Old Style" panose="02020502050305020303" charset="0"/>
              </a:rPr>
              <a:t> We </a:t>
            </a:r>
            <a:r>
              <a:rPr lang="en-US">
                <a:latin typeface="Goudy Old Style" panose="02020502050305020303" charset="0"/>
                <a:cs typeface="Goudy Old Style" panose="02020502050305020303" charset="0"/>
              </a:rPr>
              <a:t>can use reflog to undo merges, recover lost commits or branches and a lot more.</a:t>
            </a:r>
            <a:r>
              <a:rPr lang="en-IN" altLang="en-US">
                <a:latin typeface="Goudy Old Style" panose="02020502050305020303" charset="0"/>
                <a:cs typeface="Goudy Old Style" panose="02020502050305020303" charset="0"/>
              </a:rPr>
              <a:t> It basically helps us to rewrite history. Git log just shows the history of commits. But, git reflog, instead, shows not only the commits we made, but each of the actions that led us there. It is like a safety net that records almost every change we make in our repository. It can be used to reset changes and commit the correct code, or recover lost commits.</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We have a reflog of HEAD (by default this opens), a reflog of branches, a reflog of stash, a reflog of remotes, etc. It shows all of the changes made and helps us to restore, if there is some problem. We also have timed reflogs(1.day.ago, yesterday, 1.month.ago, etc.).</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Actually, commits are never being lost in Git, even during history</a:t>
            </a:r>
            <a:endParaRPr lang="en-IN" altLang="en-US">
              <a:latin typeface="Goudy Old Style" panose="02020502050305020303" charset="0"/>
              <a:cs typeface="Goudy Old Style" panose="02020502050305020303" charset="0"/>
            </a:endParaRPr>
          </a:p>
          <a:p>
            <a:pPr marL="114300" indent="0">
              <a:buNone/>
            </a:pPr>
            <a:r>
              <a:rPr lang="en-IN" altLang="en-US">
                <a:latin typeface="Goudy Old Style" panose="02020502050305020303" charset="0"/>
                <a:cs typeface="Goudy Old Style" panose="02020502050305020303" charset="0"/>
              </a:rPr>
              <a:t>rewriting.</a:t>
            </a: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17195"/>
          </a:xfrm>
        </p:spPr>
        <p:txBody>
          <a:bodyPr>
            <a:normAutofit fontScale="90000"/>
          </a:bodyPr>
          <a:p>
            <a:pPr>
              <a:lnSpc>
                <a:spcPct val="80000"/>
              </a:lnSpc>
            </a:pPr>
            <a:r>
              <a:rPr lang="en-IN" altLang="en-US" sz="2400">
                <a:latin typeface="Goudy Old Style" panose="02020502050305020303" charset="0"/>
                <a:cs typeface="Goudy Old Style" panose="02020502050305020303" charset="0"/>
              </a:rPr>
              <a:t>Commands:</a:t>
            </a:r>
            <a:endParaRPr lang="en-IN" altLang="en-US" sz="24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27405"/>
            <a:ext cx="8520430" cy="3741420"/>
          </a:xfrm>
        </p:spPr>
        <p:txBody>
          <a:bodyPr/>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a:t>
            </a:r>
            <a:r>
              <a:rPr lang="en-IN" altLang="en-US">
                <a:latin typeface="Goudy Old Style" panose="02020502050305020303" charset="0"/>
                <a:cs typeface="Goudy Old Style" panose="02020502050305020303" charset="0"/>
              </a:rPr>
              <a:t>The most basic command, will output the HEAD reflog.</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&lt;branch_name&gt;: </a:t>
            </a:r>
            <a:r>
              <a:rPr lang="en-IN" altLang="en-US">
                <a:latin typeface="Goudy Old Style" panose="02020502050305020303" charset="0"/>
                <a:cs typeface="Goudy Old Style" panose="02020502050305020303" charset="0"/>
              </a:rPr>
              <a:t>Output reflog of that particular branch.</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stash: </a:t>
            </a:r>
            <a:r>
              <a:rPr lang="en-IN" altLang="en-US">
                <a:latin typeface="Goudy Old Style" panose="02020502050305020303" charset="0"/>
                <a:cs typeface="Goudy Old Style" panose="02020502050305020303" charset="0"/>
              </a:rPr>
              <a:t>Output reflog for a git stash.</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show --all: </a:t>
            </a:r>
            <a:r>
              <a:rPr lang="en-IN" altLang="en-US">
                <a:latin typeface="Goudy Old Style" panose="02020502050305020303" charset="0"/>
                <a:cs typeface="Goudy Old Style" panose="02020502050305020303" charset="0"/>
              </a:rPr>
              <a:t>Gives complete reflog of all refs.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master@{0} master@{1.week.ago}: </a:t>
            </a:r>
            <a:r>
              <a:rPr lang="en-IN" altLang="en-US">
                <a:latin typeface="Goudy Old Style" panose="02020502050305020303" charset="0"/>
                <a:cs typeface="Goudy Old Style" panose="02020502050305020303" charset="0"/>
              </a:rPr>
              <a:t>Filter git reflogs by time, gives difference in 					           branch now and 1 week ago.</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master@{0}: </a:t>
            </a:r>
            <a:r>
              <a:rPr lang="en-IN" altLang="en-US">
                <a:latin typeface="Goudy Old Style" panose="02020502050305020303" charset="0"/>
                <a:cs typeface="Goudy Old Style" panose="02020502050305020303" charset="0"/>
              </a:rPr>
              <a:t>Display one line log for the passed.</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expire: </a:t>
            </a:r>
            <a:r>
              <a:rPr lang="en-IN" altLang="en-US">
                <a:latin typeface="Goudy Old Style" panose="02020502050305020303" charset="0"/>
                <a:cs typeface="Goudy Old Style" panose="02020502050305020303" charset="0"/>
              </a:rPr>
              <a:t>By default, expiry date is 90 days. Can be changed if required.</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reflog delete: </a:t>
            </a:r>
            <a:r>
              <a:rPr lang="en-IN" altLang="en-US">
                <a:latin typeface="Goudy Old Style" panose="02020502050305020303" charset="0"/>
                <a:cs typeface="Goudy Old Style" panose="02020502050305020303" charset="0"/>
              </a:rPr>
              <a:t>Deletes passed reflog entries.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501650"/>
          </a:xfrm>
        </p:spPr>
        <p:txBody>
          <a:bodyPr>
            <a:normAutofit fontScale="90000"/>
          </a:bodyPr>
          <a:p>
            <a:r>
              <a:rPr lang="en-IN" altLang="en-US" b="1">
                <a:latin typeface="Bradley Hand ITC" panose="03070402050302030203" charset="0"/>
                <a:cs typeface="Bradley Hand ITC" panose="03070402050302030203" charset="0"/>
              </a:rPr>
              <a:t>Git diff</a:t>
            </a:r>
            <a:endParaRPr lang="en-IN" altLang="en-US"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1052195"/>
            <a:ext cx="8520430" cy="3516630"/>
          </a:xfrm>
        </p:spPr>
        <p:txBody>
          <a:bodyPr>
            <a:normAutofit lnSpcReduction="20000"/>
          </a:bodyPr>
          <a:p>
            <a:pPr marL="114300" indent="0">
              <a:buNone/>
            </a:pPr>
            <a:r>
              <a:rPr lang="en-US">
                <a:latin typeface="Goudy Old Style" panose="02020502050305020303" charset="0"/>
                <a:cs typeface="Goudy Old Style" panose="02020502050305020303" charset="0"/>
              </a:rPr>
              <a:t>A diff takes two data sets and shows you what has changed between them.</a:t>
            </a:r>
            <a:r>
              <a:rPr lang="en-IN" altLang="en-US">
                <a:latin typeface="Goudy Old Style" panose="02020502050305020303" charset="0"/>
                <a:cs typeface="Goudy Old Style" panose="02020502050305020303" charset="0"/>
              </a:rPr>
              <a:t> The diff will compare the differences between the two commits, showing what files were added, deleted, or modified. When examining the diff of each file, added lines of text are commonly highlighted in green or denoted with a + sign. Similarly, deleted lines of text are commonly highlighted in red or donated with a – sign.</a:t>
            </a:r>
            <a:endParaRPr lang="en-IN" altLang="en-US">
              <a:latin typeface="Goudy Old Style" panose="02020502050305020303" charset="0"/>
              <a:cs typeface="Goudy Old Style" panose="02020502050305020303" charset="0"/>
            </a:endParaRPr>
          </a:p>
          <a:p>
            <a:pPr marL="114300" indent="0">
              <a:buNone/>
            </a:pPr>
            <a:r>
              <a:rPr lang="en-IN" altLang="en-US" sz="2000" b="1">
                <a:latin typeface="Goudy Old Style" panose="02020502050305020303" charset="0"/>
                <a:cs typeface="Goudy Old Style" panose="02020502050305020303" charset="0"/>
              </a:rPr>
              <a:t>  Why?</a:t>
            </a:r>
            <a:endParaRPr lang="en-IN" altLang="en-US" sz="2000" b="1">
              <a:latin typeface="Goudy Old Style" panose="02020502050305020303" charset="0"/>
              <a:cs typeface="Goudy Old Style" panose="02020502050305020303" charset="0"/>
            </a:endParaRPr>
          </a:p>
          <a:p>
            <a:pPr marL="114300" indent="0">
              <a:lnSpc>
                <a:spcPct val="115000"/>
              </a:lnSpc>
              <a:buNone/>
            </a:pPr>
            <a:r>
              <a:rPr lang="en-IN" altLang="en-US">
                <a:latin typeface="Goudy Old Style" panose="02020502050305020303" charset="0"/>
                <a:cs typeface="Goudy Old Style" panose="02020502050305020303" charset="0"/>
              </a:rPr>
              <a:t>Diffs provide useful information about your repository in a legible format, making it easier to perform the following actions: </a:t>
            </a:r>
            <a:endParaRPr lang="en-IN" altLang="en-US">
              <a:latin typeface="Goudy Old Style" panose="02020502050305020303" charset="0"/>
              <a:cs typeface="Goudy Old Style" panose="02020502050305020303" charset="0"/>
            </a:endParaRPr>
          </a:p>
          <a:p>
            <a:pPr>
              <a:lnSpc>
                <a:spcPct val="115000"/>
              </a:lnSpc>
              <a:buFont typeface="Arial" panose="020B0604020202020204" pitchFamily="34" charset="0"/>
              <a:buChar char="•"/>
            </a:pPr>
            <a:r>
              <a:rPr lang="en-IN" altLang="en-US">
                <a:latin typeface="Goudy Old Style" panose="02020502050305020303" charset="0"/>
                <a:cs typeface="Goudy Old Style" panose="02020502050305020303" charset="0"/>
              </a:rPr>
              <a:t>Review changes while staging. </a:t>
            </a:r>
            <a:endParaRPr lang="en-IN" altLang="en-US">
              <a:latin typeface="Goudy Old Style" panose="02020502050305020303" charset="0"/>
              <a:cs typeface="Goudy Old Style" panose="02020502050305020303" charset="0"/>
            </a:endParaRPr>
          </a:p>
          <a:p>
            <a:pPr>
              <a:lnSpc>
                <a:spcPct val="115000"/>
              </a:lnSpc>
              <a:buFont typeface="Arial" panose="020B0604020202020204" pitchFamily="34" charset="0"/>
              <a:buChar char="•"/>
            </a:pPr>
            <a:r>
              <a:rPr lang="en-IN" altLang="en-US">
                <a:latin typeface="Goudy Old Style" panose="02020502050305020303" charset="0"/>
                <a:cs typeface="Goudy Old Style" panose="02020502050305020303" charset="0"/>
              </a:rPr>
              <a:t>Decide whether to rebase or merge a branch.</a:t>
            </a:r>
            <a:endParaRPr lang="en-IN" altLang="en-US">
              <a:latin typeface="Goudy Old Style" panose="02020502050305020303" charset="0"/>
              <a:cs typeface="Goudy Old Style" panose="02020502050305020303" charset="0"/>
            </a:endParaRPr>
          </a:p>
          <a:p>
            <a:pPr>
              <a:lnSpc>
                <a:spcPct val="115000"/>
              </a:lnSpc>
              <a:buFont typeface="Arial" panose="020B0604020202020204" pitchFamily="34" charset="0"/>
              <a:buChar char="•"/>
            </a:pPr>
            <a:r>
              <a:rPr lang="en-IN" altLang="en-US">
                <a:latin typeface="Goudy Old Style" panose="02020502050305020303" charset="0"/>
                <a:cs typeface="Goudy Old Style" panose="02020502050305020303" charset="0"/>
              </a:rPr>
              <a:t>Copy and paste code from a file.</a:t>
            </a: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Autofit/>
          </a:bodyPr>
          <a:p>
            <a:r>
              <a:rPr lang="en-IN" altLang="en-US" sz="2200">
                <a:latin typeface="Goudy Old Style" panose="02020502050305020303" charset="0"/>
                <a:cs typeface="Goudy Old Style" panose="02020502050305020303" charset="0"/>
              </a:rPr>
              <a:t>Commands:</a:t>
            </a:r>
            <a:endParaRPr lang="en-IN" altLang="en-US" sz="22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1017270"/>
            <a:ext cx="8520430" cy="3551555"/>
          </a:xfrm>
        </p:spPr>
        <p:txBody>
          <a:bodyPr/>
          <a:p>
            <a:pPr>
              <a:buFont typeface="Arial" panose="020B0604020202020204" pitchFamily="34" charset="0"/>
              <a:buChar char="•"/>
            </a:pPr>
            <a:r>
              <a:rPr lang="en-IN" altLang="en-US" b="1">
                <a:latin typeface="Goudy Old Style" panose="02020502050305020303" charset="0"/>
                <a:cs typeface="Goudy Old Style" panose="02020502050305020303" charset="0"/>
              </a:rPr>
              <a:t>git diff: </a:t>
            </a:r>
            <a:r>
              <a:rPr lang="en-IN" altLang="en-US">
                <a:latin typeface="Goudy Old Style" panose="02020502050305020303" charset="0"/>
                <a:cs typeface="Goudy Old Style" panose="02020502050305020303" charset="0"/>
              </a:rPr>
              <a:t>Shows all of the uncommitted changes since the most recent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commitId1 commitId2: </a:t>
            </a:r>
            <a:r>
              <a:rPr lang="en-IN" altLang="en-US">
                <a:latin typeface="Goudy Old Style" panose="02020502050305020303" charset="0"/>
                <a:cs typeface="Goudy Old Style" panose="02020502050305020303" charset="0"/>
              </a:rPr>
              <a:t>Changes between the two commits.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branch1 branch2: </a:t>
            </a:r>
            <a:r>
              <a:rPr lang="en-IN" altLang="en-US">
                <a:latin typeface="Goudy Old Style" panose="02020502050305020303" charset="0"/>
                <a:cs typeface="Goudy Old Style" panose="02020502050305020303" charset="0"/>
              </a:rPr>
              <a:t>Changes between the two branches.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--staged: </a:t>
            </a:r>
            <a:r>
              <a:rPr lang="en-IN" altLang="en-US">
                <a:latin typeface="Goudy Old Style" panose="02020502050305020303" charset="0"/>
                <a:cs typeface="Goudy Old Style" panose="02020502050305020303" charset="0"/>
              </a:rPr>
              <a:t>Changes between previous commit and current staged files.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HEAD: </a:t>
            </a:r>
            <a:r>
              <a:rPr lang="en-IN" altLang="en-US">
                <a:latin typeface="Goudy Old Style" panose="02020502050305020303" charset="0"/>
                <a:cs typeface="Goudy Old Style" panose="02020502050305020303" charset="0"/>
              </a:rPr>
              <a:t>See all staged and unstaged changes.</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file_name: </a:t>
            </a:r>
            <a:r>
              <a:rPr lang="en-IN" altLang="en-US">
                <a:latin typeface="Goudy Old Style" panose="02020502050305020303" charset="0"/>
                <a:cs typeface="Goudy Old Style" panose="02020502050305020303" charset="0"/>
              </a:rPr>
              <a:t>Difference in that file between current state and previous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HEAD^ HEAD: </a:t>
            </a:r>
            <a:r>
              <a:rPr lang="en-IN" altLang="en-US">
                <a:latin typeface="Goudy Old Style" panose="02020502050305020303" charset="0"/>
                <a:cs typeface="Goudy Old Style" panose="02020502050305020303" charset="0"/>
              </a:rPr>
              <a:t>Changes between previous and present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git diff --stat branch: </a:t>
            </a:r>
            <a:r>
              <a:rPr lang="en-IN" altLang="en-US">
                <a:latin typeface="Goudy Old Style" panose="02020502050305020303" charset="0"/>
                <a:cs typeface="Goudy Old Style" panose="02020502050305020303" charset="0"/>
              </a:rPr>
              <a:t>View summary of changes</a:t>
            </a: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61645"/>
          </a:xfrm>
        </p:spPr>
        <p:txBody>
          <a:bodyPr>
            <a:normAutofit fontScale="90000"/>
          </a:bodyPr>
          <a:p>
            <a:r>
              <a:rPr lang="en-IN" altLang="en-US" b="1">
                <a:latin typeface="Bradley Hand ITC" panose="03070402050302030203" charset="0"/>
                <a:cs typeface="Bradley Hand ITC" panose="03070402050302030203" charset="0"/>
              </a:rPr>
              <a:t>Git switch</a:t>
            </a:r>
            <a:endParaRPr lang="en-IN" altLang="en-US"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871855"/>
            <a:ext cx="8520430" cy="3696970"/>
          </a:xfrm>
        </p:spPr>
        <p:txBody>
          <a:bodyPr/>
          <a:p>
            <a:pPr marL="114300" indent="0">
              <a:buFont typeface="Arial" panose="020B0604020202020204" pitchFamily="34" charset="0"/>
              <a:buNone/>
            </a:pPr>
            <a:r>
              <a:rPr lang="en-US">
                <a:latin typeface="Goudy Old Style" panose="02020502050305020303" charset="0"/>
                <a:cs typeface="Goudy Old Style" panose="02020502050305020303" charset="0"/>
                <a:sym typeface="+mn-ea"/>
              </a:rPr>
              <a:t>It is a fairly new command whichis used to switch between branches as well as create new branches. It was introduced very recently to decrease the load on </a:t>
            </a:r>
            <a:r>
              <a:rPr lang="en-US" b="1">
                <a:latin typeface="Goudy Old Style" panose="02020502050305020303" charset="0"/>
                <a:cs typeface="Goudy Old Style" panose="02020502050305020303" charset="0"/>
                <a:sym typeface="+mn-ea"/>
              </a:rPr>
              <a:t>git</a:t>
            </a:r>
            <a:r>
              <a:rPr lang="en-US">
                <a:latin typeface="Goudy Old Style" panose="02020502050305020303" charset="0"/>
                <a:cs typeface="Goudy Old Style" panose="02020502050305020303" charset="0"/>
                <a:sym typeface="+mn-ea"/>
              </a:rPr>
              <a:t> </a:t>
            </a:r>
            <a:r>
              <a:rPr lang="en-US" b="1">
                <a:latin typeface="Goudy Old Style" panose="02020502050305020303" charset="0"/>
                <a:cs typeface="Goudy Old Style" panose="02020502050305020303" charset="0"/>
                <a:sym typeface="+mn-ea"/>
              </a:rPr>
              <a:t>checkout</a:t>
            </a:r>
            <a:r>
              <a:rPr lang="en-US">
                <a:latin typeface="Goudy Old Style" panose="02020502050305020303" charset="0"/>
                <a:cs typeface="Goudy Old Style" panose="02020502050305020303" charset="0"/>
                <a:sym typeface="+mn-ea"/>
              </a:rPr>
              <a:t>,</a:t>
            </a:r>
            <a:r>
              <a:rPr lang="en-US" b="1">
                <a:latin typeface="Goudy Old Style" panose="02020502050305020303" charset="0"/>
                <a:cs typeface="Goudy Old Style" panose="02020502050305020303" charset="0"/>
                <a:sym typeface="+mn-ea"/>
              </a:rPr>
              <a:t> </a:t>
            </a:r>
            <a:r>
              <a:rPr lang="en-US">
                <a:latin typeface="Goudy Old Style" panose="02020502050305020303" charset="0"/>
                <a:cs typeface="Goudy Old Style" panose="02020502050305020303" charset="0"/>
                <a:sym typeface="+mn-ea"/>
              </a:rPr>
              <a:t>which was already loaded much with other commands. Also, it created confusion, especially in the minds of beginners. So, </a:t>
            </a:r>
            <a:r>
              <a:rPr lang="en-US" b="1">
                <a:latin typeface="Goudy Old Style" panose="02020502050305020303" charset="0"/>
                <a:cs typeface="Goudy Old Style" panose="02020502050305020303" charset="0"/>
                <a:sym typeface="+mn-ea"/>
              </a:rPr>
              <a:t>git switch </a:t>
            </a:r>
            <a:r>
              <a:rPr lang="en-US">
                <a:latin typeface="Goudy Old Style" panose="02020502050305020303" charset="0"/>
                <a:cs typeface="Goudy Old Style" panose="02020502050305020303" charset="0"/>
                <a:sym typeface="+mn-ea"/>
              </a:rPr>
              <a:t>was introduced, but </a:t>
            </a:r>
            <a:r>
              <a:rPr lang="en-US" b="1">
                <a:latin typeface="Goudy Old Style" panose="02020502050305020303" charset="0"/>
                <a:cs typeface="Goudy Old Style" panose="02020502050305020303" charset="0"/>
                <a:sym typeface="+mn-ea"/>
              </a:rPr>
              <a:t>git checkout </a:t>
            </a:r>
            <a:r>
              <a:rPr lang="en-US">
                <a:latin typeface="Goudy Old Style" panose="02020502050305020303" charset="0"/>
                <a:cs typeface="Goudy Old Style" panose="02020502050305020303" charset="0"/>
                <a:sym typeface="+mn-ea"/>
              </a:rPr>
              <a:t>was also continued, so as not to create a problem for people familiar with the previous commands. So </a:t>
            </a:r>
            <a:r>
              <a:rPr lang="en-US" b="1">
                <a:latin typeface="Goudy Old Style" panose="02020502050305020303" charset="0"/>
                <a:cs typeface="Goudy Old Style" panose="02020502050305020303" charset="0"/>
                <a:sym typeface="+mn-ea"/>
              </a:rPr>
              <a:t>git switch </a:t>
            </a:r>
            <a:r>
              <a:rPr lang="en-US">
                <a:latin typeface="Goudy Old Style" panose="02020502050305020303" charset="0"/>
                <a:cs typeface="Goudy Old Style" panose="02020502050305020303" charset="0"/>
                <a:sym typeface="+mn-ea"/>
              </a:rPr>
              <a:t>is essentially a new way to switch between branches.</a:t>
            </a:r>
            <a:endParaRPr lang="en-US">
              <a:latin typeface="Goudy Old Style" panose="02020502050305020303" charset="0"/>
              <a:cs typeface="Goudy Old Style" panose="02020502050305020303" charset="0"/>
            </a:endParaRPr>
          </a:p>
          <a:p>
            <a:pPr marL="114300" indent="0">
              <a:buFont typeface="Arial" panose="020B0604020202020204" pitchFamily="34" charset="0"/>
              <a:buNone/>
            </a:pPr>
            <a:r>
              <a:rPr lang="en-US">
                <a:latin typeface="Goudy Old Style" panose="02020502050305020303" charset="0"/>
                <a:cs typeface="Goudy Old Style" panose="02020502050305020303" charset="0"/>
                <a:sym typeface="+mn-ea"/>
              </a:rPr>
              <a:t>An example of confusion due to </a:t>
            </a:r>
            <a:r>
              <a:rPr lang="en-US" b="1">
                <a:latin typeface="Goudy Old Style" panose="02020502050305020303" charset="0"/>
                <a:cs typeface="Goudy Old Style" panose="02020502050305020303" charset="0"/>
                <a:sym typeface="+mn-ea"/>
              </a:rPr>
              <a:t>git checkout </a:t>
            </a:r>
            <a:r>
              <a:rPr lang="en-US">
                <a:latin typeface="Goudy Old Style" panose="02020502050305020303" charset="0"/>
                <a:cs typeface="Goudy Old Style" panose="02020502050305020303" charset="0"/>
                <a:sym typeface="+mn-ea"/>
              </a:rPr>
              <a:t>is:-</a:t>
            </a:r>
            <a:endParaRPr lang="en-US">
              <a:latin typeface="Goudy Old Style" panose="02020502050305020303" charset="0"/>
              <a:cs typeface="Goudy Old Style" panose="02020502050305020303" charset="0"/>
            </a:endParaRPr>
          </a:p>
          <a:p>
            <a:pPr marL="400050" indent="-285750">
              <a:buFont typeface="Arial" panose="020B0604020202020204"/>
              <a:buChar char="•"/>
            </a:pPr>
            <a:r>
              <a:rPr lang="en-US" b="1">
                <a:latin typeface="Goudy Old Style" panose="02020502050305020303" charset="0"/>
                <a:cs typeface="Goudy Old Style" panose="02020502050305020303" charset="0"/>
                <a:sym typeface="+mn-ea"/>
              </a:rPr>
              <a:t>git checkout &lt;file_name&gt; : </a:t>
            </a:r>
            <a:r>
              <a:rPr lang="en-US">
                <a:latin typeface="Goudy Old Style" panose="02020502050305020303" charset="0"/>
                <a:cs typeface="Goudy Old Style" panose="02020502050305020303" charset="0"/>
                <a:sym typeface="+mn-ea"/>
              </a:rPr>
              <a:t>Reverses the modifications of unstaged file.</a:t>
            </a:r>
            <a:endParaRPr lang="en-US">
              <a:latin typeface="Goudy Old Style" panose="02020502050305020303" charset="0"/>
              <a:cs typeface="Goudy Old Style" panose="02020502050305020303" charset="0"/>
            </a:endParaRPr>
          </a:p>
          <a:p>
            <a:pPr marL="400050" indent="-285750">
              <a:buFont typeface="Arial" panose="020B0604020202020204"/>
              <a:buChar char="•"/>
            </a:pPr>
            <a:r>
              <a:rPr lang="en-US" b="1">
                <a:latin typeface="Goudy Old Style" panose="02020502050305020303" charset="0"/>
                <a:cs typeface="Goudy Old Style" panose="02020502050305020303" charset="0"/>
                <a:sym typeface="+mn-ea"/>
              </a:rPr>
              <a:t>git checkout &lt;branch_name&gt; </a:t>
            </a:r>
            <a:r>
              <a:rPr lang="en-US">
                <a:latin typeface="Goudy Old Style" panose="02020502050305020303" charset="0"/>
                <a:cs typeface="Goudy Old Style" panose="02020502050305020303" charset="0"/>
                <a:sym typeface="+mn-ea"/>
              </a:rPr>
              <a:t>: Switches to the branch.</a:t>
            </a:r>
            <a:r>
              <a:rPr lang="en-US" b="1">
                <a:latin typeface="Goudy Old Style" panose="02020502050305020303" charset="0"/>
                <a:cs typeface="Goudy Old Style" panose="02020502050305020303" charset="0"/>
                <a:sym typeface="+mn-ea"/>
              </a:rPr>
              <a:t> </a:t>
            </a:r>
            <a:r>
              <a:rPr lang="en-US">
                <a:latin typeface="Goudy Old Style" panose="02020502050305020303" charset="0"/>
                <a:cs typeface="Goudy Old Style" panose="02020502050305020303" charset="0"/>
                <a:sym typeface="+mn-ea"/>
              </a:rPr>
              <a:t>   </a:t>
            </a:r>
            <a:endParaRPr lang="en-US">
              <a:latin typeface="Goudy Old Style" panose="02020502050305020303" charset="0"/>
              <a:cs typeface="Goudy Old Style" panose="02020502050305020303" charset="0"/>
            </a:endParaRPr>
          </a:p>
          <a:p>
            <a:pPr marL="114300" indent="0">
              <a:buFont typeface="Arial" panose="020B0604020202020204" pitchFamily="34" charset="0"/>
              <a:buNone/>
            </a:pPr>
            <a:endParaRPr lang="en-US">
              <a:latin typeface="Goudy Old Style" panose="02020502050305020303" charset="0"/>
              <a:cs typeface="Goudy Old Style" panose="020205020503050203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365125"/>
            <a:ext cx="8520430" cy="476250"/>
          </a:xfrm>
        </p:spPr>
        <p:txBody>
          <a:bodyPr>
            <a:noAutofit/>
          </a:bodyPr>
          <a:p>
            <a:r>
              <a:rPr lang="en-US" sz="2200">
                <a:latin typeface="Goudy Old Style" panose="02020502050305020303" charset="0"/>
                <a:cs typeface="Goudy Old Style" panose="02020502050305020303" charset="0"/>
              </a:rPr>
              <a:t>Commands:</a:t>
            </a:r>
            <a:endParaRPr lang="en-US" sz="22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42010"/>
            <a:ext cx="8520430" cy="3726815"/>
          </a:xfrm>
        </p:spPr>
        <p:txBody>
          <a:bodyPr/>
          <a:p>
            <a:pPr>
              <a:buFont typeface="Arial" panose="020B0604020202020204" pitchFamily="34" charset="0"/>
              <a:buChar char="•"/>
            </a:pPr>
            <a:r>
              <a:rPr lang="en-US" b="1">
                <a:latin typeface="Goudy Old Style" panose="02020502050305020303" charset="0"/>
                <a:cs typeface="Goudy Old Style" panose="02020502050305020303" charset="0"/>
                <a:sym typeface="+mn-ea"/>
              </a:rPr>
              <a:t>git switch example</a:t>
            </a:r>
            <a:r>
              <a:rPr lang="en-US">
                <a:latin typeface="Goudy Old Style" panose="02020502050305020303" charset="0"/>
                <a:cs typeface="Goudy Old Style" panose="02020502050305020303" charset="0"/>
                <a:sym typeface="+mn-ea"/>
              </a:rPr>
              <a:t>: Switches to example branch.(Searches for remote branch                                       if local is not available with that name)</a:t>
            </a:r>
            <a:endParaRPr lang="en-US">
              <a:latin typeface="Goudy Old Style" panose="02020502050305020303" charset="0"/>
              <a:cs typeface="Goudy Old Style" panose="02020502050305020303" charset="0"/>
            </a:endParaRPr>
          </a:p>
          <a:p>
            <a:pPr>
              <a:buFont typeface="Arial" panose="020B0604020202020204" pitchFamily="34" charset="0"/>
              <a:buChar char="•"/>
            </a:pPr>
            <a:r>
              <a:rPr lang="en-US" b="1">
                <a:latin typeface="Goudy Old Style" panose="02020502050305020303" charset="0"/>
                <a:cs typeface="Goudy Old Style" panose="02020502050305020303" charset="0"/>
                <a:sym typeface="+mn-ea"/>
              </a:rPr>
              <a:t>git switch - </a:t>
            </a:r>
            <a:r>
              <a:rPr lang="en-US">
                <a:latin typeface="Goudy Old Style" panose="02020502050305020303" charset="0"/>
                <a:cs typeface="Goudy Old Style" panose="02020502050305020303" charset="0"/>
                <a:sym typeface="+mn-ea"/>
              </a:rPr>
              <a:t>: Switches to the previous branch without using branch name again.</a:t>
            </a:r>
            <a:endParaRPr lang="en-US">
              <a:latin typeface="Goudy Old Style" panose="02020502050305020303" charset="0"/>
              <a:cs typeface="Goudy Old Style" panose="02020502050305020303" charset="0"/>
            </a:endParaRPr>
          </a:p>
          <a:p>
            <a:pPr>
              <a:buFont typeface="Arial" panose="020B0604020202020204" pitchFamily="34" charset="0"/>
              <a:buChar char="•"/>
            </a:pPr>
            <a:r>
              <a:rPr lang="en-US" b="1">
                <a:latin typeface="Goudy Old Style" panose="02020502050305020303" charset="0"/>
                <a:cs typeface="Goudy Old Style" panose="02020502050305020303" charset="0"/>
                <a:sym typeface="+mn-ea"/>
              </a:rPr>
              <a:t>git switch -c example </a:t>
            </a:r>
            <a:r>
              <a:rPr lang="en-US">
                <a:latin typeface="Goudy Old Style" panose="02020502050305020303" charset="0"/>
                <a:cs typeface="Goudy Old Style" panose="02020502050305020303" charset="0"/>
                <a:sym typeface="+mn-ea"/>
              </a:rPr>
              <a:t>: Creates a new branch example and switches to it.</a:t>
            </a:r>
            <a:endParaRPr lang="en-US">
              <a:latin typeface="Goudy Old Style" panose="02020502050305020303" charset="0"/>
              <a:cs typeface="Goudy Old Style" panose="02020502050305020303" charset="0"/>
            </a:endParaRPr>
          </a:p>
          <a:p>
            <a:pPr marL="114300" indent="0">
              <a:buNone/>
            </a:pPr>
            <a:endParaRPr lang="en-US">
              <a:latin typeface="Goudy Old Style" panose="02020502050305020303" charset="0"/>
              <a:cs typeface="Goudy Old Style" panose="020205020503050203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b="1">
                <a:latin typeface="Bradley Hand ITC" panose="03070402050302030203" charset="0"/>
                <a:cs typeface="Bradley Hand ITC" panose="03070402050302030203" charset="0"/>
              </a:rPr>
              <a:t>Git rebase</a:t>
            </a:r>
            <a:endParaRPr lang="en-US"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1018540"/>
            <a:ext cx="8520430" cy="3550285"/>
          </a:xfrm>
        </p:spPr>
        <p:txBody>
          <a:bodyPr/>
          <a:p>
            <a:pPr marL="114300" indent="0">
              <a:buNone/>
            </a:pPr>
            <a:r>
              <a:rPr lang="en-US">
                <a:latin typeface="Goudy Old Style" panose="02020502050305020303" charset="0"/>
                <a:cs typeface="Goudy Old Style" panose="02020502050305020303" charset="0"/>
              </a:rPr>
              <a:t>It is a git utility designed to integrate changes from one branch onto another. Rebasing is the process of moving or combining a sequence of commits to a new base commit. As the name suggests, it is moving or combining a sequence of commits to a new base commit. </a:t>
            </a:r>
            <a:r>
              <a:rPr lang="en-IN" altLang="en-US">
                <a:latin typeface="Goudy Old Style" panose="02020502050305020303" charset="0"/>
                <a:cs typeface="Goudy Old Style" panose="02020502050305020303" charset="0"/>
              </a:rPr>
              <a:t>When we rebase, it is done in a linear manner. </a:t>
            </a:r>
            <a:endParaRPr lang="en-IN" altLang="en-US">
              <a:latin typeface="Goudy Old Style" panose="02020502050305020303" charset="0"/>
              <a:cs typeface="Goudy Old Style" panose="02020502050305020303" charset="0"/>
            </a:endParaRPr>
          </a:p>
          <a:p>
            <a:pPr marL="114300" indent="0">
              <a:buNone/>
            </a:pPr>
            <a:r>
              <a:rPr lang="en-US" altLang="en-IN" sz="2000" b="1">
                <a:latin typeface="Goudy Old Style" panose="02020502050305020303" charset="0"/>
                <a:cs typeface="Goudy Old Style" panose="02020502050305020303" charset="0"/>
              </a:rPr>
              <a:t>Why?</a:t>
            </a:r>
            <a:endParaRPr lang="en-US" altLang="en-IN" sz="2000" b="1">
              <a:latin typeface="Goudy Old Style" panose="02020502050305020303" charset="0"/>
              <a:cs typeface="Goudy Old Style" panose="02020502050305020303" charset="0"/>
            </a:endParaRPr>
          </a:p>
          <a:p>
            <a:pPr marL="114300" indent="0">
              <a:buNone/>
            </a:pPr>
            <a:r>
              <a:rPr lang="en-US" altLang="en-IN" sz="1600">
                <a:latin typeface="Goudy Old Style" panose="02020502050305020303" charset="0"/>
                <a:cs typeface="Goudy Old Style" panose="02020502050305020303" charset="0"/>
              </a:rPr>
              <a:t>For maintaining a linear project history. We want to get the latest updates(to the main branch) in our feature branch, but want to keep our branch's history clean so it appears as if we've been working off the latest main branch. Or, a real world scenario can be like a bug is identified in the main branch, now to debug the code, we want a cleaner history, so that using </a:t>
            </a:r>
            <a:r>
              <a:rPr lang="en-US" altLang="en-IN" sz="1600" b="1">
                <a:latin typeface="Goudy Old Style" panose="02020502050305020303" charset="0"/>
                <a:cs typeface="Goudy Old Style" panose="02020502050305020303" charset="0"/>
              </a:rPr>
              <a:t>git log </a:t>
            </a:r>
            <a:r>
              <a:rPr lang="en-US" altLang="en-IN" sz="1600">
                <a:latin typeface="Goudy Old Style" panose="02020502050305020303" charset="0"/>
                <a:cs typeface="Goudy Old Style" panose="02020502050305020303" charset="0"/>
              </a:rPr>
              <a:t>or </a:t>
            </a:r>
            <a:r>
              <a:rPr lang="en-US" altLang="en-IN" sz="1600" b="1">
                <a:latin typeface="Goudy Old Style" panose="02020502050305020303" charset="0"/>
                <a:cs typeface="Goudy Old Style" panose="02020502050305020303" charset="0"/>
              </a:rPr>
              <a:t>git bisect</a:t>
            </a:r>
            <a:r>
              <a:rPr lang="en-US" altLang="en-IN" sz="1600">
                <a:latin typeface="Goudy Old Style" panose="02020502050305020303" charset="0"/>
                <a:cs typeface="Goudy Old Style" panose="02020502050305020303" charset="0"/>
              </a:rPr>
              <a:t> becomes easier and we are quickly able to find out the bug.</a:t>
            </a:r>
            <a:endParaRPr lang="en-US" altLang="en-IN" sz="1600">
              <a:latin typeface="Goudy Old Style" panose="02020502050305020303" charset="0"/>
              <a:cs typeface="Goudy Old Style" panose="020205020503050203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1"/>
          <p:cNvPicPr>
            <a:picLocks noChangeAspect="1"/>
          </p:cNvPicPr>
          <p:nvPr/>
        </p:nvPicPr>
        <p:blipFill>
          <a:blip r:embed="rId1"/>
          <a:srcRect l="9670" t="4069" r="7298"/>
          <a:stretch>
            <a:fillRect/>
          </a:stretch>
        </p:blipFill>
        <p:spPr>
          <a:xfrm>
            <a:off x="1362075" y="457200"/>
            <a:ext cx="4855845" cy="39268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normAutofit fontScale="90000"/>
          </a:bodyPr>
          <a:p>
            <a:pPr algn="ctr"/>
            <a:r>
              <a:rPr lang="en-US" b="1">
                <a:latin typeface="Goudy Old Style" panose="02020502050305020303" charset="0"/>
                <a:cs typeface="Goudy Old Style" panose="02020502050305020303" charset="0"/>
              </a:rPr>
              <a:t>Git merge 	</a:t>
            </a:r>
            <a:r>
              <a:rPr lang="en-US">
                <a:latin typeface="Goudy Old Style" panose="02020502050305020303" charset="0"/>
                <a:cs typeface="Goudy Old Style" panose="02020502050305020303" charset="0"/>
              </a:rPr>
              <a:t>	vs	     </a:t>
            </a:r>
            <a:r>
              <a:rPr lang="en-US" b="1">
                <a:latin typeface="Goudy Old Style" panose="02020502050305020303" charset="0"/>
                <a:cs typeface="Goudy Old Style" panose="02020502050305020303" charset="0"/>
              </a:rPr>
              <a:t> Git rebase</a:t>
            </a:r>
            <a:endParaRPr lang="en-US" b="1">
              <a:latin typeface="Goudy Old Style" panose="02020502050305020303" charset="0"/>
              <a:cs typeface="Goudy Old Style" panose="02020502050305020303" charset="0"/>
            </a:endParaRPr>
          </a:p>
        </p:txBody>
      </p:sp>
      <p:sp>
        <p:nvSpPr>
          <p:cNvPr id="5" name="Text Placeholder 4"/>
          <p:cNvSpPr/>
          <p:nvPr>
            <p:ph type="body" idx="1"/>
          </p:nvPr>
        </p:nvSpPr>
        <p:spPr>
          <a:xfrm>
            <a:off x="311785" y="1229995"/>
            <a:ext cx="3999865" cy="1860550"/>
          </a:xfrm>
        </p:spPr>
        <p:txBody>
          <a:bodyPr>
            <a:normAutofit lnSpcReduction="10000"/>
          </a:bodyPr>
          <a:p>
            <a:r>
              <a:rPr lang="en-US" sz="1600">
                <a:latin typeface="Goudy Old Style" panose="02020502050305020303" charset="0"/>
                <a:cs typeface="Goudy Old Style" panose="02020502050305020303" charset="0"/>
              </a:rPr>
              <a:t>Creates a final commit at merging</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All commits merged as a single one</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Graphical history, complex to understand</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Can be done on private or public branch</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Preserves history</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Presents all conflicts at once</a:t>
            </a:r>
            <a:endParaRPr lang="en-US" sz="1600">
              <a:latin typeface="Goudy Old Style" panose="02020502050305020303" charset="0"/>
              <a:cs typeface="Goudy Old Style" panose="02020502050305020303" charset="0"/>
            </a:endParaRPr>
          </a:p>
        </p:txBody>
      </p:sp>
      <p:sp>
        <p:nvSpPr>
          <p:cNvPr id="6" name="Text Placeholder 5"/>
          <p:cNvSpPr/>
          <p:nvPr>
            <p:ph type="body" idx="2"/>
          </p:nvPr>
        </p:nvSpPr>
        <p:spPr>
          <a:xfrm>
            <a:off x="4832350" y="1229995"/>
            <a:ext cx="3999865" cy="1860550"/>
          </a:xfrm>
        </p:spPr>
        <p:txBody>
          <a:bodyPr>
            <a:normAutofit lnSpcReduction="10000"/>
          </a:bodyPr>
          <a:p>
            <a:r>
              <a:rPr lang="en-US" sz="1600">
                <a:latin typeface="Goudy Old Style" panose="02020502050305020303" charset="0"/>
                <a:cs typeface="Goudy Old Style" panose="02020502050305020303" charset="0"/>
              </a:rPr>
              <a:t>No new commits are made</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A linear track of commits is made</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Linear history, easier to understand</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Do not do this on public branch</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Rewrites history</a:t>
            </a:r>
            <a:endParaRPr lang="en-US" sz="1600">
              <a:latin typeface="Goudy Old Style" panose="02020502050305020303" charset="0"/>
              <a:cs typeface="Goudy Old Style" panose="02020502050305020303" charset="0"/>
            </a:endParaRPr>
          </a:p>
          <a:p>
            <a:r>
              <a:rPr lang="en-US" sz="1600">
                <a:latin typeface="Goudy Old Style" panose="02020502050305020303" charset="0"/>
                <a:cs typeface="Goudy Old Style" panose="02020502050305020303" charset="0"/>
              </a:rPr>
              <a:t>Presents conflicts one by one</a:t>
            </a:r>
            <a:endParaRPr lang="en-US" sz="1600">
              <a:latin typeface="Goudy Old Style" panose="02020502050305020303" charset="0"/>
              <a:cs typeface="Goudy Old Style" panose="02020502050305020303" charset="0"/>
            </a:endParaRPr>
          </a:p>
        </p:txBody>
      </p:sp>
      <p:sp>
        <p:nvSpPr>
          <p:cNvPr id="7" name="Text Box 6"/>
          <p:cNvSpPr txBox="1"/>
          <p:nvPr/>
        </p:nvSpPr>
        <p:spPr>
          <a:xfrm>
            <a:off x="549910" y="3526155"/>
            <a:ext cx="8043545" cy="1522095"/>
          </a:xfrm>
          <a:prstGeom prst="rect">
            <a:avLst/>
          </a:prstGeom>
          <a:noFill/>
        </p:spPr>
        <p:txBody>
          <a:bodyPr wrap="square" rtlCol="0">
            <a:spAutoFit/>
          </a:bodyPr>
          <a:p>
            <a:pPr marL="342900" indent="-342900">
              <a:buFont typeface="Arial" panose="020B0604020202020204" pitchFamily="34" charset="0"/>
              <a:buChar char="•"/>
            </a:pPr>
            <a:r>
              <a:rPr lang="en-US" sz="1600" b="1">
                <a:latin typeface="Goudy Old Style" panose="02020502050305020303" charset="0"/>
                <a:cs typeface="Goudy Old Style" panose="02020502050305020303" charset="0"/>
              </a:rPr>
              <a:t>git rebase &lt;base&gt;</a:t>
            </a:r>
            <a:r>
              <a:rPr lang="en-US" sz="1600">
                <a:latin typeface="Goudy Old Style" panose="02020502050305020303" charset="0"/>
                <a:cs typeface="Goudy Old Style" panose="02020502050305020303" charset="0"/>
              </a:rPr>
              <a:t>: </a:t>
            </a:r>
            <a:r>
              <a:rPr lang="en-US" sz="1500">
                <a:latin typeface="Goudy Old Style" panose="02020502050305020303" charset="0"/>
                <a:cs typeface="Goudy Old Style" panose="02020502050305020303" charset="0"/>
              </a:rPr>
              <a:t>Performs the standard rebase.(to be given from branch which is to rebased, 		and base is the branch where it is to be based now)</a:t>
            </a:r>
            <a:endParaRPr lang="en-US" sz="1500">
              <a:latin typeface="Goudy Old Style" panose="02020502050305020303" charset="0"/>
              <a:cs typeface="Goudy Old Style" panose="02020502050305020303" charset="0"/>
            </a:endParaRPr>
          </a:p>
          <a:p>
            <a:pPr marL="342900" indent="-342900">
              <a:buFont typeface="Arial" panose="020B0604020202020204" pitchFamily="34" charset="0"/>
              <a:buChar char="•"/>
            </a:pPr>
            <a:r>
              <a:rPr lang="en-US" sz="1600" b="1">
                <a:latin typeface="Goudy Old Style" panose="02020502050305020303" charset="0"/>
                <a:cs typeface="Goudy Old Style" panose="02020502050305020303" charset="0"/>
              </a:rPr>
              <a:t>git rebase --continue</a:t>
            </a:r>
            <a:r>
              <a:rPr lang="en-US" sz="1600">
                <a:latin typeface="Goudy Old Style" panose="02020502050305020303" charset="0"/>
                <a:cs typeface="Goudy Old Style" panose="02020502050305020303" charset="0"/>
              </a:rPr>
              <a:t>: </a:t>
            </a:r>
            <a:r>
              <a:rPr lang="en-US" sz="1500">
                <a:latin typeface="Goudy Old Style" panose="02020502050305020303" charset="0"/>
                <a:cs typeface="Goudy Old Style" panose="02020502050305020303" charset="0"/>
              </a:rPr>
              <a:t>Continue with the changes we made after solving conflict, and carry the 		     rebasing forward.</a:t>
            </a:r>
            <a:endParaRPr lang="en-US" sz="1600">
              <a:latin typeface="Goudy Old Style" panose="02020502050305020303" charset="0"/>
              <a:cs typeface="Goudy Old Style" panose="02020502050305020303" charset="0"/>
            </a:endParaRPr>
          </a:p>
          <a:p>
            <a:pPr marL="342900" indent="-342900">
              <a:buFont typeface="Arial" panose="020B0604020202020204" pitchFamily="34" charset="0"/>
              <a:buChar char="•"/>
            </a:pPr>
            <a:r>
              <a:rPr lang="en-US" sz="1600" b="1">
                <a:latin typeface="Goudy Old Style" panose="02020502050305020303" charset="0"/>
                <a:cs typeface="Goudy Old Style" panose="02020502050305020303" charset="0"/>
              </a:rPr>
              <a:t>git rebase --skip</a:t>
            </a:r>
            <a:r>
              <a:rPr lang="en-US" sz="1600">
                <a:latin typeface="Goudy Old Style" panose="02020502050305020303" charset="0"/>
                <a:cs typeface="Goudy Old Style" panose="02020502050305020303" charset="0"/>
              </a:rPr>
              <a:t>: </a:t>
            </a:r>
            <a:r>
              <a:rPr lang="en-US" sz="1500">
                <a:latin typeface="Goudy Old Style" panose="02020502050305020303" charset="0"/>
                <a:cs typeface="Goudy Old Style" panose="02020502050305020303" charset="0"/>
              </a:rPr>
              <a:t>Skip the changes and ignore that particular commit which brought those changes.</a:t>
            </a:r>
            <a:endParaRPr lang="en-US" sz="1500">
              <a:latin typeface="Goudy Old Style" panose="02020502050305020303" charset="0"/>
              <a:cs typeface="Goudy Old Style" panose="02020502050305020303" charset="0"/>
            </a:endParaRPr>
          </a:p>
          <a:p>
            <a:pPr marL="342900" indent="-342900">
              <a:buFont typeface="Arial" panose="020B0604020202020204" pitchFamily="34" charset="0"/>
              <a:buChar char="•"/>
            </a:pPr>
            <a:r>
              <a:rPr lang="en-US" sz="1500" b="1">
                <a:latin typeface="Goudy Old Style" panose="02020502050305020303" charset="0"/>
                <a:cs typeface="Goudy Old Style" panose="02020502050305020303" charset="0"/>
              </a:rPr>
              <a:t>git rebase --interactive &lt;base&gt;</a:t>
            </a:r>
            <a:r>
              <a:rPr lang="en-US" sz="1500">
                <a:latin typeface="Goudy Old Style" panose="02020502050305020303" charset="0"/>
                <a:cs typeface="Goudy Old Style" panose="02020502050305020303" charset="0"/>
              </a:rPr>
              <a:t>: Provides an interactive method to do rebase.</a:t>
            </a:r>
            <a:endParaRPr lang="en-US" sz="1500">
              <a:latin typeface="Goudy Old Style" panose="02020502050305020303" charset="0"/>
              <a:cs typeface="Goudy Old Style" panose="02020502050305020303" charset="0"/>
            </a:endParaRPr>
          </a:p>
        </p:txBody>
      </p:sp>
      <p:sp>
        <p:nvSpPr>
          <p:cNvPr id="8" name="Text Box 7"/>
          <p:cNvSpPr txBox="1"/>
          <p:nvPr/>
        </p:nvSpPr>
        <p:spPr>
          <a:xfrm>
            <a:off x="550545" y="3157855"/>
            <a:ext cx="4304665" cy="368300"/>
          </a:xfrm>
          <a:prstGeom prst="rect">
            <a:avLst/>
          </a:prstGeom>
          <a:noFill/>
        </p:spPr>
        <p:txBody>
          <a:bodyPr wrap="square" rtlCol="0">
            <a:spAutoFit/>
          </a:bodyPr>
          <a:p>
            <a:r>
              <a:rPr lang="en-US" sz="1800" b="1">
                <a:solidFill>
                  <a:schemeClr val="tx1"/>
                </a:solidFill>
                <a:latin typeface="Goudy Old Style" panose="02020502050305020303" charset="0"/>
                <a:cs typeface="Goudy Old Style" panose="02020502050305020303" charset="0"/>
              </a:rPr>
              <a:t>Commands</a:t>
            </a:r>
            <a:r>
              <a:rPr lang="en-US" sz="1800">
                <a:solidFill>
                  <a:schemeClr val="tx1"/>
                </a:solidFill>
                <a:latin typeface="Goudy Old Style" panose="02020502050305020303" charset="0"/>
                <a:cs typeface="Goudy Old Style" panose="02020502050305020303" charset="0"/>
              </a:rPr>
              <a:t>:</a:t>
            </a:r>
            <a:endParaRPr lang="en-US" sz="1800">
              <a:solidFill>
                <a:schemeClr val="tx1"/>
              </a:solidFill>
              <a:latin typeface="Goudy Old Style" panose="02020502050305020303" charset="0"/>
              <a:cs typeface="Goudy Old Style" panose="020205020503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800" b="1">
                <a:latin typeface="Bradley Hand ITC" panose="03070402050302030203" charset="0"/>
                <a:cs typeface="Bradley Hand ITC" panose="03070402050302030203" charset="0"/>
              </a:rPr>
              <a:t>What is Git?</a:t>
            </a:r>
            <a:endParaRPr lang="en-GB" sz="2800" b="1">
              <a:latin typeface="Bradley Hand ITC" panose="03070402050302030203" charset="0"/>
              <a:cs typeface="Bradley Hand ITC" panose="03070402050302030203" charset="0"/>
            </a:endParaRPr>
          </a:p>
        </p:txBody>
      </p:sp>
      <p:sp>
        <p:nvSpPr>
          <p:cNvPr id="92" name="Google Shape;92;p14"/>
          <p:cNvSpPr txBox="1"/>
          <p:nvPr>
            <p:ph type="body" idx="1"/>
          </p:nvPr>
        </p:nvSpPr>
        <p:spPr>
          <a:xfrm>
            <a:off x="311785" y="1017905"/>
            <a:ext cx="8520430" cy="352425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a:latin typeface="Goudy Old Style" panose="02020502050305020303" charset="0"/>
                <a:cs typeface="Goudy Old Style" panose="02020502050305020303" charset="0"/>
              </a:rPr>
              <a:t>Git is a distributed version control system, which is free and open source. Created by Linus Torvalds, the developer of Linux operating system kernel, in 2005. Git is used for project collaboration and history exploration.</a:t>
            </a:r>
            <a:endParaRPr lang="en-GB">
              <a:latin typeface="Goudy Old Style" panose="02020502050305020303" charset="0"/>
              <a:cs typeface="Goudy Old Style" panose="02020502050305020303" charset="0"/>
            </a:endParaRPr>
          </a:p>
          <a:p>
            <a:pPr marL="0" lvl="0" indent="0" algn="just" rtl="0">
              <a:spcBef>
                <a:spcPts val="1200"/>
              </a:spcBef>
              <a:spcAft>
                <a:spcPts val="0"/>
              </a:spcAft>
              <a:buNone/>
            </a:pPr>
            <a:r>
              <a:rPr lang="en-GB" b="1">
                <a:latin typeface="Goudy Old Style" panose="02020502050305020303" charset="0"/>
                <a:cs typeface="Goudy Old Style" panose="02020502050305020303" charset="0"/>
              </a:rPr>
              <a:t>Version Control System</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Version control refers to the practice of tracking and managing changes to software code, and Version Control Systems refers to software tools that assist software teams in managing changes to source code over time.</a:t>
            </a:r>
            <a:endParaRPr sz="1700">
              <a:latin typeface="Goudy Old Style" panose="02020502050305020303" charset="0"/>
              <a:cs typeface="Goudy Old Style" panose="02020502050305020303" charset="0"/>
            </a:endParaRPr>
          </a:p>
          <a:p>
            <a:pPr marL="0" lvl="0" indent="0" algn="l" rtl="0">
              <a:spcBef>
                <a:spcPts val="1200"/>
              </a:spcBef>
              <a:spcAft>
                <a:spcPts val="1200"/>
              </a:spcAft>
              <a:buNone/>
            </a:pPr>
            <a:r>
              <a:rPr lang="en-GB" b="1">
                <a:latin typeface="Goudy Old Style" panose="02020502050305020303" charset="0"/>
                <a:cs typeface="Goudy Old Style" panose="02020502050305020303" charset="0"/>
              </a:rPr>
              <a:t>Distributed VCS</a:t>
            </a:r>
            <a:r>
              <a:rPr lang="en-GB">
                <a:latin typeface="Goudy Old Style" panose="02020502050305020303" charset="0"/>
                <a:cs typeface="Goudy Old Style" panose="02020502050305020303" charset="0"/>
              </a:rPr>
              <a:t>: Every participating node in distributed VCS has</a:t>
            </a:r>
            <a:r>
              <a:rPr lang="en-US" altLang="en-GB">
                <a:latin typeface="Goudy Old Style" panose="02020502050305020303" charset="0"/>
                <a:cs typeface="Goudy Old Style" panose="02020502050305020303" charset="0"/>
              </a:rPr>
              <a:t> </a:t>
            </a:r>
            <a:r>
              <a:rPr lang="en-GB">
                <a:latin typeface="Goudy Old Style" panose="02020502050305020303" charset="0"/>
                <a:cs typeface="Goudy Old Style" panose="02020502050305020303" charset="0"/>
              </a:rPr>
              <a:t> a complete copy of the project as well as a full revision history of each file. This allows you to work locally without a network connection all while allowing you to collaborate when you are back online via central remote repositories.</a:t>
            </a:r>
            <a:endParaRPr lang="en-GB">
              <a:latin typeface="Goudy Old Style" panose="02020502050305020303" charset="0"/>
              <a:cs typeface="Goudy Old Style" panose="020205020503050203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311785" y="200660"/>
            <a:ext cx="8520430" cy="655955"/>
          </a:xfrm>
        </p:spPr>
        <p:txBody>
          <a:bodyPr>
            <a:normAutofit/>
          </a:bodyPr>
          <a:p>
            <a:r>
              <a:rPr lang="en-US" b="1">
                <a:latin typeface="Bradley Hand ITC" panose="03070402050302030203" charset="0"/>
                <a:cs typeface="Bradley Hand ITC" panose="03070402050302030203" charset="0"/>
              </a:rPr>
              <a:t>Git cherry-pick</a:t>
            </a:r>
            <a:endParaRPr lang="en-US" b="1">
              <a:latin typeface="Bradley Hand ITC" panose="03070402050302030203" charset="0"/>
              <a:cs typeface="Bradley Hand ITC" panose="03070402050302030203" charset="0"/>
            </a:endParaRPr>
          </a:p>
        </p:txBody>
      </p:sp>
      <p:sp>
        <p:nvSpPr>
          <p:cNvPr id="6" name="Text Placeholder 5"/>
          <p:cNvSpPr/>
          <p:nvPr>
            <p:ph type="body" idx="1"/>
          </p:nvPr>
        </p:nvSpPr>
        <p:spPr>
          <a:xfrm>
            <a:off x="311785" y="856615"/>
            <a:ext cx="8520430" cy="3998595"/>
          </a:xfrm>
        </p:spPr>
        <p:txBody>
          <a:bodyPr/>
          <a:p>
            <a:pPr marL="114300" indent="0">
              <a:buFont typeface="Arial" panose="020B0604020202020204" pitchFamily="34" charset="0"/>
              <a:buNone/>
            </a:pPr>
            <a:r>
              <a:rPr lang="en-IN" altLang="en-US" sz="1600">
                <a:latin typeface="Goudy Old Style" panose="02020502050305020303" charset="0"/>
                <a:cs typeface="Goudy Old Style" panose="02020502050305020303" charset="0"/>
              </a:rPr>
              <a:t>It stands for applying some commit from one branch into another branch. In case we made a mistake and committed a change into the wrong branch, but do not want to merge the whole branch. We can revert the commit and apply it on another branch. A cherry-pick looks at a previous commit in the repository history and update the changes that were part of that last commit to the current working tree.</a:t>
            </a:r>
            <a:endParaRPr lang="en-IN" altLang="en-US" sz="1600">
              <a:latin typeface="Goudy Old Style" panose="02020502050305020303" charset="0"/>
              <a:cs typeface="Goudy Old Style" panose="02020502050305020303" charset="0"/>
            </a:endParaRPr>
          </a:p>
          <a:p>
            <a:pPr marL="114300" indent="0">
              <a:buFont typeface="Arial" panose="020B0604020202020204" pitchFamily="34" charset="0"/>
              <a:buNone/>
            </a:pPr>
            <a:r>
              <a:rPr lang="en-IN" altLang="en-US" b="1">
                <a:latin typeface="Goudy Old Style" panose="02020502050305020303" charset="0"/>
                <a:cs typeface="Goudy Old Style" panose="02020502050305020303" charset="0"/>
              </a:rPr>
              <a:t>  Use?</a:t>
            </a:r>
            <a:endParaRPr lang="en-IN" altLang="en-US" b="1">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Team Collaboration:</a:t>
            </a:r>
            <a:r>
              <a:rPr lang="en-IN" altLang="en-US" sz="1600" b="1">
                <a:latin typeface="Goudy Old Style" panose="02020502050305020303" charset="0"/>
                <a:cs typeface="Goudy Old Style" panose="02020502050305020303" charset="0"/>
              </a:rPr>
              <a:t> </a:t>
            </a:r>
            <a:r>
              <a:rPr lang="en-IN" altLang="en-US" sz="1600">
                <a:latin typeface="Goudy Old Style" panose="02020502050305020303" charset="0"/>
                <a:cs typeface="Goudy Old Style" panose="02020502050305020303" charset="0"/>
              </a:rPr>
              <a:t>One person created a code, which is to be used by other members as well, 		             then they can cherry pick that particular commit.</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Bug Fixes: </a:t>
            </a:r>
            <a:r>
              <a:rPr lang="en-IN" altLang="en-US" sz="1600">
                <a:latin typeface="Goudy Old Style" panose="02020502050305020303" charset="0"/>
                <a:cs typeface="Goudy Old Style" panose="02020502050305020303" charset="0"/>
              </a:rPr>
              <a:t>When a developer finds a bug and fixes it, everyone can cherry pick that commit to 		           fix the bug.</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rPr>
              <a:t>Avoid useless commits: </a:t>
            </a:r>
            <a:r>
              <a:rPr lang="en-IN" altLang="en-US" sz="1600">
                <a:latin typeface="Goudy Old Style" panose="02020502050305020303" charset="0"/>
                <a:cs typeface="Goudy Old Style" panose="02020502050305020303" charset="0"/>
              </a:rPr>
              <a:t>Instead of using git merge, we use cherry-pick, and</a:t>
            </a:r>
            <a:endParaRPr lang="en-IN" altLang="en-US" sz="1600">
              <a:latin typeface="Goudy Old Style" panose="02020502050305020303" charset="0"/>
              <a:cs typeface="Goudy Old Style" panose="02020502050305020303" charset="0"/>
            </a:endParaRPr>
          </a:p>
          <a:p>
            <a:pPr marL="2425700" lvl="5" indent="0">
              <a:buFont typeface="Arial" panose="020B0604020202020204" pitchFamily="34" charset="0"/>
              <a:buNone/>
            </a:pPr>
            <a:r>
              <a:rPr lang="en-IN" altLang="en-US" sz="1240" b="1">
                <a:latin typeface="Goudy Old Style" panose="02020502050305020303" charset="0"/>
                <a:cs typeface="Goudy Old Style" panose="02020502050305020303" charset="0"/>
              </a:rPr>
              <a:t>      </a:t>
            </a:r>
            <a:r>
              <a:rPr lang="en-IN" altLang="en-US" sz="1600">
                <a:latin typeface="Goudy Old Style" panose="02020502050305020303" charset="0"/>
                <a:cs typeface="Goudy Old Style" panose="02020502050305020303" charset="0"/>
              </a:rPr>
              <a:t>avoid useless commits to get into our branch.</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212725"/>
            <a:ext cx="8520430" cy="576580"/>
          </a:xfrm>
        </p:spPr>
        <p:txBody>
          <a:bodyPr>
            <a:normAutofit/>
          </a:bodyPr>
          <a:p>
            <a:r>
              <a:rPr lang="en-IN" altLang="en-US" sz="2445">
                <a:latin typeface="Goudy Old Style" panose="02020502050305020303" charset="0"/>
                <a:cs typeface="Goudy Old Style" panose="02020502050305020303" charset="0"/>
              </a:rPr>
              <a:t>Commands:</a:t>
            </a:r>
            <a:endParaRPr lang="en-IN" altLang="en-US" sz="2445">
              <a:latin typeface="Goudy Old Style" panose="02020502050305020303" charset="0"/>
              <a:cs typeface="Goudy Old Style" panose="02020502050305020303" charset="0"/>
            </a:endParaRPr>
          </a:p>
        </p:txBody>
      </p:sp>
      <p:sp>
        <p:nvSpPr>
          <p:cNvPr id="3" name="Text Placeholder 2"/>
          <p:cNvSpPr/>
          <p:nvPr>
            <p:ph type="body" idx="1"/>
          </p:nvPr>
        </p:nvSpPr>
        <p:spPr>
          <a:xfrm>
            <a:off x="311785" y="789305"/>
            <a:ext cx="8520430" cy="3779520"/>
          </a:xfrm>
        </p:spPr>
        <p:txBody>
          <a:bodyPr/>
          <a:p>
            <a:pPr>
              <a:buFont typeface="Arial" panose="020B0604020202020204" pitchFamily="34" charset="0"/>
              <a:buChar char="•"/>
            </a:pPr>
            <a:r>
              <a:rPr lang="en-IN" altLang="en-US" b="1">
                <a:latin typeface="Goudy Old Style" panose="02020502050305020303" charset="0"/>
                <a:cs typeface="Goudy Old Style" panose="02020502050305020303" charset="0"/>
              </a:rPr>
              <a:t>git cherry-pick &lt;commit-id&gt;: </a:t>
            </a:r>
            <a:r>
              <a:rPr lang="en-IN" altLang="en-US">
                <a:latin typeface="Goudy Old Style" panose="02020502050305020303" charset="0"/>
                <a:cs typeface="Goudy Old Style" panose="02020502050305020303" charset="0"/>
              </a:rPr>
              <a:t>Cherry pick your desired commit.</a:t>
            </a:r>
            <a:endParaRPr lang="en-IN" altLang="en-US">
              <a:latin typeface="Goudy Old Style" panose="02020502050305020303" charset="0"/>
              <a:cs typeface="Goudy Old Style" panose="02020502050305020303" charset="0"/>
            </a:endParaRPr>
          </a:p>
          <a:p>
            <a:pPr>
              <a:buFont typeface="Arial" panose="020B0604020202020204" pitchFamily="34" charset="0"/>
              <a:buChar char="•"/>
            </a:pPr>
            <a:r>
              <a:rPr lang="en-IN" altLang="en-US" b="1">
                <a:latin typeface="Goudy Old Style" panose="02020502050305020303" charset="0"/>
                <a:cs typeface="Goudy Old Style" panose="02020502050305020303" charset="0"/>
                <a:sym typeface="+mn-ea"/>
              </a:rPr>
              <a:t>git cherry-pick -x &lt;commit-id&gt;: </a:t>
            </a:r>
            <a:r>
              <a:rPr lang="en-IN" altLang="en-US">
                <a:latin typeface="Goudy Old Style" panose="02020502050305020303" charset="0"/>
                <a:cs typeface="Goudy Old Style" panose="02020502050305020303" charset="0"/>
                <a:sym typeface="+mn-ea"/>
              </a:rPr>
              <a:t>Use this to cherry pick your desired commit from the 				           public branch.</a:t>
            </a:r>
            <a:endParaRPr lang="en-IN" altLang="en-US">
              <a:latin typeface="Goudy Old Style" panose="02020502050305020303" charset="0"/>
              <a:cs typeface="Goudy Old Style" panose="020205020503050203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456085" y="526350"/>
            <a:ext cx="5618700" cy="4090800"/>
          </a:xfrm>
        </p:spPr>
        <p:txBody>
          <a:bodyPr/>
          <a:p>
            <a:pPr algn="ctr"/>
            <a:r>
              <a:rPr lang="en-IN" altLang="en-US">
                <a:solidFill>
                  <a:schemeClr val="tx1"/>
                </a:solidFill>
                <a:latin typeface="Bookman Old Style" panose="02050604050505020204" charset="0"/>
                <a:cs typeface="Bookman Old Style" panose="02050604050505020204" charset="0"/>
              </a:rPr>
              <a:t>Thank You!</a:t>
            </a:r>
            <a:endParaRPr lang="en-IN" altLang="en-US">
              <a:solidFill>
                <a:schemeClr val="tx1"/>
              </a:solidFill>
              <a:latin typeface="Bookman Old Style" panose="02050604050505020204" charset="0"/>
              <a:cs typeface="Bookman Old Style" panose="02050604050505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Bradley Hand ITC" panose="03070402050302030203" charset="0"/>
                <a:cs typeface="Bradley Hand ITC" panose="03070402050302030203" charset="0"/>
              </a:rPr>
              <a:t>Why do we use it?</a:t>
            </a:r>
            <a:r>
              <a:rPr lang="en-GB" b="1">
                <a:latin typeface="Bradley Hand ITC" panose="03070402050302030203" charset="0"/>
              </a:rPr>
              <a:t>🤔</a:t>
            </a:r>
            <a:endParaRPr lang="en-GB" b="1">
              <a:latin typeface="Bradley Hand ITC" panose="03070402050302030203" charset="0"/>
            </a:endParaRPr>
          </a:p>
        </p:txBody>
      </p:sp>
      <p:sp>
        <p:nvSpPr>
          <p:cNvPr id="98" name="Google Shape;98;p15"/>
          <p:cNvSpPr txBox="1"/>
          <p:nvPr>
            <p:ph type="body" idx="1"/>
          </p:nvPr>
        </p:nvSpPr>
        <p:spPr>
          <a:xfrm>
            <a:off x="311785" y="1017905"/>
            <a:ext cx="8520430" cy="3599815"/>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Trace th</a:t>
            </a:r>
            <a:r>
              <a:rPr lang="en-GB">
                <a:latin typeface="Goudy Old Style" panose="02020502050305020303" charset="0"/>
                <a:cs typeface="Goudy Old Style" panose="02020502050305020303" charset="0"/>
              </a:rPr>
              <a:t>e changes made to the code </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Simplify code review</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Modify code efficiently</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Maintaining multiple versions of the code</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Better collaboration and improved productivity </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a:latin typeface="Goudy Old Style" panose="02020502050305020303" charset="0"/>
                <a:cs typeface="Goudy Old Style" panose="02020502050305020303" charset="0"/>
              </a:rPr>
              <a:t>Lightweight and fast </a:t>
            </a:r>
            <a:endParaRPr lang="en-GB">
              <a:latin typeface="Goudy Old Style" panose="02020502050305020303" charset="0"/>
              <a:cs typeface="Goudy Old Style" panose="020205020503050203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latin typeface="Bradley Hand ITC" panose="03070402050302030203" charset="0"/>
                <a:cs typeface="Bradley Hand ITC" panose="03070402050302030203" charset="0"/>
              </a:rPr>
              <a:t>How it works?</a:t>
            </a:r>
            <a:endParaRPr lang="en-GB" b="1">
              <a:latin typeface="Bradley Hand ITC" panose="03070402050302030203" charset="0"/>
              <a:cs typeface="Bradley Hand ITC" panose="03070402050302030203" charset="0"/>
            </a:endParaRPr>
          </a:p>
        </p:txBody>
      </p:sp>
      <p:sp>
        <p:nvSpPr>
          <p:cNvPr id="104" name="Google Shape;104;p16"/>
          <p:cNvSpPr txBox="1"/>
          <p:nvPr>
            <p:ph type="body" idx="1"/>
          </p:nvPr>
        </p:nvSpPr>
        <p:spPr>
          <a:xfrm>
            <a:off x="311785" y="1017905"/>
            <a:ext cx="8520430" cy="403352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latin typeface="Goudy Old Style" panose="02020502050305020303" charset="0"/>
                <a:cs typeface="Goudy Old Style" panose="02020502050305020303" charset="0"/>
              </a:rPr>
              <a:t>Three main areas where code lives</a:t>
            </a:r>
            <a:r>
              <a:rPr lang="en-GB">
                <a:latin typeface="Goudy Old Style" panose="02020502050305020303" charset="0"/>
                <a:cs typeface="Goudy Old Style" panose="02020502050305020303" charset="0"/>
              </a:rPr>
              <a:t>:-</a:t>
            </a:r>
            <a:endParaRPr lang="en-GB">
              <a:latin typeface="Goudy Old Style" panose="02020502050305020303" charset="0"/>
              <a:cs typeface="Goudy Old Style" panose="02020502050305020303" charset="0"/>
            </a:endParaRPr>
          </a:p>
          <a:p>
            <a:pPr marL="457200" lvl="0" indent="-342900" algn="l" rtl="0">
              <a:spcBef>
                <a:spcPts val="1200"/>
              </a:spcBef>
              <a:spcAft>
                <a:spcPts val="0"/>
              </a:spcAft>
              <a:buSzPts val="1800"/>
              <a:buChar char="●"/>
            </a:pPr>
            <a:r>
              <a:rPr lang="en-GB" b="1">
                <a:latin typeface="Goudy Old Style" panose="02020502050305020303" charset="0"/>
                <a:cs typeface="Goudy Old Style" panose="02020502050305020303" charset="0"/>
              </a:rPr>
              <a:t>Working tree</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It contains the files we are currently working on.</a:t>
            </a:r>
            <a:endParaRPr lang="en-GB" sz="1700">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b="1">
                <a:latin typeface="Goudy Old Style" panose="02020502050305020303" charset="0"/>
                <a:cs typeface="Goudy Old Style" panose="02020502050305020303" charset="0"/>
              </a:rPr>
              <a:t>Staging area</a:t>
            </a:r>
            <a:r>
              <a:rPr lang="en-GB">
                <a:latin typeface="Goudy Old Style" panose="02020502050305020303" charset="0"/>
                <a:cs typeface="Goudy Old Style" panose="02020502050305020303" charset="0"/>
              </a:rPr>
              <a:t>:</a:t>
            </a:r>
            <a:r>
              <a:rPr lang="en-GB" sz="1700">
                <a:latin typeface="Goudy Old Style" panose="02020502050305020303" charset="0"/>
                <a:cs typeface="Goudy Old Style" panose="02020502050305020303" charset="0"/>
              </a:rPr>
              <a:t> It contains all the added files having new/changed code.</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All</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new/changed </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files are first added to the staging area before commit.</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b="1">
                <a:latin typeface="Goudy Old Style" panose="02020502050305020303" charset="0"/>
                <a:cs typeface="Goudy Old Style" panose="02020502050305020303" charset="0"/>
              </a:rPr>
              <a:t>Repository</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It contains all the files of the project.</a:t>
            </a:r>
            <a:endParaRPr lang="en-GB">
              <a:latin typeface="Goudy Old Style" panose="02020502050305020303" charset="0"/>
              <a:cs typeface="Goudy Old Style" panose="02020502050305020303" charset="0"/>
            </a:endParaRPr>
          </a:p>
          <a:p>
            <a:pPr marL="0" lvl="0" indent="0" algn="l" rtl="0">
              <a:spcBef>
                <a:spcPts val="1200"/>
              </a:spcBef>
              <a:spcAft>
                <a:spcPts val="0"/>
              </a:spcAft>
              <a:buNone/>
            </a:pPr>
            <a:r>
              <a:rPr lang="en-GB">
                <a:latin typeface="Goudy Old Style" panose="02020502050305020303" charset="0"/>
                <a:cs typeface="Goudy Old Style" panose="02020502050305020303" charset="0"/>
              </a:rPr>
              <a:t>Every file goes through 3 stages:</a:t>
            </a:r>
            <a:endParaRPr lang="en-GB">
              <a:latin typeface="Goudy Old Style" panose="02020502050305020303" charset="0"/>
              <a:cs typeface="Goudy Old Style" panose="02020502050305020303" charset="0"/>
            </a:endParaRPr>
          </a:p>
          <a:p>
            <a:pPr marL="457200" lvl="0" indent="-342900" algn="l" rtl="0">
              <a:spcBef>
                <a:spcPts val="1200"/>
              </a:spcBef>
              <a:spcAft>
                <a:spcPts val="0"/>
              </a:spcAft>
              <a:buSzPts val="1800"/>
              <a:buChar char="●"/>
            </a:pPr>
            <a:r>
              <a:rPr lang="en-GB" b="1">
                <a:latin typeface="Goudy Old Style" panose="02020502050305020303" charset="0"/>
                <a:cs typeface="Goudy Old Style" panose="02020502050305020303" charset="0"/>
              </a:rPr>
              <a:t>Modified</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File is modified/changed in this stage.</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b="1">
                <a:latin typeface="Goudy Old Style" panose="02020502050305020303" charset="0"/>
                <a:cs typeface="Goudy Old Style" panose="02020502050305020303" charset="0"/>
              </a:rPr>
              <a:t>Staged: </a:t>
            </a:r>
            <a:r>
              <a:rPr lang="en-GB" sz="1700">
                <a:latin typeface="Goudy Old Style" panose="02020502050305020303" charset="0"/>
                <a:cs typeface="Goudy Old Style" panose="02020502050305020303" charset="0"/>
              </a:rPr>
              <a:t>Modified files sent into staging area.</a:t>
            </a:r>
            <a:endParaRPr lang="en-GB">
              <a:latin typeface="Goudy Old Style" panose="02020502050305020303" charset="0"/>
              <a:cs typeface="Goudy Old Style" panose="02020502050305020303" charset="0"/>
            </a:endParaRPr>
          </a:p>
          <a:p>
            <a:pPr marL="457200" lvl="0" indent="-342900" algn="l" rtl="0">
              <a:spcBef>
                <a:spcPts val="0"/>
              </a:spcBef>
              <a:spcAft>
                <a:spcPts val="0"/>
              </a:spcAft>
              <a:buSzPts val="1800"/>
              <a:buChar char="●"/>
            </a:pPr>
            <a:r>
              <a:rPr lang="en-GB" b="1">
                <a:latin typeface="Goudy Old Style" panose="02020502050305020303" charset="0"/>
                <a:cs typeface="Goudy Old Style" panose="02020502050305020303" charset="0"/>
              </a:rPr>
              <a:t>Committed</a:t>
            </a:r>
            <a:r>
              <a:rPr lang="en-GB">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Files are committed to reflect the changes and store in</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 </a:t>
            </a:r>
            <a:r>
              <a:rPr lang="en-US" altLang="en-GB" sz="1700">
                <a:latin typeface="Goudy Old Style" panose="02020502050305020303" charset="0"/>
                <a:cs typeface="Goudy Old Style" panose="02020502050305020303" charset="0"/>
              </a:rPr>
              <a:t>	              </a:t>
            </a:r>
            <a:r>
              <a:rPr lang="en-GB" sz="1700">
                <a:latin typeface="Goudy Old Style" panose="02020502050305020303" charset="0"/>
                <a:cs typeface="Goudy Old Style" panose="02020502050305020303" charset="0"/>
              </a:rPr>
              <a:t>the database.</a:t>
            </a:r>
            <a:endParaRPr lang="en-GB" sz="1700">
              <a:latin typeface="Goudy Old Style" panose="02020502050305020303" charset="0"/>
              <a:cs typeface="Goudy Old Style" panose="020205020503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6132300" cy="163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Berlin Sans FB" panose="020E0602020502020306" charset="0"/>
                <a:ea typeface="Comfortaa" panose="020B0704020202020204"/>
                <a:cs typeface="Berlin Sans FB" panose="020E0602020502020306" charset="0"/>
                <a:sym typeface="Comfortaa" panose="020B0704020202020204"/>
              </a:rPr>
              <a:t>Newer Git concepts…</a:t>
            </a:r>
            <a:endParaRPr>
              <a:latin typeface="Berlin Sans FB" panose="020E0602020502020306" charset="0"/>
              <a:ea typeface="Comfortaa" panose="020B0704020202020204"/>
              <a:cs typeface="Berlin Sans FB" panose="020E0602020502020306" charset="0"/>
              <a:sym typeface="Comfortaa" panose="020B0704020202020204"/>
            </a:endParaRPr>
          </a:p>
        </p:txBody>
      </p:sp>
      <p:pic>
        <p:nvPicPr>
          <p:cNvPr id="110" name="Google Shape;110;p17"/>
          <p:cNvPicPr preferRelativeResize="0"/>
          <p:nvPr/>
        </p:nvPicPr>
        <p:blipFill rotWithShape="1">
          <a:blip r:embed="rId1"/>
          <a:srcRect b="52615"/>
          <a:stretch>
            <a:fillRect/>
          </a:stretch>
        </p:blipFill>
        <p:spPr>
          <a:xfrm>
            <a:off x="719798" y="2035427"/>
            <a:ext cx="2706900" cy="1945451"/>
          </a:xfrm>
          <a:prstGeom prst="rect">
            <a:avLst/>
          </a:prstGeom>
          <a:noFill/>
          <a:ln>
            <a:noFill/>
          </a:ln>
        </p:spPr>
      </p:pic>
      <p:pic>
        <p:nvPicPr>
          <p:cNvPr id="111" name="Google Shape;111;p17"/>
          <p:cNvPicPr preferRelativeResize="0"/>
          <p:nvPr/>
        </p:nvPicPr>
        <p:blipFill rotWithShape="1">
          <a:blip r:embed="rId1"/>
          <a:srcRect t="51364" b="1250"/>
          <a:stretch>
            <a:fillRect/>
          </a:stretch>
        </p:blipFill>
        <p:spPr>
          <a:xfrm>
            <a:off x="3980328" y="2035425"/>
            <a:ext cx="2706801" cy="1945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a:latin typeface="Bradley Hand ITC" panose="03070402050302030203" charset="0"/>
                <a:cs typeface="Bradley Hand ITC" panose="03070402050302030203" charset="0"/>
              </a:rPr>
              <a:t>Git stash</a:t>
            </a:r>
            <a:endParaRPr lang="en-IN" b="1">
              <a:latin typeface="Bradley Hand ITC" panose="03070402050302030203" charset="0"/>
              <a:cs typeface="Bradley Hand ITC" panose="03070402050302030203" charset="0"/>
            </a:endParaRPr>
          </a:p>
        </p:txBody>
      </p:sp>
      <p:sp>
        <p:nvSpPr>
          <p:cNvPr id="117" name="Google Shape;117;p18"/>
          <p:cNvSpPr txBox="1"/>
          <p:nvPr>
            <p:ph type="body" idx="1"/>
          </p:nvPr>
        </p:nvSpPr>
        <p:spPr>
          <a:xfrm>
            <a:off x="311785" y="1018540"/>
            <a:ext cx="8520430" cy="3808095"/>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a:latin typeface="Goudy Old Style" panose="02020502050305020303" charset="0"/>
                <a:cs typeface="Goudy Old Style" panose="02020502050305020303" charset="0"/>
              </a:rPr>
              <a:t>Git stash enables you to save your code without making a commit.</a:t>
            </a:r>
            <a:r>
              <a:rPr lang="en-IN">
                <a:latin typeface="Goudy Old Style" panose="02020502050305020303" charset="0"/>
                <a:cs typeface="Goudy Old Style" panose="02020502050305020303" charset="0"/>
              </a:rPr>
              <a:t> It stores a snapshot of your code locally in a folder and reverts to previous commit.</a:t>
            </a:r>
            <a:endParaRPr lang="en-IN">
              <a:latin typeface="Goudy Old Style" panose="02020502050305020303" charset="0"/>
              <a:cs typeface="Goudy Old Style" panose="02020502050305020303" charset="0"/>
            </a:endParaRPr>
          </a:p>
          <a:p>
            <a:pPr marL="0" lvl="0" indent="0" algn="l" rtl="0">
              <a:spcBef>
                <a:spcPts val="0"/>
              </a:spcBef>
              <a:spcAft>
                <a:spcPts val="1200"/>
              </a:spcAft>
              <a:buNone/>
            </a:pPr>
            <a:r>
              <a:rPr lang="en-IN" sz="2000" b="1">
                <a:latin typeface="Goudy Old Style" panose="02020502050305020303" charset="0"/>
                <a:cs typeface="Goudy Old Style" panose="02020502050305020303" charset="0"/>
              </a:rPr>
              <a:t>   Use?</a:t>
            </a:r>
            <a:endParaRPr lang="en-IN" sz="2000" b="1">
              <a:latin typeface="Goudy Old Style" panose="02020502050305020303" charset="0"/>
              <a:cs typeface="Goudy Old Style" panose="02020502050305020303" charset="0"/>
            </a:endParaRPr>
          </a:p>
          <a:p>
            <a:pPr marL="342900" lvl="0" algn="l" rtl="0">
              <a:spcBef>
                <a:spcPts val="0"/>
              </a:spcBef>
              <a:spcAft>
                <a:spcPts val="1200"/>
              </a:spcAft>
              <a:buFont typeface="Wingdings" panose="05000000000000000000" charset="0"/>
              <a:buChar char="Ø"/>
            </a:pPr>
            <a:r>
              <a:rPr lang="en-IN" sz="1600">
                <a:latin typeface="Goudy Old Style" panose="02020502050305020303" charset="0"/>
                <a:cs typeface="Goudy Old Style" panose="02020502050305020303" charset="0"/>
              </a:rPr>
              <a:t>Imagine working on a project, we’ve forgot to create a new branch and are working on main, and we are debugging a code or are working on a feature. </a:t>
            </a:r>
            <a:r>
              <a:rPr lang="en-IN" sz="1600">
                <a:latin typeface="Goudy Old Style" panose="02020502050305020303" charset="0"/>
                <a:cs typeface="Goudy Old Style" panose="02020502050305020303" charset="0"/>
                <a:sym typeface="+mn-ea"/>
              </a:rPr>
              <a:t>Now, w</a:t>
            </a:r>
            <a:r>
              <a:rPr lang="en-IN" sz="1600">
                <a:latin typeface="Goudy Old Style" panose="02020502050305020303" charset="0"/>
                <a:cs typeface="Goudy Old Style" panose="02020502050305020303" charset="0"/>
                <a:sym typeface="+mn-ea"/>
              </a:rPr>
              <a:t>hile working, things start to mess up and for some reason we have to switch branches immediately. So, in this scenario, we don’t want to commit or push these changes before removing the debugging code or completing the work.Now, Git stash is here to save us. What it does is that, just like a commit it stores the snapshot of the code and changes, in a folder and reverts the main branch to the previous commit.                                   So, now we can navigate to any branch and work as we like and then come                                      back whenever we want, and get our changes as we left them before.                                                  Just stage the files and stash them.</a:t>
            </a:r>
            <a:endParaRPr lang="en-IN" sz="1600">
              <a:latin typeface="Goudy Old Style" panose="02020502050305020303" charset="0"/>
              <a:cs typeface="Goudy Old Style" panose="020205020503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294005"/>
            <a:ext cx="8520430" cy="4323715"/>
          </a:xfrm>
        </p:spPr>
        <p:txBody>
          <a:bodyPr/>
          <a:p>
            <a:pPr marL="114300" indent="0">
              <a:buFont typeface="Wingdings" panose="05000000000000000000" charset="0"/>
              <a:buNone/>
            </a:pPr>
            <a:r>
              <a:rPr lang="en-IN" altLang="en-US" b="1">
                <a:solidFill>
                  <a:schemeClr val="tx1"/>
                </a:solidFill>
                <a:latin typeface="Goudy Old Style" panose="02020502050305020303" charset="0"/>
                <a:cs typeface="Goudy Old Style" panose="02020502050305020303" charset="0"/>
              </a:rPr>
              <a:t>Commands:</a:t>
            </a:r>
            <a:r>
              <a:rPr lang="en-IN" altLang="en-US" sz="1600">
                <a:solidFill>
                  <a:schemeClr val="tx1"/>
                </a:solidFill>
                <a:latin typeface="Goudy Old Style" panose="02020502050305020303" charset="0"/>
                <a:cs typeface="Goudy Old Style" panose="02020502050305020303" charset="0"/>
              </a:rPr>
              <a:t> </a:t>
            </a:r>
            <a:r>
              <a:rPr lang="en-IN" altLang="en-US" sz="1600">
                <a:latin typeface="Goudy Old Style" panose="02020502050305020303" charset="0"/>
                <a:cs typeface="Goudy Old Style" panose="02020502050305020303" charset="0"/>
              </a:rPr>
              <a:t>(Files must be staged)</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a:t>
            </a:r>
            <a:r>
              <a:rPr lang="en-IN" altLang="en-US" sz="1600">
                <a:latin typeface="Goudy Old Style" panose="02020502050305020303" charset="0"/>
                <a:cs typeface="Goudy Old Style" panose="02020502050305020303" charset="0"/>
              </a:rPr>
              <a:t> -- Uncommitted code is stored in stash and the state is reverted to previous commit.</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list </a:t>
            </a:r>
            <a:r>
              <a:rPr lang="en-IN" altLang="en-US" sz="1600">
                <a:latin typeface="Goudy Old Style" panose="02020502050305020303" charset="0"/>
                <a:cs typeface="Goudy Old Style" panose="02020502050305020303" charset="0"/>
              </a:rPr>
              <a:t>-- See the list of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branch &lt;feature&gt; </a:t>
            </a:r>
            <a:r>
              <a:rPr lang="en-IN" altLang="en-US" sz="1600">
                <a:latin typeface="Goudy Old Style" panose="02020502050305020303" charset="0"/>
                <a:cs typeface="Goudy Old Style" panose="02020502050305020303" charset="0"/>
              </a:rPr>
              <a:t>-- Switches to a new branch named ‘function’ and sends the stashed 				 files to that branch as unstaged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sym typeface="+mn-ea"/>
              </a:rPr>
              <a:t>git stash apply stash@{n} </a:t>
            </a:r>
            <a:r>
              <a:rPr lang="en-IN" altLang="en-US" sz="1600">
                <a:latin typeface="Goudy Old Style" panose="02020502050305020303" charset="0"/>
                <a:cs typeface="Goudy Old Style" panose="02020502050305020303" charset="0"/>
                <a:sym typeface="+mn-ea"/>
              </a:rPr>
              <a:t>-- Apply whichever stash you want.</a:t>
            </a:r>
            <a:endParaRPr lang="en-IN" altLang="en-US" sz="1600">
              <a:latin typeface="Goudy Old Style" panose="02020502050305020303" charset="0"/>
              <a:cs typeface="Goudy Old Style" panose="02020502050305020303" charset="0"/>
              <a:sym typeface="+mn-ea"/>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drop stash@{n} -- </a:t>
            </a:r>
            <a:r>
              <a:rPr lang="en-IN" altLang="en-US" sz="1600">
                <a:latin typeface="Goudy Old Style" panose="02020502050305020303" charset="0"/>
                <a:cs typeface="Goudy Old Style" panose="02020502050305020303" charset="0"/>
              </a:rPr>
              <a:t>Drop a stash you no longer want to use.</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clear </a:t>
            </a:r>
            <a:r>
              <a:rPr lang="en-IN" altLang="en-US" sz="1600">
                <a:latin typeface="Goudy Old Style" panose="02020502050305020303" charset="0"/>
                <a:cs typeface="Goudy Old Style" panose="02020502050305020303" charset="0"/>
              </a:rPr>
              <a:t>-- Remove all stashes.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r>
              <a:rPr lang="en-IN" altLang="en-US" sz="1600" b="1">
                <a:latin typeface="Goudy Old Style" panose="02020502050305020303" charset="0"/>
                <a:cs typeface="Goudy Old Style" panose="02020502050305020303" charset="0"/>
              </a:rPr>
              <a:t>git stash pop </a:t>
            </a:r>
            <a:r>
              <a:rPr lang="en-IN" altLang="en-US" sz="1600">
                <a:latin typeface="Goudy Old Style" panose="02020502050305020303" charset="0"/>
                <a:cs typeface="Goudy Old Style" panose="02020502050305020303" charset="0"/>
              </a:rPr>
              <a:t>-- Restore most recently stashed files.</a:t>
            </a:r>
            <a:endParaRPr lang="en-IN" altLang="en-US" sz="1600">
              <a:latin typeface="Goudy Old Style" panose="02020502050305020303" charset="0"/>
              <a:cs typeface="Goudy Old Style" panose="02020502050305020303" charset="0"/>
            </a:endParaRPr>
          </a:p>
          <a:p>
            <a:pPr>
              <a:buFont typeface="Arial" panose="020B0604020202020204" pitchFamily="34" charset="0"/>
              <a:buChar char="•"/>
            </a:pP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IN" altLang="en-US" sz="2700" b="1">
                <a:latin typeface="Bradley Hand ITC" panose="03070402050302030203" charset="0"/>
                <a:cs typeface="Bradley Hand ITC" panose="03070402050302030203" charset="0"/>
              </a:rPr>
              <a:t>Git bisect</a:t>
            </a:r>
            <a:endParaRPr lang="en-IN" altLang="en-US" sz="2700" b="1">
              <a:latin typeface="Bradley Hand ITC" panose="03070402050302030203" charset="0"/>
              <a:cs typeface="Bradley Hand ITC" panose="03070402050302030203" charset="0"/>
            </a:endParaRPr>
          </a:p>
        </p:txBody>
      </p:sp>
      <p:sp>
        <p:nvSpPr>
          <p:cNvPr id="3" name="Text Placeholder 2"/>
          <p:cNvSpPr/>
          <p:nvPr>
            <p:ph type="body" idx="1"/>
          </p:nvPr>
        </p:nvSpPr>
        <p:spPr>
          <a:xfrm>
            <a:off x="311785" y="963930"/>
            <a:ext cx="8520430" cy="3919220"/>
          </a:xfrm>
        </p:spPr>
        <p:txBody>
          <a:bodyPr/>
          <a:p>
            <a:pPr marL="114300" indent="0" algn="just">
              <a:buNone/>
            </a:pPr>
            <a:r>
              <a:rPr lang="en-IN" altLang="en-US">
                <a:latin typeface="Goudy Old Style" panose="02020502050305020303" charset="0"/>
                <a:cs typeface="Goudy Old Style" panose="02020502050305020303" charset="0"/>
              </a:rPr>
              <a:t>Git bisect helps us to discover the commit that has introduced a bug in the code. It helps to track down the commit</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where the code works</a:t>
            </a:r>
            <a:r>
              <a:rPr lang="en-US" altLang="en-IN">
                <a:latin typeface="Goudy Old Style" panose="02020502050305020303" charset="0"/>
                <a:cs typeface="Goudy Old Style" panose="02020502050305020303" charset="0"/>
              </a:rPr>
              <a:t>,</a:t>
            </a:r>
            <a:r>
              <a:rPr lang="en-IN" altLang="en-US">
                <a:latin typeface="Goudy Old Style" panose="02020502050305020303" charset="0"/>
                <a:cs typeface="Goudy Old Style" panose="02020502050305020303" charset="0"/>
              </a:rPr>
              <a:t> and </a:t>
            </a:r>
            <a:r>
              <a:rPr lang="en-US" altLang="en-IN">
                <a:latin typeface="Goudy Old Style" panose="02020502050305020303" charset="0"/>
                <a:cs typeface="Goudy Old Style" panose="02020502050305020303" charset="0"/>
              </a:rPr>
              <a:t>the </a:t>
            </a:r>
            <a:r>
              <a:rPr lang="en-IN" altLang="en-US">
                <a:latin typeface="Goudy Old Style" panose="02020502050305020303" charset="0"/>
                <a:cs typeface="Goudy Old Style" panose="02020502050305020303" charset="0"/>
              </a:rPr>
              <a:t>commit, where it does not, hence tracking down the commit which introduced the bug in the first place.</a:t>
            </a:r>
            <a:r>
              <a:rPr lang="en-US" altLang="en-IN">
                <a:latin typeface="Goudy Old Style" panose="02020502050305020303" charset="0"/>
                <a:cs typeface="Goudy Old Style" panose="02020502050305020303" charset="0"/>
              </a:rPr>
              <a:t> Uses binary search.</a:t>
            </a:r>
            <a:endParaRPr lang="en-IN" altLang="en-US">
              <a:latin typeface="Goudy Old Style" panose="02020502050305020303" charset="0"/>
              <a:cs typeface="Goudy Old Style" panose="02020502050305020303" charset="0"/>
            </a:endParaRPr>
          </a:p>
          <a:p>
            <a:pPr marL="114300" indent="0">
              <a:buNone/>
            </a:pPr>
            <a:r>
              <a:rPr lang="en-IN" altLang="en-US" sz="2000" b="1">
                <a:latin typeface="Goudy Old Style" panose="02020502050305020303" charset="0"/>
                <a:cs typeface="Goudy Old Style" panose="02020502050305020303" charset="0"/>
              </a:rPr>
              <a:t>   Use?</a:t>
            </a:r>
            <a:endParaRPr lang="en-IN" altLang="en-US" sz="2000" b="1">
              <a:latin typeface="Goudy Old Style" panose="02020502050305020303" charset="0"/>
              <a:cs typeface="Goudy Old Style" panose="02020502050305020303" charset="0"/>
            </a:endParaRPr>
          </a:p>
          <a:p>
            <a:pPr algn="just">
              <a:buFont typeface="Wingdings" panose="05000000000000000000" charset="0"/>
              <a:buChar char="Ø"/>
            </a:pPr>
            <a:r>
              <a:rPr lang="en-IN" altLang="en-US" sz="1700">
                <a:latin typeface="Goudy Old Style" panose="02020502050305020303" charset="0"/>
                <a:cs typeface="Goudy Old Style" panose="02020502050305020303" charset="0"/>
              </a:rPr>
              <a:t>It is helpful when we are not exactly sure when a specific change happened in the code, which introduced the problem. It may be very hard to track the error manually and so, git bisect saves us the labour.</a:t>
            </a:r>
            <a:endParaRPr lang="en-IN" altLang="en-US" sz="1700">
              <a:latin typeface="Goudy Old Style" panose="02020502050305020303" charset="0"/>
              <a:cs typeface="Goudy Old Style" panose="02020502050305020303" charset="0"/>
            </a:endParaRPr>
          </a:p>
          <a:p>
            <a:pPr marL="114300" indent="0">
              <a:buFont typeface="Wingdings" panose="05000000000000000000" charset="0"/>
              <a:buNone/>
            </a:pPr>
            <a:r>
              <a:rPr lang="en-IN" altLang="en-US">
                <a:latin typeface="Goudy Old Style" panose="02020502050305020303" charset="0"/>
                <a:cs typeface="Goudy Old Style" panose="02020502050305020303" charset="0"/>
              </a:rPr>
              <a:t>Ex - </a:t>
            </a:r>
            <a:r>
              <a:rPr lang="en-IN" altLang="en-US" sz="1600">
                <a:latin typeface="Goudy Old Style" panose="02020502050305020303" charset="0"/>
                <a:cs typeface="Goudy Old Style" panose="02020502050305020303" charset="0"/>
              </a:rPr>
              <a:t>We have a bug, but we are sure enough that it was not there a week ago. It is difficult to manually check all the commits made during the week. So, we use bisect. Here, commit                                made a week ago is a good commit. And, the current commit is a bad commit.                                    Now, binary search starts.</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11785" y="410210"/>
            <a:ext cx="8520430" cy="455295"/>
          </a:xfrm>
        </p:spPr>
        <p:txBody>
          <a:bodyPr>
            <a:normAutofit fontScale="90000"/>
          </a:bodyPr>
          <a:p>
            <a:r>
              <a:rPr lang="en-IN" altLang="en-US" sz="2000">
                <a:latin typeface="Goudy Old Style" panose="02020502050305020303" charset="0"/>
                <a:cs typeface="Goudy Old Style" panose="02020502050305020303" charset="0"/>
              </a:rPr>
              <a:t>Working:</a:t>
            </a:r>
            <a:endParaRPr lang="en-IN" altLang="en-US" sz="2000">
              <a:latin typeface="Goudy Old Style" panose="02020502050305020303" charset="0"/>
              <a:cs typeface="Goudy Old Style" panose="02020502050305020303" charset="0"/>
            </a:endParaRPr>
          </a:p>
        </p:txBody>
      </p:sp>
      <p:sp>
        <p:nvSpPr>
          <p:cNvPr id="3" name="Text Placeholder 2"/>
          <p:cNvSpPr/>
          <p:nvPr>
            <p:ph type="body" idx="1"/>
          </p:nvPr>
        </p:nvSpPr>
        <p:spPr>
          <a:xfrm>
            <a:off x="311785" y="865505"/>
            <a:ext cx="8520430" cy="4025900"/>
          </a:xfrm>
        </p:spPr>
        <p:txBody>
          <a:bodyPr/>
          <a:p>
            <a:pPr marL="114300" indent="0">
              <a:buNone/>
            </a:pPr>
            <a:r>
              <a:rPr lang="en-IN" altLang="en-US" sz="1600">
                <a:latin typeface="Goudy Old Style" panose="02020502050305020303" charset="0"/>
                <a:cs typeface="Goudy Old Style" panose="02020502050305020303" charset="0"/>
              </a:rPr>
              <a:t>The binary search starts with two commits, a good and a bad, and bisects the commits and checkouts the middle one for us and create a detached HEAD to check whether that particular commit is good or bad. And, inputs the feedback from the user that whether that particular commit is a good one or bad. If the commit is good, it now searches between the new found good commit and the bad one. Else, if the commit is bad, it now searches between new found bad commit and the good one. And, the process continues to narrow down the search to that particular commit which introduced the problem. And, now we know which commit caused the problem and who made that particular commit. So, we got the commit causing problems in a detached HEAD and now we can work around with them, make experimental changes and commit if all goes well, without impacting any branch.</a:t>
            </a: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From this state, we can take this commit to a new branch and work around.</a:t>
            </a:r>
            <a:endParaRPr lang="en-IN" altLang="en-US" sz="1600">
              <a:latin typeface="Goudy Old Style" panose="02020502050305020303" charset="0"/>
              <a:cs typeface="Goudy Old Style" panose="02020502050305020303" charset="0"/>
            </a:endParaRPr>
          </a:p>
          <a:p>
            <a:pPr marL="114300" indent="0">
              <a:buNone/>
            </a:pPr>
            <a:endParaRPr lang="en-IN" altLang="en-US" sz="1600">
              <a:latin typeface="Goudy Old Style" panose="02020502050305020303" charset="0"/>
              <a:cs typeface="Goudy Old Style" panose="02020502050305020303" charset="0"/>
            </a:endParaRPr>
          </a:p>
          <a:p>
            <a:pPr marL="114300" indent="0">
              <a:buNone/>
            </a:pPr>
            <a:r>
              <a:rPr lang="en-IN" altLang="en-US" sz="1600">
                <a:latin typeface="Goudy Old Style" panose="02020502050305020303" charset="0"/>
                <a:cs typeface="Goudy Old Style" panose="02020502050305020303" charset="0"/>
              </a:rPr>
              <a:t>{good, good, good, ....... , bad, bad, bad} -- That’s how we reach to the first bad 						               commit.</a:t>
            </a:r>
            <a:endParaRPr lang="en-IN" altLang="en-US" sz="1600">
              <a:latin typeface="Goudy Old Style" panose="02020502050305020303" charset="0"/>
              <a:cs typeface="Goudy Old Style" panose="02020502050305020303" charset="0"/>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11446</Words>
  <Application>WPS Presentation</Application>
  <PresentationFormat/>
  <Paragraphs>166</Paragraphs>
  <Slides>22</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22</vt:i4>
      </vt:variant>
    </vt:vector>
  </HeadingPairs>
  <TitlesOfParts>
    <vt:vector size="48" baseType="lpstr">
      <vt:lpstr>Arial</vt:lpstr>
      <vt:lpstr>SimSun</vt:lpstr>
      <vt:lpstr>Wingdings</vt:lpstr>
      <vt:lpstr>Arial</vt:lpstr>
      <vt:lpstr>Roboto</vt:lpstr>
      <vt:lpstr>Comic Sans MS</vt:lpstr>
      <vt:lpstr>Bradley Hand ITC</vt:lpstr>
      <vt:lpstr>Goudy Old Style</vt:lpstr>
      <vt:lpstr>Berlin Sans FB</vt:lpstr>
      <vt:lpstr>Comfortaa</vt:lpstr>
      <vt:lpstr>Wingdings</vt:lpstr>
      <vt:lpstr>Microsoft YaHei</vt:lpstr>
      <vt:lpstr>Arial Unicode MS</vt:lpstr>
      <vt:lpstr>Bahnschrift Light</vt:lpstr>
      <vt:lpstr>Bauhaus 93</vt:lpstr>
      <vt:lpstr>Bell MT</vt:lpstr>
      <vt:lpstr>Bahnschrift</vt:lpstr>
      <vt:lpstr>Bahnschrift SemiBold</vt:lpstr>
      <vt:lpstr>Blackadder ITC</vt:lpstr>
      <vt:lpstr>Berlin Sans FB Demi</vt:lpstr>
      <vt:lpstr>Bernard MT Condensed</vt:lpstr>
      <vt:lpstr>Bodoni MT Black</vt:lpstr>
      <vt:lpstr>Bodoni MT</vt:lpstr>
      <vt:lpstr>Bookman Old Style</vt:lpstr>
      <vt:lpstr>Book Antiqua</vt:lpstr>
      <vt:lpstr>Geometric</vt:lpstr>
      <vt:lpstr>PowerPoint 演示文稿</vt:lpstr>
      <vt:lpstr>What is Git?</vt:lpstr>
      <vt:lpstr>Why do we use it?🤔</vt:lpstr>
      <vt:lpstr>How it works?</vt:lpstr>
      <vt:lpstr>Newer Git concepts…</vt:lpstr>
      <vt:lpstr>Git stash</vt:lpstr>
      <vt:lpstr>PowerPoint 演示文稿</vt:lpstr>
      <vt:lpstr>Git bisect</vt:lpstr>
      <vt:lpstr>Working:</vt:lpstr>
      <vt:lpstr>Commands:</vt:lpstr>
      <vt:lpstr>Git reflog</vt:lpstr>
      <vt:lpstr>Commands:</vt:lpstr>
      <vt:lpstr>Git diff</vt:lpstr>
      <vt:lpstr>Commands:</vt:lpstr>
      <vt:lpstr>Git switch</vt:lpstr>
      <vt:lpstr>Commands:</vt:lpstr>
      <vt:lpstr>Git rebase</vt:lpstr>
      <vt:lpstr>PowerPoint 演示文稿</vt:lpstr>
      <vt:lpstr>Git merge 		vs	      Git rebase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vaibh</cp:lastModifiedBy>
  <cp:revision>12</cp:revision>
  <dcterms:created xsi:type="dcterms:W3CDTF">2022-06-09T21:01:00Z</dcterms:created>
  <dcterms:modified xsi:type="dcterms:W3CDTF">2022-06-11T18:37:04Z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A4109D4848B945D280DD95ACB2421F71</vt:lpwstr>
  </property>
  <property fmtid="{D5CDD505-2E9C-101B-9397-08002B2CF9AE}" pid="3" name="KSOProductBuildVer">
    <vt:lpwstr>1033-11.2.0.10451</vt:lpwstr>
  </property>
</Properties>
</file>