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embeddedFontLst>
    <p:embeddedFont>
      <p:font typeface="Roboto" panose="02000000000000000000"/>
      <p:regular r:id="rId19"/>
    </p:embeddedFont>
    <p:embeddedFont>
      <p:font typeface="Comic Sans MS" panose="030F0702030302020204"/>
      <p:regular r:id="rId20"/>
      <p:bold r:id="rId21"/>
      <p:italic r:id="rId22"/>
      <p:boldItalic r:id="rId23"/>
    </p:embeddedFont>
    <p:embeddedFont>
      <p:font typeface="Comfortaa"/>
      <p:regular r:id="rId24"/>
      <p:bold r:id="rId25"/>
    </p:embeddedFont>
    <p:embeddedFont>
      <p:font typeface="Bradley Hand ITC" panose="03070402050302030203" charset="0"/>
      <p:regular r:id="rId26"/>
    </p:embeddedFont>
    <p:embeddedFont>
      <p:font typeface="Goudy Old Style" panose="02020502050305020303"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e6f4438d84edf4c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6f4438d84edf4c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c5bd60b3b896f35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5bd60b3b896f35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Basically, it is a software which stores the snapshots of the versions of your code and lets you come back to any version at just a click.</a:t>
            </a:r>
            <a:endParaRPr lang="en-GB"/>
          </a:p>
          <a:p>
            <a:pPr marL="0" lvl="0" indent="0" algn="l" rtl="0">
              <a:spcBef>
                <a:spcPts val="0"/>
              </a:spcBef>
              <a:spcAft>
                <a:spcPts val="0"/>
              </a:spcAft>
              <a:buNone/>
            </a:pPr>
            <a:r>
              <a:rPr lang="en-GB"/>
              <a:t>Version </a:t>
            </a:r>
            <a:r>
              <a:rPr lang="en-GB"/>
              <a:t>Control System means that if you accidentally delete a file or make a mistake, you have nothing to worry about, you can just recover them.</a:t>
            </a:r>
            <a:endParaRPr lang="en-GB"/>
          </a:p>
          <a:p>
            <a:pPr marL="0" lvl="0" indent="0" algn="l" rtl="0">
              <a:spcBef>
                <a:spcPts val="0"/>
              </a:spcBef>
              <a:spcAft>
                <a:spcPts val="0"/>
              </a:spcAft>
              <a:buNone/>
            </a:pPr>
            <a:r>
              <a:rPr lang="en-GB"/>
              <a:t>VCS can not only restore your previous working version, but it can also solve other concerns with code management and application deployment.</a:t>
            </a:r>
            <a:endParaRPr lang="en-GB"/>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c5bd60b3b896f35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5bd60b3b896f35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Traces changes and lets you revert back to any previous versions of the file, or whole project, monitor changes, who updated what in which version and why…</a:t>
            </a:r>
            <a:endParaRPr lang="en-GB"/>
          </a:p>
          <a:p>
            <a:pPr marL="457200" lvl="0" indent="-298450" algn="l" rtl="0">
              <a:spcBef>
                <a:spcPts val="0"/>
              </a:spcBef>
              <a:spcAft>
                <a:spcPts val="0"/>
              </a:spcAft>
              <a:buSzPts val="1100"/>
              <a:buChar char="●"/>
            </a:pPr>
            <a:r>
              <a:rPr lang="en-GB"/>
              <a:t>Find errors by checking what updations were made in what versions</a:t>
            </a:r>
            <a:endParaRPr lang="en-GB"/>
          </a:p>
          <a:p>
            <a:pPr marL="457200" lvl="0" indent="-298450" algn="l" rtl="0">
              <a:spcBef>
                <a:spcPts val="0"/>
              </a:spcBef>
              <a:spcAft>
                <a:spcPts val="0"/>
              </a:spcAft>
              <a:buSzPts val="1100"/>
              <a:buChar char="●"/>
            </a:pPr>
            <a:r>
              <a:rPr lang="en-GB"/>
              <a:t>Imagine having a time stone to go back and rectify your mistakes, create a new tangent in the time axis and manage messed up things, i</a:t>
            </a:r>
            <a:r>
              <a:rPr lang="en-GB"/>
              <a:t>t just is the tool</a:t>
            </a:r>
            <a:endParaRPr lang="en-GB"/>
          </a:p>
          <a:p>
            <a:pPr marL="457200" lvl="0" indent="-298450" algn="l" rtl="0">
              <a:spcBef>
                <a:spcPts val="0"/>
              </a:spcBef>
              <a:spcAft>
                <a:spcPts val="0"/>
              </a:spcAft>
              <a:buSzPts val="1100"/>
              <a:buChar char="●"/>
            </a:pPr>
            <a:r>
              <a:rPr lang="en-GB"/>
              <a:t>Requirements always change, new features added or older ones removed can be done in different branches and merged later if everything goes well</a:t>
            </a:r>
            <a:endParaRPr lang="en-GB"/>
          </a:p>
          <a:p>
            <a:pPr marL="457200" lvl="0" indent="-298450" algn="l" rtl="0">
              <a:spcBef>
                <a:spcPts val="0"/>
              </a:spcBef>
              <a:spcAft>
                <a:spcPts val="0"/>
              </a:spcAft>
              <a:buSzPts val="1100"/>
              <a:buChar char="●"/>
            </a:pPr>
            <a:r>
              <a:rPr lang="en-GB"/>
              <a:t>You can work with your team on the same project in different branches and merge the things later on. This dec</a:t>
            </a:r>
            <a:r>
              <a:rPr lang="en-GB"/>
              <a:t>reases interdependence in team, thereby increasing the productivity</a:t>
            </a:r>
            <a:endParaRPr lang="en-GB"/>
          </a:p>
          <a:p>
            <a:pPr marL="457200" lvl="0" indent="-298450" algn="l" rtl="0">
              <a:spcBef>
                <a:spcPts val="0"/>
              </a:spcBef>
              <a:spcAft>
                <a:spcPts val="0"/>
              </a:spcAft>
              <a:buSzPts val="1100"/>
              <a:buChar char="●"/>
            </a:pPr>
            <a:r>
              <a:rPr lang="en-GB"/>
              <a:t>Almost everything in git is done locally on computer and then can be uploaded to GitHub at the end of the day. Further the source code of git is in C, which is anyways fast.</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7f921d7fd121bfe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f921d7fd121bfe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Repository can be local or on so</a:t>
            </a:r>
            <a:r>
              <a:rPr lang="en-GB"/>
              <a:t>me hosting service as GitHub or bit bucket, etc.</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Can be pushed to remote repository as well after committing.</a:t>
            </a:r>
            <a:endParaRPr lang="en-GB"/>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e6f4438d84edf4c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6f4438d84edf4c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e6f4438d84edf4c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6f4438d84edf4c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pPr marL="158750" indent="0">
              <a:buNone/>
            </a:pPr>
            <a:r>
              <a:rPr lang="en-IN" altLang="en-US"/>
              <a:t>Good commit is the one, where the functionality is working fine.</a:t>
            </a:r>
            <a:endParaRPr lang="en-IN" altLang="en-US"/>
          </a:p>
          <a:p>
            <a:pPr marL="158750" indent="0">
              <a:buNone/>
            </a:pPr>
            <a:r>
              <a:rPr lang="en-IN" altLang="en-US"/>
              <a:t>Bad commit is one where things are not working as expected.</a:t>
            </a:r>
            <a:endParaRPr lang="en-IN" altLang="en-US"/>
          </a:p>
          <a:p>
            <a:pPr marL="158750" indent="0">
              <a:buNone/>
            </a:pPr>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r>
              <a:rPr lang="en-IN" altLang="en-US"/>
              <a:t>HEAD is the last checkout point in the recent history.</a:t>
            </a:r>
            <a:endParaRPr lang="en-IN" altLang="en-US"/>
          </a:p>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nvSpPr>
        <p:spPr>
          <a:xfrm>
            <a:off x="1653284" y="4289700"/>
            <a:ext cx="3879300" cy="52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solidFill>
                  <a:srgbClr val="FFFFFF"/>
                </a:solidFill>
                <a:latin typeface="Comic Sans MS" panose="030F0702030302020204"/>
                <a:ea typeface="Comic Sans MS" panose="030F0702030302020204"/>
                <a:cs typeface="Comic Sans MS" panose="030F0702030302020204"/>
                <a:sym typeface="Comic Sans MS" panose="030F0702030302020204"/>
              </a:rPr>
              <a:t>Made by Vaibhav Chaudhary</a:t>
            </a:r>
            <a:r>
              <a:rPr lang="en-GB">
                <a:solidFill>
                  <a:srgbClr val="FFFFFF"/>
                </a:solidFill>
                <a:latin typeface="Roboto" panose="02000000000000000000"/>
                <a:ea typeface="Roboto" panose="02000000000000000000"/>
                <a:cs typeface="Roboto" panose="02000000000000000000"/>
                <a:sym typeface="Roboto" panose="02000000000000000000"/>
              </a:rPr>
              <a:t> </a:t>
            </a:r>
            <a:endParaRPr>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86" name="Google Shape;86;p13"/>
          <p:cNvPicPr preferRelativeResize="0"/>
          <p:nvPr/>
        </p:nvPicPr>
        <p:blipFill>
          <a:blip r:embed="rId1"/>
          <a:stretch>
            <a:fillRect/>
          </a:stretch>
        </p:blipFill>
        <p:spPr>
          <a:xfrm>
            <a:off x="942075" y="1362075"/>
            <a:ext cx="5793688" cy="241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25450"/>
          </a:xfrm>
        </p:spPr>
        <p:txBody>
          <a:bodyPr>
            <a:normAutofit fontScale="90000"/>
          </a:bodyPr>
          <a:p>
            <a:r>
              <a:rPr lang="en-IN" altLang="en-US" sz="2000">
                <a:latin typeface="Goudy Old Style" panose="02020502050305020303" charset="0"/>
                <a:cs typeface="Goudy Old Style" panose="02020502050305020303" charset="0"/>
              </a:rPr>
              <a:t>Commands:</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35660"/>
            <a:ext cx="8520430" cy="3733165"/>
          </a:xfrm>
        </p:spPr>
        <p:txBody>
          <a:bodyPr/>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start</a:t>
            </a:r>
            <a:r>
              <a:rPr lang="en-IN" altLang="en-US" sz="1600">
                <a:latin typeface="Goudy Old Style" panose="02020502050305020303" charset="0"/>
                <a:cs typeface="Goudy Old Style" panose="02020502050305020303" charset="0"/>
              </a:rPr>
              <a:t> : To initialise the search.</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bad </a:t>
            </a:r>
            <a:r>
              <a:rPr lang="en-IN" altLang="en-US" sz="1600">
                <a:latin typeface="Goudy Old Style" panose="02020502050305020303" charset="0"/>
                <a:cs typeface="Goudy Old Style" panose="02020502050305020303" charset="0"/>
              </a:rPr>
              <a:t>: Label the commit as bad.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good </a:t>
            </a:r>
            <a:r>
              <a:rPr lang="en-IN" altLang="en-US" sz="1600">
                <a:latin typeface="Goudy Old Style" panose="02020502050305020303" charset="0"/>
                <a:cs typeface="Goudy Old Style" panose="02020502050305020303" charset="0"/>
              </a:rPr>
              <a:t>: Label the commit as good.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reset </a:t>
            </a:r>
            <a:r>
              <a:rPr lang="en-IN" altLang="en-US" sz="1600">
                <a:latin typeface="Goudy Old Style" panose="02020502050305020303" charset="0"/>
                <a:cs typeface="Goudy Old Style" panose="02020502050305020303" charset="0"/>
              </a:rPr>
              <a:t>: Reset branch to its normal working state.</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527685"/>
          </a:xfrm>
        </p:spPr>
        <p:txBody>
          <a:bodyPr>
            <a:normAutofit fontScale="90000"/>
          </a:bodyPr>
          <a:p>
            <a:r>
              <a:rPr lang="en-IN" altLang="en-US">
                <a:latin typeface="Bradley Hand ITC" panose="03070402050302030203" charset="0"/>
                <a:cs typeface="Bradley Hand ITC" panose="03070402050302030203" charset="0"/>
              </a:rPr>
              <a:t>Git reflog</a:t>
            </a:r>
            <a:endParaRPr lang="en-IN" altLang="en-US">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37895"/>
            <a:ext cx="8520430" cy="3727450"/>
          </a:xfrm>
        </p:spPr>
        <p:txBody>
          <a:bodyPr>
            <a:noAutofit/>
          </a:bodyPr>
          <a:p>
            <a:pPr marL="114300" indent="0">
              <a:buNone/>
            </a:pPr>
            <a:r>
              <a:rPr lang="en-US">
                <a:latin typeface="Goudy Old Style" panose="02020502050305020303" charset="0"/>
                <a:cs typeface="Goudy Old Style" panose="02020502050305020303" charset="0"/>
              </a:rPr>
              <a:t>Git maintains a list of checkpoints which can accessed using reflog.</a:t>
            </a:r>
            <a:r>
              <a:rPr lang="en-IN" altLang="en-US">
                <a:latin typeface="Goudy Old Style" panose="02020502050305020303" charset="0"/>
                <a:cs typeface="Goudy Old Style" panose="02020502050305020303" charset="0"/>
              </a:rPr>
              <a:t> We </a:t>
            </a:r>
            <a:r>
              <a:rPr lang="en-US">
                <a:latin typeface="Goudy Old Style" panose="02020502050305020303" charset="0"/>
                <a:cs typeface="Goudy Old Style" panose="02020502050305020303" charset="0"/>
              </a:rPr>
              <a:t>can use reflog to undo merges, recover lost commits or branches and a lot more.</a:t>
            </a:r>
            <a:r>
              <a:rPr lang="en-IN" altLang="en-US">
                <a:latin typeface="Goudy Old Style" panose="02020502050305020303" charset="0"/>
                <a:cs typeface="Goudy Old Style" panose="02020502050305020303" charset="0"/>
              </a:rPr>
              <a:t> It basically helps us to rewrite history. Git log just shows the history of commits. But, git reflog, instead, shows not only the commits we made, but each of the actions that led us there. It is like a safety net that records almost every change we make in our repository. It can be used to reset changes and commit the correct code, or recover lost commits.</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We have a reflog of HEAD (by default this opens), a reflog of branches, a reflog of stash, a reflog of remotes, etc. It shows all of the changes made and helps us to restore, if there is some problem. We also have timed reflogs(1.day.ago, yesterday, 1.month.ago, etc.).</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Actually, commits are never being lost in Git, even during history</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rewriting.</a:t>
            </a: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17195"/>
          </a:xfrm>
        </p:spPr>
        <p:txBody>
          <a:bodyPr>
            <a:normAutofit fontScale="90000"/>
          </a:bodyPr>
          <a:p>
            <a:pPr>
              <a:lnSpc>
                <a:spcPct val="80000"/>
              </a:lnSpc>
            </a:pPr>
            <a:r>
              <a:rPr lang="en-IN" altLang="en-US" sz="2400">
                <a:latin typeface="Goudy Old Style" panose="02020502050305020303" charset="0"/>
                <a:cs typeface="Goudy Old Style" panose="02020502050305020303" charset="0"/>
              </a:rPr>
              <a:t>Commands:</a:t>
            </a:r>
            <a:endParaRPr lang="en-IN" altLang="en-US" sz="24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27405"/>
            <a:ext cx="8520430" cy="3741420"/>
          </a:xfrm>
        </p:spPr>
        <p:txBody>
          <a:bodyPr/>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a:t>
            </a:r>
            <a:r>
              <a:rPr lang="en-IN" altLang="en-US">
                <a:latin typeface="Goudy Old Style" panose="02020502050305020303" charset="0"/>
                <a:cs typeface="Goudy Old Style" panose="02020502050305020303" charset="0"/>
              </a:rPr>
              <a:t>The most basic command, will output the HEAD reflog.</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&lt;branch_name&gt;: </a:t>
            </a:r>
            <a:r>
              <a:rPr lang="en-IN" altLang="en-US">
                <a:latin typeface="Goudy Old Style" panose="02020502050305020303" charset="0"/>
                <a:cs typeface="Goudy Old Style" panose="02020502050305020303" charset="0"/>
              </a:rPr>
              <a:t>Output reflog of that particular branch.</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stash: </a:t>
            </a:r>
            <a:r>
              <a:rPr lang="en-IN" altLang="en-US">
                <a:latin typeface="Goudy Old Style" panose="02020502050305020303" charset="0"/>
                <a:cs typeface="Goudy Old Style" panose="02020502050305020303" charset="0"/>
              </a:rPr>
              <a:t>Output reflog for a git stash.</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show --all: </a:t>
            </a:r>
            <a:r>
              <a:rPr lang="en-IN" altLang="en-US">
                <a:latin typeface="Goudy Old Style" panose="02020502050305020303" charset="0"/>
                <a:cs typeface="Goudy Old Style" panose="02020502050305020303" charset="0"/>
              </a:rPr>
              <a:t>Gives complete reflog of all refs.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master@{0} master@{1.week.ago}: </a:t>
            </a:r>
            <a:r>
              <a:rPr lang="en-IN" altLang="en-US">
                <a:latin typeface="Goudy Old Style" panose="02020502050305020303" charset="0"/>
                <a:cs typeface="Goudy Old Style" panose="02020502050305020303" charset="0"/>
              </a:rPr>
              <a:t>Filter git reflogs by time, gives difference in 					           branch now and 1 week ago.</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master@{0}: </a:t>
            </a:r>
            <a:r>
              <a:rPr lang="en-IN" altLang="en-US">
                <a:latin typeface="Goudy Old Style" panose="02020502050305020303" charset="0"/>
                <a:cs typeface="Goudy Old Style" panose="02020502050305020303" charset="0"/>
              </a:rPr>
              <a:t>Display one line log for the passed.</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expire: </a:t>
            </a:r>
            <a:r>
              <a:rPr lang="en-IN" altLang="en-US">
                <a:latin typeface="Goudy Old Style" panose="02020502050305020303" charset="0"/>
                <a:cs typeface="Goudy Old Style" panose="02020502050305020303" charset="0"/>
              </a:rPr>
              <a:t>By default, expiry date is 90 days. Can be changed if required.</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delete: </a:t>
            </a:r>
            <a:r>
              <a:rPr lang="en-IN" altLang="en-US">
                <a:latin typeface="Goudy Old Style" panose="02020502050305020303" charset="0"/>
                <a:cs typeface="Goudy Old Style" panose="02020502050305020303" charset="0"/>
              </a:rPr>
              <a:t>Deletes passed reflog entries.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a:t>What is Git?</a:t>
            </a:r>
            <a:endParaRPr sz="2800" b="1"/>
          </a:p>
        </p:txBody>
      </p:sp>
      <p:sp>
        <p:nvSpPr>
          <p:cNvPr id="92" name="Google Shape;92;p14"/>
          <p:cNvSpPr txBox="1"/>
          <p:nvPr>
            <p:ph type="body" idx="1"/>
          </p:nvPr>
        </p:nvSpPr>
        <p:spPr>
          <a:xfrm>
            <a:off x="311700" y="1017800"/>
            <a:ext cx="8520600" cy="4125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Git is a distributed version control system, which is free and open source. Created by Linus Torvalds, the developer of Linux operating system kernel, in 2005. Git is used for project collaboration and history exploration.</a:t>
            </a:r>
            <a:endParaRPr lang="en-GB"/>
          </a:p>
          <a:p>
            <a:pPr marL="0" lvl="0" indent="0" algn="just" rtl="0">
              <a:spcBef>
                <a:spcPts val="1200"/>
              </a:spcBef>
              <a:spcAft>
                <a:spcPts val="0"/>
              </a:spcAft>
              <a:buNone/>
            </a:pPr>
            <a:r>
              <a:rPr lang="en-GB" b="1"/>
              <a:t>Version Control System</a:t>
            </a:r>
            <a:r>
              <a:rPr lang="en-GB"/>
              <a:t>: </a:t>
            </a:r>
            <a:r>
              <a:rPr lang="en-GB" sz="1700"/>
              <a:t>Version control refers to the practice of tracking and managing changes to software code, and Version Control Systems refers to software tools that assist software teams in managing changes to source code over time.</a:t>
            </a:r>
            <a:endParaRPr sz="1700"/>
          </a:p>
          <a:p>
            <a:pPr marL="0" lvl="0" indent="0" algn="l" rtl="0">
              <a:spcBef>
                <a:spcPts val="1200"/>
              </a:spcBef>
              <a:spcAft>
                <a:spcPts val="1200"/>
              </a:spcAft>
              <a:buNone/>
            </a:pPr>
            <a:r>
              <a:rPr lang="en-GB" b="1"/>
              <a:t>Distributed VCS</a:t>
            </a:r>
            <a:r>
              <a:rPr lang="en-GB"/>
              <a:t>: Every participating node in distributed VCS has</a:t>
            </a:r>
            <a:r>
              <a:rPr lang="en-US" altLang="en-GB"/>
              <a:t> </a:t>
            </a:r>
            <a:r>
              <a:rPr lang="en-GB"/>
              <a:t> a complete copy of the project as well as a full revision history of each file. This allows you to work locally without a network connection all while allowing you to                     collaborate when you are back online via central remote                 </a:t>
            </a:r>
            <a:r>
              <a:rPr lang="en-US" altLang="en-GB"/>
              <a:t> </a:t>
            </a:r>
            <a:r>
              <a:rPr lang="en-GB"/>
              <a:t>        </a:t>
            </a:r>
            <a:r>
              <a:rPr lang="en-GB"/>
              <a:t> repositories.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do we use it?🤔</a:t>
            </a:r>
            <a:endParaRPr lang="en-GB"/>
          </a:p>
        </p:txBody>
      </p:sp>
      <p:sp>
        <p:nvSpPr>
          <p:cNvPr id="98" name="Google Shape;98;p15"/>
          <p:cNvSpPr txBox="1"/>
          <p:nvPr>
            <p:ph type="body" idx="1"/>
          </p:nvPr>
        </p:nvSpPr>
        <p:spPr>
          <a:xfrm>
            <a:off x="623400" y="1278432"/>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Trace th</a:t>
            </a:r>
            <a:r>
              <a:rPr lang="en-GB"/>
              <a:t>e changes made to the code </a:t>
            </a:r>
            <a:endParaRPr lang="en-GB"/>
          </a:p>
          <a:p>
            <a:pPr marL="457200" lvl="0" indent="-342900" algn="l" rtl="0">
              <a:spcBef>
                <a:spcPts val="0"/>
              </a:spcBef>
              <a:spcAft>
                <a:spcPts val="0"/>
              </a:spcAft>
              <a:buSzPts val="1800"/>
              <a:buChar char="●"/>
            </a:pPr>
            <a:r>
              <a:rPr lang="en-GB"/>
              <a:t>Simplify code review</a:t>
            </a:r>
            <a:endParaRPr lang="en-GB"/>
          </a:p>
          <a:p>
            <a:pPr marL="457200" lvl="0" indent="-342900" algn="l" rtl="0">
              <a:spcBef>
                <a:spcPts val="0"/>
              </a:spcBef>
              <a:spcAft>
                <a:spcPts val="0"/>
              </a:spcAft>
              <a:buSzPts val="1800"/>
              <a:buChar char="●"/>
            </a:pPr>
            <a:r>
              <a:rPr lang="en-GB"/>
              <a:t>Modify code efficiently</a:t>
            </a:r>
            <a:endParaRPr lang="en-GB"/>
          </a:p>
          <a:p>
            <a:pPr marL="457200" lvl="0" indent="-342900" algn="l" rtl="0">
              <a:spcBef>
                <a:spcPts val="0"/>
              </a:spcBef>
              <a:spcAft>
                <a:spcPts val="0"/>
              </a:spcAft>
              <a:buSzPts val="1800"/>
              <a:buChar char="●"/>
            </a:pPr>
            <a:r>
              <a:rPr lang="en-GB"/>
              <a:t>Maintaining multiple versions of the code</a:t>
            </a:r>
            <a:endParaRPr lang="en-GB"/>
          </a:p>
          <a:p>
            <a:pPr marL="457200" lvl="0" indent="-342900" algn="l" rtl="0">
              <a:spcBef>
                <a:spcPts val="0"/>
              </a:spcBef>
              <a:spcAft>
                <a:spcPts val="0"/>
              </a:spcAft>
              <a:buSzPts val="1800"/>
              <a:buChar char="●"/>
            </a:pPr>
            <a:r>
              <a:rPr lang="en-GB"/>
              <a:t>Better collaboration and improved productivity </a:t>
            </a:r>
            <a:endParaRPr lang="en-GB"/>
          </a:p>
          <a:p>
            <a:pPr marL="457200" lvl="0" indent="-342900" algn="l" rtl="0">
              <a:spcBef>
                <a:spcPts val="0"/>
              </a:spcBef>
              <a:spcAft>
                <a:spcPts val="0"/>
              </a:spcAft>
              <a:buSzPts val="1800"/>
              <a:buChar char="●"/>
            </a:pPr>
            <a:r>
              <a:rPr lang="en-GB"/>
              <a:t>Lightweight and fast </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it works?</a:t>
            </a:r>
            <a:endParaRPr lang="en-GB"/>
          </a:p>
        </p:txBody>
      </p:sp>
      <p:sp>
        <p:nvSpPr>
          <p:cNvPr id="104" name="Google Shape;104;p16"/>
          <p:cNvSpPr txBox="1"/>
          <p:nvPr>
            <p:ph type="body" idx="1"/>
          </p:nvPr>
        </p:nvSpPr>
        <p:spPr>
          <a:xfrm>
            <a:off x="311700" y="1229875"/>
            <a:ext cx="8520600" cy="415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Three main areas where code lives</a:t>
            </a:r>
            <a:r>
              <a:rPr lang="en-GB"/>
              <a:t>:-</a:t>
            </a:r>
            <a:endParaRPr lang="en-GB"/>
          </a:p>
          <a:p>
            <a:pPr marL="457200" lvl="0" indent="-342900" algn="just" rtl="0">
              <a:spcBef>
                <a:spcPts val="1200"/>
              </a:spcBef>
              <a:spcAft>
                <a:spcPts val="0"/>
              </a:spcAft>
              <a:buSzPts val="1800"/>
              <a:buChar char="●"/>
            </a:pPr>
            <a:r>
              <a:rPr lang="en-GB" b="1"/>
              <a:t>Working tree</a:t>
            </a:r>
            <a:r>
              <a:rPr lang="en-GB"/>
              <a:t>: It contains the files we are currently working on.</a:t>
            </a:r>
            <a:endParaRPr lang="en-GB"/>
          </a:p>
          <a:p>
            <a:pPr marL="457200" lvl="0" indent="-342900" algn="just" rtl="0">
              <a:spcBef>
                <a:spcPts val="0"/>
              </a:spcBef>
              <a:spcAft>
                <a:spcPts val="0"/>
              </a:spcAft>
              <a:buSzPts val="1800"/>
              <a:buChar char="●"/>
            </a:pPr>
            <a:r>
              <a:rPr lang="en-GB" b="1"/>
              <a:t>Staging area</a:t>
            </a:r>
            <a:r>
              <a:rPr lang="en-GB"/>
              <a:t>: It contains all the added files having new/changed code.</a:t>
            </a:r>
            <a:r>
              <a:rPr lang="en-US" altLang="en-GB"/>
              <a:t>            </a:t>
            </a:r>
            <a:r>
              <a:rPr lang="en-GB"/>
              <a:t>All new/changed files are first added to the staging area before commit.</a:t>
            </a:r>
            <a:endParaRPr lang="en-GB"/>
          </a:p>
          <a:p>
            <a:pPr marL="457200" lvl="0" indent="-342900" algn="just" rtl="0">
              <a:spcBef>
                <a:spcPts val="0"/>
              </a:spcBef>
              <a:spcAft>
                <a:spcPts val="0"/>
              </a:spcAft>
              <a:buSzPts val="1800"/>
              <a:buChar char="●"/>
            </a:pPr>
            <a:r>
              <a:rPr lang="en-GB" b="1"/>
              <a:t>Repository</a:t>
            </a:r>
            <a:r>
              <a:rPr lang="en-GB"/>
              <a:t>: It contains all the files of the project.</a:t>
            </a:r>
            <a:endParaRPr lang="en-GB"/>
          </a:p>
          <a:p>
            <a:pPr marL="0" lvl="0" indent="0" algn="l" rtl="0">
              <a:spcBef>
                <a:spcPts val="1200"/>
              </a:spcBef>
              <a:spcAft>
                <a:spcPts val="0"/>
              </a:spcAft>
              <a:buNone/>
            </a:pPr>
            <a:r>
              <a:rPr lang="en-GB"/>
              <a:t>Every file goes through 3 stages:</a:t>
            </a:r>
            <a:endParaRPr lang="en-GB"/>
          </a:p>
          <a:p>
            <a:pPr marL="457200" lvl="0" indent="-342900" algn="l" rtl="0">
              <a:spcBef>
                <a:spcPts val="1200"/>
              </a:spcBef>
              <a:spcAft>
                <a:spcPts val="0"/>
              </a:spcAft>
              <a:buSzPts val="1800"/>
              <a:buChar char="●"/>
            </a:pPr>
            <a:r>
              <a:rPr lang="en-GB" b="1"/>
              <a:t>Modified</a:t>
            </a:r>
            <a:r>
              <a:rPr lang="en-GB"/>
              <a:t>: File is modified/changed in this stage.</a:t>
            </a:r>
            <a:endParaRPr lang="en-GB"/>
          </a:p>
          <a:p>
            <a:pPr marL="457200" lvl="0" indent="-342900" algn="l" rtl="0">
              <a:spcBef>
                <a:spcPts val="0"/>
              </a:spcBef>
              <a:spcAft>
                <a:spcPts val="0"/>
              </a:spcAft>
              <a:buSzPts val="1800"/>
              <a:buChar char="●"/>
            </a:pPr>
            <a:r>
              <a:rPr lang="en-GB" b="1"/>
              <a:t>Staged: </a:t>
            </a:r>
            <a:r>
              <a:rPr lang="en-GB"/>
              <a:t>Modified files sent into staging area.</a:t>
            </a:r>
            <a:endParaRPr lang="en-GB"/>
          </a:p>
          <a:p>
            <a:pPr marL="457200" lvl="0" indent="-342900" algn="l" rtl="0">
              <a:spcBef>
                <a:spcPts val="0"/>
              </a:spcBef>
              <a:spcAft>
                <a:spcPts val="0"/>
              </a:spcAft>
              <a:buSzPts val="1800"/>
              <a:buChar char="●"/>
            </a:pPr>
            <a:r>
              <a:rPr lang="en-GB" b="1"/>
              <a:t>Committed</a:t>
            </a:r>
            <a:r>
              <a:rPr lang="en-GB"/>
              <a:t>: Files are committed to reflect the changes                                   and store in the database.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6132300" cy="163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latin typeface="Comfortaa"/>
                <a:ea typeface="Comfortaa"/>
                <a:cs typeface="Comfortaa"/>
                <a:sym typeface="Comfortaa"/>
              </a:rPr>
              <a:t>Newer </a:t>
            </a:r>
            <a:r>
              <a:rPr lang="en-GB">
                <a:latin typeface="Comfortaa"/>
                <a:ea typeface="Comfortaa"/>
                <a:cs typeface="Comfortaa"/>
                <a:sym typeface="Comfortaa"/>
              </a:rPr>
              <a:t>Git concepts…</a:t>
            </a:r>
            <a:endParaRPr>
              <a:latin typeface="Comfortaa"/>
              <a:ea typeface="Comfortaa"/>
              <a:cs typeface="Comfortaa"/>
              <a:sym typeface="Comfortaa"/>
            </a:endParaRPr>
          </a:p>
        </p:txBody>
      </p:sp>
      <p:pic>
        <p:nvPicPr>
          <p:cNvPr id="110" name="Google Shape;110;p17"/>
          <p:cNvPicPr preferRelativeResize="0"/>
          <p:nvPr/>
        </p:nvPicPr>
        <p:blipFill rotWithShape="1">
          <a:blip r:embed="rId1"/>
          <a:srcRect b="52615"/>
          <a:stretch>
            <a:fillRect/>
          </a:stretch>
        </p:blipFill>
        <p:spPr>
          <a:xfrm>
            <a:off x="719798" y="2035427"/>
            <a:ext cx="2706900" cy="1945451"/>
          </a:xfrm>
          <a:prstGeom prst="rect">
            <a:avLst/>
          </a:prstGeom>
          <a:noFill/>
          <a:ln>
            <a:noFill/>
          </a:ln>
        </p:spPr>
      </p:pic>
      <p:pic>
        <p:nvPicPr>
          <p:cNvPr id="111" name="Google Shape;111;p17"/>
          <p:cNvPicPr preferRelativeResize="0"/>
          <p:nvPr/>
        </p:nvPicPr>
        <p:blipFill rotWithShape="1">
          <a:blip r:embed="rId1"/>
          <a:srcRect t="51364" b="1250"/>
          <a:stretch>
            <a:fillRect/>
          </a:stretch>
        </p:blipFill>
        <p:spPr>
          <a:xfrm>
            <a:off x="3980328" y="2035425"/>
            <a:ext cx="2706801" cy="1945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latin typeface="Bradley Hand ITC" panose="03070402050302030203" charset="0"/>
                <a:cs typeface="Bradley Hand ITC" panose="03070402050302030203" charset="0"/>
              </a:rPr>
              <a:t>Git stash</a:t>
            </a:r>
            <a:endParaRPr lang="en-IN">
              <a:latin typeface="Bradley Hand ITC" panose="03070402050302030203" charset="0"/>
              <a:cs typeface="Bradley Hand ITC" panose="03070402050302030203" charset="0"/>
            </a:endParaRPr>
          </a:p>
        </p:txBody>
      </p:sp>
      <p:sp>
        <p:nvSpPr>
          <p:cNvPr id="117" name="Google Shape;117;p18"/>
          <p:cNvSpPr txBox="1"/>
          <p:nvPr>
            <p:ph type="body" idx="1"/>
          </p:nvPr>
        </p:nvSpPr>
        <p:spPr>
          <a:xfrm>
            <a:off x="311785" y="1018540"/>
            <a:ext cx="8520430" cy="380809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a:latin typeface="Goudy Old Style" panose="02020502050305020303" charset="0"/>
                <a:cs typeface="Goudy Old Style" panose="02020502050305020303" charset="0"/>
              </a:rPr>
              <a:t>Git stash enables you to save your code without making a commit.</a:t>
            </a:r>
            <a:r>
              <a:rPr lang="en-IN">
                <a:latin typeface="Goudy Old Style" panose="02020502050305020303" charset="0"/>
                <a:cs typeface="Goudy Old Style" panose="02020502050305020303" charset="0"/>
              </a:rPr>
              <a:t> It stores a snapshot of your code locally in a folder and reverts to previous commit.</a:t>
            </a:r>
            <a:endParaRPr lang="en-IN">
              <a:latin typeface="Goudy Old Style" panose="02020502050305020303" charset="0"/>
              <a:cs typeface="Goudy Old Style" panose="02020502050305020303" charset="0"/>
            </a:endParaRPr>
          </a:p>
          <a:p>
            <a:pPr marL="0" lvl="0" indent="0" algn="l" rtl="0">
              <a:spcBef>
                <a:spcPts val="0"/>
              </a:spcBef>
              <a:spcAft>
                <a:spcPts val="1200"/>
              </a:spcAft>
              <a:buNone/>
            </a:pPr>
            <a:r>
              <a:rPr lang="en-IN" sz="2000" b="1">
                <a:latin typeface="Goudy Old Style" panose="02020502050305020303" charset="0"/>
                <a:cs typeface="Goudy Old Style" panose="02020502050305020303" charset="0"/>
              </a:rPr>
              <a:t>   Use?</a:t>
            </a:r>
            <a:endParaRPr lang="en-IN" sz="2000" b="1">
              <a:latin typeface="Goudy Old Style" panose="02020502050305020303" charset="0"/>
              <a:cs typeface="Goudy Old Style" panose="02020502050305020303" charset="0"/>
            </a:endParaRPr>
          </a:p>
          <a:p>
            <a:pPr marL="342900" lvl="0" algn="l" rtl="0">
              <a:spcBef>
                <a:spcPts val="0"/>
              </a:spcBef>
              <a:spcAft>
                <a:spcPts val="1200"/>
              </a:spcAft>
              <a:buFont typeface="Wingdings" panose="05000000000000000000" charset="0"/>
              <a:buChar char="Ø"/>
            </a:pPr>
            <a:r>
              <a:rPr lang="en-IN" sz="1600">
                <a:latin typeface="Goudy Old Style" panose="02020502050305020303" charset="0"/>
                <a:cs typeface="Goudy Old Style" panose="02020502050305020303" charset="0"/>
              </a:rPr>
              <a:t>Imagine working on a project, we’ve forgot to create a new branch and are working on main, and we are debugging a code or are working on a feature. </a:t>
            </a:r>
            <a:r>
              <a:rPr lang="en-IN" sz="1600">
                <a:latin typeface="Goudy Old Style" panose="02020502050305020303" charset="0"/>
                <a:cs typeface="Goudy Old Style" panose="02020502050305020303" charset="0"/>
                <a:sym typeface="+mn-ea"/>
              </a:rPr>
              <a:t>Now, w</a:t>
            </a:r>
            <a:r>
              <a:rPr lang="en-IN" sz="1600">
                <a:latin typeface="Goudy Old Style" panose="02020502050305020303" charset="0"/>
                <a:cs typeface="Goudy Old Style" panose="02020502050305020303" charset="0"/>
                <a:sym typeface="+mn-ea"/>
              </a:rPr>
              <a:t>hile working, things start to mess up and for some reason we have to switch branches immediately. So, in this scenario, we don’t want to commit or push these changes before removing the debugging code or completing the work.Now, Git stash is here to save us. What it does is that, just like a commit it stores the snapshot of the code and changes, in a folder and reverts the main branch to the previous commit.                                   So, now we can navigate to any branch and work as we like and then come                                      back whenever we want, and get our changes as we left them before.                                                  Just stage the files and stash them.</a:t>
            </a:r>
            <a:endParaRPr lang="en-IN" sz="1600">
              <a:latin typeface="Goudy Old Style" panose="02020502050305020303" charset="0"/>
              <a:cs typeface="Goudy Old Style" panose="020205020503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294005"/>
            <a:ext cx="8520430" cy="4323715"/>
          </a:xfrm>
        </p:spPr>
        <p:txBody>
          <a:bodyPr/>
          <a:p>
            <a:pPr marL="114300" indent="0">
              <a:buFont typeface="Wingdings" panose="05000000000000000000" charset="0"/>
              <a:buNone/>
            </a:pPr>
            <a:r>
              <a:rPr lang="en-IN" altLang="en-US" b="1">
                <a:latin typeface="Goudy Old Style" panose="02020502050305020303" charset="0"/>
                <a:cs typeface="Goudy Old Style" panose="02020502050305020303" charset="0"/>
              </a:rPr>
              <a:t>Commands used:</a:t>
            </a:r>
            <a:r>
              <a:rPr lang="en-IN" altLang="en-US" sz="1600">
                <a:latin typeface="Goudy Old Style" panose="02020502050305020303" charset="0"/>
                <a:cs typeface="Goudy Old Style" panose="02020502050305020303" charset="0"/>
              </a:rPr>
              <a:t> (Files must be staged)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a:t>
            </a:r>
            <a:r>
              <a:rPr lang="en-IN" altLang="en-US" sz="1600">
                <a:latin typeface="Goudy Old Style" panose="02020502050305020303" charset="0"/>
                <a:cs typeface="Goudy Old Style" panose="02020502050305020303" charset="0"/>
              </a:rPr>
              <a:t> -- Uncommitted code is stored in stash and the state is reverted to previous commit.</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list </a:t>
            </a:r>
            <a:r>
              <a:rPr lang="en-IN" altLang="en-US" sz="1600">
                <a:latin typeface="Goudy Old Style" panose="02020502050305020303" charset="0"/>
                <a:cs typeface="Goudy Old Style" panose="02020502050305020303" charset="0"/>
              </a:rPr>
              <a:t>-- See the list of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branch &lt;feature&gt; </a:t>
            </a:r>
            <a:r>
              <a:rPr lang="en-IN" altLang="en-US" sz="1600">
                <a:latin typeface="Goudy Old Style" panose="02020502050305020303" charset="0"/>
                <a:cs typeface="Goudy Old Style" panose="02020502050305020303" charset="0"/>
              </a:rPr>
              <a:t>-- Switches to a new branch named ‘function’ and sends the stashed 				 files to that branch as unstaged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sym typeface="+mn-ea"/>
              </a:rPr>
              <a:t>git stash apply stash@{n} </a:t>
            </a:r>
            <a:r>
              <a:rPr lang="en-IN" altLang="en-US" sz="1600">
                <a:latin typeface="Goudy Old Style" panose="02020502050305020303" charset="0"/>
                <a:cs typeface="Goudy Old Style" panose="02020502050305020303" charset="0"/>
                <a:sym typeface="+mn-ea"/>
              </a:rPr>
              <a:t>-- Apply whichever stash you want.</a:t>
            </a:r>
            <a:endParaRPr lang="en-IN" altLang="en-US" sz="1600">
              <a:latin typeface="Goudy Old Style" panose="02020502050305020303" charset="0"/>
              <a:cs typeface="Goudy Old Style" panose="02020502050305020303" charset="0"/>
              <a:sym typeface="+mn-ea"/>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drop stash@{n} -- </a:t>
            </a:r>
            <a:r>
              <a:rPr lang="en-IN" altLang="en-US" sz="1600">
                <a:latin typeface="Goudy Old Style" panose="02020502050305020303" charset="0"/>
                <a:cs typeface="Goudy Old Style" panose="02020502050305020303" charset="0"/>
              </a:rPr>
              <a:t>Drop a stash you no longer want to use.</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clear </a:t>
            </a:r>
            <a:r>
              <a:rPr lang="en-IN" altLang="en-US" sz="1600">
                <a:latin typeface="Goudy Old Style" panose="02020502050305020303" charset="0"/>
                <a:cs typeface="Goudy Old Style" panose="02020502050305020303" charset="0"/>
              </a:rPr>
              <a:t>-- Remove all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pop </a:t>
            </a:r>
            <a:r>
              <a:rPr lang="en-IN" altLang="en-US" sz="1600">
                <a:latin typeface="Goudy Old Style" panose="02020502050305020303" charset="0"/>
                <a:cs typeface="Goudy Old Style" panose="02020502050305020303" charset="0"/>
              </a:rPr>
              <a:t>-- Restore most recently stashed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2700">
                <a:latin typeface="Bradley Hand ITC" panose="03070402050302030203" charset="0"/>
                <a:cs typeface="Bradley Hand ITC" panose="03070402050302030203" charset="0"/>
              </a:rPr>
              <a:t>Git bisect</a:t>
            </a:r>
            <a:endParaRPr lang="en-IN" altLang="en-US" sz="2700">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63930"/>
            <a:ext cx="8520430" cy="3919220"/>
          </a:xfrm>
        </p:spPr>
        <p:txBody>
          <a:bodyPr/>
          <a:p>
            <a:pPr marL="114300" indent="0" algn="just">
              <a:buNone/>
            </a:pPr>
            <a:r>
              <a:rPr lang="en-IN" altLang="en-US">
                <a:latin typeface="Goudy Old Style" panose="02020502050305020303" charset="0"/>
                <a:cs typeface="Goudy Old Style" panose="02020502050305020303" charset="0"/>
              </a:rPr>
              <a:t>Git bisect helps us to discover the commit that has introduced a bug in the code. It helps to track down the commit</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where the code works</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and </a:t>
            </a:r>
            <a:r>
              <a:rPr lang="en-US" altLang="en-IN">
                <a:latin typeface="Goudy Old Style" panose="02020502050305020303" charset="0"/>
                <a:cs typeface="Goudy Old Style" panose="02020502050305020303" charset="0"/>
              </a:rPr>
              <a:t>the </a:t>
            </a:r>
            <a:r>
              <a:rPr lang="en-IN" altLang="en-US">
                <a:latin typeface="Goudy Old Style" panose="02020502050305020303" charset="0"/>
                <a:cs typeface="Goudy Old Style" panose="02020502050305020303" charset="0"/>
              </a:rPr>
              <a:t>commit, where it does not, hence tracking down the commit which introduced the bug in the first place.</a:t>
            </a:r>
            <a:r>
              <a:rPr lang="en-US" altLang="en-IN">
                <a:latin typeface="Goudy Old Style" panose="02020502050305020303" charset="0"/>
                <a:cs typeface="Goudy Old Style" panose="02020502050305020303" charset="0"/>
              </a:rPr>
              <a:t> Uses binary search.</a:t>
            </a:r>
            <a:endParaRPr lang="en-IN" altLang="en-US">
              <a:latin typeface="Goudy Old Style" panose="02020502050305020303" charset="0"/>
              <a:cs typeface="Goudy Old Style" panose="02020502050305020303" charset="0"/>
            </a:endParaRPr>
          </a:p>
          <a:p>
            <a:pPr marL="114300" indent="0">
              <a:buNone/>
            </a:pPr>
            <a:r>
              <a:rPr lang="en-IN" altLang="en-US" sz="2000" b="1">
                <a:latin typeface="Goudy Old Style" panose="02020502050305020303" charset="0"/>
                <a:cs typeface="Goudy Old Style" panose="02020502050305020303" charset="0"/>
              </a:rPr>
              <a:t>   Use?</a:t>
            </a:r>
            <a:endParaRPr lang="en-IN" altLang="en-US" sz="2000" b="1">
              <a:latin typeface="Goudy Old Style" panose="02020502050305020303" charset="0"/>
              <a:cs typeface="Goudy Old Style" panose="02020502050305020303" charset="0"/>
            </a:endParaRPr>
          </a:p>
          <a:p>
            <a:pPr algn="just">
              <a:buFont typeface="Wingdings" panose="05000000000000000000" charset="0"/>
              <a:buChar char="Ø"/>
            </a:pPr>
            <a:r>
              <a:rPr lang="en-IN" altLang="en-US" sz="1700">
                <a:latin typeface="Goudy Old Style" panose="02020502050305020303" charset="0"/>
                <a:cs typeface="Goudy Old Style" panose="02020502050305020303" charset="0"/>
              </a:rPr>
              <a:t>It is helpful when we are not exactly sure when a specific change happened in the code, which introduced the problem. It may be very hard to track the error manually and so, git bisect saves us the labour.</a:t>
            </a:r>
            <a:endParaRPr lang="en-IN" altLang="en-US" sz="1700">
              <a:latin typeface="Goudy Old Style" panose="02020502050305020303" charset="0"/>
              <a:cs typeface="Goudy Old Style" panose="02020502050305020303" charset="0"/>
            </a:endParaRPr>
          </a:p>
          <a:p>
            <a:pPr marL="114300" indent="0">
              <a:buFont typeface="Wingdings" panose="05000000000000000000" charset="0"/>
              <a:buNone/>
            </a:pPr>
            <a:r>
              <a:rPr lang="en-IN" altLang="en-US">
                <a:latin typeface="Goudy Old Style" panose="02020502050305020303" charset="0"/>
                <a:cs typeface="Goudy Old Style" panose="02020502050305020303" charset="0"/>
              </a:rPr>
              <a:t>Ex - </a:t>
            </a:r>
            <a:r>
              <a:rPr lang="en-IN" altLang="en-US" sz="1600">
                <a:latin typeface="Goudy Old Style" panose="02020502050305020303" charset="0"/>
                <a:cs typeface="Goudy Old Style" panose="02020502050305020303" charset="0"/>
              </a:rPr>
              <a:t>We have a bug, but we are sure enough that it was not there a week ago. It is difficult to manually check all the commits made during the week. So, we use bisect. Here, commit                                made a week ago is a good commit. And, the current commit is a bad commit.                                    Now, binary search starts.</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55295"/>
          </a:xfrm>
        </p:spPr>
        <p:txBody>
          <a:bodyPr>
            <a:normAutofit fontScale="90000"/>
          </a:bodyPr>
          <a:p>
            <a:r>
              <a:rPr lang="en-IN" altLang="en-US" sz="2000">
                <a:latin typeface="Goudy Old Style" panose="02020502050305020303" charset="0"/>
                <a:cs typeface="Goudy Old Style" panose="02020502050305020303" charset="0"/>
              </a:rPr>
              <a:t>Working:</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65505"/>
            <a:ext cx="8520430" cy="4025900"/>
          </a:xfrm>
        </p:spPr>
        <p:txBody>
          <a:bodyPr/>
          <a:p>
            <a:pPr marL="114300" indent="0">
              <a:buNone/>
            </a:pPr>
            <a:r>
              <a:rPr lang="en-IN" altLang="en-US" sz="1600">
                <a:latin typeface="Goudy Old Style" panose="02020502050305020303" charset="0"/>
                <a:cs typeface="Goudy Old Style" panose="02020502050305020303" charset="0"/>
              </a:rPr>
              <a:t>The binary search starts with two commits, a good and a bad, and bisects the commits and checkouts the middle one for us and create a detached HEAD to check whether that particular commit is good or bad. And, inputs the feedback from the user that whether that particular commit is a good one or bad. If the commit is good, it now searches between the new found good commit and the bad one. Else, if the commit is bad, it now searches between new found bad commit and the good one. And, the process continues to narrow down the search to that particular commit which introduced the problem. And, now we know which commit caused the problem and who made that particular commit. So, we got the commit causing problems in a detached HEAD and now we can work around with them, make experimental changes and commit if all goes well, without impacting any branch.</a:t>
            </a: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From this state, we can take this commit to a new branch and work around.</a:t>
            </a:r>
            <a:endParaRPr lang="en-IN" altLang="en-US" sz="1600">
              <a:latin typeface="Goudy Old Style" panose="02020502050305020303" charset="0"/>
              <a:cs typeface="Goudy Old Style" panose="02020502050305020303" charset="0"/>
            </a:endParaRPr>
          </a:p>
          <a:p>
            <a:pPr marL="114300" indent="0">
              <a:buNone/>
            </a:pP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{good, good, good, ....... , bad, bad, bad} -- That’s how we reach to the first bad 						               commit.</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6706</Words>
  <Application>WPS Presentation</Application>
  <PresentationFormat/>
  <Paragraphs>86</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vt:lpstr>
      <vt:lpstr>Roboto</vt:lpstr>
      <vt:lpstr>Comic Sans MS</vt:lpstr>
      <vt:lpstr>Comfortaa</vt:lpstr>
      <vt:lpstr>Bradley Hand ITC</vt:lpstr>
      <vt:lpstr>Goudy Old Style</vt:lpstr>
      <vt:lpstr>Wingdings</vt:lpstr>
      <vt:lpstr>Microsoft YaHei</vt:lpstr>
      <vt:lpstr>Arial Unicode MS</vt:lpstr>
      <vt:lpstr>Geometric</vt:lpstr>
      <vt:lpstr>PowerPoint 演示文稿</vt:lpstr>
      <vt:lpstr>What is Git?</vt:lpstr>
      <vt:lpstr>Why do we use it?🤔</vt:lpstr>
      <vt:lpstr>How it works?</vt:lpstr>
      <vt:lpstr>Newer Git concepts…</vt:lpstr>
      <vt:lpstr>Git stash</vt:lpstr>
      <vt:lpstr>PowerPoint 演示文稿</vt:lpstr>
      <vt:lpstr>Git bisect</vt:lpstr>
      <vt:lpstr>Working:</vt:lpstr>
      <vt:lpstr>Commands:</vt:lpstr>
      <vt:lpstr>Git reflog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vaibh</cp:lastModifiedBy>
  <cp:revision>4</cp:revision>
  <dcterms:created xsi:type="dcterms:W3CDTF">2022-06-09T21:01:00Z</dcterms:created>
  <dcterms:modified xsi:type="dcterms:W3CDTF">2022-06-10T12:23:01Z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A4109D4848B945D280DD95ACB2421F71</vt:lpwstr>
  </property>
  <property fmtid="{D5CDD505-2E9C-101B-9397-08002B2CF9AE}" pid="3" name="KSOProductBuildVer">
    <vt:lpwstr>1033-11.2.0.10451</vt:lpwstr>
  </property>
</Properties>
</file>