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Roboto" panose="02000000000000000000"/>
      <p:regular r:id="rId15"/>
    </p:embeddedFont>
    <p:embeddedFont>
      <p:font typeface="Comic Sans MS" panose="030F0702030302020204"/>
      <p:regular r:id="rId16"/>
      <p:bold r:id="rId17"/>
      <p:italic r:id="rId18"/>
      <p:boldItalic r:id="rId19"/>
    </p:embeddedFont>
    <p:embeddedFont>
      <p:font typeface="Comfortaa"/>
      <p:regular r:id="rId20"/>
      <p:bold r:id="rId21"/>
    </p:embeddedFont>
    <p:embeddedFont>
      <p:font typeface="Bradley Hand ITC" panose="03070402050302030203" charset="0"/>
      <p:regular r:id="rId22"/>
    </p:embeddedFont>
    <p:embeddedFont>
      <p:font typeface="Goudy Old Style" panose="02020502050305020303"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00000000000000000"/>
                <a:ea typeface="Roboto" panose="02000000000000000000"/>
                <a:cs typeface="Roboto" panose="02000000000000000000"/>
                <a:sym typeface="Roboto" panose="02000000000000000000"/>
              </a:rPr>
              <a:t> </a:t>
            </a:r>
            <a:endParaRPr>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t>What is Git?</a:t>
            </a:r>
            <a:endParaRPr sz="2800" b="1"/>
          </a:p>
        </p:txBody>
      </p:sp>
      <p:sp>
        <p:nvSpPr>
          <p:cNvPr id="92" name="Google Shape;92;p14"/>
          <p:cNvSpPr txBox="1"/>
          <p:nvPr>
            <p:ph type="body" idx="1"/>
          </p:nvPr>
        </p:nvSpPr>
        <p:spPr>
          <a:xfrm>
            <a:off x="311700" y="1017800"/>
            <a:ext cx="8520600" cy="412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Git is a distributed version control system, which is free and open source. Created by Linus Torvalds, the developer of Linux operating system kernel, in 2005. Git is used for project collaboration and history exploration.</a:t>
            </a:r>
            <a:endParaRPr lang="en-GB"/>
          </a:p>
          <a:p>
            <a:pPr marL="0" lvl="0" indent="0" algn="l" rtl="0">
              <a:spcBef>
                <a:spcPts val="1200"/>
              </a:spcBef>
              <a:spcAft>
                <a:spcPts val="0"/>
              </a:spcAft>
              <a:buNone/>
            </a:pPr>
            <a:r>
              <a:rPr lang="en-GB" b="1"/>
              <a:t>Version Control System</a:t>
            </a:r>
            <a:r>
              <a:rPr lang="en-GB"/>
              <a:t>: </a:t>
            </a:r>
            <a:r>
              <a:rPr lang="en-GB" sz="1700"/>
              <a:t>Version control refers to the practice of tracking and managing changes to software code, and Version Control Systems refers to software tools that assist software teams in managing changes to source code over time.</a:t>
            </a:r>
            <a:endParaRPr sz="1700"/>
          </a:p>
          <a:p>
            <a:pPr marL="0" lvl="0" indent="0" algn="l" rtl="0">
              <a:spcBef>
                <a:spcPts val="1200"/>
              </a:spcBef>
              <a:spcAft>
                <a:spcPts val="1200"/>
              </a:spcAft>
              <a:buNone/>
            </a:pPr>
            <a:r>
              <a:rPr lang="en-GB" b="1"/>
              <a:t>Distributed VCS</a:t>
            </a:r>
            <a:r>
              <a:rPr lang="en-GB"/>
              <a:t>: Every participating node in distributed VCS has a complete copy of the project as well as a full revision history of each file. This allows you to work locally without a network connection all while allowing you to                     collaborate when you are back online via central remote </a:t>
            </a:r>
            <a:r>
              <a:rPr lang="en-GB"/>
              <a:t>                        </a:t>
            </a:r>
            <a:r>
              <a:rPr lang="en-GB"/>
              <a:t> repositories.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use it?🤔</a:t>
            </a:r>
            <a:endParaRPr lang="en-GB"/>
          </a:p>
        </p:txBody>
      </p:sp>
      <p:sp>
        <p:nvSpPr>
          <p:cNvPr id="98" name="Google Shape;98;p15"/>
          <p:cNvSpPr txBox="1"/>
          <p:nvPr>
            <p:ph type="body" idx="1"/>
          </p:nvPr>
        </p:nvSpPr>
        <p:spPr>
          <a:xfrm>
            <a:off x="623400" y="1278432"/>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Trace th</a:t>
            </a:r>
            <a:r>
              <a:rPr lang="en-GB"/>
              <a:t>e changes made to the code </a:t>
            </a:r>
            <a:endParaRPr lang="en-GB"/>
          </a:p>
          <a:p>
            <a:pPr marL="457200" lvl="0" indent="-342900" algn="l" rtl="0">
              <a:spcBef>
                <a:spcPts val="0"/>
              </a:spcBef>
              <a:spcAft>
                <a:spcPts val="0"/>
              </a:spcAft>
              <a:buSzPts val="1800"/>
              <a:buChar char="●"/>
            </a:pPr>
            <a:r>
              <a:rPr lang="en-GB"/>
              <a:t>Simplify code review</a:t>
            </a:r>
            <a:endParaRPr lang="en-GB"/>
          </a:p>
          <a:p>
            <a:pPr marL="457200" lvl="0" indent="-342900" algn="l" rtl="0">
              <a:spcBef>
                <a:spcPts val="0"/>
              </a:spcBef>
              <a:spcAft>
                <a:spcPts val="0"/>
              </a:spcAft>
              <a:buSzPts val="1800"/>
              <a:buChar char="●"/>
            </a:pPr>
            <a:r>
              <a:rPr lang="en-GB"/>
              <a:t>Modify code efficiently</a:t>
            </a:r>
            <a:endParaRPr lang="en-GB"/>
          </a:p>
          <a:p>
            <a:pPr marL="457200" lvl="0" indent="-342900" algn="l" rtl="0">
              <a:spcBef>
                <a:spcPts val="0"/>
              </a:spcBef>
              <a:spcAft>
                <a:spcPts val="0"/>
              </a:spcAft>
              <a:buSzPts val="1800"/>
              <a:buChar char="●"/>
            </a:pPr>
            <a:r>
              <a:rPr lang="en-GB"/>
              <a:t>Maintaining multiple versions of the code</a:t>
            </a:r>
            <a:endParaRPr lang="en-GB"/>
          </a:p>
          <a:p>
            <a:pPr marL="457200" lvl="0" indent="-342900" algn="l" rtl="0">
              <a:spcBef>
                <a:spcPts val="0"/>
              </a:spcBef>
              <a:spcAft>
                <a:spcPts val="0"/>
              </a:spcAft>
              <a:buSzPts val="1800"/>
              <a:buChar char="●"/>
            </a:pPr>
            <a:r>
              <a:rPr lang="en-GB"/>
              <a:t>Better collaboration and improved productivity </a:t>
            </a:r>
            <a:endParaRPr lang="en-GB"/>
          </a:p>
          <a:p>
            <a:pPr marL="457200" lvl="0" indent="-342900" algn="l" rtl="0">
              <a:spcBef>
                <a:spcPts val="0"/>
              </a:spcBef>
              <a:spcAft>
                <a:spcPts val="0"/>
              </a:spcAft>
              <a:buSzPts val="1800"/>
              <a:buChar char="●"/>
            </a:pPr>
            <a:r>
              <a:rPr lang="en-GB"/>
              <a:t>Lightweight and fast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it works?</a:t>
            </a:r>
            <a:endParaRPr lang="en-GB"/>
          </a:p>
        </p:txBody>
      </p:sp>
      <p:sp>
        <p:nvSpPr>
          <p:cNvPr id="104" name="Google Shape;104;p16"/>
          <p:cNvSpPr txBox="1"/>
          <p:nvPr>
            <p:ph type="body" idx="1"/>
          </p:nvPr>
        </p:nvSpPr>
        <p:spPr>
          <a:xfrm>
            <a:off x="311700" y="1229875"/>
            <a:ext cx="8520600" cy="41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Three main areas where code lives</a:t>
            </a:r>
            <a:r>
              <a:rPr lang="en-GB"/>
              <a:t>:-</a:t>
            </a:r>
            <a:endParaRPr lang="en-GB"/>
          </a:p>
          <a:p>
            <a:pPr marL="457200" lvl="0" indent="-342900" algn="l" rtl="0">
              <a:spcBef>
                <a:spcPts val="1200"/>
              </a:spcBef>
              <a:spcAft>
                <a:spcPts val="0"/>
              </a:spcAft>
              <a:buSzPts val="1800"/>
              <a:buChar char="●"/>
            </a:pPr>
            <a:r>
              <a:rPr lang="en-GB" b="1"/>
              <a:t>Working tree</a:t>
            </a:r>
            <a:r>
              <a:rPr lang="en-GB"/>
              <a:t>: It contains the files we are currently working on.</a:t>
            </a:r>
            <a:endParaRPr lang="en-GB"/>
          </a:p>
          <a:p>
            <a:pPr marL="457200" lvl="0" indent="-342900" algn="l" rtl="0">
              <a:spcBef>
                <a:spcPts val="0"/>
              </a:spcBef>
              <a:spcAft>
                <a:spcPts val="0"/>
              </a:spcAft>
              <a:buSzPts val="1800"/>
              <a:buChar char="●"/>
            </a:pPr>
            <a:r>
              <a:rPr lang="en-GB" b="1"/>
              <a:t>Staging area</a:t>
            </a:r>
            <a:r>
              <a:rPr lang="en-GB"/>
              <a:t>: It contains all the added files having new/changed code.All new/changed files are first added to the staging area before commit.</a:t>
            </a:r>
            <a:endParaRPr lang="en-GB"/>
          </a:p>
          <a:p>
            <a:pPr marL="457200" lvl="0" indent="-342900" algn="l" rtl="0">
              <a:spcBef>
                <a:spcPts val="0"/>
              </a:spcBef>
              <a:spcAft>
                <a:spcPts val="0"/>
              </a:spcAft>
              <a:buSzPts val="1800"/>
              <a:buChar char="●"/>
            </a:pPr>
            <a:r>
              <a:rPr lang="en-GB" b="1"/>
              <a:t>Repository</a:t>
            </a:r>
            <a:r>
              <a:rPr lang="en-GB"/>
              <a:t>: It contains all the files of the project.</a:t>
            </a:r>
            <a:endParaRPr lang="en-GB"/>
          </a:p>
          <a:p>
            <a:pPr marL="0" lvl="0" indent="0" algn="l" rtl="0">
              <a:spcBef>
                <a:spcPts val="1200"/>
              </a:spcBef>
              <a:spcAft>
                <a:spcPts val="0"/>
              </a:spcAft>
              <a:buNone/>
            </a:pPr>
            <a:r>
              <a:rPr lang="en-GB"/>
              <a:t>Every file goes through 3 stages:</a:t>
            </a:r>
            <a:endParaRPr lang="en-GB"/>
          </a:p>
          <a:p>
            <a:pPr marL="457200" lvl="0" indent="-342900" algn="l" rtl="0">
              <a:spcBef>
                <a:spcPts val="1200"/>
              </a:spcBef>
              <a:spcAft>
                <a:spcPts val="0"/>
              </a:spcAft>
              <a:buSzPts val="1800"/>
              <a:buChar char="●"/>
            </a:pPr>
            <a:r>
              <a:rPr lang="en-GB" b="1"/>
              <a:t>Modified</a:t>
            </a:r>
            <a:r>
              <a:rPr lang="en-GB"/>
              <a:t>: File is modified/changed in this stage.</a:t>
            </a:r>
            <a:endParaRPr lang="en-GB"/>
          </a:p>
          <a:p>
            <a:pPr marL="457200" lvl="0" indent="-342900" algn="l" rtl="0">
              <a:spcBef>
                <a:spcPts val="0"/>
              </a:spcBef>
              <a:spcAft>
                <a:spcPts val="0"/>
              </a:spcAft>
              <a:buSzPts val="1800"/>
              <a:buChar char="●"/>
            </a:pPr>
            <a:r>
              <a:rPr lang="en-GB" b="1"/>
              <a:t>Staged: </a:t>
            </a:r>
            <a:r>
              <a:rPr lang="en-GB"/>
              <a:t>Modified files sent into staging area.</a:t>
            </a:r>
            <a:endParaRPr lang="en-GB"/>
          </a:p>
          <a:p>
            <a:pPr marL="457200" lvl="0" indent="-342900" algn="l" rtl="0">
              <a:spcBef>
                <a:spcPts val="0"/>
              </a:spcBef>
              <a:spcAft>
                <a:spcPts val="0"/>
              </a:spcAft>
              <a:buSzPts val="1800"/>
              <a:buChar char="●"/>
            </a:pPr>
            <a:r>
              <a:rPr lang="en-GB" b="1"/>
              <a:t>Committed</a:t>
            </a:r>
            <a:r>
              <a:rPr lang="en-GB"/>
              <a:t>: Files are committed to reflect the changes                                   and store in the database.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latin typeface="Comfortaa"/>
                <a:ea typeface="Comfortaa"/>
                <a:cs typeface="Comfortaa"/>
                <a:sym typeface="Comfortaa"/>
              </a:rPr>
              <a:t>Newer </a:t>
            </a:r>
            <a:r>
              <a:rPr lang="en-GB">
                <a:latin typeface="Comfortaa"/>
                <a:ea typeface="Comfortaa"/>
                <a:cs typeface="Comfortaa"/>
                <a:sym typeface="Comfortaa"/>
              </a:rPr>
              <a:t>Git concepts…</a:t>
            </a:r>
            <a:endParaRPr>
              <a:latin typeface="Comfortaa"/>
              <a:ea typeface="Comfortaa"/>
              <a:cs typeface="Comfortaa"/>
              <a:sym typeface="Comfortaa"/>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atin typeface="Bradley Hand ITC" panose="03070402050302030203" charset="0"/>
                <a:cs typeface="Bradley Hand ITC" panose="03070402050302030203" charset="0"/>
              </a:rPr>
              <a:t>Git stash</a:t>
            </a:r>
            <a:endParaRPr lang="en-IN">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latin typeface="Goudy Old Style" panose="02020502050305020303" charset="0"/>
                <a:cs typeface="Goudy Old Style" panose="02020502050305020303" charset="0"/>
              </a:rPr>
              <a:t>Commands used:</a:t>
            </a:r>
            <a:r>
              <a:rPr lang="en-IN" altLang="en-US" sz="1600">
                <a:latin typeface="Goudy Old Style" panose="02020502050305020303" charset="0"/>
                <a:cs typeface="Goudy Old Style" panose="02020502050305020303" charset="0"/>
              </a:rPr>
              <a:t> (Files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a:latin typeface="Bradley Hand ITC" panose="03070402050302030203" charset="0"/>
                <a:cs typeface="Bradley Hand ITC" panose="03070402050302030203" charset="0"/>
              </a:rPr>
              <a:t>Git bisect</a:t>
            </a:r>
            <a:endParaRPr lang="en-IN" altLang="en-US" sz="2700">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604895"/>
          </a:xfrm>
        </p:spPr>
        <p:txBody>
          <a:bodyPr/>
          <a:p>
            <a:pPr marL="114300" indent="0">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 where the code works and commit, where it does not, hence tracking down the commit which introduced the bug in the first place.</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buFont typeface="Wingdings" panose="05000000000000000000" charset="0"/>
              <a:buChar char="Ø"/>
            </a:pPr>
            <a:endParaRPr lang="en-IN" altLang="en-US" sz="2000" b="1">
              <a:latin typeface="Goudy Old Style" panose="02020502050305020303" charset="0"/>
              <a:cs typeface="Goudy Old Style" panose="02020502050305020303" charset="0"/>
            </a:endParaRPr>
          </a:p>
          <a:p>
            <a:pPr marL="114300" indent="0">
              <a:buNone/>
            </a:pPr>
            <a:endParaRPr lang="en-IN" altLang="en-US" sz="2000" b="1">
              <a:latin typeface="Goudy Old Style" panose="02020502050305020303" charset="0"/>
              <a:cs typeface="Goudy Old Style" panose="02020502050305020303"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Presentation</Application>
  <PresentationFormat/>
  <Paragraphs>53</Paragraphs>
  <Slides>8</Slides>
  <Notes>0</Notes>
  <HiddenSlides>0</HiddenSlides>
  <MMClips>0</MMClips>
  <ScaleCrop>false</ScaleCrop>
  <HeadingPairs>
    <vt:vector size="6" baseType="variant">
      <vt:variant>
        <vt:lpstr>已用的字体</vt:lpstr>
      </vt:variant>
      <vt:variant>
        <vt:i4>44</vt:i4>
      </vt:variant>
      <vt:variant>
        <vt:lpstr>主题</vt:lpstr>
      </vt:variant>
      <vt:variant>
        <vt:i4>1</vt:i4>
      </vt:variant>
      <vt:variant>
        <vt:lpstr>幻灯片标题</vt:lpstr>
      </vt:variant>
      <vt:variant>
        <vt:i4>8</vt:i4>
      </vt:variant>
    </vt:vector>
  </HeadingPairs>
  <TitlesOfParts>
    <vt:vector size="53" baseType="lpstr">
      <vt:lpstr>Arial</vt:lpstr>
      <vt:lpstr>SimSun</vt:lpstr>
      <vt:lpstr>Wingdings</vt:lpstr>
      <vt:lpstr>Arial</vt:lpstr>
      <vt:lpstr>Roboto</vt:lpstr>
      <vt:lpstr>Comic Sans MS</vt:lpstr>
      <vt:lpstr>Comfortaa</vt:lpstr>
      <vt:lpstr>Microsoft YaHei</vt:lpstr>
      <vt:lpstr>Arial Unicode MS</vt:lpstr>
      <vt:lpstr>Arial Narrow</vt:lpstr>
      <vt:lpstr>Arial Black</vt:lpstr>
      <vt:lpstr>Aparajita</vt:lpstr>
      <vt:lpstr>Agency FB</vt:lpstr>
      <vt:lpstr>Algerian</vt:lpstr>
      <vt:lpstr>Arial Rounded MT Bold</vt:lpstr>
      <vt:lpstr>Bernard MT Condensed</vt:lpstr>
      <vt:lpstr>Blackadder ITC</vt:lpstr>
      <vt:lpstr>Bodoni MT Black</vt:lpstr>
      <vt:lpstr>Bodoni MT Condensed</vt:lpstr>
      <vt:lpstr>Book Antiqua</vt:lpstr>
      <vt:lpstr>Bradley Hand ITC</vt:lpstr>
      <vt:lpstr>Britannic Bold</vt:lpstr>
      <vt:lpstr>Bahnschrift Light Condensed</vt:lpstr>
      <vt:lpstr>Edwardian Script ITC</vt:lpstr>
      <vt:lpstr>Ebrima</vt:lpstr>
      <vt:lpstr>Courier New</vt:lpstr>
      <vt:lpstr>Corbel Light</vt:lpstr>
      <vt:lpstr>Curlz MT</vt:lpstr>
      <vt:lpstr>Dubai Light</vt:lpstr>
      <vt:lpstr>Informal Roman</vt:lpstr>
      <vt:lpstr>Ink Free</vt:lpstr>
      <vt:lpstr>Jokerman</vt:lpstr>
      <vt:lpstr>Juice ITC</vt:lpstr>
      <vt:lpstr>Kokila</vt:lpstr>
      <vt:lpstr>Kristen ITC</vt:lpstr>
      <vt:lpstr>Kunstler Script</vt:lpstr>
      <vt:lpstr>Goudy Stout</vt:lpstr>
      <vt:lpstr>Goudy Old Style</vt:lpstr>
      <vt:lpstr>Haettenschweiler</vt:lpstr>
      <vt:lpstr>Harlow Solid Italic</vt:lpstr>
      <vt:lpstr>Harrington</vt:lpstr>
      <vt:lpstr>High Tower Text</vt:lpstr>
      <vt:lpstr>HoloLens MDL2 Assets</vt:lpstr>
      <vt:lpstr>Wingdings</vt:lpstr>
      <vt:lpstr>Geometric</vt:lpstr>
      <vt:lpstr>PowerPoint 演示文稿</vt:lpstr>
      <vt:lpstr>What is Git?</vt:lpstr>
      <vt:lpstr>Why do we use it?🤔</vt:lpstr>
      <vt:lpstr>How it works?</vt:lpstr>
      <vt:lpstr>Newer Git concepts…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1</cp:revision>
  <dcterms:created xsi:type="dcterms:W3CDTF">2022-06-09T21:01:53Z</dcterms:created>
  <dcterms:modified xsi:type="dcterms:W3CDTF">2022-06-09T21:01:53Z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