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Comforta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Comfortaa-bold.fntdata"/><Relationship Id="rId16"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6f4438d84edf4c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6f4438d84edf4c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5bd60b3b896f35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5bd60b3b896f35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Basically, it is a software which stores the snapshots of the versions of your code and lets you come back to any version at just a click.</a:t>
            </a:r>
            <a:endParaRPr/>
          </a:p>
          <a:p>
            <a:pPr indent="0" lvl="0" marL="0" rtl="0" algn="l">
              <a:spcBef>
                <a:spcPts val="0"/>
              </a:spcBef>
              <a:spcAft>
                <a:spcPts val="0"/>
              </a:spcAft>
              <a:buNone/>
            </a:pPr>
            <a:r>
              <a:rPr lang="en-GB"/>
              <a:t>Version </a:t>
            </a:r>
            <a:r>
              <a:rPr lang="en-GB"/>
              <a:t>Control System means that if you accidentally delete a file or make a mistake, you have nothing to worry about, you can just recover them.</a:t>
            </a:r>
            <a:endParaRPr/>
          </a:p>
          <a:p>
            <a:pPr indent="0" lvl="0" marL="0" rtl="0" algn="l">
              <a:spcBef>
                <a:spcPts val="0"/>
              </a:spcBef>
              <a:spcAft>
                <a:spcPts val="0"/>
              </a:spcAft>
              <a:buNone/>
            </a:pPr>
            <a:r>
              <a:rPr lang="en-GB"/>
              <a:t>VCS can not only restore your previous working version, but it can also solve other concerns with code management and application deployment.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5bd60b3b896f35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5bd60b3b896f35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Traces changes and lets you revert back to any previous versions of the file, or whole project, monitor changes, who updated what in which version and why…</a:t>
            </a:r>
            <a:endParaRPr/>
          </a:p>
          <a:p>
            <a:pPr indent="-298450" lvl="0" marL="457200" rtl="0" algn="l">
              <a:spcBef>
                <a:spcPts val="0"/>
              </a:spcBef>
              <a:spcAft>
                <a:spcPts val="0"/>
              </a:spcAft>
              <a:buSzPts val="1100"/>
              <a:buChar char="●"/>
            </a:pPr>
            <a:r>
              <a:rPr lang="en-GB"/>
              <a:t>Find errors by checking what updations were made in what versions</a:t>
            </a:r>
            <a:endParaRPr/>
          </a:p>
          <a:p>
            <a:pPr indent="-298450" lvl="0" marL="457200" rtl="0" algn="l">
              <a:spcBef>
                <a:spcPts val="0"/>
              </a:spcBef>
              <a:spcAft>
                <a:spcPts val="0"/>
              </a:spcAft>
              <a:buSzPts val="1100"/>
              <a:buChar char="●"/>
            </a:pPr>
            <a:r>
              <a:rPr lang="en-GB"/>
              <a:t>Imagine having a time stone to go back and rectify your mistakes, create a new tangent in the time axis and manage messed up things, i</a:t>
            </a:r>
            <a:r>
              <a:rPr lang="en-GB"/>
              <a:t>t just is the tool</a:t>
            </a:r>
            <a:endParaRPr/>
          </a:p>
          <a:p>
            <a:pPr indent="-298450" lvl="0" marL="457200" rtl="0" algn="l">
              <a:spcBef>
                <a:spcPts val="0"/>
              </a:spcBef>
              <a:spcAft>
                <a:spcPts val="0"/>
              </a:spcAft>
              <a:buSzPts val="1100"/>
              <a:buChar char="●"/>
            </a:pPr>
            <a:r>
              <a:rPr lang="en-GB"/>
              <a:t>Requirements always change, new features added or older ones removed can be done in different branches and merged later if everything goes well</a:t>
            </a:r>
            <a:endParaRPr/>
          </a:p>
          <a:p>
            <a:pPr indent="-298450" lvl="0" marL="457200" rtl="0" algn="l">
              <a:spcBef>
                <a:spcPts val="0"/>
              </a:spcBef>
              <a:spcAft>
                <a:spcPts val="0"/>
              </a:spcAft>
              <a:buSzPts val="1100"/>
              <a:buChar char="●"/>
            </a:pPr>
            <a:r>
              <a:rPr lang="en-GB"/>
              <a:t>You can work with your team on the same project in different branches and merge the things later on. This dec</a:t>
            </a:r>
            <a:r>
              <a:rPr lang="en-GB"/>
              <a:t>reases interdependence in team, thereby increasing the productivity</a:t>
            </a:r>
            <a:endParaRPr/>
          </a:p>
          <a:p>
            <a:pPr indent="-298450" lvl="0" marL="457200" rtl="0" algn="l">
              <a:spcBef>
                <a:spcPts val="0"/>
              </a:spcBef>
              <a:spcAft>
                <a:spcPts val="0"/>
              </a:spcAft>
              <a:buSzPts val="1100"/>
              <a:buChar char="●"/>
            </a:pPr>
            <a:r>
              <a:rPr lang="en-GB"/>
              <a:t>Almost everything in git is done locally on computer and then can be uploaded to GitHub at the end of the day. Further the source code of git is in C, which is anyways fast.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7f921d7fd121bfe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7f921d7fd121bfe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Repository can be local or on so</a:t>
            </a:r>
            <a:r>
              <a:rPr lang="en-GB"/>
              <a:t>me hosting service as GitHub or bit bucket,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Can be pushed to remote repository as well after committing.</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6f4438d84edf4c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6f4438d84edf4c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6f4438d84edf4c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6f4438d84edf4c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nvSpPr>
        <p:spPr>
          <a:xfrm>
            <a:off x="1653284" y="4289700"/>
            <a:ext cx="3879300" cy="52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rgbClr val="FFFFFF"/>
                </a:solidFill>
                <a:latin typeface="Comic Sans MS"/>
                <a:ea typeface="Comic Sans MS"/>
                <a:cs typeface="Comic Sans MS"/>
                <a:sym typeface="Comic Sans MS"/>
              </a:rPr>
              <a:t>Made by Vaibhav Chaudhary</a:t>
            </a:r>
            <a:r>
              <a:rPr lang="en-GB">
                <a:solidFill>
                  <a:srgbClr val="FFFFFF"/>
                </a:solidFill>
                <a:latin typeface="Roboto"/>
                <a:ea typeface="Roboto"/>
                <a:cs typeface="Roboto"/>
                <a:sym typeface="Roboto"/>
              </a:rPr>
              <a:t> </a:t>
            </a:r>
            <a:endParaRPr>
              <a:solidFill>
                <a:srgbClr val="FFFFFF"/>
              </a:solidFill>
              <a:latin typeface="Roboto"/>
              <a:ea typeface="Roboto"/>
              <a:cs typeface="Roboto"/>
              <a:sym typeface="Roboto"/>
            </a:endParaRPr>
          </a:p>
        </p:txBody>
      </p:sp>
      <p:pic>
        <p:nvPicPr>
          <p:cNvPr id="86" name="Google Shape;86;p13"/>
          <p:cNvPicPr preferRelativeResize="0"/>
          <p:nvPr/>
        </p:nvPicPr>
        <p:blipFill>
          <a:blip r:embed="rId3">
            <a:alphaModFix/>
          </a:blip>
          <a:stretch>
            <a:fillRect/>
          </a:stretch>
        </p:blipFill>
        <p:spPr>
          <a:xfrm>
            <a:off x="942075" y="1362075"/>
            <a:ext cx="5793688" cy="241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800"/>
              <a:t>What is Git?</a:t>
            </a:r>
            <a:endParaRPr b="1" sz="2800"/>
          </a:p>
        </p:txBody>
      </p:sp>
      <p:sp>
        <p:nvSpPr>
          <p:cNvPr id="92" name="Google Shape;92;p14"/>
          <p:cNvSpPr txBox="1"/>
          <p:nvPr>
            <p:ph idx="1" type="body"/>
          </p:nvPr>
        </p:nvSpPr>
        <p:spPr>
          <a:xfrm>
            <a:off x="311700" y="1017800"/>
            <a:ext cx="8520600" cy="41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Git is a distributed version control system, which is free and open source. Created by Linus Torvalds, the developer of Linux operating system kernel, in 2005. Git is used for project collaboration and history exploration.</a:t>
            </a:r>
            <a:endParaRPr/>
          </a:p>
          <a:p>
            <a:pPr indent="0" lvl="0" marL="0" rtl="0" algn="l">
              <a:spcBef>
                <a:spcPts val="1200"/>
              </a:spcBef>
              <a:spcAft>
                <a:spcPts val="0"/>
              </a:spcAft>
              <a:buNone/>
            </a:pPr>
            <a:r>
              <a:rPr b="1" lang="en-GB"/>
              <a:t>Version Control System</a:t>
            </a:r>
            <a:r>
              <a:rPr lang="en-GB"/>
              <a:t>: </a:t>
            </a:r>
            <a:r>
              <a:rPr lang="en-GB" sz="1700"/>
              <a:t>Version control refers to the practice of tracking and managing changes to software code, and Version Control Systems refers to software tools that assist software teams in managing changes to source code over time.</a:t>
            </a:r>
            <a:endParaRPr sz="1700"/>
          </a:p>
          <a:p>
            <a:pPr indent="0" lvl="0" marL="0" rtl="0" algn="l">
              <a:spcBef>
                <a:spcPts val="1200"/>
              </a:spcBef>
              <a:spcAft>
                <a:spcPts val="1200"/>
              </a:spcAft>
              <a:buNone/>
            </a:pPr>
            <a:r>
              <a:rPr b="1" lang="en-GB"/>
              <a:t>Distributed VCS</a:t>
            </a:r>
            <a:r>
              <a:rPr lang="en-GB"/>
              <a:t>: Every participating node in distributed VCS has a complete copy of the project as well as a full revision history of each file. This allows you to work locally without a network connection all while allowing you to                     collaborate when you are back online via central remote </a:t>
            </a:r>
            <a:r>
              <a:rPr lang="en-GB"/>
              <a:t>                        </a:t>
            </a:r>
            <a:r>
              <a:rPr lang="en-GB"/>
              <a:t> repositories.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do we use it?🤔</a:t>
            </a:r>
            <a:endParaRPr/>
          </a:p>
        </p:txBody>
      </p:sp>
      <p:sp>
        <p:nvSpPr>
          <p:cNvPr id="98" name="Google Shape;98;p15"/>
          <p:cNvSpPr txBox="1"/>
          <p:nvPr>
            <p:ph idx="1" type="body"/>
          </p:nvPr>
        </p:nvSpPr>
        <p:spPr>
          <a:xfrm>
            <a:off x="623400" y="1278432"/>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Trace th</a:t>
            </a:r>
            <a:r>
              <a:rPr lang="en-GB"/>
              <a:t>e changes made to the code </a:t>
            </a:r>
            <a:endParaRPr/>
          </a:p>
          <a:p>
            <a:pPr indent="-342900" lvl="0" marL="457200" rtl="0" algn="l">
              <a:spcBef>
                <a:spcPts val="0"/>
              </a:spcBef>
              <a:spcAft>
                <a:spcPts val="0"/>
              </a:spcAft>
              <a:buSzPts val="1800"/>
              <a:buChar char="●"/>
            </a:pPr>
            <a:r>
              <a:rPr lang="en-GB"/>
              <a:t>Simplify code review</a:t>
            </a:r>
            <a:endParaRPr/>
          </a:p>
          <a:p>
            <a:pPr indent="-342900" lvl="0" marL="457200" rtl="0" algn="l">
              <a:spcBef>
                <a:spcPts val="0"/>
              </a:spcBef>
              <a:spcAft>
                <a:spcPts val="0"/>
              </a:spcAft>
              <a:buSzPts val="1800"/>
              <a:buChar char="●"/>
            </a:pPr>
            <a:r>
              <a:rPr lang="en-GB"/>
              <a:t>Modify code efficiently</a:t>
            </a:r>
            <a:endParaRPr/>
          </a:p>
          <a:p>
            <a:pPr indent="-342900" lvl="0" marL="457200" rtl="0" algn="l">
              <a:spcBef>
                <a:spcPts val="0"/>
              </a:spcBef>
              <a:spcAft>
                <a:spcPts val="0"/>
              </a:spcAft>
              <a:buSzPts val="1800"/>
              <a:buChar char="●"/>
            </a:pPr>
            <a:r>
              <a:rPr lang="en-GB"/>
              <a:t>Maintaining multiple versions of the code</a:t>
            </a:r>
            <a:endParaRPr/>
          </a:p>
          <a:p>
            <a:pPr indent="-342900" lvl="0" marL="457200" rtl="0" algn="l">
              <a:spcBef>
                <a:spcPts val="0"/>
              </a:spcBef>
              <a:spcAft>
                <a:spcPts val="0"/>
              </a:spcAft>
              <a:buSzPts val="1800"/>
              <a:buChar char="●"/>
            </a:pPr>
            <a:r>
              <a:rPr lang="en-GB"/>
              <a:t>Better collaboration and improved productivity </a:t>
            </a:r>
            <a:endParaRPr/>
          </a:p>
          <a:p>
            <a:pPr indent="-342900" lvl="0" marL="457200" rtl="0" algn="l">
              <a:spcBef>
                <a:spcPts val="0"/>
              </a:spcBef>
              <a:spcAft>
                <a:spcPts val="0"/>
              </a:spcAft>
              <a:buSzPts val="1800"/>
              <a:buChar char="●"/>
            </a:pPr>
            <a:r>
              <a:rPr lang="en-GB"/>
              <a:t>Lightweight and fast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it works?</a:t>
            </a:r>
            <a:endParaRPr/>
          </a:p>
        </p:txBody>
      </p:sp>
      <p:sp>
        <p:nvSpPr>
          <p:cNvPr id="104" name="Google Shape;104;p16"/>
          <p:cNvSpPr txBox="1"/>
          <p:nvPr>
            <p:ph idx="1" type="body"/>
          </p:nvPr>
        </p:nvSpPr>
        <p:spPr>
          <a:xfrm>
            <a:off x="311700" y="1229875"/>
            <a:ext cx="8520600" cy="415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Three main areas where code lives</a:t>
            </a:r>
            <a:r>
              <a:rPr lang="en-GB"/>
              <a:t>:-</a:t>
            </a:r>
            <a:endParaRPr/>
          </a:p>
          <a:p>
            <a:pPr indent="-342900" lvl="0" marL="457200" rtl="0" algn="l">
              <a:spcBef>
                <a:spcPts val="1200"/>
              </a:spcBef>
              <a:spcAft>
                <a:spcPts val="0"/>
              </a:spcAft>
              <a:buSzPts val="1800"/>
              <a:buChar char="●"/>
            </a:pPr>
            <a:r>
              <a:rPr b="1" lang="en-GB"/>
              <a:t>Working tree</a:t>
            </a:r>
            <a:r>
              <a:rPr lang="en-GB"/>
              <a:t>: It contains the files we are currently working on.</a:t>
            </a:r>
            <a:endParaRPr/>
          </a:p>
          <a:p>
            <a:pPr indent="-342900" lvl="0" marL="457200" rtl="0" algn="l">
              <a:spcBef>
                <a:spcPts val="0"/>
              </a:spcBef>
              <a:spcAft>
                <a:spcPts val="0"/>
              </a:spcAft>
              <a:buSzPts val="1800"/>
              <a:buChar char="●"/>
            </a:pPr>
            <a:r>
              <a:rPr b="1" lang="en-GB"/>
              <a:t>Staging area</a:t>
            </a:r>
            <a:r>
              <a:rPr lang="en-GB"/>
              <a:t>: It contains all the added files having new/changed code.All new/changed files are first added to the staging area before commit.</a:t>
            </a:r>
            <a:endParaRPr/>
          </a:p>
          <a:p>
            <a:pPr indent="-342900" lvl="0" marL="457200" rtl="0" algn="l">
              <a:spcBef>
                <a:spcPts val="0"/>
              </a:spcBef>
              <a:spcAft>
                <a:spcPts val="0"/>
              </a:spcAft>
              <a:buSzPts val="1800"/>
              <a:buChar char="●"/>
            </a:pPr>
            <a:r>
              <a:rPr b="1" lang="en-GB"/>
              <a:t>Repository</a:t>
            </a:r>
            <a:r>
              <a:rPr lang="en-GB"/>
              <a:t>: It contains all the files of the project.</a:t>
            </a:r>
            <a:endParaRPr/>
          </a:p>
          <a:p>
            <a:pPr indent="0" lvl="0" marL="0" rtl="0" algn="l">
              <a:spcBef>
                <a:spcPts val="1200"/>
              </a:spcBef>
              <a:spcAft>
                <a:spcPts val="0"/>
              </a:spcAft>
              <a:buNone/>
            </a:pPr>
            <a:r>
              <a:rPr lang="en-GB"/>
              <a:t>Every file goes through 3 stages:</a:t>
            </a:r>
            <a:endParaRPr/>
          </a:p>
          <a:p>
            <a:pPr indent="-342900" lvl="0" marL="457200" rtl="0" algn="l">
              <a:spcBef>
                <a:spcPts val="1200"/>
              </a:spcBef>
              <a:spcAft>
                <a:spcPts val="0"/>
              </a:spcAft>
              <a:buSzPts val="1800"/>
              <a:buChar char="●"/>
            </a:pPr>
            <a:r>
              <a:rPr b="1" lang="en-GB"/>
              <a:t>Modified</a:t>
            </a:r>
            <a:r>
              <a:rPr lang="en-GB"/>
              <a:t>: File is modified/changed in this stage.</a:t>
            </a:r>
            <a:endParaRPr/>
          </a:p>
          <a:p>
            <a:pPr indent="-342900" lvl="0" marL="457200" rtl="0" algn="l">
              <a:spcBef>
                <a:spcPts val="0"/>
              </a:spcBef>
              <a:spcAft>
                <a:spcPts val="0"/>
              </a:spcAft>
              <a:buSzPts val="1800"/>
              <a:buChar char="●"/>
            </a:pPr>
            <a:r>
              <a:rPr b="1" lang="en-GB"/>
              <a:t>Staged: </a:t>
            </a:r>
            <a:r>
              <a:rPr lang="en-GB"/>
              <a:t>Modified files sent into staging area.</a:t>
            </a:r>
            <a:endParaRPr/>
          </a:p>
          <a:p>
            <a:pPr indent="-342900" lvl="0" marL="457200" rtl="0" algn="l">
              <a:spcBef>
                <a:spcPts val="0"/>
              </a:spcBef>
              <a:spcAft>
                <a:spcPts val="0"/>
              </a:spcAft>
              <a:buSzPts val="1800"/>
              <a:buChar char="●"/>
            </a:pPr>
            <a:r>
              <a:rPr b="1" lang="en-GB"/>
              <a:t>Committed</a:t>
            </a:r>
            <a:r>
              <a:rPr lang="en-GB"/>
              <a:t>: Files are committed to reflect the changes                                   and store in the database.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0" y="0"/>
            <a:ext cx="6132300" cy="1630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latin typeface="Comfortaa"/>
                <a:ea typeface="Comfortaa"/>
                <a:cs typeface="Comfortaa"/>
                <a:sym typeface="Comfortaa"/>
              </a:rPr>
              <a:t>Newer </a:t>
            </a:r>
            <a:r>
              <a:rPr lang="en-GB">
                <a:latin typeface="Comfortaa"/>
                <a:ea typeface="Comfortaa"/>
                <a:cs typeface="Comfortaa"/>
                <a:sym typeface="Comfortaa"/>
              </a:rPr>
              <a:t>Git concepts…</a:t>
            </a:r>
            <a:endParaRPr>
              <a:latin typeface="Comfortaa"/>
              <a:ea typeface="Comfortaa"/>
              <a:cs typeface="Comfortaa"/>
              <a:sym typeface="Comfortaa"/>
            </a:endParaRPr>
          </a:p>
        </p:txBody>
      </p:sp>
      <p:pic>
        <p:nvPicPr>
          <p:cNvPr id="110" name="Google Shape;110;p17"/>
          <p:cNvPicPr preferRelativeResize="0"/>
          <p:nvPr/>
        </p:nvPicPr>
        <p:blipFill rotWithShape="1">
          <a:blip r:embed="rId3">
            <a:alphaModFix/>
          </a:blip>
          <a:srcRect b="52615" l="0" r="0" t="0"/>
          <a:stretch/>
        </p:blipFill>
        <p:spPr>
          <a:xfrm>
            <a:off x="719798" y="2035427"/>
            <a:ext cx="2706900" cy="1945451"/>
          </a:xfrm>
          <a:prstGeom prst="rect">
            <a:avLst/>
          </a:prstGeom>
          <a:noFill/>
          <a:ln>
            <a:noFill/>
          </a:ln>
        </p:spPr>
      </p:pic>
      <p:pic>
        <p:nvPicPr>
          <p:cNvPr id="111" name="Google Shape;111;p17"/>
          <p:cNvPicPr preferRelativeResize="0"/>
          <p:nvPr/>
        </p:nvPicPr>
        <p:blipFill rotWithShape="1">
          <a:blip r:embed="rId4">
            <a:alphaModFix/>
          </a:blip>
          <a:srcRect b="1250" l="0" r="0" t="51364"/>
          <a:stretch/>
        </p:blipFill>
        <p:spPr>
          <a:xfrm>
            <a:off x="3980328" y="2035425"/>
            <a:ext cx="2706801" cy="1945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