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5A611D2-EDF9-4AA3-87DA-328C6153C645}"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31A6ECA-09C2-4385-A1B0-910B8E7217B1}"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A8BC169E-5AA0-432A-AD70-92DC8EBBAD96}"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D762393F-D994-4C8E-98CC-505EA86FD896}"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 name="PlaceHolder 2"/>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72C61DF-CBCF-443A-B150-B7A5742D9E7B}"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53B4A274-151C-4BCC-887A-F3B8E8A4D78A}" type="slidenum">
              <a:t>&lt;#&gt;</a:t>
            </a:fld>
          </a:p>
        </p:txBody>
      </p:sp>
      <p:sp>
        <p:nvSpPr>
          <p:cNvPr id="4" name="PlaceHolder 3"/>
          <p:cNvSpPr>
            <a:spLocks noGrp="1"/>
          </p:cNvSpPr>
          <p:nvPr>
            <p:ph type="dt" idx="5"/>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66BC621D-DDF2-4A1D-B109-20B4F153AAC7}"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892A6937-B5A3-4E45-AF94-1BCD5DBE2751}"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4213AF6D-33B3-4B7C-AF14-07FCBBBFEAE4}"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DB5A1195-98A8-4701-9AB3-5049DE1E161E}"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5575FB7-D25E-4628-A75D-72E28254DE28}"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2F0A8F55-2388-4A51-9B8A-8B8CD93DBF6D}"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F3F19DC6-56AF-460F-9963-C593863F613E}"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02D55349-3956-4335-8C59-31B6EB139D3A}"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11B4A2C9-E4E7-43D1-A504-EFAF12B3F0B6}"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BBDD79B3-2AB5-4780-8979-6C0F590566F2}"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7"/>
          </p:nvPr>
        </p:nvSpPr>
        <p:spPr/>
        <p:txBody>
          <a:bodyPr/>
          <a:p>
            <a:fld id="{904E972B-2150-4A07-BBF0-33BA0B5D80B2}" type="slidenum">
              <a:t>&lt;#&gt;</a:t>
            </a:fld>
          </a:p>
        </p:txBody>
      </p:sp>
      <p:sp>
        <p:nvSpPr>
          <p:cNvPr id="9" name="PlaceHolder 8"/>
          <p:cNvSpPr>
            <a:spLocks noGrp="1"/>
          </p:cNvSpPr>
          <p:nvPr>
            <p:ph type="dt" idx="5"/>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7"/>
          </p:nvPr>
        </p:nvSpPr>
        <p:spPr/>
        <p:txBody>
          <a:bodyPr/>
          <a:p>
            <a:fld id="{E749F2E0-A4EF-47C1-AB82-7BE179D214D6}" type="slidenum">
              <a:t>&lt;#&gt;</a:t>
            </a:fld>
          </a:p>
        </p:txBody>
      </p:sp>
      <p:sp>
        <p:nvSpPr>
          <p:cNvPr id="11" name="PlaceHolder 10"/>
          <p:cNvSpPr>
            <a:spLocks noGrp="1"/>
          </p:cNvSpPr>
          <p:nvPr>
            <p:ph type="dt" idx="5"/>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A0D76D0-028A-474B-AC63-3BFEF260A64D}"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0756A02-B9C0-4ABF-83F6-7AEED99277E4}"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39AACC2-0FD2-4DCE-9A5A-C79FE5667F4B}"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68572EB-9DAB-4F57-AD09-289D4801D6A1}"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B8FD48D-00CF-4EEA-BC83-0CBB28E7447D}"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1892305-CC6E-4066-B310-3B1BA96E4FE9}"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1"/>
          <p:cNvSpPr>
            <a:spLocks noGrp="1"/>
          </p:cNvSpPr>
          <p:nvPr>
            <p:ph type="title"/>
          </p:nvPr>
        </p:nvSpPr>
        <p:spPr>
          <a:xfrm>
            <a:off x="581040" y="1020600"/>
            <a:ext cx="10993320" cy="1474560"/>
          </a:xfrm>
          <a:prstGeom prst="rect">
            <a:avLst/>
          </a:prstGeom>
          <a:noFill/>
          <a:ln w="0">
            <a:noFill/>
          </a:ln>
        </p:spPr>
        <p:txBody>
          <a:bodyPr anchor="b">
            <a:normAutofit/>
          </a:bodyPr>
          <a:p>
            <a:pPr>
              <a:lnSpc>
                <a:spcPct val="100000"/>
              </a:lnSpc>
              <a:buNone/>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r>
              <a:rPr b="0" lang="en-US" sz="900" spc="-1" strike="noStrike">
                <a:solidFill>
                  <a:srgbClr val="404040"/>
                </a:solidFill>
                <a:latin typeface="Franklin Gothic Book"/>
              </a:rPr>
              <a:t>&lt;date/time&gt;</a:t>
            </a:r>
            <a:endParaRPr b="0" lang="en-IN" sz="900" spc="-1" strike="noStrike">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rIns="90000" tIns="45000" bIns="4500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fld id="{93CFFBF1-0BB9-41F5-96AC-9AEDD265B25B}"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50" name="PlaceHolder 1"/>
          <p:cNvSpPr>
            <a:spLocks noGrp="1"/>
          </p:cNvSpPr>
          <p:nvPr>
            <p:ph type="title"/>
          </p:nvPr>
        </p:nvSpPr>
        <p:spPr>
          <a:xfrm>
            <a:off x="581040" y="702000"/>
            <a:ext cx="11029320" cy="529920"/>
          </a:xfrm>
          <a:prstGeom prst="rect">
            <a:avLst/>
          </a:prstGeom>
          <a:noFill/>
          <a:ln w="0">
            <a:noFill/>
          </a:ln>
        </p:spPr>
        <p:txBody>
          <a:bodyPr anchor="b">
            <a:noAutofit/>
          </a:bodyPr>
          <a:p>
            <a:pPr>
              <a:lnSpc>
                <a:spcPct val="100000"/>
              </a:lnSpc>
              <a:buNone/>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51" name="PlaceHolder 2"/>
          <p:cNvSpPr>
            <a:spLocks noGrp="1"/>
          </p:cNvSpPr>
          <p:nvPr>
            <p:ph type="body"/>
          </p:nvPr>
        </p:nvSpPr>
        <p:spPr>
          <a:xfrm>
            <a:off x="581040" y="1302120"/>
            <a:ext cx="11029320" cy="4672800"/>
          </a:xfrm>
          <a:prstGeom prst="rect">
            <a:avLst/>
          </a:prstGeom>
          <a:noFill/>
          <a:ln w="0">
            <a:noFill/>
          </a:ln>
        </p:spPr>
        <p:txBody>
          <a:bodyPr anchor="ctr">
            <a:noAutofit/>
          </a:bodyPr>
          <a:p>
            <a:pPr marL="306000" indent="-3060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630000" indent="-30600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7000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400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400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2" name="PlaceHolder 3"/>
          <p:cNvSpPr>
            <a:spLocks noGrp="1"/>
          </p:cNvSpPr>
          <p:nvPr>
            <p:ph type="dt" idx="4"/>
          </p:nvPr>
        </p:nvSpPr>
        <p:spPr>
          <a:xfrm>
            <a:off x="7606080" y="6423840"/>
            <a:ext cx="2844360" cy="364680"/>
          </a:xfrm>
          <a:prstGeom prst="rect">
            <a:avLst/>
          </a:prstGeom>
          <a:noFill/>
          <a:ln w="0">
            <a:noFill/>
          </a:ln>
        </p:spPr>
        <p:txBody>
          <a:bodyPr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r>
              <a:rPr b="0" lang="en-US" sz="900" spc="-1" strike="noStrike">
                <a:solidFill>
                  <a:srgbClr val="404040"/>
                </a:solidFill>
                <a:latin typeface="Franklin Gothic Book"/>
              </a:rPr>
              <a:t>&lt;date/time&gt;</a:t>
            </a:r>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3" name="PlaceHolder 1"/>
          <p:cNvSpPr>
            <a:spLocks noGrp="1"/>
          </p:cNvSpPr>
          <p:nvPr>
            <p:ph type="title"/>
          </p:nvPr>
        </p:nvSpPr>
        <p:spPr>
          <a:xfrm>
            <a:off x="576000" y="729720"/>
            <a:ext cx="11029320" cy="591840"/>
          </a:xfrm>
          <a:prstGeom prst="rect">
            <a:avLst/>
          </a:prstGeom>
          <a:noFill/>
          <a:ln w="0">
            <a:noFill/>
          </a:ln>
        </p:spPr>
        <p:txBody>
          <a:bodyPr anchor="b">
            <a:noAutofit/>
          </a:bodyPr>
          <a:p>
            <a:pPr>
              <a:lnSpc>
                <a:spcPct val="100000"/>
              </a:lnSpc>
              <a:buNone/>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94" name="PlaceHolder 2"/>
          <p:cNvSpPr>
            <a:spLocks noGrp="1"/>
          </p:cNvSpPr>
          <p:nvPr>
            <p:ph type="dt" idx="5"/>
          </p:nvPr>
        </p:nvSpPr>
        <p:spPr>
          <a:xfrm>
            <a:off x="7606080" y="6423840"/>
            <a:ext cx="2844360" cy="364680"/>
          </a:xfrm>
          <a:prstGeom prst="rect">
            <a:avLst/>
          </a:prstGeom>
          <a:noFill/>
          <a:ln w="0">
            <a:noFill/>
          </a:ln>
        </p:spPr>
        <p:txBody>
          <a:bodyPr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r>
              <a:rPr b="0" lang="en-US" sz="900" spc="-1" strike="noStrike">
                <a:solidFill>
                  <a:srgbClr val="404040"/>
                </a:solidFill>
                <a:latin typeface="Franklin Gothic Book"/>
              </a:rPr>
              <a:t>&lt;date/time&gt;</a:t>
            </a:r>
            <a:endParaRPr b="0" lang="en-IN" sz="900" spc="-1" strike="noStrike">
              <a:latin typeface="Times New Roman"/>
            </a:endParaRPr>
          </a:p>
        </p:txBody>
      </p:sp>
      <p:sp>
        <p:nvSpPr>
          <p:cNvPr id="95" name="PlaceHolder 3"/>
          <p:cNvSpPr>
            <a:spLocks noGrp="1"/>
          </p:cNvSpPr>
          <p:nvPr>
            <p:ph type="ftr" idx="6"/>
          </p:nvPr>
        </p:nvSpPr>
        <p:spPr>
          <a:xfrm>
            <a:off x="581040" y="6423840"/>
            <a:ext cx="6916680" cy="364680"/>
          </a:xfrm>
          <a:prstGeom prst="rect">
            <a:avLst/>
          </a:prstGeom>
          <a:noFill/>
          <a:ln w="0">
            <a:noFill/>
          </a:ln>
        </p:spPr>
        <p:txBody>
          <a:bodyPr lIns="90000" rIns="90000" tIns="45000" bIns="4500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96" name="PlaceHolder 4"/>
          <p:cNvSpPr>
            <a:spLocks noGrp="1"/>
          </p:cNvSpPr>
          <p:nvPr>
            <p:ph type="sldNum" idx="7"/>
          </p:nvPr>
        </p:nvSpPr>
        <p:spPr>
          <a:xfrm>
            <a:off x="10558440" y="6423840"/>
            <a:ext cx="1052280" cy="364680"/>
          </a:xfrm>
          <a:prstGeom prst="rect">
            <a:avLst/>
          </a:prstGeom>
          <a:noFill/>
          <a:ln w="0">
            <a:noFill/>
          </a:ln>
        </p:spPr>
        <p:txBody>
          <a:bodyPr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fld id="{5491DBD7-9CFD-480C-B1E3-146EBCAE816F}"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640" cy="977400"/>
          </a:xfrm>
          <a:prstGeom prst="rect">
            <a:avLst/>
          </a:prstGeom>
          <a:noFill/>
          <a:ln w="0">
            <a:noFill/>
          </a:ln>
        </p:spPr>
        <p:txBody>
          <a:bodyPr anchor="b">
            <a:noAutofit/>
          </a:bodyPr>
          <a:p>
            <a:pPr algn="ctr">
              <a:lnSpc>
                <a:spcPct val="100000"/>
              </a:lnSpc>
              <a:buNone/>
            </a:pPr>
            <a:r>
              <a:rPr b="1" lang="en-US" sz="3600" spc="-1" strike="noStrike" cap="all">
                <a:solidFill>
                  <a:srgbClr val="1cade4"/>
                </a:solidFill>
                <a:latin typeface="Arial"/>
              </a:rPr>
              <a:t>keylogger</a:t>
            </a:r>
            <a:endParaRPr b="0" lang="en-US" sz="3600" spc="-1" strike="noStrike">
              <a:solidFill>
                <a:srgbClr val="000000"/>
              </a:solidFill>
              <a:latin typeface="Franklin Gothic Book"/>
            </a:endParaRPr>
          </a:p>
        </p:txBody>
      </p:sp>
      <p:sp>
        <p:nvSpPr>
          <p:cNvPr id="135" name="TextBox 2"/>
          <p:cNvSpPr/>
          <p:nvPr/>
        </p:nvSpPr>
        <p:spPr>
          <a:xfrm>
            <a:off x="-354600" y="978840"/>
            <a:ext cx="12726360" cy="578520"/>
          </a:xfrm>
          <a:prstGeom prst="rect">
            <a:avLst/>
          </a:prstGeom>
          <a:noFill/>
          <a:ln w="0">
            <a:noFill/>
          </a:ln>
        </p:spPr>
        <p:style>
          <a:lnRef idx="0"/>
          <a:fillRef idx="0"/>
          <a:effectRef idx="0"/>
          <a:fontRef idx="minor"/>
        </p:style>
        <p:txBody>
          <a:bodyPr anchor="t">
            <a:spAutoFit/>
          </a:bodyPr>
          <a:p>
            <a:pPr algn="ctr">
              <a:lnSpc>
                <a:spcPct val="100000"/>
              </a:lnSpc>
              <a:buNone/>
            </a:pPr>
            <a:r>
              <a:rPr b="1" lang="en-US" sz="3200" spc="-1" strike="noStrike">
                <a:solidFill>
                  <a:srgbClr val="1482ac"/>
                </a:solidFill>
                <a:latin typeface="Arial"/>
              </a:rPr>
              <a:t>PROJECT</a:t>
            </a:r>
            <a:endParaRPr b="0" lang="en-IN" sz="3200" spc="-1" strike="noStrike">
              <a:latin typeface="Arial"/>
            </a:endParaRPr>
          </a:p>
        </p:txBody>
      </p:sp>
      <p:sp>
        <p:nvSpPr>
          <p:cNvPr id="136" name="TextBox 3"/>
          <p:cNvSpPr/>
          <p:nvPr/>
        </p:nvSpPr>
        <p:spPr>
          <a:xfrm>
            <a:off x="2334960" y="4363920"/>
            <a:ext cx="7979760" cy="1005840"/>
          </a:xfrm>
          <a:prstGeom prst="rect">
            <a:avLst/>
          </a:prstGeom>
          <a:noFill/>
          <a:ln w="0">
            <a:noFill/>
          </a:ln>
        </p:spPr>
        <p:style>
          <a:lnRef idx="0"/>
          <a:fillRef idx="0"/>
          <a:effectRef idx="0"/>
          <a:fontRef idx="minor"/>
        </p:style>
        <p:txBody>
          <a:bodyPr anchor="t">
            <a:spAutoFit/>
          </a:bodyPr>
          <a:p>
            <a:pPr>
              <a:lnSpc>
                <a:spcPct val="100000"/>
              </a:lnSpc>
              <a:buNone/>
            </a:pPr>
            <a:r>
              <a:rPr b="1" lang="en-US" sz="2000" spc="-1" strike="noStrike">
                <a:solidFill>
                  <a:srgbClr val="1482ac"/>
                </a:solidFill>
                <a:latin typeface="Arial"/>
              </a:rPr>
              <a:t>Presented By:</a:t>
            </a:r>
            <a:endParaRPr b="0" lang="en-IN" sz="2000" spc="-1" strike="noStrike">
              <a:latin typeface="Arial"/>
            </a:endParaRPr>
          </a:p>
          <a:p>
            <a:pPr marL="457200" indent="-457200">
              <a:lnSpc>
                <a:spcPct val="100000"/>
              </a:lnSpc>
              <a:buClr>
                <a:srgbClr val="1482ac"/>
              </a:buClr>
              <a:buFont typeface="StarSymbol"/>
              <a:buAutoNum type="arabicPeriod"/>
            </a:pPr>
            <a:r>
              <a:rPr b="1" lang="en-US" sz="2000" spc="-1" strike="noStrike">
                <a:solidFill>
                  <a:srgbClr val="1482ac"/>
                </a:solidFill>
                <a:latin typeface="Arial"/>
              </a:rPr>
              <a:t>M. Vaikunth (2021103059) –College of Engineering, Guindy – Computer Science &amp; Engineering</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5240" cy="1325160"/>
          </a:xfrm>
          <a:prstGeom prst="rect">
            <a:avLst/>
          </a:prstGeom>
          <a:noFill/>
          <a:ln w="0">
            <a:noFill/>
          </a:ln>
        </p:spPr>
        <p:txBody>
          <a:bodyPr anchor="b">
            <a:noAutofit/>
          </a:bodyPr>
          <a:p>
            <a:pPr>
              <a:lnSpc>
                <a:spcPct val="100000"/>
              </a:lnSpc>
              <a:buNone/>
            </a:pPr>
            <a:r>
              <a:rPr b="1" lang="en-US" sz="2800" spc="-1" strike="noStrike" cap="all">
                <a:solidFill>
                  <a:srgbClr val="002060"/>
                </a:solidFill>
                <a:latin typeface="Arial"/>
              </a:rPr>
              <a:t>OUTLINE</a:t>
            </a:r>
            <a:endParaRPr b="0" lang="en-US" sz="2800" spc="-1" strike="noStrike">
              <a:solidFill>
                <a:srgbClr val="000000"/>
              </a:solidFill>
              <a:latin typeface="Franklin Gothic Book"/>
            </a:endParaRPr>
          </a:p>
        </p:txBody>
      </p:sp>
      <p:sp>
        <p:nvSpPr>
          <p:cNvPr id="138" name="PlaceHolder 2"/>
          <p:cNvSpPr>
            <a:spLocks noGrp="1"/>
          </p:cNvSpPr>
          <p:nvPr>
            <p:ph/>
          </p:nvPr>
        </p:nvSpPr>
        <p:spPr>
          <a:xfrm>
            <a:off x="838080" y="1618920"/>
            <a:ext cx="11018520" cy="5238720"/>
          </a:xfrm>
          <a:prstGeom prst="rect">
            <a:avLst/>
          </a:prstGeom>
          <a:noFill/>
          <a:ln w="0">
            <a:noFill/>
          </a:ln>
        </p:spPr>
        <p:txBody>
          <a:bodyPr anchor="t">
            <a:noAutofit/>
          </a:bodyPr>
          <a:p>
            <a:pPr>
              <a:lnSpc>
                <a:spcPct val="110000"/>
              </a:lnSpc>
              <a:spcBef>
                <a:spcPts val="400"/>
              </a:spcBef>
              <a:spcAft>
                <a:spcPts val="601"/>
              </a:spcAft>
              <a:buNone/>
              <a:tabLst>
                <a:tab algn="l" pos="0"/>
              </a:tabLst>
            </a:pPr>
            <a:r>
              <a:rPr b="1"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(Should not include solution)</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a:t>
            </a:r>
            <a:r>
              <a:rPr b="1" lang="en-US" sz="2000" spc="-1" strike="noStrike">
                <a:solidFill>
                  <a:srgbClr val="404040"/>
                </a:solidFill>
                <a:latin typeface="Arial"/>
                <a:ea typeface="Franklin Gothic Book"/>
              </a:rPr>
              <a:t>Development Approach </a:t>
            </a:r>
            <a:r>
              <a:rPr b="0" lang="en-US" sz="2000" spc="-1" strike="noStrike">
                <a:solidFill>
                  <a:srgbClr val="404040"/>
                </a:solidFill>
                <a:latin typeface="Arial"/>
                <a:ea typeface="Franklin Gothic Book"/>
              </a:rPr>
              <a:t>(Technology Used)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US" sz="2000" spc="-1" strike="noStrike">
              <a:solidFill>
                <a:srgbClr val="404040"/>
              </a:solidFill>
              <a:latin typeface="Franklin Gothic Book"/>
            </a:endParaRPr>
          </a:p>
          <a:p>
            <a:pPr>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a:lnSpc>
                <a:spcPct val="100000"/>
              </a:lnSpc>
              <a:buNone/>
            </a:pPr>
            <a:r>
              <a:rPr b="1" lang="en-US" sz="4400" spc="-1" strike="noStrike" cap="all">
                <a:solidFill>
                  <a:srgbClr val="1cade4"/>
                </a:solidFill>
                <a:latin typeface="Arial"/>
              </a:rPr>
              <a:t>Problem Statement</a:t>
            </a:r>
            <a:endParaRPr b="0" lang="en-US" sz="4400" spc="-1" strike="noStrike">
              <a:solidFill>
                <a:srgbClr val="000000"/>
              </a:solidFill>
              <a:latin typeface="Franklin Gothic Book"/>
            </a:endParaRPr>
          </a:p>
        </p:txBody>
      </p:sp>
      <p:sp>
        <p:nvSpPr>
          <p:cNvPr id="140" name="PlaceHolder 2"/>
          <p:cNvSpPr>
            <a:spLocks noGrp="1"/>
          </p:cNvSpPr>
          <p:nvPr>
            <p:ph/>
          </p:nvPr>
        </p:nvSpPr>
        <p:spPr>
          <a:xfrm>
            <a:off x="452520" y="1237680"/>
            <a:ext cx="11029320" cy="4672800"/>
          </a:xfrm>
          <a:prstGeom prst="rect">
            <a:avLst/>
          </a:prstGeom>
          <a:noFill/>
          <a:ln w="0">
            <a:noFill/>
          </a:ln>
        </p:spPr>
        <p:txBody>
          <a:bodyPr anchor="ctr">
            <a:noAutofit/>
          </a:bodyPr>
          <a:p>
            <a:pPr marL="305280" indent="-30528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a:lnSpc>
                <a:spcPct val="100000"/>
              </a:lnSpc>
              <a:buNone/>
            </a:pPr>
            <a:r>
              <a:rPr b="1" lang="en-US" sz="4400" spc="-1" strike="noStrike" cap="all">
                <a:solidFill>
                  <a:srgbClr val="1cade4"/>
                </a:solidFill>
                <a:latin typeface="Arial"/>
              </a:rPr>
              <a:t>Proposed Solution</a:t>
            </a:r>
            <a:endParaRPr b="0" lang="en-US" sz="4400" spc="-1" strike="noStrike">
              <a:solidFill>
                <a:srgbClr val="000000"/>
              </a:solidFill>
              <a:latin typeface="Franklin Gothic Book"/>
            </a:endParaRPr>
          </a:p>
        </p:txBody>
      </p:sp>
      <p:sp>
        <p:nvSpPr>
          <p:cNvPr id="142" name="PlaceHolder 2"/>
          <p:cNvSpPr>
            <a:spLocks noGrp="1"/>
          </p:cNvSpPr>
          <p:nvPr>
            <p:ph/>
          </p:nvPr>
        </p:nvSpPr>
        <p:spPr>
          <a:xfrm>
            <a:off x="441720" y="1087200"/>
            <a:ext cx="11613240" cy="5563440"/>
          </a:xfrm>
          <a:prstGeom prst="rect">
            <a:avLst/>
          </a:prstGeom>
          <a:noFill/>
          <a:ln w="0">
            <a:noFill/>
          </a:ln>
        </p:spPr>
        <p:txBody>
          <a:bodyPr anchor="ctr">
            <a:noAutofit/>
          </a:bodyPr>
          <a:p>
            <a:pPr marL="305280" indent="-305280">
              <a:lnSpc>
                <a:spcPct val="110000"/>
              </a:lnSpc>
              <a:spcBef>
                <a:spcPts val="139"/>
              </a:spcBef>
              <a:spcAft>
                <a:spcPts val="601"/>
              </a:spcAft>
              <a:buClr>
                <a:srgbClr val="1cade4"/>
              </a:buClr>
              <a:buSzPct val="92000"/>
              <a:buFont typeface="Wingdings 2" charset="2"/>
              <a:buChar char=""/>
            </a:pPr>
            <a:r>
              <a:rPr b="0" lang="en-US" sz="700" spc="-1" strike="noStrike">
                <a:solidFill>
                  <a:srgbClr val="404040"/>
                </a:solidFill>
                <a:latin typeface="Franklin Gothic Book"/>
              </a:rPr>
              <a:t>Here are some proposed solutions to mitigate the risks posed by a keylogger:</a:t>
            </a:r>
            <a:endParaRPr b="0" lang="en-US" sz="700" spc="-1" strike="noStrike">
              <a:solidFill>
                <a:srgbClr val="404040"/>
              </a:solidFill>
              <a:latin typeface="Franklin Gothic Book"/>
            </a:endParaRPr>
          </a:p>
          <a:p>
            <a:pPr>
              <a:lnSpc>
                <a:spcPct val="110000"/>
              </a:lnSpc>
              <a:spcBef>
                <a:spcPts val="139"/>
              </a:spcBef>
              <a:spcAft>
                <a:spcPts val="601"/>
              </a:spcAft>
              <a:buNone/>
            </a:pPr>
            <a:endParaRPr b="0" lang="en-US" sz="700" spc="-1" strike="noStrike">
              <a:solidFill>
                <a:srgbClr val="404040"/>
              </a:solidFill>
              <a:latin typeface="Franklin Gothic Book"/>
            </a:endParaRPr>
          </a:p>
          <a:p>
            <a:pPr marL="305280" indent="-305280">
              <a:lnSpc>
                <a:spcPct val="110000"/>
              </a:lnSpc>
              <a:spcBef>
                <a:spcPts val="139"/>
              </a:spcBef>
              <a:spcAft>
                <a:spcPts val="601"/>
              </a:spcAft>
              <a:buClr>
                <a:srgbClr val="1cade4"/>
              </a:buClr>
              <a:buSzPct val="92000"/>
              <a:buFont typeface="Wingdings 2" charset="2"/>
              <a:buChar char=""/>
            </a:pPr>
            <a:r>
              <a:rPr b="0" lang="en-US" sz="700" spc="-1" strike="noStrike">
                <a:solidFill>
                  <a:srgbClr val="404040"/>
                </a:solidFill>
                <a:latin typeface="Franklin Gothic Book"/>
              </a:rPr>
              <a:t>1. **Use Antivirus Software**: Employ reputable antivirus software that includes keylogger detection capabilities. Regularly update the antivirus software to ensure it can identify the latest keyloggers.</a:t>
            </a:r>
            <a:endParaRPr b="0" lang="en-US" sz="700" spc="-1" strike="noStrike">
              <a:solidFill>
                <a:srgbClr val="404040"/>
              </a:solidFill>
              <a:latin typeface="Franklin Gothic Book"/>
            </a:endParaRPr>
          </a:p>
          <a:p>
            <a:pPr>
              <a:lnSpc>
                <a:spcPct val="110000"/>
              </a:lnSpc>
              <a:spcBef>
                <a:spcPts val="139"/>
              </a:spcBef>
              <a:spcAft>
                <a:spcPts val="601"/>
              </a:spcAft>
              <a:buNone/>
            </a:pPr>
            <a:endParaRPr b="0" lang="en-US" sz="700" spc="-1" strike="noStrike">
              <a:solidFill>
                <a:srgbClr val="404040"/>
              </a:solidFill>
              <a:latin typeface="Franklin Gothic Book"/>
            </a:endParaRPr>
          </a:p>
          <a:p>
            <a:pPr marL="305280" indent="-305280">
              <a:lnSpc>
                <a:spcPct val="110000"/>
              </a:lnSpc>
              <a:spcBef>
                <a:spcPts val="139"/>
              </a:spcBef>
              <a:spcAft>
                <a:spcPts val="601"/>
              </a:spcAft>
              <a:buClr>
                <a:srgbClr val="1cade4"/>
              </a:buClr>
              <a:buSzPct val="92000"/>
              <a:buFont typeface="Wingdings 2" charset="2"/>
              <a:buChar char=""/>
            </a:pPr>
            <a:r>
              <a:rPr b="0" lang="en-US" sz="700" spc="-1" strike="noStrike">
                <a:solidFill>
                  <a:srgbClr val="404040"/>
                </a:solidFill>
                <a:latin typeface="Franklin Gothic Book"/>
              </a:rPr>
              <a:t>2. **Implement Firewall Protection**: Utilize a firewall to monitor and control incoming and outgoing network traffic. Firewalls can block unauthorized attempts by keyloggers to transmit captured data to remote servers.</a:t>
            </a:r>
            <a:endParaRPr b="0" lang="en-US" sz="700" spc="-1" strike="noStrike">
              <a:solidFill>
                <a:srgbClr val="404040"/>
              </a:solidFill>
              <a:latin typeface="Franklin Gothic Book"/>
            </a:endParaRPr>
          </a:p>
          <a:p>
            <a:pPr>
              <a:lnSpc>
                <a:spcPct val="110000"/>
              </a:lnSpc>
              <a:spcBef>
                <a:spcPts val="139"/>
              </a:spcBef>
              <a:spcAft>
                <a:spcPts val="601"/>
              </a:spcAft>
              <a:buNone/>
            </a:pPr>
            <a:endParaRPr b="0" lang="en-US" sz="700" spc="-1" strike="noStrike">
              <a:solidFill>
                <a:srgbClr val="404040"/>
              </a:solidFill>
              <a:latin typeface="Franklin Gothic Book"/>
            </a:endParaRPr>
          </a:p>
          <a:p>
            <a:pPr marL="305280" indent="-305280">
              <a:lnSpc>
                <a:spcPct val="110000"/>
              </a:lnSpc>
              <a:spcBef>
                <a:spcPts val="139"/>
              </a:spcBef>
              <a:spcAft>
                <a:spcPts val="601"/>
              </a:spcAft>
              <a:buClr>
                <a:srgbClr val="1cade4"/>
              </a:buClr>
              <a:buSzPct val="92000"/>
              <a:buFont typeface="Wingdings 2" charset="2"/>
              <a:buChar char=""/>
            </a:pPr>
            <a:r>
              <a:rPr b="0" lang="en-US" sz="700" spc="-1" strike="noStrike">
                <a:solidFill>
                  <a:srgbClr val="404040"/>
                </a:solidFill>
                <a:latin typeface="Franklin Gothic Book"/>
              </a:rPr>
              <a:t>3. **Practice Safe Browsing Habits**: Educate users about the risks associated with downloading files or clicking on links from unknown or untrusted sources. Encourage users to only download software from reputable sources and to avoid clicking on suspicious links or attachments in emails.</a:t>
            </a:r>
            <a:endParaRPr b="0" lang="en-US" sz="700" spc="-1" strike="noStrike">
              <a:solidFill>
                <a:srgbClr val="404040"/>
              </a:solidFill>
              <a:latin typeface="Franklin Gothic Book"/>
            </a:endParaRPr>
          </a:p>
          <a:p>
            <a:pPr>
              <a:lnSpc>
                <a:spcPct val="110000"/>
              </a:lnSpc>
              <a:spcBef>
                <a:spcPts val="139"/>
              </a:spcBef>
              <a:spcAft>
                <a:spcPts val="601"/>
              </a:spcAft>
              <a:buNone/>
            </a:pPr>
            <a:endParaRPr b="0" lang="en-US" sz="700" spc="-1" strike="noStrike">
              <a:solidFill>
                <a:srgbClr val="404040"/>
              </a:solidFill>
              <a:latin typeface="Franklin Gothic Book"/>
            </a:endParaRPr>
          </a:p>
          <a:p>
            <a:pPr marL="305280" indent="-305280">
              <a:lnSpc>
                <a:spcPct val="110000"/>
              </a:lnSpc>
              <a:spcBef>
                <a:spcPts val="139"/>
              </a:spcBef>
              <a:spcAft>
                <a:spcPts val="601"/>
              </a:spcAft>
              <a:buClr>
                <a:srgbClr val="1cade4"/>
              </a:buClr>
              <a:buSzPct val="92000"/>
              <a:buFont typeface="Wingdings 2" charset="2"/>
              <a:buChar char=""/>
            </a:pPr>
            <a:r>
              <a:rPr b="0" lang="en-US" sz="700" spc="-1" strike="noStrike">
                <a:solidFill>
                  <a:srgbClr val="404040"/>
                </a:solidFill>
                <a:latin typeface="Franklin Gothic Book"/>
              </a:rPr>
              <a:t>4. **Use Virtual Keyboards**: Employ virtual keyboards for sensitive activities such as entering passwords or financial information. Virtual keyboards allow users to input data by clicking on-screen keys, making it more difficult for keyloggers to capture keystrokes.</a:t>
            </a:r>
            <a:endParaRPr b="0" lang="en-US" sz="700" spc="-1" strike="noStrike">
              <a:solidFill>
                <a:srgbClr val="404040"/>
              </a:solidFill>
              <a:latin typeface="Franklin Gothic Book"/>
            </a:endParaRPr>
          </a:p>
          <a:p>
            <a:pPr>
              <a:lnSpc>
                <a:spcPct val="110000"/>
              </a:lnSpc>
              <a:spcBef>
                <a:spcPts val="139"/>
              </a:spcBef>
              <a:spcAft>
                <a:spcPts val="601"/>
              </a:spcAft>
              <a:buNone/>
            </a:pPr>
            <a:endParaRPr b="0" lang="en-US" sz="700" spc="-1" strike="noStrike">
              <a:solidFill>
                <a:srgbClr val="404040"/>
              </a:solidFill>
              <a:latin typeface="Franklin Gothic Book"/>
            </a:endParaRPr>
          </a:p>
          <a:p>
            <a:pPr marL="305280" indent="-305280">
              <a:lnSpc>
                <a:spcPct val="110000"/>
              </a:lnSpc>
              <a:spcBef>
                <a:spcPts val="139"/>
              </a:spcBef>
              <a:spcAft>
                <a:spcPts val="601"/>
              </a:spcAft>
              <a:buClr>
                <a:srgbClr val="1cade4"/>
              </a:buClr>
              <a:buSzPct val="92000"/>
              <a:buFont typeface="Wingdings 2" charset="2"/>
              <a:buChar char=""/>
            </a:pPr>
            <a:r>
              <a:rPr b="0" lang="en-US" sz="700" spc="-1" strike="noStrike">
                <a:solidFill>
                  <a:srgbClr val="404040"/>
                </a:solidFill>
                <a:latin typeface="Franklin Gothic Book"/>
              </a:rPr>
              <a:t>5. **Regularly Update Software**: Ensure that operating systems, applications, and software are regularly updated with the latest security patches and fixes. Vulnerabilities in software can be exploited by keyloggers to gain unauthorized access to systems.</a:t>
            </a:r>
            <a:endParaRPr b="0" lang="en-US" sz="700" spc="-1" strike="noStrike">
              <a:solidFill>
                <a:srgbClr val="404040"/>
              </a:solidFill>
              <a:latin typeface="Franklin Gothic Book"/>
            </a:endParaRPr>
          </a:p>
          <a:p>
            <a:pPr>
              <a:lnSpc>
                <a:spcPct val="110000"/>
              </a:lnSpc>
              <a:spcBef>
                <a:spcPts val="139"/>
              </a:spcBef>
              <a:spcAft>
                <a:spcPts val="601"/>
              </a:spcAft>
              <a:buNone/>
            </a:pPr>
            <a:endParaRPr b="0" lang="en-US" sz="700" spc="-1" strike="noStrike">
              <a:solidFill>
                <a:srgbClr val="404040"/>
              </a:solidFill>
              <a:latin typeface="Franklin Gothic Book"/>
            </a:endParaRPr>
          </a:p>
          <a:p>
            <a:pPr marL="305280" indent="-305280">
              <a:lnSpc>
                <a:spcPct val="110000"/>
              </a:lnSpc>
              <a:spcBef>
                <a:spcPts val="139"/>
              </a:spcBef>
              <a:spcAft>
                <a:spcPts val="601"/>
              </a:spcAft>
              <a:buClr>
                <a:srgbClr val="1cade4"/>
              </a:buClr>
              <a:buSzPct val="92000"/>
              <a:buFont typeface="Wingdings 2" charset="2"/>
              <a:buChar char=""/>
            </a:pPr>
            <a:r>
              <a:rPr b="0" lang="en-US" sz="700" spc="-1" strike="noStrike">
                <a:solidFill>
                  <a:srgbClr val="404040"/>
                </a:solidFill>
                <a:latin typeface="Franklin Gothic Book"/>
              </a:rPr>
              <a:t>6. **Implement Two-Factor Authentication (2FA)**: Enable two-factor authentication for accessing sensitive accounts or systems. 2FA adds an extra layer of security by requiring users to provide two forms of authentication, such as a password and a temporary code sent to their mobile device.</a:t>
            </a:r>
            <a:endParaRPr b="0" lang="en-US" sz="700" spc="-1" strike="noStrike">
              <a:solidFill>
                <a:srgbClr val="404040"/>
              </a:solidFill>
              <a:latin typeface="Franklin Gothic Book"/>
            </a:endParaRPr>
          </a:p>
          <a:p>
            <a:pPr>
              <a:lnSpc>
                <a:spcPct val="110000"/>
              </a:lnSpc>
              <a:spcBef>
                <a:spcPts val="139"/>
              </a:spcBef>
              <a:spcAft>
                <a:spcPts val="601"/>
              </a:spcAft>
              <a:buNone/>
            </a:pPr>
            <a:endParaRPr b="0" lang="en-US" sz="700" spc="-1" strike="noStrike">
              <a:solidFill>
                <a:srgbClr val="404040"/>
              </a:solidFill>
              <a:latin typeface="Franklin Gothic Book"/>
            </a:endParaRPr>
          </a:p>
          <a:p>
            <a:pPr marL="305280" indent="-305280">
              <a:lnSpc>
                <a:spcPct val="110000"/>
              </a:lnSpc>
              <a:spcBef>
                <a:spcPts val="139"/>
              </a:spcBef>
              <a:spcAft>
                <a:spcPts val="601"/>
              </a:spcAft>
              <a:buClr>
                <a:srgbClr val="1cade4"/>
              </a:buClr>
              <a:buSzPct val="92000"/>
              <a:buFont typeface="Wingdings 2" charset="2"/>
              <a:buChar char=""/>
            </a:pPr>
            <a:r>
              <a:rPr b="0" lang="en-US" sz="700" spc="-1" strike="noStrike">
                <a:solidFill>
                  <a:srgbClr val="404040"/>
                </a:solidFill>
                <a:latin typeface="Franklin Gothic Book"/>
              </a:rPr>
              <a:t>7. **Monitor System Activity**: Regularly monitor system activity and review logs for any suspicious behavior or unauthorized access attempts. Promptly investigate and respond to any anomalies detected.</a:t>
            </a:r>
            <a:endParaRPr b="0" lang="en-US" sz="700" spc="-1" strike="noStrike">
              <a:solidFill>
                <a:srgbClr val="404040"/>
              </a:solidFill>
              <a:latin typeface="Franklin Gothic Book"/>
            </a:endParaRPr>
          </a:p>
          <a:p>
            <a:pPr>
              <a:lnSpc>
                <a:spcPct val="110000"/>
              </a:lnSpc>
              <a:spcBef>
                <a:spcPts val="139"/>
              </a:spcBef>
              <a:spcAft>
                <a:spcPts val="601"/>
              </a:spcAft>
              <a:buNone/>
            </a:pPr>
            <a:endParaRPr b="0" lang="en-US" sz="700" spc="-1" strike="noStrike">
              <a:solidFill>
                <a:srgbClr val="404040"/>
              </a:solidFill>
              <a:latin typeface="Franklin Gothic Book"/>
            </a:endParaRPr>
          </a:p>
          <a:p>
            <a:pPr marL="305280" indent="-305280">
              <a:lnSpc>
                <a:spcPct val="110000"/>
              </a:lnSpc>
              <a:spcBef>
                <a:spcPts val="139"/>
              </a:spcBef>
              <a:spcAft>
                <a:spcPts val="601"/>
              </a:spcAft>
              <a:buClr>
                <a:srgbClr val="1cade4"/>
              </a:buClr>
              <a:buSzPct val="92000"/>
              <a:buFont typeface="Wingdings 2" charset="2"/>
              <a:buChar char=""/>
            </a:pPr>
            <a:r>
              <a:rPr b="0" lang="en-US" sz="700" spc="-1" strike="noStrike">
                <a:solidFill>
                  <a:srgbClr val="404040"/>
                </a:solidFill>
                <a:latin typeface="Franklin Gothic Book"/>
              </a:rPr>
              <a:t>8. **Use Anti-Keylogger Tools**: Consider using dedicated anti-keylogger software that is specifically designed to detect and remove keyloggers from systems.</a:t>
            </a:r>
            <a:endParaRPr b="0" lang="en-US" sz="700" spc="-1" strike="noStrike">
              <a:solidFill>
                <a:srgbClr val="404040"/>
              </a:solidFill>
              <a:latin typeface="Franklin Gothic Book"/>
            </a:endParaRPr>
          </a:p>
          <a:p>
            <a:pPr>
              <a:lnSpc>
                <a:spcPct val="110000"/>
              </a:lnSpc>
              <a:spcBef>
                <a:spcPts val="139"/>
              </a:spcBef>
              <a:spcAft>
                <a:spcPts val="601"/>
              </a:spcAft>
              <a:buNone/>
            </a:pPr>
            <a:endParaRPr b="0" lang="en-US" sz="700" spc="-1" strike="noStrike">
              <a:solidFill>
                <a:srgbClr val="404040"/>
              </a:solidFill>
              <a:latin typeface="Franklin Gothic Book"/>
            </a:endParaRPr>
          </a:p>
          <a:p>
            <a:pPr marL="305280" indent="-305280">
              <a:lnSpc>
                <a:spcPct val="110000"/>
              </a:lnSpc>
              <a:spcBef>
                <a:spcPts val="139"/>
              </a:spcBef>
              <a:spcAft>
                <a:spcPts val="601"/>
              </a:spcAft>
              <a:buClr>
                <a:srgbClr val="1cade4"/>
              </a:buClr>
              <a:buSzPct val="92000"/>
              <a:buFont typeface="Wingdings 2" charset="2"/>
              <a:buChar char=""/>
            </a:pPr>
            <a:r>
              <a:rPr b="0" lang="en-US" sz="700" spc="-1" strike="noStrike">
                <a:solidFill>
                  <a:srgbClr val="404040"/>
                </a:solidFill>
                <a:latin typeface="Franklin Gothic Book"/>
              </a:rPr>
              <a:t>9. **Encrypt Sensitive Data**: Encrypt sensitive data, such as passwords and personal information, to protect it from being intercepted or captured by keyloggers.</a:t>
            </a:r>
            <a:endParaRPr b="0" lang="en-US" sz="700" spc="-1" strike="noStrike">
              <a:solidFill>
                <a:srgbClr val="404040"/>
              </a:solidFill>
              <a:latin typeface="Franklin Gothic Book"/>
            </a:endParaRPr>
          </a:p>
          <a:p>
            <a:pPr>
              <a:lnSpc>
                <a:spcPct val="110000"/>
              </a:lnSpc>
              <a:spcBef>
                <a:spcPts val="139"/>
              </a:spcBef>
              <a:spcAft>
                <a:spcPts val="601"/>
              </a:spcAft>
              <a:buNone/>
            </a:pPr>
            <a:endParaRPr b="0" lang="en-US" sz="700" spc="-1" strike="noStrike">
              <a:solidFill>
                <a:srgbClr val="404040"/>
              </a:solidFill>
              <a:latin typeface="Franklin Gothic Book"/>
            </a:endParaRPr>
          </a:p>
          <a:p>
            <a:pPr marL="305280" indent="-305280">
              <a:lnSpc>
                <a:spcPct val="110000"/>
              </a:lnSpc>
              <a:spcBef>
                <a:spcPts val="139"/>
              </a:spcBef>
              <a:spcAft>
                <a:spcPts val="601"/>
              </a:spcAft>
              <a:buClr>
                <a:srgbClr val="1cade4"/>
              </a:buClr>
              <a:buSzPct val="92000"/>
              <a:buFont typeface="Wingdings 2" charset="2"/>
              <a:buChar char=""/>
            </a:pPr>
            <a:r>
              <a:rPr b="0" lang="en-US" sz="700" spc="-1" strike="noStrike">
                <a:solidFill>
                  <a:srgbClr val="404040"/>
                </a:solidFill>
                <a:latin typeface="Franklin Gothic Book"/>
              </a:rPr>
              <a:t>10. **Employee Training and Awareness**: Provide comprehensive cybersecurity training to employees to raise awareness about the risks of keyloggers and how to identify and avoid potential threats.</a:t>
            </a:r>
            <a:endParaRPr b="0" lang="en-US" sz="700" spc="-1" strike="noStrike">
              <a:solidFill>
                <a:srgbClr val="404040"/>
              </a:solidFill>
              <a:latin typeface="Franklin Gothic Book"/>
            </a:endParaRPr>
          </a:p>
          <a:p>
            <a:pPr>
              <a:lnSpc>
                <a:spcPct val="110000"/>
              </a:lnSpc>
              <a:spcBef>
                <a:spcPts val="139"/>
              </a:spcBef>
              <a:spcAft>
                <a:spcPts val="601"/>
              </a:spcAft>
              <a:buNone/>
            </a:pPr>
            <a:endParaRPr b="0" lang="en-US" sz="700" spc="-1" strike="noStrike">
              <a:solidFill>
                <a:srgbClr val="404040"/>
              </a:solidFill>
              <a:latin typeface="Franklin Gothic Book"/>
            </a:endParaRPr>
          </a:p>
          <a:p>
            <a:pPr marL="305280" indent="-305280">
              <a:lnSpc>
                <a:spcPct val="110000"/>
              </a:lnSpc>
              <a:spcBef>
                <a:spcPts val="139"/>
              </a:spcBef>
              <a:spcAft>
                <a:spcPts val="601"/>
              </a:spcAft>
              <a:buClr>
                <a:srgbClr val="1cade4"/>
              </a:buClr>
              <a:buSzPct val="92000"/>
              <a:buFont typeface="Wingdings 2" charset="2"/>
              <a:buChar char=""/>
            </a:pPr>
            <a:r>
              <a:rPr b="0" lang="en-US" sz="700" spc="-1" strike="noStrike">
                <a:solidFill>
                  <a:srgbClr val="404040"/>
                </a:solidFill>
                <a:latin typeface="Franklin Gothic Book"/>
              </a:rPr>
              <a:t>By implementing these measures, organizations can strengthen their defenses against keyloggers and minimize the risks associated with unauthorized keystroke capture.</a:t>
            </a:r>
            <a:endParaRPr b="0" lang="en-US" sz="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9320" cy="529920"/>
          </a:xfrm>
          <a:prstGeom prst="rect">
            <a:avLst/>
          </a:prstGeom>
          <a:noFill/>
          <a:ln w="0">
            <a:noFill/>
          </a:ln>
        </p:spPr>
        <p:txBody>
          <a:bodyPr anchor="b">
            <a:normAutofit fontScale="65000"/>
          </a:bodyPr>
          <a:p>
            <a:pPr>
              <a:lnSpc>
                <a:spcPct val="100000"/>
              </a:lnSpc>
              <a:buNone/>
            </a:pPr>
            <a:r>
              <a:rPr b="1" lang="en-US" sz="4400" spc="-1" strike="noStrike" cap="all">
                <a:solidFill>
                  <a:srgbClr val="1cade4"/>
                </a:solidFill>
                <a:latin typeface="Arial"/>
                <a:ea typeface="Franklin Gothic Demi"/>
              </a:rPr>
              <a:t>System  Approach</a:t>
            </a:r>
            <a:endParaRPr b="0" lang="en-US" sz="4400" spc="-1" strike="noStrike">
              <a:solidFill>
                <a:srgbClr val="000000"/>
              </a:solidFill>
              <a:latin typeface="Franklin Gothic Book"/>
            </a:endParaRPr>
          </a:p>
        </p:txBody>
      </p:sp>
      <p:sp>
        <p:nvSpPr>
          <p:cNvPr id="144" name="PlaceHolder 2"/>
          <p:cNvSpPr>
            <a:spLocks noGrp="1"/>
          </p:cNvSpPr>
          <p:nvPr>
            <p:ph/>
          </p:nvPr>
        </p:nvSpPr>
        <p:spPr>
          <a:xfrm>
            <a:off x="581040" y="1302120"/>
            <a:ext cx="11029320" cy="4672800"/>
          </a:xfrm>
          <a:prstGeom prst="rect">
            <a:avLst/>
          </a:prstGeom>
          <a:noFill/>
          <a:ln w="0">
            <a:noFill/>
          </a:ln>
        </p:spPr>
        <p:txBody>
          <a:bodyPr anchor="ctr">
            <a:noAutofit/>
          </a:bodyPr>
          <a:p>
            <a:pPr>
              <a:lnSpc>
                <a:spcPct val="110000"/>
              </a:lnSpc>
              <a:spcBef>
                <a:spcPts val="210"/>
              </a:spcBef>
              <a:spcAft>
                <a:spcPts val="601"/>
              </a:spcAft>
              <a:buNone/>
              <a:tabLst>
                <a:tab algn="l" pos="0"/>
              </a:tabLst>
            </a:pPr>
            <a:r>
              <a:rPr b="1" lang="en-US" sz="1050" spc="-1" strike="noStrike">
                <a:solidFill>
                  <a:srgbClr val="0f0f0f"/>
                </a:solidFill>
                <a:latin typeface="Franklin Gothic Book"/>
              </a:rPr>
              <a:t>To address the threat posed by keyloggers, organizations can adopt a multi-layered system approach that incorporates various security measures across different levels of the system. Here's a proposed system approach to mitigate the risks associated with keylogger tools:</a:t>
            </a:r>
            <a:endParaRPr b="0" lang="en-US" sz="1050" spc="-1" strike="noStrike">
              <a:solidFill>
                <a:srgbClr val="404040"/>
              </a:solidFill>
              <a:latin typeface="Franklin Gothic Book"/>
            </a:endParaRPr>
          </a:p>
          <a:p>
            <a:pPr>
              <a:lnSpc>
                <a:spcPct val="110000"/>
              </a:lnSpc>
              <a:spcBef>
                <a:spcPts val="210"/>
              </a:spcBef>
              <a:spcAft>
                <a:spcPts val="601"/>
              </a:spcAft>
              <a:buNone/>
              <a:tabLst>
                <a:tab algn="l" pos="0"/>
              </a:tabLst>
            </a:pPr>
            <a:endParaRPr b="0" lang="en-US" sz="1050" spc="-1" strike="noStrike">
              <a:solidFill>
                <a:srgbClr val="404040"/>
              </a:solidFill>
              <a:latin typeface="Franklin Gothic Book"/>
            </a:endParaRPr>
          </a:p>
          <a:p>
            <a:pPr>
              <a:lnSpc>
                <a:spcPct val="110000"/>
              </a:lnSpc>
              <a:spcBef>
                <a:spcPts val="210"/>
              </a:spcBef>
              <a:spcAft>
                <a:spcPts val="601"/>
              </a:spcAft>
              <a:buNone/>
              <a:tabLst>
                <a:tab algn="l" pos="0"/>
              </a:tabLst>
            </a:pPr>
            <a:r>
              <a:rPr b="1" lang="en-US" sz="1050" spc="-1" strike="noStrike">
                <a:solidFill>
                  <a:srgbClr val="0f0f0f"/>
                </a:solidFill>
                <a:latin typeface="Franklin Gothic Book"/>
              </a:rPr>
              <a:t>1. **Endpoint Security Solutions**:</a:t>
            </a:r>
            <a:endParaRPr b="0" lang="en-US" sz="1050" spc="-1" strike="noStrike">
              <a:solidFill>
                <a:srgbClr val="404040"/>
              </a:solidFill>
              <a:latin typeface="Franklin Gothic Book"/>
            </a:endParaRPr>
          </a:p>
          <a:p>
            <a:pPr>
              <a:lnSpc>
                <a:spcPct val="110000"/>
              </a:lnSpc>
              <a:spcBef>
                <a:spcPts val="210"/>
              </a:spcBef>
              <a:spcAft>
                <a:spcPts val="601"/>
              </a:spcAft>
              <a:buNone/>
              <a:tabLst>
                <a:tab algn="l" pos="0"/>
              </a:tabLst>
            </a:pPr>
            <a:r>
              <a:rPr b="1" lang="en-US" sz="1050" spc="-1" strike="noStrike">
                <a:solidFill>
                  <a:srgbClr val="0f0f0f"/>
                </a:solidFill>
                <a:latin typeface="Franklin Gothic Book"/>
              </a:rPr>
              <a:t>   </a:t>
            </a:r>
            <a:r>
              <a:rPr b="1" lang="en-US" sz="1050" spc="-1" strike="noStrike">
                <a:solidFill>
                  <a:srgbClr val="0f0f0f"/>
                </a:solidFill>
                <a:latin typeface="Franklin Gothic Book"/>
              </a:rPr>
              <a:t>- Install and regularly update endpoint security solutions such as antivirus software, anti-malware programs, and intrusion detection systems (IDS). These tools can detect and remove keyloggers from individual devices.</a:t>
            </a:r>
            <a:endParaRPr b="0" lang="en-US" sz="1050" spc="-1" strike="noStrike">
              <a:solidFill>
                <a:srgbClr val="404040"/>
              </a:solidFill>
              <a:latin typeface="Franklin Gothic Book"/>
            </a:endParaRPr>
          </a:p>
          <a:p>
            <a:pPr>
              <a:lnSpc>
                <a:spcPct val="110000"/>
              </a:lnSpc>
              <a:spcBef>
                <a:spcPts val="210"/>
              </a:spcBef>
              <a:spcAft>
                <a:spcPts val="601"/>
              </a:spcAft>
              <a:buNone/>
              <a:tabLst>
                <a:tab algn="l" pos="0"/>
              </a:tabLst>
            </a:pPr>
            <a:r>
              <a:rPr b="1" lang="en-US" sz="1050" spc="-1" strike="noStrike">
                <a:solidFill>
                  <a:srgbClr val="0f0f0f"/>
                </a:solidFill>
                <a:latin typeface="Franklin Gothic Book"/>
              </a:rPr>
              <a:t>   </a:t>
            </a:r>
            <a:r>
              <a:rPr b="1" lang="en-US" sz="1050" spc="-1" strike="noStrike">
                <a:solidFill>
                  <a:srgbClr val="0f0f0f"/>
                </a:solidFill>
                <a:latin typeface="Franklin Gothic Book"/>
              </a:rPr>
              <a:t>- Enable real-time scanning and heuristic analysis features to detect and block suspicious activities associated with keyloggers.</a:t>
            </a:r>
            <a:endParaRPr b="0" lang="en-US" sz="1050" spc="-1" strike="noStrike">
              <a:solidFill>
                <a:srgbClr val="404040"/>
              </a:solidFill>
              <a:latin typeface="Franklin Gothic Book"/>
            </a:endParaRPr>
          </a:p>
          <a:p>
            <a:pPr>
              <a:lnSpc>
                <a:spcPct val="110000"/>
              </a:lnSpc>
              <a:spcBef>
                <a:spcPts val="210"/>
              </a:spcBef>
              <a:spcAft>
                <a:spcPts val="601"/>
              </a:spcAft>
              <a:buNone/>
              <a:tabLst>
                <a:tab algn="l" pos="0"/>
              </a:tabLst>
            </a:pPr>
            <a:endParaRPr b="0" lang="en-US" sz="1050" spc="-1" strike="noStrike">
              <a:solidFill>
                <a:srgbClr val="404040"/>
              </a:solidFill>
              <a:latin typeface="Franklin Gothic Book"/>
            </a:endParaRPr>
          </a:p>
          <a:p>
            <a:pPr>
              <a:lnSpc>
                <a:spcPct val="110000"/>
              </a:lnSpc>
              <a:spcBef>
                <a:spcPts val="210"/>
              </a:spcBef>
              <a:spcAft>
                <a:spcPts val="601"/>
              </a:spcAft>
              <a:buNone/>
              <a:tabLst>
                <a:tab algn="l" pos="0"/>
              </a:tabLst>
            </a:pPr>
            <a:r>
              <a:rPr b="1" lang="en-US" sz="1050" spc="-1" strike="noStrike">
                <a:solidFill>
                  <a:srgbClr val="0f0f0f"/>
                </a:solidFill>
                <a:latin typeface="Franklin Gothic Book"/>
              </a:rPr>
              <a:t>2. **Firewall and Network Security**:</a:t>
            </a:r>
            <a:endParaRPr b="0" lang="en-US" sz="1050" spc="-1" strike="noStrike">
              <a:solidFill>
                <a:srgbClr val="404040"/>
              </a:solidFill>
              <a:latin typeface="Franklin Gothic Book"/>
            </a:endParaRPr>
          </a:p>
          <a:p>
            <a:pPr>
              <a:lnSpc>
                <a:spcPct val="110000"/>
              </a:lnSpc>
              <a:spcBef>
                <a:spcPts val="210"/>
              </a:spcBef>
              <a:spcAft>
                <a:spcPts val="601"/>
              </a:spcAft>
              <a:buNone/>
              <a:tabLst>
                <a:tab algn="l" pos="0"/>
              </a:tabLst>
            </a:pPr>
            <a:r>
              <a:rPr b="1" lang="en-US" sz="1050" spc="-1" strike="noStrike">
                <a:solidFill>
                  <a:srgbClr val="0f0f0f"/>
                </a:solidFill>
                <a:latin typeface="Franklin Gothic Book"/>
              </a:rPr>
              <a:t>   </a:t>
            </a:r>
            <a:r>
              <a:rPr b="1" lang="en-US" sz="1050" spc="-1" strike="noStrike">
                <a:solidFill>
                  <a:srgbClr val="0f0f0f"/>
                </a:solidFill>
                <a:latin typeface="Franklin Gothic Book"/>
              </a:rPr>
              <a:t>- Deploy firewalls at the network perimeter and between network segments to monitor and control incoming and outgoing traffic.</a:t>
            </a:r>
            <a:endParaRPr b="0" lang="en-US" sz="1050" spc="-1" strike="noStrike">
              <a:solidFill>
                <a:srgbClr val="404040"/>
              </a:solidFill>
              <a:latin typeface="Franklin Gothic Book"/>
            </a:endParaRPr>
          </a:p>
          <a:p>
            <a:pPr>
              <a:lnSpc>
                <a:spcPct val="110000"/>
              </a:lnSpc>
              <a:spcBef>
                <a:spcPts val="210"/>
              </a:spcBef>
              <a:spcAft>
                <a:spcPts val="601"/>
              </a:spcAft>
              <a:buNone/>
              <a:tabLst>
                <a:tab algn="l" pos="0"/>
              </a:tabLst>
            </a:pPr>
            <a:r>
              <a:rPr b="1" lang="en-US" sz="1050" spc="-1" strike="noStrike">
                <a:solidFill>
                  <a:srgbClr val="0f0f0f"/>
                </a:solidFill>
                <a:latin typeface="Franklin Gothic Book"/>
              </a:rPr>
              <a:t>   </a:t>
            </a:r>
            <a:r>
              <a:rPr b="1" lang="en-US" sz="1050" spc="-1" strike="noStrike">
                <a:solidFill>
                  <a:srgbClr val="0f0f0f"/>
                </a:solidFill>
                <a:latin typeface="Franklin Gothic Book"/>
              </a:rPr>
              <a:t>- Implement network intrusion prevention systems (IPS) to detect and block malicious network traffic associated with keyloggers.</a:t>
            </a:r>
            <a:endParaRPr b="0" lang="en-US" sz="1050" spc="-1" strike="noStrike">
              <a:solidFill>
                <a:srgbClr val="404040"/>
              </a:solidFill>
              <a:latin typeface="Franklin Gothic Book"/>
            </a:endParaRPr>
          </a:p>
          <a:p>
            <a:pPr>
              <a:lnSpc>
                <a:spcPct val="110000"/>
              </a:lnSpc>
              <a:spcBef>
                <a:spcPts val="210"/>
              </a:spcBef>
              <a:spcAft>
                <a:spcPts val="601"/>
              </a:spcAft>
              <a:buNone/>
              <a:tabLst>
                <a:tab algn="l" pos="0"/>
              </a:tabLst>
            </a:pPr>
            <a:r>
              <a:rPr b="1" lang="en-US" sz="1050" spc="-1" strike="noStrike">
                <a:solidFill>
                  <a:srgbClr val="0f0f0f"/>
                </a:solidFill>
                <a:latin typeface="Franklin Gothic Book"/>
              </a:rPr>
              <a:t>   </a:t>
            </a:r>
            <a:r>
              <a:rPr b="1" lang="en-US" sz="1050" spc="-1" strike="noStrike">
                <a:solidFill>
                  <a:srgbClr val="0f0f0f"/>
                </a:solidFill>
                <a:latin typeface="Franklin Gothic Book"/>
              </a:rPr>
              <a:t>- Use virtual private networks (VPNs) to encrypt communications and protect against network-based keylogger attacks.</a:t>
            </a:r>
            <a:endParaRPr b="0" lang="en-US" sz="1050" spc="-1" strike="noStrike">
              <a:solidFill>
                <a:srgbClr val="404040"/>
              </a:solidFill>
              <a:latin typeface="Franklin Gothic Book"/>
            </a:endParaRPr>
          </a:p>
          <a:p>
            <a:pPr>
              <a:lnSpc>
                <a:spcPct val="110000"/>
              </a:lnSpc>
              <a:spcBef>
                <a:spcPts val="210"/>
              </a:spcBef>
              <a:spcAft>
                <a:spcPts val="601"/>
              </a:spcAft>
              <a:buNone/>
              <a:tabLst>
                <a:tab algn="l" pos="0"/>
              </a:tabLst>
            </a:pPr>
            <a:endParaRPr b="0" lang="en-US" sz="1050" spc="-1" strike="noStrike">
              <a:solidFill>
                <a:srgbClr val="404040"/>
              </a:solidFill>
              <a:latin typeface="Franklin Gothic Book"/>
            </a:endParaRPr>
          </a:p>
          <a:p>
            <a:pPr>
              <a:lnSpc>
                <a:spcPct val="110000"/>
              </a:lnSpc>
              <a:spcBef>
                <a:spcPts val="210"/>
              </a:spcBef>
              <a:spcAft>
                <a:spcPts val="601"/>
              </a:spcAft>
              <a:buNone/>
              <a:tabLst>
                <a:tab algn="l" pos="0"/>
              </a:tabLst>
            </a:pPr>
            <a:r>
              <a:rPr b="1" lang="en-US" sz="1050" spc="-1" strike="noStrike">
                <a:solidFill>
                  <a:srgbClr val="0f0f0f"/>
                </a:solidFill>
                <a:latin typeface="Franklin Gothic Book"/>
              </a:rPr>
              <a:t>3. **User Authentication and Access Control**:</a:t>
            </a:r>
            <a:endParaRPr b="0" lang="en-US" sz="1050" spc="-1" strike="noStrike">
              <a:solidFill>
                <a:srgbClr val="404040"/>
              </a:solidFill>
              <a:latin typeface="Franklin Gothic Book"/>
            </a:endParaRPr>
          </a:p>
          <a:p>
            <a:pPr>
              <a:lnSpc>
                <a:spcPct val="110000"/>
              </a:lnSpc>
              <a:spcBef>
                <a:spcPts val="210"/>
              </a:spcBef>
              <a:spcAft>
                <a:spcPts val="601"/>
              </a:spcAft>
              <a:buNone/>
              <a:tabLst>
                <a:tab algn="l" pos="0"/>
              </a:tabLst>
            </a:pPr>
            <a:r>
              <a:rPr b="1" lang="en-US" sz="1050" spc="-1" strike="noStrike">
                <a:solidFill>
                  <a:srgbClr val="0f0f0f"/>
                </a:solidFill>
                <a:latin typeface="Franklin Gothic Book"/>
              </a:rPr>
              <a:t>   </a:t>
            </a:r>
            <a:r>
              <a:rPr b="1" lang="en-US" sz="1050" spc="-1" strike="noStrike">
                <a:solidFill>
                  <a:srgbClr val="0f0f0f"/>
                </a:solidFill>
                <a:latin typeface="Franklin Gothic Book"/>
              </a:rPr>
              <a:t>- Implement strong authentication mechanisms such as multi-factor authentication (MFA) to prevent unauthorized access to sensitive systems and data.</a:t>
            </a:r>
            <a:endParaRPr b="0" lang="en-US" sz="1050" spc="-1" strike="noStrike">
              <a:solidFill>
                <a:srgbClr val="404040"/>
              </a:solidFill>
              <a:latin typeface="Franklin Gothic Book"/>
            </a:endParaRPr>
          </a:p>
          <a:p>
            <a:pPr>
              <a:lnSpc>
                <a:spcPct val="110000"/>
              </a:lnSpc>
              <a:spcBef>
                <a:spcPts val="210"/>
              </a:spcBef>
              <a:spcAft>
                <a:spcPts val="601"/>
              </a:spcAft>
              <a:buNone/>
              <a:tabLst>
                <a:tab algn="l" pos="0"/>
              </a:tabLst>
            </a:pPr>
            <a:r>
              <a:rPr b="1" lang="en-US" sz="1050" spc="-1" strike="noStrike">
                <a:solidFill>
                  <a:srgbClr val="0f0f0f"/>
                </a:solidFill>
                <a:latin typeface="Franklin Gothic Book"/>
              </a:rPr>
              <a:t>   </a:t>
            </a:r>
            <a:r>
              <a:rPr b="1" lang="en-US" sz="1050" spc="-1" strike="noStrike">
                <a:solidFill>
                  <a:srgbClr val="0f0f0f"/>
                </a:solidFill>
                <a:latin typeface="Franklin Gothic Book"/>
              </a:rPr>
              <a:t>- Enforce the principle of least privilege by granting users only the minimum level of access required to perform their tasks.</a:t>
            </a:r>
            <a:endParaRPr b="0" lang="en-US" sz="1050" spc="-1" strike="noStrike">
              <a:solidFill>
                <a:srgbClr val="404040"/>
              </a:solidFill>
              <a:latin typeface="Franklin Gothic Book"/>
            </a:endParaRPr>
          </a:p>
          <a:p>
            <a:pPr>
              <a:lnSpc>
                <a:spcPct val="110000"/>
              </a:lnSpc>
              <a:spcBef>
                <a:spcPts val="210"/>
              </a:spcBef>
              <a:spcAft>
                <a:spcPts val="601"/>
              </a:spcAft>
              <a:buNone/>
              <a:tabLst>
                <a:tab algn="l" pos="0"/>
              </a:tabLst>
            </a:pPr>
            <a:r>
              <a:rPr b="1" lang="en-US" sz="1050" spc="-1" strike="noStrike">
                <a:solidFill>
                  <a:srgbClr val="0f0f0f"/>
                </a:solidFill>
                <a:latin typeface="Franklin Gothic Book"/>
              </a:rPr>
              <a:t>   </a:t>
            </a:r>
            <a:r>
              <a:rPr b="1" lang="en-US" sz="1050" spc="-1" strike="noStrike">
                <a:solidFill>
                  <a:srgbClr val="0f0f0f"/>
                </a:solidFill>
                <a:latin typeface="Franklin Gothic Book"/>
              </a:rPr>
              <a:t>- Monitor and audit user activity to detect any unusual behavior that may indicate the presence of keyloggers or unauthorized access.</a:t>
            </a:r>
            <a:endParaRPr b="0" lang="en-US" sz="1050" spc="-1" strike="noStrike">
              <a:solidFill>
                <a:srgbClr val="404040"/>
              </a:solidFill>
              <a:latin typeface="Franklin Gothic Book"/>
            </a:endParaRPr>
          </a:p>
          <a:p>
            <a:pPr>
              <a:lnSpc>
                <a:spcPct val="110000"/>
              </a:lnSpc>
              <a:spcBef>
                <a:spcPts val="241"/>
              </a:spcBef>
              <a:spcAft>
                <a:spcPts val="601"/>
              </a:spcAft>
              <a:buNone/>
              <a:tabLst>
                <a:tab algn="l" pos="0"/>
              </a:tabLst>
            </a:pPr>
            <a:endParaRPr b="0" lang="en-US" sz="12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a:lnSpc>
                <a:spcPct val="100000"/>
              </a:lnSpc>
              <a:buNone/>
            </a:pPr>
            <a:r>
              <a:rPr b="1" lang="en-US" sz="4400" spc="-1" strike="noStrike" cap="all">
                <a:solidFill>
                  <a:srgbClr val="1cade4"/>
                </a:solidFill>
                <a:latin typeface="Arial"/>
                <a:ea typeface="Franklin Gothic Demi"/>
              </a:rPr>
              <a:t>Result</a:t>
            </a:r>
            <a:endParaRPr b="0" lang="en-US" sz="4400" spc="-1" strike="noStrike">
              <a:solidFill>
                <a:srgbClr val="000000"/>
              </a:solidFill>
              <a:latin typeface="Franklin Gothic Book"/>
            </a:endParaRPr>
          </a:p>
        </p:txBody>
      </p:sp>
      <p:sp>
        <p:nvSpPr>
          <p:cNvPr id="146" name="Rectangle 3"/>
          <p:cNvSpPr/>
          <p:nvPr/>
        </p:nvSpPr>
        <p:spPr>
          <a:xfrm>
            <a:off x="110520" y="1946520"/>
            <a:ext cx="11970720" cy="3656880"/>
          </a:xfrm>
          <a:prstGeom prst="rect">
            <a:avLst/>
          </a:prstGeom>
          <a:solidFill>
            <a:srgbClr val="212121"/>
          </a:solidFill>
          <a:ln w="0">
            <a:noFill/>
          </a:ln>
        </p:spPr>
        <p:style>
          <a:lnRef idx="0"/>
          <a:fillRef idx="0"/>
          <a:effectRef idx="0"/>
          <a:fontRef idx="minor"/>
        </p:style>
        <p:txBody>
          <a:bodyPr numCol="1" spcCol="0" anchor="ctr">
            <a:spAutoFit/>
          </a:bodyPr>
          <a:p>
            <a:pPr>
              <a:lnSpc>
                <a:spcPct val="100000"/>
              </a:lnSpc>
              <a:buNone/>
              <a:tabLst>
                <a:tab algn="l" pos="0"/>
              </a:tabLst>
            </a:pPr>
            <a:r>
              <a:rPr b="0" lang="en-US" sz="1800" spc="-1" strike="noStrike">
                <a:solidFill>
                  <a:srgbClr val="ffffff"/>
                </a:solidFill>
                <a:latin typeface="Söhne"/>
              </a:rPr>
              <a:t>The result of a keylogger is the capture and recording of keystrokes made by a user on a computer or device. Keyloggers can log every keystroke typed by a user, including sensitive information such as usernames, passwords, credit card numbers, and other personal or confidential data.</a:t>
            </a:r>
            <a:endParaRPr b="0" lang="en-IN" sz="1800" spc="-1" strike="noStrike">
              <a:latin typeface="Arial"/>
            </a:endParaRPr>
          </a:p>
          <a:p>
            <a:pPr>
              <a:lnSpc>
                <a:spcPct val="100000"/>
              </a:lnSpc>
              <a:buNone/>
              <a:tabLst>
                <a:tab algn="l" pos="0"/>
              </a:tabLst>
            </a:pPr>
            <a:r>
              <a:rPr b="0" lang="en-US" sz="1800" spc="-1" strike="noStrike">
                <a:solidFill>
                  <a:srgbClr val="ffffff"/>
                </a:solidFill>
                <a:latin typeface="Söhne"/>
              </a:rPr>
              <a:t>Once the keystrokes are captured, they are typically stored locally on the compromised system or transmitted remotely to a server controlled by the attacker. The attacker can then access the recorded keystrokes to extract valuable information for malicious purposes, such as identity theft, financial fraud, espionage, or unauthorized access to accounts and systems.</a:t>
            </a:r>
            <a:endParaRPr b="0" lang="en-IN" sz="1800" spc="-1" strike="noStrike">
              <a:latin typeface="Arial"/>
            </a:endParaRPr>
          </a:p>
          <a:p>
            <a:pPr>
              <a:lnSpc>
                <a:spcPct val="100000"/>
              </a:lnSpc>
              <a:buNone/>
              <a:tabLst>
                <a:tab algn="l" pos="0"/>
              </a:tabLst>
            </a:pPr>
            <a:r>
              <a:rPr b="0" lang="en-US" sz="1800" spc="-1" strike="noStrike">
                <a:solidFill>
                  <a:srgbClr val="ffffff"/>
                </a:solidFill>
                <a:latin typeface="Söhne"/>
              </a:rPr>
              <a:t>In summary, the result of a keylogger is the unauthorized collection of sensitive information from unsuspecting users, which can have serious consequences for both individuals and organizations if exploited by cyber attackers. Therefore, it's crucial to take proactive measures to protect against keyloggers, such as using anti-malware software, practicing good cybersecurity hygiene, and being cautious of suspicious links and attachments.</a:t>
            </a:r>
            <a:endParaRPr b="0" lang="en-IN" sz="1800" spc="-1" strike="noStrike">
              <a:latin typeface="Arial"/>
            </a:endParaRPr>
          </a:p>
          <a:p>
            <a:pPr>
              <a:lnSpc>
                <a:spcPct val="100000"/>
              </a:lnSpc>
              <a:buNone/>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a:lnSpc>
                <a:spcPct val="100000"/>
              </a:lnSpc>
              <a:buNone/>
            </a:pPr>
            <a:r>
              <a:rPr b="1" lang="en-US" sz="4400" spc="-1" strike="noStrike" cap="all">
                <a:solidFill>
                  <a:srgbClr val="1cade4"/>
                </a:solidFill>
                <a:latin typeface="Arial"/>
                <a:ea typeface="Franklin Gothic Demi"/>
              </a:rPr>
              <a:t>Conclusion</a:t>
            </a:r>
            <a:endParaRPr b="0" lang="en-US" sz="4400" spc="-1" strike="noStrike">
              <a:solidFill>
                <a:srgbClr val="000000"/>
              </a:solidFill>
              <a:latin typeface="Franklin Gothic Book"/>
            </a:endParaRPr>
          </a:p>
        </p:txBody>
      </p:sp>
      <p:sp>
        <p:nvSpPr>
          <p:cNvPr id="148" name="PlaceHolder 2"/>
          <p:cNvSpPr>
            <a:spLocks noGrp="1"/>
          </p:cNvSpPr>
          <p:nvPr>
            <p:ph/>
          </p:nvPr>
        </p:nvSpPr>
        <p:spPr>
          <a:xfrm>
            <a:off x="581040" y="1302120"/>
            <a:ext cx="11029320" cy="4672800"/>
          </a:xfrm>
          <a:prstGeom prst="rect">
            <a:avLst/>
          </a:prstGeom>
          <a:noFill/>
          <a:ln w="0">
            <a:noFill/>
          </a:ln>
        </p:spPr>
        <p:txBody>
          <a:bodyPr anchor="ctr">
            <a:normAutofit fontScale="77000"/>
          </a:bodyPr>
          <a:p>
            <a:pPr marL="306000" indent="-306000">
              <a:lnSpc>
                <a:spcPct val="110000"/>
              </a:lnSpc>
              <a:spcBef>
                <a:spcPts val="340"/>
              </a:spcBef>
              <a:spcAft>
                <a:spcPts val="601"/>
              </a:spcAft>
              <a:buClr>
                <a:srgbClr val="1cade4"/>
              </a:buClr>
              <a:buSzPct val="92000"/>
              <a:buFont typeface="Wingdings 2" charset="2"/>
              <a:buChar char=""/>
            </a:pPr>
            <a:br>
              <a:rPr sz="1700"/>
            </a:br>
            <a:r>
              <a:rPr b="0" lang="en-US" sz="1700" spc="-1" strike="noStrike">
                <a:solidFill>
                  <a:srgbClr val="ececec"/>
                </a:solidFill>
                <a:highlight>
                  <a:srgbClr val="212121"/>
                </a:highlight>
                <a:latin typeface="Söhne"/>
              </a:rPr>
              <a:t>Conclusions of a keylogger project may vary depending on the objectives and outcomes of the project. However, some common conclusions that could be drawn from a keylogger project include:</a:t>
            </a:r>
            <a:endParaRPr b="0" lang="en-US" sz="17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Franklin Gothic Demi"/>
              <a:buAutoNum type="arabicPeriod"/>
            </a:pPr>
            <a:r>
              <a:rPr b="0" lang="en-US" sz="1700" spc="-1" strike="noStrike">
                <a:solidFill>
                  <a:srgbClr val="ececec"/>
                </a:solidFill>
                <a:highlight>
                  <a:srgbClr val="212121"/>
                </a:highlight>
                <a:latin typeface="Söhne"/>
              </a:rPr>
              <a:t>Effectiveness: Evaluate the effectiveness of the keylogger in capturing keystrokes as intended. Determine if the keylogger successfully logged all desired keystrokes and if any issues or limitations were encountered during the logging process.</a:t>
            </a:r>
            <a:endParaRPr b="0" lang="en-US" sz="17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Franklin Gothic Demi"/>
              <a:buAutoNum type="arabicPeriod"/>
            </a:pPr>
            <a:r>
              <a:rPr b="0" lang="en-US" sz="1700" spc="-1" strike="noStrike">
                <a:solidFill>
                  <a:srgbClr val="ececec"/>
                </a:solidFill>
                <a:highlight>
                  <a:srgbClr val="212121"/>
                </a:highlight>
                <a:latin typeface="Söhne"/>
              </a:rPr>
              <a:t>Stealthiness: Assess the stealthiness of the keylogger in terms of its ability to operate covertly without being detected by the user or security software. Determine if the keylogger remained undetected and if any anti-keylogger measures were bypassed.</a:t>
            </a:r>
            <a:endParaRPr b="0" lang="en-US" sz="17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Franklin Gothic Demi"/>
              <a:buAutoNum type="arabicPeriod"/>
            </a:pPr>
            <a:r>
              <a:rPr b="0" lang="en-US" sz="1700" spc="-1" strike="noStrike">
                <a:solidFill>
                  <a:srgbClr val="ececec"/>
                </a:solidFill>
                <a:highlight>
                  <a:srgbClr val="212121"/>
                </a:highlight>
                <a:latin typeface="Söhne"/>
              </a:rPr>
              <a:t>Impact: Analyze the impact of the keylogger on system performance, user productivity, and privacy. Consider if the keylogger had any noticeable effects on the targeted system or if it caused any disruptions or concerns for the user.</a:t>
            </a:r>
            <a:endParaRPr b="0" lang="en-US" sz="17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Franklin Gothic Demi"/>
              <a:buAutoNum type="arabicPeriod"/>
            </a:pPr>
            <a:r>
              <a:rPr b="0" lang="en-US" sz="1700" spc="-1" strike="noStrike">
                <a:solidFill>
                  <a:srgbClr val="ececec"/>
                </a:solidFill>
                <a:highlight>
                  <a:srgbClr val="212121"/>
                </a:highlight>
                <a:latin typeface="Söhne"/>
              </a:rPr>
              <a:t>Data Security: Evaluate the security of the captured keystroke data and assess the measures in place to protect it from unauthorized access or disclosure. Consider encryption methods, access controls, and data storage practices used to safeguard the logged keystrokes.</a:t>
            </a:r>
            <a:endParaRPr b="0" lang="en-US" sz="17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Franklin Gothic Demi"/>
              <a:buAutoNum type="arabicPeriod"/>
            </a:pPr>
            <a:r>
              <a:rPr b="0" lang="en-US" sz="1700" spc="-1" strike="noStrike">
                <a:solidFill>
                  <a:srgbClr val="ececec"/>
                </a:solidFill>
                <a:highlight>
                  <a:srgbClr val="212121"/>
                </a:highlight>
                <a:latin typeface="Söhne"/>
              </a:rPr>
              <a:t>Ethical Considerations: Reflect on the ethical implications of developing and deploying a keylogger, including issues related to privacy invasion, data misuse, and legal compliance. Consider the ethical responsibilities of keylogger developers and users in ensuring proper use and protection of captured data.</a:t>
            </a:r>
            <a:endParaRPr b="0" lang="en-US" sz="17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Franklin Gothic Demi"/>
              <a:buAutoNum type="arabicPeriod"/>
            </a:pPr>
            <a:r>
              <a:rPr b="0" lang="en-US" sz="1700" spc="-1" strike="noStrike">
                <a:solidFill>
                  <a:srgbClr val="ececec"/>
                </a:solidFill>
                <a:highlight>
                  <a:srgbClr val="212121"/>
                </a:highlight>
                <a:latin typeface="Söhne"/>
              </a:rPr>
              <a:t>Future Recommendations: Provide recommendations for future improvements or modifications to the keylogger based on lessons learned during the project. Consider enhancements to functionality, usability, security, and ethical considerations to enhance the overall effectiveness and integrity of the keylogger.</a:t>
            </a:r>
            <a:endParaRPr b="0" lang="en-US" sz="1700" spc="-1" strike="noStrike">
              <a:solidFill>
                <a:srgbClr val="404040"/>
              </a:solidFill>
              <a:latin typeface="Franklin Gothic Book"/>
            </a:endParaRPr>
          </a:p>
          <a:p>
            <a:pPr>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itle 4"/>
          <p:cNvSpPr/>
          <p:nvPr/>
        </p:nvSpPr>
        <p:spPr>
          <a:xfrm>
            <a:off x="535680" y="844560"/>
            <a:ext cx="11029320" cy="529920"/>
          </a:xfrm>
          <a:prstGeom prst="rect">
            <a:avLst/>
          </a:prstGeom>
          <a:noFill/>
          <a:ln w="0">
            <a:noFill/>
          </a:ln>
        </p:spPr>
        <p:style>
          <a:lnRef idx="0"/>
          <a:fillRef idx="0"/>
          <a:effectRef idx="0"/>
          <a:fontRef idx="minor"/>
        </p:style>
        <p:txBody>
          <a:bodyPr anchor="b">
            <a:normAutofit fontScale="65000"/>
          </a:bodyPr>
          <a:p>
            <a:pPr>
              <a:lnSpc>
                <a:spcPct val="100000"/>
              </a:lnSpc>
              <a:buNone/>
            </a:pPr>
            <a:r>
              <a:rPr b="1" lang="en-US" sz="4400" spc="-1" strike="noStrike" cap="all">
                <a:solidFill>
                  <a:srgbClr val="1cade4"/>
                </a:solidFill>
                <a:latin typeface="Arial"/>
              </a:rPr>
              <a:t>Future scope</a:t>
            </a:r>
            <a:endParaRPr b="0" lang="en-IN" sz="4400" spc="-1" strike="noStrike">
              <a:latin typeface="Arial"/>
            </a:endParaRPr>
          </a:p>
        </p:txBody>
      </p:sp>
      <p:sp>
        <p:nvSpPr>
          <p:cNvPr id="150" name="PlaceHolder 1"/>
          <p:cNvSpPr>
            <a:spLocks noGrp="1"/>
          </p:cNvSpPr>
          <p:nvPr>
            <p:ph/>
          </p:nvPr>
        </p:nvSpPr>
        <p:spPr>
          <a:xfrm>
            <a:off x="535680" y="1573920"/>
            <a:ext cx="11029320" cy="4672800"/>
          </a:xfrm>
          <a:prstGeom prst="rect">
            <a:avLst/>
          </a:prstGeom>
          <a:noFill/>
          <a:ln w="0">
            <a:noFill/>
          </a:ln>
        </p:spPr>
        <p:txBody>
          <a:bodyPr anchor="ctr">
            <a:normAutofit fontScale="76000"/>
          </a:bodyPr>
          <a:p>
            <a:pPr marL="306000" indent="-306000">
              <a:lnSpc>
                <a:spcPct val="110000"/>
              </a:lnSpc>
              <a:spcBef>
                <a:spcPts val="340"/>
              </a:spcBef>
              <a:spcAft>
                <a:spcPts val="601"/>
              </a:spcAft>
              <a:buClr>
                <a:srgbClr val="1cade4"/>
              </a:buClr>
              <a:buSzPct val="92000"/>
              <a:buFont typeface="Franklin Gothic Demi"/>
              <a:buAutoNum type="arabicPeriod"/>
            </a:pPr>
            <a:r>
              <a:rPr b="0" lang="en-US" sz="1700" spc="-1" strike="noStrike">
                <a:solidFill>
                  <a:srgbClr val="ececec"/>
                </a:solidFill>
                <a:highlight>
                  <a:srgbClr val="212121"/>
                </a:highlight>
                <a:latin typeface="Söhne"/>
              </a:rPr>
              <a:t>Enhanced Stealth and Evasion Techniques: Continuous research and development can focus on improving the stealthiness of keyloggers to evade detection by antivirus software and anti-malware tools. This could involve developing more sophisticated techniques for hiding the keylogger's presence on the system.</a:t>
            </a:r>
            <a:endParaRPr b="0" lang="en-US" sz="17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Franklin Gothic Demi"/>
              <a:buAutoNum type="arabicPeriod"/>
            </a:pPr>
            <a:r>
              <a:rPr b="0" lang="en-US" sz="1700" spc="-1" strike="noStrike">
                <a:solidFill>
                  <a:srgbClr val="ececec"/>
                </a:solidFill>
                <a:highlight>
                  <a:srgbClr val="212121"/>
                </a:highlight>
                <a:latin typeface="Söhne"/>
              </a:rPr>
              <a:t>Advanced Encryption and Data Protection: Keyloggers can incorporate stronger encryption algorithms and data protection mechanisms to secure captured keystrokes from unauthorized access or interception. This may involve implementing robust encryption protocols and access control measures to safeguard sensitive information.</a:t>
            </a:r>
            <a:endParaRPr b="0" lang="en-US" sz="17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Franklin Gothic Demi"/>
              <a:buAutoNum type="arabicPeriod"/>
            </a:pPr>
            <a:r>
              <a:rPr b="0" lang="en-US" sz="1700" spc="-1" strike="noStrike">
                <a:solidFill>
                  <a:srgbClr val="ececec"/>
                </a:solidFill>
                <a:highlight>
                  <a:srgbClr val="212121"/>
                </a:highlight>
                <a:latin typeface="Söhne"/>
              </a:rPr>
              <a:t>Behavioral Analysis and Anomaly Detection: Keyloggers could leverage machine learning and behavioral analysis techniques to identify anomalous behavior patterns indicative of potential threats or malicious activities. By analyzing user behavior and keystroke dynamics, keyloggers could help detect and prevent suspicious activities in real-time.</a:t>
            </a:r>
            <a:endParaRPr b="0" lang="en-US" sz="17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Franklin Gothic Demi"/>
              <a:buAutoNum type="arabicPeriod"/>
            </a:pPr>
            <a:r>
              <a:rPr b="0" lang="en-US" sz="1700" spc="-1" strike="noStrike">
                <a:solidFill>
                  <a:srgbClr val="ececec"/>
                </a:solidFill>
                <a:highlight>
                  <a:srgbClr val="212121"/>
                </a:highlight>
                <a:latin typeface="Söhne"/>
              </a:rPr>
              <a:t>Cloud Integration and Remote Monitoring: Keyloggers may integrate with cloud-based platforms to enable remote monitoring and management of captured keystroke data. This could facilitate centralized monitoring and analysis of keystroke logs across multiple devices and locations, enhancing visibility and control over potential security threats.</a:t>
            </a:r>
            <a:endParaRPr b="0" lang="en-US" sz="17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Franklin Gothic Demi"/>
              <a:buAutoNum type="arabicPeriod"/>
            </a:pPr>
            <a:r>
              <a:rPr b="0" lang="en-US" sz="1700" spc="-1" strike="noStrike">
                <a:solidFill>
                  <a:srgbClr val="ececec"/>
                </a:solidFill>
                <a:highlight>
                  <a:srgbClr val="212121"/>
                </a:highlight>
                <a:latin typeface="Söhne"/>
              </a:rPr>
              <a:t>Ethical Use and Compliance: Future developments in keylogger technology should prioritize ethical considerations and compliance with legal and regulatory requirements. This may involve implementing features to obtain user consent, adhere to privacy regulations, and ensure responsible use of keylogging technology in accordance with industry standards and best practices.</a:t>
            </a:r>
            <a:endParaRPr b="0" lang="en-US" sz="17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Franklin Gothic Demi"/>
              <a:buAutoNum type="arabicPeriod"/>
            </a:pPr>
            <a:r>
              <a:rPr b="0" lang="en-US" sz="1700" spc="-1" strike="noStrike">
                <a:solidFill>
                  <a:srgbClr val="ececec"/>
                </a:solidFill>
                <a:highlight>
                  <a:srgbClr val="212121"/>
                </a:highlight>
                <a:latin typeface="Söhne"/>
              </a:rPr>
              <a:t>User Awareness and Education: Keylogger developers can focus on raising awareness and educating users about the risks associated with keylogging and the importance of protecting sensitive information. This may involve providing guidance on cybersecurity best practices, recognizing signs of keylogger activity, and mitigating the impact of potential threats.</a:t>
            </a:r>
            <a:endParaRPr b="0" lang="en-US" sz="1700" spc="-1" strike="noStrike">
              <a:solidFill>
                <a:srgbClr val="404040"/>
              </a:solidFill>
              <a:latin typeface="Franklin Gothic Book"/>
            </a:endParaRPr>
          </a:p>
          <a:p>
            <a:pPr>
              <a:lnSpc>
                <a:spcPct val="110000"/>
              </a:lnSpc>
              <a:spcBef>
                <a:spcPts val="340"/>
              </a:spcBef>
              <a:spcAft>
                <a:spcPts val="601"/>
              </a:spcAft>
              <a:buNone/>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1463040" y="2766240"/>
            <a:ext cx="9298440" cy="1325160"/>
          </a:xfrm>
          <a:prstGeom prst="rect">
            <a:avLst/>
          </a:prstGeom>
          <a:noFill/>
          <a:ln w="0">
            <a:noFill/>
          </a:ln>
        </p:spPr>
        <p:txBody>
          <a:bodyPr anchor="b">
            <a:noAutofit/>
          </a:bodyPr>
          <a:p>
            <a:pPr algn="ctr">
              <a:lnSpc>
                <a:spcPct val="100000"/>
              </a:lnSpc>
              <a:buNone/>
            </a:pPr>
            <a:r>
              <a:rPr b="1" lang="en-US" sz="2800" spc="-1" strike="noStrike" cap="all">
                <a:solidFill>
                  <a:srgbClr val="002060"/>
                </a:solidFill>
                <a:latin typeface="Arial"/>
              </a:rPr>
              <a:t>THANK YOU</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Application>LibreOffice/7.3.7.2$Linux_X86_64 LibreOffice_project/30$Build-2</Application>
  <AppVersion>15.0000</AppVersion>
  <Words>1547</Words>
  <Paragraphs>76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2024-04-16T21:36:30Z</dcterms:modified>
  <cp:revision>27</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9</vt:i4>
  </property>
</Properties>
</file>