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759" r:id="rId4"/>
  </p:sldMasterIdLst>
  <p:notesMasterIdLst>
    <p:notesMasterId r:id="rId21"/>
  </p:notesMasterIdLst>
  <p:handoutMasterIdLst>
    <p:handoutMasterId r:id="rId22"/>
  </p:handoutMasterIdLst>
  <p:sldIdLst>
    <p:sldId id="256" r:id="rId5"/>
    <p:sldId id="285" r:id="rId6"/>
    <p:sldId id="301" r:id="rId7"/>
    <p:sldId id="302" r:id="rId8"/>
    <p:sldId id="295" r:id="rId9"/>
    <p:sldId id="296" r:id="rId10"/>
    <p:sldId id="299" r:id="rId11"/>
    <p:sldId id="298" r:id="rId12"/>
    <p:sldId id="292" r:id="rId13"/>
    <p:sldId id="290" r:id="rId14"/>
    <p:sldId id="294" r:id="rId15"/>
    <p:sldId id="300" r:id="rId16"/>
    <p:sldId id="287" r:id="rId17"/>
    <p:sldId id="288" r:id="rId18"/>
    <p:sldId id="293" r:id="rId19"/>
    <p:sldId id="289" r:id="rId20"/>
  </p:sldIdLst>
  <p:sldSz cx="12599988" cy="7559675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1pPr>
    <a:lvl2pPr marL="4572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2pPr>
    <a:lvl3pPr marL="9144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3pPr>
    <a:lvl4pPr marL="13716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4pPr>
    <a:lvl5pPr marL="18288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0D25A32A-19E5-43D4-8E96-46A12B19A4F6}">
          <p14:sldIdLst>
            <p14:sldId id="256"/>
            <p14:sldId id="285"/>
            <p14:sldId id="301"/>
            <p14:sldId id="302"/>
            <p14:sldId id="295"/>
            <p14:sldId id="296"/>
            <p14:sldId id="299"/>
            <p14:sldId id="298"/>
            <p14:sldId id="292"/>
            <p14:sldId id="290"/>
            <p14:sldId id="294"/>
            <p14:sldId id="300"/>
            <p14:sldId id="287"/>
            <p14:sldId id="288"/>
            <p14:sldId id="293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9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riram Thiagarajan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AA0000"/>
    <a:srgbClr val="006666"/>
    <a:srgbClr val="CBD3D3"/>
    <a:srgbClr val="EDE7E7"/>
    <a:srgbClr val="D8CBCB"/>
    <a:srgbClr val="FF0000"/>
    <a:srgbClr val="D40000"/>
    <a:srgbClr val="016666"/>
    <a:srgbClr val="0B1F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3979" autoAdjust="0"/>
  </p:normalViewPr>
  <p:slideViewPr>
    <p:cSldViewPr snapToObjects="1">
      <p:cViewPr>
        <p:scale>
          <a:sx n="66" d="100"/>
          <a:sy n="66" d="100"/>
        </p:scale>
        <p:origin x="32" y="-112"/>
      </p:cViewPr>
      <p:guideLst>
        <p:guide orient="horz" pos="2381"/>
        <p:guide pos="396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>
                <a:latin typeface="Consolas" panose="020B0609020204030204" pitchFamily="49" charset="0"/>
              </a:rPr>
              <a:t>NO OF ORDERS DONE BY CUSTOMER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NUMBER_OF_ORDERS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Sheet1!$A$2:$A$14</c:f>
              <c:strCache>
                <c:ptCount val="13"/>
                <c:pt idx="0">
                  <c:v>Ravi</c:v>
                </c:pt>
                <c:pt idx="1">
                  <c:v>Arjun</c:v>
                </c:pt>
                <c:pt idx="2">
                  <c:v>Ankit</c:v>
                </c:pt>
                <c:pt idx="3">
                  <c:v>Deepa</c:v>
                </c:pt>
                <c:pt idx="4">
                  <c:v>Rahul</c:v>
                </c:pt>
                <c:pt idx="5">
                  <c:v>Kavita</c:v>
                </c:pt>
                <c:pt idx="6">
                  <c:v>Shikha</c:v>
                </c:pt>
                <c:pt idx="7">
                  <c:v>Issac</c:v>
                </c:pt>
                <c:pt idx="8">
                  <c:v>Alan</c:v>
                </c:pt>
                <c:pt idx="9">
                  <c:v>Rubin</c:v>
                </c:pt>
                <c:pt idx="10">
                  <c:v>Vikram</c:v>
                </c:pt>
                <c:pt idx="11">
                  <c:v>Michele</c:v>
                </c:pt>
                <c:pt idx="12">
                  <c:v>Bhavika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  <c:pt idx="11">
                  <c:v>6</c:v>
                </c:pt>
                <c:pt idx="1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DB-4FA7-9AC1-476B506534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50274880"/>
        <c:axId val="312491456"/>
      </c:barChart>
      <c:catAx>
        <c:axId val="250274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491456"/>
        <c:crosses val="autoZero"/>
        <c:auto val="1"/>
        <c:lblAlgn val="ctr"/>
        <c:lblOffset val="100"/>
        <c:noMultiLvlLbl val="0"/>
      </c:catAx>
      <c:valAx>
        <c:axId val="3124914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0274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200" b="1" dirty="0">
                <a:latin typeface="Consolas" panose="020B0609020204030204" pitchFamily="49" charset="0"/>
              </a:rPr>
              <a:t>SALES</a:t>
            </a:r>
            <a:r>
              <a:rPr lang="en-US" sz="1200" b="1" baseline="0" dirty="0">
                <a:latin typeface="Consolas" panose="020B0609020204030204" pitchFamily="49" charset="0"/>
              </a:rPr>
              <a:t> AMOUNT OF EACH CATEGORY</a:t>
            </a:r>
            <a:endParaRPr lang="en-US" sz="1200" b="1" dirty="0">
              <a:latin typeface="Consolas" panose="020B0609020204030204" pitchFamily="49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TOTAL_SALES_AMOUNT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Sports</c:v>
                </c:pt>
                <c:pt idx="1">
                  <c:v>Electronic</c:v>
                </c:pt>
                <c:pt idx="2">
                  <c:v>Fashion</c:v>
                </c:pt>
                <c:pt idx="3">
                  <c:v>Grocery</c:v>
                </c:pt>
                <c:pt idx="4">
                  <c:v>Furniture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6574</c:v>
                </c:pt>
                <c:pt idx="1">
                  <c:v>7118</c:v>
                </c:pt>
                <c:pt idx="2">
                  <c:v>9162</c:v>
                </c:pt>
                <c:pt idx="3">
                  <c:v>10183</c:v>
                </c:pt>
                <c:pt idx="4">
                  <c:v>58028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5E-4D4E-B004-E24A46A0F3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50274880"/>
        <c:axId val="312491456"/>
      </c:barChart>
      <c:catAx>
        <c:axId val="250274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491456"/>
        <c:crosses val="autoZero"/>
        <c:auto val="1"/>
        <c:lblAlgn val="ctr"/>
        <c:lblOffset val="100"/>
        <c:noMultiLvlLbl val="0"/>
      </c:catAx>
      <c:valAx>
        <c:axId val="3124914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0274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cap="all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NO OF REVIEWS OF EACH PRODUCT WITH OVERALL RATINGS</a:t>
            </a:r>
            <a:endParaRPr lang="en-US" sz="1200" b="1" cap="all" dirty="0">
              <a:solidFill>
                <a:srgbClr val="222222"/>
              </a:solidFill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TOTAL_REVIEWS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Sheet1!$A$2:$A$31</c:f>
              <c:strCache>
                <c:ptCount val="30"/>
                <c:pt idx="0">
                  <c:v>Yoga Mat</c:v>
                </c:pt>
                <c:pt idx="1">
                  <c:v>Summer Dress</c:v>
                </c:pt>
                <c:pt idx="2">
                  <c:v>Cereal Box</c:v>
                </c:pt>
                <c:pt idx="3">
                  <c:v>Smartphone XYZ</c:v>
                </c:pt>
                <c:pt idx="4">
                  <c:v>Milk 1L</c:v>
                </c:pt>
                <c:pt idx="5">
                  <c:v>Office Desk</c:v>
                </c:pt>
                <c:pt idx="6">
                  <c:v>Sunglasses</c:v>
                </c:pt>
                <c:pt idx="7">
                  <c:v>Laptop ABC</c:v>
                </c:pt>
                <c:pt idx="8">
                  <c:v>Bluetooth Headphones</c:v>
                </c:pt>
                <c:pt idx="9">
                  <c:v>Basketball</c:v>
                </c:pt>
                <c:pt idx="10">
                  <c:v>Cricket Bat</c:v>
                </c:pt>
                <c:pt idx="11">
                  <c:v>Bookshelf</c:v>
                </c:pt>
                <c:pt idx="12">
                  <c:v>Leather Sofa Set</c:v>
                </c:pt>
                <c:pt idx="13">
                  <c:v>Smartwatch</c:v>
                </c:pt>
                <c:pt idx="14">
                  <c:v>Wooden Dining Table</c:v>
                </c:pt>
                <c:pt idx="15">
                  <c:v>Gaming Laptop</c:v>
                </c:pt>
                <c:pt idx="16">
                  <c:v>Wrist Watch</c:v>
                </c:pt>
                <c:pt idx="17">
                  <c:v>Football</c:v>
                </c:pt>
                <c:pt idx="18">
                  <c:v>Basketball Shoes</c:v>
                </c:pt>
                <c:pt idx="19">
                  <c:v>Rice 5kg</c:v>
                </c:pt>
                <c:pt idx="20">
                  <c:v>Pasta Pack</c:v>
                </c:pt>
                <c:pt idx="21">
                  <c:v>Running Shoes</c:v>
                </c:pt>
                <c:pt idx="22">
                  <c:v>Cooking Oil 1L</c:v>
                </c:pt>
                <c:pt idx="23">
                  <c:v>T-shirt</c:v>
                </c:pt>
                <c:pt idx="24">
                  <c:v>Toothpaste</c:v>
                </c:pt>
                <c:pt idx="25">
                  <c:v>Denim Jeans</c:v>
                </c:pt>
                <c:pt idx="26">
                  <c:v>Desktop PC</c:v>
                </c:pt>
                <c:pt idx="27">
                  <c:v>Bed Frame</c:v>
                </c:pt>
                <c:pt idx="28">
                  <c:v>Tennis Racket</c:v>
                </c:pt>
                <c:pt idx="29">
                  <c:v>Coffee Table</c:v>
                </c:pt>
              </c:strCache>
            </c:strRef>
          </c:cat>
          <c:val>
            <c:numRef>
              <c:f>Sheet1!$B$2:$B$31</c:f>
              <c:numCache>
                <c:formatCode>General</c:formatCode>
                <c:ptCount val="30"/>
                <c:pt idx="0">
                  <c:v>6</c:v>
                </c:pt>
                <c:pt idx="1">
                  <c:v>5</c:v>
                </c:pt>
                <c:pt idx="2">
                  <c:v>5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DB-4FA7-9AC1-476B506534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AVG_RATING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Sheet1!$A$2:$A$31</c:f>
              <c:strCache>
                <c:ptCount val="30"/>
                <c:pt idx="0">
                  <c:v>Yoga Mat</c:v>
                </c:pt>
                <c:pt idx="1">
                  <c:v>Summer Dress</c:v>
                </c:pt>
                <c:pt idx="2">
                  <c:v>Cereal Box</c:v>
                </c:pt>
                <c:pt idx="3">
                  <c:v>Smartphone XYZ</c:v>
                </c:pt>
                <c:pt idx="4">
                  <c:v>Milk 1L</c:v>
                </c:pt>
                <c:pt idx="5">
                  <c:v>Office Desk</c:v>
                </c:pt>
                <c:pt idx="6">
                  <c:v>Sunglasses</c:v>
                </c:pt>
                <c:pt idx="7">
                  <c:v>Laptop ABC</c:v>
                </c:pt>
                <c:pt idx="8">
                  <c:v>Bluetooth Headphones</c:v>
                </c:pt>
                <c:pt idx="9">
                  <c:v>Basketball</c:v>
                </c:pt>
                <c:pt idx="10">
                  <c:v>Cricket Bat</c:v>
                </c:pt>
                <c:pt idx="11">
                  <c:v>Bookshelf</c:v>
                </c:pt>
                <c:pt idx="12">
                  <c:v>Leather Sofa Set</c:v>
                </c:pt>
                <c:pt idx="13">
                  <c:v>Smartwatch</c:v>
                </c:pt>
                <c:pt idx="14">
                  <c:v>Wooden Dining Table</c:v>
                </c:pt>
                <c:pt idx="15">
                  <c:v>Gaming Laptop</c:v>
                </c:pt>
                <c:pt idx="16">
                  <c:v>Wrist Watch</c:v>
                </c:pt>
                <c:pt idx="17">
                  <c:v>Football</c:v>
                </c:pt>
                <c:pt idx="18">
                  <c:v>Basketball Shoes</c:v>
                </c:pt>
                <c:pt idx="19">
                  <c:v>Rice 5kg</c:v>
                </c:pt>
                <c:pt idx="20">
                  <c:v>Pasta Pack</c:v>
                </c:pt>
                <c:pt idx="21">
                  <c:v>Running Shoes</c:v>
                </c:pt>
                <c:pt idx="22">
                  <c:v>Cooking Oil 1L</c:v>
                </c:pt>
                <c:pt idx="23">
                  <c:v>T-shirt</c:v>
                </c:pt>
                <c:pt idx="24">
                  <c:v>Toothpaste</c:v>
                </c:pt>
                <c:pt idx="25">
                  <c:v>Denim Jeans</c:v>
                </c:pt>
                <c:pt idx="26">
                  <c:v>Desktop PC</c:v>
                </c:pt>
                <c:pt idx="27">
                  <c:v>Bed Frame</c:v>
                </c:pt>
                <c:pt idx="28">
                  <c:v>Tennis Racket</c:v>
                </c:pt>
                <c:pt idx="29">
                  <c:v>Coffee Table</c:v>
                </c:pt>
              </c:strCache>
            </c:strRef>
          </c:cat>
          <c:val>
            <c:numRef>
              <c:f>Sheet1!$C$2:$C$31</c:f>
              <c:numCache>
                <c:formatCode>General</c:formatCode>
                <c:ptCount val="30"/>
                <c:pt idx="0">
                  <c:v>3.1666666666666599</c:v>
                </c:pt>
                <c:pt idx="1">
                  <c:v>4.5999999999999996</c:v>
                </c:pt>
                <c:pt idx="2">
                  <c:v>4</c:v>
                </c:pt>
                <c:pt idx="3">
                  <c:v>4.5</c:v>
                </c:pt>
                <c:pt idx="4">
                  <c:v>4</c:v>
                </c:pt>
                <c:pt idx="5">
                  <c:v>4</c:v>
                </c:pt>
                <c:pt idx="6">
                  <c:v>3</c:v>
                </c:pt>
                <c:pt idx="7">
                  <c:v>3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A0-4D43-A580-34EA7EC24B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250274880"/>
        <c:axId val="312491456"/>
      </c:barChart>
      <c:catAx>
        <c:axId val="250274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491456"/>
        <c:crosses val="autoZero"/>
        <c:auto val="1"/>
        <c:lblAlgn val="ctr"/>
        <c:lblOffset val="100"/>
        <c:noMultiLvlLbl val="0"/>
      </c:catAx>
      <c:valAx>
        <c:axId val="3124914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0274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200" b="1" dirty="0">
                <a:latin typeface="Consolas" panose="020B0609020204030204" pitchFamily="49" charset="0"/>
              </a:rPr>
              <a:t>TOP</a:t>
            </a:r>
            <a:r>
              <a:rPr lang="en-US" sz="1200" b="1" baseline="0" dirty="0">
                <a:latin typeface="Consolas" panose="020B0609020204030204" pitchFamily="49" charset="0"/>
              </a:rPr>
              <a:t> 5 RATED PRODUCTS</a:t>
            </a:r>
            <a:endParaRPr lang="en-US" sz="1200" b="1" dirty="0">
              <a:latin typeface="Consolas" panose="020B0609020204030204" pitchFamily="49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AVERAGE_RATING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Office Desk</c:v>
                </c:pt>
                <c:pt idx="1">
                  <c:v>Cereal Box</c:v>
                </c:pt>
                <c:pt idx="2">
                  <c:v>Milk 1L</c:v>
                </c:pt>
                <c:pt idx="3">
                  <c:v>Summer Dress</c:v>
                </c:pt>
                <c:pt idx="4">
                  <c:v>Smartphone XYZ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4.5999999999999996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DB-4FA7-9AC1-476B506534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50274880"/>
        <c:axId val="312491456"/>
      </c:barChart>
      <c:catAx>
        <c:axId val="250274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491456"/>
        <c:crosses val="autoZero"/>
        <c:auto val="1"/>
        <c:lblAlgn val="ctr"/>
        <c:lblOffset val="100"/>
        <c:noMultiLvlLbl val="0"/>
      </c:catAx>
      <c:valAx>
        <c:axId val="3124914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0274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200" b="1" dirty="0">
                <a:latin typeface="Consolas" panose="020B0609020204030204" pitchFamily="49" charset="0"/>
              </a:rPr>
              <a:t>AVERAGE</a:t>
            </a:r>
            <a:r>
              <a:rPr lang="en-US" sz="1200" b="1" baseline="0" dirty="0">
                <a:latin typeface="Consolas" panose="020B0609020204030204" pitchFamily="49" charset="0"/>
              </a:rPr>
              <a:t> RATING OF EACH CATEGORY</a:t>
            </a:r>
            <a:endParaRPr lang="en-US" sz="1200" b="1" dirty="0">
              <a:latin typeface="Consolas" panose="020B0609020204030204" pitchFamily="49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AVG_RATING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Furniture</c:v>
                </c:pt>
                <c:pt idx="1">
                  <c:v>Electronics</c:v>
                </c:pt>
                <c:pt idx="2">
                  <c:v>Sports</c:v>
                </c:pt>
                <c:pt idx="3">
                  <c:v>Grocery</c:v>
                </c:pt>
                <c:pt idx="4">
                  <c:v>Fashion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1.75</c:v>
                </c:pt>
                <c:pt idx="1">
                  <c:v>2.6666666666666599</c:v>
                </c:pt>
                <c:pt idx="2">
                  <c:v>2.875</c:v>
                </c:pt>
                <c:pt idx="3">
                  <c:v>4</c:v>
                </c:pt>
                <c:pt idx="4">
                  <c:v>4.3333333333333304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DB-4FA7-9AC1-476B506534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50274880"/>
        <c:axId val="312491456"/>
      </c:barChart>
      <c:catAx>
        <c:axId val="250274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491456"/>
        <c:crosses val="autoZero"/>
        <c:auto val="1"/>
        <c:lblAlgn val="ctr"/>
        <c:lblOffset val="100"/>
        <c:noMultiLvlLbl val="0"/>
      </c:catAx>
      <c:valAx>
        <c:axId val="3124914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0274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000" b="1" dirty="0">
                <a:latin typeface="Consolas" panose="020B0609020204030204" pitchFamily="49" charset="0"/>
              </a:rPr>
              <a:t>AVERAGE DISCOUNT AMOUNT</a:t>
            </a:r>
            <a:r>
              <a:rPr lang="en-US" sz="1000" b="1" baseline="0" dirty="0">
                <a:latin typeface="Consolas" panose="020B0609020204030204" pitchFamily="49" charset="0"/>
              </a:rPr>
              <a:t> BY EACH COUPON USED</a:t>
            </a:r>
            <a:endParaRPr lang="en-US" sz="1000" b="1" dirty="0">
              <a:latin typeface="Consolas" panose="020B0609020204030204" pitchFamily="49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AVG_DISCOUNT_AMOUNT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Sheet1!$A$2:$A$17</c:f>
              <c:strCache>
                <c:ptCount val="16"/>
                <c:pt idx="0">
                  <c:v>WXYZ5678</c:v>
                </c:pt>
                <c:pt idx="1">
                  <c:v>UVWX1235</c:v>
                </c:pt>
                <c:pt idx="2">
                  <c:v>EFGH6789</c:v>
                </c:pt>
                <c:pt idx="3">
                  <c:v>IJKL2345</c:v>
                </c:pt>
                <c:pt idx="4">
                  <c:v>ABCD1234</c:v>
                </c:pt>
                <c:pt idx="5">
                  <c:v>LMNO3457</c:v>
                </c:pt>
                <c:pt idx="6">
                  <c:v>UVWX1234</c:v>
                </c:pt>
                <c:pt idx="7">
                  <c:v>ABCD1235</c:v>
                </c:pt>
                <c:pt idx="8">
                  <c:v>KLMN9877</c:v>
                </c:pt>
                <c:pt idx="9">
                  <c:v>WXYZ5680</c:v>
                </c:pt>
                <c:pt idx="10">
                  <c:v>YXWV5679</c:v>
                </c:pt>
                <c:pt idx="11">
                  <c:v>MNOP7890</c:v>
                </c:pt>
                <c:pt idx="12">
                  <c:v>PQRS9877</c:v>
                </c:pt>
                <c:pt idx="13">
                  <c:v>LMNO3458</c:v>
                </c:pt>
                <c:pt idx="14">
                  <c:v>PQRS9876</c:v>
                </c:pt>
                <c:pt idx="15">
                  <c:v>IJKL2347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200</c:v>
                </c:pt>
                <c:pt idx="1">
                  <c:v>200</c:v>
                </c:pt>
                <c:pt idx="2">
                  <c:v>100</c:v>
                </c:pt>
                <c:pt idx="3">
                  <c:v>60</c:v>
                </c:pt>
                <c:pt idx="4">
                  <c:v>53.75</c:v>
                </c:pt>
                <c:pt idx="5">
                  <c:v>50</c:v>
                </c:pt>
                <c:pt idx="6">
                  <c:v>46.25</c:v>
                </c:pt>
                <c:pt idx="7">
                  <c:v>45</c:v>
                </c:pt>
                <c:pt idx="8">
                  <c:v>45</c:v>
                </c:pt>
                <c:pt idx="9">
                  <c:v>40</c:v>
                </c:pt>
                <c:pt idx="10">
                  <c:v>39.1666666666666</c:v>
                </c:pt>
                <c:pt idx="11">
                  <c:v>30</c:v>
                </c:pt>
                <c:pt idx="12">
                  <c:v>30</c:v>
                </c:pt>
                <c:pt idx="13">
                  <c:v>25</c:v>
                </c:pt>
                <c:pt idx="14">
                  <c:v>20</c:v>
                </c:pt>
                <c:pt idx="15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DB-4FA7-9AC1-476B506534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50274880"/>
        <c:axId val="312491456"/>
      </c:barChart>
      <c:catAx>
        <c:axId val="250274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491456"/>
        <c:crosses val="autoZero"/>
        <c:auto val="1"/>
        <c:lblAlgn val="ctr"/>
        <c:lblOffset val="100"/>
        <c:noMultiLvlLbl val="0"/>
      </c:catAx>
      <c:valAx>
        <c:axId val="312491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0274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000" b="1" dirty="0">
                <a:latin typeface="Consolas" panose="020B0609020204030204" pitchFamily="49" charset="0"/>
              </a:rPr>
              <a:t>AVERAGE DISCOUNT PERCENTAGE BY</a:t>
            </a:r>
            <a:r>
              <a:rPr lang="en-US" sz="1000" b="1" baseline="0" dirty="0">
                <a:latin typeface="Consolas" panose="020B0609020204030204" pitchFamily="49" charset="0"/>
              </a:rPr>
              <a:t> EACH COUPON</a:t>
            </a:r>
            <a:endParaRPr lang="en-US" sz="1000" b="1" dirty="0">
              <a:latin typeface="Consolas" panose="020B0609020204030204" pitchFamily="49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AVG_DISCOUNT_PERCENTAGE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Sheet1!$A$2:$A$30</c:f>
              <c:strCache>
                <c:ptCount val="29"/>
                <c:pt idx="0">
                  <c:v>UVWX1234</c:v>
                </c:pt>
                <c:pt idx="1">
                  <c:v>LMNO3457</c:v>
                </c:pt>
                <c:pt idx="2">
                  <c:v>UVWX1234</c:v>
                </c:pt>
                <c:pt idx="3">
                  <c:v>ABCD1235</c:v>
                </c:pt>
                <c:pt idx="4">
                  <c:v>KLMN9877</c:v>
                </c:pt>
                <c:pt idx="5">
                  <c:v>YXWV5679</c:v>
                </c:pt>
                <c:pt idx="6">
                  <c:v>IJKL2345</c:v>
                </c:pt>
                <c:pt idx="7">
                  <c:v>LMNO3458</c:v>
                </c:pt>
                <c:pt idx="8">
                  <c:v>YXWV5679</c:v>
                </c:pt>
                <c:pt idx="9">
                  <c:v>ABCD1234</c:v>
                </c:pt>
                <c:pt idx="10">
                  <c:v>ABCD1234</c:v>
                </c:pt>
                <c:pt idx="11">
                  <c:v>UVWX1234</c:v>
                </c:pt>
                <c:pt idx="12">
                  <c:v>LMNO3457</c:v>
                </c:pt>
                <c:pt idx="13">
                  <c:v>YXWV5679</c:v>
                </c:pt>
                <c:pt idx="14">
                  <c:v>UVWX1235</c:v>
                </c:pt>
                <c:pt idx="15">
                  <c:v>YXWV5679</c:v>
                </c:pt>
                <c:pt idx="16">
                  <c:v>IJKL2347</c:v>
                </c:pt>
                <c:pt idx="17">
                  <c:v>YXWV5679</c:v>
                </c:pt>
                <c:pt idx="18">
                  <c:v>WXYZ5680</c:v>
                </c:pt>
                <c:pt idx="19">
                  <c:v>UVWX1234</c:v>
                </c:pt>
                <c:pt idx="20">
                  <c:v>YXWV5679</c:v>
                </c:pt>
                <c:pt idx="21">
                  <c:v>ABCD1234</c:v>
                </c:pt>
                <c:pt idx="22">
                  <c:v>PQRS9877</c:v>
                </c:pt>
                <c:pt idx="23">
                  <c:v>PQRS9876</c:v>
                </c:pt>
                <c:pt idx="24">
                  <c:v>MNOP7890</c:v>
                </c:pt>
                <c:pt idx="25">
                  <c:v>ABCD1234</c:v>
                </c:pt>
                <c:pt idx="26">
                  <c:v>LMNO3457</c:v>
                </c:pt>
                <c:pt idx="27">
                  <c:v>EFGH6789</c:v>
                </c:pt>
                <c:pt idx="28">
                  <c:v>WXYZ5678</c:v>
                </c:pt>
              </c:strCache>
            </c:strRef>
          </c:cat>
          <c:val>
            <c:numRef>
              <c:f>Sheet1!$B$2:$B$30</c:f>
              <c:numCache>
                <c:formatCode>General</c:formatCode>
                <c:ptCount val="29"/>
                <c:pt idx="0">
                  <c:v>7.2463768115942004</c:v>
                </c:pt>
                <c:pt idx="1">
                  <c:v>7.0546737213403796</c:v>
                </c:pt>
                <c:pt idx="2">
                  <c:v>5.71428571428571</c:v>
                </c:pt>
                <c:pt idx="3">
                  <c:v>5.0561797752808904</c:v>
                </c:pt>
                <c:pt idx="4">
                  <c:v>5.0561797752808904</c:v>
                </c:pt>
                <c:pt idx="5">
                  <c:v>5.0050050050049997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4.8638132295719796</c:v>
                </c:pt>
                <c:pt idx="10">
                  <c:v>4.8</c:v>
                </c:pt>
                <c:pt idx="11">
                  <c:v>4.6666666666666599</c:v>
                </c:pt>
                <c:pt idx="12">
                  <c:v>4.62962962962962</c:v>
                </c:pt>
                <c:pt idx="13">
                  <c:v>4.6189376443418002</c:v>
                </c:pt>
                <c:pt idx="14">
                  <c:v>4.4444444444444402</c:v>
                </c:pt>
                <c:pt idx="15">
                  <c:v>4.4247787610619396</c:v>
                </c:pt>
                <c:pt idx="16">
                  <c:v>4.2979942693409701</c:v>
                </c:pt>
                <c:pt idx="17">
                  <c:v>4.1666666666666599</c:v>
                </c:pt>
                <c:pt idx="18">
                  <c:v>4.0526849037487302</c:v>
                </c:pt>
                <c:pt idx="19">
                  <c:v>4.0518638573743901</c:v>
                </c:pt>
                <c:pt idx="20">
                  <c:v>3.9215686274509798</c:v>
                </c:pt>
                <c:pt idx="21">
                  <c:v>3.8022813688212902</c:v>
                </c:pt>
                <c:pt idx="22">
                  <c:v>3.8022813688212902</c:v>
                </c:pt>
                <c:pt idx="23">
                  <c:v>3.5273368606701898</c:v>
                </c:pt>
                <c:pt idx="24">
                  <c:v>3.3370411568409302</c:v>
                </c:pt>
                <c:pt idx="25">
                  <c:v>3.3333333333333299</c:v>
                </c:pt>
                <c:pt idx="26">
                  <c:v>3.0010003334444799</c:v>
                </c:pt>
                <c:pt idx="27">
                  <c:v>1.6669444907484501</c:v>
                </c:pt>
                <c:pt idx="28">
                  <c:v>0.36363636363636298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DB-4FA7-9AC1-476B506534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50274880"/>
        <c:axId val="312491456"/>
      </c:barChart>
      <c:catAx>
        <c:axId val="250274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491456"/>
        <c:crosses val="autoZero"/>
        <c:auto val="1"/>
        <c:lblAlgn val="ctr"/>
        <c:lblOffset val="100"/>
        <c:noMultiLvlLbl val="0"/>
      </c:catAx>
      <c:valAx>
        <c:axId val="3124914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0274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cap="all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TOTAL</a:t>
            </a:r>
            <a:r>
              <a:rPr lang="en-US" sz="1200" b="1" cap="all" baseline="0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INVENTORY OF EACH WAREHOUSE</a:t>
            </a:r>
            <a:endParaRPr lang="en-US" sz="1200" b="1" cap="all" dirty="0">
              <a:solidFill>
                <a:srgbClr val="222222"/>
              </a:solidFill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938751899433623"/>
          <c:y val="0.10777777777777778"/>
          <c:w val="0.80550283188285676"/>
          <c:h val="0.7540470599069852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TOTAL_INVENTORY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Sheet1!$A$2:$A$29</c:f>
              <c:strCache>
                <c:ptCount val="28"/>
                <c:pt idx="0">
                  <c:v>Indore Warehouse</c:v>
                </c:pt>
                <c:pt idx="1">
                  <c:v>Agra Warehouse</c:v>
                </c:pt>
                <c:pt idx="2">
                  <c:v>Kanpur Warehouse</c:v>
                </c:pt>
                <c:pt idx="3">
                  <c:v>Jaipur Warehouse</c:v>
                </c:pt>
                <c:pt idx="4">
                  <c:v>Ranchi Warehouse</c:v>
                </c:pt>
                <c:pt idx="5">
                  <c:v>Kolkata Warehouse</c:v>
                </c:pt>
                <c:pt idx="6">
                  <c:v>Chennai Warehouse</c:v>
                </c:pt>
                <c:pt idx="7">
                  <c:v>Vadodara Warehouse</c:v>
                </c:pt>
                <c:pt idx="8">
                  <c:v>Kochi Warehouse</c:v>
                </c:pt>
                <c:pt idx="9">
                  <c:v>Varanasi Warehouse</c:v>
                </c:pt>
                <c:pt idx="10">
                  <c:v>Guwahati Warehouse</c:v>
                </c:pt>
                <c:pt idx="11">
                  <c:v>Amritsar Warehouse</c:v>
                </c:pt>
                <c:pt idx="12">
                  <c:v>Visakhapatnam Warehouse</c:v>
                </c:pt>
                <c:pt idx="13">
                  <c:v>Bhopal Warehouse</c:v>
                </c:pt>
                <c:pt idx="14">
                  <c:v>Ahmedabad Warehouse</c:v>
                </c:pt>
                <c:pt idx="15">
                  <c:v>Surat Warehouse</c:v>
                </c:pt>
                <c:pt idx="16">
                  <c:v>Patna Warehouse</c:v>
                </c:pt>
                <c:pt idx="17">
                  <c:v>Coimbatore Warehouse</c:v>
                </c:pt>
                <c:pt idx="18">
                  <c:v>Mysuru Warehouse</c:v>
                </c:pt>
                <c:pt idx="19">
                  <c:v>Ludhiana Warehouse</c:v>
                </c:pt>
                <c:pt idx="20">
                  <c:v>Bangalore Warehouse</c:v>
                </c:pt>
                <c:pt idx="21">
                  <c:v>Jodhpur Warehouse</c:v>
                </c:pt>
                <c:pt idx="22">
                  <c:v>Nagpur Warehouse</c:v>
                </c:pt>
                <c:pt idx="23">
                  <c:v>Pune Warehouse</c:v>
                </c:pt>
                <c:pt idx="24">
                  <c:v>Hyderabad Warehouse</c:v>
                </c:pt>
                <c:pt idx="25">
                  <c:v>Lucknow Warehouse</c:v>
                </c:pt>
                <c:pt idx="26">
                  <c:v>Srinagar Warehouse</c:v>
                </c:pt>
                <c:pt idx="27">
                  <c:v>Thane Warehouse</c:v>
                </c:pt>
              </c:strCache>
            </c:strRef>
          </c:cat>
          <c:val>
            <c:numRef>
              <c:f>Sheet1!$B$2:$B$29</c:f>
              <c:numCache>
                <c:formatCode>General</c:formatCode>
                <c:ptCount val="28"/>
                <c:pt idx="0">
                  <c:v>80</c:v>
                </c:pt>
                <c:pt idx="1">
                  <c:v>100</c:v>
                </c:pt>
                <c:pt idx="2">
                  <c:v>120</c:v>
                </c:pt>
                <c:pt idx="3">
                  <c:v>90</c:v>
                </c:pt>
                <c:pt idx="4">
                  <c:v>75</c:v>
                </c:pt>
                <c:pt idx="5">
                  <c:v>75</c:v>
                </c:pt>
                <c:pt idx="6">
                  <c:v>100</c:v>
                </c:pt>
                <c:pt idx="7">
                  <c:v>60</c:v>
                </c:pt>
                <c:pt idx="8">
                  <c:v>55</c:v>
                </c:pt>
                <c:pt idx="9">
                  <c:v>55</c:v>
                </c:pt>
                <c:pt idx="10">
                  <c:v>85</c:v>
                </c:pt>
                <c:pt idx="11">
                  <c:v>65</c:v>
                </c:pt>
                <c:pt idx="12">
                  <c:v>70</c:v>
                </c:pt>
                <c:pt idx="13">
                  <c:v>50</c:v>
                </c:pt>
                <c:pt idx="14">
                  <c:v>40</c:v>
                </c:pt>
                <c:pt idx="15">
                  <c:v>45</c:v>
                </c:pt>
                <c:pt idx="16">
                  <c:v>30</c:v>
                </c:pt>
                <c:pt idx="17">
                  <c:v>35</c:v>
                </c:pt>
                <c:pt idx="18">
                  <c:v>40</c:v>
                </c:pt>
                <c:pt idx="19">
                  <c:v>15</c:v>
                </c:pt>
                <c:pt idx="20">
                  <c:v>30</c:v>
                </c:pt>
                <c:pt idx="21">
                  <c:v>20</c:v>
                </c:pt>
                <c:pt idx="22">
                  <c:v>25</c:v>
                </c:pt>
                <c:pt idx="23">
                  <c:v>20</c:v>
                </c:pt>
                <c:pt idx="24">
                  <c:v>15</c:v>
                </c:pt>
                <c:pt idx="25">
                  <c:v>10</c:v>
                </c:pt>
                <c:pt idx="26">
                  <c:v>10</c:v>
                </c:pt>
                <c:pt idx="27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DB-4FA7-9AC1-476B506534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50274880"/>
        <c:axId val="312491456"/>
      </c:barChart>
      <c:catAx>
        <c:axId val="250274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491456"/>
        <c:crosses val="autoZero"/>
        <c:auto val="1"/>
        <c:lblAlgn val="ctr"/>
        <c:lblOffset val="100"/>
        <c:noMultiLvlLbl val="0"/>
      </c:catAx>
      <c:valAx>
        <c:axId val="3124914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0274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cap="all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TOTAL</a:t>
            </a:r>
            <a:r>
              <a:rPr lang="en-US" sz="1200" b="1" cap="all" baseline="0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CAPACITY OF EACH WAREHOUSE</a:t>
            </a:r>
            <a:endParaRPr lang="en-US" sz="1200" b="1" cap="all" dirty="0">
              <a:solidFill>
                <a:srgbClr val="222222"/>
              </a:solidFill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938751899433623"/>
          <c:y val="0.10777777777777778"/>
          <c:w val="0.80550283188285676"/>
          <c:h val="0.7540470599069852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WAREHOUSE_CAPACITY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Sheet1!$A$2:$A$29</c:f>
              <c:strCache>
                <c:ptCount val="28"/>
                <c:pt idx="0">
                  <c:v>Indore Warehouse</c:v>
                </c:pt>
                <c:pt idx="1">
                  <c:v>Agra Warehouse</c:v>
                </c:pt>
                <c:pt idx="2">
                  <c:v>Kanpur Warehouse</c:v>
                </c:pt>
                <c:pt idx="3">
                  <c:v>Jaipur Warehouse</c:v>
                </c:pt>
                <c:pt idx="4">
                  <c:v>Ranchi Warehouse</c:v>
                </c:pt>
                <c:pt idx="5">
                  <c:v>Kolkata Warehouse</c:v>
                </c:pt>
                <c:pt idx="6">
                  <c:v>Chennai Warehouse</c:v>
                </c:pt>
                <c:pt idx="7">
                  <c:v>Vadodara Warehouse</c:v>
                </c:pt>
                <c:pt idx="8">
                  <c:v>Kochi Warehouse</c:v>
                </c:pt>
                <c:pt idx="9">
                  <c:v>Varanasi Warehouse</c:v>
                </c:pt>
                <c:pt idx="10">
                  <c:v>Guwahati Warehouse</c:v>
                </c:pt>
                <c:pt idx="11">
                  <c:v>Amritsar Warehouse</c:v>
                </c:pt>
                <c:pt idx="12">
                  <c:v>Visakhapatnam Warehouse</c:v>
                </c:pt>
                <c:pt idx="13">
                  <c:v>Bhopal Warehouse</c:v>
                </c:pt>
                <c:pt idx="14">
                  <c:v>Ahmedabad Warehouse</c:v>
                </c:pt>
                <c:pt idx="15">
                  <c:v>Surat Warehouse</c:v>
                </c:pt>
                <c:pt idx="16">
                  <c:v>Patna Warehouse</c:v>
                </c:pt>
                <c:pt idx="17">
                  <c:v>Coimbatore Warehouse</c:v>
                </c:pt>
                <c:pt idx="18">
                  <c:v>Mysuru Warehouse</c:v>
                </c:pt>
                <c:pt idx="19">
                  <c:v>Ludhiana Warehouse</c:v>
                </c:pt>
                <c:pt idx="20">
                  <c:v>Bangalore Warehouse</c:v>
                </c:pt>
                <c:pt idx="21">
                  <c:v>Jodhpur Warehouse</c:v>
                </c:pt>
                <c:pt idx="22">
                  <c:v>Nagpur Warehouse</c:v>
                </c:pt>
                <c:pt idx="23">
                  <c:v>Pune Warehouse</c:v>
                </c:pt>
                <c:pt idx="24">
                  <c:v>Hyderabad Warehouse</c:v>
                </c:pt>
                <c:pt idx="25">
                  <c:v>Lucknow Warehouse</c:v>
                </c:pt>
                <c:pt idx="26">
                  <c:v>Srinagar Warehouse</c:v>
                </c:pt>
                <c:pt idx="27">
                  <c:v>Thane Warehouse</c:v>
                </c:pt>
              </c:strCache>
            </c:strRef>
          </c:cat>
          <c:val>
            <c:numRef>
              <c:f>Sheet1!$B$2:$B$29</c:f>
              <c:numCache>
                <c:formatCode>General</c:formatCode>
                <c:ptCount val="28"/>
                <c:pt idx="0">
                  <c:v>3000</c:v>
                </c:pt>
                <c:pt idx="1">
                  <c:v>4500</c:v>
                </c:pt>
                <c:pt idx="2">
                  <c:v>6000</c:v>
                </c:pt>
                <c:pt idx="3">
                  <c:v>4800</c:v>
                </c:pt>
                <c:pt idx="4">
                  <c:v>4200</c:v>
                </c:pt>
                <c:pt idx="5">
                  <c:v>4500</c:v>
                </c:pt>
                <c:pt idx="6">
                  <c:v>6000</c:v>
                </c:pt>
                <c:pt idx="7">
                  <c:v>3800</c:v>
                </c:pt>
                <c:pt idx="8">
                  <c:v>3500</c:v>
                </c:pt>
                <c:pt idx="9">
                  <c:v>3800</c:v>
                </c:pt>
                <c:pt idx="10">
                  <c:v>6000</c:v>
                </c:pt>
                <c:pt idx="11">
                  <c:v>4800</c:v>
                </c:pt>
                <c:pt idx="12">
                  <c:v>5500</c:v>
                </c:pt>
                <c:pt idx="13">
                  <c:v>4200</c:v>
                </c:pt>
                <c:pt idx="14">
                  <c:v>4000</c:v>
                </c:pt>
                <c:pt idx="15">
                  <c:v>4800</c:v>
                </c:pt>
                <c:pt idx="16">
                  <c:v>3500</c:v>
                </c:pt>
                <c:pt idx="17">
                  <c:v>4500</c:v>
                </c:pt>
                <c:pt idx="18">
                  <c:v>7000</c:v>
                </c:pt>
                <c:pt idx="19">
                  <c:v>3000</c:v>
                </c:pt>
                <c:pt idx="20">
                  <c:v>8000</c:v>
                </c:pt>
                <c:pt idx="21">
                  <c:v>5500</c:v>
                </c:pt>
                <c:pt idx="22">
                  <c:v>7000</c:v>
                </c:pt>
                <c:pt idx="23">
                  <c:v>6500</c:v>
                </c:pt>
                <c:pt idx="24">
                  <c:v>5500</c:v>
                </c:pt>
                <c:pt idx="25">
                  <c:v>5200</c:v>
                </c:pt>
                <c:pt idx="26">
                  <c:v>5200</c:v>
                </c:pt>
                <c:pt idx="27">
                  <c:v>5200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DB-4FA7-9AC1-476B506534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50274880"/>
        <c:axId val="312491456"/>
      </c:barChart>
      <c:catAx>
        <c:axId val="250274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491456"/>
        <c:crosses val="autoZero"/>
        <c:auto val="1"/>
        <c:lblAlgn val="ctr"/>
        <c:lblOffset val="100"/>
        <c:noMultiLvlLbl val="0"/>
      </c:catAx>
      <c:valAx>
        <c:axId val="3124914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0274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cap="all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WAREHOUSE CAPACITY UTILIZATION RATE</a:t>
            </a:r>
            <a:endParaRPr lang="en-US" sz="1200" b="1" cap="all" dirty="0">
              <a:solidFill>
                <a:srgbClr val="222222"/>
              </a:solidFill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938751899433623"/>
          <c:y val="0.10777777777777778"/>
          <c:w val="0.80550283188285676"/>
          <c:h val="0.7540470599069852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CAPACITY_UTILIZATION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Sheet1!$A$2:$A$29</c:f>
              <c:strCache>
                <c:ptCount val="28"/>
                <c:pt idx="0">
                  <c:v>Indore Warehouse</c:v>
                </c:pt>
                <c:pt idx="1">
                  <c:v>Agra Warehouse</c:v>
                </c:pt>
                <c:pt idx="2">
                  <c:v>Kanpur Warehouse</c:v>
                </c:pt>
                <c:pt idx="3">
                  <c:v>Jaipur Warehouse</c:v>
                </c:pt>
                <c:pt idx="4">
                  <c:v>Ranchi Warehouse</c:v>
                </c:pt>
                <c:pt idx="5">
                  <c:v>Kolkata Warehouse</c:v>
                </c:pt>
                <c:pt idx="6">
                  <c:v>Chennai Warehouse</c:v>
                </c:pt>
                <c:pt idx="7">
                  <c:v>Vadodara Warehouse</c:v>
                </c:pt>
                <c:pt idx="8">
                  <c:v>Kochi Warehouse</c:v>
                </c:pt>
                <c:pt idx="9">
                  <c:v>Varanasi Warehouse</c:v>
                </c:pt>
                <c:pt idx="10">
                  <c:v>Guwahati Warehouse</c:v>
                </c:pt>
                <c:pt idx="11">
                  <c:v>Amritsar Warehouse</c:v>
                </c:pt>
                <c:pt idx="12">
                  <c:v>Visakhapatnam Warehouse</c:v>
                </c:pt>
                <c:pt idx="13">
                  <c:v>Bhopal Warehouse</c:v>
                </c:pt>
                <c:pt idx="14">
                  <c:v>Ahmedabad Warehouse</c:v>
                </c:pt>
                <c:pt idx="15">
                  <c:v>Surat Warehouse</c:v>
                </c:pt>
                <c:pt idx="16">
                  <c:v>Patna Warehouse</c:v>
                </c:pt>
                <c:pt idx="17">
                  <c:v>Coimbatore Warehouse</c:v>
                </c:pt>
                <c:pt idx="18">
                  <c:v>Mysuru Warehouse</c:v>
                </c:pt>
                <c:pt idx="19">
                  <c:v>Ludhiana Warehouse</c:v>
                </c:pt>
                <c:pt idx="20">
                  <c:v>Bangalore Warehouse</c:v>
                </c:pt>
                <c:pt idx="21">
                  <c:v>Jodhpur Warehouse</c:v>
                </c:pt>
                <c:pt idx="22">
                  <c:v>Nagpur Warehouse</c:v>
                </c:pt>
                <c:pt idx="23">
                  <c:v>Pune Warehouse</c:v>
                </c:pt>
                <c:pt idx="24">
                  <c:v>Hyderabad Warehouse</c:v>
                </c:pt>
                <c:pt idx="25">
                  <c:v>Lucknow Warehouse</c:v>
                </c:pt>
                <c:pt idx="26">
                  <c:v>Srinagar Warehouse</c:v>
                </c:pt>
                <c:pt idx="27">
                  <c:v>Thane Warehouse</c:v>
                </c:pt>
              </c:strCache>
            </c:strRef>
          </c:cat>
          <c:val>
            <c:numRef>
              <c:f>Sheet1!$B$2:$B$29</c:f>
              <c:numCache>
                <c:formatCode>General</c:formatCode>
                <c:ptCount val="28"/>
                <c:pt idx="0">
                  <c:v>2.6666666666666599</c:v>
                </c:pt>
                <c:pt idx="1">
                  <c:v>2.2222222222222201</c:v>
                </c:pt>
                <c:pt idx="2">
                  <c:v>2</c:v>
                </c:pt>
                <c:pt idx="3">
                  <c:v>1.875</c:v>
                </c:pt>
                <c:pt idx="4">
                  <c:v>1.78571428571428</c:v>
                </c:pt>
                <c:pt idx="5">
                  <c:v>1.6666666666666601</c:v>
                </c:pt>
                <c:pt idx="6">
                  <c:v>1.6666666666666601</c:v>
                </c:pt>
                <c:pt idx="7">
                  <c:v>1.57894736842105</c:v>
                </c:pt>
                <c:pt idx="8">
                  <c:v>1.5714285714285701</c:v>
                </c:pt>
                <c:pt idx="9">
                  <c:v>1.4473684210526301</c:v>
                </c:pt>
                <c:pt idx="10">
                  <c:v>1.4166666666666601</c:v>
                </c:pt>
                <c:pt idx="11">
                  <c:v>1.3541666666666601</c:v>
                </c:pt>
                <c:pt idx="12">
                  <c:v>1.27272727272727</c:v>
                </c:pt>
                <c:pt idx="13">
                  <c:v>1.19047619047619</c:v>
                </c:pt>
                <c:pt idx="14">
                  <c:v>1</c:v>
                </c:pt>
                <c:pt idx="15">
                  <c:v>0.9375</c:v>
                </c:pt>
                <c:pt idx="16">
                  <c:v>0.85714285714285698</c:v>
                </c:pt>
                <c:pt idx="17">
                  <c:v>0.77777777777777701</c:v>
                </c:pt>
                <c:pt idx="18">
                  <c:v>0.57142857142857095</c:v>
                </c:pt>
                <c:pt idx="19">
                  <c:v>0.5</c:v>
                </c:pt>
                <c:pt idx="20">
                  <c:v>0.375</c:v>
                </c:pt>
                <c:pt idx="21">
                  <c:v>0.36363636363636298</c:v>
                </c:pt>
                <c:pt idx="22">
                  <c:v>0.35714285714285698</c:v>
                </c:pt>
                <c:pt idx="23">
                  <c:v>0.30769230769230699</c:v>
                </c:pt>
                <c:pt idx="24">
                  <c:v>0.27272727272727199</c:v>
                </c:pt>
                <c:pt idx="25">
                  <c:v>0.19230769230769201</c:v>
                </c:pt>
                <c:pt idx="26">
                  <c:v>0.19230769230769201</c:v>
                </c:pt>
                <c:pt idx="27">
                  <c:v>9.6153846153846104E-2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DB-4FA7-9AC1-476B506534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50274880"/>
        <c:axId val="312491456"/>
      </c:barChart>
      <c:catAx>
        <c:axId val="250274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491456"/>
        <c:crosses val="autoZero"/>
        <c:auto val="1"/>
        <c:lblAlgn val="ctr"/>
        <c:lblOffset val="100"/>
        <c:noMultiLvlLbl val="0"/>
      </c:catAx>
      <c:valAx>
        <c:axId val="3124914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0274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200" b="1" dirty="0">
                <a:latin typeface="Consolas" panose="020B0609020204030204" pitchFamily="49" charset="0"/>
              </a:rPr>
              <a:t>TOP</a:t>
            </a:r>
            <a:r>
              <a:rPr lang="en-US" sz="1200" b="1" baseline="0" dirty="0">
                <a:latin typeface="Consolas" panose="020B0609020204030204" pitchFamily="49" charset="0"/>
              </a:rPr>
              <a:t> 3 SELLERS BY QUANTITY SOLD</a:t>
            </a:r>
            <a:endParaRPr lang="en-US" sz="1200" b="1" dirty="0">
              <a:latin typeface="Consolas" panose="020B0609020204030204" pitchFamily="49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TOTAL_QUANTITY_SOLD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TrendyStyles</c:v>
                </c:pt>
                <c:pt idx="1">
                  <c:v>ActiveGear</c:v>
                </c:pt>
                <c:pt idx="2">
                  <c:v>FashionBazaar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3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DB-4FA7-9AC1-476B506534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50274880"/>
        <c:axId val="312491456"/>
      </c:barChart>
      <c:catAx>
        <c:axId val="250274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491456"/>
        <c:crosses val="autoZero"/>
        <c:auto val="1"/>
        <c:lblAlgn val="ctr"/>
        <c:lblOffset val="100"/>
        <c:noMultiLvlLbl val="0"/>
      </c:catAx>
      <c:valAx>
        <c:axId val="3124914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0274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200" b="1" dirty="0">
                <a:latin typeface="Consolas" panose="020B0609020204030204" pitchFamily="49" charset="0"/>
              </a:rPr>
              <a:t>AMOUNT OF ORDERS DONE BY CUSTOMER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TOTAL_ORDER_AMOUNT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Sheet1!$A$2:$A$14</c:f>
              <c:strCache>
                <c:ptCount val="13"/>
                <c:pt idx="0">
                  <c:v>Ravi</c:v>
                </c:pt>
                <c:pt idx="1">
                  <c:v>Arjun</c:v>
                </c:pt>
                <c:pt idx="2">
                  <c:v>Ankit</c:v>
                </c:pt>
                <c:pt idx="3">
                  <c:v>Deepa</c:v>
                </c:pt>
                <c:pt idx="4">
                  <c:v>Rahul</c:v>
                </c:pt>
                <c:pt idx="5">
                  <c:v>Issac</c:v>
                </c:pt>
                <c:pt idx="6">
                  <c:v>Alan</c:v>
                </c:pt>
                <c:pt idx="7">
                  <c:v>Vikram</c:v>
                </c:pt>
                <c:pt idx="8">
                  <c:v>Kavita</c:v>
                </c:pt>
                <c:pt idx="9">
                  <c:v>Shikha</c:v>
                </c:pt>
                <c:pt idx="10">
                  <c:v>Bhavika</c:v>
                </c:pt>
                <c:pt idx="11">
                  <c:v>Michele</c:v>
                </c:pt>
                <c:pt idx="12">
                  <c:v>Rubin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120</c:v>
                </c:pt>
                <c:pt idx="1">
                  <c:v>567</c:v>
                </c:pt>
                <c:pt idx="2">
                  <c:v>789</c:v>
                </c:pt>
                <c:pt idx="3">
                  <c:v>890</c:v>
                </c:pt>
                <c:pt idx="4">
                  <c:v>1200</c:v>
                </c:pt>
                <c:pt idx="5">
                  <c:v>1332</c:v>
                </c:pt>
                <c:pt idx="6">
                  <c:v>1706</c:v>
                </c:pt>
                <c:pt idx="7">
                  <c:v>2436</c:v>
                </c:pt>
                <c:pt idx="8">
                  <c:v>2500</c:v>
                </c:pt>
                <c:pt idx="9">
                  <c:v>4500</c:v>
                </c:pt>
                <c:pt idx="10">
                  <c:v>8357</c:v>
                </c:pt>
                <c:pt idx="11">
                  <c:v>11478</c:v>
                </c:pt>
                <c:pt idx="12">
                  <c:v>55500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DB-4FA7-9AC1-476B506534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50274880"/>
        <c:axId val="312491456"/>
      </c:barChart>
      <c:catAx>
        <c:axId val="250274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491456"/>
        <c:crosses val="autoZero"/>
        <c:auto val="1"/>
        <c:lblAlgn val="ctr"/>
        <c:lblOffset val="100"/>
        <c:noMultiLvlLbl val="0"/>
      </c:catAx>
      <c:valAx>
        <c:axId val="3124914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0274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200" b="1" dirty="0">
                <a:latin typeface="Consolas" panose="020B0609020204030204" pitchFamily="49" charset="0"/>
              </a:rPr>
              <a:t>LOWEST</a:t>
            </a:r>
            <a:r>
              <a:rPr lang="en-US" sz="1200" b="1" baseline="0" dirty="0">
                <a:latin typeface="Consolas" panose="020B0609020204030204" pitchFamily="49" charset="0"/>
              </a:rPr>
              <a:t> 3 SELLERS BY QUANTITY SOLD</a:t>
            </a:r>
            <a:endParaRPr lang="en-US" sz="1200" b="1" dirty="0">
              <a:latin typeface="Consolas" panose="020B0609020204030204" pitchFamily="49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TOTAL_QUANTITY_SOLD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TechGalore</c:v>
                </c:pt>
                <c:pt idx="1">
                  <c:v>CozyHomes</c:v>
                </c:pt>
                <c:pt idx="2">
                  <c:v>GlamGoddess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DB-4FA7-9AC1-476B506534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50274880"/>
        <c:axId val="312491456"/>
      </c:barChart>
      <c:catAx>
        <c:axId val="250274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491456"/>
        <c:crosses val="autoZero"/>
        <c:auto val="1"/>
        <c:lblAlgn val="ctr"/>
        <c:lblOffset val="100"/>
        <c:noMultiLvlLbl val="0"/>
      </c:catAx>
      <c:valAx>
        <c:axId val="3124914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0274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050" b="1" dirty="0">
                <a:latin typeface="Consolas" panose="020B0609020204030204" pitchFamily="49" charset="0"/>
              </a:rPr>
              <a:t>TOP</a:t>
            </a:r>
            <a:r>
              <a:rPr lang="en-US" sz="1050" b="1" baseline="0" dirty="0">
                <a:latin typeface="Consolas" panose="020B0609020204030204" pitchFamily="49" charset="0"/>
              </a:rPr>
              <a:t> 3 SELLERS BY TOTAL AMOUNT OF PRODUCT SOLD</a:t>
            </a:r>
            <a:endParaRPr lang="en-US" sz="1050" b="1" dirty="0">
              <a:latin typeface="Consolas" panose="020B0609020204030204" pitchFamily="49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TOTAL_QUANTITY_SOLD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FitZone</c:v>
                </c:pt>
                <c:pt idx="1">
                  <c:v>GroceryMart</c:v>
                </c:pt>
                <c:pt idx="2">
                  <c:v>FurnitureHub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4500</c:v>
                </c:pt>
                <c:pt idx="1">
                  <c:v>5999</c:v>
                </c:pt>
                <c:pt idx="2">
                  <c:v>55000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DB-4FA7-9AC1-476B506534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50274880"/>
        <c:axId val="312491456"/>
      </c:barChart>
      <c:catAx>
        <c:axId val="250274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491456"/>
        <c:crosses val="autoZero"/>
        <c:auto val="1"/>
        <c:lblAlgn val="ctr"/>
        <c:lblOffset val="100"/>
        <c:noMultiLvlLbl val="0"/>
      </c:catAx>
      <c:valAx>
        <c:axId val="3124914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0274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000" b="1" dirty="0">
                <a:latin typeface="Consolas" panose="020B0609020204030204" pitchFamily="49" charset="0"/>
              </a:rPr>
              <a:t>LOWEST</a:t>
            </a:r>
            <a:r>
              <a:rPr lang="en-US" sz="1000" b="1" baseline="0" dirty="0">
                <a:latin typeface="Consolas" panose="020B0609020204030204" pitchFamily="49" charset="0"/>
              </a:rPr>
              <a:t> 3 SELLERS BY TOTAL AMOUNT OF PRODUCT SOLD</a:t>
            </a:r>
            <a:endParaRPr lang="en-US" sz="1000" b="1" dirty="0">
              <a:latin typeface="Consolas" panose="020B0609020204030204" pitchFamily="49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TOTAL_AMOUNT_SOLD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GreenGrocers</c:v>
                </c:pt>
                <c:pt idx="1">
                  <c:v>LuxuryLiving</c:v>
                </c:pt>
                <c:pt idx="2">
                  <c:v>CozyHomes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432</c:v>
                </c:pt>
                <c:pt idx="1">
                  <c:v>349</c:v>
                </c:pt>
                <c:pt idx="2">
                  <c:v>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DB-4FA7-9AC1-476B506534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50274880"/>
        <c:axId val="312491456"/>
      </c:barChart>
      <c:catAx>
        <c:axId val="250274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491456"/>
        <c:crosses val="autoZero"/>
        <c:auto val="1"/>
        <c:lblAlgn val="ctr"/>
        <c:lblOffset val="100"/>
        <c:noMultiLvlLbl val="0"/>
      </c:catAx>
      <c:valAx>
        <c:axId val="3124914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0274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cap="all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ORDERS</a:t>
            </a:r>
            <a:r>
              <a:rPr lang="en-US" sz="1200" b="1" cap="all" baseline="0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RETURN STATUS AND COUNT</a:t>
            </a:r>
            <a:endParaRPr lang="en-US" sz="1200" b="1" cap="all" dirty="0">
              <a:solidFill>
                <a:srgbClr val="222222"/>
              </a:solidFill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RETURN_COUNT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Completed</c:v>
                </c:pt>
                <c:pt idx="1">
                  <c:v>Pending</c:v>
                </c:pt>
                <c:pt idx="2">
                  <c:v>Approved</c:v>
                </c:pt>
                <c:pt idx="3">
                  <c:v>Processing</c:v>
                </c:pt>
                <c:pt idx="4">
                  <c:v>Rejected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DB-4FA7-9AC1-476B506534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250274880"/>
        <c:axId val="312491456"/>
      </c:barChart>
      <c:catAx>
        <c:axId val="250274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491456"/>
        <c:crosses val="autoZero"/>
        <c:auto val="1"/>
        <c:lblAlgn val="ctr"/>
        <c:lblOffset val="100"/>
        <c:noMultiLvlLbl val="0"/>
      </c:catAx>
      <c:valAx>
        <c:axId val="3124914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0274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cap="all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TOTAL</a:t>
            </a:r>
            <a:r>
              <a:rPr lang="en-US" sz="1200" b="1" cap="all" baseline="0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AMOUNT OF EACH PRODUCT SOLD</a:t>
            </a:r>
            <a:endParaRPr lang="en-US" sz="1200" b="1" cap="all" dirty="0">
              <a:solidFill>
                <a:srgbClr val="222222"/>
              </a:solidFill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938751899433623"/>
          <c:y val="0.10777777777777778"/>
          <c:w val="0.80550283188285676"/>
          <c:h val="0.7540470599069852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TOTAL_REVENUE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Sheet1!$A$2:$A$17</c:f>
              <c:strCache>
                <c:ptCount val="16"/>
                <c:pt idx="0">
                  <c:v>Sunglasses</c:v>
                </c:pt>
                <c:pt idx="1">
                  <c:v>Milk 1L</c:v>
                </c:pt>
                <c:pt idx="2">
                  <c:v>Basketball</c:v>
                </c:pt>
                <c:pt idx="3">
                  <c:v>Yoga Mat</c:v>
                </c:pt>
                <c:pt idx="4">
                  <c:v>Cereal Box</c:v>
                </c:pt>
                <c:pt idx="5">
                  <c:v>Cricket Bat</c:v>
                </c:pt>
                <c:pt idx="6">
                  <c:v>Bluetooth Headphones</c:v>
                </c:pt>
                <c:pt idx="7">
                  <c:v>Bookshelf</c:v>
                </c:pt>
                <c:pt idx="8">
                  <c:v>Summer Dress</c:v>
                </c:pt>
                <c:pt idx="9">
                  <c:v>Office Desk</c:v>
                </c:pt>
                <c:pt idx="10">
                  <c:v>Smartwatch</c:v>
                </c:pt>
                <c:pt idx="11">
                  <c:v>Laptop ABC</c:v>
                </c:pt>
                <c:pt idx="12">
                  <c:v>Wooden Dining Table</c:v>
                </c:pt>
                <c:pt idx="13">
                  <c:v>Gaming Laptop</c:v>
                </c:pt>
                <c:pt idx="14">
                  <c:v>Leather Sofa Set</c:v>
                </c:pt>
                <c:pt idx="15">
                  <c:v>Smartphone XYZ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20</c:v>
                </c:pt>
                <c:pt idx="1">
                  <c:v>21</c:v>
                </c:pt>
                <c:pt idx="2">
                  <c:v>25</c:v>
                </c:pt>
                <c:pt idx="3">
                  <c:v>72</c:v>
                </c:pt>
                <c:pt idx="4">
                  <c:v>80</c:v>
                </c:pt>
                <c:pt idx="5">
                  <c:v>105</c:v>
                </c:pt>
                <c:pt idx="6">
                  <c:v>120</c:v>
                </c:pt>
                <c:pt idx="7">
                  <c:v>300</c:v>
                </c:pt>
                <c:pt idx="8">
                  <c:v>400</c:v>
                </c:pt>
                <c:pt idx="9">
                  <c:v>400</c:v>
                </c:pt>
                <c:pt idx="10">
                  <c:v>500</c:v>
                </c:pt>
                <c:pt idx="11">
                  <c:v>700</c:v>
                </c:pt>
                <c:pt idx="12">
                  <c:v>800</c:v>
                </c:pt>
                <c:pt idx="13">
                  <c:v>1000</c:v>
                </c:pt>
                <c:pt idx="14">
                  <c:v>2000</c:v>
                </c:pt>
                <c:pt idx="15">
                  <c:v>2250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DB-4FA7-9AC1-476B506534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50274880"/>
        <c:axId val="312491456"/>
      </c:barChart>
      <c:catAx>
        <c:axId val="250274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491456"/>
        <c:crosses val="autoZero"/>
        <c:auto val="1"/>
        <c:lblAlgn val="ctr"/>
        <c:lblOffset val="100"/>
        <c:noMultiLvlLbl val="0"/>
      </c:catAx>
      <c:valAx>
        <c:axId val="3124914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0274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cap="all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TOTAL</a:t>
            </a:r>
            <a:r>
              <a:rPr lang="en-US" sz="1200" b="1" cap="all" baseline="0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QUANTITY OF EACH PRODUCT SOLD</a:t>
            </a:r>
            <a:endParaRPr lang="en-US" sz="1200" b="1" cap="all" dirty="0">
              <a:solidFill>
                <a:srgbClr val="222222"/>
              </a:solidFill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938751899433623"/>
          <c:y val="0.10777777777777778"/>
          <c:w val="0.80550283188285676"/>
          <c:h val="0.7540470599069852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TOTAL_SOLD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Sheet1!$A$2:$A$17</c:f>
              <c:strCache>
                <c:ptCount val="16"/>
                <c:pt idx="0">
                  <c:v>Basketball</c:v>
                </c:pt>
                <c:pt idx="1">
                  <c:v>Wooden Dining Table</c:v>
                </c:pt>
                <c:pt idx="2">
                  <c:v>Laptop ABC</c:v>
                </c:pt>
                <c:pt idx="3">
                  <c:v>Office Desk</c:v>
                </c:pt>
                <c:pt idx="4">
                  <c:v>Gaming Laptop</c:v>
                </c:pt>
                <c:pt idx="5">
                  <c:v>Sunglasses</c:v>
                </c:pt>
                <c:pt idx="6">
                  <c:v>Smartwatch</c:v>
                </c:pt>
                <c:pt idx="7">
                  <c:v>Leather Sofa Set</c:v>
                </c:pt>
                <c:pt idx="8">
                  <c:v>Bookshelf</c:v>
                </c:pt>
                <c:pt idx="9">
                  <c:v>Milk 1L</c:v>
                </c:pt>
                <c:pt idx="10">
                  <c:v>Cricket Bat</c:v>
                </c:pt>
                <c:pt idx="11">
                  <c:v>Bluetooth Headphones</c:v>
                </c:pt>
                <c:pt idx="12">
                  <c:v>Smartphone XYZ</c:v>
                </c:pt>
                <c:pt idx="13">
                  <c:v>Yoga Mat</c:v>
                </c:pt>
                <c:pt idx="14">
                  <c:v>Summer Dress</c:v>
                </c:pt>
                <c:pt idx="15">
                  <c:v>Cereal Box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5</c:v>
                </c:pt>
                <c:pt idx="13">
                  <c:v>6</c:v>
                </c:pt>
                <c:pt idx="14">
                  <c:v>10</c:v>
                </c:pt>
                <c:pt idx="15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DB-4FA7-9AC1-476B506534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50274880"/>
        <c:axId val="312491456"/>
      </c:barChart>
      <c:catAx>
        <c:axId val="250274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491456"/>
        <c:crosses val="autoZero"/>
        <c:auto val="1"/>
        <c:lblAlgn val="ctr"/>
        <c:lblOffset val="100"/>
        <c:noMultiLvlLbl val="0"/>
      </c:catAx>
      <c:valAx>
        <c:axId val="3124914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0274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200" b="1" dirty="0">
                <a:latin typeface="Consolas" panose="020B0609020204030204" pitchFamily="49" charset="0"/>
              </a:rPr>
              <a:t>TOP</a:t>
            </a:r>
            <a:r>
              <a:rPr lang="en-US" sz="1200" b="1" baseline="0" dirty="0">
                <a:latin typeface="Consolas" panose="020B0609020204030204" pitchFamily="49" charset="0"/>
              </a:rPr>
              <a:t> 5 SOLD PRODUCTS BY QUANTITY</a:t>
            </a:r>
            <a:endParaRPr lang="en-US" sz="1200" b="1" dirty="0">
              <a:latin typeface="Consolas" panose="020B0609020204030204" pitchFamily="49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TOTAL_QUANTITY_SOLD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Bluetooth Headphones</c:v>
                </c:pt>
                <c:pt idx="1">
                  <c:v>Smartphone XYZ</c:v>
                </c:pt>
                <c:pt idx="2">
                  <c:v>Yoga Mat</c:v>
                </c:pt>
                <c:pt idx="3">
                  <c:v>Cereal Box</c:v>
                </c:pt>
                <c:pt idx="4">
                  <c:v>Summer Dress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4</c:v>
                </c:pt>
                <c:pt idx="2">
                  <c:v>6</c:v>
                </c:pt>
                <c:pt idx="3">
                  <c:v>10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DB-4FA7-9AC1-476B506534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50274880"/>
        <c:axId val="312491456"/>
      </c:barChart>
      <c:catAx>
        <c:axId val="250274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491456"/>
        <c:crosses val="autoZero"/>
        <c:auto val="1"/>
        <c:lblAlgn val="ctr"/>
        <c:lblOffset val="100"/>
        <c:noMultiLvlLbl val="0"/>
      </c:catAx>
      <c:valAx>
        <c:axId val="3124914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0274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200" b="1" dirty="0">
                <a:latin typeface="Consolas" panose="020B0609020204030204" pitchFamily="49" charset="0"/>
              </a:rPr>
              <a:t>TOP</a:t>
            </a:r>
            <a:r>
              <a:rPr lang="en-US" sz="1200" b="1" baseline="0" dirty="0">
                <a:latin typeface="Consolas" panose="020B0609020204030204" pitchFamily="49" charset="0"/>
              </a:rPr>
              <a:t> 5 PRODUCTS BY SALES AMOUNT</a:t>
            </a:r>
            <a:endParaRPr lang="en-US" sz="1200" b="1" dirty="0">
              <a:latin typeface="Consolas" panose="020B0609020204030204" pitchFamily="49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TOTAL_SALES_AMOUNT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Smartwatch</c:v>
                </c:pt>
                <c:pt idx="1">
                  <c:v>Yoga Mat</c:v>
                </c:pt>
                <c:pt idx="2">
                  <c:v>Summer Dress</c:v>
                </c:pt>
                <c:pt idx="3">
                  <c:v>Cereal Box</c:v>
                </c:pt>
                <c:pt idx="4">
                  <c:v>Wooden Dining Table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2500</c:v>
                </c:pt>
                <c:pt idx="1">
                  <c:v>5085</c:v>
                </c:pt>
                <c:pt idx="2">
                  <c:v>8595</c:v>
                </c:pt>
                <c:pt idx="3">
                  <c:v>9683</c:v>
                </c:pt>
                <c:pt idx="4">
                  <c:v>55890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DC-4CB1-9A3E-7826A2BAB8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50274880"/>
        <c:axId val="312491456"/>
      </c:barChart>
      <c:catAx>
        <c:axId val="250274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491456"/>
        <c:crosses val="autoZero"/>
        <c:auto val="1"/>
        <c:lblAlgn val="ctr"/>
        <c:lblOffset val="100"/>
        <c:noMultiLvlLbl val="0"/>
      </c:catAx>
      <c:valAx>
        <c:axId val="3124914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0274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200" b="1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Consolas" panose="020B0609020204030204" pitchFamily="49" charset="0"/>
              </a:rPr>
              <a:t>LEAST 5 PRODUCTS BY SALES AMOUNT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TOTAL_SALES_AMOUNT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Baseball</c:v>
                </c:pt>
                <c:pt idx="1">
                  <c:v>Cricket Bat</c:v>
                </c:pt>
                <c:pt idx="2">
                  <c:v>Sunglass</c:v>
                </c:pt>
                <c:pt idx="3">
                  <c:v>Milk 1L</c:v>
                </c:pt>
                <c:pt idx="4">
                  <c:v>Bookshelf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789</c:v>
                </c:pt>
                <c:pt idx="1">
                  <c:v>700</c:v>
                </c:pt>
                <c:pt idx="2">
                  <c:v>567</c:v>
                </c:pt>
                <c:pt idx="3">
                  <c:v>500</c:v>
                </c:pt>
                <c:pt idx="4">
                  <c:v>349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DB-4FA7-9AC1-476B506534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50274880"/>
        <c:axId val="312491456"/>
      </c:barChart>
      <c:catAx>
        <c:axId val="250274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491456"/>
        <c:crosses val="autoZero"/>
        <c:auto val="1"/>
        <c:lblAlgn val="ctr"/>
        <c:lblOffset val="100"/>
        <c:noMultiLvlLbl val="0"/>
      </c:catAx>
      <c:valAx>
        <c:axId val="3124914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0274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200" b="1" dirty="0">
                <a:latin typeface="Consolas" panose="020B0609020204030204" pitchFamily="49" charset="0"/>
              </a:rPr>
              <a:t>LEAST 5 SOLD PRODUCTS BY QUANTITY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TOTAL_QUANTITY_SOLD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Basketball</c:v>
                </c:pt>
                <c:pt idx="1">
                  <c:v>Sunglasses</c:v>
                </c:pt>
                <c:pt idx="2">
                  <c:v>Office Desk</c:v>
                </c:pt>
                <c:pt idx="3">
                  <c:v>Laptop ABC</c:v>
                </c:pt>
                <c:pt idx="4">
                  <c:v>Gaming Laptop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ED-480C-84E4-3D6DD13331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50274880"/>
        <c:axId val="312491456"/>
      </c:barChart>
      <c:catAx>
        <c:axId val="250274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491456"/>
        <c:crosses val="autoZero"/>
        <c:auto val="1"/>
        <c:lblAlgn val="ctr"/>
        <c:lblOffset val="100"/>
        <c:noMultiLvlLbl val="0"/>
      </c:catAx>
      <c:valAx>
        <c:axId val="3124914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0274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200" b="1" dirty="0">
                <a:latin typeface="Consolas" panose="020B0609020204030204" pitchFamily="49" charset="0"/>
              </a:rPr>
              <a:t>QUANTITY SOLD IN EACH </a:t>
            </a:r>
            <a:r>
              <a:rPr lang="en-US" sz="1200" b="1" baseline="0" dirty="0">
                <a:latin typeface="Consolas" panose="020B0609020204030204" pitchFamily="49" charset="0"/>
              </a:rPr>
              <a:t>CATEGORY</a:t>
            </a:r>
            <a:endParaRPr lang="en-US" sz="1200" b="1" dirty="0">
              <a:latin typeface="Consolas" panose="020B0609020204030204" pitchFamily="49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TOTAL_QUANTITY_SOLD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Furniture</c:v>
                </c:pt>
                <c:pt idx="1">
                  <c:v>Electronic</c:v>
                </c:pt>
                <c:pt idx="2">
                  <c:v>Sports</c:v>
                </c:pt>
                <c:pt idx="3">
                  <c:v>Fashion</c:v>
                </c:pt>
                <c:pt idx="4">
                  <c:v>Grocery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DB-4FA7-9AC1-476B506534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50274880"/>
        <c:axId val="312491456"/>
      </c:barChart>
      <c:catAx>
        <c:axId val="250274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491456"/>
        <c:crosses val="autoZero"/>
        <c:auto val="1"/>
        <c:lblAlgn val="ctr"/>
        <c:lblOffset val="100"/>
        <c:noMultiLvlLbl val="0"/>
      </c:catAx>
      <c:valAx>
        <c:axId val="3124914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0274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872288" y="9398000"/>
            <a:ext cx="395287" cy="163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2025">
              <a:spcBef>
                <a:spcPct val="0"/>
              </a:spcBef>
              <a:buClrTx/>
              <a:buFontTx/>
              <a:buNone/>
              <a:defRPr sz="800"/>
            </a:lvl1pPr>
          </a:lstStyle>
          <a:p>
            <a:fld id="{0930B7C4-A07F-45E8-A56F-A23132B9C82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166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8175" y="4562475"/>
            <a:ext cx="5986463" cy="473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618" tIns="47461" rIns="96618" bIns="474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2250" y="220663"/>
            <a:ext cx="6819900" cy="4092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7027863" y="9417050"/>
            <a:ext cx="239712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2025">
              <a:spcBef>
                <a:spcPct val="0"/>
              </a:spcBef>
              <a:buClrTx/>
              <a:buFontTx/>
              <a:buNone/>
              <a:defRPr sz="800"/>
            </a:lvl1pPr>
          </a:lstStyle>
          <a:p>
            <a:fld id="{62DCC290-FBB5-460F-B5AA-0FCBA6852F2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217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7800" indent="-177800" algn="l" rtl="0" eaLnBrk="0" fontAlgn="base" hangingPunct="0">
      <a:spcBef>
        <a:spcPct val="100000"/>
      </a:spcBef>
      <a:spcAft>
        <a:spcPct val="0"/>
      </a:spcAft>
      <a:buFont typeface="Webdings" pitchFamily="18" charset="2"/>
      <a:buChar char="4"/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342900" indent="-163513" algn="l" rtl="0" eaLnBrk="0" fontAlgn="base" hangingPunct="0">
      <a:lnSpc>
        <a:spcPct val="85000"/>
      </a:lnSpc>
      <a:spcBef>
        <a:spcPct val="45000"/>
      </a:spcBef>
      <a:spcAft>
        <a:spcPct val="0"/>
      </a:spcAft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520700" indent="-176213" algn="l" rtl="0" eaLnBrk="0" fontAlgn="base" hangingPunct="0">
      <a:lnSpc>
        <a:spcPct val="85000"/>
      </a:lnSpc>
      <a:spcBef>
        <a:spcPct val="45000"/>
      </a:spcBef>
      <a:spcAft>
        <a:spcPct val="0"/>
      </a:spcAft>
      <a:buFont typeface="Webdings" pitchFamily="18" charset="2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685800" indent="-163513" algn="l" rtl="0" eaLnBrk="0" fontAlgn="base" hangingPunct="0">
      <a:lnSpc>
        <a:spcPct val="85000"/>
      </a:lnSpc>
      <a:spcBef>
        <a:spcPct val="45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CC290-FBB5-460F-B5AA-0FCBA6852F2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39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 Sigma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3" y="3849838"/>
            <a:ext cx="12599988" cy="372909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334" dirty="0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2048154" y="1105952"/>
            <a:ext cx="0" cy="209991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34" dirty="0"/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2506667" y="1167204"/>
          <a:ext cx="1381596" cy="1417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r:id="rId3" imgW="1085714" imgH="1286055" progId="PBrush">
                  <p:embed/>
                </p:oleObj>
              </mc:Choice>
              <mc:Fallback>
                <p:oleObj r:id="rId3" imgW="1085714" imgH="1286055" progId="PBrush">
                  <p:embed/>
                  <p:pic>
                    <p:nvPicPr>
                      <p:cNvPr id="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6667" y="1167204"/>
                        <a:ext cx="1381596" cy="14174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4688711" y="4513057"/>
            <a:ext cx="3193424" cy="741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425" b="1" dirty="0">
                <a:solidFill>
                  <a:schemeClr val="bg1"/>
                </a:solidFill>
              </a:rPr>
              <a:t>Chicago, 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425" b="1" dirty="0">
                <a:solidFill>
                  <a:schemeClr val="bg1"/>
                </a:solidFill>
              </a:rPr>
              <a:t>Bangalore, India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425" b="1" dirty="0">
                <a:solidFill>
                  <a:schemeClr val="bg1"/>
                </a:solidFill>
              </a:rPr>
              <a:t>www.mu-sigma.com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2425" b="1" dirty="0">
              <a:solidFill>
                <a:schemeClr val="bg1"/>
              </a:solidFill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468166" y="6377724"/>
            <a:ext cx="9630769" cy="465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3603397" algn="ctr"/>
                <a:tab pos="7206793" algn="r"/>
              </a:tabLst>
            </a:pPr>
            <a:r>
              <a:rPr lang="en-US" sz="1213" b="1" u="sng" dirty="0">
                <a:solidFill>
                  <a:schemeClr val="bg1"/>
                </a:solidFill>
              </a:rPr>
              <a:t>Proprietary Information</a:t>
            </a:r>
            <a:endParaRPr lang="en-US" sz="1213" u="sng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3603397" algn="ctr"/>
                <a:tab pos="7206793" algn="r"/>
              </a:tabLst>
            </a:pPr>
            <a:endParaRPr lang="en-US" sz="1213" u="sng" dirty="0">
              <a:solidFill>
                <a:schemeClr val="bg1"/>
              </a:solidFill>
            </a:endParaRPr>
          </a:p>
        </p:txBody>
      </p:sp>
      <p:sp>
        <p:nvSpPr>
          <p:cNvPr id="5" name="Title Placeholder 13"/>
          <p:cNvSpPr>
            <a:spLocks noGrp="1"/>
          </p:cNvSpPr>
          <p:nvPr>
            <p:ph type="title" hasCustomPrompt="1"/>
          </p:nvPr>
        </p:nvSpPr>
        <p:spPr>
          <a:xfrm>
            <a:off x="2382302" y="2719884"/>
            <a:ext cx="8725865" cy="503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Project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579061" y="5631256"/>
            <a:ext cx="3399451" cy="575726"/>
          </a:xfrm>
        </p:spPr>
        <p:txBody>
          <a:bodyPr anchor="ctr">
            <a:normAutofit/>
          </a:bodyPr>
          <a:lstStyle>
            <a:lvl1pPr algn="ctr">
              <a:buNone/>
              <a:defRPr sz="2183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Date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1066498" y="6664214"/>
            <a:ext cx="10438721" cy="465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1213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"This document and its attachments are confidential.  Any</a:t>
            </a:r>
            <a:r>
              <a:rPr lang="en-US" sz="1213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 unauthorized copying, disclosure or distribution of the material is strictly forbidden"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213" b="1" dirty="0">
                <a:solidFill>
                  <a:schemeClr val="bg1"/>
                </a:solidFill>
              </a:rPr>
              <a:t>	</a:t>
            </a:r>
            <a:r>
              <a:rPr lang="en-US" sz="1213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2383456" y="3275859"/>
            <a:ext cx="8725865" cy="503978"/>
          </a:xfrm>
        </p:spPr>
        <p:txBody>
          <a:bodyPr anchor="ctr"/>
          <a:lstStyle>
            <a:lvl1pPr marL="284884" indent="-146292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425" b="1" i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425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425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425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425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Meeting Title</a:t>
            </a:r>
          </a:p>
        </p:txBody>
      </p:sp>
      <p:sp>
        <p:nvSpPr>
          <p:cNvPr id="14" name="Rectangle 11"/>
          <p:cNvSpPr>
            <a:spLocks noChangeArrowheads="1"/>
          </p:cNvSpPr>
          <p:nvPr userDrawn="1"/>
        </p:nvSpPr>
        <p:spPr bwMode="auto">
          <a:xfrm>
            <a:off x="3" y="3849838"/>
            <a:ext cx="12599988" cy="372909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334" dirty="0"/>
          </a:p>
        </p:txBody>
      </p:sp>
      <p:sp>
        <p:nvSpPr>
          <p:cNvPr id="16" name="Line 6"/>
          <p:cNvSpPr>
            <a:spLocks noChangeShapeType="1"/>
          </p:cNvSpPr>
          <p:nvPr userDrawn="1"/>
        </p:nvSpPr>
        <p:spPr bwMode="auto">
          <a:xfrm>
            <a:off x="2048154" y="1105952"/>
            <a:ext cx="0" cy="209991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34" dirty="0"/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 userDrawn="1"/>
        </p:nvGraphicFramePr>
        <p:xfrm>
          <a:off x="2506667" y="1167204"/>
          <a:ext cx="1381596" cy="1417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r:id="rId5" imgW="1085714" imgH="1286055" progId="PBrush">
                  <p:embed/>
                </p:oleObj>
              </mc:Choice>
              <mc:Fallback>
                <p:oleObj r:id="rId5" imgW="1085714" imgH="1286055" progId="PBrush">
                  <p:embed/>
                  <p:pic>
                    <p:nvPicPr>
                      <p:cNvPr id="1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6667" y="1167204"/>
                        <a:ext cx="1381596" cy="14174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2"/>
          <p:cNvSpPr>
            <a:spLocks noChangeArrowheads="1"/>
          </p:cNvSpPr>
          <p:nvPr userDrawn="1"/>
        </p:nvSpPr>
        <p:spPr bwMode="auto">
          <a:xfrm>
            <a:off x="4688711" y="4513057"/>
            <a:ext cx="3193424" cy="741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425" b="1" dirty="0">
                <a:solidFill>
                  <a:schemeClr val="bg1"/>
                </a:solidFill>
              </a:rPr>
              <a:t>Chicago, 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425" b="1" dirty="0">
                <a:solidFill>
                  <a:schemeClr val="bg1"/>
                </a:solidFill>
              </a:rPr>
              <a:t>Bangalore, India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425" b="1" dirty="0">
                <a:solidFill>
                  <a:schemeClr val="bg1"/>
                </a:solidFill>
              </a:rPr>
              <a:t>www.mu-sigma.com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2425" b="1" dirty="0">
              <a:solidFill>
                <a:schemeClr val="bg1"/>
              </a:solidFill>
            </a:endParaRPr>
          </a:p>
        </p:txBody>
      </p:sp>
      <p:sp>
        <p:nvSpPr>
          <p:cNvPr id="19" name="Rectangle 13"/>
          <p:cNvSpPr>
            <a:spLocks noChangeArrowheads="1"/>
          </p:cNvSpPr>
          <p:nvPr userDrawn="1"/>
        </p:nvSpPr>
        <p:spPr bwMode="auto">
          <a:xfrm>
            <a:off x="1468166" y="6377724"/>
            <a:ext cx="9630769" cy="465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3603397" algn="ctr"/>
                <a:tab pos="7206793" algn="r"/>
              </a:tabLst>
            </a:pPr>
            <a:r>
              <a:rPr lang="en-US" sz="1213" b="1" u="sng" dirty="0">
                <a:solidFill>
                  <a:schemeClr val="bg1"/>
                </a:solidFill>
              </a:rPr>
              <a:t>Proprietary Information</a:t>
            </a:r>
            <a:endParaRPr lang="en-US" sz="1213" u="sng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3603397" algn="ctr"/>
                <a:tab pos="7206793" algn="r"/>
              </a:tabLst>
            </a:pPr>
            <a:endParaRPr lang="en-US" sz="1213" u="sng" dirty="0">
              <a:solidFill>
                <a:schemeClr val="bg1"/>
              </a:solidFill>
            </a:endParaRPr>
          </a:p>
        </p:txBody>
      </p:sp>
      <p:sp>
        <p:nvSpPr>
          <p:cNvPr id="20" name="Rectangle 14"/>
          <p:cNvSpPr>
            <a:spLocks noChangeArrowheads="1"/>
          </p:cNvSpPr>
          <p:nvPr userDrawn="1"/>
        </p:nvSpPr>
        <p:spPr bwMode="auto">
          <a:xfrm>
            <a:off x="1066498" y="6664214"/>
            <a:ext cx="10438721" cy="465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1213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"This document and its attachments are confidential.  Any</a:t>
            </a:r>
            <a:r>
              <a:rPr lang="en-US" sz="1213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 unauthorized copying, disclosure or distribution of the material is strictly forbidden"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213" b="1" dirty="0">
                <a:solidFill>
                  <a:schemeClr val="bg1"/>
                </a:solidFill>
              </a:rPr>
              <a:t>	</a:t>
            </a:r>
            <a:r>
              <a:rPr lang="en-US" sz="1213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1" name="TextBox 23"/>
          <p:cNvSpPr txBox="1">
            <a:spLocks noChangeArrowheads="1"/>
          </p:cNvSpPr>
          <p:nvPr userDrawn="1"/>
        </p:nvSpPr>
        <p:spPr bwMode="auto">
          <a:xfrm>
            <a:off x="4124588" y="3919832"/>
            <a:ext cx="4330615" cy="465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25" b="1" i="1" dirty="0">
                <a:solidFill>
                  <a:schemeClr val="bg1"/>
                </a:solidFill>
              </a:rPr>
              <a:t>Do The Math</a:t>
            </a:r>
          </a:p>
        </p:txBody>
      </p:sp>
      <p:cxnSp>
        <p:nvCxnSpPr>
          <p:cNvPr id="22" name="Straight Connector 25"/>
          <p:cNvCxnSpPr>
            <a:cxnSpLocks noChangeShapeType="1"/>
          </p:cNvCxnSpPr>
          <p:nvPr userDrawn="1"/>
        </p:nvCxnSpPr>
        <p:spPr bwMode="auto">
          <a:xfrm flipV="1">
            <a:off x="5290059" y="4355563"/>
            <a:ext cx="1977459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/>
              <a:t>MuKyun</a:t>
            </a:r>
            <a:r>
              <a:rPr lang="en-US" dirty="0"/>
              <a:t> – What is the Key Takeaway from the Slide?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 userDrawn="1"/>
        </p:nvGraphicFramePr>
        <p:xfrm>
          <a:off x="11765782" y="83996"/>
          <a:ext cx="755434" cy="60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5782" y="83996"/>
                        <a:ext cx="755434" cy="60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reeform 8"/>
          <p:cNvSpPr/>
          <p:nvPr/>
        </p:nvSpPr>
        <p:spPr>
          <a:xfrm>
            <a:off x="581726" y="1414010"/>
            <a:ext cx="11432497" cy="1070682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84461" tIns="87773" rIns="87773" bIns="87773" numCol="1" spcCol="1270" anchor="t" anchorCtr="0">
            <a:noAutofit/>
          </a:bodyPr>
          <a:lstStyle/>
          <a:p>
            <a:pPr marL="0" lvl="0" indent="0" algn="l" defTabSz="102404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698" kern="12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5311" y="1521074"/>
            <a:ext cx="2286499" cy="85654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1108737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698" b="1" dirty="0">
                <a:solidFill>
                  <a:schemeClr val="bg1"/>
                </a:solidFill>
              </a:rPr>
              <a:t>Who is the end consumer?</a:t>
            </a:r>
            <a:endParaRPr lang="en-US" sz="1698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581726" y="2591761"/>
            <a:ext cx="11432497" cy="1070682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84461" tIns="87773" rIns="87773" bIns="87773" numCol="1" spcCol="1270" anchor="t" anchorCtr="0">
            <a:noAutofit/>
          </a:bodyPr>
          <a:lstStyle/>
          <a:p>
            <a:pPr marL="0" lvl="0" indent="0" algn="l" defTabSz="102404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698" kern="12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5311" y="2698825"/>
            <a:ext cx="2286499" cy="85654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1108737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698" b="1" dirty="0">
                <a:solidFill>
                  <a:schemeClr val="bg1"/>
                </a:solidFill>
              </a:rPr>
              <a:t>What is the business question?</a:t>
            </a:r>
            <a:endParaRPr lang="en-US" sz="1698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581726" y="3769508"/>
            <a:ext cx="11432497" cy="1070682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84461" tIns="87773" rIns="87773" bIns="87773" numCol="1" spcCol="1270" anchor="t" anchorCtr="0">
            <a:noAutofit/>
          </a:bodyPr>
          <a:lstStyle/>
          <a:p>
            <a:pPr marL="0" lvl="0" indent="0" algn="l" defTabSz="102404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698" kern="12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5311" y="3876576"/>
            <a:ext cx="2286499" cy="85654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l"/>
            <a:r>
              <a:rPr lang="en-US" sz="1698" b="1" dirty="0"/>
              <a:t>What triggered the question?</a:t>
            </a:r>
          </a:p>
        </p:txBody>
      </p:sp>
      <p:sp>
        <p:nvSpPr>
          <p:cNvPr id="24" name="Freeform 23"/>
          <p:cNvSpPr/>
          <p:nvPr/>
        </p:nvSpPr>
        <p:spPr>
          <a:xfrm>
            <a:off x="581726" y="4947262"/>
            <a:ext cx="11432497" cy="1070682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84461" tIns="87773" rIns="87773" bIns="87773" numCol="1" spcCol="1270" anchor="t" anchorCtr="0">
            <a:noAutofit/>
          </a:bodyPr>
          <a:lstStyle/>
          <a:p>
            <a:pPr marL="0" lvl="0" indent="0" algn="l" defTabSz="102404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698" kern="12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5311" y="5054326"/>
            <a:ext cx="2286499" cy="85654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1108737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698" b="1" dirty="0">
                <a:solidFill>
                  <a:schemeClr val="bg1"/>
                </a:solidFill>
              </a:rPr>
              <a:t>What do you intend to do with the output?</a:t>
            </a:r>
            <a:endParaRPr lang="en-US" sz="1698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581726" y="6125013"/>
            <a:ext cx="11432497" cy="1070682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84461" tIns="87773" rIns="87773" bIns="87773" numCol="1" spcCol="1270" anchor="t" anchorCtr="0">
            <a:noAutofit/>
          </a:bodyPr>
          <a:lstStyle/>
          <a:p>
            <a:pPr marL="0" lvl="0" indent="0" algn="l" defTabSz="102404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698" kern="12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5311" y="6232077"/>
            <a:ext cx="2286499" cy="85654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1108737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698" b="1" dirty="0">
                <a:solidFill>
                  <a:schemeClr val="bg1"/>
                </a:solidFill>
              </a:rPr>
              <a:t>What do you ‘expect’ as the outcomes?</a:t>
            </a:r>
            <a:endParaRPr lang="en-US" sz="1698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2991810" y="1445368"/>
            <a:ext cx="9006255" cy="1007957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728"/>
              </a:spcBef>
              <a:defRPr sz="1698" baseline="0"/>
            </a:lvl1pPr>
            <a:lvl2pPr>
              <a:lnSpc>
                <a:spcPct val="100000"/>
              </a:lnSpc>
              <a:spcBef>
                <a:spcPts val="364"/>
              </a:spcBef>
              <a:defRPr sz="1455" baseline="0"/>
            </a:lvl2pPr>
          </a:lstStyle>
          <a:p>
            <a:pPr lvl="0"/>
            <a:r>
              <a:rPr lang="en-US" dirty="0"/>
              <a:t>Understand who the end consumer of the request would be – in several cases, this may not be the requestor himself/herself</a:t>
            </a:r>
          </a:p>
          <a:p>
            <a:pPr lvl="1"/>
            <a:endParaRPr lang="en-US" dirty="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2991810" y="2623119"/>
            <a:ext cx="9006255" cy="1007957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728"/>
              </a:spcBef>
              <a:defRPr sz="1698" baseline="0"/>
            </a:lvl1pPr>
            <a:lvl2pPr>
              <a:lnSpc>
                <a:spcPct val="100000"/>
              </a:lnSpc>
              <a:spcBef>
                <a:spcPts val="364"/>
              </a:spcBef>
              <a:defRPr sz="1455" baseline="0"/>
            </a:lvl2pPr>
          </a:lstStyle>
          <a:p>
            <a:pPr lvl="0"/>
            <a:r>
              <a:rPr lang="en-US" dirty="0"/>
              <a:t>Understand the request in business terms and not the specific data or refresh request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2991810" y="3797506"/>
            <a:ext cx="9006255" cy="1007957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728"/>
              </a:spcBef>
              <a:defRPr sz="1698" baseline="0"/>
            </a:lvl1pPr>
            <a:lvl2pPr>
              <a:lnSpc>
                <a:spcPct val="100000"/>
              </a:lnSpc>
              <a:spcBef>
                <a:spcPts val="364"/>
              </a:spcBef>
              <a:defRPr sz="1455" baseline="0"/>
            </a:lvl2pPr>
          </a:lstStyle>
          <a:p>
            <a:pPr lvl="0"/>
            <a:r>
              <a:rPr lang="en-US" dirty="0"/>
              <a:t>Understand the factors that drove the requestor to ask this question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2991810" y="4975257"/>
            <a:ext cx="9006255" cy="1007957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728"/>
              </a:spcBef>
              <a:defRPr sz="1698" baseline="0"/>
            </a:lvl1pPr>
            <a:lvl2pPr>
              <a:lnSpc>
                <a:spcPct val="100000"/>
              </a:lnSpc>
              <a:spcBef>
                <a:spcPts val="364"/>
              </a:spcBef>
              <a:defRPr sz="1455" baseline="0"/>
            </a:lvl2pPr>
          </a:lstStyle>
          <a:p>
            <a:pPr lvl="0"/>
            <a:r>
              <a:rPr lang="en-US" dirty="0"/>
              <a:t>Understand the consumption of this request – important to be aware since there will be a limited opportunity for re-work in such short cycles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2991810" y="6153008"/>
            <a:ext cx="9006255" cy="1007957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728"/>
              </a:spcBef>
              <a:defRPr sz="1698" baseline="0"/>
            </a:lvl1pPr>
            <a:lvl2pPr>
              <a:lnSpc>
                <a:spcPct val="100000"/>
              </a:lnSpc>
              <a:spcBef>
                <a:spcPts val="364"/>
              </a:spcBef>
              <a:defRPr sz="1455" baseline="0"/>
            </a:lvl2pPr>
          </a:lstStyle>
          <a:p>
            <a:pPr lvl="0"/>
            <a:r>
              <a:rPr lang="en-US" dirty="0"/>
              <a:t>Understand the expected ‘takeaways’ from this request – this can be used to validate the output and also define the sniff checks that need to be defined</a:t>
            </a:r>
          </a:p>
        </p:txBody>
      </p:sp>
    </p:spTree>
    <p:extLst>
      <p:ext uri="{BB962C8B-B14F-4D97-AF65-F5344CB8AC3E}">
        <p14:creationId xmlns:p14="http://schemas.microsoft.com/office/powerpoint/2010/main" val="265335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/>
              <a:t>QFIRe</a:t>
            </a:r>
            <a:r>
              <a:rPr lang="en-US" dirty="0"/>
              <a:t> – What is the Key Takeaway from the Slide?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 userDrawn="1"/>
        </p:nvGraphicFramePr>
        <p:xfrm>
          <a:off x="11765782" y="83996"/>
          <a:ext cx="755434" cy="60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5782" y="83996"/>
                        <a:ext cx="755434" cy="60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 userDrawn="1"/>
        </p:nvSpPr>
        <p:spPr>
          <a:xfrm>
            <a:off x="630203" y="1726590"/>
            <a:ext cx="10994591" cy="839965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221742" rtlCol="0">
            <a:noAutofit/>
          </a:bodyPr>
          <a:lstStyle/>
          <a:p>
            <a:pPr marL="0" indent="0" algn="l">
              <a:buFont typeface="Webdings" pitchFamily="18" charset="2"/>
              <a:buNone/>
            </a:pPr>
            <a:endParaRPr lang="en-US" sz="1698" dirty="0"/>
          </a:p>
        </p:txBody>
      </p:sp>
      <p:sp>
        <p:nvSpPr>
          <p:cNvPr id="33" name="TextBox 32"/>
          <p:cNvSpPr txBox="1"/>
          <p:nvPr userDrawn="1"/>
        </p:nvSpPr>
        <p:spPr>
          <a:xfrm>
            <a:off x="630202" y="2935203"/>
            <a:ext cx="5390645" cy="2781215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110871" rtlCol="0">
            <a:noAutofit/>
          </a:bodyPr>
          <a:lstStyle/>
          <a:p>
            <a:pPr marL="207888" indent="-207888" algn="l">
              <a:buFont typeface="Webdings" pitchFamily="18" charset="2"/>
              <a:buChar char="4"/>
            </a:pPr>
            <a:endParaRPr lang="en-US" sz="1698" dirty="0"/>
          </a:p>
        </p:txBody>
      </p:sp>
      <p:sp>
        <p:nvSpPr>
          <p:cNvPr id="34" name="TextBox 33"/>
          <p:cNvSpPr txBox="1"/>
          <p:nvPr userDrawn="1"/>
        </p:nvSpPr>
        <p:spPr>
          <a:xfrm>
            <a:off x="630203" y="6089738"/>
            <a:ext cx="10994591" cy="1049955"/>
          </a:xfrm>
          <a:prstGeom prst="rect">
            <a:avLst/>
          </a:prstGeom>
          <a:solidFill>
            <a:srgbClr val="CBD3D3"/>
          </a:solidFill>
          <a:ln>
            <a:noFill/>
            <a:prstDash val="sysDash"/>
          </a:ln>
        </p:spPr>
        <p:txBody>
          <a:bodyPr wrap="square" tIns="110871" rtlCol="0">
            <a:noAutofit/>
          </a:bodyPr>
          <a:lstStyle/>
          <a:p>
            <a:pPr marL="207888" indent="-207888" algn="l">
              <a:buFont typeface="Webdings" pitchFamily="18" charset="2"/>
              <a:buChar char="4"/>
            </a:pPr>
            <a:endParaRPr lang="en-US" sz="1698" dirty="0"/>
          </a:p>
        </p:txBody>
      </p:sp>
      <p:sp>
        <p:nvSpPr>
          <p:cNvPr id="35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630202" y="6089738"/>
            <a:ext cx="10971320" cy="1049955"/>
          </a:xfrm>
          <a:ln>
            <a:noFill/>
          </a:ln>
        </p:spPr>
        <p:txBody>
          <a:bodyPr tIns="91440"/>
          <a:lstStyle>
            <a:lvl1pPr>
              <a:spcBef>
                <a:spcPts val="728"/>
              </a:spcBef>
              <a:defRPr sz="1698" baseline="0"/>
            </a:lvl1pPr>
            <a:lvl2pPr>
              <a:lnSpc>
                <a:spcPct val="100000"/>
              </a:lnSpc>
              <a:spcBef>
                <a:spcPts val="364"/>
              </a:spcBef>
              <a:defRPr sz="1455" baseline="0"/>
            </a:lvl2pPr>
          </a:lstStyle>
          <a:p>
            <a:pPr lvl="0"/>
            <a:r>
              <a:rPr lang="en-US" dirty="0"/>
              <a:t>Recommendation 1</a:t>
            </a:r>
          </a:p>
          <a:p>
            <a:pPr lvl="1"/>
            <a:r>
              <a:rPr lang="en-US" dirty="0"/>
              <a:t>Sub-recommendation 1</a:t>
            </a:r>
          </a:p>
          <a:p>
            <a:pPr lvl="0"/>
            <a:r>
              <a:rPr lang="en-US" dirty="0"/>
              <a:t>Recommendation 2</a:t>
            </a:r>
          </a:p>
        </p:txBody>
      </p:sp>
      <p:sp>
        <p:nvSpPr>
          <p:cNvPr id="3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630202" y="2935207"/>
            <a:ext cx="5390645" cy="2781214"/>
          </a:xfrm>
          <a:ln>
            <a:noFill/>
          </a:ln>
        </p:spPr>
        <p:txBody>
          <a:bodyPr tIns="91440"/>
          <a:lstStyle>
            <a:lvl1pPr>
              <a:spcBef>
                <a:spcPts val="728"/>
              </a:spcBef>
              <a:defRPr sz="1698" baseline="0"/>
            </a:lvl1pPr>
            <a:lvl2pPr>
              <a:lnSpc>
                <a:spcPct val="100000"/>
              </a:lnSpc>
              <a:spcBef>
                <a:spcPts val="364"/>
              </a:spcBef>
              <a:defRPr sz="1455" baseline="0"/>
            </a:lvl2pPr>
          </a:lstStyle>
          <a:p>
            <a:pPr lvl="0"/>
            <a:r>
              <a:rPr lang="en-US" dirty="0"/>
              <a:t>Finding 1</a:t>
            </a:r>
          </a:p>
          <a:p>
            <a:pPr lvl="1"/>
            <a:r>
              <a:rPr lang="en-US" dirty="0"/>
              <a:t>Sub-finding 1</a:t>
            </a:r>
          </a:p>
          <a:p>
            <a:pPr lvl="1"/>
            <a:r>
              <a:rPr lang="en-US" dirty="0"/>
              <a:t>Sub-finding 2</a:t>
            </a:r>
          </a:p>
          <a:p>
            <a:pPr lvl="0"/>
            <a:r>
              <a:rPr lang="en-US" dirty="0"/>
              <a:t>Finding 2</a:t>
            </a:r>
          </a:p>
          <a:p>
            <a:pPr lvl="1"/>
            <a:r>
              <a:rPr lang="en-US" dirty="0"/>
              <a:t>Sub-finding 1</a:t>
            </a:r>
          </a:p>
          <a:p>
            <a:pPr lvl="1"/>
            <a:r>
              <a:rPr lang="en-US" dirty="0"/>
              <a:t>Sub-finding 2</a:t>
            </a:r>
          </a:p>
          <a:p>
            <a:pPr lvl="0"/>
            <a:r>
              <a:rPr lang="en-US" dirty="0"/>
              <a:t>Finding 3</a:t>
            </a:r>
          </a:p>
          <a:p>
            <a:pPr lvl="0"/>
            <a:r>
              <a:rPr lang="en-US" dirty="0"/>
              <a:t>Finding 4</a:t>
            </a:r>
          </a:p>
        </p:txBody>
      </p:sp>
      <p:sp>
        <p:nvSpPr>
          <p:cNvPr id="37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30202" y="1726590"/>
            <a:ext cx="10971320" cy="839965"/>
          </a:xfrm>
          <a:ln>
            <a:noFill/>
          </a:ln>
        </p:spPr>
        <p:txBody>
          <a:bodyPr tIns="91440"/>
          <a:lstStyle>
            <a:lvl1pPr>
              <a:spcBef>
                <a:spcPts val="728"/>
              </a:spcBef>
              <a:defRPr sz="1698" baseline="0"/>
            </a:lvl1pPr>
            <a:lvl2pPr>
              <a:lnSpc>
                <a:spcPct val="100000"/>
              </a:lnSpc>
              <a:spcBef>
                <a:spcPts val="364"/>
              </a:spcBef>
              <a:defRPr sz="1455" baseline="0"/>
            </a:lvl2pPr>
          </a:lstStyle>
          <a:p>
            <a:pPr lvl="0"/>
            <a:r>
              <a:rPr lang="en-US" dirty="0"/>
              <a:t>Question</a:t>
            </a:r>
          </a:p>
          <a:p>
            <a:pPr lvl="1"/>
            <a:r>
              <a:rPr lang="en-US" dirty="0"/>
              <a:t>Sub Question</a:t>
            </a:r>
          </a:p>
        </p:txBody>
      </p:sp>
      <p:sp>
        <p:nvSpPr>
          <p:cNvPr id="38" name="Rounded Rectangle 37"/>
          <p:cNvSpPr/>
          <p:nvPr userDrawn="1"/>
        </p:nvSpPr>
        <p:spPr bwMode="auto">
          <a:xfrm>
            <a:off x="750990" y="1441938"/>
            <a:ext cx="2472328" cy="377984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5435" tIns="55435" rIns="55435" bIns="55435" numCol="1" rtlCol="0" anchor="ctr" anchorCtr="0" compatLnSpc="1">
            <a:prstTxWarp prst="textNoShape">
              <a:avLst/>
            </a:prstTxWarp>
          </a:bodyPr>
          <a:lstStyle/>
          <a:p>
            <a:pPr marR="0" algn="l" defTabSz="1108737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94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Questions</a:t>
            </a:r>
          </a:p>
        </p:txBody>
      </p:sp>
      <p:sp>
        <p:nvSpPr>
          <p:cNvPr id="39" name="Rounded Rectangle 38"/>
          <p:cNvSpPr/>
          <p:nvPr userDrawn="1"/>
        </p:nvSpPr>
        <p:spPr bwMode="auto">
          <a:xfrm>
            <a:off x="750990" y="2641217"/>
            <a:ext cx="2472328" cy="377984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5435" tIns="55435" rIns="55435" bIns="55435" numCol="1" rtlCol="0" anchor="ctr" anchorCtr="0" compatLnSpc="1">
            <a:prstTxWarp prst="textNoShape">
              <a:avLst/>
            </a:prstTxWarp>
          </a:bodyPr>
          <a:lstStyle/>
          <a:p>
            <a:pPr marR="0" algn="l" defTabSz="1108737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940" b="1" dirty="0">
                <a:solidFill>
                  <a:schemeClr val="bg1"/>
                </a:solidFill>
              </a:rPr>
              <a:t>Findings</a:t>
            </a:r>
            <a:endParaRPr lang="en-US" sz="194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0" name="Rounded Rectangle 39"/>
          <p:cNvSpPr/>
          <p:nvPr userDrawn="1"/>
        </p:nvSpPr>
        <p:spPr bwMode="auto">
          <a:xfrm>
            <a:off x="750990" y="5781751"/>
            <a:ext cx="2472328" cy="377984"/>
          </a:xfrm>
          <a:prstGeom prst="round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5435" tIns="55435" rIns="55435" bIns="55435" numCol="1" rtlCol="0" anchor="ctr" anchorCtr="0" compatLnSpc="1">
            <a:prstTxWarp prst="textNoShape">
              <a:avLst/>
            </a:prstTxWarp>
          </a:bodyPr>
          <a:lstStyle/>
          <a:p>
            <a:pPr marR="0" algn="l" defTabSz="1108737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940" b="1" dirty="0">
                <a:solidFill>
                  <a:schemeClr val="bg1"/>
                </a:solidFill>
              </a:rPr>
              <a:t>Recommendations</a:t>
            </a:r>
            <a:endParaRPr lang="en-US" sz="194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6227684" y="2935203"/>
            <a:ext cx="5390645" cy="2781215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110871" rtlCol="0">
            <a:noAutofit/>
          </a:bodyPr>
          <a:lstStyle/>
          <a:p>
            <a:pPr marL="207888" indent="-207888" algn="l">
              <a:buFont typeface="Webdings" pitchFamily="18" charset="2"/>
              <a:buChar char="4"/>
            </a:pPr>
            <a:endParaRPr lang="en-US" sz="1698" dirty="0"/>
          </a:p>
        </p:txBody>
      </p:sp>
      <p:sp>
        <p:nvSpPr>
          <p:cNvPr id="42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6227684" y="2935207"/>
            <a:ext cx="5390645" cy="2781214"/>
          </a:xfrm>
          <a:ln>
            <a:noFill/>
          </a:ln>
        </p:spPr>
        <p:txBody>
          <a:bodyPr tIns="91440"/>
          <a:lstStyle>
            <a:lvl1pPr>
              <a:spcBef>
                <a:spcPts val="728"/>
              </a:spcBef>
              <a:defRPr sz="1698" baseline="0"/>
            </a:lvl1pPr>
            <a:lvl2pPr>
              <a:lnSpc>
                <a:spcPct val="100000"/>
              </a:lnSpc>
              <a:spcBef>
                <a:spcPts val="364"/>
              </a:spcBef>
              <a:defRPr sz="1455"/>
            </a:lvl2pPr>
          </a:lstStyle>
          <a:p>
            <a:pPr lvl="0"/>
            <a:r>
              <a:rPr lang="en-US" dirty="0"/>
              <a:t>Insight 1</a:t>
            </a:r>
          </a:p>
          <a:p>
            <a:pPr lvl="1"/>
            <a:r>
              <a:rPr lang="en-US" dirty="0"/>
              <a:t>Sub-insight</a:t>
            </a:r>
          </a:p>
          <a:p>
            <a:pPr lvl="1"/>
            <a:r>
              <a:rPr lang="en-US" dirty="0"/>
              <a:t>Sub-insight</a:t>
            </a:r>
          </a:p>
          <a:p>
            <a:pPr lvl="0"/>
            <a:r>
              <a:rPr lang="en-US" dirty="0"/>
              <a:t>Insight 2</a:t>
            </a:r>
          </a:p>
          <a:p>
            <a:pPr lvl="0"/>
            <a:r>
              <a:rPr lang="en-US" dirty="0"/>
              <a:t>Insight 3</a:t>
            </a:r>
          </a:p>
          <a:p>
            <a:pPr lvl="0"/>
            <a:r>
              <a:rPr lang="en-US" dirty="0"/>
              <a:t>Insight 4</a:t>
            </a:r>
          </a:p>
        </p:txBody>
      </p:sp>
      <p:sp>
        <p:nvSpPr>
          <p:cNvPr id="43" name="Rounded Rectangle 42"/>
          <p:cNvSpPr/>
          <p:nvPr userDrawn="1"/>
        </p:nvSpPr>
        <p:spPr bwMode="auto">
          <a:xfrm>
            <a:off x="6348471" y="2641217"/>
            <a:ext cx="2472328" cy="377984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5435" tIns="55435" rIns="55435" bIns="55435" numCol="1" rtlCol="0" anchor="ctr" anchorCtr="0" compatLnSpc="1">
            <a:prstTxWarp prst="textNoShape">
              <a:avLst/>
            </a:prstTxWarp>
          </a:bodyPr>
          <a:lstStyle/>
          <a:p>
            <a:pPr marR="0" algn="l" defTabSz="1108737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94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355875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/>
              <a:t>FIRe</a:t>
            </a:r>
            <a:r>
              <a:rPr lang="en-US" dirty="0"/>
              <a:t> – What is the Key Takeaway from the Slide?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 userDrawn="1"/>
        </p:nvGraphicFramePr>
        <p:xfrm>
          <a:off x="11765782" y="83996"/>
          <a:ext cx="755434" cy="60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5782" y="83996"/>
                        <a:ext cx="755434" cy="60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 userDrawn="1"/>
        </p:nvSpPr>
        <p:spPr>
          <a:xfrm>
            <a:off x="630202" y="1815251"/>
            <a:ext cx="5390645" cy="3308530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110871" rtlCol="0">
            <a:noAutofit/>
          </a:bodyPr>
          <a:lstStyle/>
          <a:p>
            <a:pPr marL="207888" indent="-207888" algn="l">
              <a:buFont typeface="Webdings" pitchFamily="18" charset="2"/>
              <a:buChar char="4"/>
            </a:pPr>
            <a:endParaRPr lang="en-US" sz="1698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630203" y="5585760"/>
            <a:ext cx="10994591" cy="1525934"/>
          </a:xfrm>
          <a:prstGeom prst="rect">
            <a:avLst/>
          </a:prstGeom>
          <a:solidFill>
            <a:srgbClr val="CBD3D3"/>
          </a:solidFill>
          <a:ln>
            <a:noFill/>
            <a:prstDash val="sysDash"/>
          </a:ln>
        </p:spPr>
        <p:txBody>
          <a:bodyPr wrap="square" tIns="110871" rtlCol="0">
            <a:noAutofit/>
          </a:bodyPr>
          <a:lstStyle/>
          <a:p>
            <a:pPr marL="207888" indent="-207888" algn="l">
              <a:buFont typeface="Webdings" pitchFamily="18" charset="2"/>
              <a:buChar char="4"/>
            </a:pPr>
            <a:endParaRPr lang="en-US" sz="1698" dirty="0"/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630202" y="5585760"/>
            <a:ext cx="10971320" cy="1525934"/>
          </a:xfrm>
          <a:ln>
            <a:noFill/>
          </a:ln>
        </p:spPr>
        <p:txBody>
          <a:bodyPr tIns="91440"/>
          <a:lstStyle>
            <a:lvl1pPr>
              <a:spcBef>
                <a:spcPts val="728"/>
              </a:spcBef>
              <a:defRPr sz="1698" baseline="0"/>
            </a:lvl1pPr>
            <a:lvl2pPr>
              <a:lnSpc>
                <a:spcPct val="100000"/>
              </a:lnSpc>
              <a:spcBef>
                <a:spcPts val="364"/>
              </a:spcBef>
              <a:defRPr sz="1455" baseline="0"/>
            </a:lvl2pPr>
          </a:lstStyle>
          <a:p>
            <a:pPr lvl="0"/>
            <a:r>
              <a:rPr lang="en-US" dirty="0"/>
              <a:t>Recommendation 1</a:t>
            </a:r>
          </a:p>
          <a:p>
            <a:pPr lvl="1"/>
            <a:r>
              <a:rPr lang="en-US" dirty="0"/>
              <a:t>Sub-recommendation 1</a:t>
            </a:r>
          </a:p>
          <a:p>
            <a:pPr lvl="0"/>
            <a:r>
              <a:rPr lang="en-US" dirty="0"/>
              <a:t>Recommendation 2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630202" y="1815255"/>
            <a:ext cx="5390645" cy="3308528"/>
          </a:xfrm>
          <a:ln>
            <a:noFill/>
          </a:ln>
        </p:spPr>
        <p:txBody>
          <a:bodyPr tIns="91440"/>
          <a:lstStyle>
            <a:lvl1pPr>
              <a:spcBef>
                <a:spcPts val="728"/>
              </a:spcBef>
              <a:defRPr sz="1698" baseline="0"/>
            </a:lvl1pPr>
            <a:lvl2pPr>
              <a:lnSpc>
                <a:spcPct val="100000"/>
              </a:lnSpc>
              <a:spcBef>
                <a:spcPts val="364"/>
              </a:spcBef>
              <a:defRPr sz="1455" baseline="0"/>
            </a:lvl2pPr>
          </a:lstStyle>
          <a:p>
            <a:pPr lvl="0"/>
            <a:r>
              <a:rPr lang="en-US" dirty="0"/>
              <a:t>Finding 1</a:t>
            </a:r>
          </a:p>
          <a:p>
            <a:pPr lvl="1"/>
            <a:r>
              <a:rPr lang="en-US" dirty="0"/>
              <a:t>Sub-finding 1</a:t>
            </a:r>
          </a:p>
          <a:p>
            <a:pPr lvl="1"/>
            <a:r>
              <a:rPr lang="en-US" dirty="0"/>
              <a:t>Sub-finding 2</a:t>
            </a:r>
          </a:p>
          <a:p>
            <a:pPr lvl="0"/>
            <a:r>
              <a:rPr lang="en-US" dirty="0"/>
              <a:t>Finding 2</a:t>
            </a:r>
          </a:p>
          <a:p>
            <a:pPr lvl="1"/>
            <a:r>
              <a:rPr lang="en-US" dirty="0"/>
              <a:t>Sub-finding 1</a:t>
            </a:r>
          </a:p>
          <a:p>
            <a:pPr lvl="1"/>
            <a:r>
              <a:rPr lang="en-US" dirty="0"/>
              <a:t>Sub-finding 2</a:t>
            </a:r>
          </a:p>
          <a:p>
            <a:pPr lvl="0"/>
            <a:r>
              <a:rPr lang="en-US" dirty="0"/>
              <a:t>Finding 3</a:t>
            </a:r>
          </a:p>
          <a:p>
            <a:pPr lvl="0"/>
            <a:r>
              <a:rPr lang="en-US" dirty="0"/>
              <a:t>Finding 4</a:t>
            </a:r>
          </a:p>
        </p:txBody>
      </p:sp>
      <p:sp>
        <p:nvSpPr>
          <p:cNvPr id="20" name="Rounded Rectangle 19"/>
          <p:cNvSpPr/>
          <p:nvPr userDrawn="1"/>
        </p:nvSpPr>
        <p:spPr bwMode="auto">
          <a:xfrm>
            <a:off x="750990" y="1521265"/>
            <a:ext cx="2472328" cy="377984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5435" tIns="55435" rIns="55435" bIns="55435" numCol="1" rtlCol="0" anchor="ctr" anchorCtr="0" compatLnSpc="1">
            <a:prstTxWarp prst="textNoShape">
              <a:avLst/>
            </a:prstTxWarp>
          </a:bodyPr>
          <a:lstStyle/>
          <a:p>
            <a:pPr marR="0" algn="l" defTabSz="1108737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940" b="1" dirty="0">
                <a:solidFill>
                  <a:schemeClr val="bg1"/>
                </a:solidFill>
              </a:rPr>
              <a:t>Findings</a:t>
            </a:r>
            <a:endParaRPr lang="en-US" sz="194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Rounded Rectangle 20"/>
          <p:cNvSpPr/>
          <p:nvPr userDrawn="1"/>
        </p:nvSpPr>
        <p:spPr bwMode="auto">
          <a:xfrm>
            <a:off x="750990" y="5277773"/>
            <a:ext cx="2472328" cy="377984"/>
          </a:xfrm>
          <a:prstGeom prst="round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5435" tIns="55435" rIns="55435" bIns="55435" numCol="1" rtlCol="0" anchor="ctr" anchorCtr="0" compatLnSpc="1">
            <a:prstTxWarp prst="textNoShape">
              <a:avLst/>
            </a:prstTxWarp>
          </a:bodyPr>
          <a:lstStyle/>
          <a:p>
            <a:pPr marR="0" algn="l" defTabSz="1108737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940" b="1" dirty="0">
                <a:solidFill>
                  <a:schemeClr val="bg1"/>
                </a:solidFill>
              </a:rPr>
              <a:t>Recommendations</a:t>
            </a:r>
            <a:endParaRPr lang="en-US" sz="194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6227684" y="1815251"/>
            <a:ext cx="5390645" cy="3308530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110871" rtlCol="0">
            <a:noAutofit/>
          </a:bodyPr>
          <a:lstStyle/>
          <a:p>
            <a:pPr marL="207888" indent="-207888" algn="l">
              <a:buFont typeface="Webdings" pitchFamily="18" charset="2"/>
              <a:buChar char="4"/>
            </a:pPr>
            <a:endParaRPr lang="en-US" sz="1698" dirty="0"/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6227684" y="1815255"/>
            <a:ext cx="5390645" cy="3308528"/>
          </a:xfrm>
          <a:ln>
            <a:noFill/>
          </a:ln>
        </p:spPr>
        <p:txBody>
          <a:bodyPr tIns="91440"/>
          <a:lstStyle>
            <a:lvl1pPr>
              <a:spcBef>
                <a:spcPts val="728"/>
              </a:spcBef>
              <a:defRPr sz="1698" baseline="0"/>
            </a:lvl1pPr>
            <a:lvl2pPr>
              <a:lnSpc>
                <a:spcPct val="100000"/>
              </a:lnSpc>
              <a:spcBef>
                <a:spcPts val="364"/>
              </a:spcBef>
              <a:defRPr sz="1455"/>
            </a:lvl2pPr>
          </a:lstStyle>
          <a:p>
            <a:pPr lvl="0"/>
            <a:r>
              <a:rPr lang="en-US" dirty="0"/>
              <a:t>Insight 1</a:t>
            </a:r>
          </a:p>
          <a:p>
            <a:pPr lvl="1"/>
            <a:r>
              <a:rPr lang="en-US" dirty="0"/>
              <a:t>Sub-insight</a:t>
            </a:r>
          </a:p>
          <a:p>
            <a:pPr lvl="1"/>
            <a:r>
              <a:rPr lang="en-US" dirty="0"/>
              <a:t>Sub-insight</a:t>
            </a:r>
          </a:p>
          <a:p>
            <a:pPr lvl="0"/>
            <a:r>
              <a:rPr lang="en-US" dirty="0"/>
              <a:t>Insight 2</a:t>
            </a:r>
          </a:p>
          <a:p>
            <a:pPr lvl="0"/>
            <a:r>
              <a:rPr lang="en-US" dirty="0"/>
              <a:t>Insight 3</a:t>
            </a:r>
          </a:p>
          <a:p>
            <a:pPr lvl="0"/>
            <a:r>
              <a:rPr lang="en-US" dirty="0"/>
              <a:t>Insight 4</a:t>
            </a:r>
          </a:p>
        </p:txBody>
      </p:sp>
      <p:sp>
        <p:nvSpPr>
          <p:cNvPr id="24" name="Rounded Rectangle 23"/>
          <p:cNvSpPr/>
          <p:nvPr userDrawn="1"/>
        </p:nvSpPr>
        <p:spPr bwMode="auto">
          <a:xfrm>
            <a:off x="6348471" y="1521265"/>
            <a:ext cx="2472328" cy="377984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5435" tIns="55435" rIns="55435" bIns="55435" numCol="1" rtlCol="0" anchor="ctr" anchorCtr="0" compatLnSpc="1">
            <a:prstTxWarp prst="textNoShape">
              <a:avLst/>
            </a:prstTxWarp>
          </a:bodyPr>
          <a:lstStyle/>
          <a:p>
            <a:pPr marR="0" algn="l" defTabSz="1108737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94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3809781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Problem Statement &amp; Approac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5378" name="Object 113"/>
          <p:cNvGraphicFramePr>
            <a:graphicFrameLocks noChangeAspect="1"/>
          </p:cNvGraphicFramePr>
          <p:nvPr/>
        </p:nvGraphicFramePr>
        <p:xfrm>
          <a:off x="11765782" y="83996"/>
          <a:ext cx="755434" cy="60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1125378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5782" y="83996"/>
                        <a:ext cx="755434" cy="60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90187848"/>
              </p:ext>
            </p:extLst>
          </p:nvPr>
        </p:nvGraphicFramePr>
        <p:xfrm>
          <a:off x="564889" y="1578043"/>
          <a:ext cx="5468209" cy="320975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468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18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Background</a:t>
                      </a:r>
                    </a:p>
                  </a:txBody>
                  <a:tcPr marL="116345" marR="116345" marT="50398" marB="5039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65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300" u="none" dirty="0"/>
                    </a:p>
                  </a:txBody>
                  <a:tcPr marL="116345" marR="116345" marT="50398" marB="5039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5975410"/>
              </p:ext>
            </p:extLst>
          </p:nvPr>
        </p:nvGraphicFramePr>
        <p:xfrm>
          <a:off x="564889" y="4923899"/>
          <a:ext cx="5468209" cy="204780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468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18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Objectives</a:t>
                      </a:r>
                    </a:p>
                  </a:txBody>
                  <a:tcPr marL="116345" marR="116345" marT="50398" marB="5039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461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300" u="none" dirty="0"/>
                    </a:p>
                  </a:txBody>
                  <a:tcPr marL="116345" marR="116345" marT="50398" marB="5039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565567" y="2001914"/>
            <a:ext cx="5468209" cy="2757881"/>
          </a:xfrm>
        </p:spPr>
        <p:txBody>
          <a:bodyPr>
            <a:noAutofit/>
          </a:bodyPr>
          <a:lstStyle>
            <a:lvl1pPr>
              <a:spcBef>
                <a:spcPts val="728"/>
              </a:spcBef>
              <a:defRPr sz="1698" baseline="0"/>
            </a:lvl1pPr>
            <a:lvl2pPr>
              <a:lnSpc>
                <a:spcPct val="100000"/>
              </a:lnSpc>
              <a:spcBef>
                <a:spcPts val="364"/>
              </a:spcBef>
              <a:defRPr sz="1455"/>
            </a:lvl2pPr>
          </a:lstStyle>
          <a:p>
            <a:pPr lvl="0"/>
            <a:r>
              <a:rPr lang="en-US" dirty="0"/>
              <a:t>What are the relevant facts that serve as the background for this project?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565567" y="5347770"/>
            <a:ext cx="5468209" cy="1623930"/>
          </a:xfrm>
        </p:spPr>
        <p:txBody>
          <a:bodyPr>
            <a:noAutofit/>
          </a:bodyPr>
          <a:lstStyle>
            <a:lvl1pPr>
              <a:spcBef>
                <a:spcPts val="728"/>
              </a:spcBef>
              <a:defRPr sz="1698"/>
            </a:lvl1pPr>
            <a:lvl2pPr>
              <a:spcBef>
                <a:spcPts val="364"/>
              </a:spcBef>
              <a:defRPr sz="1455"/>
            </a:lvl2pPr>
          </a:lstStyle>
          <a:p>
            <a:pPr lvl="0"/>
            <a:r>
              <a:rPr lang="en-US" dirty="0"/>
              <a:t>Describe the key project objectives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24382110"/>
              </p:ext>
            </p:extLst>
          </p:nvPr>
        </p:nvGraphicFramePr>
        <p:xfrm>
          <a:off x="6592200" y="1578043"/>
          <a:ext cx="5468209" cy="539365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468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18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Approach</a:t>
                      </a:r>
                    </a:p>
                  </a:txBody>
                  <a:tcPr marL="116345" marR="116345" marT="50398" marB="5039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0475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300" u="none" dirty="0"/>
                    </a:p>
                  </a:txBody>
                  <a:tcPr marL="116345" marR="116345" marT="50398" marB="5039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592878" y="2001914"/>
            <a:ext cx="5468209" cy="4969786"/>
          </a:xfrm>
        </p:spPr>
        <p:txBody>
          <a:bodyPr>
            <a:noAutofit/>
          </a:bodyPr>
          <a:lstStyle>
            <a:lvl1pPr>
              <a:spcBef>
                <a:spcPts val="728"/>
              </a:spcBef>
              <a:defRPr sz="1698" baseline="0"/>
            </a:lvl1pPr>
            <a:lvl2pPr>
              <a:lnSpc>
                <a:spcPct val="100000"/>
              </a:lnSpc>
              <a:spcBef>
                <a:spcPts val="364"/>
              </a:spcBef>
              <a:defRPr sz="1455"/>
            </a:lvl2pPr>
          </a:lstStyle>
          <a:p>
            <a:pPr lvl="0"/>
            <a:r>
              <a:rPr lang="en-US" dirty="0"/>
              <a:t>Describe the approach used by Mu Sigma in this project.  You can insert text or paste graphics in this box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ight Arrow 1"/>
          <p:cNvSpPr/>
          <p:nvPr userDrawn="1"/>
        </p:nvSpPr>
        <p:spPr bwMode="auto">
          <a:xfrm>
            <a:off x="6144868" y="3191863"/>
            <a:ext cx="349034" cy="2015913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5435" tIns="55435" rIns="55435" bIns="55435" numCol="1" rtlCol="0" anchor="ctr" anchorCtr="0" compatLnSpc="1">
            <a:prstTxWarp prst="textNoShape">
              <a:avLst/>
            </a:prstTxWarp>
          </a:bodyPr>
          <a:lstStyle/>
          <a:p>
            <a:pPr marL="284884" marR="0" indent="-284884" algn="l" defTabSz="1108737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4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9149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Findings and Imp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5378" name="Object 113"/>
          <p:cNvGraphicFramePr>
            <a:graphicFrameLocks noChangeAspect="1"/>
          </p:cNvGraphicFramePr>
          <p:nvPr/>
        </p:nvGraphicFramePr>
        <p:xfrm>
          <a:off x="11765782" y="83996"/>
          <a:ext cx="755434" cy="60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1125378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5782" y="83996"/>
                        <a:ext cx="755434" cy="60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82896122"/>
              </p:ext>
            </p:extLst>
          </p:nvPr>
        </p:nvGraphicFramePr>
        <p:xfrm>
          <a:off x="6592200" y="1578043"/>
          <a:ext cx="5468209" cy="539365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468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18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Analysis</a:t>
                      </a:r>
                      <a:r>
                        <a:rPr lang="en-US" sz="1500" baseline="0" dirty="0"/>
                        <a:t> Illustrations</a:t>
                      </a:r>
                      <a:endParaRPr lang="en-US" sz="1500" dirty="0"/>
                    </a:p>
                  </a:txBody>
                  <a:tcPr marL="116345" marR="116345" marT="50398" marB="5039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0475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300" u="none" dirty="0"/>
                    </a:p>
                  </a:txBody>
                  <a:tcPr marL="116345" marR="116345" marT="50398" marB="5039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592878" y="2001914"/>
            <a:ext cx="5468209" cy="4969786"/>
          </a:xfrm>
        </p:spPr>
        <p:txBody>
          <a:bodyPr>
            <a:noAutofit/>
          </a:bodyPr>
          <a:lstStyle>
            <a:lvl1pPr>
              <a:spcBef>
                <a:spcPts val="728"/>
              </a:spcBef>
              <a:defRPr sz="1698" baseline="0"/>
            </a:lvl1pPr>
            <a:lvl2pPr>
              <a:lnSpc>
                <a:spcPct val="100000"/>
              </a:lnSpc>
              <a:spcBef>
                <a:spcPts val="364"/>
              </a:spcBef>
              <a:defRPr sz="1455"/>
            </a:lvl2pPr>
          </a:lstStyle>
          <a:p>
            <a:pPr lvl="0"/>
            <a:r>
              <a:rPr lang="en-US" dirty="0"/>
              <a:t>Paste charts/graphics that illustrate key analysis outputs and support the key findings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ight Arrow 1"/>
          <p:cNvSpPr/>
          <p:nvPr userDrawn="1"/>
        </p:nvSpPr>
        <p:spPr bwMode="auto">
          <a:xfrm>
            <a:off x="6144868" y="2183906"/>
            <a:ext cx="349034" cy="151193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5435" tIns="55435" rIns="55435" bIns="55435" numCol="1" rtlCol="0" anchor="ctr" anchorCtr="0" compatLnSpc="1">
            <a:prstTxWarp prst="textNoShape">
              <a:avLst/>
            </a:prstTxWarp>
          </a:bodyPr>
          <a:lstStyle/>
          <a:p>
            <a:pPr marL="284884" marR="0" indent="-284884" algn="l" defTabSz="1108737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4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88452680"/>
              </p:ext>
            </p:extLst>
          </p:nvPr>
        </p:nvGraphicFramePr>
        <p:xfrm>
          <a:off x="564889" y="1578043"/>
          <a:ext cx="5468209" cy="262177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468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18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Key Findings</a:t>
                      </a:r>
                    </a:p>
                  </a:txBody>
                  <a:tcPr marL="116345" marR="116345" marT="50398" marB="5039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8594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300" u="none" dirty="0"/>
                    </a:p>
                  </a:txBody>
                  <a:tcPr marL="116345" marR="116345" marT="50398" marB="5039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48217573"/>
              </p:ext>
            </p:extLst>
          </p:nvPr>
        </p:nvGraphicFramePr>
        <p:xfrm>
          <a:off x="564889" y="4335924"/>
          <a:ext cx="5468209" cy="263577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468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18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Business Impact</a:t>
                      </a:r>
                    </a:p>
                  </a:txBody>
                  <a:tcPr marL="116345" marR="116345" marT="50398" marB="5039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2593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300" u="none" dirty="0"/>
                    </a:p>
                  </a:txBody>
                  <a:tcPr marL="116345" marR="116345" marT="50398" marB="5039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565567" y="2001914"/>
            <a:ext cx="5468209" cy="2197906"/>
          </a:xfrm>
        </p:spPr>
        <p:txBody>
          <a:bodyPr>
            <a:noAutofit/>
          </a:bodyPr>
          <a:lstStyle>
            <a:lvl1pPr>
              <a:spcBef>
                <a:spcPts val="728"/>
              </a:spcBef>
              <a:defRPr sz="1698" baseline="0"/>
            </a:lvl1pPr>
            <a:lvl2pPr>
              <a:lnSpc>
                <a:spcPct val="100000"/>
              </a:lnSpc>
              <a:spcBef>
                <a:spcPts val="364"/>
              </a:spcBef>
              <a:defRPr sz="1455"/>
            </a:lvl2pPr>
          </a:lstStyle>
          <a:p>
            <a:pPr lvl="0"/>
            <a:r>
              <a:rPr lang="en-US" dirty="0"/>
              <a:t>Describe the findings/insights obtained from the analysis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565567" y="4759795"/>
            <a:ext cx="5468209" cy="2211905"/>
          </a:xfrm>
        </p:spPr>
        <p:txBody>
          <a:bodyPr>
            <a:noAutofit/>
          </a:bodyPr>
          <a:lstStyle>
            <a:lvl1pPr>
              <a:spcBef>
                <a:spcPts val="728"/>
              </a:spcBef>
              <a:defRPr sz="1698" baseline="0"/>
            </a:lvl1pPr>
            <a:lvl2pPr>
              <a:spcBef>
                <a:spcPts val="364"/>
              </a:spcBef>
              <a:defRPr sz="1455"/>
            </a:lvl2pPr>
          </a:lstStyle>
          <a:p>
            <a:pPr lvl="0"/>
            <a:r>
              <a:rPr lang="en-US" dirty="0"/>
              <a:t>What was the real/projected impact of the project on the business?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Right Arrow 17"/>
          <p:cNvSpPr/>
          <p:nvPr userDrawn="1"/>
        </p:nvSpPr>
        <p:spPr bwMode="auto">
          <a:xfrm rot="10800000">
            <a:off x="6144868" y="4871791"/>
            <a:ext cx="349034" cy="151193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5435" tIns="55435" rIns="55435" bIns="55435" numCol="1" rtlCol="0" anchor="ctr" anchorCtr="0" compatLnSpc="1">
            <a:prstTxWarp prst="textNoShape">
              <a:avLst/>
            </a:prstTxWarp>
          </a:bodyPr>
          <a:lstStyle/>
          <a:p>
            <a:pPr marL="284884" marR="0" indent="-284884" algn="l" defTabSz="1108737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4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1871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vertic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1130498" name="Object 113"/>
          <p:cNvGraphicFramePr>
            <a:graphicFrameLocks noChangeAspect="1"/>
          </p:cNvGraphicFramePr>
          <p:nvPr/>
        </p:nvGraphicFramePr>
        <p:xfrm>
          <a:off x="11765782" y="83996"/>
          <a:ext cx="755434" cy="60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1130498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5782" y="83996"/>
                        <a:ext cx="755434" cy="60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ounded Rectangle 19"/>
          <p:cNvSpPr/>
          <p:nvPr userDrawn="1"/>
        </p:nvSpPr>
        <p:spPr bwMode="auto">
          <a:xfrm>
            <a:off x="4007435" y="3847977"/>
            <a:ext cx="7678761" cy="1007957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5435" tIns="55435" rIns="55435" bIns="55435" numCol="1" rtlCol="0" anchor="ctr" anchorCtr="0" compatLnSpc="1">
            <a:prstTxWarp prst="textNoShape">
              <a:avLst/>
            </a:prstTxWarp>
          </a:bodyPr>
          <a:lstStyle/>
          <a:p>
            <a:pPr marL="284884" marR="0" indent="-284884" algn="l" defTabSz="1108737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4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Rounded Rectangle 24"/>
          <p:cNvSpPr/>
          <p:nvPr userDrawn="1"/>
        </p:nvSpPr>
        <p:spPr bwMode="auto">
          <a:xfrm>
            <a:off x="4007435" y="2689768"/>
            <a:ext cx="7678761" cy="1007957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5435" tIns="55435" rIns="55435" bIns="55435" numCol="1" rtlCol="0" anchor="ctr" anchorCtr="0" compatLnSpc="1">
            <a:prstTxWarp prst="textNoShape">
              <a:avLst/>
            </a:prstTxWarp>
          </a:bodyPr>
          <a:lstStyle/>
          <a:p>
            <a:pPr marL="284884" marR="0" indent="-284884" algn="l" defTabSz="1108737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4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Pentagon 25"/>
          <p:cNvSpPr/>
          <p:nvPr userDrawn="1"/>
        </p:nvSpPr>
        <p:spPr bwMode="auto">
          <a:xfrm rot="5400000">
            <a:off x="1699805" y="631627"/>
            <a:ext cx="1108752" cy="2908621"/>
          </a:xfrm>
          <a:prstGeom prst="homePlate">
            <a:avLst>
              <a:gd name="adj" fmla="val 2137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5435" tIns="55435" rIns="55435" bIns="55435" numCol="1" rtlCol="0" anchor="ctr" anchorCtr="0" compatLnSpc="1">
            <a:prstTxWarp prst="textNoShape">
              <a:avLst/>
            </a:prstTxWarp>
          </a:bodyPr>
          <a:lstStyle/>
          <a:p>
            <a:pPr marL="284884" marR="0" indent="-284884" algn="l" defTabSz="1108737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4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Chevron 26"/>
          <p:cNvSpPr/>
          <p:nvPr userDrawn="1"/>
        </p:nvSpPr>
        <p:spPr bwMode="auto">
          <a:xfrm rot="5400000">
            <a:off x="1699805" y="1790770"/>
            <a:ext cx="1108752" cy="2908621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5435" tIns="55435" rIns="55435" bIns="55435" numCol="1" rtlCol="0" anchor="ctr" anchorCtr="0" compatLnSpc="1">
            <a:prstTxWarp prst="textNoShape">
              <a:avLst/>
            </a:prstTxWarp>
          </a:bodyPr>
          <a:lstStyle/>
          <a:p>
            <a:pPr marL="284884" marR="0" indent="-284884" algn="l" defTabSz="1108737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4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791794" y="1716326"/>
            <a:ext cx="2908621" cy="705570"/>
          </a:xfrm>
        </p:spPr>
        <p:txBody>
          <a:bodyPr anchor="ctr"/>
          <a:lstStyle>
            <a:lvl1pPr marL="0" indent="0" algn="ctr">
              <a:buNone/>
              <a:defRPr sz="1698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1</a:t>
            </a:r>
          </a:p>
        </p:txBody>
      </p:sp>
      <p:sp>
        <p:nvSpPr>
          <p:cNvPr id="2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91794" y="2875478"/>
            <a:ext cx="2908621" cy="705570"/>
          </a:xfrm>
        </p:spPr>
        <p:txBody>
          <a:bodyPr anchor="ctr"/>
          <a:lstStyle>
            <a:lvl1pPr marL="0" indent="0" algn="ctr">
              <a:buNone/>
              <a:defRPr sz="1698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2</a:t>
            </a:r>
          </a:p>
        </p:txBody>
      </p:sp>
      <p:sp>
        <p:nvSpPr>
          <p:cNvPr id="30" name="Rounded Rectangle 29"/>
          <p:cNvSpPr/>
          <p:nvPr userDrawn="1"/>
        </p:nvSpPr>
        <p:spPr bwMode="auto">
          <a:xfrm>
            <a:off x="4007435" y="1531559"/>
            <a:ext cx="7678761" cy="1007957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5435" tIns="55435" rIns="55435" bIns="55435" numCol="1" rtlCol="0" anchor="ctr" anchorCtr="0" compatLnSpc="1">
            <a:prstTxWarp prst="textNoShape">
              <a:avLst/>
            </a:prstTxWarp>
          </a:bodyPr>
          <a:lstStyle/>
          <a:p>
            <a:pPr marL="284884" marR="0" indent="-284884" algn="l" defTabSz="1108737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4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04390" y="1511935"/>
            <a:ext cx="7446072" cy="1007957"/>
          </a:xfrm>
        </p:spPr>
        <p:txBody>
          <a:bodyPr/>
          <a:lstStyle>
            <a:lvl1pPr>
              <a:spcBef>
                <a:spcPts val="728"/>
              </a:spcBef>
              <a:defRPr sz="1698" baseline="0"/>
            </a:lvl1pPr>
            <a:lvl2pPr>
              <a:lnSpc>
                <a:spcPct val="100000"/>
              </a:lnSpc>
              <a:spcBef>
                <a:spcPts val="364"/>
              </a:spcBef>
              <a:defRPr sz="1455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4104390" y="2673885"/>
            <a:ext cx="7446072" cy="1007957"/>
          </a:xfrm>
        </p:spPr>
        <p:txBody>
          <a:bodyPr/>
          <a:lstStyle>
            <a:lvl1pPr>
              <a:spcBef>
                <a:spcPts val="728"/>
              </a:spcBef>
              <a:defRPr sz="1698"/>
            </a:lvl1pPr>
            <a:lvl2pPr>
              <a:lnSpc>
                <a:spcPct val="100000"/>
              </a:lnSpc>
              <a:spcBef>
                <a:spcPts val="364"/>
              </a:spcBef>
              <a:defRPr sz="1455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3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4104390" y="3835835"/>
            <a:ext cx="7446072" cy="1007957"/>
          </a:xfrm>
        </p:spPr>
        <p:txBody>
          <a:bodyPr/>
          <a:lstStyle>
            <a:lvl1pPr>
              <a:spcBef>
                <a:spcPts val="728"/>
              </a:spcBef>
              <a:defRPr sz="1698"/>
            </a:lvl1pPr>
            <a:lvl2pPr>
              <a:lnSpc>
                <a:spcPct val="100000"/>
              </a:lnSpc>
              <a:spcBef>
                <a:spcPts val="364"/>
              </a:spcBef>
              <a:defRPr sz="1455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4" name="Chevron 33"/>
          <p:cNvSpPr/>
          <p:nvPr userDrawn="1"/>
        </p:nvSpPr>
        <p:spPr bwMode="auto">
          <a:xfrm rot="5400000">
            <a:off x="1699805" y="2949911"/>
            <a:ext cx="1108752" cy="2908621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5435" tIns="55435" rIns="55435" bIns="55435" numCol="1" rtlCol="0" anchor="ctr" anchorCtr="0" compatLnSpc="1">
            <a:prstTxWarp prst="textNoShape">
              <a:avLst/>
            </a:prstTxWarp>
          </a:bodyPr>
          <a:lstStyle/>
          <a:p>
            <a:pPr marL="284884" marR="0" indent="-284884" algn="l" defTabSz="1108737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4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5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91794" y="4034631"/>
            <a:ext cx="2908621" cy="705570"/>
          </a:xfrm>
        </p:spPr>
        <p:txBody>
          <a:bodyPr anchor="ctr"/>
          <a:lstStyle>
            <a:lvl1pPr marL="0" indent="0" algn="ctr">
              <a:buNone/>
              <a:defRPr sz="1698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3</a:t>
            </a:r>
          </a:p>
        </p:txBody>
      </p:sp>
      <p:sp>
        <p:nvSpPr>
          <p:cNvPr id="38" name="Chevron 37"/>
          <p:cNvSpPr/>
          <p:nvPr userDrawn="1"/>
        </p:nvSpPr>
        <p:spPr bwMode="auto">
          <a:xfrm rot="5400000">
            <a:off x="1699805" y="4109053"/>
            <a:ext cx="1108752" cy="2908621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5435" tIns="55435" rIns="55435" bIns="55435" numCol="1" rtlCol="0" anchor="ctr" anchorCtr="0" compatLnSpc="1">
            <a:prstTxWarp prst="textNoShape">
              <a:avLst/>
            </a:prstTxWarp>
          </a:bodyPr>
          <a:lstStyle/>
          <a:p>
            <a:pPr marL="284884" marR="0" indent="-284884" algn="l" defTabSz="1108737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4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9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791794" y="5193784"/>
            <a:ext cx="2908621" cy="705570"/>
          </a:xfrm>
        </p:spPr>
        <p:txBody>
          <a:bodyPr anchor="ctr"/>
          <a:lstStyle>
            <a:lvl1pPr marL="0" indent="0" algn="ctr">
              <a:buNone/>
              <a:defRPr sz="1698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4</a:t>
            </a:r>
          </a:p>
        </p:txBody>
      </p:sp>
      <p:sp>
        <p:nvSpPr>
          <p:cNvPr id="42" name="Rounded Rectangle 41"/>
          <p:cNvSpPr/>
          <p:nvPr userDrawn="1"/>
        </p:nvSpPr>
        <p:spPr bwMode="auto">
          <a:xfrm>
            <a:off x="4007435" y="5006186"/>
            <a:ext cx="7678761" cy="1007957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5435" tIns="55435" rIns="55435" bIns="55435" numCol="1" rtlCol="0" anchor="ctr" anchorCtr="0" compatLnSpc="1">
            <a:prstTxWarp prst="textNoShape">
              <a:avLst/>
            </a:prstTxWarp>
          </a:bodyPr>
          <a:lstStyle/>
          <a:p>
            <a:pPr marL="284884" marR="0" indent="-284884" algn="l" defTabSz="1108737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4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3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4104390" y="4997785"/>
            <a:ext cx="7446072" cy="1007957"/>
          </a:xfrm>
        </p:spPr>
        <p:txBody>
          <a:bodyPr/>
          <a:lstStyle>
            <a:lvl1pPr>
              <a:spcBef>
                <a:spcPts val="728"/>
              </a:spcBef>
              <a:defRPr sz="1698"/>
            </a:lvl1pPr>
            <a:lvl2pPr>
              <a:lnSpc>
                <a:spcPct val="100000"/>
              </a:lnSpc>
              <a:spcBef>
                <a:spcPts val="364"/>
              </a:spcBef>
              <a:defRPr sz="1455"/>
            </a:lvl2pPr>
          </a:lstStyle>
          <a:p>
            <a:pPr lvl="0"/>
            <a:r>
              <a:rPr lang="en-US" dirty="0"/>
              <a:t>Describe step 4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vertic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4" name="Rounded Rectangle 3"/>
          <p:cNvSpPr/>
          <p:nvPr userDrawn="1"/>
        </p:nvSpPr>
        <p:spPr bwMode="auto">
          <a:xfrm>
            <a:off x="4007435" y="4686973"/>
            <a:ext cx="7678761" cy="1411139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5435" tIns="55435" rIns="55435" bIns="55435" numCol="1" rtlCol="0" anchor="ctr" anchorCtr="0" compatLnSpc="1">
            <a:prstTxWarp prst="textNoShape">
              <a:avLst/>
            </a:prstTxWarp>
          </a:bodyPr>
          <a:lstStyle/>
          <a:p>
            <a:pPr marL="284884" marR="0" indent="-284884" algn="l" defTabSz="1108737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4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 userDrawn="1"/>
        </p:nvSpPr>
        <p:spPr bwMode="auto">
          <a:xfrm>
            <a:off x="4007435" y="3099454"/>
            <a:ext cx="7678761" cy="1411139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5435" tIns="55435" rIns="55435" bIns="55435" numCol="1" rtlCol="0" anchor="ctr" anchorCtr="0" compatLnSpc="1">
            <a:prstTxWarp prst="textNoShape">
              <a:avLst/>
            </a:prstTxWarp>
          </a:bodyPr>
          <a:lstStyle/>
          <a:p>
            <a:pPr marL="284884" marR="0" indent="-284884" algn="l" defTabSz="1108737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4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entagon 5"/>
          <p:cNvSpPr/>
          <p:nvPr userDrawn="1"/>
        </p:nvSpPr>
        <p:spPr bwMode="auto">
          <a:xfrm rot="5400000">
            <a:off x="1548612" y="763196"/>
            <a:ext cx="1411139" cy="2908621"/>
          </a:xfrm>
          <a:prstGeom prst="homePlate">
            <a:avLst>
              <a:gd name="adj" fmla="val 2137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5435" tIns="55435" rIns="55435" bIns="55435" numCol="1" rtlCol="0" anchor="ctr" anchorCtr="0" compatLnSpc="1">
            <a:prstTxWarp prst="textNoShape">
              <a:avLst/>
            </a:prstTxWarp>
          </a:bodyPr>
          <a:lstStyle/>
          <a:p>
            <a:pPr marL="284884" marR="0" indent="-284884" algn="l" defTabSz="1108737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4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hevron 6"/>
          <p:cNvSpPr/>
          <p:nvPr userDrawn="1"/>
        </p:nvSpPr>
        <p:spPr bwMode="auto">
          <a:xfrm rot="5400000">
            <a:off x="1548612" y="2350716"/>
            <a:ext cx="1411139" cy="2908621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5435" tIns="55435" rIns="55435" bIns="55435" numCol="1" rtlCol="0" anchor="ctr" anchorCtr="0" compatLnSpc="1">
            <a:prstTxWarp prst="textNoShape">
              <a:avLst/>
            </a:prstTxWarp>
          </a:bodyPr>
          <a:lstStyle/>
          <a:p>
            <a:pPr marL="284884" marR="0" indent="-284884" algn="l" defTabSz="1108737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4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791794" y="1814319"/>
            <a:ext cx="2908621" cy="705570"/>
          </a:xfrm>
        </p:spPr>
        <p:txBody>
          <a:bodyPr anchor="ctr">
            <a:noAutofit/>
          </a:bodyPr>
          <a:lstStyle>
            <a:lvl1pPr marL="0" indent="0" algn="ctr">
              <a:buNone/>
              <a:defRPr sz="1698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1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91794" y="3401837"/>
            <a:ext cx="2908621" cy="705570"/>
          </a:xfrm>
        </p:spPr>
        <p:txBody>
          <a:bodyPr anchor="ctr">
            <a:noAutofit/>
          </a:bodyPr>
          <a:lstStyle>
            <a:lvl1pPr marL="0" indent="0" algn="ctr">
              <a:buNone/>
              <a:defRPr sz="1698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2</a:t>
            </a:r>
          </a:p>
        </p:txBody>
      </p:sp>
      <p:sp>
        <p:nvSpPr>
          <p:cNvPr id="14" name="Rounded Rectangle 13"/>
          <p:cNvSpPr/>
          <p:nvPr userDrawn="1"/>
        </p:nvSpPr>
        <p:spPr bwMode="auto">
          <a:xfrm>
            <a:off x="4007435" y="1511935"/>
            <a:ext cx="7678761" cy="1411139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5435" tIns="55435" rIns="55435" bIns="55435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84884" marR="0" indent="-284884" algn="l" defTabSz="1108737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4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04390" y="1539934"/>
            <a:ext cx="7446072" cy="1310344"/>
          </a:xfrm>
        </p:spPr>
        <p:txBody>
          <a:bodyPr/>
          <a:lstStyle>
            <a:lvl1pPr>
              <a:spcBef>
                <a:spcPts val="728"/>
              </a:spcBef>
              <a:defRPr sz="1698" baseline="0"/>
            </a:lvl1pPr>
            <a:lvl2pPr>
              <a:lnSpc>
                <a:spcPct val="100000"/>
              </a:lnSpc>
              <a:spcBef>
                <a:spcPts val="364"/>
              </a:spcBef>
              <a:defRPr sz="1455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4104390" y="3127452"/>
            <a:ext cx="7446072" cy="1310344"/>
          </a:xfrm>
        </p:spPr>
        <p:txBody>
          <a:bodyPr>
            <a:noAutofit/>
          </a:bodyPr>
          <a:lstStyle>
            <a:lvl1pPr>
              <a:spcBef>
                <a:spcPts val="728"/>
              </a:spcBef>
              <a:defRPr sz="1698"/>
            </a:lvl1pPr>
            <a:lvl2pPr>
              <a:lnSpc>
                <a:spcPct val="100000"/>
              </a:lnSpc>
              <a:spcBef>
                <a:spcPts val="364"/>
              </a:spcBef>
              <a:defRPr sz="1455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4104390" y="4714972"/>
            <a:ext cx="7446072" cy="1310344"/>
          </a:xfrm>
        </p:spPr>
        <p:txBody>
          <a:bodyPr>
            <a:noAutofit/>
          </a:bodyPr>
          <a:lstStyle>
            <a:lvl1pPr>
              <a:spcBef>
                <a:spcPts val="728"/>
              </a:spcBef>
              <a:defRPr sz="1698"/>
            </a:lvl1pPr>
            <a:lvl2pPr>
              <a:lnSpc>
                <a:spcPct val="100000"/>
              </a:lnSpc>
              <a:spcBef>
                <a:spcPts val="364"/>
              </a:spcBef>
              <a:defRPr sz="1455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29474" name="Object 113"/>
          <p:cNvGraphicFramePr>
            <a:graphicFrameLocks noChangeAspect="1"/>
          </p:cNvGraphicFramePr>
          <p:nvPr/>
        </p:nvGraphicFramePr>
        <p:xfrm>
          <a:off x="11765782" y="83996"/>
          <a:ext cx="755434" cy="60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1129474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5782" y="83996"/>
                        <a:ext cx="755434" cy="60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Chevron 18"/>
          <p:cNvSpPr/>
          <p:nvPr userDrawn="1"/>
        </p:nvSpPr>
        <p:spPr bwMode="auto">
          <a:xfrm rot="5400000">
            <a:off x="1548612" y="3938235"/>
            <a:ext cx="1411139" cy="2908621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5435" tIns="55435" rIns="55435" bIns="55435" numCol="1" rtlCol="0" anchor="ctr" anchorCtr="0" compatLnSpc="1">
            <a:prstTxWarp prst="textNoShape">
              <a:avLst/>
            </a:prstTxWarp>
          </a:bodyPr>
          <a:lstStyle/>
          <a:p>
            <a:pPr marL="284884" marR="0" indent="-284884" algn="l" defTabSz="1108737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4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91794" y="4989357"/>
            <a:ext cx="2908621" cy="705570"/>
          </a:xfrm>
        </p:spPr>
        <p:txBody>
          <a:bodyPr anchor="ctr">
            <a:noAutofit/>
          </a:bodyPr>
          <a:lstStyle>
            <a:lvl1pPr marL="0" indent="0" algn="ctr">
              <a:buNone/>
              <a:defRPr sz="1698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3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horizont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3" name="Pentagon 2"/>
          <p:cNvSpPr/>
          <p:nvPr userDrawn="1"/>
        </p:nvSpPr>
        <p:spPr bwMode="auto">
          <a:xfrm>
            <a:off x="581725" y="1511935"/>
            <a:ext cx="2811668" cy="979958"/>
          </a:xfrm>
          <a:prstGeom prst="homePlate">
            <a:avLst>
              <a:gd name="adj" fmla="val 30189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5435" tIns="55435" rIns="55435" bIns="55435" numCol="1" rtlCol="0" anchor="ctr" anchorCtr="0" compatLnSpc="1">
            <a:prstTxWarp prst="textNoShape">
              <a:avLst/>
            </a:prstTxWarp>
          </a:bodyPr>
          <a:lstStyle/>
          <a:p>
            <a:pPr marL="284884" marR="0" indent="-284884" algn="l" defTabSz="1108737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4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hevron 3"/>
          <p:cNvSpPr/>
          <p:nvPr userDrawn="1"/>
        </p:nvSpPr>
        <p:spPr bwMode="auto">
          <a:xfrm>
            <a:off x="3431097" y="1511935"/>
            <a:ext cx="2811668" cy="979958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5435" tIns="55435" rIns="55435" bIns="55435" numCol="1" rtlCol="0" anchor="ctr" anchorCtr="0" compatLnSpc="1">
            <a:prstTxWarp prst="textNoShape">
              <a:avLst/>
            </a:prstTxWarp>
          </a:bodyPr>
          <a:lstStyle/>
          <a:p>
            <a:pPr marL="284884" marR="0" indent="-284884" algn="l" defTabSz="1108737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4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Chevron 4"/>
          <p:cNvSpPr/>
          <p:nvPr userDrawn="1"/>
        </p:nvSpPr>
        <p:spPr bwMode="auto">
          <a:xfrm>
            <a:off x="6280468" y="1511935"/>
            <a:ext cx="2811668" cy="979958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5435" tIns="55435" rIns="55435" bIns="55435" numCol="1" rtlCol="0" anchor="ctr" anchorCtr="0" compatLnSpc="1">
            <a:prstTxWarp prst="textNoShape">
              <a:avLst/>
            </a:prstTxWarp>
          </a:bodyPr>
          <a:lstStyle/>
          <a:p>
            <a:pPr marL="284884" marR="0" indent="-284884" algn="l" defTabSz="1108737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4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hevron 5"/>
          <p:cNvSpPr/>
          <p:nvPr userDrawn="1"/>
        </p:nvSpPr>
        <p:spPr bwMode="auto">
          <a:xfrm>
            <a:off x="9129841" y="1511935"/>
            <a:ext cx="2811668" cy="979958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5435" tIns="55435" rIns="55435" bIns="55435" numCol="1" rtlCol="0" anchor="ctr" anchorCtr="0" compatLnSpc="1">
            <a:prstTxWarp prst="textNoShape">
              <a:avLst/>
            </a:prstTxWarp>
          </a:bodyPr>
          <a:lstStyle/>
          <a:p>
            <a:pPr marL="284884" marR="0" indent="-284884" algn="l" defTabSz="1108737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4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 userDrawn="1"/>
        </p:nvSpPr>
        <p:spPr bwMode="auto">
          <a:xfrm>
            <a:off x="549407" y="2603888"/>
            <a:ext cx="2763190" cy="3482889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5435" tIns="55435" rIns="55435" bIns="55435" numCol="1" rtlCol="0" anchor="ctr" anchorCtr="0" compatLnSpc="1">
            <a:prstTxWarp prst="textNoShape">
              <a:avLst/>
            </a:prstTxWarp>
          </a:bodyPr>
          <a:lstStyle/>
          <a:p>
            <a:pPr marL="284884" marR="0" indent="-284884" algn="l" defTabSz="1108737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4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65567" y="2701884"/>
            <a:ext cx="2747031" cy="3315443"/>
          </a:xfrm>
        </p:spPr>
        <p:txBody>
          <a:bodyPr/>
          <a:lstStyle>
            <a:lvl1pPr>
              <a:spcBef>
                <a:spcPts val="728"/>
              </a:spcBef>
              <a:defRPr sz="1698"/>
            </a:lvl1pPr>
            <a:lvl2pPr>
              <a:lnSpc>
                <a:spcPct val="100000"/>
              </a:lnSpc>
              <a:spcBef>
                <a:spcPts val="364"/>
              </a:spcBef>
              <a:defRPr sz="1455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Rounded Rectangle 10"/>
          <p:cNvSpPr/>
          <p:nvPr userDrawn="1"/>
        </p:nvSpPr>
        <p:spPr bwMode="auto">
          <a:xfrm>
            <a:off x="3414938" y="2603888"/>
            <a:ext cx="2763190" cy="3482889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5435" tIns="55435" rIns="55435" bIns="55435" numCol="1" rtlCol="0" anchor="ctr" anchorCtr="0" compatLnSpc="1">
            <a:prstTxWarp prst="textNoShape">
              <a:avLst/>
            </a:prstTxWarp>
          </a:bodyPr>
          <a:lstStyle/>
          <a:p>
            <a:pPr marL="284884" marR="0" indent="-284884" algn="l" defTabSz="1108737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4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431099" y="2701884"/>
            <a:ext cx="2747031" cy="3315443"/>
          </a:xfrm>
        </p:spPr>
        <p:txBody>
          <a:bodyPr/>
          <a:lstStyle>
            <a:lvl1pPr>
              <a:spcBef>
                <a:spcPts val="728"/>
              </a:spcBef>
              <a:defRPr sz="1698"/>
            </a:lvl1pPr>
            <a:lvl2pPr>
              <a:lnSpc>
                <a:spcPct val="100000"/>
              </a:lnSpc>
              <a:spcBef>
                <a:spcPts val="364"/>
              </a:spcBef>
              <a:defRPr sz="1455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Rounded Rectangle 12"/>
          <p:cNvSpPr/>
          <p:nvPr userDrawn="1"/>
        </p:nvSpPr>
        <p:spPr bwMode="auto">
          <a:xfrm>
            <a:off x="6280468" y="2603888"/>
            <a:ext cx="2763190" cy="3482889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5435" tIns="55435" rIns="55435" bIns="55435" numCol="1" rtlCol="0" anchor="ctr" anchorCtr="0" compatLnSpc="1">
            <a:prstTxWarp prst="textNoShape">
              <a:avLst/>
            </a:prstTxWarp>
          </a:bodyPr>
          <a:lstStyle/>
          <a:p>
            <a:pPr marL="284884" marR="0" indent="-284884" algn="l" defTabSz="1108737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4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6296627" y="2701884"/>
            <a:ext cx="2747031" cy="3315443"/>
          </a:xfrm>
        </p:spPr>
        <p:txBody>
          <a:bodyPr/>
          <a:lstStyle>
            <a:lvl1pPr>
              <a:spcBef>
                <a:spcPts val="728"/>
              </a:spcBef>
              <a:defRPr sz="1698"/>
            </a:lvl1pPr>
            <a:lvl2pPr>
              <a:lnSpc>
                <a:spcPct val="100000"/>
              </a:lnSpc>
              <a:spcBef>
                <a:spcPts val="364"/>
              </a:spcBef>
              <a:defRPr sz="1455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Rounded Rectangle 14"/>
          <p:cNvSpPr/>
          <p:nvPr userDrawn="1"/>
        </p:nvSpPr>
        <p:spPr bwMode="auto">
          <a:xfrm>
            <a:off x="9146000" y="2603888"/>
            <a:ext cx="2763190" cy="3482889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5435" tIns="55435" rIns="55435" bIns="55435" numCol="1" rtlCol="0" anchor="ctr" anchorCtr="0" compatLnSpc="1">
            <a:prstTxWarp prst="textNoShape">
              <a:avLst/>
            </a:prstTxWarp>
          </a:bodyPr>
          <a:lstStyle/>
          <a:p>
            <a:pPr marL="284884" marR="0" indent="-284884" algn="l" defTabSz="1108737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4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162161" y="2701884"/>
            <a:ext cx="2747031" cy="3315443"/>
          </a:xfrm>
        </p:spPr>
        <p:txBody>
          <a:bodyPr/>
          <a:lstStyle>
            <a:lvl1pPr>
              <a:spcBef>
                <a:spcPts val="728"/>
              </a:spcBef>
              <a:defRPr sz="1698"/>
            </a:lvl1pPr>
            <a:lvl2pPr>
              <a:lnSpc>
                <a:spcPct val="100000"/>
              </a:lnSpc>
              <a:spcBef>
                <a:spcPts val="364"/>
              </a:spcBef>
              <a:defRPr sz="1455"/>
            </a:lvl2pPr>
          </a:lstStyle>
          <a:p>
            <a:pPr lvl="0"/>
            <a:r>
              <a:rPr lang="en-US" dirty="0"/>
              <a:t>Describe step 4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725325" y="1553933"/>
            <a:ext cx="2210553" cy="881962"/>
          </a:xfrm>
        </p:spPr>
        <p:txBody>
          <a:bodyPr anchor="ctr"/>
          <a:lstStyle>
            <a:lvl1pPr marL="0" indent="0" algn="ctr">
              <a:buNone/>
              <a:defRPr sz="1698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2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870568" y="1553933"/>
            <a:ext cx="2210553" cy="881962"/>
          </a:xfrm>
        </p:spPr>
        <p:txBody>
          <a:bodyPr anchor="ctr"/>
          <a:lstStyle>
            <a:lvl1pPr marL="0" indent="0" algn="ctr">
              <a:buNone/>
              <a:defRPr sz="1698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1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9434842" y="1553933"/>
            <a:ext cx="2210553" cy="881962"/>
          </a:xfrm>
        </p:spPr>
        <p:txBody>
          <a:bodyPr anchor="ctr"/>
          <a:lstStyle>
            <a:lvl1pPr marL="0" indent="0" algn="ctr">
              <a:buNone/>
              <a:defRPr sz="1698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4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6580085" y="1553933"/>
            <a:ext cx="2210553" cy="881962"/>
          </a:xfrm>
        </p:spPr>
        <p:txBody>
          <a:bodyPr anchor="ctr"/>
          <a:lstStyle>
            <a:lvl1pPr marL="0" indent="0" algn="ctr">
              <a:buNone/>
              <a:defRPr sz="1698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3</a:t>
            </a:r>
          </a:p>
        </p:txBody>
      </p:sp>
      <p:graphicFrame>
        <p:nvGraphicFramePr>
          <p:cNvPr id="1131522" name="Object 113"/>
          <p:cNvGraphicFramePr>
            <a:graphicFrameLocks noChangeAspect="1"/>
          </p:cNvGraphicFramePr>
          <p:nvPr/>
        </p:nvGraphicFramePr>
        <p:xfrm>
          <a:off x="11765782" y="83996"/>
          <a:ext cx="755434" cy="60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1131522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5782" y="83996"/>
                        <a:ext cx="755434" cy="60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 with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5" name="Circular Arrow 4"/>
          <p:cNvSpPr/>
          <p:nvPr userDrawn="1"/>
        </p:nvSpPr>
        <p:spPr bwMode="auto">
          <a:xfrm>
            <a:off x="3876143" y="1931916"/>
            <a:ext cx="4847703" cy="4199819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5435" tIns="55435" rIns="55435" bIns="55435" numCol="1" rtlCol="0" anchor="ctr" anchorCtr="0" compatLnSpc="1">
            <a:prstTxWarp prst="textNoShape">
              <a:avLst/>
            </a:prstTxWarp>
          </a:bodyPr>
          <a:lstStyle/>
          <a:p>
            <a:pPr marL="284884" marR="0" indent="-284884" algn="l" defTabSz="1108737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4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ircular Arrow 5"/>
          <p:cNvSpPr/>
          <p:nvPr userDrawn="1"/>
        </p:nvSpPr>
        <p:spPr bwMode="auto">
          <a:xfrm rot="5400000">
            <a:off x="4200084" y="1607976"/>
            <a:ext cx="4199819" cy="4847703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5435" tIns="55435" rIns="55435" bIns="55435" numCol="1" rtlCol="0" anchor="ctr" anchorCtr="0" compatLnSpc="1">
            <a:prstTxWarp prst="textNoShape">
              <a:avLst/>
            </a:prstTxWarp>
          </a:bodyPr>
          <a:lstStyle/>
          <a:p>
            <a:pPr marL="284884" marR="0" indent="-284884" algn="l" defTabSz="1108737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4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ircular Arrow 6"/>
          <p:cNvSpPr/>
          <p:nvPr userDrawn="1"/>
        </p:nvSpPr>
        <p:spPr bwMode="auto">
          <a:xfrm rot="10800000">
            <a:off x="3876145" y="1931916"/>
            <a:ext cx="4847703" cy="4199819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rgbClr val="D4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5435" tIns="55435" rIns="55435" bIns="55435" numCol="1" rtlCol="0" anchor="ctr" anchorCtr="0" compatLnSpc="1">
            <a:prstTxWarp prst="textNoShape">
              <a:avLst/>
            </a:prstTxWarp>
          </a:bodyPr>
          <a:lstStyle/>
          <a:p>
            <a:pPr marL="284884" marR="0" indent="-284884" algn="l" defTabSz="1108737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4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Circular Arrow 7"/>
          <p:cNvSpPr/>
          <p:nvPr userDrawn="1"/>
        </p:nvSpPr>
        <p:spPr bwMode="auto">
          <a:xfrm rot="16200000">
            <a:off x="4200086" y="1607976"/>
            <a:ext cx="4199819" cy="4847703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rgbClr val="AA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5435" tIns="55435" rIns="55435" bIns="55435" numCol="1" rtlCol="0" anchor="ctr" anchorCtr="0" compatLnSpc="1">
            <a:prstTxWarp prst="textNoShape">
              <a:avLst/>
            </a:prstTxWarp>
          </a:bodyPr>
          <a:lstStyle/>
          <a:p>
            <a:pPr marL="284884" marR="0" indent="-284884" algn="l" defTabSz="1108737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4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 rot="2700000">
            <a:off x="6602233" y="2752118"/>
            <a:ext cx="1846170" cy="436293"/>
          </a:xfrm>
        </p:spPr>
        <p:txBody>
          <a:bodyPr anchor="ctr"/>
          <a:lstStyle>
            <a:lvl1pPr marL="0" indent="0" algn="ctr">
              <a:buNone/>
              <a:defRPr sz="1698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 rot="18900000">
            <a:off x="4009184" y="2781269"/>
            <a:ext cx="2130968" cy="377984"/>
          </a:xfrm>
        </p:spPr>
        <p:txBody>
          <a:bodyPr anchor="ctr"/>
          <a:lstStyle>
            <a:lvl1pPr marL="0" indent="0" algn="ctr">
              <a:buNone/>
              <a:defRPr sz="1698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 rot="2700000">
            <a:off x="4151583" y="4852029"/>
            <a:ext cx="1846170" cy="436293"/>
          </a:xfrm>
        </p:spPr>
        <p:txBody>
          <a:bodyPr anchor="ctr"/>
          <a:lstStyle>
            <a:lvl1pPr marL="0" indent="0" algn="ctr">
              <a:buNone/>
              <a:defRPr sz="1698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 rot="18900000">
            <a:off x="6459834" y="4904398"/>
            <a:ext cx="2130968" cy="377984"/>
          </a:xfrm>
        </p:spPr>
        <p:txBody>
          <a:bodyPr anchor="ctr"/>
          <a:lstStyle>
            <a:lvl1pPr marL="0" indent="0" algn="ctr">
              <a:buNone/>
              <a:defRPr sz="1698" b="1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4" name="Rounded Rectangle 13"/>
          <p:cNvSpPr/>
          <p:nvPr userDrawn="1"/>
        </p:nvSpPr>
        <p:spPr bwMode="auto">
          <a:xfrm>
            <a:off x="579707" y="1427938"/>
            <a:ext cx="3592147" cy="209991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5435" tIns="55435" rIns="55435" bIns="55435" numCol="1" rtlCol="0" anchor="ctr" anchorCtr="0" compatLnSpc="1">
            <a:prstTxWarp prst="textNoShape">
              <a:avLst/>
            </a:prstTxWarp>
          </a:bodyPr>
          <a:lstStyle/>
          <a:p>
            <a:pPr marL="284884" marR="0" indent="-284884" algn="l" defTabSz="1108737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4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95865" y="1444899"/>
            <a:ext cx="3490345" cy="2015913"/>
          </a:xfrm>
        </p:spPr>
        <p:txBody>
          <a:bodyPr/>
          <a:lstStyle>
            <a:lvl1pPr>
              <a:spcBef>
                <a:spcPts val="728"/>
              </a:spcBef>
              <a:defRPr sz="1698"/>
            </a:lvl1pPr>
            <a:lvl2pPr>
              <a:lnSpc>
                <a:spcPct val="100000"/>
              </a:lnSpc>
              <a:spcBef>
                <a:spcPts val="364"/>
              </a:spcBef>
              <a:defRPr sz="1455"/>
            </a:lvl2pPr>
          </a:lstStyle>
          <a:p>
            <a:pPr lvl="0"/>
            <a:r>
              <a:rPr lang="en-US" dirty="0"/>
              <a:t>Describe step 4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Rounded Rectangle 15"/>
          <p:cNvSpPr/>
          <p:nvPr userDrawn="1"/>
        </p:nvSpPr>
        <p:spPr bwMode="auto">
          <a:xfrm>
            <a:off x="8422078" y="1427938"/>
            <a:ext cx="3592147" cy="209991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5435" tIns="55435" rIns="55435" bIns="55435" numCol="1" rtlCol="0" anchor="ctr" anchorCtr="0" compatLnSpc="1">
            <a:prstTxWarp prst="textNoShape">
              <a:avLst/>
            </a:prstTxWarp>
          </a:bodyPr>
          <a:lstStyle/>
          <a:p>
            <a:pPr marL="284884" marR="0" indent="-284884" algn="l" defTabSz="1108737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4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438236" y="1444899"/>
            <a:ext cx="3490345" cy="2015913"/>
          </a:xfrm>
        </p:spPr>
        <p:txBody>
          <a:bodyPr/>
          <a:lstStyle>
            <a:lvl1pPr>
              <a:spcBef>
                <a:spcPts val="728"/>
              </a:spcBef>
              <a:defRPr sz="1698"/>
            </a:lvl1pPr>
            <a:lvl2pPr>
              <a:lnSpc>
                <a:spcPct val="100000"/>
              </a:lnSpc>
              <a:spcBef>
                <a:spcPts val="364"/>
              </a:spcBef>
              <a:defRPr sz="1455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Rounded Rectangle 17"/>
          <p:cNvSpPr/>
          <p:nvPr userDrawn="1"/>
        </p:nvSpPr>
        <p:spPr bwMode="auto">
          <a:xfrm>
            <a:off x="579707" y="4535805"/>
            <a:ext cx="3592147" cy="209991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5435" tIns="55435" rIns="55435" bIns="55435" numCol="1" rtlCol="0" anchor="ctr" anchorCtr="0" compatLnSpc="1">
            <a:prstTxWarp prst="textNoShape">
              <a:avLst/>
            </a:prstTxWarp>
          </a:bodyPr>
          <a:lstStyle/>
          <a:p>
            <a:pPr marL="284884" marR="0" indent="-284884" algn="l" defTabSz="1108737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4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595865" y="4552765"/>
            <a:ext cx="3490345" cy="2015913"/>
          </a:xfrm>
        </p:spPr>
        <p:txBody>
          <a:bodyPr/>
          <a:lstStyle>
            <a:lvl1pPr>
              <a:spcBef>
                <a:spcPts val="728"/>
              </a:spcBef>
              <a:defRPr sz="1698"/>
            </a:lvl1pPr>
            <a:lvl2pPr>
              <a:lnSpc>
                <a:spcPct val="100000"/>
              </a:lnSpc>
              <a:spcBef>
                <a:spcPts val="364"/>
              </a:spcBef>
              <a:defRPr sz="1455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Rounded Rectangle 19"/>
          <p:cNvSpPr/>
          <p:nvPr userDrawn="1"/>
        </p:nvSpPr>
        <p:spPr bwMode="auto">
          <a:xfrm>
            <a:off x="8422078" y="4535805"/>
            <a:ext cx="3592147" cy="209991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5435" tIns="55435" rIns="55435" bIns="55435" numCol="1" rtlCol="0" anchor="ctr" anchorCtr="0" compatLnSpc="1">
            <a:prstTxWarp prst="textNoShape">
              <a:avLst/>
            </a:prstTxWarp>
          </a:bodyPr>
          <a:lstStyle/>
          <a:p>
            <a:pPr marL="284884" marR="0" indent="-284884" algn="l" defTabSz="1108737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4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8438236" y="4552765"/>
            <a:ext cx="3490345" cy="2015913"/>
          </a:xfrm>
        </p:spPr>
        <p:txBody>
          <a:bodyPr/>
          <a:lstStyle>
            <a:lvl1pPr>
              <a:spcBef>
                <a:spcPts val="728"/>
              </a:spcBef>
              <a:defRPr sz="1698"/>
            </a:lvl1pPr>
            <a:lvl2pPr>
              <a:lnSpc>
                <a:spcPct val="100000"/>
              </a:lnSpc>
              <a:spcBef>
                <a:spcPts val="364"/>
              </a:spcBef>
              <a:defRPr sz="1455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32546" name="Object 113"/>
          <p:cNvGraphicFramePr>
            <a:graphicFrameLocks noChangeAspect="1"/>
          </p:cNvGraphicFramePr>
          <p:nvPr/>
        </p:nvGraphicFramePr>
        <p:xfrm>
          <a:off x="11765782" y="83996"/>
          <a:ext cx="755434" cy="60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1132546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5782" y="83996"/>
                        <a:ext cx="755434" cy="60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 without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5" name="Circular Arrow 4"/>
          <p:cNvSpPr/>
          <p:nvPr userDrawn="1"/>
        </p:nvSpPr>
        <p:spPr bwMode="auto">
          <a:xfrm>
            <a:off x="3876143" y="1931916"/>
            <a:ext cx="4847703" cy="4199819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5435" tIns="55435" rIns="55435" bIns="55435" numCol="1" rtlCol="0" anchor="ctr" anchorCtr="0" compatLnSpc="1">
            <a:prstTxWarp prst="textNoShape">
              <a:avLst/>
            </a:prstTxWarp>
          </a:bodyPr>
          <a:lstStyle/>
          <a:p>
            <a:pPr marL="284884" marR="0" indent="-284884" algn="l" defTabSz="1108737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4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ircular Arrow 5"/>
          <p:cNvSpPr/>
          <p:nvPr userDrawn="1"/>
        </p:nvSpPr>
        <p:spPr bwMode="auto">
          <a:xfrm rot="5400000">
            <a:off x="4200084" y="1607976"/>
            <a:ext cx="4199819" cy="4847703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5435" tIns="55435" rIns="55435" bIns="55435" numCol="1" rtlCol="0" anchor="ctr" anchorCtr="0" compatLnSpc="1">
            <a:prstTxWarp prst="textNoShape">
              <a:avLst/>
            </a:prstTxWarp>
          </a:bodyPr>
          <a:lstStyle/>
          <a:p>
            <a:pPr marL="284884" marR="0" indent="-284884" algn="l" defTabSz="1108737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4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ircular Arrow 6"/>
          <p:cNvSpPr/>
          <p:nvPr userDrawn="1"/>
        </p:nvSpPr>
        <p:spPr bwMode="auto">
          <a:xfrm rot="10800000">
            <a:off x="3876145" y="1931916"/>
            <a:ext cx="4847703" cy="4199819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5435" tIns="55435" rIns="55435" bIns="55435" numCol="1" rtlCol="0" anchor="ctr" anchorCtr="0" compatLnSpc="1">
            <a:prstTxWarp prst="textNoShape">
              <a:avLst/>
            </a:prstTxWarp>
          </a:bodyPr>
          <a:lstStyle/>
          <a:p>
            <a:pPr marL="284884" marR="0" indent="-284884" algn="l" defTabSz="1108737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4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Circular Arrow 7"/>
          <p:cNvSpPr/>
          <p:nvPr userDrawn="1"/>
        </p:nvSpPr>
        <p:spPr bwMode="auto">
          <a:xfrm rot="16200000">
            <a:off x="4200086" y="1607976"/>
            <a:ext cx="4199819" cy="4847703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5435" tIns="55435" rIns="55435" bIns="55435" numCol="1" rtlCol="0" anchor="ctr" anchorCtr="0" compatLnSpc="1">
            <a:prstTxWarp prst="textNoShape">
              <a:avLst/>
            </a:prstTxWarp>
          </a:bodyPr>
          <a:lstStyle/>
          <a:p>
            <a:pPr marL="284884" marR="0" indent="-284884" algn="l" defTabSz="1108737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4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 rot="2700000">
            <a:off x="6602233" y="2752118"/>
            <a:ext cx="1846170" cy="436293"/>
          </a:xfrm>
        </p:spPr>
        <p:txBody>
          <a:bodyPr anchor="ctr"/>
          <a:lstStyle>
            <a:lvl1pPr marL="0" indent="0" algn="ctr">
              <a:buNone/>
              <a:defRPr sz="1698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 rot="18900000">
            <a:off x="4009184" y="2781269"/>
            <a:ext cx="2130968" cy="377984"/>
          </a:xfrm>
        </p:spPr>
        <p:txBody>
          <a:bodyPr anchor="ctr"/>
          <a:lstStyle>
            <a:lvl1pPr marL="0" indent="0" algn="ctr">
              <a:buNone/>
              <a:defRPr sz="1698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 rot="2700000">
            <a:off x="4151583" y="4852029"/>
            <a:ext cx="1846170" cy="436293"/>
          </a:xfrm>
        </p:spPr>
        <p:txBody>
          <a:bodyPr anchor="ctr"/>
          <a:lstStyle>
            <a:lvl1pPr marL="0" indent="0" algn="ctr">
              <a:buNone/>
              <a:defRPr sz="1698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 rot="18900000">
            <a:off x="6459834" y="4904398"/>
            <a:ext cx="2130968" cy="377984"/>
          </a:xfrm>
        </p:spPr>
        <p:txBody>
          <a:bodyPr anchor="ctr"/>
          <a:lstStyle>
            <a:lvl1pPr marL="0" indent="0" algn="ctr">
              <a:buNone/>
              <a:defRPr sz="1698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4" name="Rounded Rectangle 13"/>
          <p:cNvSpPr/>
          <p:nvPr userDrawn="1"/>
        </p:nvSpPr>
        <p:spPr bwMode="auto">
          <a:xfrm>
            <a:off x="579707" y="1427938"/>
            <a:ext cx="3592147" cy="209991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5435" tIns="55435" rIns="55435" bIns="55435" numCol="1" rtlCol="0" anchor="ctr" anchorCtr="0" compatLnSpc="1">
            <a:prstTxWarp prst="textNoShape">
              <a:avLst/>
            </a:prstTxWarp>
          </a:bodyPr>
          <a:lstStyle/>
          <a:p>
            <a:pPr marL="284884" marR="0" indent="-284884" algn="l" defTabSz="1108737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4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95865" y="1444899"/>
            <a:ext cx="3490345" cy="2015913"/>
          </a:xfrm>
        </p:spPr>
        <p:txBody>
          <a:bodyPr/>
          <a:lstStyle>
            <a:lvl1pPr>
              <a:spcBef>
                <a:spcPts val="728"/>
              </a:spcBef>
              <a:defRPr sz="1698"/>
            </a:lvl1pPr>
            <a:lvl2pPr>
              <a:lnSpc>
                <a:spcPct val="100000"/>
              </a:lnSpc>
              <a:spcBef>
                <a:spcPts val="364"/>
              </a:spcBef>
              <a:defRPr sz="1455"/>
            </a:lvl2pPr>
          </a:lstStyle>
          <a:p>
            <a:pPr lvl="0"/>
            <a:r>
              <a:rPr lang="en-US" dirty="0"/>
              <a:t>Describe step 4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Rounded Rectangle 15"/>
          <p:cNvSpPr/>
          <p:nvPr userDrawn="1"/>
        </p:nvSpPr>
        <p:spPr bwMode="auto">
          <a:xfrm>
            <a:off x="8422078" y="1427938"/>
            <a:ext cx="3592147" cy="209991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5435" tIns="55435" rIns="55435" bIns="55435" numCol="1" rtlCol="0" anchor="ctr" anchorCtr="0" compatLnSpc="1">
            <a:prstTxWarp prst="textNoShape">
              <a:avLst/>
            </a:prstTxWarp>
          </a:bodyPr>
          <a:lstStyle/>
          <a:p>
            <a:pPr marL="284884" marR="0" indent="-284884" algn="l" defTabSz="1108737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4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438236" y="1444899"/>
            <a:ext cx="3490345" cy="2015913"/>
          </a:xfrm>
        </p:spPr>
        <p:txBody>
          <a:bodyPr/>
          <a:lstStyle>
            <a:lvl1pPr>
              <a:spcBef>
                <a:spcPts val="728"/>
              </a:spcBef>
              <a:defRPr sz="1698"/>
            </a:lvl1pPr>
            <a:lvl2pPr>
              <a:lnSpc>
                <a:spcPct val="100000"/>
              </a:lnSpc>
              <a:spcBef>
                <a:spcPts val="364"/>
              </a:spcBef>
              <a:defRPr sz="1455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Rounded Rectangle 17"/>
          <p:cNvSpPr/>
          <p:nvPr userDrawn="1"/>
        </p:nvSpPr>
        <p:spPr bwMode="auto">
          <a:xfrm>
            <a:off x="579707" y="4535805"/>
            <a:ext cx="3592147" cy="209991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5435" tIns="55435" rIns="55435" bIns="55435" numCol="1" rtlCol="0" anchor="ctr" anchorCtr="0" compatLnSpc="1">
            <a:prstTxWarp prst="textNoShape">
              <a:avLst/>
            </a:prstTxWarp>
          </a:bodyPr>
          <a:lstStyle/>
          <a:p>
            <a:pPr marL="284884" marR="0" indent="-284884" algn="l" defTabSz="1108737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4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595865" y="4552765"/>
            <a:ext cx="3490345" cy="2015913"/>
          </a:xfrm>
        </p:spPr>
        <p:txBody>
          <a:bodyPr/>
          <a:lstStyle>
            <a:lvl1pPr>
              <a:spcBef>
                <a:spcPts val="728"/>
              </a:spcBef>
              <a:defRPr sz="1698"/>
            </a:lvl1pPr>
            <a:lvl2pPr>
              <a:lnSpc>
                <a:spcPct val="100000"/>
              </a:lnSpc>
              <a:spcBef>
                <a:spcPts val="364"/>
              </a:spcBef>
              <a:defRPr sz="1455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Rounded Rectangle 19"/>
          <p:cNvSpPr/>
          <p:nvPr userDrawn="1"/>
        </p:nvSpPr>
        <p:spPr bwMode="auto">
          <a:xfrm>
            <a:off x="8422078" y="4535805"/>
            <a:ext cx="3592147" cy="209991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5435" tIns="55435" rIns="55435" bIns="55435" numCol="1" rtlCol="0" anchor="ctr" anchorCtr="0" compatLnSpc="1">
            <a:prstTxWarp prst="textNoShape">
              <a:avLst/>
            </a:prstTxWarp>
          </a:bodyPr>
          <a:lstStyle/>
          <a:p>
            <a:pPr marL="284884" marR="0" indent="-284884" algn="l" defTabSz="1108737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4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8438236" y="4552765"/>
            <a:ext cx="3490345" cy="2015913"/>
          </a:xfrm>
        </p:spPr>
        <p:txBody>
          <a:bodyPr/>
          <a:lstStyle>
            <a:lvl1pPr>
              <a:spcBef>
                <a:spcPts val="728"/>
              </a:spcBef>
              <a:defRPr sz="1698"/>
            </a:lvl1pPr>
            <a:lvl2pPr>
              <a:lnSpc>
                <a:spcPct val="100000"/>
              </a:lnSpc>
              <a:spcBef>
                <a:spcPts val="364"/>
              </a:spcBef>
              <a:defRPr sz="1455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33570" name="Object 113"/>
          <p:cNvGraphicFramePr>
            <a:graphicFrameLocks noChangeAspect="1"/>
          </p:cNvGraphicFramePr>
          <p:nvPr/>
        </p:nvGraphicFramePr>
        <p:xfrm>
          <a:off x="11765782" y="83996"/>
          <a:ext cx="755434" cy="60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113357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5782" y="83996"/>
                        <a:ext cx="755434" cy="60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Clr>
                <a:srgbClr val="003399"/>
              </a:buClr>
              <a:defRPr/>
            </a:lvl1pPr>
            <a:lvl2pPr>
              <a:buClr>
                <a:srgbClr val="003399"/>
              </a:buClr>
              <a:defRPr/>
            </a:lvl2pPr>
            <a:lvl3pPr>
              <a:buClr>
                <a:srgbClr val="003399"/>
              </a:buClr>
              <a:defRPr/>
            </a:lvl3pPr>
            <a:lvl4pPr>
              <a:buClr>
                <a:srgbClr val="003399"/>
              </a:buClr>
              <a:defRPr/>
            </a:lvl4pPr>
          </a:lstStyle>
          <a:p>
            <a:pPr lvl="0"/>
            <a:r>
              <a:rPr lang="en-US" dirty="0"/>
              <a:t>Supporting Points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aphicFrame>
        <p:nvGraphicFramePr>
          <p:cNvPr id="1118210" name="Object 113"/>
          <p:cNvGraphicFramePr>
            <a:graphicFrameLocks noChangeAspect="1"/>
          </p:cNvGraphicFramePr>
          <p:nvPr/>
        </p:nvGraphicFramePr>
        <p:xfrm>
          <a:off x="11765782" y="83996"/>
          <a:ext cx="755434" cy="60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111821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5782" y="83996"/>
                        <a:ext cx="755434" cy="60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0"/>
          </p:nvPr>
        </p:nvSpPr>
        <p:spPr>
          <a:xfrm>
            <a:off x="2324879" y="1427939"/>
            <a:ext cx="7950233" cy="43678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graphicFrame>
        <p:nvGraphicFramePr>
          <p:cNvPr id="1134594" name="Object 113"/>
          <p:cNvGraphicFramePr>
            <a:graphicFrameLocks noChangeAspect="1"/>
          </p:cNvGraphicFramePr>
          <p:nvPr/>
        </p:nvGraphicFramePr>
        <p:xfrm>
          <a:off x="11765782" y="83996"/>
          <a:ext cx="755434" cy="60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1134594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5782" y="83996"/>
                        <a:ext cx="755434" cy="60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036035" y="3023870"/>
            <a:ext cx="8531958" cy="3275859"/>
          </a:xfrm>
        </p:spPr>
        <p:txBody>
          <a:bodyPr/>
          <a:lstStyle>
            <a:lvl1pPr>
              <a:defRPr/>
            </a:lvl1pPr>
            <a:lvl2pPr marL="548595" lvl="1" indent="-261785">
              <a:defRPr/>
            </a:lvl2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36035" y="1343942"/>
            <a:ext cx="8531958" cy="1259946"/>
          </a:xfrm>
        </p:spPr>
        <p:txBody>
          <a:bodyPr tIns="45720" bIns="4572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98020" name="Line 4"/>
          <p:cNvSpPr>
            <a:spLocks noChangeShapeType="1"/>
          </p:cNvSpPr>
          <p:nvPr/>
        </p:nvSpPr>
        <p:spPr bwMode="auto">
          <a:xfrm>
            <a:off x="1809809" y="2099910"/>
            <a:ext cx="0" cy="503978"/>
          </a:xfrm>
          <a:prstGeom prst="line">
            <a:avLst/>
          </a:prstGeom>
          <a:noFill/>
          <a:ln w="762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34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2109272" y="7156495"/>
            <a:ext cx="229229" cy="223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455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455" dirty="0"/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12109272" y="7156495"/>
            <a:ext cx="229229" cy="223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455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455" dirty="0"/>
          </a:p>
        </p:txBody>
      </p:sp>
      <p:graphicFrame>
        <p:nvGraphicFramePr>
          <p:cNvPr id="1119234" name="Object 113"/>
          <p:cNvGraphicFramePr>
            <a:graphicFrameLocks noChangeAspect="1"/>
          </p:cNvGraphicFramePr>
          <p:nvPr/>
        </p:nvGraphicFramePr>
        <p:xfrm>
          <a:off x="11765782" y="83996"/>
          <a:ext cx="755434" cy="60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1119234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5782" y="83996"/>
                        <a:ext cx="755434" cy="60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 userDrawn="1"/>
        </p:nvSpPr>
        <p:spPr>
          <a:xfrm>
            <a:off x="232690" y="7156493"/>
            <a:ext cx="2326898" cy="31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55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 Sigma 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1120258" name="Object 113"/>
          <p:cNvGraphicFramePr>
            <a:graphicFrameLocks noChangeAspect="1"/>
          </p:cNvGraphicFramePr>
          <p:nvPr/>
        </p:nvGraphicFramePr>
        <p:xfrm>
          <a:off x="11765782" y="83996"/>
          <a:ext cx="755434" cy="60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1120258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5782" y="83996"/>
                        <a:ext cx="755434" cy="60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091" y="1522435"/>
            <a:ext cx="5477905" cy="4619801"/>
          </a:xfrm>
        </p:spPr>
        <p:txBody>
          <a:bodyPr/>
          <a:lstStyle>
            <a:lvl1pPr>
              <a:defRPr sz="1940"/>
            </a:lvl1pPr>
            <a:lvl2pPr>
              <a:defRPr sz="1698"/>
            </a:lvl2pPr>
            <a:lvl3pPr>
              <a:defRPr sz="1576"/>
            </a:lvl3pPr>
            <a:lvl4pPr>
              <a:defRPr sz="1455"/>
            </a:lvl4pPr>
            <a:lvl5pPr>
              <a:defRPr sz="1940"/>
            </a:lvl5pPr>
            <a:lvl6pPr>
              <a:defRPr sz="2183"/>
            </a:lvl6pPr>
            <a:lvl7pPr>
              <a:defRPr sz="2183"/>
            </a:lvl7pPr>
            <a:lvl8pPr>
              <a:defRPr sz="2183"/>
            </a:lvl8pPr>
            <a:lvl9pPr>
              <a:defRPr sz="218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93904" y="1522435"/>
            <a:ext cx="5477905" cy="4619801"/>
          </a:xfrm>
        </p:spPr>
        <p:txBody>
          <a:bodyPr/>
          <a:lstStyle>
            <a:lvl1pPr>
              <a:defRPr sz="1940"/>
            </a:lvl1pPr>
            <a:lvl2pPr>
              <a:defRPr lang="en-US" sz="1698" dirty="0" smtClean="0">
                <a:solidFill>
                  <a:schemeClr val="tx1"/>
                </a:solidFill>
                <a:latin typeface="+mn-lt"/>
              </a:defRPr>
            </a:lvl2pPr>
            <a:lvl3pPr>
              <a:defRPr lang="en-US" sz="1576" baseline="0" dirty="0" smtClean="0">
                <a:solidFill>
                  <a:schemeClr val="tx1"/>
                </a:solidFill>
                <a:latin typeface="+mn-lt"/>
              </a:defRPr>
            </a:lvl3pPr>
            <a:lvl4pPr>
              <a:defRPr lang="en-US" sz="1455" dirty="0" smtClean="0">
                <a:solidFill>
                  <a:schemeClr val="tx1"/>
                </a:solidFill>
                <a:latin typeface="+mn-lt"/>
              </a:defRPr>
            </a:lvl4pPr>
            <a:lvl5pPr>
              <a:defRPr sz="2183"/>
            </a:lvl5pPr>
            <a:lvl6pPr>
              <a:defRPr sz="2183"/>
            </a:lvl6pPr>
            <a:lvl7pPr>
              <a:defRPr sz="2183"/>
            </a:lvl7pPr>
            <a:lvl8pPr>
              <a:defRPr sz="2183"/>
            </a:lvl8pPr>
            <a:lvl9pPr>
              <a:defRPr sz="218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aphicFrame>
        <p:nvGraphicFramePr>
          <p:cNvPr id="1121282" name="Object 113"/>
          <p:cNvGraphicFramePr>
            <a:graphicFrameLocks noChangeAspect="1"/>
          </p:cNvGraphicFramePr>
          <p:nvPr/>
        </p:nvGraphicFramePr>
        <p:xfrm>
          <a:off x="11765782" y="83996"/>
          <a:ext cx="755434" cy="60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1121282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5782" y="83996"/>
                        <a:ext cx="755434" cy="60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04" y="1511645"/>
            <a:ext cx="5566779" cy="705219"/>
          </a:xfrm>
        </p:spPr>
        <p:txBody>
          <a:bodyPr anchor="b"/>
          <a:lstStyle>
            <a:lvl1pPr marL="0" indent="0">
              <a:buNone/>
              <a:defRPr sz="1940" b="1"/>
            </a:lvl1pPr>
            <a:lvl2pPr marL="554369" indent="0">
              <a:buNone/>
              <a:defRPr sz="2425" b="1"/>
            </a:lvl2pPr>
            <a:lvl3pPr marL="1108737" indent="0">
              <a:buNone/>
              <a:defRPr sz="2183" b="1"/>
            </a:lvl3pPr>
            <a:lvl4pPr marL="1663106" indent="0">
              <a:buNone/>
              <a:defRPr sz="1940" b="1"/>
            </a:lvl4pPr>
            <a:lvl5pPr marL="2217475" indent="0">
              <a:buNone/>
              <a:defRPr sz="1940" b="1"/>
            </a:lvl5pPr>
            <a:lvl6pPr marL="2771844" indent="0">
              <a:buNone/>
              <a:defRPr sz="1940" b="1"/>
            </a:lvl6pPr>
            <a:lvl7pPr marL="3326212" indent="0">
              <a:buNone/>
              <a:defRPr sz="1940" b="1"/>
            </a:lvl7pPr>
            <a:lvl8pPr marL="3880581" indent="0">
              <a:buNone/>
              <a:defRPr sz="1940" b="1"/>
            </a:lvl8pPr>
            <a:lvl9pPr marL="4434950" indent="0">
              <a:buNone/>
              <a:defRPr sz="19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04" y="2397397"/>
            <a:ext cx="5566779" cy="4355563"/>
          </a:xfrm>
        </p:spPr>
        <p:txBody>
          <a:bodyPr/>
          <a:lstStyle>
            <a:lvl1pPr>
              <a:defRPr sz="1940"/>
            </a:lvl1pPr>
            <a:lvl2pPr>
              <a:defRPr sz="1698"/>
            </a:lvl2pPr>
            <a:lvl3pPr>
              <a:defRPr sz="1576"/>
            </a:lvl3pPr>
            <a:lvl4pPr>
              <a:defRPr sz="1455"/>
            </a:lvl4pPr>
            <a:lvl5pPr>
              <a:defRPr sz="1940"/>
            </a:lvl5pPr>
            <a:lvl6pPr>
              <a:defRPr sz="1940"/>
            </a:lvl6pPr>
            <a:lvl7pPr>
              <a:defRPr sz="1940"/>
            </a:lvl7pPr>
            <a:lvl8pPr>
              <a:defRPr sz="1940"/>
            </a:lvl8pPr>
            <a:lvl9pPr>
              <a:defRPr sz="19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989" y="1511645"/>
            <a:ext cx="5568798" cy="705219"/>
          </a:xfrm>
        </p:spPr>
        <p:txBody>
          <a:bodyPr anchor="b"/>
          <a:lstStyle>
            <a:lvl1pPr marL="0" indent="0">
              <a:buNone/>
              <a:defRPr sz="1940" b="1"/>
            </a:lvl1pPr>
            <a:lvl2pPr marL="554369" indent="0">
              <a:buNone/>
              <a:defRPr sz="2425" b="1"/>
            </a:lvl2pPr>
            <a:lvl3pPr marL="1108737" indent="0">
              <a:buNone/>
              <a:defRPr sz="2183" b="1"/>
            </a:lvl3pPr>
            <a:lvl4pPr marL="1663106" indent="0">
              <a:buNone/>
              <a:defRPr sz="1940" b="1"/>
            </a:lvl4pPr>
            <a:lvl5pPr marL="2217475" indent="0">
              <a:buNone/>
              <a:defRPr sz="1940" b="1"/>
            </a:lvl5pPr>
            <a:lvl6pPr marL="2771844" indent="0">
              <a:buNone/>
              <a:defRPr sz="1940" b="1"/>
            </a:lvl6pPr>
            <a:lvl7pPr marL="3326212" indent="0">
              <a:buNone/>
              <a:defRPr sz="1940" b="1"/>
            </a:lvl7pPr>
            <a:lvl8pPr marL="3880581" indent="0">
              <a:buNone/>
              <a:defRPr sz="1940" b="1"/>
            </a:lvl8pPr>
            <a:lvl9pPr marL="4434950" indent="0">
              <a:buNone/>
              <a:defRPr sz="19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0989" y="2397397"/>
            <a:ext cx="5568798" cy="4355563"/>
          </a:xfrm>
        </p:spPr>
        <p:txBody>
          <a:bodyPr/>
          <a:lstStyle>
            <a:lvl1pPr>
              <a:defRPr sz="1940"/>
            </a:lvl1pPr>
            <a:lvl2pPr>
              <a:defRPr sz="1698"/>
            </a:lvl2pPr>
            <a:lvl3pPr>
              <a:defRPr sz="1576"/>
            </a:lvl3pPr>
            <a:lvl4pPr>
              <a:defRPr sz="1455"/>
            </a:lvl4pPr>
            <a:lvl5pPr>
              <a:defRPr sz="1940"/>
            </a:lvl5pPr>
            <a:lvl6pPr>
              <a:defRPr sz="1940"/>
            </a:lvl6pPr>
            <a:lvl7pPr>
              <a:defRPr sz="1940"/>
            </a:lvl7pPr>
            <a:lvl8pPr>
              <a:defRPr sz="1940"/>
            </a:lvl8pPr>
            <a:lvl9pPr>
              <a:defRPr sz="19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81724" y="419982"/>
            <a:ext cx="11432500" cy="923960"/>
          </a:xfrm>
        </p:spPr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1122306" name="Object 113"/>
          <p:cNvGraphicFramePr>
            <a:graphicFrameLocks noChangeAspect="1"/>
          </p:cNvGraphicFramePr>
          <p:nvPr/>
        </p:nvGraphicFramePr>
        <p:xfrm>
          <a:off x="11765782" y="83996"/>
          <a:ext cx="755434" cy="60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1122306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5782" y="83996"/>
                        <a:ext cx="755434" cy="60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3330" name="Object 113"/>
          <p:cNvGraphicFramePr>
            <a:graphicFrameLocks noChangeAspect="1"/>
          </p:cNvGraphicFramePr>
          <p:nvPr/>
        </p:nvGraphicFramePr>
        <p:xfrm>
          <a:off x="11765782" y="83996"/>
          <a:ext cx="755434" cy="60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112333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5782" y="83996"/>
                        <a:ext cx="755434" cy="60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Con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5378" name="Object 113"/>
          <p:cNvGraphicFramePr>
            <a:graphicFrameLocks noChangeAspect="1"/>
          </p:cNvGraphicFramePr>
          <p:nvPr/>
        </p:nvGraphicFramePr>
        <p:xfrm>
          <a:off x="11765782" y="83996"/>
          <a:ext cx="755434" cy="60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1125378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5782" y="83996"/>
                        <a:ext cx="755434" cy="60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/>
        </p:nvGraphicFramePr>
        <p:xfrm>
          <a:off x="564889" y="1578043"/>
          <a:ext cx="5468209" cy="2434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8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18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Company Facts</a:t>
                      </a:r>
                    </a:p>
                  </a:txBody>
                  <a:tcPr marL="116345" marR="116345" marT="50398" marB="5039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1002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300" u="none" dirty="0"/>
                    </a:p>
                  </a:txBody>
                  <a:tcPr marL="116345" marR="116345" marT="50398" marB="5039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 userDrawn="1"/>
        </p:nvGraphicFramePr>
        <p:xfrm>
          <a:off x="564889" y="4335925"/>
          <a:ext cx="5468209" cy="2434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8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18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Company Performance</a:t>
                      </a:r>
                    </a:p>
                  </a:txBody>
                  <a:tcPr marL="116345" marR="116345" marT="50398" marB="5039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1002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300" u="none" dirty="0"/>
                    </a:p>
                  </a:txBody>
                  <a:tcPr marL="116345" marR="116345" marT="50398" marB="5039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565567" y="2001914"/>
            <a:ext cx="5468209" cy="2001914"/>
          </a:xfrm>
        </p:spPr>
        <p:txBody>
          <a:bodyPr>
            <a:noAutofit/>
          </a:bodyPr>
          <a:lstStyle>
            <a:lvl1pPr>
              <a:spcBef>
                <a:spcPts val="728"/>
              </a:spcBef>
              <a:defRPr sz="1698" baseline="0"/>
            </a:lvl1pPr>
            <a:lvl2pPr>
              <a:lnSpc>
                <a:spcPct val="100000"/>
              </a:lnSpc>
              <a:spcBef>
                <a:spcPts val="364"/>
              </a:spcBef>
              <a:defRPr sz="1455"/>
            </a:lvl2pPr>
          </a:lstStyle>
          <a:p>
            <a:pPr lvl="0"/>
            <a:r>
              <a:rPr lang="en-US" dirty="0"/>
              <a:t>Describe the company in terms of their business presence etc.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565567" y="4759795"/>
            <a:ext cx="5468209" cy="2001914"/>
          </a:xfrm>
        </p:spPr>
        <p:txBody>
          <a:bodyPr>
            <a:noAutofit/>
          </a:bodyPr>
          <a:lstStyle>
            <a:lvl1pPr>
              <a:spcBef>
                <a:spcPts val="728"/>
              </a:spcBef>
              <a:defRPr sz="1698"/>
            </a:lvl1pPr>
            <a:lvl2pPr>
              <a:spcBef>
                <a:spcPts val="364"/>
              </a:spcBef>
              <a:defRPr sz="1455"/>
            </a:lvl2pPr>
          </a:lstStyle>
          <a:p>
            <a:pPr lvl="0"/>
            <a:r>
              <a:rPr lang="en-US" dirty="0"/>
              <a:t>How has the company been performing?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/>
        </p:nvGraphicFramePr>
        <p:xfrm>
          <a:off x="6592200" y="1578043"/>
          <a:ext cx="5468209" cy="2434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8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18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Market Situation</a:t>
                      </a:r>
                    </a:p>
                  </a:txBody>
                  <a:tcPr marL="116345" marR="116345" marT="50398" marB="5039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1002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300" u="none" dirty="0"/>
                    </a:p>
                  </a:txBody>
                  <a:tcPr marL="116345" marR="116345" marT="50398" marB="5039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 userDrawn="1"/>
        </p:nvGraphicFramePr>
        <p:xfrm>
          <a:off x="6592200" y="4335925"/>
          <a:ext cx="5468209" cy="2434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8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18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Key Imperatives</a:t>
                      </a:r>
                    </a:p>
                  </a:txBody>
                  <a:tcPr marL="116345" marR="116345" marT="50398" marB="5039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1002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300" u="none" dirty="0"/>
                    </a:p>
                  </a:txBody>
                  <a:tcPr marL="116345" marR="116345" marT="50398" marB="5039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592878" y="2001914"/>
            <a:ext cx="5468209" cy="2001914"/>
          </a:xfrm>
        </p:spPr>
        <p:txBody>
          <a:bodyPr>
            <a:noAutofit/>
          </a:bodyPr>
          <a:lstStyle>
            <a:lvl1pPr>
              <a:spcBef>
                <a:spcPts val="728"/>
              </a:spcBef>
              <a:defRPr sz="1698"/>
            </a:lvl1pPr>
            <a:lvl2pPr>
              <a:lnSpc>
                <a:spcPct val="100000"/>
              </a:lnSpc>
              <a:spcBef>
                <a:spcPts val="364"/>
              </a:spcBef>
              <a:defRPr sz="1455"/>
            </a:lvl2pPr>
          </a:lstStyle>
          <a:p>
            <a:pPr lvl="0"/>
            <a:r>
              <a:rPr lang="en-US" dirty="0"/>
              <a:t>Describe the state of the market that the company is in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6592878" y="4759795"/>
            <a:ext cx="5468209" cy="2001914"/>
          </a:xfrm>
        </p:spPr>
        <p:txBody>
          <a:bodyPr>
            <a:noAutofit/>
          </a:bodyPr>
          <a:lstStyle>
            <a:lvl1pPr>
              <a:spcBef>
                <a:spcPts val="728"/>
              </a:spcBef>
              <a:defRPr sz="1698" baseline="0"/>
            </a:lvl1pPr>
            <a:lvl2pPr>
              <a:spcBef>
                <a:spcPts val="364"/>
              </a:spcBef>
              <a:defRPr sz="1455"/>
            </a:lvl2pPr>
          </a:lstStyle>
          <a:p>
            <a:pPr lvl="0"/>
            <a:r>
              <a:rPr lang="en-US" dirty="0"/>
              <a:t>According to the company, what are the key focus areas or strategies for the near and distant future?</a:t>
            </a:r>
          </a:p>
          <a:p>
            <a:pPr lvl="1"/>
            <a:r>
              <a:rPr lang="en-US" dirty="0"/>
              <a:t>Second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Q Future Sta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MPDNA – What is the Key Takeaway from the Slide?</a:t>
            </a:r>
          </a:p>
        </p:txBody>
      </p:sp>
      <p:pic>
        <p:nvPicPr>
          <p:cNvPr id="3" name="Picture 4" descr="j0188453[1]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89160" y="3919833"/>
            <a:ext cx="3409551" cy="632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le 3"/>
          <p:cNvGraphicFramePr>
            <a:graphicFrameLocks noGrp="1"/>
          </p:cNvGraphicFramePr>
          <p:nvPr userDrawn="1"/>
        </p:nvGraphicFramePr>
        <p:xfrm>
          <a:off x="564894" y="2376009"/>
          <a:ext cx="3555656" cy="367173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55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433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Situation – Current</a:t>
                      </a:r>
                      <a:r>
                        <a:rPr lang="en-US" sz="1500" baseline="0" dirty="0"/>
                        <a:t> State</a:t>
                      </a:r>
                      <a:endParaRPr lang="en-US" sz="1500" dirty="0"/>
                    </a:p>
                  </a:txBody>
                  <a:tcPr marL="116345" marR="116345" marT="50398" marB="5039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7401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300" u="none" dirty="0"/>
                    </a:p>
                  </a:txBody>
                  <a:tcPr marL="116345" marR="116345" marT="50398" marB="5039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5567" y="2799880"/>
            <a:ext cx="3538823" cy="3233861"/>
          </a:xfrm>
        </p:spPr>
        <p:txBody>
          <a:bodyPr>
            <a:noAutofit/>
          </a:bodyPr>
          <a:lstStyle>
            <a:lvl1pPr>
              <a:spcBef>
                <a:spcPts val="728"/>
              </a:spcBef>
              <a:defRPr sz="1698" baseline="0"/>
            </a:lvl1pPr>
            <a:lvl2pPr>
              <a:lnSpc>
                <a:spcPct val="100000"/>
              </a:lnSpc>
              <a:spcBef>
                <a:spcPts val="364"/>
              </a:spcBef>
              <a:defRPr sz="1455"/>
            </a:lvl2pPr>
          </a:lstStyle>
          <a:p>
            <a:pPr lvl="0"/>
            <a:r>
              <a:rPr lang="en-US" dirty="0"/>
              <a:t>What are the undisputed facts about the client and project?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 userDrawn="1"/>
        </p:nvGraphicFramePr>
        <p:xfrm>
          <a:off x="8482808" y="2376009"/>
          <a:ext cx="3555656" cy="367173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55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433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Desired Future State</a:t>
                      </a:r>
                    </a:p>
                  </a:txBody>
                  <a:tcPr marL="116345" marR="116345" marT="50398" marB="5039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7401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300" u="none" dirty="0"/>
                    </a:p>
                  </a:txBody>
                  <a:tcPr marL="116345" marR="116345" marT="50398" marB="5039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483483" y="2799880"/>
            <a:ext cx="3538823" cy="3233861"/>
          </a:xfrm>
        </p:spPr>
        <p:txBody>
          <a:bodyPr>
            <a:noAutofit/>
          </a:bodyPr>
          <a:lstStyle>
            <a:lvl1pPr>
              <a:spcBef>
                <a:spcPts val="728"/>
              </a:spcBef>
              <a:defRPr sz="1698"/>
            </a:lvl1pPr>
            <a:lvl2pPr>
              <a:lnSpc>
                <a:spcPct val="100000"/>
              </a:lnSpc>
              <a:spcBef>
                <a:spcPts val="364"/>
              </a:spcBef>
              <a:defRPr sz="1455"/>
            </a:lvl2pPr>
          </a:lstStyle>
          <a:p>
            <a:pPr lvl="0"/>
            <a:r>
              <a:rPr lang="en-US" dirty="0"/>
              <a:t>Where would the client like to be?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Right Arrow 9"/>
          <p:cNvSpPr/>
          <p:nvPr userDrawn="1"/>
        </p:nvSpPr>
        <p:spPr bwMode="auto">
          <a:xfrm>
            <a:off x="4188416" y="3583846"/>
            <a:ext cx="349034" cy="1310344"/>
          </a:xfrm>
          <a:prstGeom prst="rightArrow">
            <a:avLst>
              <a:gd name="adj1" fmla="val 50000"/>
              <a:gd name="adj2" fmla="val 100000"/>
            </a:avLst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5435" tIns="55435" rIns="55435" bIns="55435" numCol="1" rtlCol="0" anchor="ctr" anchorCtr="0" compatLnSpc="1">
            <a:prstTxWarp prst="textNoShape">
              <a:avLst/>
            </a:prstTxWarp>
          </a:bodyPr>
          <a:lstStyle/>
          <a:p>
            <a:pPr marL="284884" marR="0" indent="-284884" algn="l" defTabSz="1108737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4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>
            <a:off x="8066578" y="3583846"/>
            <a:ext cx="349034" cy="1310344"/>
          </a:xfrm>
          <a:prstGeom prst="rightArrow">
            <a:avLst>
              <a:gd name="adj1" fmla="val 50000"/>
              <a:gd name="adj2" fmla="val 100000"/>
            </a:avLst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5435" tIns="55435" rIns="55435" bIns="55435" numCol="1" rtlCol="0" anchor="ctr" anchorCtr="0" compatLnSpc="1">
            <a:prstTxWarp prst="textNoShape">
              <a:avLst/>
            </a:prstTxWarp>
          </a:bodyPr>
          <a:lstStyle/>
          <a:p>
            <a:pPr marL="284884" marR="0" indent="-284884" algn="l" defTabSz="1108737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4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 userDrawn="1"/>
        </p:nvGraphicFramePr>
        <p:xfrm>
          <a:off x="4298298" y="1438049"/>
          <a:ext cx="4007434" cy="2019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7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695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Complications – The Gap / Trigger</a:t>
                      </a:r>
                    </a:p>
                  </a:txBody>
                  <a:tcPr marL="116345" marR="116345" marT="50398" marB="5039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2853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300" u="none" dirty="0"/>
                    </a:p>
                  </a:txBody>
                  <a:tcPr marL="116345" marR="116345" marT="50398" marB="5039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14456" y="1847921"/>
            <a:ext cx="3975116" cy="1595931"/>
          </a:xfrm>
        </p:spPr>
        <p:txBody>
          <a:bodyPr>
            <a:noAutofit/>
          </a:bodyPr>
          <a:lstStyle>
            <a:lvl1pPr>
              <a:spcBef>
                <a:spcPts val="728"/>
              </a:spcBef>
              <a:defRPr sz="1698" baseline="0"/>
            </a:lvl1pPr>
            <a:lvl2pPr>
              <a:lnSpc>
                <a:spcPct val="100000"/>
              </a:lnSpc>
              <a:spcBef>
                <a:spcPts val="364"/>
              </a:spcBef>
              <a:defRPr sz="1455"/>
            </a:lvl2pPr>
          </a:lstStyle>
          <a:p>
            <a:pPr lvl="0"/>
            <a:r>
              <a:rPr lang="en-US" dirty="0"/>
              <a:t>Explain the cause of the gap between the current state and desired future state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Right Arrow 14"/>
          <p:cNvSpPr/>
          <p:nvPr userDrawn="1"/>
        </p:nvSpPr>
        <p:spPr bwMode="auto">
          <a:xfrm rot="5400000">
            <a:off x="6150821" y="2908803"/>
            <a:ext cx="302387" cy="1512484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5435" tIns="55435" rIns="55435" bIns="55435" numCol="1" rtlCol="0" anchor="ctr" anchorCtr="0" compatLnSpc="1">
            <a:prstTxWarp prst="textNoShape">
              <a:avLst/>
            </a:prstTxWarp>
          </a:bodyPr>
          <a:lstStyle/>
          <a:p>
            <a:pPr marL="284884" marR="0" indent="-284884" algn="l" defTabSz="1108737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4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Right Arrow 15"/>
          <p:cNvSpPr/>
          <p:nvPr userDrawn="1"/>
        </p:nvSpPr>
        <p:spPr bwMode="auto">
          <a:xfrm rot="5400000">
            <a:off x="6150821" y="4028754"/>
            <a:ext cx="302387" cy="1512484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55435" tIns="55435" rIns="55435" bIns="55435" numCol="1" rtlCol="0" anchor="ctr" anchorCtr="0" compatLnSpc="1">
            <a:prstTxWarp prst="textNoShape">
              <a:avLst/>
            </a:prstTxWarp>
          </a:bodyPr>
          <a:lstStyle/>
          <a:p>
            <a:pPr marL="284884" marR="0" indent="-284884" algn="l" defTabSz="1108737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94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 userDrawn="1"/>
        </p:nvGraphicFramePr>
        <p:xfrm>
          <a:off x="4298298" y="4993896"/>
          <a:ext cx="4007434" cy="2019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7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695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Questions – which</a:t>
                      </a:r>
                      <a:r>
                        <a:rPr lang="en-US" sz="1500" baseline="0" dirty="0"/>
                        <a:t> need answers</a:t>
                      </a:r>
                      <a:endParaRPr lang="en-US" sz="1500" dirty="0"/>
                    </a:p>
                  </a:txBody>
                  <a:tcPr marL="116345" marR="116345" marT="50398" marB="5039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2853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300" u="none" dirty="0"/>
                    </a:p>
                  </a:txBody>
                  <a:tcPr marL="116345" marR="116345" marT="50398" marB="5039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314456" y="5403768"/>
            <a:ext cx="3975116" cy="1595931"/>
          </a:xfrm>
        </p:spPr>
        <p:txBody>
          <a:bodyPr>
            <a:noAutofit/>
          </a:bodyPr>
          <a:lstStyle>
            <a:lvl1pPr>
              <a:spcBef>
                <a:spcPts val="728"/>
              </a:spcBef>
              <a:defRPr sz="1698"/>
            </a:lvl1pPr>
            <a:lvl2pPr>
              <a:lnSpc>
                <a:spcPct val="100000"/>
              </a:lnSpc>
              <a:spcBef>
                <a:spcPts val="364"/>
              </a:spcBef>
              <a:defRPr sz="1455"/>
            </a:lvl2pPr>
          </a:lstStyle>
          <a:p>
            <a:pPr lvl="0"/>
            <a:r>
              <a:rPr lang="en-US" dirty="0"/>
              <a:t>What is the one key question that we should answer to get from current to desired future state?</a:t>
            </a:r>
          </a:p>
          <a:p>
            <a:pPr lvl="1"/>
            <a:r>
              <a:rPr lang="en-US" dirty="0"/>
              <a:t>What questions will help me answer the one key question?</a:t>
            </a:r>
          </a:p>
        </p:txBody>
      </p:sp>
      <p:graphicFrame>
        <p:nvGraphicFramePr>
          <p:cNvPr id="1128450" name="Object 113"/>
          <p:cNvGraphicFramePr>
            <a:graphicFrameLocks noChangeAspect="1"/>
          </p:cNvGraphicFramePr>
          <p:nvPr/>
        </p:nvGraphicFramePr>
        <p:xfrm>
          <a:off x="11765782" y="83996"/>
          <a:ext cx="755434" cy="60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r:id="rId4" imgW="971686" imgH="895238" progId="PBrush">
                  <p:embed/>
                </p:oleObj>
              </mc:Choice>
              <mc:Fallback>
                <p:oleObj r:id="rId4" imgW="971686" imgH="895238" progId="PBrush">
                  <p:embed/>
                  <p:pic>
                    <p:nvPicPr>
                      <p:cNvPr id="112845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5782" y="83996"/>
                        <a:ext cx="755434" cy="60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2090" y="1522435"/>
            <a:ext cx="11149718" cy="4619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Supporting Points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81724" y="419982"/>
            <a:ext cx="11432500" cy="923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What is the Key Takeaway from the Slide?</a:t>
            </a:r>
          </a:p>
        </p:txBody>
      </p:sp>
      <p:sp>
        <p:nvSpPr>
          <p:cNvPr id="597103" name="Rectangle 111"/>
          <p:cNvSpPr>
            <a:spLocks noChangeArrowheads="1"/>
          </p:cNvSpPr>
          <p:nvPr/>
        </p:nvSpPr>
        <p:spPr bwMode="auto">
          <a:xfrm>
            <a:off x="5645557" y="3260110"/>
            <a:ext cx="12599988" cy="297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5435" rIns="55435">
            <a:spAutoFit/>
          </a:bodyPr>
          <a:lstStyle/>
          <a:p>
            <a:endParaRPr lang="en-US" sz="1334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2106392" y="7156495"/>
            <a:ext cx="229229" cy="223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455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455" dirty="0"/>
          </a:p>
        </p:txBody>
      </p:sp>
      <p:sp>
        <p:nvSpPr>
          <p:cNvPr id="7" name="TextBox 6"/>
          <p:cNvSpPr txBox="1"/>
          <p:nvPr/>
        </p:nvSpPr>
        <p:spPr>
          <a:xfrm>
            <a:off x="232690" y="7156493"/>
            <a:ext cx="2326898" cy="31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55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 Sigma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2" r:id="rId2"/>
    <p:sldLayoutId id="2147483761" r:id="rId3"/>
    <p:sldLayoutId id="2147483766" r:id="rId4"/>
    <p:sldLayoutId id="2147483763" r:id="rId5"/>
    <p:sldLayoutId id="2147483764" r:id="rId6"/>
    <p:sldLayoutId id="2147483765" r:id="rId7"/>
    <p:sldLayoutId id="2147483768" r:id="rId8"/>
    <p:sldLayoutId id="2147483769" r:id="rId9"/>
    <p:sldLayoutId id="2147483779" r:id="rId10"/>
    <p:sldLayoutId id="2147483780" r:id="rId11"/>
    <p:sldLayoutId id="2147483781" r:id="rId12"/>
    <p:sldLayoutId id="2147483776" r:id="rId13"/>
    <p:sldLayoutId id="2147483777" r:id="rId14"/>
    <p:sldLayoutId id="2147483770" r:id="rId15"/>
    <p:sldLayoutId id="2147483772" r:id="rId16"/>
    <p:sldLayoutId id="2147483771" r:id="rId17"/>
    <p:sldLayoutId id="2147483773" r:id="rId18"/>
    <p:sldLayoutId id="2147483774" r:id="rId19"/>
    <p:sldLayoutId id="2147483775" r:id="rId20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68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68" b="1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68" b="1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68" b="1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68" b="1">
          <a:solidFill>
            <a:schemeClr val="tx1"/>
          </a:solidFill>
          <a:latin typeface="Arial" charset="0"/>
        </a:defRPr>
      </a:lvl5pPr>
      <a:lvl6pPr marL="55436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68" b="1">
          <a:solidFill>
            <a:schemeClr val="tx1"/>
          </a:solidFill>
          <a:latin typeface="Arial" charset="0"/>
        </a:defRPr>
      </a:lvl6pPr>
      <a:lvl7pPr marL="110873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68" b="1">
          <a:solidFill>
            <a:schemeClr val="tx1"/>
          </a:solidFill>
          <a:latin typeface="Arial" charset="0"/>
        </a:defRPr>
      </a:lvl7pPr>
      <a:lvl8pPr marL="166310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68" b="1">
          <a:solidFill>
            <a:schemeClr val="tx1"/>
          </a:solidFill>
          <a:latin typeface="Arial" charset="0"/>
        </a:defRPr>
      </a:lvl8pPr>
      <a:lvl9pPr marL="221747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68" b="1">
          <a:solidFill>
            <a:schemeClr val="tx1"/>
          </a:solidFill>
          <a:latin typeface="Arial" charset="0"/>
        </a:defRPr>
      </a:lvl9pPr>
    </p:titleStyle>
    <p:bodyStyle>
      <a:lvl1pPr marL="284884" indent="-284884" algn="l" rtl="0" eaLnBrk="1" fontAlgn="base" hangingPunct="1">
        <a:spcBef>
          <a:spcPct val="100000"/>
        </a:spcBef>
        <a:spcAft>
          <a:spcPct val="0"/>
        </a:spcAft>
        <a:buClr>
          <a:srgbClr val="003399"/>
        </a:buClr>
        <a:buFont typeface="Webdings" pitchFamily="18" charset="2"/>
        <a:buChar char="4"/>
        <a:defRPr sz="1940" b="0">
          <a:solidFill>
            <a:schemeClr val="tx1"/>
          </a:solidFill>
          <a:latin typeface="+mn-lt"/>
          <a:ea typeface="+mn-ea"/>
          <a:cs typeface="+mn-cs"/>
        </a:defRPr>
      </a:lvl1pPr>
      <a:lvl2pPr marL="554369" indent="-267560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–"/>
        <a:defRPr sz="1698">
          <a:solidFill>
            <a:schemeClr val="tx1"/>
          </a:solidFill>
          <a:latin typeface="+mn-lt"/>
        </a:defRPr>
      </a:lvl2pPr>
      <a:lvl3pPr marL="756483" indent="-194415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»"/>
        <a:defRPr sz="1576" baseline="0">
          <a:solidFill>
            <a:schemeClr val="tx1"/>
          </a:solidFill>
          <a:latin typeface="+mn-lt"/>
        </a:defRPr>
      </a:lvl3pPr>
      <a:lvl4pPr marL="1037517" indent="-209814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•"/>
        <a:defRPr sz="1455">
          <a:solidFill>
            <a:schemeClr val="tx1"/>
          </a:solidFill>
          <a:latin typeface="+mn-lt"/>
        </a:defRPr>
      </a:lvl4pPr>
      <a:lvl5pPr marL="1249255" indent="-140518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pitchFamily="34" charset="0"/>
        <a:buChar char="»"/>
        <a:defRPr sz="1455" baseline="0">
          <a:solidFill>
            <a:schemeClr val="tx1"/>
          </a:solidFill>
          <a:latin typeface="+mn-lt"/>
        </a:defRPr>
      </a:lvl5pPr>
      <a:lvl6pPr marL="3607247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940">
          <a:solidFill>
            <a:schemeClr val="tx1"/>
          </a:solidFill>
          <a:latin typeface="+mn-lt"/>
        </a:defRPr>
      </a:lvl6pPr>
      <a:lvl7pPr marL="4161616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940">
          <a:solidFill>
            <a:schemeClr val="tx1"/>
          </a:solidFill>
          <a:latin typeface="+mn-lt"/>
        </a:defRPr>
      </a:lvl7pPr>
      <a:lvl8pPr marL="4715984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940">
          <a:solidFill>
            <a:schemeClr val="tx1"/>
          </a:solidFill>
          <a:latin typeface="+mn-lt"/>
        </a:defRPr>
      </a:lvl8pPr>
      <a:lvl9pPr marL="5270353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94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108737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1pPr>
      <a:lvl2pPr marL="554369" algn="l" defTabSz="1108737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2pPr>
      <a:lvl3pPr marL="1108737" algn="l" defTabSz="1108737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3pPr>
      <a:lvl4pPr marL="1663106" algn="l" defTabSz="1108737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4pPr>
      <a:lvl5pPr marL="2217475" algn="l" defTabSz="1108737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algn="l" defTabSz="1108737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6pPr>
      <a:lvl7pPr marL="3326212" algn="l" defTabSz="1108737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7pPr>
      <a:lvl8pPr marL="3880581" algn="l" defTabSz="1108737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8pPr>
      <a:lvl9pPr marL="4434950" algn="l" defTabSz="1108737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chart" Target="../charts/char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March 11, 2024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337594" y="2584643"/>
            <a:ext cx="403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latin typeface="Times New Roman" panose="02020603050405020304" pitchFamily="18" charset="0"/>
              </a:rPr>
              <a:t>AMAZON DATASET - INSIGHTS</a:t>
            </a:r>
            <a:endParaRPr lang="en-US" sz="2000" u="sng" dirty="0">
              <a:latin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06666" y="3027246"/>
            <a:ext cx="4021928" cy="330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550" dirty="0" smtClean="0">
                <a:latin typeface="Times New Roman" panose="02020603050405020304" pitchFamily="18" charset="0"/>
              </a:rPr>
              <a:t>CIA - 3: DATA ENGINEERING (GROUP 8)</a:t>
            </a:r>
            <a:endParaRPr lang="en-US" sz="1550" dirty="0">
              <a:latin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70794" y="6423762"/>
            <a:ext cx="10058400" cy="609600"/>
          </a:xfrm>
          <a:prstGeom prst="rect">
            <a:avLst/>
          </a:prstGeom>
          <a:solidFill>
            <a:srgbClr val="8000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36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845247-499E-B5EE-87C8-AB4FD768D469}"/>
              </a:ext>
            </a:extLst>
          </p:cNvPr>
          <p:cNvSpPr txBox="1"/>
          <p:nvPr/>
        </p:nvSpPr>
        <p:spPr>
          <a:xfrm>
            <a:off x="6458685" y="1238166"/>
            <a:ext cx="5562600" cy="1718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1" cap="all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ToP</a:t>
            </a:r>
            <a:r>
              <a:rPr lang="en-US" sz="1000" b="1" cap="all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5 RATED PRODUCTS</a:t>
            </a:r>
            <a:endParaRPr lang="en-US" sz="1000" b="1" cap="all" dirty="0">
              <a:solidFill>
                <a:srgbClr val="222222"/>
              </a:solidFill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endParaRPr lang="en-US" sz="600" b="1" i="1" cap="all" dirty="0">
              <a:solidFill>
                <a:srgbClr val="222222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9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US" sz="9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PR.product_name</a:t>
            </a:r>
            <a:r>
              <a:rPr lang="en-US" sz="9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AVG(</a:t>
            </a:r>
            <a:r>
              <a:rPr lang="en-US" sz="9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RE.rating</a:t>
            </a:r>
            <a:r>
              <a:rPr lang="en-US" sz="9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en-US" sz="9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average_rating</a:t>
            </a:r>
            <a:endParaRPr lang="en-US" sz="900" i="1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sz="9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sz="9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review_detail_DIM</a:t>
            </a:r>
            <a:r>
              <a:rPr lang="en-US" sz="9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</a:t>
            </a:r>
          </a:p>
          <a:p>
            <a:pPr algn="l"/>
            <a:r>
              <a:rPr lang="en-US" sz="9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sz="9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order_detail_FACT</a:t>
            </a:r>
            <a:r>
              <a:rPr lang="en-US" sz="9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OD ON </a:t>
            </a:r>
            <a:r>
              <a:rPr lang="en-US" sz="9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RE.review_id</a:t>
            </a:r>
            <a:r>
              <a:rPr lang="en-US" sz="9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9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OD.review_id</a:t>
            </a:r>
            <a:endParaRPr lang="en-US" sz="900" i="1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sz="9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sz="9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sku_detail_DIM</a:t>
            </a:r>
            <a:r>
              <a:rPr lang="en-US" sz="9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SK ON </a:t>
            </a:r>
            <a:r>
              <a:rPr lang="en-US" sz="9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OD.sku_id</a:t>
            </a:r>
            <a:r>
              <a:rPr lang="en-US" sz="9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9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SK.sku_id</a:t>
            </a:r>
            <a:endParaRPr lang="en-US" sz="900" i="1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sz="9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sz="9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product_detail_SUBDIM</a:t>
            </a:r>
            <a:r>
              <a:rPr lang="en-US" sz="9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PR ON </a:t>
            </a:r>
            <a:r>
              <a:rPr lang="en-US" sz="9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SK.product_id</a:t>
            </a:r>
            <a:r>
              <a:rPr lang="en-US" sz="9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9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PR.product_id</a:t>
            </a:r>
            <a:endParaRPr lang="en-US" sz="900" i="1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sz="9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sz="9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category_detail_SUBDIM</a:t>
            </a:r>
            <a:r>
              <a:rPr lang="en-US" sz="9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CA ON </a:t>
            </a:r>
            <a:r>
              <a:rPr lang="en-US" sz="9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PR.category_id</a:t>
            </a:r>
            <a:r>
              <a:rPr lang="en-US" sz="9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9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CA.category_id</a:t>
            </a:r>
            <a:endParaRPr lang="en-US" sz="900" i="1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sz="9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sz="9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PR.product_name</a:t>
            </a:r>
            <a:endParaRPr lang="en-US" sz="900" i="1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sz="9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sz="9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average_rating</a:t>
            </a:r>
            <a:r>
              <a:rPr lang="en-US" sz="9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DESC</a:t>
            </a:r>
          </a:p>
          <a:p>
            <a:pPr algn="l"/>
            <a:r>
              <a:rPr lang="en-US" sz="9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FETCH FIRST 3 ROWS ONLY / WHERE ROWNUM &lt;= 3;</a:t>
            </a:r>
            <a:endParaRPr lang="en-IN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8A7EF6C8-AE77-0831-334F-0D14EE76C7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5398063"/>
              </p:ext>
            </p:extLst>
          </p:nvPr>
        </p:nvGraphicFramePr>
        <p:xfrm>
          <a:off x="1132172" y="1207799"/>
          <a:ext cx="4267200" cy="1751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9EA3A48-48E7-7950-74DD-C8ECB41293C4}"/>
              </a:ext>
            </a:extLst>
          </p:cNvPr>
          <p:cNvSpPr txBox="1"/>
          <p:nvPr/>
        </p:nvSpPr>
        <p:spPr>
          <a:xfrm>
            <a:off x="6458685" y="3599852"/>
            <a:ext cx="5562600" cy="152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1" cap="all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AVERAGE RATING OF EACH CATEGORY</a:t>
            </a:r>
            <a:endParaRPr lang="en-US" sz="1000" b="1" cap="all" dirty="0">
              <a:solidFill>
                <a:srgbClr val="222222"/>
              </a:solidFill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endParaRPr lang="en-US" sz="900" b="1" i="1" cap="all" dirty="0">
              <a:solidFill>
                <a:srgbClr val="222222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SELECT </a:t>
            </a:r>
            <a:r>
              <a:rPr lang="en-US" sz="900" i="1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c.category_name</a:t>
            </a:r>
            <a:r>
              <a:rPr lang="en-US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, AVG(</a:t>
            </a:r>
            <a:r>
              <a:rPr lang="en-US" sz="900" i="1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r.rating</a:t>
            </a:r>
            <a:r>
              <a:rPr lang="en-US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 AS </a:t>
            </a:r>
            <a:r>
              <a:rPr lang="en-US" sz="900" i="1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avg_rating</a:t>
            </a:r>
            <a:r>
              <a:rPr lang="en-US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900" i="1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order_detail_FACT</a:t>
            </a:r>
            <a:r>
              <a:rPr lang="en-US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f</a:t>
            </a:r>
            <a:br>
              <a:rPr lang="en-US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JOIN </a:t>
            </a:r>
            <a:r>
              <a:rPr lang="en-US" sz="900" i="1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sku_detail_DIM</a:t>
            </a:r>
            <a:r>
              <a:rPr lang="en-US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s ON </a:t>
            </a:r>
            <a:r>
              <a:rPr lang="en-US" sz="900" i="1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f.sku_id</a:t>
            </a:r>
            <a:r>
              <a:rPr lang="en-US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900" i="1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s.sku_id</a:t>
            </a:r>
            <a:r>
              <a:rPr lang="en-US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JOIN </a:t>
            </a:r>
            <a:r>
              <a:rPr lang="en-US" sz="900" i="1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product_detail_SUBDIM</a:t>
            </a:r>
            <a:r>
              <a:rPr lang="en-US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p ON </a:t>
            </a:r>
            <a:r>
              <a:rPr lang="en-US" sz="900" i="1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s.product_id</a:t>
            </a:r>
            <a:r>
              <a:rPr lang="en-US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900" i="1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p.product_id</a:t>
            </a:r>
            <a:r>
              <a:rPr lang="en-US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JOIN </a:t>
            </a:r>
            <a:r>
              <a:rPr lang="en-US" sz="900" i="1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category_detail_SUBSUBDIM</a:t>
            </a:r>
            <a:r>
              <a:rPr lang="en-US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c ON </a:t>
            </a:r>
            <a:r>
              <a:rPr lang="en-US" sz="900" i="1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p.category_id</a:t>
            </a:r>
            <a:r>
              <a:rPr lang="en-US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900" i="1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c.category_id</a:t>
            </a:r>
            <a:r>
              <a:rPr lang="en-US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JOIN </a:t>
            </a:r>
            <a:r>
              <a:rPr lang="en-US" sz="900" i="1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review_detail_DIM</a:t>
            </a:r>
            <a:r>
              <a:rPr lang="en-US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r ON </a:t>
            </a:r>
            <a:r>
              <a:rPr lang="en-US" sz="900" i="1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f.review_id</a:t>
            </a:r>
            <a:r>
              <a:rPr lang="en-US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900" i="1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r.review_id</a:t>
            </a:r>
            <a:r>
              <a:rPr lang="en-US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GROUP BY </a:t>
            </a:r>
            <a:r>
              <a:rPr lang="en-US" sz="900" i="1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c.category_name</a:t>
            </a:r>
            <a:r>
              <a:rPr lang="en-US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ORDER BY </a:t>
            </a:r>
            <a:r>
              <a:rPr lang="en-US" sz="900" i="1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avg_rating</a:t>
            </a:r>
            <a:r>
              <a:rPr lang="en-US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DESC;</a:t>
            </a:r>
            <a:endParaRPr lang="en-IN" sz="9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B5FAF8B-9D89-4CD4-CBEB-1A0AD911F9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3270140"/>
              </p:ext>
            </p:extLst>
          </p:nvPr>
        </p:nvGraphicFramePr>
        <p:xfrm>
          <a:off x="1132172" y="3551237"/>
          <a:ext cx="4267200" cy="1751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AECD045-5B39-6BF2-4F96-F3A1BDCD8BF7}"/>
              </a:ext>
            </a:extLst>
          </p:cNvPr>
          <p:cNvSpPr txBox="1"/>
          <p:nvPr/>
        </p:nvSpPr>
        <p:spPr>
          <a:xfrm>
            <a:off x="827372" y="5433163"/>
            <a:ext cx="4572000" cy="183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900" b="1" cap="all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INSIGHT</a:t>
            </a:r>
            <a:r>
              <a:rPr lang="en-US" sz="900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900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900" dirty="0">
              <a:solidFill>
                <a:srgbClr val="222222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Top 5 Rated Products: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Smartphone XYZ: This product stands out with the highest rating, close to </a:t>
            </a:r>
            <a:r>
              <a:rPr lang="en-GB" sz="900" i="1" dirty="0" smtClean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5. </a:t>
            </a:r>
            <a:r>
              <a:rPr lang="en-GB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Customers seem to love it!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Summer Dress: The second-highest rated product, with a rating slightly above </a:t>
            </a:r>
            <a:r>
              <a:rPr lang="en-GB" sz="900" i="1" dirty="0" smtClean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4.5. </a:t>
            </a:r>
            <a:r>
              <a:rPr lang="en-GB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Fashionistas are impressed.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Milk 1L: While not as high as the top two, it still boasts a respectable rating, just below 5.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Cereal Box: Similar to Milk 1L, but slightly lower in rating.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Office Desk: It's decently rated, but not as popular as the others.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8E11BA-80FE-6950-6499-6ECD586D9DD0}"/>
              </a:ext>
            </a:extLst>
          </p:cNvPr>
          <p:cNvSpPr txBox="1"/>
          <p:nvPr/>
        </p:nvSpPr>
        <p:spPr>
          <a:xfrm>
            <a:off x="6563840" y="5433163"/>
            <a:ext cx="4572000" cy="183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900" b="1" cap="all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INSIGHT</a:t>
            </a:r>
            <a:r>
              <a:rPr lang="en-US" sz="900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900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900" dirty="0">
              <a:solidFill>
                <a:srgbClr val="222222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Average Rating of Each Category: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Fashion: This category has the highest average rating, </a:t>
            </a:r>
            <a:r>
              <a:rPr lang="en-GB" sz="900" i="1" dirty="0" smtClean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just above  </a:t>
            </a:r>
            <a:r>
              <a:rPr lang="en-GB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to 4. Customers appreciate stylish choices.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Grocery: With an average rating around </a:t>
            </a:r>
            <a:r>
              <a:rPr lang="en-GB" sz="900" i="1" dirty="0" smtClean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4, </a:t>
            </a:r>
            <a:r>
              <a:rPr lang="en-GB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it's doing well but has room for improvement.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Sports: Slightly </a:t>
            </a:r>
            <a:r>
              <a:rPr lang="en-GB" sz="900" i="1" dirty="0" smtClean="0">
                <a:solidFill>
                  <a:srgbClr val="222222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close to</a:t>
            </a:r>
            <a:r>
              <a:rPr lang="en-GB" sz="900" i="1" dirty="0" smtClean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3, indicating moderate satisfaction.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Electronics: The lowest average rating, around </a:t>
            </a:r>
            <a:r>
              <a:rPr lang="en-GB" sz="900" i="1" dirty="0" smtClean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like sports but lower than it. </a:t>
            </a:r>
            <a:r>
              <a:rPr lang="en-GB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Perhaps some improvements are needed.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Furniture: The lowest-rated category, </a:t>
            </a:r>
            <a:r>
              <a:rPr lang="en-GB" sz="900" i="1" dirty="0" smtClean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GB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There's room for enhancement here.</a:t>
            </a:r>
          </a:p>
        </p:txBody>
      </p:sp>
      <p:pic>
        <p:nvPicPr>
          <p:cNvPr id="7" name="Picture 2" descr="Amazon Logo Transparent PNG - PNG All | PNG All">
            <a:extLst>
              <a:ext uri="{FF2B5EF4-FFF2-40B4-BE49-F238E27FC236}">
                <a16:creationId xmlns:a16="http://schemas.microsoft.com/office/drawing/2014/main" id="{33158227-D06E-E5C6-BD89-0117876E0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3" y="83996"/>
            <a:ext cx="744279" cy="744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02A7D0C-EC5B-CC44-D805-2009CEB834F8}"/>
              </a:ext>
            </a:extLst>
          </p:cNvPr>
          <p:cNvSpPr/>
          <p:nvPr/>
        </p:nvSpPr>
        <p:spPr>
          <a:xfrm>
            <a:off x="1575594" y="83996"/>
            <a:ext cx="98403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3175">
                  <a:solidFill>
                    <a:schemeClr val="tx1"/>
                  </a:solidFill>
                </a:ln>
                <a:latin typeface="Arial Rounded MT Bold" panose="020F0704030504030204" pitchFamily="34" charset="0"/>
              </a:rPr>
              <a:t>RATING 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444F5-89AD-9E37-01D8-91AF64EA1A90}"/>
              </a:ext>
            </a:extLst>
          </p:cNvPr>
          <p:cNvSpPr/>
          <p:nvPr/>
        </p:nvSpPr>
        <p:spPr bwMode="auto">
          <a:xfrm>
            <a:off x="1132172" y="1207799"/>
            <a:ext cx="4317015" cy="1751875"/>
          </a:xfrm>
          <a:prstGeom prst="rect">
            <a:avLst/>
          </a:prstGeom>
          <a:noFill/>
          <a:ln w="3175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IN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906946-2BE0-84A0-618C-7D4354D84944}"/>
              </a:ext>
            </a:extLst>
          </p:cNvPr>
          <p:cNvSpPr/>
          <p:nvPr/>
        </p:nvSpPr>
        <p:spPr bwMode="auto">
          <a:xfrm>
            <a:off x="1132172" y="3521784"/>
            <a:ext cx="4317015" cy="1751875"/>
          </a:xfrm>
          <a:prstGeom prst="rect">
            <a:avLst/>
          </a:prstGeom>
          <a:noFill/>
          <a:ln w="3175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IN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36B70F-397E-7649-85F4-D041C8B0E158}"/>
              </a:ext>
            </a:extLst>
          </p:cNvPr>
          <p:cNvSpPr/>
          <p:nvPr/>
        </p:nvSpPr>
        <p:spPr bwMode="auto">
          <a:xfrm>
            <a:off x="6389355" y="1207799"/>
            <a:ext cx="4863639" cy="1751875"/>
          </a:xfrm>
          <a:prstGeom prst="rect">
            <a:avLst/>
          </a:prstGeom>
          <a:noFill/>
          <a:ln w="3175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IN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76F395-F7ED-D5E1-5E12-4AA2FA3B8D71}"/>
              </a:ext>
            </a:extLst>
          </p:cNvPr>
          <p:cNvSpPr/>
          <p:nvPr/>
        </p:nvSpPr>
        <p:spPr bwMode="auto">
          <a:xfrm>
            <a:off x="6389355" y="3521784"/>
            <a:ext cx="4863639" cy="1751875"/>
          </a:xfrm>
          <a:prstGeom prst="rect">
            <a:avLst/>
          </a:prstGeom>
          <a:noFill/>
          <a:ln w="3175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IN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758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845247-499E-B5EE-87C8-AB4FD768D469}"/>
              </a:ext>
            </a:extLst>
          </p:cNvPr>
          <p:cNvSpPr txBox="1"/>
          <p:nvPr/>
        </p:nvSpPr>
        <p:spPr>
          <a:xfrm>
            <a:off x="5461794" y="1304191"/>
            <a:ext cx="541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50" b="1" cap="all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AVERAGE DISCOUNT AMOUNT BY EACH COUPONS USED</a:t>
            </a:r>
            <a:r>
              <a:rPr lang="en-US" sz="1050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050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1050" dirty="0">
              <a:solidFill>
                <a:srgbClr val="222222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0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SELECT </a:t>
            </a:r>
            <a:r>
              <a:rPr lang="en-US" sz="1000" i="1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c.coupon_code</a:t>
            </a:r>
            <a:r>
              <a:rPr lang="en-US" sz="10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, AVG(</a:t>
            </a:r>
            <a:r>
              <a:rPr lang="en-US" sz="1000" i="1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t.total_discount_amount</a:t>
            </a:r>
            <a:r>
              <a:rPr lang="en-US" sz="10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 AS </a:t>
            </a:r>
            <a:r>
              <a:rPr lang="en-US" sz="1000" i="1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avg_discount_amount</a:t>
            </a:r>
            <a:r>
              <a:rPr lang="en-US" sz="10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0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1000" i="1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coupon_detail_SUBDIM</a:t>
            </a:r>
            <a:r>
              <a:rPr lang="en-US" sz="10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c</a:t>
            </a:r>
            <a:br>
              <a:rPr lang="en-US" sz="10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JOIN </a:t>
            </a:r>
            <a:r>
              <a:rPr lang="en-US" sz="1000" i="1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transaction_detail_DIM</a:t>
            </a:r>
            <a:r>
              <a:rPr lang="en-US" sz="10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t ON </a:t>
            </a:r>
            <a:r>
              <a:rPr lang="en-US" sz="1000" i="1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c.coupon_code</a:t>
            </a:r>
            <a:r>
              <a:rPr lang="en-US" sz="10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1000" i="1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t.coupon_code</a:t>
            </a:r>
            <a:r>
              <a:rPr lang="en-US" sz="10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0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GROUP BY </a:t>
            </a:r>
            <a:r>
              <a:rPr lang="en-US" sz="1000" i="1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c.coupon_code</a:t>
            </a:r>
            <a:r>
              <a:rPr lang="en-US" sz="10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0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ORDER BY </a:t>
            </a:r>
            <a:r>
              <a:rPr lang="en-US" sz="1000" i="1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avg_discount_amount</a:t>
            </a:r>
            <a:r>
              <a:rPr lang="en-US" sz="10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DESC;</a:t>
            </a:r>
            <a:endParaRPr lang="en-IN" sz="10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8A7EF6C8-AE77-0831-334F-0D14EE76C7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3752761"/>
              </p:ext>
            </p:extLst>
          </p:nvPr>
        </p:nvGraphicFramePr>
        <p:xfrm>
          <a:off x="370999" y="1189037"/>
          <a:ext cx="4176395" cy="28672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B5FAF8B-9D89-4CD4-CBEB-1A0AD911F9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1961403"/>
              </p:ext>
            </p:extLst>
          </p:nvPr>
        </p:nvGraphicFramePr>
        <p:xfrm>
          <a:off x="370998" y="4189949"/>
          <a:ext cx="4176395" cy="2952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3">
            <a:extLst>
              <a:ext uri="{FF2B5EF4-FFF2-40B4-BE49-F238E27FC236}">
                <a16:creationId xmlns:a16="http://schemas.microsoft.com/office/drawing/2014/main" id="{53AEF20F-31F2-6DF2-4A6A-00B68A8F61A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430814" y="4313237"/>
            <a:ext cx="7169174" cy="1177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b="1" cap="all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AVERAGE DISCOUNT PERCENTAGE BY EACH COUPON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SELECT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c.coupon_code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, ((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t.total_discount_amount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)*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100/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t.total_amount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 AS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avg_discount_percentage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coupon_detail_SUBDIM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c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JOIN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transaction_detail_DIM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t ON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c.coupon_code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t.coupon_code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GROUP BY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c.coupon_code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,((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t.total_discount_amount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)*100/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t.total_amount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ORDER BY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avg_discount_percentage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DESC;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10F44F-F239-5732-9B8E-7035CFBE26A1}"/>
              </a:ext>
            </a:extLst>
          </p:cNvPr>
          <p:cNvSpPr txBox="1"/>
          <p:nvPr/>
        </p:nvSpPr>
        <p:spPr>
          <a:xfrm>
            <a:off x="5461794" y="2761821"/>
            <a:ext cx="6705600" cy="67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900" b="1" cap="all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INSIGHT</a:t>
            </a:r>
            <a:r>
              <a:rPr lang="en-US" sz="900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900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900" dirty="0">
              <a:solidFill>
                <a:srgbClr val="222222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Notable coupon codes include:UKL2347, PGRHJMTY, LAMO3456, PROSHTT, MNOP7890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The highest average discount amount appears to be around Rs.250 and other having less than Rs.150.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328241-8C79-0501-0530-4C9F21E468CB}"/>
              </a:ext>
            </a:extLst>
          </p:cNvPr>
          <p:cNvSpPr txBox="1"/>
          <p:nvPr/>
        </p:nvSpPr>
        <p:spPr>
          <a:xfrm>
            <a:off x="5430814" y="5783593"/>
            <a:ext cx="7169174" cy="67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900" b="1" cap="all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INSIGHT</a:t>
            </a:r>
            <a:r>
              <a:rPr lang="en-US" sz="900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900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GB" sz="900" i="1" dirty="0">
              <a:solidFill>
                <a:srgbClr val="222222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Key coupons with high average discount percentages include: WXYZ5678,LKJH6789, EFGH6789, ABCD1237, LAMO3457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The maximum average discount percentage seems to be approximately 7%.</a:t>
            </a:r>
          </a:p>
        </p:txBody>
      </p:sp>
      <p:pic>
        <p:nvPicPr>
          <p:cNvPr id="8" name="Picture 2" descr="Amazon Logo Transparent PNG - PNG All | PNG All">
            <a:extLst>
              <a:ext uri="{FF2B5EF4-FFF2-40B4-BE49-F238E27FC236}">
                <a16:creationId xmlns:a16="http://schemas.microsoft.com/office/drawing/2014/main" id="{CCB6A761-5C21-9C33-08F3-C555AB637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3" y="83996"/>
            <a:ext cx="744279" cy="744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29F0213-BF7E-E014-67FA-2F92CDE678B3}"/>
              </a:ext>
            </a:extLst>
          </p:cNvPr>
          <p:cNvSpPr/>
          <p:nvPr/>
        </p:nvSpPr>
        <p:spPr>
          <a:xfrm>
            <a:off x="1575594" y="83996"/>
            <a:ext cx="98403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3175">
                  <a:solidFill>
                    <a:schemeClr val="tx1"/>
                  </a:solidFill>
                </a:ln>
                <a:latin typeface="Arial Rounded MT Bold" panose="020F0704030504030204" pitchFamily="34" charset="0"/>
              </a:rPr>
              <a:t>DISCOUNT &amp; COUPON ANALYSIS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9C6BA2-4BA3-F11F-B149-DB5C96BC0402}"/>
              </a:ext>
            </a:extLst>
          </p:cNvPr>
          <p:cNvSpPr/>
          <p:nvPr/>
        </p:nvSpPr>
        <p:spPr bwMode="auto">
          <a:xfrm>
            <a:off x="370998" y="1228527"/>
            <a:ext cx="4254593" cy="2801918"/>
          </a:xfrm>
          <a:prstGeom prst="rect">
            <a:avLst/>
          </a:prstGeom>
          <a:noFill/>
          <a:ln w="3175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IN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48FE2F-0BFB-C87E-2110-313D638684D7}"/>
              </a:ext>
            </a:extLst>
          </p:cNvPr>
          <p:cNvSpPr/>
          <p:nvPr/>
        </p:nvSpPr>
        <p:spPr bwMode="auto">
          <a:xfrm>
            <a:off x="370998" y="4215815"/>
            <a:ext cx="4254593" cy="2867274"/>
          </a:xfrm>
          <a:prstGeom prst="rect">
            <a:avLst/>
          </a:prstGeom>
          <a:noFill/>
          <a:ln w="3175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IN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2A2D27-79DD-8755-E60A-0558804922EE}"/>
              </a:ext>
            </a:extLst>
          </p:cNvPr>
          <p:cNvSpPr/>
          <p:nvPr/>
        </p:nvSpPr>
        <p:spPr bwMode="auto">
          <a:xfrm>
            <a:off x="5383596" y="1228527"/>
            <a:ext cx="6845394" cy="1361074"/>
          </a:xfrm>
          <a:prstGeom prst="rect">
            <a:avLst/>
          </a:prstGeom>
          <a:noFill/>
          <a:ln w="3175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IN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5B893F-DF77-05BC-E84A-C08A4052C841}"/>
              </a:ext>
            </a:extLst>
          </p:cNvPr>
          <p:cNvSpPr/>
          <p:nvPr/>
        </p:nvSpPr>
        <p:spPr bwMode="auto">
          <a:xfrm>
            <a:off x="5383596" y="4215815"/>
            <a:ext cx="6845394" cy="1392822"/>
          </a:xfrm>
          <a:prstGeom prst="rect">
            <a:avLst/>
          </a:prstGeom>
          <a:noFill/>
          <a:ln w="3175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IN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11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8A7EF6C8-AE77-0831-334F-0D14EE76C7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7624298"/>
              </p:ext>
            </p:extLst>
          </p:nvPr>
        </p:nvGraphicFramePr>
        <p:xfrm>
          <a:off x="203994" y="808499"/>
          <a:ext cx="3886198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C8B84A0-CB69-717A-E28E-78E5288434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2728522"/>
              </p:ext>
            </p:extLst>
          </p:nvPr>
        </p:nvGraphicFramePr>
        <p:xfrm>
          <a:off x="4356894" y="808499"/>
          <a:ext cx="3886198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70A9683-F23E-A698-3865-CE49152AD6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5357099"/>
              </p:ext>
            </p:extLst>
          </p:nvPr>
        </p:nvGraphicFramePr>
        <p:xfrm>
          <a:off x="8509794" y="808499"/>
          <a:ext cx="3886198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2489B69B-B214-6494-96FB-8E87B8741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194" y="5292937"/>
            <a:ext cx="44958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all" normalizeH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Inventory status and capacity utilization by warehouse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SELECT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w.warehouse_name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SUM(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i.inventory_quantity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 AS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total_inventory,w.warehouse_capacity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altLang="en-US" sz="900" i="1" dirty="0">
                <a:solidFill>
                  <a:srgbClr val="222222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i.inventory_quantity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*100/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w.warehouse_capacity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AS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Capacity_Utilization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inventory_detail_FACT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JOIN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warehouse_detail_DIM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w ON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i.warehouse_id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w.warehouse_id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GROUP BY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w.warehouse_name,warehouse_capacity,i.inventory_quantity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*100/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w.warehouse_capacity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ORDER BY 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Capacity_Utilization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9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0090F2-80B0-A3F4-85FC-D989A1EDADB8}"/>
              </a:ext>
            </a:extLst>
          </p:cNvPr>
          <p:cNvSpPr txBox="1"/>
          <p:nvPr/>
        </p:nvSpPr>
        <p:spPr>
          <a:xfrm>
            <a:off x="4775994" y="5151437"/>
            <a:ext cx="7924798" cy="2385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900" b="1" cap="all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INSIGHT</a:t>
            </a:r>
            <a:r>
              <a:rPr lang="en-US" sz="800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800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800" dirty="0">
              <a:solidFill>
                <a:srgbClr val="222222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8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Total Inventory of Each Warehouse:</a:t>
            </a:r>
          </a:p>
          <a:p>
            <a:pPr algn="l"/>
            <a:r>
              <a:rPr lang="en-GB" sz="8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r>
              <a:rPr lang="en-GB" sz="800" i="1" dirty="0" smtClean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Kanpur </a:t>
            </a:r>
            <a:r>
              <a:rPr lang="en-GB" sz="8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Warehouse stands out with the highest inventory. Other warehouses, such as </a:t>
            </a:r>
            <a:r>
              <a:rPr lang="en-GB" sz="800" i="1" dirty="0" smtClean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Agra </a:t>
            </a:r>
            <a:r>
              <a:rPr lang="en-GB" sz="8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and Chennai, also have </a:t>
            </a:r>
            <a:r>
              <a:rPr lang="en-GB" sz="800" i="1" dirty="0" smtClean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substantial similar</a:t>
            </a:r>
          </a:p>
          <a:p>
            <a:pPr algn="l"/>
            <a:r>
              <a:rPr lang="en-GB" sz="800" i="1" dirty="0">
                <a:solidFill>
                  <a:srgbClr val="222222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800" i="1" dirty="0" smtClean="0">
                <a:solidFill>
                  <a:srgbClr val="222222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GB" sz="800" i="1" dirty="0" smtClean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inventories. The </a:t>
            </a:r>
            <a:r>
              <a:rPr lang="en-GB" sz="8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inventory levels across warehouses vary significantly.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GB" sz="800" i="1" dirty="0">
              <a:solidFill>
                <a:srgbClr val="222222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8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Total Capacity of Each Warehouse:</a:t>
            </a:r>
          </a:p>
          <a:p>
            <a:pPr algn="l"/>
            <a:r>
              <a:rPr lang="en-GB" sz="8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r>
              <a:rPr lang="en-GB" sz="800" i="1" dirty="0" smtClean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Bangalore </a:t>
            </a:r>
            <a:r>
              <a:rPr lang="en-GB" sz="8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Warehouse </a:t>
            </a:r>
            <a:r>
              <a:rPr lang="en-GB" sz="800" i="1" dirty="0" smtClean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leads </a:t>
            </a:r>
            <a:r>
              <a:rPr lang="en-GB" sz="8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 terms of </a:t>
            </a:r>
            <a:r>
              <a:rPr lang="en-GB" sz="800" i="1" dirty="0" smtClean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capacity.</a:t>
            </a:r>
          </a:p>
          <a:p>
            <a:pPr algn="l"/>
            <a:r>
              <a:rPr lang="en-GB" sz="800" i="1" dirty="0">
                <a:solidFill>
                  <a:srgbClr val="222222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800" i="1" dirty="0" smtClean="0">
                <a:solidFill>
                  <a:srgbClr val="222222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GB" sz="800" i="1" dirty="0" smtClean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However</a:t>
            </a:r>
            <a:r>
              <a:rPr lang="en-GB" sz="8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, some warehouses, like </a:t>
            </a:r>
            <a:r>
              <a:rPr lang="en-GB" sz="800" i="1" dirty="0" smtClean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Thane, Srinagar &amp; Lucknow, </a:t>
            </a:r>
            <a:r>
              <a:rPr lang="en-GB" sz="8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have </a:t>
            </a:r>
            <a:r>
              <a:rPr lang="en-GB" sz="800" i="1" dirty="0" smtClean="0">
                <a:solidFill>
                  <a:srgbClr val="222222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similar</a:t>
            </a:r>
            <a:r>
              <a:rPr lang="en-GB" sz="800" i="1" dirty="0" smtClean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8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capacities </a:t>
            </a:r>
            <a:r>
              <a:rPr lang="en-GB" sz="800" i="1" dirty="0" smtClean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with </a:t>
            </a:r>
            <a:r>
              <a:rPr lang="en-GB" sz="8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significant inventories</a:t>
            </a:r>
            <a:r>
              <a:rPr lang="en-GB" sz="800" i="1" dirty="0" smtClean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GB" sz="800" i="1" dirty="0">
                <a:solidFill>
                  <a:srgbClr val="222222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800" i="1" dirty="0" smtClean="0">
                <a:solidFill>
                  <a:srgbClr val="222222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Ludhiana &amp; Indore has the lowest inventory capacity.</a:t>
            </a:r>
            <a:endParaRPr lang="en-GB" sz="800" i="1" dirty="0">
              <a:solidFill>
                <a:srgbClr val="222222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GB" sz="800" i="1" dirty="0">
              <a:solidFill>
                <a:srgbClr val="222222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8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Warehouse Capacity Utilization Rate:</a:t>
            </a:r>
          </a:p>
          <a:p>
            <a:pPr algn="l"/>
            <a:r>
              <a:rPr lang="en-GB" sz="8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r>
              <a:rPr lang="en-GB" sz="800" i="1" dirty="0" smtClean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Indore, </a:t>
            </a:r>
            <a:r>
              <a:rPr lang="en-GB" sz="800" i="1" dirty="0" smtClean="0">
                <a:solidFill>
                  <a:srgbClr val="222222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Agra &amp; Kanpur</a:t>
            </a:r>
            <a:r>
              <a:rPr lang="en-GB" sz="800" i="1" dirty="0" smtClean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8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exhibit high utilization rates, even though their total capacities are not the highest.</a:t>
            </a:r>
          </a:p>
          <a:p>
            <a:pPr algn="l"/>
            <a:r>
              <a:rPr lang="en-GB" sz="800" i="1" dirty="0">
                <a:solidFill>
                  <a:srgbClr val="222222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r>
              <a:rPr lang="en-GB" sz="800" i="1" dirty="0" smtClean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Bangalore </a:t>
            </a:r>
            <a:r>
              <a:rPr lang="en-GB" sz="8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Warehouse, despite having the </a:t>
            </a:r>
            <a:r>
              <a:rPr lang="en-GB" sz="800" i="1" dirty="0" smtClean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highest </a:t>
            </a:r>
            <a:r>
              <a:rPr lang="en-GB" sz="8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capacity, doesn't fully utilize its </a:t>
            </a:r>
            <a:r>
              <a:rPr lang="en-GB" sz="800" i="1" dirty="0" smtClean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space &amp; comes in the lowest group.</a:t>
            </a:r>
            <a:endParaRPr lang="en-GB" sz="800" i="1" dirty="0">
              <a:solidFill>
                <a:srgbClr val="222222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8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r>
              <a:rPr lang="en-GB" sz="800" i="1" dirty="0" smtClean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Thane </a:t>
            </a:r>
            <a:r>
              <a:rPr lang="en-GB" sz="8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stands out with a relatively low utilization </a:t>
            </a:r>
            <a:r>
              <a:rPr lang="en-GB" sz="800" i="1" dirty="0" smtClean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rate &amp; Indore with highest.</a:t>
            </a:r>
            <a:endParaRPr lang="en-GB" sz="800" i="1" dirty="0">
              <a:solidFill>
                <a:srgbClr val="222222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GB" sz="800" i="1" dirty="0">
              <a:solidFill>
                <a:srgbClr val="222222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8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Some warehouses maintain a balance between inventory and capacity, others need optimization to enhance utilization.</a:t>
            </a:r>
          </a:p>
        </p:txBody>
      </p:sp>
      <p:pic>
        <p:nvPicPr>
          <p:cNvPr id="8" name="Picture 2" descr="Amazon Logo Transparent PNG - PNG All | PNG All">
            <a:extLst>
              <a:ext uri="{FF2B5EF4-FFF2-40B4-BE49-F238E27FC236}">
                <a16:creationId xmlns:a16="http://schemas.microsoft.com/office/drawing/2014/main" id="{0D49593B-49FE-E9BD-1FCA-2A87218CD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3" y="83996"/>
            <a:ext cx="744279" cy="744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4C2A8D4-C8EA-5B5D-4510-B394EC1E6E21}"/>
              </a:ext>
            </a:extLst>
          </p:cNvPr>
          <p:cNvSpPr/>
          <p:nvPr/>
        </p:nvSpPr>
        <p:spPr>
          <a:xfrm>
            <a:off x="1575594" y="83996"/>
            <a:ext cx="98403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3175">
                  <a:solidFill>
                    <a:schemeClr val="tx1"/>
                  </a:solidFill>
                </a:ln>
                <a:latin typeface="Arial Rounded MT Bold" panose="020F0704030504030204" pitchFamily="34" charset="0"/>
              </a:rPr>
              <a:t>WAREHOUSE 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83CEBD-FA29-9D01-9E06-14B03C6F070E}"/>
              </a:ext>
            </a:extLst>
          </p:cNvPr>
          <p:cNvSpPr/>
          <p:nvPr/>
        </p:nvSpPr>
        <p:spPr bwMode="auto">
          <a:xfrm>
            <a:off x="127794" y="870693"/>
            <a:ext cx="12344398" cy="4205005"/>
          </a:xfrm>
          <a:prstGeom prst="rect">
            <a:avLst/>
          </a:prstGeom>
          <a:noFill/>
          <a:ln w="3175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IN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3FBBB4-3316-A723-89B7-D9C727E15893}"/>
              </a:ext>
            </a:extLst>
          </p:cNvPr>
          <p:cNvSpPr/>
          <p:nvPr/>
        </p:nvSpPr>
        <p:spPr bwMode="auto">
          <a:xfrm>
            <a:off x="127794" y="5181824"/>
            <a:ext cx="4495800" cy="2039410"/>
          </a:xfrm>
          <a:prstGeom prst="rect">
            <a:avLst/>
          </a:prstGeom>
          <a:noFill/>
          <a:ln w="3175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IN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334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845247-499E-B5EE-87C8-AB4FD768D469}"/>
              </a:ext>
            </a:extLst>
          </p:cNvPr>
          <p:cNvSpPr txBox="1"/>
          <p:nvPr/>
        </p:nvSpPr>
        <p:spPr>
          <a:xfrm>
            <a:off x="6360042" y="1341437"/>
            <a:ext cx="4800600" cy="1675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cap="all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ToP</a:t>
            </a:r>
            <a:r>
              <a:rPr lang="en-US" b="1" cap="all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3 Seller BY QUANTITY SOLD</a:t>
            </a:r>
            <a:r>
              <a:rPr lang="en-US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>
              <a:solidFill>
                <a:srgbClr val="222222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05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/>
            <a:r>
              <a:rPr lang="en-US" sz="105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SE.seller_name</a:t>
            </a:r>
            <a:r>
              <a:rPr lang="en-US" sz="105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IN" sz="105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05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SUM(</a:t>
            </a:r>
            <a:r>
              <a:rPr lang="en-US" sz="105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OD.order_quantity</a:t>
            </a:r>
            <a:r>
              <a:rPr lang="en-US" sz="105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en-US" sz="105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total_quantity_sold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/>
            <a:r>
              <a:rPr lang="en-US" sz="105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sz="105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order_detail_FACT</a:t>
            </a:r>
            <a:r>
              <a:rPr lang="en-US" sz="105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OD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/>
            <a:r>
              <a:rPr lang="en-US" sz="105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</a:t>
            </a:r>
            <a:r>
              <a:rPr lang="en-IN" sz="105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05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seller_detail_DIM</a:t>
            </a:r>
            <a:r>
              <a:rPr lang="en-US" sz="105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SE ON </a:t>
            </a:r>
            <a:r>
              <a:rPr lang="en-US" sz="105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OD.seller_id</a:t>
            </a:r>
            <a:r>
              <a:rPr lang="en-US" sz="105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05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SE.seller_id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/>
            <a:r>
              <a:rPr lang="en-US" sz="105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</a:t>
            </a:r>
            <a:r>
              <a:rPr lang="en-IN" sz="105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05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SE.seller_name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/>
            <a:r>
              <a:rPr lang="en-US" sz="105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</a:t>
            </a:r>
            <a:r>
              <a:rPr lang="en-IN" sz="105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05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total_quantity_sold</a:t>
            </a:r>
            <a:r>
              <a:rPr lang="en-US" sz="105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DESC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/>
            <a:r>
              <a:rPr lang="en-US" sz="105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FETCH FIRST 3 ROWS ONLY / WHERE ROWNUM &lt;= 3;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8A7EF6C8-AE77-0831-334F-0D14EE76C7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4785456"/>
              </p:ext>
            </p:extLst>
          </p:nvPr>
        </p:nvGraphicFramePr>
        <p:xfrm>
          <a:off x="889794" y="1228527"/>
          <a:ext cx="4267200" cy="2039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9EA3A48-48E7-7950-74DD-C8ECB41293C4}"/>
              </a:ext>
            </a:extLst>
          </p:cNvPr>
          <p:cNvSpPr txBox="1"/>
          <p:nvPr/>
        </p:nvSpPr>
        <p:spPr>
          <a:xfrm>
            <a:off x="6360042" y="3572694"/>
            <a:ext cx="4800600" cy="1675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cap="all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ToP</a:t>
            </a:r>
            <a:r>
              <a:rPr lang="en-US" b="1" cap="all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3 Seller BY QUANTITY SOLD</a:t>
            </a:r>
            <a:r>
              <a:rPr lang="en-US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>
              <a:solidFill>
                <a:srgbClr val="222222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05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/>
            <a:r>
              <a:rPr lang="en-US" sz="105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SE.seller_name</a:t>
            </a:r>
            <a:r>
              <a:rPr lang="en-US" sz="105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IN" sz="105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05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SUM(</a:t>
            </a:r>
            <a:r>
              <a:rPr lang="en-US" sz="105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OD.order_quantity</a:t>
            </a:r>
            <a:r>
              <a:rPr lang="en-US" sz="105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en-US" sz="105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total_quantity_sold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/>
            <a:r>
              <a:rPr lang="en-US" sz="105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sz="105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order_detail_FACT</a:t>
            </a:r>
            <a:r>
              <a:rPr lang="en-US" sz="105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OD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/>
            <a:r>
              <a:rPr lang="en-US" sz="105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</a:t>
            </a:r>
            <a:r>
              <a:rPr lang="en-IN" sz="105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05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seller_detail_DIM</a:t>
            </a:r>
            <a:r>
              <a:rPr lang="en-US" sz="105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SE ON </a:t>
            </a:r>
            <a:r>
              <a:rPr lang="en-US" sz="105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OD.seller_id</a:t>
            </a:r>
            <a:r>
              <a:rPr lang="en-US" sz="105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05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SE.seller_id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/>
            <a:r>
              <a:rPr lang="en-US" sz="105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</a:t>
            </a:r>
            <a:r>
              <a:rPr lang="en-IN" sz="105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05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SE.seller_name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/>
            <a:r>
              <a:rPr lang="en-US" sz="105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</a:t>
            </a:r>
            <a:r>
              <a:rPr lang="en-IN" sz="105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05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total_quantity_sold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/>
            <a:r>
              <a:rPr lang="en-US" sz="105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FETCH FIRST 3 ROWS ONLY / WHERE ROWNUM &lt;= 3;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B5FAF8B-9D89-4CD4-CBEB-1A0AD911F9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1926363"/>
              </p:ext>
            </p:extLst>
          </p:nvPr>
        </p:nvGraphicFramePr>
        <p:xfrm>
          <a:off x="889794" y="3483464"/>
          <a:ext cx="4267200" cy="1896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561200F-2439-8907-FFC1-EBA6971272AB}"/>
              </a:ext>
            </a:extLst>
          </p:cNvPr>
          <p:cNvSpPr txBox="1"/>
          <p:nvPr/>
        </p:nvSpPr>
        <p:spPr>
          <a:xfrm>
            <a:off x="893541" y="5552525"/>
            <a:ext cx="11565092" cy="1497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cap="all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INSIGHT</a:t>
            </a:r>
            <a:r>
              <a:rPr lang="en-US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>
              <a:solidFill>
                <a:srgbClr val="222222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05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The top 3 sellers are: </a:t>
            </a:r>
            <a:r>
              <a:rPr lang="en-GB" sz="1050" i="1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FashionBazaar</a:t>
            </a:r>
            <a:r>
              <a:rPr lang="en-GB" sz="105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050" i="1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ActiveGear</a:t>
            </a:r>
            <a:r>
              <a:rPr lang="en-GB" sz="105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, Trendy Styles.</a:t>
            </a:r>
          </a:p>
          <a:p>
            <a:pPr algn="l"/>
            <a:r>
              <a:rPr lang="en-GB" sz="1050" i="1" dirty="0">
                <a:solidFill>
                  <a:srgbClr val="222222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GB" sz="105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These sellers are driving significant sales volume, indicating their popularity or effective marketing strategies.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GB" sz="1050" i="1" dirty="0">
              <a:solidFill>
                <a:srgbClr val="222222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05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The lowest 3 Sellers by Quantity Sold: </a:t>
            </a:r>
            <a:r>
              <a:rPr lang="en-GB" sz="1050" i="1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GlamGoddess</a:t>
            </a:r>
            <a:r>
              <a:rPr lang="en-GB" sz="105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050" i="1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CozyHomes</a:t>
            </a:r>
            <a:r>
              <a:rPr lang="en-GB" sz="105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050" i="1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TechGalore</a:t>
            </a:r>
            <a:r>
              <a:rPr lang="en-GB" sz="105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GB" sz="105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These sellers have significantly lower sales compared to the top performers as their bars are all under 1 in terms of quantity sold.</a:t>
            </a:r>
          </a:p>
          <a:p>
            <a:pPr algn="l"/>
            <a:r>
              <a:rPr lang="en-GB" sz="105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It's essential to </a:t>
            </a:r>
            <a:r>
              <a:rPr lang="en-GB" sz="1050" i="1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analyze</a:t>
            </a:r>
            <a:r>
              <a:rPr lang="en-GB" sz="105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why these sellers are struggling and explore strategies to improve their sales.</a:t>
            </a:r>
            <a:endParaRPr lang="en-US" sz="1050" i="1" dirty="0">
              <a:latin typeface="Times New Roman" panose="02020603050405020304" pitchFamily="18" charset="0"/>
            </a:endParaRPr>
          </a:p>
        </p:txBody>
      </p:sp>
      <p:pic>
        <p:nvPicPr>
          <p:cNvPr id="7" name="Picture 2" descr="Amazon Logo Transparent PNG - PNG All | PNG All">
            <a:extLst>
              <a:ext uri="{FF2B5EF4-FFF2-40B4-BE49-F238E27FC236}">
                <a16:creationId xmlns:a16="http://schemas.microsoft.com/office/drawing/2014/main" id="{70E134A7-82BD-8858-8A07-59FB38FBD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3" y="83996"/>
            <a:ext cx="744279" cy="744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A842CD9-F981-A2C6-0BC7-38F3DB0027A0}"/>
              </a:ext>
            </a:extLst>
          </p:cNvPr>
          <p:cNvSpPr/>
          <p:nvPr/>
        </p:nvSpPr>
        <p:spPr>
          <a:xfrm>
            <a:off x="1575594" y="83996"/>
            <a:ext cx="98403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3175">
                  <a:solidFill>
                    <a:schemeClr val="tx1"/>
                  </a:solidFill>
                </a:ln>
                <a:latin typeface="Arial Rounded MT Bold" panose="020F0704030504030204" pitchFamily="34" charset="0"/>
              </a:rPr>
              <a:t>SELLER ANALYSIS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F80B41-711F-8696-7C3B-A688BED2A18E}"/>
              </a:ext>
            </a:extLst>
          </p:cNvPr>
          <p:cNvSpPr/>
          <p:nvPr/>
        </p:nvSpPr>
        <p:spPr bwMode="auto">
          <a:xfrm>
            <a:off x="889794" y="1228527"/>
            <a:ext cx="4254593" cy="2039410"/>
          </a:xfrm>
          <a:prstGeom prst="rect">
            <a:avLst/>
          </a:prstGeom>
          <a:noFill/>
          <a:ln w="3175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IN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D67EFC-17A5-C5E3-9389-6989EEC4A66E}"/>
              </a:ext>
            </a:extLst>
          </p:cNvPr>
          <p:cNvSpPr/>
          <p:nvPr/>
        </p:nvSpPr>
        <p:spPr bwMode="auto">
          <a:xfrm>
            <a:off x="914349" y="3499736"/>
            <a:ext cx="4254593" cy="1896574"/>
          </a:xfrm>
          <a:prstGeom prst="rect">
            <a:avLst/>
          </a:prstGeom>
          <a:noFill/>
          <a:ln w="3175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IN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E1687E-57A8-89C7-92EA-C0F53CFD5591}"/>
              </a:ext>
            </a:extLst>
          </p:cNvPr>
          <p:cNvSpPr/>
          <p:nvPr/>
        </p:nvSpPr>
        <p:spPr bwMode="auto">
          <a:xfrm>
            <a:off x="6275439" y="1228527"/>
            <a:ext cx="5115905" cy="2039410"/>
          </a:xfrm>
          <a:prstGeom prst="rect">
            <a:avLst/>
          </a:prstGeom>
          <a:noFill/>
          <a:ln w="3175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IN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8BB61B-15AD-BCBD-0E5A-290D61ED5D6F}"/>
              </a:ext>
            </a:extLst>
          </p:cNvPr>
          <p:cNvSpPr/>
          <p:nvPr/>
        </p:nvSpPr>
        <p:spPr bwMode="auto">
          <a:xfrm>
            <a:off x="6299994" y="3499736"/>
            <a:ext cx="5115905" cy="1896574"/>
          </a:xfrm>
          <a:prstGeom prst="rect">
            <a:avLst/>
          </a:prstGeom>
          <a:noFill/>
          <a:ln w="3175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IN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817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845247-499E-B5EE-87C8-AB4FD768D469}"/>
              </a:ext>
            </a:extLst>
          </p:cNvPr>
          <p:cNvSpPr txBox="1"/>
          <p:nvPr/>
        </p:nvSpPr>
        <p:spPr>
          <a:xfrm>
            <a:off x="5995194" y="1230318"/>
            <a:ext cx="5770588" cy="1708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cap="all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ToP</a:t>
            </a:r>
            <a:r>
              <a:rPr lang="en-US" b="1" cap="all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3 Seller BY TOTAL AMOUNT OF PRODUCT SOLD</a:t>
            </a:r>
            <a:endParaRPr lang="en-US" b="1" cap="all" dirty="0">
              <a:solidFill>
                <a:srgbClr val="222222"/>
              </a:solidFill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endParaRPr lang="en-US" sz="1200" b="1" i="1" cap="all" dirty="0">
              <a:solidFill>
                <a:srgbClr val="222222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05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IN" sz="105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05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SE.seller_name</a:t>
            </a:r>
            <a:r>
              <a:rPr lang="en-US" sz="105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IN" sz="105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05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SUM(</a:t>
            </a:r>
            <a:r>
              <a:rPr lang="en-US" sz="105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TD.total_amount</a:t>
            </a:r>
            <a:r>
              <a:rPr lang="en-US" sz="105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en-US" sz="105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total_amount_sold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/>
            <a:r>
              <a:rPr lang="en-US" sz="105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IN" sz="105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05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order_detail_FACT</a:t>
            </a:r>
            <a:r>
              <a:rPr lang="en-US" sz="105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OD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/>
            <a:r>
              <a:rPr lang="en-US" sz="105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</a:t>
            </a:r>
            <a:r>
              <a:rPr lang="en-IN" sz="105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05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seller_detail_DIM</a:t>
            </a:r>
            <a:r>
              <a:rPr lang="en-US" sz="105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SE ON </a:t>
            </a:r>
            <a:r>
              <a:rPr lang="en-US" sz="105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OD.seller_id</a:t>
            </a:r>
            <a:r>
              <a:rPr lang="en-US" sz="105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05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SE.seller_id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/>
            <a:r>
              <a:rPr lang="en-US" sz="105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</a:t>
            </a:r>
            <a:r>
              <a:rPr lang="en-IN" sz="105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05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transaction_detail_DIM</a:t>
            </a:r>
            <a:r>
              <a:rPr lang="en-US" sz="105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TD ON </a:t>
            </a:r>
            <a:r>
              <a:rPr lang="en-US" sz="105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OD.transaction_id</a:t>
            </a:r>
            <a:r>
              <a:rPr lang="en-US" sz="105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05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TD.transaction_id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/>
            <a:r>
              <a:rPr lang="en-US" sz="105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</a:t>
            </a:r>
            <a:r>
              <a:rPr lang="en-IN" sz="105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05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SE.seller_id</a:t>
            </a:r>
            <a:r>
              <a:rPr lang="en-US" sz="105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05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SE.seller_name</a:t>
            </a:r>
            <a:r>
              <a:rPr lang="en-US" sz="105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/>
            <a:r>
              <a:rPr lang="en-US" sz="105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total_amount_sold</a:t>
            </a:r>
            <a:r>
              <a:rPr lang="en-US" sz="105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DESC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/>
            <a:r>
              <a:rPr lang="en-US" sz="105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FETCH FIRST 3 ROWS ONLY / WHERE ROWNUM &lt;= 3;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8A7EF6C8-AE77-0831-334F-0D14EE76C7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3573789"/>
              </p:ext>
            </p:extLst>
          </p:nvPr>
        </p:nvGraphicFramePr>
        <p:xfrm>
          <a:off x="737394" y="1123877"/>
          <a:ext cx="4267200" cy="2039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9EA3A48-48E7-7950-74DD-C8ECB41293C4}"/>
              </a:ext>
            </a:extLst>
          </p:cNvPr>
          <p:cNvSpPr txBox="1"/>
          <p:nvPr/>
        </p:nvSpPr>
        <p:spPr>
          <a:xfrm>
            <a:off x="5995194" y="3456580"/>
            <a:ext cx="6096000" cy="1802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cap="all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LOWEST 3 Seller BY TOTAL AMOUNT OF PRODUCT SOLD</a:t>
            </a:r>
            <a:endParaRPr lang="en-US" b="1" cap="all" dirty="0">
              <a:solidFill>
                <a:srgbClr val="222222"/>
              </a:solidFill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endParaRPr lang="en-US" sz="1400" b="1" i="1" cap="all" dirty="0">
              <a:solidFill>
                <a:srgbClr val="222222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1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SE.seller_name</a:t>
            </a:r>
            <a:r>
              <a:rPr lang="en-US" sz="11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SUM(</a:t>
            </a:r>
            <a:r>
              <a:rPr lang="en-US" sz="11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TD.total_amount</a:t>
            </a:r>
            <a:r>
              <a:rPr lang="en-US" sz="11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en-US" sz="11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total_amount_sold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/>
            <a:r>
              <a:rPr lang="en-US" sz="11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IN" sz="11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order_detail_FACT</a:t>
            </a:r>
            <a:r>
              <a:rPr lang="en-US" sz="11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OD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/>
            <a:r>
              <a:rPr lang="en-US" sz="11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seller_detail_DIM</a:t>
            </a:r>
            <a:r>
              <a:rPr lang="en-US" sz="11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SE ON </a:t>
            </a:r>
            <a:r>
              <a:rPr lang="en-US" sz="11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OD.seller_id</a:t>
            </a:r>
            <a:r>
              <a:rPr lang="en-US" sz="11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1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SE.seller_id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/>
            <a:r>
              <a:rPr lang="en-US" sz="11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transaction_detail_DIM</a:t>
            </a:r>
            <a:r>
              <a:rPr lang="en-US" sz="11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TD ON </a:t>
            </a:r>
            <a:r>
              <a:rPr lang="en-US" sz="11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OD.transaction_id</a:t>
            </a:r>
            <a:r>
              <a:rPr lang="en-US" sz="11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1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TD.transaction_id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/>
            <a:r>
              <a:rPr lang="en-US" sz="11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SE.seller_id</a:t>
            </a:r>
            <a:r>
              <a:rPr lang="en-US" sz="11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1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SE.seller_name</a:t>
            </a:r>
            <a:r>
              <a:rPr lang="en-US" sz="11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/>
            <a:r>
              <a:rPr lang="en-US" sz="11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total_amount_sold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/>
            <a:r>
              <a:rPr lang="en-US" sz="11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FETCH FIRST 3 ROWS ONLY / WHERE ROWNUM &lt;= 3;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B5FAF8B-9D89-4CD4-CBEB-1A0AD911F9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0260940"/>
              </p:ext>
            </p:extLst>
          </p:nvPr>
        </p:nvGraphicFramePr>
        <p:xfrm>
          <a:off x="737394" y="3384819"/>
          <a:ext cx="4267200" cy="20077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6FD3FD4-1320-5164-5077-88ABD754876D}"/>
              </a:ext>
            </a:extLst>
          </p:cNvPr>
          <p:cNvSpPr txBox="1"/>
          <p:nvPr/>
        </p:nvSpPr>
        <p:spPr>
          <a:xfrm>
            <a:off x="737394" y="5456237"/>
            <a:ext cx="9122734" cy="1734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cap="all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INSIGHT</a:t>
            </a:r>
            <a:r>
              <a:rPr lang="en-US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>
              <a:solidFill>
                <a:srgbClr val="222222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1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Top 3 Sellers by Total Amount of Product Sold: </a:t>
            </a:r>
          </a:p>
          <a:p>
            <a:pPr algn="l"/>
            <a:r>
              <a:rPr lang="en-GB" sz="11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GB" sz="1100" i="1" dirty="0" err="1" smtClean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FurnitureHub</a:t>
            </a:r>
            <a:r>
              <a:rPr lang="en-GB" sz="1100" i="1" dirty="0" smtClean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1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stands out as the top seller, with a substantial lead over the other two sellers.</a:t>
            </a:r>
          </a:p>
          <a:p>
            <a:pPr algn="l"/>
            <a:r>
              <a:rPr lang="en-GB" sz="11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GB" sz="1100" i="1" dirty="0" err="1" smtClean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GroceryMart</a:t>
            </a:r>
            <a:r>
              <a:rPr lang="en-GB" sz="1100" i="1" dirty="0" smtClean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1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and </a:t>
            </a:r>
            <a:r>
              <a:rPr lang="en-GB" sz="1100" i="1" dirty="0" err="1" smtClean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FitZone</a:t>
            </a:r>
            <a:r>
              <a:rPr lang="en-GB" sz="1100" i="1" dirty="0" smtClean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1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follow, but their sales volumes are significantly lower compared to </a:t>
            </a:r>
            <a:r>
              <a:rPr lang="en-GB" sz="1100" i="1" dirty="0" err="1" smtClean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FurnitureHub</a:t>
            </a:r>
            <a:r>
              <a:rPr lang="en-GB" sz="1100" i="1" dirty="0" smtClean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GB" sz="1100" i="1" dirty="0">
              <a:solidFill>
                <a:srgbClr val="222222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GB" sz="1100" i="1" dirty="0">
              <a:solidFill>
                <a:srgbClr val="222222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1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Lowest 3 Sellers by Total Amount of Product Sold:</a:t>
            </a:r>
          </a:p>
          <a:p>
            <a:pPr algn="l"/>
            <a:r>
              <a:rPr lang="en-GB" sz="11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GB" sz="1100" i="1" dirty="0" err="1" smtClean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CozyHomes</a:t>
            </a:r>
            <a:r>
              <a:rPr lang="en-GB" sz="1100" i="1" dirty="0" smtClean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1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and </a:t>
            </a:r>
            <a:r>
              <a:rPr lang="en-GB" sz="1100" i="1" dirty="0" err="1" smtClean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LuxuryLiving</a:t>
            </a:r>
            <a:r>
              <a:rPr lang="en-GB" sz="1100" i="1" dirty="0" smtClean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1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have </a:t>
            </a:r>
            <a:r>
              <a:rPr lang="en-GB" sz="1100" i="1" dirty="0" smtClean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similar sales volumes, </a:t>
            </a:r>
            <a:r>
              <a:rPr lang="en-GB" sz="11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both </a:t>
            </a:r>
            <a:r>
              <a:rPr lang="en-GB" sz="1100" i="1" dirty="0" smtClean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ahead </a:t>
            </a:r>
            <a:r>
              <a:rPr lang="en-GB" sz="11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of the third seller.</a:t>
            </a:r>
          </a:p>
          <a:p>
            <a:pPr algn="l"/>
            <a:r>
              <a:rPr lang="en-GB" sz="11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GB" sz="1100" i="1" dirty="0" err="1" smtClean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GreenGrocers</a:t>
            </a:r>
            <a:r>
              <a:rPr lang="en-GB" sz="1100" i="1" dirty="0" smtClean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1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has the </a:t>
            </a:r>
            <a:r>
              <a:rPr lang="en-GB" sz="1100" i="1" dirty="0" smtClean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lowest </a:t>
            </a:r>
            <a:r>
              <a:rPr lang="en-GB" sz="11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sales volume among all six sellers displayed.</a:t>
            </a:r>
            <a:endParaRPr lang="en-US" sz="1100" i="1" dirty="0">
              <a:latin typeface="Times New Roman" panose="02020603050405020304" pitchFamily="18" charset="0"/>
            </a:endParaRPr>
          </a:p>
        </p:txBody>
      </p:sp>
      <p:pic>
        <p:nvPicPr>
          <p:cNvPr id="7" name="Picture 2" descr="Amazon Logo Transparent PNG - PNG All | PNG All">
            <a:extLst>
              <a:ext uri="{FF2B5EF4-FFF2-40B4-BE49-F238E27FC236}">
                <a16:creationId xmlns:a16="http://schemas.microsoft.com/office/drawing/2014/main" id="{AD72FEF7-0254-CD83-2E39-23B2041B1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3" y="83996"/>
            <a:ext cx="744279" cy="744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9EED1A1-7AE0-9F67-EFF0-DD792D677A7E}"/>
              </a:ext>
            </a:extLst>
          </p:cNvPr>
          <p:cNvSpPr/>
          <p:nvPr/>
        </p:nvSpPr>
        <p:spPr>
          <a:xfrm>
            <a:off x="1575594" y="83996"/>
            <a:ext cx="98403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3175">
                  <a:solidFill>
                    <a:schemeClr val="tx1"/>
                  </a:solidFill>
                </a:ln>
                <a:latin typeface="Arial Rounded MT Bold" panose="020F0704030504030204" pitchFamily="34" charset="0"/>
              </a:rPr>
              <a:t>SELLER ANALYSIS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6F35FC-9CE8-8E03-FCB0-387C15FCA3BE}"/>
              </a:ext>
            </a:extLst>
          </p:cNvPr>
          <p:cNvSpPr/>
          <p:nvPr/>
        </p:nvSpPr>
        <p:spPr bwMode="auto">
          <a:xfrm>
            <a:off x="737395" y="1155884"/>
            <a:ext cx="4267200" cy="2039410"/>
          </a:xfrm>
          <a:prstGeom prst="rect">
            <a:avLst/>
          </a:prstGeom>
          <a:noFill/>
          <a:ln w="3175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IN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AE5DFB-A0F3-E29E-9767-C6A143BD9E72}"/>
              </a:ext>
            </a:extLst>
          </p:cNvPr>
          <p:cNvSpPr/>
          <p:nvPr/>
        </p:nvSpPr>
        <p:spPr bwMode="auto">
          <a:xfrm>
            <a:off x="737395" y="3353167"/>
            <a:ext cx="4267200" cy="2039410"/>
          </a:xfrm>
          <a:prstGeom prst="rect">
            <a:avLst/>
          </a:prstGeom>
          <a:noFill/>
          <a:ln w="3175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IN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18DF1C-416E-BE20-3028-4D8106395F1A}"/>
              </a:ext>
            </a:extLst>
          </p:cNvPr>
          <p:cNvSpPr/>
          <p:nvPr/>
        </p:nvSpPr>
        <p:spPr bwMode="auto">
          <a:xfrm>
            <a:off x="5918994" y="1155884"/>
            <a:ext cx="6172200" cy="2039410"/>
          </a:xfrm>
          <a:prstGeom prst="rect">
            <a:avLst/>
          </a:prstGeom>
          <a:noFill/>
          <a:ln w="3175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IN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1B7EEF-E2D7-3FF6-6A1D-7823E937534A}"/>
              </a:ext>
            </a:extLst>
          </p:cNvPr>
          <p:cNvSpPr/>
          <p:nvPr/>
        </p:nvSpPr>
        <p:spPr bwMode="auto">
          <a:xfrm>
            <a:off x="5918994" y="3353167"/>
            <a:ext cx="6172200" cy="2039410"/>
          </a:xfrm>
          <a:prstGeom prst="rect">
            <a:avLst/>
          </a:prstGeom>
          <a:noFill/>
          <a:ln w="3175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IN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406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845247-499E-B5EE-87C8-AB4FD768D469}"/>
              </a:ext>
            </a:extLst>
          </p:cNvPr>
          <p:cNvSpPr txBox="1"/>
          <p:nvPr/>
        </p:nvSpPr>
        <p:spPr>
          <a:xfrm>
            <a:off x="6223794" y="1265237"/>
            <a:ext cx="5946208" cy="4537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cap="all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ORDER RETURN STATUS AND COUNT</a:t>
            </a:r>
          </a:p>
          <a:p>
            <a:pPr algn="l"/>
            <a:endParaRPr lang="en-US" b="1" cap="all" dirty="0">
              <a:solidFill>
                <a:srgbClr val="222222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05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SELECT </a:t>
            </a:r>
            <a:r>
              <a:rPr lang="en-US" sz="1050" i="1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r.return_status</a:t>
            </a:r>
            <a:r>
              <a:rPr lang="en-US" sz="105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, COUNT(</a:t>
            </a:r>
            <a:r>
              <a:rPr lang="en-US" sz="1050" i="1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r.return_id</a:t>
            </a:r>
            <a:r>
              <a:rPr lang="en-US" sz="105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 AS </a:t>
            </a:r>
            <a:r>
              <a:rPr lang="en-US" sz="1050" i="1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return_count</a:t>
            </a:r>
            <a:r>
              <a:rPr lang="en-US" sz="105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05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5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1050" i="1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return_detail_DIM</a:t>
            </a:r>
            <a:r>
              <a:rPr lang="en-US" sz="105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r</a:t>
            </a:r>
            <a:br>
              <a:rPr lang="en-US" sz="105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5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JOIN </a:t>
            </a:r>
            <a:r>
              <a:rPr lang="en-US" sz="1050" i="1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order_detail_FACT</a:t>
            </a:r>
            <a:r>
              <a:rPr lang="en-US" sz="105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f ON </a:t>
            </a:r>
            <a:r>
              <a:rPr lang="en-US" sz="1050" i="1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r.return_id</a:t>
            </a:r>
            <a:r>
              <a:rPr lang="en-US" sz="105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1050" i="1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f.return_id</a:t>
            </a:r>
            <a:r>
              <a:rPr lang="en-US" sz="105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05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5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GROUP BY </a:t>
            </a:r>
            <a:r>
              <a:rPr lang="en-US" sz="1050" i="1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r.return_status</a:t>
            </a:r>
            <a:r>
              <a:rPr lang="en-US" sz="105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05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5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ORDER BY </a:t>
            </a:r>
            <a:r>
              <a:rPr lang="en-US" sz="1050" i="1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return_count</a:t>
            </a:r>
            <a:r>
              <a:rPr lang="en-US" sz="105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DESC;</a:t>
            </a:r>
            <a:r>
              <a:rPr lang="en-US" sz="1800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800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1800" dirty="0">
              <a:solidFill>
                <a:srgbClr val="222222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r>
              <a:rPr lang="en-GB" b="1" cap="all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number OF ORDERS RETURNED</a:t>
            </a:r>
          </a:p>
          <a:p>
            <a:pPr algn="l"/>
            <a:endParaRPr lang="en-GB" sz="900" i="1" dirty="0">
              <a:effectLst/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pPr algn="l"/>
            <a:r>
              <a:rPr lang="en-GB" sz="1050" i="1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select count(</a:t>
            </a:r>
            <a:r>
              <a:rPr lang="en-GB" sz="105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order_id</a:t>
            </a:r>
            <a:r>
              <a:rPr lang="en-GB" sz="1050" i="1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) AS "total returns"</a:t>
            </a:r>
          </a:p>
          <a:p>
            <a:pPr algn="l"/>
            <a:r>
              <a:rPr lang="en-GB" sz="1050" i="1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from </a:t>
            </a:r>
            <a:r>
              <a:rPr lang="en-GB" sz="105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order_detail_FACT</a:t>
            </a:r>
            <a:endParaRPr lang="en-GB" sz="1050" i="1" dirty="0">
              <a:effectLst/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pPr algn="l"/>
            <a:r>
              <a:rPr lang="en-GB" sz="1050" i="1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where </a:t>
            </a:r>
            <a:r>
              <a:rPr lang="en-GB" sz="105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return_id</a:t>
            </a:r>
            <a:r>
              <a:rPr lang="en-GB" sz="1050" i="1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IS NOT NULL</a:t>
            </a:r>
            <a:endParaRPr lang="en-GB" sz="1050" i="1" dirty="0"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pPr algn="l"/>
            <a:endParaRPr lang="en-GB" sz="1050" i="1" dirty="0">
              <a:effectLst/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pPr algn="l"/>
            <a:r>
              <a:rPr lang="en-GB" sz="1050" i="1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output: (10)</a:t>
            </a:r>
          </a:p>
          <a:p>
            <a:pPr algn="l"/>
            <a:endParaRPr lang="en-GB" sz="1050" i="1" dirty="0">
              <a:effectLst/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pPr algn="l"/>
            <a:r>
              <a:rPr lang="en-GB" sz="1050" b="1" cap="all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% of orders being returned</a:t>
            </a:r>
            <a:endParaRPr lang="en-GB" sz="1050" i="1" dirty="0">
              <a:effectLst/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pPr algn="l"/>
            <a:r>
              <a:rPr lang="en-GB" sz="1050" i="1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SELECT COUNT(</a:t>
            </a:r>
            <a:r>
              <a:rPr lang="en-GB" sz="105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order_id</a:t>
            </a:r>
            <a:r>
              <a:rPr lang="en-GB" sz="1050" i="1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) AS "Total Orders",</a:t>
            </a:r>
          </a:p>
          <a:p>
            <a:pPr algn="l"/>
            <a:r>
              <a:rPr lang="en-GB" sz="1050" i="1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AVG(CASE WHEN </a:t>
            </a:r>
            <a:r>
              <a:rPr lang="en-GB" sz="105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return_id</a:t>
            </a:r>
            <a:r>
              <a:rPr lang="en-GB" sz="1050" i="1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IS NOT NULL THEN 1 ELSE 0 END) * 100 AS "Percentage Of Returned Orders"</a:t>
            </a:r>
          </a:p>
          <a:p>
            <a:pPr algn="l"/>
            <a:r>
              <a:rPr lang="en-GB" sz="1050" i="1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FROM </a:t>
            </a:r>
            <a:r>
              <a:rPr lang="en-GB" sz="105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order_detail_FACT</a:t>
            </a:r>
            <a:r>
              <a:rPr lang="en-GB" sz="1050" i="1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;</a:t>
            </a:r>
          </a:p>
          <a:p>
            <a:pPr algn="l"/>
            <a:endParaRPr lang="en-GB" sz="1050" i="1" dirty="0">
              <a:effectLst/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pPr algn="l"/>
            <a:r>
              <a:rPr lang="en-GB" sz="1050" i="1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output: total orders: 30</a:t>
            </a:r>
          </a:p>
          <a:p>
            <a:pPr algn="l"/>
            <a:r>
              <a:rPr lang="en-GB" sz="1050" i="1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percentage of returned orders: 33.33%</a:t>
            </a:r>
          </a:p>
          <a:p>
            <a:pPr algn="l"/>
            <a:endParaRPr lang="en-IN" sz="105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8A7EF6C8-AE77-0831-334F-0D14EE76C7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537387"/>
              </p:ext>
            </p:extLst>
          </p:nvPr>
        </p:nvGraphicFramePr>
        <p:xfrm>
          <a:off x="364652" y="1265237"/>
          <a:ext cx="51816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D432F70-9866-4384-D154-155DF1B33859}"/>
              </a:ext>
            </a:extLst>
          </p:cNvPr>
          <p:cNvSpPr txBox="1"/>
          <p:nvPr/>
        </p:nvSpPr>
        <p:spPr>
          <a:xfrm>
            <a:off x="370172" y="5815809"/>
            <a:ext cx="10107422" cy="117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cap="all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INSIGHT</a:t>
            </a:r>
            <a:r>
              <a:rPr lang="en-US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>
              <a:solidFill>
                <a:srgbClr val="222222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1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This suggests that most returns are caught early in the processing stage.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1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It is possible that the seller reviews orders before shipment or that there is an automated system that flags returns early on.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i="1" dirty="0">
                <a:latin typeface="Consolas" panose="020B0609020204030204" pitchFamily="49" charset="0"/>
                <a:ea typeface="Calibri" panose="020F0502020204030204" pitchFamily="34" charset="0"/>
              </a:rPr>
              <a:t>Also,</a:t>
            </a:r>
            <a:r>
              <a:rPr lang="en-GB" sz="1100" i="1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total no of return order is 10.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100" i="1" dirty="0">
                <a:latin typeface="Consolas" panose="020B0609020204030204" pitchFamily="49" charset="0"/>
                <a:ea typeface="Calibri" panose="020F0502020204030204" pitchFamily="34" charset="0"/>
              </a:rPr>
              <a:t>So, out of 30 order 10 orders are returned. Hence the percentage of return is 33.33%.</a:t>
            </a:r>
            <a:endParaRPr lang="en-GB" sz="1100" i="1" dirty="0">
              <a:effectLst/>
              <a:latin typeface="Consolas" panose="020B0609020204030204" pitchFamily="49" charset="0"/>
              <a:ea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8619B6-AF05-EC66-AA94-25682310D7A0}"/>
              </a:ext>
            </a:extLst>
          </p:cNvPr>
          <p:cNvSpPr/>
          <p:nvPr/>
        </p:nvSpPr>
        <p:spPr>
          <a:xfrm>
            <a:off x="1575594" y="83996"/>
            <a:ext cx="98403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3175">
                  <a:solidFill>
                    <a:schemeClr val="tx1"/>
                  </a:solidFill>
                </a:ln>
                <a:latin typeface="Arial Rounded MT Bold" panose="020F0704030504030204" pitchFamily="34" charset="0"/>
              </a:rPr>
              <a:t>ORDER RETURN ANALYSIS</a:t>
            </a:r>
          </a:p>
        </p:txBody>
      </p:sp>
      <p:pic>
        <p:nvPicPr>
          <p:cNvPr id="9" name="Picture 2" descr="Amazon Logo Transparent PNG - PNG All | PNG All">
            <a:extLst>
              <a:ext uri="{FF2B5EF4-FFF2-40B4-BE49-F238E27FC236}">
                <a16:creationId xmlns:a16="http://schemas.microsoft.com/office/drawing/2014/main" id="{D232259F-7621-9C37-5124-828AA8347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3" y="83996"/>
            <a:ext cx="744279" cy="744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DD18C85-F350-5233-6E25-83395B8EF704}"/>
              </a:ext>
            </a:extLst>
          </p:cNvPr>
          <p:cNvSpPr/>
          <p:nvPr/>
        </p:nvSpPr>
        <p:spPr bwMode="auto">
          <a:xfrm>
            <a:off x="364652" y="1228527"/>
            <a:ext cx="5181600" cy="4380110"/>
          </a:xfrm>
          <a:prstGeom prst="rect">
            <a:avLst/>
          </a:prstGeom>
          <a:noFill/>
          <a:ln w="3175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IN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F6E1B3-4994-CEBC-7A67-DE9E787F107F}"/>
              </a:ext>
            </a:extLst>
          </p:cNvPr>
          <p:cNvSpPr/>
          <p:nvPr/>
        </p:nvSpPr>
        <p:spPr bwMode="auto">
          <a:xfrm>
            <a:off x="6147594" y="1228527"/>
            <a:ext cx="6022408" cy="4380110"/>
          </a:xfrm>
          <a:prstGeom prst="rect">
            <a:avLst/>
          </a:prstGeom>
          <a:noFill/>
          <a:ln w="3175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IN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672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845247-499E-B5EE-87C8-AB4FD768D469}"/>
              </a:ext>
            </a:extLst>
          </p:cNvPr>
          <p:cNvSpPr txBox="1"/>
          <p:nvPr/>
        </p:nvSpPr>
        <p:spPr>
          <a:xfrm>
            <a:off x="508794" y="1687625"/>
            <a:ext cx="8839200" cy="2919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cap="all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Total NO OF DELIVERIES BEFORE or on ESTIMATED DATE</a:t>
            </a:r>
            <a:r>
              <a:rPr lang="en-US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>
              <a:solidFill>
                <a:srgbClr val="222222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105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select count(</a:t>
            </a:r>
            <a:r>
              <a:rPr lang="en-GB" sz="1050" i="1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tracking_id</a:t>
            </a:r>
            <a:r>
              <a:rPr lang="en-GB" sz="105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</a:p>
          <a:p>
            <a:pPr algn="l"/>
            <a:r>
              <a:rPr lang="en-GB" sz="105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GB" sz="1050" i="1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shipping_detail_dim</a:t>
            </a:r>
            <a:endParaRPr lang="en-GB" sz="1050" i="1" dirty="0">
              <a:solidFill>
                <a:srgbClr val="222222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105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where </a:t>
            </a:r>
            <a:r>
              <a:rPr lang="en-GB" sz="1050" i="1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actual_delivery_date</a:t>
            </a:r>
            <a:r>
              <a:rPr lang="en-GB" sz="105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&lt;= </a:t>
            </a:r>
            <a:r>
              <a:rPr lang="en-GB" sz="1050" i="1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estimated_delivery_date</a:t>
            </a:r>
            <a:r>
              <a:rPr lang="en-GB" sz="105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algn="l"/>
            <a:endParaRPr lang="en-GB" sz="1050" i="1" dirty="0">
              <a:solidFill>
                <a:srgbClr val="222222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105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output:(30)</a:t>
            </a:r>
            <a:endParaRPr lang="en-GB" sz="1050" i="1" dirty="0">
              <a:solidFill>
                <a:srgbClr val="222222"/>
              </a:solidFill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endParaRPr lang="en-GB" sz="1050" i="1" dirty="0">
              <a:solidFill>
                <a:srgbClr val="222222"/>
              </a:solidFill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endParaRPr lang="en-GB" sz="1050" i="1" dirty="0">
              <a:solidFill>
                <a:srgbClr val="222222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r>
              <a:rPr lang="en-IN" sz="1050" b="1" cap="all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DELIVERY SUCCESS RATE</a:t>
            </a:r>
            <a:endParaRPr lang="en-GB" sz="1050" i="1" dirty="0">
              <a:solidFill>
                <a:srgbClr val="222222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105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SELECT COUNT(</a:t>
            </a:r>
            <a:r>
              <a:rPr lang="en-GB" sz="1050" i="1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tracking_id</a:t>
            </a:r>
            <a:r>
              <a:rPr lang="en-GB" sz="105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 AS </a:t>
            </a:r>
            <a:r>
              <a:rPr lang="en-GB" sz="1050" i="1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total_orders</a:t>
            </a:r>
            <a:r>
              <a:rPr lang="en-GB" sz="105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</a:p>
          <a:p>
            <a:pPr algn="l"/>
            <a:r>
              <a:rPr lang="en-GB" sz="105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AVG(CASE WHEN </a:t>
            </a:r>
            <a:r>
              <a:rPr lang="en-GB" sz="1050" i="1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actual_delivery_date</a:t>
            </a:r>
            <a:r>
              <a:rPr lang="en-GB" sz="105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&lt;= </a:t>
            </a:r>
            <a:r>
              <a:rPr lang="en-GB" sz="1050" i="1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estimated_delivery_date</a:t>
            </a:r>
            <a:r>
              <a:rPr lang="en-GB" sz="105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THEN 1 ELSE 0 END) * 100 AS </a:t>
            </a:r>
            <a:r>
              <a:rPr lang="en-GB" sz="1050" i="1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percentage_delivered_on_time</a:t>
            </a:r>
            <a:endParaRPr lang="en-GB" sz="1050" i="1" dirty="0">
              <a:solidFill>
                <a:srgbClr val="222222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105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GB" sz="1050" i="1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shipping_detail_dim</a:t>
            </a:r>
            <a:r>
              <a:rPr lang="en-GB" sz="105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</a:p>
          <a:p>
            <a:pPr algn="l"/>
            <a:endParaRPr lang="en-GB" sz="1050" i="1" dirty="0">
              <a:solidFill>
                <a:srgbClr val="222222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105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output: </a:t>
            </a:r>
            <a:r>
              <a:rPr lang="en-GB" sz="1050" i="1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total_orders</a:t>
            </a:r>
            <a:r>
              <a:rPr lang="en-GB" sz="105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: 30</a:t>
            </a:r>
          </a:p>
          <a:p>
            <a:pPr algn="l"/>
            <a:r>
              <a:rPr lang="en-GB" sz="1050" i="1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percentage_delivered_on_time</a:t>
            </a:r>
            <a:r>
              <a:rPr lang="en-GB" sz="105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: 100%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239FC6-EDB0-05DF-A75B-4C719116A4B7}"/>
              </a:ext>
            </a:extLst>
          </p:cNvPr>
          <p:cNvSpPr txBox="1"/>
          <p:nvPr/>
        </p:nvSpPr>
        <p:spPr>
          <a:xfrm>
            <a:off x="508794" y="5085681"/>
            <a:ext cx="11811000" cy="786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cap="all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INSIGHT</a:t>
            </a:r>
            <a:r>
              <a:rPr lang="en-US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>
              <a:solidFill>
                <a:srgbClr val="222222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050" i="1" dirty="0">
                <a:solidFill>
                  <a:srgbClr val="222222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en-GB" sz="105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total no of successful deliveries before the estimated date are 30.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050" i="1" dirty="0">
                <a:solidFill>
                  <a:srgbClr val="222222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Also, the delivery success rate is 100% which means that out of 30 products all 30 products were delivered before or on the estimated dates of delivery.</a:t>
            </a:r>
            <a:endParaRPr lang="en-US" sz="1050" i="1" dirty="0">
              <a:latin typeface="Times New Roman" panose="02020603050405020304" pitchFamily="18" charset="0"/>
            </a:endParaRPr>
          </a:p>
        </p:txBody>
      </p:sp>
      <p:pic>
        <p:nvPicPr>
          <p:cNvPr id="5" name="Picture 2" descr="Amazon Logo Transparent PNG - PNG All | PNG All">
            <a:extLst>
              <a:ext uri="{FF2B5EF4-FFF2-40B4-BE49-F238E27FC236}">
                <a16:creationId xmlns:a16="http://schemas.microsoft.com/office/drawing/2014/main" id="{7B36C441-8A60-ABFE-F2E8-6723B4F7F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3" y="83996"/>
            <a:ext cx="744279" cy="744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86F4680-6164-676D-9433-09163DFB935C}"/>
              </a:ext>
            </a:extLst>
          </p:cNvPr>
          <p:cNvSpPr/>
          <p:nvPr/>
        </p:nvSpPr>
        <p:spPr>
          <a:xfrm>
            <a:off x="1575594" y="83996"/>
            <a:ext cx="98403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3175">
                  <a:solidFill>
                    <a:schemeClr val="tx1"/>
                  </a:solidFill>
                </a:ln>
                <a:latin typeface="Arial Rounded MT Bold" panose="020F0704030504030204" pitchFamily="34" charset="0"/>
              </a:rPr>
              <a:t>DELIVERY ANALYSIS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D5E5A5-F11E-AF21-5F8E-D0A951832116}"/>
              </a:ext>
            </a:extLst>
          </p:cNvPr>
          <p:cNvSpPr/>
          <p:nvPr/>
        </p:nvSpPr>
        <p:spPr bwMode="auto">
          <a:xfrm>
            <a:off x="454062" y="1535481"/>
            <a:ext cx="11560932" cy="3234955"/>
          </a:xfrm>
          <a:prstGeom prst="rect">
            <a:avLst/>
          </a:prstGeom>
          <a:noFill/>
          <a:ln w="3175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IN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649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mazon Logo Transparent PNG - PNG All | PNG All">
            <a:extLst>
              <a:ext uri="{FF2B5EF4-FFF2-40B4-BE49-F238E27FC236}">
                <a16:creationId xmlns:a16="http://schemas.microsoft.com/office/drawing/2014/main" id="{FE69C91A-3462-BB6E-EC6E-E1C93CF9C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3" y="83996"/>
            <a:ext cx="744279" cy="744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8F15535E-7679-6389-AA50-BD0BE8AC7C14}"/>
              </a:ext>
            </a:extLst>
          </p:cNvPr>
          <p:cNvSpPr/>
          <p:nvPr/>
        </p:nvSpPr>
        <p:spPr>
          <a:xfrm>
            <a:off x="1575594" y="83996"/>
            <a:ext cx="984030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 smtClean="0">
                <a:ln w="3175">
                  <a:solidFill>
                    <a:schemeClr val="tx1"/>
                  </a:solidFill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CONTENTS</a:t>
            </a:r>
            <a:endParaRPr lang="en-US" sz="4800" b="0" cap="none" spc="0" dirty="0">
              <a:ln w="3175">
                <a:solidFill>
                  <a:schemeClr val="tx1"/>
                </a:solidFill>
              </a:ln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3" name="Google Shape;795;p30">
            <a:extLst>
              <a:ext uri="{FF2B5EF4-FFF2-40B4-BE49-F238E27FC236}">
                <a16:creationId xmlns:a16="http://schemas.microsoft.com/office/drawing/2014/main" id="{4BFEBBCA-9895-DB65-8188-C5BCAA7435AE}"/>
              </a:ext>
            </a:extLst>
          </p:cNvPr>
          <p:cNvSpPr txBox="1">
            <a:spLocks/>
          </p:cNvSpPr>
          <p:nvPr/>
        </p:nvSpPr>
        <p:spPr>
          <a:xfrm>
            <a:off x="82856" y="2433099"/>
            <a:ext cx="810070" cy="641290"/>
          </a:xfrm>
          <a:prstGeom prst="rect">
            <a:avLst/>
          </a:prstGeom>
        </p:spPr>
        <p:txBody>
          <a:bodyPr spcFirstLastPara="1" wrap="square" lIns="110852" tIns="110852" rIns="110852" bIns="110852" anchor="ctr" anchorCtr="0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ClrTx/>
              <a:buFontTx/>
            </a:pPr>
            <a:r>
              <a:rPr lang="en" sz="2400" b="0" kern="0" dirty="0">
                <a:latin typeface="Arial Rounded MT Bold" panose="020F0704030504030204" pitchFamily="34" charset="0"/>
              </a:rPr>
              <a:t>01</a:t>
            </a:r>
          </a:p>
        </p:txBody>
      </p:sp>
      <p:sp>
        <p:nvSpPr>
          <p:cNvPr id="34" name="Google Shape;799;p30">
            <a:extLst>
              <a:ext uri="{FF2B5EF4-FFF2-40B4-BE49-F238E27FC236}">
                <a16:creationId xmlns:a16="http://schemas.microsoft.com/office/drawing/2014/main" id="{FE5DF6E1-33D0-B0CA-42FE-093831BA04A1}"/>
              </a:ext>
            </a:extLst>
          </p:cNvPr>
          <p:cNvSpPr txBox="1">
            <a:spLocks/>
          </p:cNvSpPr>
          <p:nvPr/>
        </p:nvSpPr>
        <p:spPr>
          <a:xfrm>
            <a:off x="1048028" y="2433099"/>
            <a:ext cx="2623750" cy="641290"/>
          </a:xfrm>
          <a:prstGeom prst="rect">
            <a:avLst/>
          </a:prstGeom>
        </p:spPr>
        <p:txBody>
          <a:bodyPr spcFirstLastPara="1" wrap="square" lIns="110852" tIns="110852" rIns="110852" bIns="110852" anchor="ctr" anchorCtr="0">
            <a:noAutofit/>
          </a:bodyPr>
          <a:lstStyle>
            <a:lvl1pPr marL="234950" indent="-234950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rgbClr val="003399"/>
              </a:buClr>
              <a:buFont typeface="Webdings" pitchFamily="18" charset="2"/>
              <a:buChar char="4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0663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623888" indent="-1603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»"/>
              <a:defRPr sz="1300" baseline="0">
                <a:solidFill>
                  <a:schemeClr val="tx1"/>
                </a:solidFill>
                <a:latin typeface="+mn-lt"/>
              </a:defRPr>
            </a:lvl3pPr>
            <a:lvl4pPr marL="855663" indent="-1730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4pPr>
            <a:lvl5pPr marL="1030288" indent="-1158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pitchFamily="34" charset="0"/>
              <a:buChar char="»"/>
              <a:defRPr sz="1200" baseline="0">
                <a:solidFill>
                  <a:schemeClr val="tx1"/>
                </a:solidFill>
                <a:latin typeface="+mn-lt"/>
              </a:defRPr>
            </a:lvl5pPr>
            <a:lvl6pPr marL="29749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6pPr>
            <a:lvl7pPr marL="34321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7pPr>
            <a:lvl8pPr marL="38893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8pPr>
            <a:lvl9pPr marL="43465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kern="0" dirty="0" smtClean="0">
                <a:latin typeface="Arial Rounded MT Bold" panose="020F0704030504030204" pitchFamily="34" charset="0"/>
              </a:rPr>
              <a:t>CUSTOMER </a:t>
            </a:r>
            <a:r>
              <a:rPr lang="en-IN" sz="1800" kern="0" dirty="0" smtClean="0">
                <a:latin typeface="Arial Rounded MT Bold" panose="020F0704030504030204" pitchFamily="34" charset="0"/>
              </a:rPr>
              <a:t>ANALYSIS</a:t>
            </a:r>
            <a:endParaRPr lang="en-IN" sz="1800" kern="0" dirty="0">
              <a:latin typeface="Arial Rounded MT Bold" panose="020F070403050403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FBADC42-9164-1F8E-A4D1-A80CC2FE670A}"/>
              </a:ext>
            </a:extLst>
          </p:cNvPr>
          <p:cNvSpPr/>
          <p:nvPr/>
        </p:nvSpPr>
        <p:spPr bwMode="auto">
          <a:xfrm>
            <a:off x="115751" y="2360369"/>
            <a:ext cx="744279" cy="744279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IN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272CEB8-A434-939F-D062-B790C2DAD3E2}"/>
              </a:ext>
            </a:extLst>
          </p:cNvPr>
          <p:cNvSpPr/>
          <p:nvPr/>
        </p:nvSpPr>
        <p:spPr bwMode="auto">
          <a:xfrm>
            <a:off x="1048028" y="2404940"/>
            <a:ext cx="2623750" cy="66945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IN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9" name="Google Shape;795;p30">
            <a:extLst>
              <a:ext uri="{FF2B5EF4-FFF2-40B4-BE49-F238E27FC236}">
                <a16:creationId xmlns:a16="http://schemas.microsoft.com/office/drawing/2014/main" id="{C3A0B221-AA1A-1F44-6062-92BC7D3641D9}"/>
              </a:ext>
            </a:extLst>
          </p:cNvPr>
          <p:cNvSpPr txBox="1">
            <a:spLocks/>
          </p:cNvSpPr>
          <p:nvPr/>
        </p:nvSpPr>
        <p:spPr>
          <a:xfrm>
            <a:off x="4420422" y="2433099"/>
            <a:ext cx="810070" cy="641290"/>
          </a:xfrm>
          <a:prstGeom prst="rect">
            <a:avLst/>
          </a:prstGeom>
        </p:spPr>
        <p:txBody>
          <a:bodyPr spcFirstLastPara="1" wrap="square" lIns="110852" tIns="110852" rIns="110852" bIns="110852" anchor="ctr" anchorCtr="0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ClrTx/>
              <a:buFontTx/>
            </a:pPr>
            <a:r>
              <a:rPr lang="en" sz="2400" b="0" kern="0" dirty="0">
                <a:latin typeface="Arial Rounded MT Bold" panose="020F0704030504030204" pitchFamily="34" charset="0"/>
              </a:rPr>
              <a:t>02</a:t>
            </a:r>
          </a:p>
        </p:txBody>
      </p:sp>
      <p:sp>
        <p:nvSpPr>
          <p:cNvPr id="40" name="Google Shape;799;p30">
            <a:extLst>
              <a:ext uri="{FF2B5EF4-FFF2-40B4-BE49-F238E27FC236}">
                <a16:creationId xmlns:a16="http://schemas.microsoft.com/office/drawing/2014/main" id="{F57F2937-501F-D779-C294-D785FA28B69B}"/>
              </a:ext>
            </a:extLst>
          </p:cNvPr>
          <p:cNvSpPr txBox="1">
            <a:spLocks/>
          </p:cNvSpPr>
          <p:nvPr/>
        </p:nvSpPr>
        <p:spPr>
          <a:xfrm>
            <a:off x="5385594" y="2433099"/>
            <a:ext cx="2623750" cy="641290"/>
          </a:xfrm>
          <a:prstGeom prst="rect">
            <a:avLst/>
          </a:prstGeom>
        </p:spPr>
        <p:txBody>
          <a:bodyPr spcFirstLastPara="1" wrap="square" lIns="110852" tIns="110852" rIns="110852" bIns="110852" anchor="ctr" anchorCtr="0">
            <a:noAutofit/>
          </a:bodyPr>
          <a:lstStyle>
            <a:lvl1pPr marL="234950" indent="-234950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rgbClr val="003399"/>
              </a:buClr>
              <a:buFont typeface="Webdings" pitchFamily="18" charset="2"/>
              <a:buChar char="4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0663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623888" indent="-1603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»"/>
              <a:defRPr sz="1300" baseline="0">
                <a:solidFill>
                  <a:schemeClr val="tx1"/>
                </a:solidFill>
                <a:latin typeface="+mn-lt"/>
              </a:defRPr>
            </a:lvl3pPr>
            <a:lvl4pPr marL="855663" indent="-1730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4pPr>
            <a:lvl5pPr marL="1030288" indent="-1158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pitchFamily="34" charset="0"/>
              <a:buChar char="»"/>
              <a:defRPr sz="1200" baseline="0">
                <a:solidFill>
                  <a:schemeClr val="tx1"/>
                </a:solidFill>
                <a:latin typeface="+mn-lt"/>
              </a:defRPr>
            </a:lvl5pPr>
            <a:lvl6pPr marL="29749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6pPr>
            <a:lvl7pPr marL="34321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7pPr>
            <a:lvl8pPr marL="38893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8pPr>
            <a:lvl9pPr marL="43465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kern="0" dirty="0" smtClean="0">
                <a:latin typeface="Arial Rounded MT Bold" panose="020F0704030504030204" pitchFamily="34" charset="0"/>
              </a:rPr>
              <a:t>MEMBERSHIP </a:t>
            </a:r>
            <a:r>
              <a:rPr lang="en-IN" sz="1800" kern="0" dirty="0">
                <a:latin typeface="Arial Rounded MT Bold" panose="020F0704030504030204" pitchFamily="34" charset="0"/>
              </a:rPr>
              <a:t>ANALYSIS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0448784-DB21-2BF3-B3A7-F35694F6E752}"/>
              </a:ext>
            </a:extLst>
          </p:cNvPr>
          <p:cNvSpPr/>
          <p:nvPr/>
        </p:nvSpPr>
        <p:spPr bwMode="auto">
          <a:xfrm>
            <a:off x="4453317" y="2360369"/>
            <a:ext cx="744279" cy="744279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IN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4E6736E-8309-1844-6331-46C5581F7124}"/>
              </a:ext>
            </a:extLst>
          </p:cNvPr>
          <p:cNvSpPr/>
          <p:nvPr/>
        </p:nvSpPr>
        <p:spPr bwMode="auto">
          <a:xfrm>
            <a:off x="5385594" y="2404940"/>
            <a:ext cx="2623750" cy="66945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IN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3" name="Google Shape;795;p30">
            <a:extLst>
              <a:ext uri="{FF2B5EF4-FFF2-40B4-BE49-F238E27FC236}">
                <a16:creationId xmlns:a16="http://schemas.microsoft.com/office/drawing/2014/main" id="{B21E8F09-2C54-71D0-9F88-33057559FC01}"/>
              </a:ext>
            </a:extLst>
          </p:cNvPr>
          <p:cNvSpPr txBox="1">
            <a:spLocks/>
          </p:cNvSpPr>
          <p:nvPr/>
        </p:nvSpPr>
        <p:spPr>
          <a:xfrm>
            <a:off x="8855964" y="2433099"/>
            <a:ext cx="810070" cy="641290"/>
          </a:xfrm>
          <a:prstGeom prst="rect">
            <a:avLst/>
          </a:prstGeom>
        </p:spPr>
        <p:txBody>
          <a:bodyPr spcFirstLastPara="1" wrap="square" lIns="110852" tIns="110852" rIns="110852" bIns="110852" anchor="ctr" anchorCtr="0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ClrTx/>
              <a:buFontTx/>
            </a:pPr>
            <a:r>
              <a:rPr lang="en" sz="2400" b="0" kern="0" dirty="0">
                <a:latin typeface="Arial Rounded MT Bold" panose="020F0704030504030204" pitchFamily="34" charset="0"/>
              </a:rPr>
              <a:t>03</a:t>
            </a:r>
          </a:p>
        </p:txBody>
      </p:sp>
      <p:sp>
        <p:nvSpPr>
          <p:cNvPr id="44" name="Google Shape;799;p30">
            <a:extLst>
              <a:ext uri="{FF2B5EF4-FFF2-40B4-BE49-F238E27FC236}">
                <a16:creationId xmlns:a16="http://schemas.microsoft.com/office/drawing/2014/main" id="{5247F524-420E-3CE4-B848-8DD6829471B8}"/>
              </a:ext>
            </a:extLst>
          </p:cNvPr>
          <p:cNvSpPr txBox="1">
            <a:spLocks/>
          </p:cNvSpPr>
          <p:nvPr/>
        </p:nvSpPr>
        <p:spPr>
          <a:xfrm>
            <a:off x="9821136" y="2433099"/>
            <a:ext cx="2778852" cy="641290"/>
          </a:xfrm>
          <a:prstGeom prst="rect">
            <a:avLst/>
          </a:prstGeom>
        </p:spPr>
        <p:txBody>
          <a:bodyPr spcFirstLastPara="1" wrap="square" lIns="110852" tIns="110852" rIns="110852" bIns="110852" anchor="ctr" anchorCtr="0">
            <a:noAutofit/>
          </a:bodyPr>
          <a:lstStyle>
            <a:lvl1pPr marL="234950" indent="-234950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rgbClr val="003399"/>
              </a:buClr>
              <a:buFont typeface="Webdings" pitchFamily="18" charset="2"/>
              <a:buChar char="4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0663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623888" indent="-1603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»"/>
              <a:defRPr sz="1300" baseline="0">
                <a:solidFill>
                  <a:schemeClr val="tx1"/>
                </a:solidFill>
                <a:latin typeface="+mn-lt"/>
              </a:defRPr>
            </a:lvl3pPr>
            <a:lvl4pPr marL="855663" indent="-1730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4pPr>
            <a:lvl5pPr marL="1030288" indent="-1158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pitchFamily="34" charset="0"/>
              <a:buChar char="»"/>
              <a:defRPr sz="1200" baseline="0">
                <a:solidFill>
                  <a:schemeClr val="tx1"/>
                </a:solidFill>
                <a:latin typeface="+mn-lt"/>
              </a:defRPr>
            </a:lvl5pPr>
            <a:lvl6pPr marL="29749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6pPr>
            <a:lvl7pPr marL="34321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7pPr>
            <a:lvl8pPr marL="38893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8pPr>
            <a:lvl9pPr marL="43465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kern="0" dirty="0" smtClean="0">
                <a:latin typeface="Arial Rounded MT Bold" panose="020F0704030504030204" pitchFamily="34" charset="0"/>
              </a:rPr>
              <a:t>PRODUCT AND CATEGORY</a:t>
            </a:r>
            <a:r>
              <a:rPr lang="en-IN" sz="1800" kern="0" dirty="0">
                <a:latin typeface="Arial Rounded MT Bold" panose="020F0704030504030204" pitchFamily="34" charset="0"/>
              </a:rPr>
              <a:t> </a:t>
            </a:r>
            <a:r>
              <a:rPr lang="en-IN" sz="1800" kern="0" dirty="0" smtClean="0">
                <a:latin typeface="Arial Rounded MT Bold" panose="020F0704030504030204" pitchFamily="34" charset="0"/>
              </a:rPr>
              <a:t>ANALYSIS</a:t>
            </a:r>
            <a:endParaRPr lang="en-IN" sz="1800" kern="0" dirty="0">
              <a:latin typeface="Arial Rounded MT Bold" panose="020F0704030504030204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DACFC10-F1BC-F377-19A2-FCEC1ABE7651}"/>
              </a:ext>
            </a:extLst>
          </p:cNvPr>
          <p:cNvSpPr/>
          <p:nvPr/>
        </p:nvSpPr>
        <p:spPr bwMode="auto">
          <a:xfrm>
            <a:off x="8888859" y="2360369"/>
            <a:ext cx="744279" cy="744279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IN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C2F660E-5436-32EC-20B7-890939EA1015}"/>
              </a:ext>
            </a:extLst>
          </p:cNvPr>
          <p:cNvSpPr/>
          <p:nvPr/>
        </p:nvSpPr>
        <p:spPr bwMode="auto">
          <a:xfrm>
            <a:off x="9821136" y="2404940"/>
            <a:ext cx="2623750" cy="66945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IN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7" name="Google Shape;795;p30">
            <a:extLst>
              <a:ext uri="{FF2B5EF4-FFF2-40B4-BE49-F238E27FC236}">
                <a16:creationId xmlns:a16="http://schemas.microsoft.com/office/drawing/2014/main" id="{EF9FA2BA-6B7D-F5D4-BDB4-38E6084897C2}"/>
              </a:ext>
            </a:extLst>
          </p:cNvPr>
          <p:cNvSpPr txBox="1">
            <a:spLocks/>
          </p:cNvSpPr>
          <p:nvPr/>
        </p:nvSpPr>
        <p:spPr>
          <a:xfrm>
            <a:off x="82856" y="3935181"/>
            <a:ext cx="810070" cy="641290"/>
          </a:xfrm>
          <a:prstGeom prst="rect">
            <a:avLst/>
          </a:prstGeom>
        </p:spPr>
        <p:txBody>
          <a:bodyPr spcFirstLastPara="1" wrap="square" lIns="110852" tIns="110852" rIns="110852" bIns="110852" anchor="ctr" anchorCtr="0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ClrTx/>
              <a:buFontTx/>
            </a:pPr>
            <a:r>
              <a:rPr lang="en" sz="2400" b="0" kern="0" dirty="0">
                <a:latin typeface="Arial Rounded MT Bold" panose="020F0704030504030204" pitchFamily="34" charset="0"/>
              </a:rPr>
              <a:t>04</a:t>
            </a:r>
          </a:p>
        </p:txBody>
      </p:sp>
      <p:sp>
        <p:nvSpPr>
          <p:cNvPr id="48" name="Google Shape;799;p30">
            <a:extLst>
              <a:ext uri="{FF2B5EF4-FFF2-40B4-BE49-F238E27FC236}">
                <a16:creationId xmlns:a16="http://schemas.microsoft.com/office/drawing/2014/main" id="{8D0A4328-8D92-3AEC-C299-A7B45F4B521D}"/>
              </a:ext>
            </a:extLst>
          </p:cNvPr>
          <p:cNvSpPr txBox="1">
            <a:spLocks/>
          </p:cNvSpPr>
          <p:nvPr/>
        </p:nvSpPr>
        <p:spPr>
          <a:xfrm>
            <a:off x="1048028" y="3935181"/>
            <a:ext cx="2623750" cy="641290"/>
          </a:xfrm>
          <a:prstGeom prst="rect">
            <a:avLst/>
          </a:prstGeom>
        </p:spPr>
        <p:txBody>
          <a:bodyPr spcFirstLastPara="1" wrap="square" lIns="110852" tIns="110852" rIns="110852" bIns="110852" anchor="ctr" anchorCtr="0">
            <a:noAutofit/>
          </a:bodyPr>
          <a:lstStyle>
            <a:lvl1pPr marL="234950" indent="-234950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rgbClr val="003399"/>
              </a:buClr>
              <a:buFont typeface="Webdings" pitchFamily="18" charset="2"/>
              <a:buChar char="4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0663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623888" indent="-1603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»"/>
              <a:defRPr sz="1300" baseline="0">
                <a:solidFill>
                  <a:schemeClr val="tx1"/>
                </a:solidFill>
                <a:latin typeface="+mn-lt"/>
              </a:defRPr>
            </a:lvl3pPr>
            <a:lvl4pPr marL="855663" indent="-1730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4pPr>
            <a:lvl5pPr marL="1030288" indent="-1158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pitchFamily="34" charset="0"/>
              <a:buChar char="»"/>
              <a:defRPr sz="1200" baseline="0">
                <a:solidFill>
                  <a:schemeClr val="tx1"/>
                </a:solidFill>
                <a:latin typeface="+mn-lt"/>
              </a:defRPr>
            </a:lvl5pPr>
            <a:lvl6pPr marL="29749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6pPr>
            <a:lvl7pPr marL="34321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7pPr>
            <a:lvl8pPr marL="38893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8pPr>
            <a:lvl9pPr marL="43465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kern="0" dirty="0" smtClean="0">
                <a:latin typeface="Arial Rounded MT Bold" panose="020F0704030504030204" pitchFamily="34" charset="0"/>
              </a:rPr>
              <a:t>RATING ANALYSIS</a:t>
            </a:r>
            <a:endParaRPr lang="en-IN" sz="1800" kern="0" dirty="0">
              <a:latin typeface="Arial Rounded MT Bold" panose="020F0704030504030204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819223E-7190-FA44-BBD9-575296CECDB5}"/>
              </a:ext>
            </a:extLst>
          </p:cNvPr>
          <p:cNvSpPr/>
          <p:nvPr/>
        </p:nvSpPr>
        <p:spPr bwMode="auto">
          <a:xfrm>
            <a:off x="115751" y="3862451"/>
            <a:ext cx="744279" cy="744279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IN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5A07F8B-EF95-91AB-7B79-92960FE4A541}"/>
              </a:ext>
            </a:extLst>
          </p:cNvPr>
          <p:cNvSpPr/>
          <p:nvPr/>
        </p:nvSpPr>
        <p:spPr bwMode="auto">
          <a:xfrm>
            <a:off x="1048028" y="3907022"/>
            <a:ext cx="2623750" cy="66945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IN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1" name="Google Shape;795;p30">
            <a:extLst>
              <a:ext uri="{FF2B5EF4-FFF2-40B4-BE49-F238E27FC236}">
                <a16:creationId xmlns:a16="http://schemas.microsoft.com/office/drawing/2014/main" id="{9FEAFBA5-F71F-B593-7440-E543F0A143E8}"/>
              </a:ext>
            </a:extLst>
          </p:cNvPr>
          <p:cNvSpPr txBox="1">
            <a:spLocks/>
          </p:cNvSpPr>
          <p:nvPr/>
        </p:nvSpPr>
        <p:spPr>
          <a:xfrm>
            <a:off x="4420422" y="3935181"/>
            <a:ext cx="810070" cy="641290"/>
          </a:xfrm>
          <a:prstGeom prst="rect">
            <a:avLst/>
          </a:prstGeom>
        </p:spPr>
        <p:txBody>
          <a:bodyPr spcFirstLastPara="1" wrap="square" lIns="110852" tIns="110852" rIns="110852" bIns="110852" anchor="ctr" anchorCtr="0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ClrTx/>
              <a:buFontTx/>
            </a:pPr>
            <a:r>
              <a:rPr lang="en" sz="2400" b="0" kern="0" dirty="0">
                <a:latin typeface="Arial Rounded MT Bold" panose="020F0704030504030204" pitchFamily="34" charset="0"/>
              </a:rPr>
              <a:t>05</a:t>
            </a:r>
          </a:p>
        </p:txBody>
      </p:sp>
      <p:sp>
        <p:nvSpPr>
          <p:cNvPr id="52" name="Google Shape;799;p30">
            <a:extLst>
              <a:ext uri="{FF2B5EF4-FFF2-40B4-BE49-F238E27FC236}">
                <a16:creationId xmlns:a16="http://schemas.microsoft.com/office/drawing/2014/main" id="{51F651B3-8248-12FF-57A8-7FD9509CCEDE}"/>
              </a:ext>
            </a:extLst>
          </p:cNvPr>
          <p:cNvSpPr txBox="1">
            <a:spLocks/>
          </p:cNvSpPr>
          <p:nvPr/>
        </p:nvSpPr>
        <p:spPr>
          <a:xfrm>
            <a:off x="5385594" y="3935181"/>
            <a:ext cx="2623750" cy="641290"/>
          </a:xfrm>
          <a:prstGeom prst="rect">
            <a:avLst/>
          </a:prstGeom>
        </p:spPr>
        <p:txBody>
          <a:bodyPr spcFirstLastPara="1" wrap="square" lIns="110852" tIns="110852" rIns="110852" bIns="110852" anchor="ctr" anchorCtr="0">
            <a:noAutofit/>
          </a:bodyPr>
          <a:lstStyle>
            <a:lvl1pPr marL="234950" indent="-234950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rgbClr val="003399"/>
              </a:buClr>
              <a:buFont typeface="Webdings" pitchFamily="18" charset="2"/>
              <a:buChar char="4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0663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623888" indent="-1603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»"/>
              <a:defRPr sz="1300" baseline="0">
                <a:solidFill>
                  <a:schemeClr val="tx1"/>
                </a:solidFill>
                <a:latin typeface="+mn-lt"/>
              </a:defRPr>
            </a:lvl3pPr>
            <a:lvl4pPr marL="855663" indent="-1730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4pPr>
            <a:lvl5pPr marL="1030288" indent="-1158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pitchFamily="34" charset="0"/>
              <a:buChar char="»"/>
              <a:defRPr sz="1200" baseline="0">
                <a:solidFill>
                  <a:schemeClr val="tx1"/>
                </a:solidFill>
                <a:latin typeface="+mn-lt"/>
              </a:defRPr>
            </a:lvl5pPr>
            <a:lvl6pPr marL="29749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6pPr>
            <a:lvl7pPr marL="34321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7pPr>
            <a:lvl8pPr marL="38893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8pPr>
            <a:lvl9pPr marL="43465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kern="0" dirty="0" smtClean="0">
                <a:latin typeface="Arial Rounded MT Bold" panose="020F0704030504030204" pitchFamily="34" charset="0"/>
              </a:rPr>
              <a:t>DISCOUNT AND COUPON </a:t>
            </a:r>
            <a:r>
              <a:rPr lang="en-IN" sz="1800" kern="0" dirty="0" smtClean="0">
                <a:latin typeface="Arial Rounded MT Bold" panose="020F0704030504030204" pitchFamily="34" charset="0"/>
              </a:rPr>
              <a:t>ANALYSIS</a:t>
            </a:r>
            <a:endParaRPr lang="en-IN" sz="1800" kern="0" dirty="0">
              <a:latin typeface="Arial Rounded MT Bold" panose="020F0704030504030204" pitchFamily="34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9B69759-7212-BEC8-6ED0-551F2AB02B8E}"/>
              </a:ext>
            </a:extLst>
          </p:cNvPr>
          <p:cNvSpPr/>
          <p:nvPr/>
        </p:nvSpPr>
        <p:spPr bwMode="auto">
          <a:xfrm>
            <a:off x="4453317" y="3862451"/>
            <a:ext cx="744279" cy="744279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IN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F41D0A1-4072-8B8D-56A0-10097302B6E8}"/>
              </a:ext>
            </a:extLst>
          </p:cNvPr>
          <p:cNvSpPr/>
          <p:nvPr/>
        </p:nvSpPr>
        <p:spPr bwMode="auto">
          <a:xfrm>
            <a:off x="5385594" y="3907022"/>
            <a:ext cx="2623750" cy="66945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IN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5" name="Google Shape;795;p30">
            <a:extLst>
              <a:ext uri="{FF2B5EF4-FFF2-40B4-BE49-F238E27FC236}">
                <a16:creationId xmlns:a16="http://schemas.microsoft.com/office/drawing/2014/main" id="{1C4DE772-F94E-A799-8F5C-391860B01422}"/>
              </a:ext>
            </a:extLst>
          </p:cNvPr>
          <p:cNvSpPr txBox="1">
            <a:spLocks/>
          </p:cNvSpPr>
          <p:nvPr/>
        </p:nvSpPr>
        <p:spPr>
          <a:xfrm>
            <a:off x="8855964" y="3935181"/>
            <a:ext cx="810070" cy="641290"/>
          </a:xfrm>
          <a:prstGeom prst="rect">
            <a:avLst/>
          </a:prstGeom>
        </p:spPr>
        <p:txBody>
          <a:bodyPr spcFirstLastPara="1" wrap="square" lIns="110852" tIns="110852" rIns="110852" bIns="110852" anchor="ctr" anchorCtr="0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ClrTx/>
              <a:buFontTx/>
            </a:pPr>
            <a:r>
              <a:rPr lang="en" sz="2400" b="0" kern="0" dirty="0">
                <a:latin typeface="Arial Rounded MT Bold" panose="020F0704030504030204" pitchFamily="34" charset="0"/>
              </a:rPr>
              <a:t>06</a:t>
            </a:r>
          </a:p>
        </p:txBody>
      </p:sp>
      <p:sp>
        <p:nvSpPr>
          <p:cNvPr id="56" name="Google Shape;799;p30">
            <a:extLst>
              <a:ext uri="{FF2B5EF4-FFF2-40B4-BE49-F238E27FC236}">
                <a16:creationId xmlns:a16="http://schemas.microsoft.com/office/drawing/2014/main" id="{28EC9435-2A21-1D89-5BE6-234290393F1B}"/>
              </a:ext>
            </a:extLst>
          </p:cNvPr>
          <p:cNvSpPr txBox="1">
            <a:spLocks/>
          </p:cNvSpPr>
          <p:nvPr/>
        </p:nvSpPr>
        <p:spPr>
          <a:xfrm>
            <a:off x="9821136" y="3935181"/>
            <a:ext cx="2623750" cy="641290"/>
          </a:xfrm>
          <a:prstGeom prst="rect">
            <a:avLst/>
          </a:prstGeom>
        </p:spPr>
        <p:txBody>
          <a:bodyPr spcFirstLastPara="1" wrap="square" lIns="110852" tIns="110852" rIns="110852" bIns="110852" anchor="ctr" anchorCtr="0">
            <a:noAutofit/>
          </a:bodyPr>
          <a:lstStyle>
            <a:lvl1pPr marL="234950" indent="-234950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rgbClr val="003399"/>
              </a:buClr>
              <a:buFont typeface="Webdings" pitchFamily="18" charset="2"/>
              <a:buChar char="4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0663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623888" indent="-1603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»"/>
              <a:defRPr sz="1300" baseline="0">
                <a:solidFill>
                  <a:schemeClr val="tx1"/>
                </a:solidFill>
                <a:latin typeface="+mn-lt"/>
              </a:defRPr>
            </a:lvl3pPr>
            <a:lvl4pPr marL="855663" indent="-1730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4pPr>
            <a:lvl5pPr marL="1030288" indent="-1158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pitchFamily="34" charset="0"/>
              <a:buChar char="»"/>
              <a:defRPr sz="1200" baseline="0">
                <a:solidFill>
                  <a:schemeClr val="tx1"/>
                </a:solidFill>
                <a:latin typeface="+mn-lt"/>
              </a:defRPr>
            </a:lvl5pPr>
            <a:lvl6pPr marL="29749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6pPr>
            <a:lvl7pPr marL="34321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7pPr>
            <a:lvl8pPr marL="38893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8pPr>
            <a:lvl9pPr marL="43465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kern="0" dirty="0" smtClean="0">
                <a:latin typeface="Arial Rounded MT Bold" panose="020F0704030504030204" pitchFamily="34" charset="0"/>
              </a:rPr>
              <a:t>WAREHOUSE ANALYSIS</a:t>
            </a:r>
            <a:endParaRPr lang="en-IN" sz="1800" kern="0" dirty="0">
              <a:latin typeface="Arial Rounded MT Bold" panose="020F0704030504030204" pitchFamily="34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870A1F-49C7-D90F-459C-5FC263842BAB}"/>
              </a:ext>
            </a:extLst>
          </p:cNvPr>
          <p:cNvSpPr/>
          <p:nvPr/>
        </p:nvSpPr>
        <p:spPr bwMode="auto">
          <a:xfrm>
            <a:off x="8888859" y="3862451"/>
            <a:ext cx="744279" cy="744279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IN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DACC0531-8A6A-B801-19D9-B424A5801787}"/>
              </a:ext>
            </a:extLst>
          </p:cNvPr>
          <p:cNvSpPr/>
          <p:nvPr/>
        </p:nvSpPr>
        <p:spPr bwMode="auto">
          <a:xfrm>
            <a:off x="9821136" y="3907022"/>
            <a:ext cx="2623750" cy="66945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IN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9" name="Google Shape;795;p30">
            <a:extLst>
              <a:ext uri="{FF2B5EF4-FFF2-40B4-BE49-F238E27FC236}">
                <a16:creationId xmlns:a16="http://schemas.microsoft.com/office/drawing/2014/main" id="{78A066DF-E001-EA80-B26C-1484DA8D41A4}"/>
              </a:ext>
            </a:extLst>
          </p:cNvPr>
          <p:cNvSpPr txBox="1">
            <a:spLocks/>
          </p:cNvSpPr>
          <p:nvPr/>
        </p:nvSpPr>
        <p:spPr>
          <a:xfrm>
            <a:off x="82856" y="5392692"/>
            <a:ext cx="810070" cy="641290"/>
          </a:xfrm>
          <a:prstGeom prst="rect">
            <a:avLst/>
          </a:prstGeom>
        </p:spPr>
        <p:txBody>
          <a:bodyPr spcFirstLastPara="1" wrap="square" lIns="110852" tIns="110852" rIns="110852" bIns="110852" anchor="ctr" anchorCtr="0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ClrTx/>
              <a:buFontTx/>
            </a:pPr>
            <a:r>
              <a:rPr lang="en" sz="2400" b="0" kern="0" dirty="0">
                <a:latin typeface="Arial Rounded MT Bold" panose="020F0704030504030204" pitchFamily="34" charset="0"/>
              </a:rPr>
              <a:t>07</a:t>
            </a:r>
          </a:p>
        </p:txBody>
      </p:sp>
      <p:sp>
        <p:nvSpPr>
          <p:cNvPr id="60" name="Google Shape;799;p30">
            <a:extLst>
              <a:ext uri="{FF2B5EF4-FFF2-40B4-BE49-F238E27FC236}">
                <a16:creationId xmlns:a16="http://schemas.microsoft.com/office/drawing/2014/main" id="{476975AC-B01D-7731-4AA0-9AA3963ED5FF}"/>
              </a:ext>
            </a:extLst>
          </p:cNvPr>
          <p:cNvSpPr txBox="1">
            <a:spLocks/>
          </p:cNvSpPr>
          <p:nvPr/>
        </p:nvSpPr>
        <p:spPr>
          <a:xfrm>
            <a:off x="965172" y="5392692"/>
            <a:ext cx="2623750" cy="641290"/>
          </a:xfrm>
          <a:prstGeom prst="rect">
            <a:avLst/>
          </a:prstGeom>
        </p:spPr>
        <p:txBody>
          <a:bodyPr spcFirstLastPara="1" wrap="square" lIns="110852" tIns="110852" rIns="110852" bIns="110852" anchor="ctr" anchorCtr="0">
            <a:noAutofit/>
          </a:bodyPr>
          <a:lstStyle>
            <a:lvl1pPr marL="234950" indent="-234950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rgbClr val="003399"/>
              </a:buClr>
              <a:buFont typeface="Webdings" pitchFamily="18" charset="2"/>
              <a:buChar char="4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0663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623888" indent="-1603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»"/>
              <a:defRPr sz="1300" baseline="0">
                <a:solidFill>
                  <a:schemeClr val="tx1"/>
                </a:solidFill>
                <a:latin typeface="+mn-lt"/>
              </a:defRPr>
            </a:lvl3pPr>
            <a:lvl4pPr marL="855663" indent="-1730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4pPr>
            <a:lvl5pPr marL="1030288" indent="-1158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pitchFamily="34" charset="0"/>
              <a:buChar char="»"/>
              <a:defRPr sz="1200" baseline="0">
                <a:solidFill>
                  <a:schemeClr val="tx1"/>
                </a:solidFill>
                <a:latin typeface="+mn-lt"/>
              </a:defRPr>
            </a:lvl5pPr>
            <a:lvl6pPr marL="29749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6pPr>
            <a:lvl7pPr marL="34321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7pPr>
            <a:lvl8pPr marL="38893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8pPr>
            <a:lvl9pPr marL="43465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IN" sz="1800" kern="0" dirty="0">
              <a:latin typeface="Arial Rounded MT Bold" panose="020F0704030504030204" pitchFamily="34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72E4D7F-88B5-2FF9-0808-8EAC9F214A66}"/>
              </a:ext>
            </a:extLst>
          </p:cNvPr>
          <p:cNvSpPr/>
          <p:nvPr/>
        </p:nvSpPr>
        <p:spPr bwMode="auto">
          <a:xfrm>
            <a:off x="105818" y="5319962"/>
            <a:ext cx="744279" cy="744279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IN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3F1CA74E-5A7F-FB58-C57E-D68129C2A93D}"/>
              </a:ext>
            </a:extLst>
          </p:cNvPr>
          <p:cNvSpPr/>
          <p:nvPr/>
        </p:nvSpPr>
        <p:spPr bwMode="auto">
          <a:xfrm>
            <a:off x="1038095" y="5364533"/>
            <a:ext cx="2623750" cy="66945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IN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3" name="Google Shape;795;p30">
            <a:extLst>
              <a:ext uri="{FF2B5EF4-FFF2-40B4-BE49-F238E27FC236}">
                <a16:creationId xmlns:a16="http://schemas.microsoft.com/office/drawing/2014/main" id="{EBDF739E-5D30-9627-D2F3-2891C158FF27}"/>
              </a:ext>
            </a:extLst>
          </p:cNvPr>
          <p:cNvSpPr txBox="1">
            <a:spLocks/>
          </p:cNvSpPr>
          <p:nvPr/>
        </p:nvSpPr>
        <p:spPr>
          <a:xfrm>
            <a:off x="4420422" y="5392692"/>
            <a:ext cx="810070" cy="641290"/>
          </a:xfrm>
          <a:prstGeom prst="rect">
            <a:avLst/>
          </a:prstGeom>
        </p:spPr>
        <p:txBody>
          <a:bodyPr spcFirstLastPara="1" wrap="square" lIns="110852" tIns="110852" rIns="110852" bIns="110852" anchor="ctr" anchorCtr="0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ClrTx/>
              <a:buFontTx/>
            </a:pPr>
            <a:r>
              <a:rPr lang="en" sz="2400" b="0" kern="0" dirty="0">
                <a:latin typeface="Arial Rounded MT Bold" panose="020F0704030504030204" pitchFamily="34" charset="0"/>
              </a:rPr>
              <a:t>08</a:t>
            </a:r>
          </a:p>
        </p:txBody>
      </p:sp>
      <p:sp>
        <p:nvSpPr>
          <p:cNvPr id="2048" name="Google Shape;799;p30">
            <a:extLst>
              <a:ext uri="{FF2B5EF4-FFF2-40B4-BE49-F238E27FC236}">
                <a16:creationId xmlns:a16="http://schemas.microsoft.com/office/drawing/2014/main" id="{C3969E4B-1050-2523-3FDD-F3DEAC67F6A5}"/>
              </a:ext>
            </a:extLst>
          </p:cNvPr>
          <p:cNvSpPr txBox="1">
            <a:spLocks/>
          </p:cNvSpPr>
          <p:nvPr/>
        </p:nvSpPr>
        <p:spPr>
          <a:xfrm>
            <a:off x="5385594" y="5392692"/>
            <a:ext cx="2623750" cy="641290"/>
          </a:xfrm>
          <a:prstGeom prst="rect">
            <a:avLst/>
          </a:prstGeom>
        </p:spPr>
        <p:txBody>
          <a:bodyPr spcFirstLastPara="1" wrap="square" lIns="110852" tIns="110852" rIns="110852" bIns="110852" anchor="ctr" anchorCtr="0">
            <a:noAutofit/>
          </a:bodyPr>
          <a:lstStyle>
            <a:lvl1pPr marL="234950" indent="-234950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rgbClr val="003399"/>
              </a:buClr>
              <a:buFont typeface="Webdings" pitchFamily="18" charset="2"/>
              <a:buChar char="4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0663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623888" indent="-1603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»"/>
              <a:defRPr sz="1300" baseline="0">
                <a:solidFill>
                  <a:schemeClr val="tx1"/>
                </a:solidFill>
                <a:latin typeface="+mn-lt"/>
              </a:defRPr>
            </a:lvl3pPr>
            <a:lvl4pPr marL="855663" indent="-1730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4pPr>
            <a:lvl5pPr marL="1030288" indent="-1158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pitchFamily="34" charset="0"/>
              <a:buChar char="»"/>
              <a:defRPr sz="1200" baseline="0">
                <a:solidFill>
                  <a:schemeClr val="tx1"/>
                </a:solidFill>
                <a:latin typeface="+mn-lt"/>
              </a:defRPr>
            </a:lvl5pPr>
            <a:lvl6pPr marL="29749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6pPr>
            <a:lvl7pPr marL="34321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7pPr>
            <a:lvl8pPr marL="38893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8pPr>
            <a:lvl9pPr marL="43465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IN" sz="1800" kern="0" dirty="0">
              <a:latin typeface="Arial Rounded MT Bold" panose="020F0704030504030204" pitchFamily="34" charset="0"/>
            </a:endParaRPr>
          </a:p>
        </p:txBody>
      </p:sp>
      <p:sp>
        <p:nvSpPr>
          <p:cNvPr id="2049" name="Oval 2048">
            <a:extLst>
              <a:ext uri="{FF2B5EF4-FFF2-40B4-BE49-F238E27FC236}">
                <a16:creationId xmlns:a16="http://schemas.microsoft.com/office/drawing/2014/main" id="{0F0CC358-7D2D-8164-C4B5-63CE3F04F316}"/>
              </a:ext>
            </a:extLst>
          </p:cNvPr>
          <p:cNvSpPr/>
          <p:nvPr/>
        </p:nvSpPr>
        <p:spPr bwMode="auto">
          <a:xfrm>
            <a:off x="4453317" y="5319962"/>
            <a:ext cx="744279" cy="744279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IN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51" name="Rectangle: Rounded Corners 2050">
            <a:extLst>
              <a:ext uri="{FF2B5EF4-FFF2-40B4-BE49-F238E27FC236}">
                <a16:creationId xmlns:a16="http://schemas.microsoft.com/office/drawing/2014/main" id="{50E1DFC6-BA4E-B29B-DAB9-B7AE80724C82}"/>
              </a:ext>
            </a:extLst>
          </p:cNvPr>
          <p:cNvSpPr/>
          <p:nvPr/>
        </p:nvSpPr>
        <p:spPr bwMode="auto">
          <a:xfrm>
            <a:off x="5385594" y="5364533"/>
            <a:ext cx="2623750" cy="66945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IN" sz="1600" kern="0" dirty="0">
              <a:latin typeface="Arial Rounded MT Bold" panose="020F0704030504030204" pitchFamily="34" charset="0"/>
            </a:endParaRPr>
          </a:p>
        </p:txBody>
      </p:sp>
      <p:sp>
        <p:nvSpPr>
          <p:cNvPr id="2052" name="Google Shape;795;p30">
            <a:extLst>
              <a:ext uri="{FF2B5EF4-FFF2-40B4-BE49-F238E27FC236}">
                <a16:creationId xmlns:a16="http://schemas.microsoft.com/office/drawing/2014/main" id="{E53BC0CD-20B6-BB7B-5DA8-D29220B06DD7}"/>
              </a:ext>
            </a:extLst>
          </p:cNvPr>
          <p:cNvSpPr txBox="1">
            <a:spLocks/>
          </p:cNvSpPr>
          <p:nvPr/>
        </p:nvSpPr>
        <p:spPr>
          <a:xfrm>
            <a:off x="8855964" y="5392692"/>
            <a:ext cx="810070" cy="641290"/>
          </a:xfrm>
          <a:prstGeom prst="rect">
            <a:avLst/>
          </a:prstGeom>
        </p:spPr>
        <p:txBody>
          <a:bodyPr spcFirstLastPara="1" wrap="square" lIns="110852" tIns="110852" rIns="110852" bIns="110852" anchor="ctr" anchorCtr="0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ClrTx/>
              <a:buFontTx/>
            </a:pPr>
            <a:r>
              <a:rPr lang="en" sz="2400" b="0" kern="0" dirty="0">
                <a:latin typeface="Arial Rounded MT Bold" panose="020F0704030504030204" pitchFamily="34" charset="0"/>
              </a:rPr>
              <a:t>09</a:t>
            </a:r>
          </a:p>
        </p:txBody>
      </p:sp>
      <p:sp>
        <p:nvSpPr>
          <p:cNvPr id="2053" name="Google Shape;799;p30">
            <a:extLst>
              <a:ext uri="{FF2B5EF4-FFF2-40B4-BE49-F238E27FC236}">
                <a16:creationId xmlns:a16="http://schemas.microsoft.com/office/drawing/2014/main" id="{8D96875A-FF89-EEEE-7809-CBD00236E668}"/>
              </a:ext>
            </a:extLst>
          </p:cNvPr>
          <p:cNvSpPr txBox="1">
            <a:spLocks/>
          </p:cNvSpPr>
          <p:nvPr/>
        </p:nvSpPr>
        <p:spPr>
          <a:xfrm>
            <a:off x="9976238" y="5392692"/>
            <a:ext cx="2623750" cy="641290"/>
          </a:xfrm>
          <a:prstGeom prst="rect">
            <a:avLst/>
          </a:prstGeom>
        </p:spPr>
        <p:txBody>
          <a:bodyPr spcFirstLastPara="1" wrap="square" lIns="110852" tIns="110852" rIns="110852" bIns="110852" anchor="ctr" anchorCtr="0">
            <a:noAutofit/>
          </a:bodyPr>
          <a:lstStyle>
            <a:lvl1pPr marL="234950" indent="-234950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rgbClr val="003399"/>
              </a:buClr>
              <a:buFont typeface="Webdings" pitchFamily="18" charset="2"/>
              <a:buChar char="4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0663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623888" indent="-1603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»"/>
              <a:defRPr sz="1300" baseline="0">
                <a:solidFill>
                  <a:schemeClr val="tx1"/>
                </a:solidFill>
                <a:latin typeface="+mn-lt"/>
              </a:defRPr>
            </a:lvl3pPr>
            <a:lvl4pPr marL="855663" indent="-1730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4pPr>
            <a:lvl5pPr marL="1030288" indent="-1158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pitchFamily="34" charset="0"/>
              <a:buChar char="»"/>
              <a:defRPr sz="1200" baseline="0">
                <a:solidFill>
                  <a:schemeClr val="tx1"/>
                </a:solidFill>
                <a:latin typeface="+mn-lt"/>
              </a:defRPr>
            </a:lvl5pPr>
            <a:lvl6pPr marL="29749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6pPr>
            <a:lvl7pPr marL="34321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7pPr>
            <a:lvl8pPr marL="38893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8pPr>
            <a:lvl9pPr marL="43465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IN" sz="1800" kern="0" dirty="0">
              <a:latin typeface="Arial Rounded MT Bold" panose="020F0704030504030204" pitchFamily="34" charset="0"/>
            </a:endParaRPr>
          </a:p>
        </p:txBody>
      </p:sp>
      <p:sp>
        <p:nvSpPr>
          <p:cNvPr id="2054" name="Oval 2053">
            <a:extLst>
              <a:ext uri="{FF2B5EF4-FFF2-40B4-BE49-F238E27FC236}">
                <a16:creationId xmlns:a16="http://schemas.microsoft.com/office/drawing/2014/main" id="{E684822B-C312-6DF2-FD72-3782B99DD9C5}"/>
              </a:ext>
            </a:extLst>
          </p:cNvPr>
          <p:cNvSpPr/>
          <p:nvPr/>
        </p:nvSpPr>
        <p:spPr bwMode="auto">
          <a:xfrm>
            <a:off x="8888859" y="5319962"/>
            <a:ext cx="744279" cy="744279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IN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55" name="Rectangle: Rounded Corners 2054">
            <a:extLst>
              <a:ext uri="{FF2B5EF4-FFF2-40B4-BE49-F238E27FC236}">
                <a16:creationId xmlns:a16="http://schemas.microsoft.com/office/drawing/2014/main" id="{F081FB14-C8C6-F267-256B-7608716E593D}"/>
              </a:ext>
            </a:extLst>
          </p:cNvPr>
          <p:cNvSpPr/>
          <p:nvPr/>
        </p:nvSpPr>
        <p:spPr bwMode="auto">
          <a:xfrm>
            <a:off x="9821136" y="5364533"/>
            <a:ext cx="2623750" cy="66945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100000"/>
              </a:spcBef>
              <a:buClrTx/>
            </a:pPr>
            <a:endParaRPr lang="en-IN" sz="1800" kern="0" dirty="0" smtClean="0">
              <a:latin typeface="Arial Rounded MT Bold" panose="020F0704030504030204" pitchFamily="34" charset="0"/>
            </a:endParaRPr>
          </a:p>
          <a:p>
            <a:pPr eaLnBrk="1" hangingPunct="1">
              <a:spcBef>
                <a:spcPct val="100000"/>
              </a:spcBef>
              <a:buClrTx/>
            </a:pPr>
            <a:r>
              <a:rPr lang="en-IN" sz="1800" kern="0" dirty="0" smtClean="0">
                <a:latin typeface="Arial Rounded MT Bold" panose="020F0704030504030204" pitchFamily="34" charset="0"/>
              </a:rPr>
              <a:t>DELIVERY </a:t>
            </a:r>
            <a:r>
              <a:rPr lang="en-IN" sz="1800" kern="0" dirty="0">
                <a:latin typeface="Arial Rounded MT Bold" panose="020F0704030504030204" pitchFamily="34" charset="0"/>
              </a:rPr>
              <a:t>ANALYSIS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endParaRPr lang="en-IN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4" name="Google Shape;799;p30">
            <a:extLst>
              <a:ext uri="{FF2B5EF4-FFF2-40B4-BE49-F238E27FC236}">
                <a16:creationId xmlns:a16="http://schemas.microsoft.com/office/drawing/2014/main" id="{F57F2937-501F-D779-C294-D785FA28B69B}"/>
              </a:ext>
            </a:extLst>
          </p:cNvPr>
          <p:cNvSpPr txBox="1">
            <a:spLocks/>
          </p:cNvSpPr>
          <p:nvPr/>
        </p:nvSpPr>
        <p:spPr>
          <a:xfrm>
            <a:off x="5378090" y="5378613"/>
            <a:ext cx="2623750" cy="641290"/>
          </a:xfrm>
          <a:prstGeom prst="rect">
            <a:avLst/>
          </a:prstGeom>
        </p:spPr>
        <p:txBody>
          <a:bodyPr spcFirstLastPara="1" wrap="square" lIns="110852" tIns="110852" rIns="110852" bIns="110852" anchor="ctr" anchorCtr="0">
            <a:noAutofit/>
          </a:bodyPr>
          <a:lstStyle>
            <a:lvl1pPr marL="234950" indent="-234950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rgbClr val="003399"/>
              </a:buClr>
              <a:buFont typeface="Webdings" pitchFamily="18" charset="2"/>
              <a:buChar char="4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0663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623888" indent="-1603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»"/>
              <a:defRPr sz="1300" baseline="0">
                <a:solidFill>
                  <a:schemeClr val="tx1"/>
                </a:solidFill>
                <a:latin typeface="+mn-lt"/>
              </a:defRPr>
            </a:lvl3pPr>
            <a:lvl4pPr marL="855663" indent="-1730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4pPr>
            <a:lvl5pPr marL="1030288" indent="-1158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pitchFamily="34" charset="0"/>
              <a:buChar char="»"/>
              <a:defRPr sz="1200" baseline="0">
                <a:solidFill>
                  <a:schemeClr val="tx1"/>
                </a:solidFill>
                <a:latin typeface="+mn-lt"/>
              </a:defRPr>
            </a:lvl5pPr>
            <a:lvl6pPr marL="29749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6pPr>
            <a:lvl7pPr marL="34321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7pPr>
            <a:lvl8pPr marL="38893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8pPr>
            <a:lvl9pPr marL="43465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kern="0" dirty="0" smtClean="0">
                <a:latin typeface="Arial Rounded MT Bold" panose="020F0704030504030204" pitchFamily="34" charset="0"/>
              </a:rPr>
              <a:t>ORDER</a:t>
            </a:r>
            <a:r>
              <a:rPr lang="en-IN" sz="1800" kern="0" dirty="0">
                <a:latin typeface="Arial Rounded MT Bold" panose="020F0704030504030204" pitchFamily="34" charset="0"/>
              </a:rPr>
              <a:t> </a:t>
            </a:r>
            <a:r>
              <a:rPr lang="en-IN" sz="1800" kern="0" dirty="0" smtClean="0">
                <a:latin typeface="Arial Rounded MT Bold" panose="020F0704030504030204" pitchFamily="34" charset="0"/>
              </a:rPr>
              <a:t>RETURN </a:t>
            </a:r>
            <a:r>
              <a:rPr lang="en-IN" sz="1800" kern="0" dirty="0">
                <a:latin typeface="Arial Rounded MT Bold" panose="020F0704030504030204" pitchFamily="34" charset="0"/>
              </a:rPr>
              <a:t>ANALYSIS</a:t>
            </a:r>
          </a:p>
        </p:txBody>
      </p:sp>
      <p:sp>
        <p:nvSpPr>
          <p:cNvPr id="65" name="Google Shape;799;p30">
            <a:extLst>
              <a:ext uri="{FF2B5EF4-FFF2-40B4-BE49-F238E27FC236}">
                <a16:creationId xmlns:a16="http://schemas.microsoft.com/office/drawing/2014/main" id="{28EC9435-2A21-1D89-5BE6-234290393F1B}"/>
              </a:ext>
            </a:extLst>
          </p:cNvPr>
          <p:cNvSpPr txBox="1">
            <a:spLocks/>
          </p:cNvSpPr>
          <p:nvPr/>
        </p:nvSpPr>
        <p:spPr>
          <a:xfrm>
            <a:off x="1064476" y="5371456"/>
            <a:ext cx="2623750" cy="641290"/>
          </a:xfrm>
          <a:prstGeom prst="rect">
            <a:avLst/>
          </a:prstGeom>
        </p:spPr>
        <p:txBody>
          <a:bodyPr spcFirstLastPara="1" wrap="square" lIns="110852" tIns="110852" rIns="110852" bIns="110852" anchor="ctr" anchorCtr="0">
            <a:noAutofit/>
          </a:bodyPr>
          <a:lstStyle>
            <a:lvl1pPr marL="234950" indent="-234950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rgbClr val="003399"/>
              </a:buClr>
              <a:buFont typeface="Webdings" pitchFamily="18" charset="2"/>
              <a:buChar char="4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0663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623888" indent="-1603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»"/>
              <a:defRPr sz="1300" baseline="0">
                <a:solidFill>
                  <a:schemeClr val="tx1"/>
                </a:solidFill>
                <a:latin typeface="+mn-lt"/>
              </a:defRPr>
            </a:lvl3pPr>
            <a:lvl4pPr marL="855663" indent="-1730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4pPr>
            <a:lvl5pPr marL="1030288" indent="-1158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pitchFamily="34" charset="0"/>
              <a:buChar char="»"/>
              <a:defRPr sz="1200" baseline="0">
                <a:solidFill>
                  <a:schemeClr val="tx1"/>
                </a:solidFill>
                <a:latin typeface="+mn-lt"/>
              </a:defRPr>
            </a:lvl5pPr>
            <a:lvl6pPr marL="29749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6pPr>
            <a:lvl7pPr marL="34321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7pPr>
            <a:lvl8pPr marL="38893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8pPr>
            <a:lvl9pPr marL="43465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kern="0" dirty="0" smtClean="0">
                <a:latin typeface="Arial Rounded MT Bold" panose="020F0704030504030204" pitchFamily="34" charset="0"/>
              </a:rPr>
              <a:t>SELLER ANALYSIS</a:t>
            </a:r>
            <a:endParaRPr lang="en-IN" sz="1800" kern="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30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D95CF42-C92D-3856-F7F0-85DEBF48BE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1642119"/>
              </p:ext>
            </p:extLst>
          </p:nvPr>
        </p:nvGraphicFramePr>
        <p:xfrm>
          <a:off x="719874" y="1112837"/>
          <a:ext cx="5029202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EE5144E-FEC8-4435-1835-00E145ADB1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3572141"/>
              </p:ext>
            </p:extLst>
          </p:nvPr>
        </p:nvGraphicFramePr>
        <p:xfrm>
          <a:off x="6492026" y="1112837"/>
          <a:ext cx="5029202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20953CF3-3004-9A16-9F75-FCBDF608D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874" y="4900498"/>
            <a:ext cx="4876800" cy="2077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all" normalizeH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Customer Order Frequency and Total Amount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SELECT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cu.customer_name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, COUNT(DISTINCT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o.order_id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AS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Number_of_orders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, SUM(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t.total_amount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 AS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total_order_amount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order_detail_FACT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o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JOIN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customer_detail_DIM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cu ON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o.customer_id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cu.customer_id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JOIN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transaction_detail_DIM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t ON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o.transaction_id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t.transaction_id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GROUP BY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cu.customer_name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ORDER BY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Number_of_orders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DESC,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total_order_amount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DESC;</a:t>
            </a:r>
            <a:endParaRPr kumimoji="0" lang="en-US" altLang="en-US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E257B1-FEB1-0F51-A34D-D9EB76B2E64F}"/>
              </a:ext>
            </a:extLst>
          </p:cNvPr>
          <p:cNvSpPr txBox="1"/>
          <p:nvPr/>
        </p:nvSpPr>
        <p:spPr>
          <a:xfrm>
            <a:off x="6492026" y="4782183"/>
            <a:ext cx="5715000" cy="2489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b="1" cap="all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INSIGHT</a:t>
            </a:r>
            <a:r>
              <a:rPr lang="en-US" sz="900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900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900" dirty="0">
              <a:solidFill>
                <a:srgbClr val="222222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Number of Orders Done by Customer:</a:t>
            </a:r>
          </a:p>
          <a:p>
            <a:pPr algn="l"/>
            <a:r>
              <a:rPr lang="en-GB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r>
              <a:rPr lang="en-GB" sz="900" i="1" dirty="0" err="1" smtClean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Bhavika</a:t>
            </a:r>
            <a:r>
              <a:rPr lang="en-GB" sz="900" i="1" dirty="0" smtClean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and Michele </a:t>
            </a:r>
            <a:r>
              <a:rPr lang="en-GB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have made the most number of orders.</a:t>
            </a:r>
          </a:p>
          <a:p>
            <a:pPr algn="l"/>
            <a:r>
              <a:rPr lang="en-GB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Other customers like Ravi, </a:t>
            </a:r>
            <a:r>
              <a:rPr lang="en-GB" sz="900" i="1" dirty="0" smtClean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Arjun</a:t>
            </a:r>
            <a:r>
              <a:rPr lang="en-GB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, and Ankit have placed fewer orders.</a:t>
            </a:r>
          </a:p>
          <a:p>
            <a:pPr algn="l"/>
            <a:r>
              <a:rPr lang="en-GB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It seems that </a:t>
            </a:r>
            <a:r>
              <a:rPr lang="en-GB" sz="900" i="1" dirty="0" err="1" smtClean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Bhavika</a:t>
            </a:r>
            <a:r>
              <a:rPr lang="en-GB" sz="900" i="1" dirty="0" smtClean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and Michele </a:t>
            </a:r>
            <a:r>
              <a:rPr lang="en-GB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are the most frequent customers.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GB" sz="900" i="1" dirty="0">
              <a:solidFill>
                <a:srgbClr val="222222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Amount of Orders Done by Customer:</a:t>
            </a:r>
          </a:p>
          <a:p>
            <a:pPr algn="l"/>
            <a:r>
              <a:rPr lang="en-GB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Despite having fewer individual orders, </a:t>
            </a:r>
            <a:r>
              <a:rPr lang="en-GB" sz="900" i="1" dirty="0" smtClean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Rubin </a:t>
            </a:r>
            <a:r>
              <a:rPr lang="en-GB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stands out with a significantly</a:t>
            </a:r>
          </a:p>
          <a:p>
            <a:pPr algn="l"/>
            <a:r>
              <a:rPr lang="en-GB" sz="900" i="1" dirty="0">
                <a:solidFill>
                  <a:srgbClr val="222222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r>
              <a:rPr lang="en-GB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higher total order amount.</a:t>
            </a:r>
          </a:p>
          <a:p>
            <a:pPr algn="l"/>
            <a:r>
              <a:rPr lang="en-GB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r>
              <a:rPr lang="en-GB" sz="900" i="1" dirty="0" err="1" smtClean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Bhavika</a:t>
            </a:r>
            <a:r>
              <a:rPr lang="en-GB" sz="900" i="1" dirty="0" smtClean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who has placed more orders, has a lower total order amount compared to</a:t>
            </a:r>
          </a:p>
          <a:p>
            <a:pPr algn="l"/>
            <a:r>
              <a:rPr lang="en-GB" sz="900" i="1" dirty="0">
                <a:solidFill>
                  <a:srgbClr val="222222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r>
              <a:rPr lang="en-GB" sz="900" i="1" dirty="0" smtClean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Michele.</a:t>
            </a:r>
            <a:endParaRPr lang="en-GB" sz="900" i="1" dirty="0">
              <a:solidFill>
                <a:srgbClr val="222222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This suggests that </a:t>
            </a:r>
            <a:r>
              <a:rPr lang="en-GB" sz="900" i="1" dirty="0" smtClean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Michele’s </a:t>
            </a:r>
            <a:r>
              <a:rPr lang="en-GB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orders are of higher value.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GB" sz="900" i="1" dirty="0">
              <a:solidFill>
                <a:srgbClr val="222222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 short, while </a:t>
            </a:r>
            <a:r>
              <a:rPr lang="en-GB" sz="900" i="1" dirty="0" err="1" smtClean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Bhavika</a:t>
            </a:r>
            <a:r>
              <a:rPr lang="en-GB" sz="900" i="1" dirty="0" smtClean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&amp; Michele </a:t>
            </a:r>
            <a:r>
              <a:rPr lang="en-GB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has more orders, </a:t>
            </a:r>
            <a:r>
              <a:rPr lang="en-GB" sz="900" i="1" dirty="0" smtClean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Rubin’s </a:t>
            </a:r>
            <a:r>
              <a:rPr lang="en-GB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orders contribute more to the overall revenue.</a:t>
            </a:r>
          </a:p>
        </p:txBody>
      </p:sp>
      <p:pic>
        <p:nvPicPr>
          <p:cNvPr id="8" name="Picture 2" descr="Amazon Logo Transparent PNG - PNG All | PNG All">
            <a:extLst>
              <a:ext uri="{FF2B5EF4-FFF2-40B4-BE49-F238E27FC236}">
                <a16:creationId xmlns:a16="http://schemas.microsoft.com/office/drawing/2014/main" id="{33816DC4-C62A-E61C-CF04-14C1D6070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3" y="83996"/>
            <a:ext cx="744279" cy="744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BDC15D4-592B-3DEE-287E-5B696DD7CD10}"/>
              </a:ext>
            </a:extLst>
          </p:cNvPr>
          <p:cNvSpPr/>
          <p:nvPr/>
        </p:nvSpPr>
        <p:spPr>
          <a:xfrm>
            <a:off x="1575594" y="83996"/>
            <a:ext cx="98403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3175">
                  <a:solidFill>
                    <a:schemeClr val="tx1"/>
                  </a:solidFill>
                </a:ln>
                <a:latin typeface="Arial Rounded MT Bold" panose="020F0704030504030204" pitchFamily="34" charset="0"/>
              </a:rPr>
              <a:t>CUSTOMER 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168CEA-1F51-F6A6-79B9-ACFB608A0208}"/>
              </a:ext>
            </a:extLst>
          </p:cNvPr>
          <p:cNvSpPr/>
          <p:nvPr/>
        </p:nvSpPr>
        <p:spPr bwMode="auto">
          <a:xfrm>
            <a:off x="719875" y="1112837"/>
            <a:ext cx="5122920" cy="3429000"/>
          </a:xfrm>
          <a:prstGeom prst="rect">
            <a:avLst/>
          </a:prstGeom>
          <a:noFill/>
          <a:ln w="3175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IN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6E19B3-A975-E1EA-2F62-0B80AAA22B7D}"/>
              </a:ext>
            </a:extLst>
          </p:cNvPr>
          <p:cNvSpPr/>
          <p:nvPr/>
        </p:nvSpPr>
        <p:spPr bwMode="auto">
          <a:xfrm>
            <a:off x="6492026" y="1112837"/>
            <a:ext cx="5122920" cy="3429000"/>
          </a:xfrm>
          <a:prstGeom prst="rect">
            <a:avLst/>
          </a:prstGeom>
          <a:noFill/>
          <a:ln w="3175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IN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5C7CAF-88BD-BF0C-5121-E93C0373E220}"/>
              </a:ext>
            </a:extLst>
          </p:cNvPr>
          <p:cNvSpPr/>
          <p:nvPr/>
        </p:nvSpPr>
        <p:spPr bwMode="auto">
          <a:xfrm>
            <a:off x="719875" y="4826399"/>
            <a:ext cx="5122920" cy="2306238"/>
          </a:xfrm>
          <a:prstGeom prst="rect">
            <a:avLst/>
          </a:prstGeom>
          <a:noFill/>
          <a:ln w="3175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IN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67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845247-499E-B5EE-87C8-AB4FD768D469}"/>
              </a:ext>
            </a:extLst>
          </p:cNvPr>
          <p:cNvSpPr txBox="1"/>
          <p:nvPr/>
        </p:nvSpPr>
        <p:spPr>
          <a:xfrm>
            <a:off x="356394" y="1577731"/>
            <a:ext cx="8839200" cy="3384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cap="all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TOTAL number </a:t>
            </a:r>
            <a:r>
              <a:rPr lang="en-GB" b="1" cap="all" dirty="0" smtClean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of </a:t>
            </a:r>
            <a:r>
              <a:rPr lang="en-GB" b="1" cap="all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customers having prime membership</a:t>
            </a:r>
          </a:p>
          <a:p>
            <a:pPr algn="l"/>
            <a:endParaRPr lang="en-GB" b="1" cap="all" dirty="0">
              <a:solidFill>
                <a:srgbClr val="222222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1050" i="1" cap="all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select count(</a:t>
            </a:r>
            <a:r>
              <a:rPr lang="en-GB" sz="1050" i="1" cap="all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customer_id</a:t>
            </a:r>
            <a:r>
              <a:rPr lang="en-GB" sz="1050" i="1" cap="all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 AS "</a:t>
            </a:r>
            <a:r>
              <a:rPr lang="en-GB" sz="1050" i="1" cap="all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total_prime_members</a:t>
            </a:r>
            <a:r>
              <a:rPr lang="en-GB" sz="1050" i="1" cap="all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</a:p>
          <a:p>
            <a:pPr algn="l"/>
            <a:r>
              <a:rPr lang="en-GB" sz="1050" i="1" cap="all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GB" sz="1050" i="1" cap="all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customer_detail_DIM</a:t>
            </a:r>
            <a:endParaRPr lang="en-GB" sz="1050" i="1" cap="all" dirty="0">
              <a:solidFill>
                <a:srgbClr val="222222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1050" i="1" cap="all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where membership status = 'TRUE'</a:t>
            </a:r>
          </a:p>
          <a:p>
            <a:pPr algn="l"/>
            <a:endParaRPr lang="en-GB" sz="1050" i="1" cap="all" dirty="0">
              <a:solidFill>
                <a:srgbClr val="222222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1050" i="1" cap="all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output: (18)</a:t>
            </a:r>
          </a:p>
          <a:p>
            <a:pPr algn="l"/>
            <a:endParaRPr lang="en-GB" b="1" cap="all" dirty="0">
              <a:solidFill>
                <a:srgbClr val="222222"/>
              </a:solidFill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endParaRPr lang="en-GB" b="1" cap="all" dirty="0">
              <a:solidFill>
                <a:srgbClr val="222222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r>
              <a:rPr lang="en-GB" b="1" cap="all" dirty="0">
                <a:solidFill>
                  <a:srgbClr val="222222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TOTAL</a:t>
            </a:r>
            <a:r>
              <a:rPr lang="en-GB" b="1" cap="all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% of customers having prime membership</a:t>
            </a:r>
          </a:p>
          <a:p>
            <a:pPr algn="l"/>
            <a:endParaRPr lang="en-GB" b="1" cap="all" dirty="0">
              <a:solidFill>
                <a:srgbClr val="222222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r>
              <a:rPr lang="en-GB" i="1" cap="all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SELECT COUNT(</a:t>
            </a:r>
            <a:r>
              <a:rPr lang="en-GB" i="1" cap="all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customer_id</a:t>
            </a:r>
            <a:r>
              <a:rPr lang="en-GB" i="1" cap="all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 AS "total customers",</a:t>
            </a:r>
          </a:p>
          <a:p>
            <a:pPr algn="l"/>
            <a:r>
              <a:rPr lang="en-GB" i="1" cap="all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AVG(CASE WHEN </a:t>
            </a:r>
            <a:r>
              <a:rPr lang="en-GB" i="1" cap="all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membership_status</a:t>
            </a:r>
            <a:r>
              <a:rPr lang="en-GB" i="1" cap="all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 'TRUE' THEN 1 ELSE 0 END) * 100 AS "Percentage Of prime members"</a:t>
            </a:r>
          </a:p>
          <a:p>
            <a:pPr algn="l"/>
            <a:r>
              <a:rPr lang="en-GB" i="1" cap="all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GB" i="1" cap="all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customer_detail_DIM</a:t>
            </a:r>
            <a:r>
              <a:rPr lang="en-GB" i="1" cap="all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</a:p>
          <a:p>
            <a:pPr algn="l"/>
            <a:endParaRPr lang="en-GB" i="1" cap="all" dirty="0">
              <a:solidFill>
                <a:srgbClr val="222222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r>
              <a:rPr lang="en-GB" i="1" cap="all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output: total customers: 30</a:t>
            </a:r>
          </a:p>
          <a:p>
            <a:pPr algn="l"/>
            <a:r>
              <a:rPr lang="en-GB" i="1" cap="all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percentage of prime members: 60%</a:t>
            </a:r>
          </a:p>
          <a:p>
            <a:pPr algn="l"/>
            <a:endParaRPr lang="en-GB" i="1" cap="all" dirty="0">
              <a:solidFill>
                <a:srgbClr val="222222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98E238-B405-94AC-18C5-1CE72CD2B58D}"/>
              </a:ext>
            </a:extLst>
          </p:cNvPr>
          <p:cNvSpPr txBox="1"/>
          <p:nvPr/>
        </p:nvSpPr>
        <p:spPr>
          <a:xfrm>
            <a:off x="356394" y="5085681"/>
            <a:ext cx="11811000" cy="964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cap="all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INSIGHT</a:t>
            </a:r>
            <a:r>
              <a:rPr lang="en-US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>
              <a:solidFill>
                <a:srgbClr val="222222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050" i="1" cap="all" dirty="0">
                <a:solidFill>
                  <a:srgbClr val="222222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GB" sz="105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otal customers that have a prime membership are 18 in total number.</a:t>
            </a:r>
            <a:endParaRPr lang="en-GB" sz="1050" i="1" cap="all" dirty="0">
              <a:solidFill>
                <a:srgbClr val="222222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050" i="1" dirty="0">
                <a:solidFill>
                  <a:srgbClr val="222222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So, out of total 30 customers our prime customers i.e. the customers that have prime membership are 18 in number.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05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Hence, the percentage of prime customer we have is 60%.</a:t>
            </a:r>
            <a:endParaRPr lang="en-GB" sz="1050" dirty="0">
              <a:solidFill>
                <a:srgbClr val="222222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Amazon Logo Transparent PNG - PNG All | PNG All">
            <a:extLst>
              <a:ext uri="{FF2B5EF4-FFF2-40B4-BE49-F238E27FC236}">
                <a16:creationId xmlns:a16="http://schemas.microsoft.com/office/drawing/2014/main" id="{07AC1CA0-8CA4-8FA5-D5EE-C0A0D8CB8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3" y="83996"/>
            <a:ext cx="744279" cy="744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9A5D5E1-0C05-5DB2-D5A4-A504E3BD1712}"/>
              </a:ext>
            </a:extLst>
          </p:cNvPr>
          <p:cNvSpPr/>
          <p:nvPr/>
        </p:nvSpPr>
        <p:spPr>
          <a:xfrm>
            <a:off x="1575594" y="83996"/>
            <a:ext cx="98403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3175">
                  <a:solidFill>
                    <a:schemeClr val="tx1"/>
                  </a:solidFill>
                </a:ln>
                <a:latin typeface="Arial Rounded MT Bold" panose="020F0704030504030204" pitchFamily="34" charset="0"/>
              </a:rPr>
              <a:t>MEMBERSHIP ANALYSIS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256FAE-A954-FEEA-FE6C-C03379E620A9}"/>
              </a:ext>
            </a:extLst>
          </p:cNvPr>
          <p:cNvSpPr/>
          <p:nvPr/>
        </p:nvSpPr>
        <p:spPr bwMode="auto">
          <a:xfrm>
            <a:off x="350469" y="1418226"/>
            <a:ext cx="8692725" cy="3544277"/>
          </a:xfrm>
          <a:prstGeom prst="rect">
            <a:avLst/>
          </a:prstGeom>
          <a:noFill/>
          <a:ln w="3175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IN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145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845247-499E-B5EE-87C8-AB4FD768D469}"/>
              </a:ext>
            </a:extLst>
          </p:cNvPr>
          <p:cNvSpPr txBox="1"/>
          <p:nvPr/>
        </p:nvSpPr>
        <p:spPr>
          <a:xfrm>
            <a:off x="584994" y="5311673"/>
            <a:ext cx="5334000" cy="1665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b="1" cap="all" dirty="0">
                <a:solidFill>
                  <a:srgbClr val="222222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TOTAL QUANTITY AND TOTAL AMOUNT OF EACH PRODUCT SOLD</a:t>
            </a:r>
          </a:p>
          <a:p>
            <a:pPr algn="l"/>
            <a:endParaRPr lang="en-GB" b="1" cap="all" dirty="0">
              <a:solidFill>
                <a:srgbClr val="222222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r>
              <a:rPr lang="en-US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SELECT </a:t>
            </a:r>
            <a:r>
              <a:rPr lang="en-US" i="1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p.product_name</a:t>
            </a:r>
            <a:r>
              <a:rPr lang="en-US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, SUM(</a:t>
            </a:r>
            <a:r>
              <a:rPr lang="en-US" i="1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f.order_quantity</a:t>
            </a:r>
            <a:r>
              <a:rPr lang="en-US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 AS </a:t>
            </a:r>
            <a:r>
              <a:rPr lang="en-US" i="1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total_sold</a:t>
            </a:r>
            <a:r>
              <a:rPr lang="en-US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, SUM(</a:t>
            </a:r>
            <a:r>
              <a:rPr lang="en-US" i="1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f.order_quantity</a:t>
            </a:r>
            <a:r>
              <a:rPr lang="en-US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* </a:t>
            </a:r>
            <a:r>
              <a:rPr lang="en-US" i="1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s.selling_price</a:t>
            </a:r>
            <a:r>
              <a:rPr lang="en-US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 AS </a:t>
            </a:r>
            <a:r>
              <a:rPr lang="en-US" i="1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total_revenue</a:t>
            </a:r>
            <a:r>
              <a:rPr lang="en-US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i="1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order_detail_FACT</a:t>
            </a:r>
            <a:r>
              <a:rPr lang="en-US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f</a:t>
            </a:r>
            <a:br>
              <a:rPr lang="en-US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JOIN </a:t>
            </a:r>
            <a:r>
              <a:rPr lang="en-US" i="1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sku_detail_DIM</a:t>
            </a:r>
            <a:r>
              <a:rPr lang="en-US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s ON </a:t>
            </a:r>
            <a:r>
              <a:rPr lang="en-US" i="1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f.sku_id</a:t>
            </a:r>
            <a:r>
              <a:rPr lang="en-US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i="1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s.sku_id</a:t>
            </a:r>
            <a:r>
              <a:rPr lang="en-US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JOIN </a:t>
            </a:r>
            <a:r>
              <a:rPr lang="en-US" i="1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product_detail_SUBDIM</a:t>
            </a:r>
            <a:r>
              <a:rPr lang="en-US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p ON </a:t>
            </a:r>
            <a:r>
              <a:rPr lang="en-US" i="1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s.product_id</a:t>
            </a:r>
            <a:r>
              <a:rPr lang="en-US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i="1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p.product_id</a:t>
            </a:r>
            <a:r>
              <a:rPr lang="en-US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GROUP BY </a:t>
            </a:r>
            <a:r>
              <a:rPr lang="en-US" i="1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p.product_name</a:t>
            </a:r>
            <a:r>
              <a:rPr lang="en-US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ORDER BY </a:t>
            </a:r>
            <a:r>
              <a:rPr lang="en-US" i="1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total_sold</a:t>
            </a:r>
            <a:r>
              <a:rPr lang="en-US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DESC;</a:t>
            </a:r>
            <a:endParaRPr lang="en-IN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8A7EF6C8-AE77-0831-334F-0D14EE76C7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100664"/>
              </p:ext>
            </p:extLst>
          </p:nvPr>
        </p:nvGraphicFramePr>
        <p:xfrm>
          <a:off x="432593" y="1265237"/>
          <a:ext cx="5486401" cy="36094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C8B84A0-CB69-717A-E28E-78E5288434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3882220"/>
              </p:ext>
            </p:extLst>
          </p:nvPr>
        </p:nvGraphicFramePr>
        <p:xfrm>
          <a:off x="6757194" y="1265237"/>
          <a:ext cx="5486401" cy="36094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38E896D-C3FC-40EA-90CF-FBD92E46F2DF}"/>
              </a:ext>
            </a:extLst>
          </p:cNvPr>
          <p:cNvSpPr txBox="1"/>
          <p:nvPr/>
        </p:nvSpPr>
        <p:spPr>
          <a:xfrm>
            <a:off x="6578417" y="5220879"/>
            <a:ext cx="5665178" cy="1755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b="1" cap="all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INSIGHT</a:t>
            </a:r>
            <a:r>
              <a:rPr lang="en-US" sz="900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900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900" dirty="0">
              <a:solidFill>
                <a:srgbClr val="222222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Total Revenue by Product:</a:t>
            </a:r>
          </a:p>
          <a:p>
            <a:pPr algn="l"/>
            <a:r>
              <a:rPr lang="en-GB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r>
              <a:rPr lang="en-GB" sz="900" i="1" dirty="0" smtClean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Smartphone XYZ </a:t>
            </a:r>
            <a:r>
              <a:rPr lang="en-GB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has the highest revenue, followed by </a:t>
            </a:r>
            <a:r>
              <a:rPr lang="en-GB" sz="900" i="1" dirty="0" smtClean="0">
                <a:solidFill>
                  <a:srgbClr val="222222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Leather Sofa Set &amp; Gaming </a:t>
            </a:r>
          </a:p>
          <a:p>
            <a:pPr algn="l"/>
            <a:r>
              <a:rPr lang="en-GB" sz="900" i="1" dirty="0">
                <a:solidFill>
                  <a:srgbClr val="222222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900" i="1" dirty="0" smtClean="0">
                <a:solidFill>
                  <a:srgbClr val="222222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Laptop</a:t>
            </a:r>
            <a:r>
              <a:rPr lang="en-GB" sz="900" i="1" dirty="0" smtClean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GB" sz="900" i="1" dirty="0">
              <a:solidFill>
                <a:srgbClr val="222222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900" i="1" dirty="0">
                <a:solidFill>
                  <a:srgbClr val="222222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r>
              <a:rPr lang="en-GB" sz="900" i="1" dirty="0" smtClean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Sunglass has </a:t>
            </a:r>
            <a:r>
              <a:rPr lang="en-GB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the lowest revenue.</a:t>
            </a:r>
          </a:p>
          <a:p>
            <a:pPr algn="l"/>
            <a:r>
              <a:rPr lang="en-GB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Total Quantity Sold by Product:</a:t>
            </a:r>
          </a:p>
          <a:p>
            <a:pPr algn="l"/>
            <a:r>
              <a:rPr lang="en-GB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r>
              <a:rPr lang="en-GB" sz="900" i="1" dirty="0" smtClean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Cereal Box &amp; Summer Dress </a:t>
            </a:r>
            <a:r>
              <a:rPr lang="en-GB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is the top-selling product, followed by Yoga Mat </a:t>
            </a:r>
            <a:r>
              <a:rPr lang="en-GB" sz="900" i="1" dirty="0" smtClean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and</a:t>
            </a:r>
          </a:p>
          <a:p>
            <a:pPr algn="l"/>
            <a:r>
              <a:rPr lang="en-GB" sz="900" i="1" dirty="0">
                <a:solidFill>
                  <a:srgbClr val="222222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900" i="1" dirty="0" smtClean="0">
                <a:solidFill>
                  <a:srgbClr val="222222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GB" sz="900" i="1" dirty="0" smtClean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Smartphone XYZ and Bluetooth Device.</a:t>
            </a:r>
            <a:endParaRPr lang="en-GB" sz="900" i="1" dirty="0">
              <a:solidFill>
                <a:srgbClr val="222222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r>
              <a:rPr lang="en-GB" sz="900" i="1" dirty="0" smtClean="0">
                <a:solidFill>
                  <a:srgbClr val="222222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Baseball</a:t>
            </a:r>
            <a:r>
              <a:rPr lang="en-GB" sz="900" i="1" dirty="0" smtClean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has the lowest sales.</a:t>
            </a:r>
          </a:p>
        </p:txBody>
      </p:sp>
      <p:pic>
        <p:nvPicPr>
          <p:cNvPr id="9" name="Picture 2" descr="Amazon Logo Transparent PNG - PNG All | PNG All">
            <a:extLst>
              <a:ext uri="{FF2B5EF4-FFF2-40B4-BE49-F238E27FC236}">
                <a16:creationId xmlns:a16="http://schemas.microsoft.com/office/drawing/2014/main" id="{D3B6BFB9-430A-07DE-89BB-B8A8C90B7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3" y="83996"/>
            <a:ext cx="744279" cy="744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7AF4C5B-B505-C983-F666-6D0E6127B28E}"/>
              </a:ext>
            </a:extLst>
          </p:cNvPr>
          <p:cNvSpPr/>
          <p:nvPr/>
        </p:nvSpPr>
        <p:spPr>
          <a:xfrm>
            <a:off x="1575594" y="83996"/>
            <a:ext cx="98403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3175">
                  <a:solidFill>
                    <a:schemeClr val="tx1"/>
                  </a:solidFill>
                </a:ln>
                <a:latin typeface="Arial Rounded MT Bold" panose="020F0704030504030204" pitchFamily="34" charset="0"/>
              </a:rPr>
              <a:t>PRODUCT &amp; CATEGORY ANALYSIS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9355CA-0564-11E6-A587-0D846C00F7B5}"/>
              </a:ext>
            </a:extLst>
          </p:cNvPr>
          <p:cNvSpPr/>
          <p:nvPr/>
        </p:nvSpPr>
        <p:spPr bwMode="auto">
          <a:xfrm>
            <a:off x="356392" y="1265237"/>
            <a:ext cx="5715001" cy="3609474"/>
          </a:xfrm>
          <a:prstGeom prst="rect">
            <a:avLst/>
          </a:prstGeom>
          <a:noFill/>
          <a:ln w="3175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IN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78259C-DF5B-871D-46D5-43A19EF32D7E}"/>
              </a:ext>
            </a:extLst>
          </p:cNvPr>
          <p:cNvSpPr/>
          <p:nvPr/>
        </p:nvSpPr>
        <p:spPr bwMode="auto">
          <a:xfrm>
            <a:off x="6452394" y="1265237"/>
            <a:ext cx="5715001" cy="3609474"/>
          </a:xfrm>
          <a:prstGeom prst="rect">
            <a:avLst/>
          </a:prstGeom>
          <a:noFill/>
          <a:ln w="3175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IN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AA31CE-CB64-3928-9368-FA6F36C87F93}"/>
              </a:ext>
            </a:extLst>
          </p:cNvPr>
          <p:cNvSpPr/>
          <p:nvPr/>
        </p:nvSpPr>
        <p:spPr bwMode="auto">
          <a:xfrm>
            <a:off x="356392" y="5227637"/>
            <a:ext cx="5715001" cy="1829912"/>
          </a:xfrm>
          <a:prstGeom prst="rect">
            <a:avLst/>
          </a:prstGeom>
          <a:noFill/>
          <a:ln w="3175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IN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570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845247-499E-B5EE-87C8-AB4FD768D469}"/>
              </a:ext>
            </a:extLst>
          </p:cNvPr>
          <p:cNvSpPr txBox="1"/>
          <p:nvPr/>
        </p:nvSpPr>
        <p:spPr>
          <a:xfrm>
            <a:off x="5885245" y="1285302"/>
            <a:ext cx="5626191" cy="1642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1" cap="all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ToP</a:t>
            </a:r>
            <a:r>
              <a:rPr lang="en-US" sz="1000" b="1" cap="all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5 SOLD PRODUCTS BY QUANTITY</a:t>
            </a:r>
            <a:endParaRPr lang="en-US" sz="1000" b="1" cap="all" dirty="0">
              <a:solidFill>
                <a:srgbClr val="222222"/>
              </a:solidFill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endParaRPr lang="en-US" sz="1050" b="1" i="1" cap="all" dirty="0">
              <a:solidFill>
                <a:srgbClr val="222222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9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US" sz="9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PR.product_name</a:t>
            </a:r>
            <a:r>
              <a:rPr lang="en-US" sz="9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sz="9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OD.order_quantity</a:t>
            </a:r>
            <a:r>
              <a:rPr lang="en-US" sz="9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en-US" sz="9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total_quantity_sold</a:t>
            </a:r>
            <a:endParaRPr lang="en-US" sz="900" i="1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sz="9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sz="9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order_detail_FACT</a:t>
            </a:r>
            <a:r>
              <a:rPr lang="en-US" sz="9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OD</a:t>
            </a:r>
          </a:p>
          <a:p>
            <a:pPr algn="l"/>
            <a:r>
              <a:rPr lang="en-US" sz="9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sz="9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sku_detail_DIM</a:t>
            </a:r>
            <a:r>
              <a:rPr lang="en-US" sz="9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SK ON </a:t>
            </a:r>
            <a:r>
              <a:rPr lang="en-US" sz="9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OD.sku_id</a:t>
            </a:r>
            <a:r>
              <a:rPr lang="en-US" sz="9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9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SK.sku_id</a:t>
            </a:r>
            <a:endParaRPr lang="en-US" sz="900" i="1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sz="9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sz="9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product_detail_SUBDIM</a:t>
            </a:r>
            <a:r>
              <a:rPr lang="en-US" sz="9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PR ON </a:t>
            </a:r>
            <a:r>
              <a:rPr lang="en-US" sz="9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SK.product_id</a:t>
            </a:r>
            <a:r>
              <a:rPr lang="en-US" sz="9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9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PR.product_id</a:t>
            </a:r>
            <a:endParaRPr lang="en-US" sz="900" i="1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sz="9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sz="9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category_detail_SUBDIM</a:t>
            </a:r>
            <a:r>
              <a:rPr lang="en-US" sz="9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CA ON </a:t>
            </a:r>
            <a:r>
              <a:rPr lang="en-US" sz="9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PR.category_id</a:t>
            </a:r>
            <a:r>
              <a:rPr lang="en-US" sz="9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9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CA.category_id</a:t>
            </a:r>
            <a:endParaRPr lang="en-US" sz="900" i="1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sz="9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sz="9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PR.product_name</a:t>
            </a:r>
            <a:endParaRPr lang="en-US" sz="900" i="1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sz="9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sz="9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total_quantity_sold</a:t>
            </a:r>
            <a:r>
              <a:rPr lang="en-US" sz="9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DESC</a:t>
            </a:r>
          </a:p>
          <a:p>
            <a:pPr algn="l"/>
            <a:r>
              <a:rPr lang="en-US" sz="9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FETCH FIRST 5 ROWS ONLY / WHERE ROWNUM &lt;= 5;</a:t>
            </a:r>
            <a:endParaRPr lang="en-IN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8A7EF6C8-AE77-0831-334F-0D14EE76C7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9821705"/>
              </p:ext>
            </p:extLst>
          </p:nvPr>
        </p:nvGraphicFramePr>
        <p:xfrm>
          <a:off x="889794" y="1189037"/>
          <a:ext cx="42672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2845247-499E-B5EE-87C8-AB4FD768D469}"/>
              </a:ext>
            </a:extLst>
          </p:cNvPr>
          <p:cNvSpPr txBox="1"/>
          <p:nvPr/>
        </p:nvSpPr>
        <p:spPr>
          <a:xfrm>
            <a:off x="5868996" y="3627437"/>
            <a:ext cx="5715000" cy="1617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1" cap="all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ToP</a:t>
            </a:r>
            <a:r>
              <a:rPr lang="en-US" sz="1000" b="1" cap="all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5 PRODUCTS BY SALES AMOUNT</a:t>
            </a:r>
            <a:endParaRPr lang="en-US" sz="1000" b="1" cap="all" dirty="0">
              <a:solidFill>
                <a:srgbClr val="222222"/>
              </a:solidFill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endParaRPr lang="en-US" sz="900" b="1" i="1" cap="all" dirty="0">
              <a:solidFill>
                <a:srgbClr val="222222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9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US" sz="9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PR.product_name</a:t>
            </a:r>
            <a:r>
              <a:rPr lang="en-US" sz="9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sz="9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TR.total_amount</a:t>
            </a:r>
            <a:r>
              <a:rPr lang="en-US" sz="9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en-US" sz="9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total_sales_amount</a:t>
            </a:r>
            <a:endParaRPr lang="en-US" sz="900" i="1" dirty="0"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pPr algn="l"/>
            <a:r>
              <a:rPr lang="en-US" sz="9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sz="9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transaction_detail_DIM</a:t>
            </a:r>
            <a:r>
              <a:rPr lang="en-US" sz="9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TR</a:t>
            </a:r>
          </a:p>
          <a:p>
            <a:pPr algn="l"/>
            <a:r>
              <a:rPr lang="en-US" sz="9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sz="9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order_detail_FACT</a:t>
            </a:r>
            <a:r>
              <a:rPr lang="en-US" sz="9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OD on </a:t>
            </a:r>
            <a:r>
              <a:rPr lang="en-US" sz="9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TR.transaction_id</a:t>
            </a:r>
            <a:r>
              <a:rPr lang="en-US" sz="9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9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OD.transaction_id</a:t>
            </a:r>
            <a:endParaRPr lang="en-US" sz="900" i="1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sz="9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sz="9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sku_detail_DIM</a:t>
            </a:r>
            <a:r>
              <a:rPr lang="en-US" sz="9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SK ON </a:t>
            </a:r>
            <a:r>
              <a:rPr lang="en-US" sz="9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OD.sku_id</a:t>
            </a:r>
            <a:r>
              <a:rPr lang="en-US" sz="9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9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SK.sku_id</a:t>
            </a:r>
            <a:endParaRPr lang="en-US" sz="900" i="1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sz="9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sz="9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product_detail_SUBDIM</a:t>
            </a:r>
            <a:r>
              <a:rPr lang="en-US" sz="9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PR ON </a:t>
            </a:r>
            <a:r>
              <a:rPr lang="en-US" sz="9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SK.product_id</a:t>
            </a:r>
            <a:r>
              <a:rPr lang="en-US" sz="9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9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PR.product_id</a:t>
            </a:r>
            <a:endParaRPr lang="en-US" sz="900" i="1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sz="9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sz="9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PR.product_name</a:t>
            </a:r>
            <a:endParaRPr lang="en-US" sz="900" i="1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sz="9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sz="9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total_sales_amount</a:t>
            </a:r>
            <a:r>
              <a:rPr lang="en-US" sz="9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DESC</a:t>
            </a:r>
          </a:p>
          <a:p>
            <a:pPr algn="l"/>
            <a:r>
              <a:rPr lang="en-US" sz="9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ROWNUM &lt;= 5;FETCH FIRST </a:t>
            </a:r>
            <a:r>
              <a:rPr lang="en-US" sz="900" i="1" dirty="0">
                <a:latin typeface="Consolas" panose="020B0609020204030204" pitchFamily="49" charset="0"/>
                <a:ea typeface="Calibri" panose="020F0502020204030204" pitchFamily="34" charset="0"/>
              </a:rPr>
              <a:t>5 </a:t>
            </a:r>
            <a:r>
              <a:rPr lang="en-US" sz="9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ROWS ONLY / WHERE ROWNUM &lt;= 5;</a:t>
            </a:r>
            <a:endParaRPr lang="en-IN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A7EF6C8-AE77-0831-334F-0D14EE76C7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1961957"/>
              </p:ext>
            </p:extLst>
          </p:nvPr>
        </p:nvGraphicFramePr>
        <p:xfrm>
          <a:off x="889794" y="3523125"/>
          <a:ext cx="4267200" cy="2002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4D1BC30-1709-1DCD-A1F7-7CD7A1B8AAD7}"/>
              </a:ext>
            </a:extLst>
          </p:cNvPr>
          <p:cNvSpPr txBox="1"/>
          <p:nvPr/>
        </p:nvSpPr>
        <p:spPr>
          <a:xfrm>
            <a:off x="1042194" y="5645055"/>
            <a:ext cx="10097183" cy="1451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b="1" cap="all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INSIGHT</a:t>
            </a:r>
            <a:r>
              <a:rPr lang="en-US" sz="900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900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900" dirty="0">
              <a:solidFill>
                <a:srgbClr val="222222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Top 5 Sold Products by Quantity:</a:t>
            </a:r>
          </a:p>
          <a:p>
            <a:pPr algn="l"/>
            <a:r>
              <a:rPr lang="en-GB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GB" sz="900" i="1" dirty="0" smtClean="0">
                <a:solidFill>
                  <a:srgbClr val="222222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Summer Dress</a:t>
            </a:r>
            <a:r>
              <a:rPr lang="en-GB" sz="900" i="1" dirty="0" smtClean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and Cereal Boxes are the most sold items in terms of quantity.</a:t>
            </a:r>
          </a:p>
          <a:p>
            <a:pPr algn="l"/>
            <a:r>
              <a:rPr lang="en-GB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The other products listed are </a:t>
            </a:r>
            <a:r>
              <a:rPr lang="en-GB" sz="900" i="1" dirty="0" smtClean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Smartphone XYZ, </a:t>
            </a:r>
            <a:r>
              <a:rPr lang="en-GB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Yoga Mat, and Wooden Dining Table.</a:t>
            </a:r>
          </a:p>
          <a:p>
            <a:pPr algn="l"/>
            <a:endParaRPr lang="en-GB" sz="900" i="1" dirty="0">
              <a:solidFill>
                <a:srgbClr val="222222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Top 5 Products by Sales Amount:</a:t>
            </a:r>
          </a:p>
          <a:p>
            <a:pPr algn="l"/>
            <a:r>
              <a:rPr lang="en-GB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Surprisingly, despite being one of the least sold items by </a:t>
            </a:r>
            <a:r>
              <a:rPr lang="en-GB" sz="900" i="1" dirty="0" smtClean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quantity, </a:t>
            </a:r>
            <a:r>
              <a:rPr lang="en-GB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the Wooden Dining Table generates the highest sales amount.</a:t>
            </a:r>
          </a:p>
          <a:p>
            <a:pPr algn="l"/>
            <a:r>
              <a:rPr lang="en-GB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Other products in this category include Cereal Box, Summer Dress, Yoga Mat, and </a:t>
            </a:r>
            <a:r>
              <a:rPr lang="en-GB" sz="900" i="1" dirty="0" smtClean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Smartphone XYZ.</a:t>
            </a:r>
            <a:endParaRPr lang="en-GB" sz="900" i="1" dirty="0">
              <a:solidFill>
                <a:srgbClr val="222222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 descr="Amazon Logo Transparent PNG - PNG All | PNG All">
            <a:extLst>
              <a:ext uri="{FF2B5EF4-FFF2-40B4-BE49-F238E27FC236}">
                <a16:creationId xmlns:a16="http://schemas.microsoft.com/office/drawing/2014/main" id="{F9E64E26-6F88-529D-A41B-8942A2C9D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3" y="83996"/>
            <a:ext cx="744279" cy="744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CE81DAA-C11C-DD34-FB26-687E573B73D2}"/>
              </a:ext>
            </a:extLst>
          </p:cNvPr>
          <p:cNvSpPr/>
          <p:nvPr/>
        </p:nvSpPr>
        <p:spPr>
          <a:xfrm>
            <a:off x="1575594" y="83996"/>
            <a:ext cx="98403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3175">
                  <a:solidFill>
                    <a:schemeClr val="tx1"/>
                  </a:solidFill>
                </a:ln>
                <a:latin typeface="Arial Rounded MT Bold" panose="020F0704030504030204" pitchFamily="34" charset="0"/>
              </a:rPr>
              <a:t>PRODUCT &amp; CATEGORY ANALYSIS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922863-1FBF-E48D-4D6E-1400E5BE3712}"/>
              </a:ext>
            </a:extLst>
          </p:cNvPr>
          <p:cNvSpPr/>
          <p:nvPr/>
        </p:nvSpPr>
        <p:spPr bwMode="auto">
          <a:xfrm>
            <a:off x="826201" y="1228527"/>
            <a:ext cx="4254593" cy="2039410"/>
          </a:xfrm>
          <a:prstGeom prst="rect">
            <a:avLst/>
          </a:prstGeom>
          <a:noFill/>
          <a:ln w="3175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IN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81E76A-903A-AF7D-06C6-9F07E780EB28}"/>
              </a:ext>
            </a:extLst>
          </p:cNvPr>
          <p:cNvSpPr/>
          <p:nvPr/>
        </p:nvSpPr>
        <p:spPr bwMode="auto">
          <a:xfrm>
            <a:off x="826201" y="3486415"/>
            <a:ext cx="4254593" cy="2039410"/>
          </a:xfrm>
          <a:prstGeom prst="rect">
            <a:avLst/>
          </a:prstGeom>
          <a:noFill/>
          <a:ln w="3175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IN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B29F37-9B64-10B6-A042-AE059FF9FD00}"/>
              </a:ext>
            </a:extLst>
          </p:cNvPr>
          <p:cNvSpPr/>
          <p:nvPr/>
        </p:nvSpPr>
        <p:spPr bwMode="auto">
          <a:xfrm>
            <a:off x="5868996" y="1228527"/>
            <a:ext cx="4774398" cy="2039410"/>
          </a:xfrm>
          <a:prstGeom prst="rect">
            <a:avLst/>
          </a:prstGeom>
          <a:noFill/>
          <a:ln w="3175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IN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970C9A-51CC-7A6F-8E28-599DE8618730}"/>
              </a:ext>
            </a:extLst>
          </p:cNvPr>
          <p:cNvSpPr/>
          <p:nvPr/>
        </p:nvSpPr>
        <p:spPr bwMode="auto">
          <a:xfrm>
            <a:off x="5868996" y="3486415"/>
            <a:ext cx="4774398" cy="2039410"/>
          </a:xfrm>
          <a:prstGeom prst="rect">
            <a:avLst/>
          </a:prstGeom>
          <a:noFill/>
          <a:ln w="3175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IN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109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B5FAF8B-9D89-4CD4-CBEB-1A0AD911F9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4807172"/>
              </p:ext>
            </p:extLst>
          </p:nvPr>
        </p:nvGraphicFramePr>
        <p:xfrm>
          <a:off x="1120369" y="3681360"/>
          <a:ext cx="4189025" cy="1916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5CEDA0C-37E7-C9F4-4992-D9675C8C5A4A}"/>
              </a:ext>
            </a:extLst>
          </p:cNvPr>
          <p:cNvSpPr txBox="1"/>
          <p:nvPr/>
        </p:nvSpPr>
        <p:spPr>
          <a:xfrm>
            <a:off x="5998941" y="3692750"/>
            <a:ext cx="6110497" cy="1777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50" b="1" cap="all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LEAST 5 PRODUCTS BY SALES AMOUNT</a:t>
            </a:r>
            <a:endParaRPr lang="en-US" sz="1050" b="1" cap="all" dirty="0">
              <a:solidFill>
                <a:srgbClr val="222222"/>
              </a:solidFill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endParaRPr lang="en-US" sz="1000" b="1" i="1" cap="all" dirty="0">
              <a:solidFill>
                <a:srgbClr val="222222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0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US" sz="10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PR.product_name</a:t>
            </a:r>
            <a:r>
              <a:rPr lang="en-US" sz="10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sz="10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TR.total_amount</a:t>
            </a:r>
            <a:r>
              <a:rPr lang="en-US" sz="10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en-US" sz="10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total_sales_amount</a:t>
            </a:r>
            <a:endParaRPr lang="en-US" sz="1000" i="1" dirty="0"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pPr algn="l"/>
            <a:r>
              <a:rPr lang="en-US" sz="10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sz="10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transaction_detail_DIM</a:t>
            </a:r>
            <a:r>
              <a:rPr lang="en-US" sz="10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TR</a:t>
            </a:r>
          </a:p>
          <a:p>
            <a:pPr algn="l"/>
            <a:r>
              <a:rPr lang="en-US" sz="10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sz="10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order_detail_FACT</a:t>
            </a:r>
            <a:r>
              <a:rPr lang="en-US" sz="10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OD on </a:t>
            </a:r>
            <a:r>
              <a:rPr lang="en-US" sz="10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TR.transaction_id</a:t>
            </a:r>
            <a:r>
              <a:rPr lang="en-US" sz="10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0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OD.transaction_id</a:t>
            </a:r>
            <a:endParaRPr lang="en-US" sz="1000" i="1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sz="10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sz="10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sku_detail_DIM</a:t>
            </a:r>
            <a:r>
              <a:rPr lang="en-US" sz="10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SK ON </a:t>
            </a:r>
            <a:r>
              <a:rPr lang="en-US" sz="10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OD.sku_id</a:t>
            </a:r>
            <a:r>
              <a:rPr lang="en-US" sz="10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0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SK.sku_id</a:t>
            </a:r>
            <a:endParaRPr lang="en-US" sz="1000" i="1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sz="10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sz="10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product_detail_SUBDIM</a:t>
            </a:r>
            <a:r>
              <a:rPr lang="en-US" sz="10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PR ON </a:t>
            </a:r>
            <a:r>
              <a:rPr lang="en-US" sz="10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SK.product_id</a:t>
            </a:r>
            <a:r>
              <a:rPr lang="en-US" sz="10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0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PR.product_id</a:t>
            </a:r>
            <a:endParaRPr lang="en-US" sz="1000" i="1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sz="10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sz="10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PR.product_name</a:t>
            </a:r>
            <a:endParaRPr lang="en-US" sz="1000" i="1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sz="10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sz="10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total_sales_amount</a:t>
            </a:r>
            <a:endParaRPr lang="en-US" sz="1000" i="1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sz="10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FETCH FIRST </a:t>
            </a:r>
            <a:r>
              <a:rPr lang="en-US" sz="1000" i="1" dirty="0">
                <a:latin typeface="Consolas" panose="020B0609020204030204" pitchFamily="49" charset="0"/>
                <a:ea typeface="Calibri" panose="020F0502020204030204" pitchFamily="34" charset="0"/>
              </a:rPr>
              <a:t>5 </a:t>
            </a:r>
            <a:r>
              <a:rPr lang="en-US" sz="10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ROWS ONLY / WHERE ROWNUM &lt;= 5;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B5FAF8B-9D89-4CD4-CBEB-1A0AD911F9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7882809"/>
              </p:ext>
            </p:extLst>
          </p:nvPr>
        </p:nvGraphicFramePr>
        <p:xfrm>
          <a:off x="1118394" y="1341436"/>
          <a:ext cx="4189025" cy="1979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51498D7-3C9C-35AD-3F8E-252C52013505}"/>
              </a:ext>
            </a:extLst>
          </p:cNvPr>
          <p:cNvSpPr txBox="1"/>
          <p:nvPr/>
        </p:nvSpPr>
        <p:spPr>
          <a:xfrm>
            <a:off x="5995195" y="1388700"/>
            <a:ext cx="5257800" cy="1794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50" b="1" cap="all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LEAST 5 SOLD PRODUCTS BY QUANTITY</a:t>
            </a:r>
            <a:endParaRPr lang="en-US" sz="1050" b="1" cap="all" dirty="0">
              <a:solidFill>
                <a:srgbClr val="222222"/>
              </a:solidFill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endParaRPr lang="en-US" b="1" i="1" cap="all" dirty="0">
              <a:solidFill>
                <a:srgbClr val="222222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0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US" sz="10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PR.product_name</a:t>
            </a:r>
            <a:r>
              <a:rPr lang="en-US" sz="10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sz="10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OD.order_quantity</a:t>
            </a:r>
            <a:r>
              <a:rPr lang="en-US" sz="10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en-US" sz="10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total_quantity_sold</a:t>
            </a:r>
            <a:endParaRPr lang="en-US" sz="1000" i="1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sz="10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sz="10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order_detail_FACT</a:t>
            </a:r>
            <a:r>
              <a:rPr lang="en-US" sz="10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OD</a:t>
            </a:r>
          </a:p>
          <a:p>
            <a:pPr algn="l"/>
            <a:r>
              <a:rPr lang="en-US" sz="10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sz="10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sku_detail_DIM</a:t>
            </a:r>
            <a:r>
              <a:rPr lang="en-US" sz="10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SK ON </a:t>
            </a:r>
            <a:r>
              <a:rPr lang="en-US" sz="10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OD.sku_id</a:t>
            </a:r>
            <a:r>
              <a:rPr lang="en-US" sz="10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0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SK.sku_id</a:t>
            </a:r>
            <a:endParaRPr lang="en-US" sz="1000" i="1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sz="10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sz="10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product_detail_SUBDIM</a:t>
            </a:r>
            <a:r>
              <a:rPr lang="en-US" sz="10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PR ON </a:t>
            </a:r>
            <a:r>
              <a:rPr lang="en-US" sz="10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SK.product_id</a:t>
            </a:r>
            <a:r>
              <a:rPr lang="en-US" sz="10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0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PR.product_id</a:t>
            </a:r>
            <a:endParaRPr lang="en-US" sz="1000" i="1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sz="10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sz="10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category_detail_SUBDIM</a:t>
            </a:r>
            <a:r>
              <a:rPr lang="en-US" sz="10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CA ON </a:t>
            </a:r>
            <a:r>
              <a:rPr lang="en-US" sz="10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PR.category_id</a:t>
            </a:r>
            <a:r>
              <a:rPr lang="en-US" sz="10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0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CA.category_id</a:t>
            </a:r>
            <a:endParaRPr lang="en-US" sz="1000" i="1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sz="10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sz="10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PR.product_name</a:t>
            </a:r>
            <a:endParaRPr lang="en-US" sz="1000" i="1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sz="10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sz="10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total_quantity_sold</a:t>
            </a:r>
            <a:endParaRPr lang="en-US" sz="1000" i="1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sz="10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FETCH FIRST 5 ROWS ONLY / WHERE ROWNUM &lt;= 5;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31C5CA-9414-C4B0-AE45-08B71B3B0D55}"/>
              </a:ext>
            </a:extLst>
          </p:cNvPr>
          <p:cNvSpPr txBox="1"/>
          <p:nvPr/>
        </p:nvSpPr>
        <p:spPr>
          <a:xfrm>
            <a:off x="1118394" y="5684837"/>
            <a:ext cx="10097183" cy="1451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b="1" cap="all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INSIGHT</a:t>
            </a:r>
            <a:r>
              <a:rPr lang="en-US" sz="900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900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900" dirty="0">
              <a:solidFill>
                <a:srgbClr val="222222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Least Sold Products by Quantity:</a:t>
            </a:r>
          </a:p>
          <a:p>
            <a:pPr algn="l"/>
            <a:r>
              <a:rPr lang="en-GB" sz="900" i="1" dirty="0">
                <a:solidFill>
                  <a:srgbClr val="222222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r>
              <a:rPr lang="en-GB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Gaming Laptop, Laptop ABC, Office Desk, Sunglasses, Basketball</a:t>
            </a:r>
          </a:p>
          <a:p>
            <a:pPr algn="l"/>
            <a:r>
              <a:rPr lang="en-GB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Interestingly, all these products have nearly identical quantities sold.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GB" sz="900" i="1" dirty="0">
              <a:solidFill>
                <a:srgbClr val="222222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Least Sold Products by Sales Amount:</a:t>
            </a:r>
          </a:p>
          <a:p>
            <a:pPr algn="l"/>
            <a:r>
              <a:rPr lang="en-GB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Bookshelf, Milk 1L, Sunglass, Cricket Bat, Baseball</a:t>
            </a:r>
          </a:p>
          <a:p>
            <a:pPr algn="l"/>
            <a:r>
              <a:rPr lang="en-GB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Among these, the Bookshelf has the lowest sales amount. But, baseball has highest as it is most costly in comparison to other products.</a:t>
            </a:r>
          </a:p>
        </p:txBody>
      </p:sp>
      <p:pic>
        <p:nvPicPr>
          <p:cNvPr id="11" name="Picture 2" descr="Amazon Logo Transparent PNG - PNG All | PNG All">
            <a:extLst>
              <a:ext uri="{FF2B5EF4-FFF2-40B4-BE49-F238E27FC236}">
                <a16:creationId xmlns:a16="http://schemas.microsoft.com/office/drawing/2014/main" id="{8395C8D3-EB0B-8514-095B-EFE7E8284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3" y="83996"/>
            <a:ext cx="744279" cy="744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BE3CCDD-446B-185D-4510-0E19CC6B5FFF}"/>
              </a:ext>
            </a:extLst>
          </p:cNvPr>
          <p:cNvSpPr/>
          <p:nvPr/>
        </p:nvSpPr>
        <p:spPr>
          <a:xfrm>
            <a:off x="1575594" y="83996"/>
            <a:ext cx="98403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3175">
                  <a:solidFill>
                    <a:schemeClr val="tx1"/>
                  </a:solidFill>
                </a:ln>
                <a:latin typeface="Arial Rounded MT Bold" panose="020F0704030504030204" pitchFamily="34" charset="0"/>
              </a:rPr>
              <a:t>PRODUCT &amp; CATEGORY ANALYSIS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B05BAB-667D-E224-93C5-0D04987AF443}"/>
              </a:ext>
            </a:extLst>
          </p:cNvPr>
          <p:cNvSpPr/>
          <p:nvPr/>
        </p:nvSpPr>
        <p:spPr bwMode="auto">
          <a:xfrm>
            <a:off x="1054801" y="1228527"/>
            <a:ext cx="4254593" cy="2039410"/>
          </a:xfrm>
          <a:prstGeom prst="rect">
            <a:avLst/>
          </a:prstGeom>
          <a:noFill/>
          <a:ln w="3175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IN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9F128F-A34E-7A85-A8E6-310E39692BDE}"/>
              </a:ext>
            </a:extLst>
          </p:cNvPr>
          <p:cNvSpPr/>
          <p:nvPr/>
        </p:nvSpPr>
        <p:spPr bwMode="auto">
          <a:xfrm>
            <a:off x="1054801" y="3628527"/>
            <a:ext cx="4254593" cy="1948971"/>
          </a:xfrm>
          <a:prstGeom prst="rect">
            <a:avLst/>
          </a:prstGeom>
          <a:noFill/>
          <a:ln w="3175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IN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71FCCA-840D-08FC-BCA8-ECEBFD5E19DF}"/>
              </a:ext>
            </a:extLst>
          </p:cNvPr>
          <p:cNvSpPr/>
          <p:nvPr/>
        </p:nvSpPr>
        <p:spPr bwMode="auto">
          <a:xfrm>
            <a:off x="5998941" y="1228527"/>
            <a:ext cx="5177853" cy="2039410"/>
          </a:xfrm>
          <a:prstGeom prst="rect">
            <a:avLst/>
          </a:prstGeom>
          <a:noFill/>
          <a:ln w="3175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IN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BB9688-A6F2-A5DA-A614-000FCE6C2D6B}"/>
              </a:ext>
            </a:extLst>
          </p:cNvPr>
          <p:cNvSpPr/>
          <p:nvPr/>
        </p:nvSpPr>
        <p:spPr bwMode="auto">
          <a:xfrm>
            <a:off x="5998941" y="3628527"/>
            <a:ext cx="5177853" cy="1948971"/>
          </a:xfrm>
          <a:prstGeom prst="rect">
            <a:avLst/>
          </a:prstGeom>
          <a:noFill/>
          <a:ln w="3175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IN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132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845247-499E-B5EE-87C8-AB4FD768D469}"/>
              </a:ext>
            </a:extLst>
          </p:cNvPr>
          <p:cNvSpPr txBox="1"/>
          <p:nvPr/>
        </p:nvSpPr>
        <p:spPr>
          <a:xfrm>
            <a:off x="6047655" y="1137647"/>
            <a:ext cx="6072876" cy="1777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50" b="1" cap="all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QUANTITY SOLD IN EACH CATEGORY</a:t>
            </a:r>
            <a:endParaRPr lang="en-US" sz="1050" b="1" cap="all" dirty="0">
              <a:solidFill>
                <a:srgbClr val="222222"/>
              </a:solidFill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endParaRPr lang="en-US" sz="1000" b="1" i="1" cap="all" dirty="0">
              <a:solidFill>
                <a:srgbClr val="222222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0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US" sz="10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CA.category_name</a:t>
            </a:r>
            <a:r>
              <a:rPr lang="en-US" sz="10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0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SUM(</a:t>
            </a:r>
            <a:r>
              <a:rPr lang="en-US" sz="10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OD.order_quantity</a:t>
            </a:r>
            <a:r>
              <a:rPr lang="en-US" sz="10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en-US" sz="10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total_quantity_sold</a:t>
            </a:r>
            <a:endParaRPr lang="en-IN" sz="10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/>
            <a:r>
              <a:rPr lang="en-US" sz="10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IN" sz="1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0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order_detail_FACT</a:t>
            </a:r>
            <a:r>
              <a:rPr lang="en-US" sz="10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OD</a:t>
            </a:r>
          </a:p>
          <a:p>
            <a:pPr algn="l"/>
            <a:r>
              <a:rPr lang="en-US" sz="10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sz="10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sku_detail_DIM</a:t>
            </a:r>
            <a:r>
              <a:rPr lang="en-US" sz="10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SK ON </a:t>
            </a:r>
            <a:r>
              <a:rPr lang="en-US" sz="10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OD.sku_id</a:t>
            </a:r>
            <a:r>
              <a:rPr lang="en-US" sz="10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0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SK.sku_id</a:t>
            </a:r>
            <a:endParaRPr lang="en-IN" sz="10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/>
            <a:r>
              <a:rPr lang="en-US" sz="10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sz="10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product_detail_SUBDIM</a:t>
            </a:r>
            <a:r>
              <a:rPr lang="en-US" sz="10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PR ON </a:t>
            </a:r>
            <a:r>
              <a:rPr lang="en-US" sz="10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SK.product_id</a:t>
            </a:r>
            <a:r>
              <a:rPr lang="en-US" sz="10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0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PR.product_id</a:t>
            </a:r>
            <a:endParaRPr lang="en-IN" sz="10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/>
            <a:r>
              <a:rPr lang="en-US" sz="10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sz="10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category_detail_SUBDIM</a:t>
            </a:r>
            <a:r>
              <a:rPr lang="en-US" sz="10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CA ON </a:t>
            </a:r>
            <a:r>
              <a:rPr lang="en-US" sz="10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PR.category_id</a:t>
            </a:r>
            <a:r>
              <a:rPr lang="en-US" sz="10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0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CA.category_id</a:t>
            </a:r>
            <a:endParaRPr lang="en-IN" sz="10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/>
            <a:r>
              <a:rPr lang="en-US" sz="10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sz="10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CA.category_name</a:t>
            </a:r>
            <a:endParaRPr lang="en-IN" sz="10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sz="10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sz="10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total_quantity_sold</a:t>
            </a:r>
            <a:r>
              <a:rPr lang="en-US" sz="10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DESC</a:t>
            </a:r>
            <a:endParaRPr lang="en-IN" sz="10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/>
            <a:r>
              <a:rPr lang="en-US" sz="10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FETCH FIRST 5 ROWS ONLY / WHERE ROWNUM &lt;= 5;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8A7EF6C8-AE77-0831-334F-0D14EE76C7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367377"/>
              </p:ext>
            </p:extLst>
          </p:nvPr>
        </p:nvGraphicFramePr>
        <p:xfrm>
          <a:off x="1042194" y="1137647"/>
          <a:ext cx="4267200" cy="190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2845247-499E-B5EE-87C8-AB4FD768D469}"/>
              </a:ext>
            </a:extLst>
          </p:cNvPr>
          <p:cNvSpPr txBox="1"/>
          <p:nvPr/>
        </p:nvSpPr>
        <p:spPr>
          <a:xfrm>
            <a:off x="6033682" y="3492573"/>
            <a:ext cx="6072876" cy="1963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50" b="1" cap="all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SALES AMOUNT OF EACH CATEGORY</a:t>
            </a:r>
          </a:p>
          <a:p>
            <a:pPr algn="l"/>
            <a:endParaRPr lang="en-US" b="1" i="1" cap="all" dirty="0">
              <a:solidFill>
                <a:srgbClr val="222222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0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US" sz="10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CA.category_name</a:t>
            </a:r>
            <a:r>
              <a:rPr lang="en-US" sz="10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sz="10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TR.total_amount</a:t>
            </a:r>
            <a:r>
              <a:rPr lang="en-US" sz="10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en-US" sz="10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total_sales_amount</a:t>
            </a:r>
            <a:endParaRPr lang="en-US" sz="1000" i="1" dirty="0"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pPr algn="l"/>
            <a:r>
              <a:rPr lang="en-US" sz="10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000" i="1" dirty="0"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sz="10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transaction_detail_DIM</a:t>
            </a:r>
            <a:r>
              <a:rPr lang="en-US" sz="10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TR</a:t>
            </a:r>
          </a:p>
          <a:p>
            <a:pPr algn="l"/>
            <a:r>
              <a:rPr lang="en-US" sz="10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sz="10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order_detail_FACT</a:t>
            </a:r>
            <a:r>
              <a:rPr lang="en-US" sz="10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OD on </a:t>
            </a:r>
            <a:r>
              <a:rPr lang="en-US" sz="10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TR.transaction_id</a:t>
            </a:r>
            <a:r>
              <a:rPr lang="en-US" sz="10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0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OD.transaction_id</a:t>
            </a:r>
            <a:endParaRPr lang="en-US" sz="1000" i="1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sz="10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sz="10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sku_detail_DIM</a:t>
            </a:r>
            <a:r>
              <a:rPr lang="en-US" sz="10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SK ON </a:t>
            </a:r>
            <a:r>
              <a:rPr lang="en-US" sz="10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OD.sku_id</a:t>
            </a:r>
            <a:r>
              <a:rPr lang="en-US" sz="10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0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SK.sku_id</a:t>
            </a:r>
            <a:endParaRPr lang="en-US" sz="1000" i="1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sz="10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sz="10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product_detail_SUBDIM</a:t>
            </a:r>
            <a:r>
              <a:rPr lang="en-US" sz="10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PR ON </a:t>
            </a:r>
            <a:r>
              <a:rPr lang="en-US" sz="10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SK.product_id</a:t>
            </a:r>
            <a:r>
              <a:rPr lang="en-US" sz="10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0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PR.product_id</a:t>
            </a:r>
            <a:endParaRPr lang="en-US" sz="1000" i="1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sz="10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sz="10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category_detail_SUBDIM</a:t>
            </a:r>
            <a:r>
              <a:rPr lang="en-US" sz="10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CA ON </a:t>
            </a:r>
            <a:r>
              <a:rPr lang="en-US" sz="10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PR.category_id</a:t>
            </a:r>
            <a:r>
              <a:rPr lang="en-US" sz="10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0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CA.category_id</a:t>
            </a:r>
            <a:endParaRPr lang="en-US" sz="1000" i="1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sz="10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sz="10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CA.category_name</a:t>
            </a:r>
            <a:endParaRPr lang="en-US" sz="1000" i="1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sz="10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sz="1000" i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total_sales_amount</a:t>
            </a:r>
            <a:r>
              <a:rPr lang="en-US" sz="10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DESC</a:t>
            </a:r>
          </a:p>
          <a:p>
            <a:pPr algn="l"/>
            <a:r>
              <a:rPr lang="en-US" sz="1000" i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FETCH FIRST 5 ROWS ONLY / WHERE ROWNUM &lt;= 5;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8A7EF6C8-AE77-0831-334F-0D14EE76C7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7105061"/>
              </p:ext>
            </p:extLst>
          </p:nvPr>
        </p:nvGraphicFramePr>
        <p:xfrm>
          <a:off x="1042194" y="3492573"/>
          <a:ext cx="4267200" cy="1963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8D6EA9D-6BF3-DAF4-1EE2-142B937F696F}"/>
              </a:ext>
            </a:extLst>
          </p:cNvPr>
          <p:cNvSpPr txBox="1"/>
          <p:nvPr/>
        </p:nvSpPr>
        <p:spPr>
          <a:xfrm>
            <a:off x="1068979" y="5696445"/>
            <a:ext cx="10097183" cy="1451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b="1" cap="all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INSIGHT</a:t>
            </a:r>
            <a:r>
              <a:rPr lang="en-US" sz="900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900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900" dirty="0">
              <a:solidFill>
                <a:srgbClr val="222222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Quantity Sold in Each Category:</a:t>
            </a:r>
          </a:p>
          <a:p>
            <a:pPr algn="l"/>
            <a:r>
              <a:rPr lang="en-GB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The categories include Furniture, Electronics, Sports, Fashion, and Grocery.</a:t>
            </a:r>
          </a:p>
          <a:p>
            <a:pPr algn="l"/>
            <a:r>
              <a:rPr lang="en-GB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Grocery has the highest quantity sold, followed by Fashion, Sports, Electronic, and Furniture having same quantity.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GB" sz="900" i="1" dirty="0">
              <a:solidFill>
                <a:srgbClr val="222222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Sales Amount of Each Category:</a:t>
            </a:r>
          </a:p>
          <a:p>
            <a:pPr algn="l"/>
            <a:r>
              <a:rPr lang="en-GB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Furniture stands out with significantly higher sales amounts compared to other categories despite having low quantity sales.</a:t>
            </a:r>
          </a:p>
          <a:p>
            <a:pPr algn="l"/>
            <a:r>
              <a:rPr lang="en-GB" sz="9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Grocery comes second in terms of sales revenue, followed by Fashion, Electronics, and Sports.</a:t>
            </a:r>
          </a:p>
        </p:txBody>
      </p:sp>
      <p:pic>
        <p:nvPicPr>
          <p:cNvPr id="13" name="Picture 2" descr="Amazon Logo Transparent PNG - PNG All | PNG All">
            <a:extLst>
              <a:ext uri="{FF2B5EF4-FFF2-40B4-BE49-F238E27FC236}">
                <a16:creationId xmlns:a16="http://schemas.microsoft.com/office/drawing/2014/main" id="{AF6A8481-51DF-0FB1-A1D5-36CAD2635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3" y="83996"/>
            <a:ext cx="744279" cy="744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A2492C6-B4B7-B82A-EF25-545CC35D90CE}"/>
              </a:ext>
            </a:extLst>
          </p:cNvPr>
          <p:cNvSpPr/>
          <p:nvPr/>
        </p:nvSpPr>
        <p:spPr>
          <a:xfrm>
            <a:off x="1575594" y="83996"/>
            <a:ext cx="98403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3175">
                  <a:solidFill>
                    <a:schemeClr val="tx1"/>
                  </a:solidFill>
                </a:ln>
                <a:latin typeface="Arial Rounded MT Bold" panose="020F0704030504030204" pitchFamily="34" charset="0"/>
              </a:rPr>
              <a:t>PRODUCT &amp; CATEGORY ANALYSIS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E7923C-9C14-D4F2-2565-D1A6C19110B8}"/>
              </a:ext>
            </a:extLst>
          </p:cNvPr>
          <p:cNvSpPr/>
          <p:nvPr/>
        </p:nvSpPr>
        <p:spPr bwMode="auto">
          <a:xfrm>
            <a:off x="1025692" y="1070442"/>
            <a:ext cx="4254593" cy="2039410"/>
          </a:xfrm>
          <a:prstGeom prst="rect">
            <a:avLst/>
          </a:prstGeom>
          <a:noFill/>
          <a:ln w="3175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IN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D56907-D9AA-4F28-431C-1E15B27149FC}"/>
              </a:ext>
            </a:extLst>
          </p:cNvPr>
          <p:cNvSpPr/>
          <p:nvPr/>
        </p:nvSpPr>
        <p:spPr bwMode="auto">
          <a:xfrm>
            <a:off x="1025692" y="3416777"/>
            <a:ext cx="4254593" cy="2039410"/>
          </a:xfrm>
          <a:prstGeom prst="rect">
            <a:avLst/>
          </a:prstGeom>
          <a:noFill/>
          <a:ln w="3175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IN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5DB23B-BBC0-BB47-3BB4-49961706E5B3}"/>
              </a:ext>
            </a:extLst>
          </p:cNvPr>
          <p:cNvSpPr/>
          <p:nvPr/>
        </p:nvSpPr>
        <p:spPr bwMode="auto">
          <a:xfrm>
            <a:off x="6013009" y="1070442"/>
            <a:ext cx="5239985" cy="2039410"/>
          </a:xfrm>
          <a:prstGeom prst="rect">
            <a:avLst/>
          </a:prstGeom>
          <a:noFill/>
          <a:ln w="3175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IN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C8E37D-466A-74F0-3FB6-661B2B3E4A83}"/>
              </a:ext>
            </a:extLst>
          </p:cNvPr>
          <p:cNvSpPr/>
          <p:nvPr/>
        </p:nvSpPr>
        <p:spPr bwMode="auto">
          <a:xfrm>
            <a:off x="6013009" y="3416777"/>
            <a:ext cx="5239985" cy="2039410"/>
          </a:xfrm>
          <a:prstGeom prst="rect">
            <a:avLst/>
          </a:prstGeom>
          <a:noFill/>
          <a:ln w="3175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IN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648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845247-499E-B5EE-87C8-AB4FD768D469}"/>
              </a:ext>
            </a:extLst>
          </p:cNvPr>
          <p:cNvSpPr txBox="1"/>
          <p:nvPr/>
        </p:nvSpPr>
        <p:spPr>
          <a:xfrm>
            <a:off x="6777268" y="1362342"/>
            <a:ext cx="5002022" cy="2798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cap="all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NO OF REVIEWS OF EACH PRODUCT WITH OVERALL RATINGS</a:t>
            </a:r>
            <a:endParaRPr lang="en-US" b="1" cap="all" dirty="0">
              <a:solidFill>
                <a:srgbClr val="222222"/>
              </a:solidFill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endParaRPr lang="en-US" sz="1050" b="1" cap="all" dirty="0">
              <a:solidFill>
                <a:srgbClr val="222222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05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Most Reviewed Products with Average Rating:</a:t>
            </a:r>
            <a:br>
              <a:rPr lang="en-US" sz="105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5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SELECT </a:t>
            </a:r>
            <a:r>
              <a:rPr lang="en-US" sz="1050" i="1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p.product_name</a:t>
            </a:r>
            <a:r>
              <a:rPr lang="en-US" sz="105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, COUNT(</a:t>
            </a:r>
            <a:r>
              <a:rPr lang="en-US" sz="1050" i="1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r.review_id</a:t>
            </a:r>
            <a:r>
              <a:rPr lang="en-US" sz="105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 AS </a:t>
            </a:r>
            <a:r>
              <a:rPr lang="en-US" sz="1050" i="1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total_reviews</a:t>
            </a:r>
            <a:r>
              <a:rPr lang="en-US" sz="105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, AVG(</a:t>
            </a:r>
            <a:r>
              <a:rPr lang="en-US" sz="1050" i="1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r.rating</a:t>
            </a:r>
            <a:r>
              <a:rPr lang="en-US" sz="105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 AS </a:t>
            </a:r>
            <a:r>
              <a:rPr lang="en-US" sz="1050" i="1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avg_rating</a:t>
            </a:r>
            <a:r>
              <a:rPr lang="en-US" sz="105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05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5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1050" i="1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product_detail_SUBDIM</a:t>
            </a:r>
            <a:r>
              <a:rPr lang="en-US" sz="105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p</a:t>
            </a:r>
            <a:br>
              <a:rPr lang="en-US" sz="105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5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JOIN </a:t>
            </a:r>
          </a:p>
          <a:p>
            <a:pPr algn="l"/>
            <a:r>
              <a:rPr lang="en-US" sz="1050" i="1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sku_detail_DIM</a:t>
            </a:r>
            <a:r>
              <a:rPr lang="en-US" sz="105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s ON </a:t>
            </a:r>
            <a:r>
              <a:rPr lang="en-US" sz="1050" i="1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p.product_id</a:t>
            </a:r>
            <a:r>
              <a:rPr lang="en-US" sz="105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1050" i="1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s.product_id</a:t>
            </a:r>
            <a:r>
              <a:rPr lang="en-US" sz="105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05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5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JOIN </a:t>
            </a:r>
          </a:p>
          <a:p>
            <a:pPr algn="l"/>
            <a:r>
              <a:rPr lang="en-US" sz="1050" i="1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order_detail_FACT</a:t>
            </a:r>
            <a:r>
              <a:rPr lang="en-US" sz="105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f ON </a:t>
            </a:r>
            <a:r>
              <a:rPr lang="en-US" sz="1050" i="1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s.sku_id</a:t>
            </a:r>
            <a:r>
              <a:rPr lang="en-US" sz="105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1050" i="1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f.sku_id</a:t>
            </a:r>
            <a:r>
              <a:rPr lang="en-US" sz="105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05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5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JOIN </a:t>
            </a:r>
          </a:p>
          <a:p>
            <a:pPr algn="l"/>
            <a:r>
              <a:rPr lang="en-US" sz="1050" i="1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review_detail_DIM</a:t>
            </a:r>
            <a:r>
              <a:rPr lang="en-US" sz="105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r ON </a:t>
            </a:r>
            <a:r>
              <a:rPr lang="en-US" sz="1050" i="1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f.review_id</a:t>
            </a:r>
            <a:r>
              <a:rPr lang="en-US" sz="105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1050" i="1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r.review_id</a:t>
            </a:r>
            <a:r>
              <a:rPr lang="en-US" sz="105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05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5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GROUP BY </a:t>
            </a:r>
          </a:p>
          <a:p>
            <a:pPr algn="l"/>
            <a:r>
              <a:rPr lang="en-US" sz="1050" i="1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p.product_name</a:t>
            </a:r>
            <a:r>
              <a:rPr lang="en-US" sz="105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105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5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ORDER BY </a:t>
            </a:r>
          </a:p>
          <a:p>
            <a:pPr algn="l"/>
            <a:r>
              <a:rPr lang="en-US" sz="1050" i="1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total_reviews</a:t>
            </a:r>
            <a:r>
              <a:rPr lang="en-US" sz="105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DESC, </a:t>
            </a:r>
            <a:r>
              <a:rPr lang="en-US" sz="1050" i="1" dirty="0" err="1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avg_rating</a:t>
            </a:r>
            <a:r>
              <a:rPr lang="en-US" sz="105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DESC;</a:t>
            </a:r>
            <a:endParaRPr lang="en-IN" sz="105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8A7EF6C8-AE77-0831-334F-0D14EE76C7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4050782"/>
              </p:ext>
            </p:extLst>
          </p:nvPr>
        </p:nvGraphicFramePr>
        <p:xfrm>
          <a:off x="220146" y="1265237"/>
          <a:ext cx="5943600" cy="579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6AF891F-3E3A-7BEA-B2BF-4E1D0C033599}"/>
              </a:ext>
            </a:extLst>
          </p:cNvPr>
          <p:cNvSpPr txBox="1"/>
          <p:nvPr/>
        </p:nvSpPr>
        <p:spPr>
          <a:xfrm>
            <a:off x="6777268" y="4770437"/>
            <a:ext cx="539012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cap="all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INSIGHT</a:t>
            </a:r>
            <a:r>
              <a:rPr lang="en-US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>
              <a:solidFill>
                <a:srgbClr val="222222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0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Notable products with high review counts include "Yoga Mat," "Summer Dress," and "Cereal Bowl." However, the average ratings for these products vary significantly.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0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The "Office Desk" has the highest average rating despite having fewer reviews.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0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There is considerable variation in both total reviews and average ratings across different products.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000" i="1" dirty="0">
                <a:solidFill>
                  <a:srgbClr val="22222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Some products receive many reviews but have lower average ratings, while others maintain high ratings with fewer reviews.</a:t>
            </a:r>
            <a:endParaRPr lang="en-US" sz="1000" i="1" dirty="0">
              <a:latin typeface="Times New Roman" panose="02020603050405020304" pitchFamily="18" charset="0"/>
            </a:endParaRPr>
          </a:p>
        </p:txBody>
      </p:sp>
      <p:pic>
        <p:nvPicPr>
          <p:cNvPr id="5" name="Picture 2" descr="Amazon Logo Transparent PNG - PNG All | PNG All">
            <a:extLst>
              <a:ext uri="{FF2B5EF4-FFF2-40B4-BE49-F238E27FC236}">
                <a16:creationId xmlns:a16="http://schemas.microsoft.com/office/drawing/2014/main" id="{1AD6F860-3EBD-8859-6C7E-039C8842A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3" y="83996"/>
            <a:ext cx="744279" cy="744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844E2C-057D-2669-E8F9-F840772EF95B}"/>
              </a:ext>
            </a:extLst>
          </p:cNvPr>
          <p:cNvSpPr/>
          <p:nvPr/>
        </p:nvSpPr>
        <p:spPr>
          <a:xfrm>
            <a:off x="1575594" y="83996"/>
            <a:ext cx="98403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3175">
                  <a:solidFill>
                    <a:schemeClr val="tx1"/>
                  </a:solidFill>
                </a:ln>
                <a:latin typeface="Arial Rounded MT Bold" panose="020F0704030504030204" pitchFamily="34" charset="0"/>
              </a:rPr>
              <a:t>RATING ANALYSIS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BE563E-7B2A-920B-FAF7-FEE5167A6D14}"/>
              </a:ext>
            </a:extLst>
          </p:cNvPr>
          <p:cNvSpPr/>
          <p:nvPr/>
        </p:nvSpPr>
        <p:spPr bwMode="auto">
          <a:xfrm>
            <a:off x="220146" y="1228527"/>
            <a:ext cx="5943599" cy="5827910"/>
          </a:xfrm>
          <a:prstGeom prst="rect">
            <a:avLst/>
          </a:prstGeom>
          <a:noFill/>
          <a:ln w="3175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IN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61F36E-E22A-EF57-E2FC-534E486ADE06}"/>
              </a:ext>
            </a:extLst>
          </p:cNvPr>
          <p:cNvSpPr/>
          <p:nvPr/>
        </p:nvSpPr>
        <p:spPr bwMode="auto">
          <a:xfrm>
            <a:off x="6757195" y="1228527"/>
            <a:ext cx="5562600" cy="3008510"/>
          </a:xfrm>
          <a:prstGeom prst="rect">
            <a:avLst/>
          </a:prstGeom>
          <a:noFill/>
          <a:ln w="3175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IN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877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Custom 17">
      <a:dk1>
        <a:srgbClr val="000000"/>
      </a:dk1>
      <a:lt1>
        <a:sysClr val="window" lastClr="FFFFFF"/>
      </a:lt1>
      <a:dk2>
        <a:srgbClr val="FF0000"/>
      </a:dk2>
      <a:lt2>
        <a:srgbClr val="00FF00"/>
      </a:lt2>
      <a:accent1>
        <a:srgbClr val="800000"/>
      </a:accent1>
      <a:accent2>
        <a:srgbClr val="006666"/>
      </a:accent2>
      <a:accent3>
        <a:srgbClr val="E2E1C0"/>
      </a:accent3>
      <a:accent4>
        <a:srgbClr val="0000FF"/>
      </a:accent4>
      <a:accent5>
        <a:srgbClr val="B69404"/>
      </a:accent5>
      <a:accent6>
        <a:srgbClr val="FFFF00"/>
      </a:accent6>
      <a:hlink>
        <a:srgbClr val="0000FF"/>
      </a:hlink>
      <a:folHlink>
        <a:srgbClr val="800080"/>
      </a:folHlink>
    </a:clrScheme>
    <a:fontScheme name="Global Sourcing KickoffSection 4-Project Approach v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none" lIns="45720" tIns="45720" rIns="45720" bIns="45720" numCol="1" rtlCol="0" anchor="ctr" anchorCtr="0" compatLnSpc="1">
        <a:prstTxWarp prst="textNoShape">
          <a:avLst/>
        </a:prstTxWarp>
      </a:bodyPr>
      <a:lstStyle>
        <a:defPPr marL="234950" marR="0" indent="-234950" algn="l" defTabSz="914400" rtl="0" eaLnBrk="1" fontAlgn="base" latinLnBrk="0" hangingPunct="1">
          <a:lnSpc>
            <a:spcPct val="100000"/>
          </a:lnSpc>
          <a:spcBef>
            <a:spcPct val="100000"/>
          </a:spcBef>
          <a:spcAft>
            <a:spcPct val="0"/>
          </a:spcAft>
          <a:buClrTx/>
          <a:buSzTx/>
          <a:buFont typeface="Webdings" pitchFamily="18" charset="2"/>
          <a:buChar char="4"/>
          <a:tabLst/>
          <a:defRPr sz="1600" b="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pattFill prst="pct50">
          <a:fgClr>
            <a:schemeClr val="hlink"/>
          </a:fgClr>
          <a:bgClr>
            <a:srgbClr val="FFFFFF"/>
          </a:bgClr>
        </a:pattFill>
        <a:ln w="952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</a:bodyPr>
      <a:lstStyle>
        <a:defPPr marL="234950" marR="0" indent="-234950" algn="ctr" defTabSz="914400" rtl="0" eaLnBrk="0" fontAlgn="base" latinLnBrk="0" hangingPunct="0">
          <a:lnSpc>
            <a:spcPct val="100000"/>
          </a:lnSpc>
          <a:spcBef>
            <a:spcPct val="10000"/>
          </a:spcBef>
          <a:spcAft>
            <a:spcPct val="0"/>
          </a:spcAft>
          <a:buClr>
            <a:srgbClr val="0B1F65"/>
          </a:buClr>
          <a:buSzTx/>
          <a:buFont typeface="Webdings" pitchFamily="18" charset="2"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Global Sourcing KickoffSection 4-Project Approach v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Sourcing KickoffSection 4-Project Approach v5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8">
        <a:dk1>
          <a:srgbClr val="000000"/>
        </a:dk1>
        <a:lt1>
          <a:srgbClr val="FFFFFF"/>
        </a:lt1>
        <a:dk2>
          <a:srgbClr val="B69404"/>
        </a:dk2>
        <a:lt2>
          <a:srgbClr val="C0C0C0"/>
        </a:lt2>
        <a:accent1>
          <a:srgbClr val="0000FF"/>
        </a:accent1>
        <a:accent2>
          <a:srgbClr val="E2E1C0"/>
        </a:accent2>
        <a:accent3>
          <a:srgbClr val="FFFFFF"/>
        </a:accent3>
        <a:accent4>
          <a:srgbClr val="000000"/>
        </a:accent4>
        <a:accent5>
          <a:srgbClr val="AAAAFF"/>
        </a:accent5>
        <a:accent6>
          <a:srgbClr val="CDCCAE"/>
        </a:accent6>
        <a:hlink>
          <a:srgbClr val="3D97AF"/>
        </a:hlink>
        <a:folHlink>
          <a:srgbClr val="B72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B69404"/>
      </a:dk2>
      <a:lt2>
        <a:srgbClr val="C0C0C0"/>
      </a:lt2>
      <a:accent1>
        <a:srgbClr val="0000FF"/>
      </a:accent1>
      <a:accent2>
        <a:srgbClr val="E2E1C0"/>
      </a:accent2>
      <a:accent3>
        <a:srgbClr val="FFFFFF"/>
      </a:accent3>
      <a:accent4>
        <a:srgbClr val="000000"/>
      </a:accent4>
      <a:accent5>
        <a:srgbClr val="AAAAFF"/>
      </a:accent5>
      <a:accent6>
        <a:srgbClr val="CDCCAE"/>
      </a:accent6>
      <a:hlink>
        <a:srgbClr val="3D97AF"/>
      </a:hlink>
      <a:folHlink>
        <a:srgbClr val="B72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B69404"/>
      </a:dk2>
      <a:lt2>
        <a:srgbClr val="C0C0C0"/>
      </a:lt2>
      <a:accent1>
        <a:srgbClr val="0000FF"/>
      </a:accent1>
      <a:accent2>
        <a:srgbClr val="E2E1C0"/>
      </a:accent2>
      <a:accent3>
        <a:srgbClr val="FFFFFF"/>
      </a:accent3>
      <a:accent4>
        <a:srgbClr val="000000"/>
      </a:accent4>
      <a:accent5>
        <a:srgbClr val="AAAAFF"/>
      </a:accent5>
      <a:accent6>
        <a:srgbClr val="CDCCAE"/>
      </a:accent6>
      <a:hlink>
        <a:srgbClr val="3D97AF"/>
      </a:hlink>
      <a:folHlink>
        <a:srgbClr val="B72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44D0664622794AA3DF61A8A0FD63BF" ma:contentTypeVersion="12" ma:contentTypeDescription="Create a new document." ma:contentTypeScope="" ma:versionID="5683b37d853aabbb0ddc14153c7156c1">
  <xsd:schema xmlns:xsd="http://www.w3.org/2001/XMLSchema" xmlns:xs="http://www.w3.org/2001/XMLSchema" xmlns:p="http://schemas.microsoft.com/office/2006/metadata/properties" xmlns:ns2="cae2c347-bf05-460c-bd0f-8d9c8b901a1e" xmlns:ns3="79cef084-726e-43f9-b34b-57d9288bedde" targetNamespace="http://schemas.microsoft.com/office/2006/metadata/properties" ma:root="true" ma:fieldsID="ae0e627d2e6e0c559f36fd419b86cab4" ns2:_="" ns3:_="">
    <xsd:import namespace="cae2c347-bf05-460c-bd0f-8d9c8b901a1e"/>
    <xsd:import namespace="79cef084-726e-43f9-b34b-57d9288bedd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e2c347-bf05-460c-bd0f-8d9c8b901a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cef084-726e-43f9-b34b-57d9288bedde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A4B3EB1-D818-4EF7-8F94-14F64E699C3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4A42295-0DDA-43DA-A721-6868A351EC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e2c347-bf05-460c-bd0f-8d9c8b901a1e"/>
    <ds:schemaRef ds:uri="79cef084-726e-43f9-b34b-57d9288bed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EF18013-2850-4C06-85BC-39792BF8AF13}">
  <ds:schemaRefs>
    <ds:schemaRef ds:uri="http://schemas.microsoft.com/office/2006/documentManagement/types"/>
    <ds:schemaRef ds:uri="http://www.w3.org/XML/1998/namespace"/>
    <ds:schemaRef ds:uri="cae2c347-bf05-460c-bd0f-8d9c8b901a1e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79cef084-726e-43f9-b34b-57d9288bedd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21027</TotalTime>
  <Pages>8</Pages>
  <Words>968</Words>
  <Application>Microsoft Office PowerPoint</Application>
  <PresentationFormat>Custom</PresentationFormat>
  <Paragraphs>363</Paragraphs>
  <Slides>16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Rounded MT Bold</vt:lpstr>
      <vt:lpstr>Arial Unicode MS</vt:lpstr>
      <vt:lpstr>Calibri</vt:lpstr>
      <vt:lpstr>Consolas</vt:lpstr>
      <vt:lpstr>Times New Roman</vt:lpstr>
      <vt:lpstr>Webdings</vt:lpstr>
      <vt:lpstr>blank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T-Mobile US</dc:title>
  <dc:creator>Vijay Patil1</dc:creator>
  <cp:lastModifiedBy>Shravani Prasad</cp:lastModifiedBy>
  <cp:revision>264</cp:revision>
  <cp:lastPrinted>2001-09-28T15:01:44Z</cp:lastPrinted>
  <dcterms:created xsi:type="dcterms:W3CDTF">2017-05-31T11:50:15Z</dcterms:created>
  <dcterms:modified xsi:type="dcterms:W3CDTF">2024-03-11T08:11:53Z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0x0101005544D0664622794AA3DF61A8A0FD63BF</vt:lpwstr>
  </property>
</Properties>
</file>