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d51cd2b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d51cd2b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lt1"/>
                </a:solidFill>
                <a:highlight>
                  <a:srgbClr val="1A9988"/>
                </a:highlight>
              </a:rPr>
              <a:t>308 times unique routers 690 times same routers </a:t>
            </a:r>
            <a:r>
              <a:rPr lang="en" sz="1050">
                <a:solidFill>
                  <a:schemeClr val="lt1"/>
                </a:solidFill>
                <a:highlight>
                  <a:srgbClr val="1A9988"/>
                </a:highlight>
              </a:rPr>
              <a:t>Through data analysis. It mainly patrols ranger-stop There are many patrol routes for 2P vehicles. Most patrolled routes 156 times Let's look at the top three routes.The red, blue and yellow lines in the picture</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e6954d808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e6954d808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e6954d808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e6954d808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d51cd2b8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d51cd2b8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You can see that buses travel consistently through the park, and there are less on Saturdays.</a:t>
            </a:r>
            <a:endParaRPr/>
          </a:p>
          <a:p>
            <a:pPr indent="-298450" lvl="0" marL="457200" rtl="0" algn="l">
              <a:spcBef>
                <a:spcPts val="0"/>
              </a:spcBef>
              <a:spcAft>
                <a:spcPts val="0"/>
              </a:spcAft>
              <a:buSzPts val="1100"/>
              <a:buChar char="-"/>
            </a:pPr>
            <a:r>
              <a:rPr lang="en"/>
              <a:t>Buses come at all times of day, even night, through the park. So, the park is probably on several bus routes. There are less around 8am and 5pm, which are rush hour, so traffic might lead to fewer buses. There are also more buses at 8pm and 11pm, which means there may be more scheduled at that time.</a:t>
            </a:r>
            <a:endParaRPr/>
          </a:p>
          <a:p>
            <a:pPr indent="-298450" lvl="0" marL="457200" rtl="0" algn="l">
              <a:spcBef>
                <a:spcPts val="0"/>
              </a:spcBef>
              <a:spcAft>
                <a:spcPts val="0"/>
              </a:spcAft>
              <a:buSzPts val="1100"/>
              <a:buChar char="-"/>
            </a:pPr>
            <a:r>
              <a:rPr lang="en"/>
              <a:t>Finally, buses are more common in summer and less common in winter. Either the roads are more difficult to travel in winter, or the buses are delivering less people then.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e54380e9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e54380e9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Buses move very consistently through the park. They only visit the locations on this map, and never go out the way they came in. So, they are </a:t>
            </a:r>
            <a:r>
              <a:rPr lang="en"/>
              <a:t>probably</a:t>
            </a:r>
            <a:r>
              <a:rPr lang="en"/>
              <a:t> just delivering people to and from the park, or just passing through as part of a route.</a:t>
            </a:r>
            <a:endParaRPr/>
          </a:p>
          <a:p>
            <a:pPr indent="-298450" lvl="0" marL="457200" rtl="0" algn="l">
              <a:spcBef>
                <a:spcPts val="0"/>
              </a:spcBef>
              <a:spcAft>
                <a:spcPts val="0"/>
              </a:spcAft>
              <a:buSzPts val="1100"/>
              <a:buChar char="-"/>
            </a:pPr>
            <a:r>
              <a:rPr lang="en"/>
              <a:t>Depending on route, they spend different amounts of time in the park. However, timing is very clustered and consistent, meaning they always take the same routes and travel about the same speed. Variance could be because they spend time picking up or dropping off passengers.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eddea90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eddea90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e54380e9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e54380e9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e6954d8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e6954d8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e6954d80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e6954d80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e6954d80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e6954d80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eddea90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eddea90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eddea90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eddea90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d51cd2b8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d51cd2b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98">
                <a:solidFill>
                  <a:srgbClr val="1A1A1A"/>
                </a:solidFill>
                <a:highlight>
                  <a:schemeClr val="lt1"/>
                </a:highlight>
              </a:rPr>
              <a:t>For 2p. It belongs to a Park service vehicle. A total of 998 patrols, with the highest number of patrols in May 2015. Maximum number of Sunday attendance per week Maximum number of daily attendance 6 times.</a:t>
            </a:r>
            <a:endParaRPr sz="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anvas.rowan.edu/courses/3600160/discussion_topics/2101724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76300" y="1322450"/>
            <a:ext cx="85419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900">
                <a:solidFill>
                  <a:schemeClr val="hlink"/>
                </a:solidFill>
                <a:uFill>
                  <a:noFill/>
                </a:uFill>
                <a:latin typeface="Lato"/>
                <a:ea typeface="Lato"/>
                <a:cs typeface="Lato"/>
                <a:sym typeface="Lato"/>
                <a:hlinkClick r:id="rId3"/>
              </a:rPr>
              <a:t>VAST Challenge 2017 MC1</a:t>
            </a:r>
            <a:endParaRPr sz="4900">
              <a:solidFill>
                <a:schemeClr val="hlink"/>
              </a:solidFill>
              <a:latin typeface="Lato"/>
              <a:ea typeface="Lato"/>
              <a:cs typeface="Lato"/>
              <a:sym typeface="Lato"/>
            </a:endParaRPr>
          </a:p>
          <a:p>
            <a:pPr indent="0" lvl="0" marL="0" rtl="0" algn="l">
              <a:lnSpc>
                <a:spcPct val="115000"/>
              </a:lnSpc>
              <a:spcBef>
                <a:spcPts val="0"/>
              </a:spcBef>
              <a:spcAft>
                <a:spcPts val="0"/>
              </a:spcAft>
              <a:buNone/>
            </a:pPr>
            <a:r>
              <a:rPr lang="en" sz="4900">
                <a:solidFill>
                  <a:schemeClr val="hlink"/>
                </a:solidFill>
                <a:latin typeface="Lato"/>
                <a:ea typeface="Lato"/>
                <a:cs typeface="Lato"/>
                <a:sym typeface="Lato"/>
              </a:rPr>
              <a:t>First progress presentation</a:t>
            </a:r>
            <a:endParaRPr sz="4900">
              <a:solidFill>
                <a:schemeClr val="hlink"/>
              </a:solidFill>
              <a:latin typeface="Lato"/>
              <a:ea typeface="Lato"/>
              <a:cs typeface="Lato"/>
              <a:sym typeface="Lato"/>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551250" y="3436300"/>
            <a:ext cx="8041500" cy="750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Team Members: Hriday Mistry, Karan Narad, Ryan Hare, Luobin Cui, Tarun Teja Kairamkonda</a:t>
            </a:r>
            <a:endParaRPr/>
          </a:p>
          <a:p>
            <a:pPr indent="0" lvl="0" marL="0" rtl="0" algn="l">
              <a:spcBef>
                <a:spcPts val="0"/>
              </a:spcBef>
              <a:spcAft>
                <a:spcPts val="0"/>
              </a:spcAft>
              <a:buNone/>
            </a:pPr>
            <a:r>
              <a:rPr lang="en"/>
              <a:t>Reporters: </a:t>
            </a:r>
            <a:r>
              <a:rPr lang="en"/>
              <a:t>Hriday Mistry, Karan Narad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54300" y="81475"/>
            <a:ext cx="9144000" cy="2366150"/>
          </a:xfrm>
          <a:prstGeom prst="rect">
            <a:avLst/>
          </a:prstGeom>
          <a:noFill/>
          <a:ln>
            <a:noFill/>
          </a:ln>
        </p:spPr>
      </p:pic>
      <p:pic>
        <p:nvPicPr>
          <p:cNvPr id="148" name="Google Shape;148;p22"/>
          <p:cNvPicPr preferRelativeResize="0"/>
          <p:nvPr/>
        </p:nvPicPr>
        <p:blipFill>
          <a:blip r:embed="rId4">
            <a:alphaModFix/>
          </a:blip>
          <a:stretch>
            <a:fillRect/>
          </a:stretch>
        </p:blipFill>
        <p:spPr>
          <a:xfrm>
            <a:off x="0" y="2447628"/>
            <a:ext cx="9144002" cy="2438843"/>
          </a:xfrm>
          <a:prstGeom prst="rect">
            <a:avLst/>
          </a:prstGeom>
          <a:noFill/>
          <a:ln>
            <a:noFill/>
          </a:ln>
        </p:spPr>
      </p:pic>
      <p:pic>
        <p:nvPicPr>
          <p:cNvPr id="149" name="Google Shape;149;p22"/>
          <p:cNvPicPr preferRelativeResize="0"/>
          <p:nvPr/>
        </p:nvPicPr>
        <p:blipFill>
          <a:blip r:embed="rId5">
            <a:alphaModFix/>
          </a:blip>
          <a:stretch>
            <a:fillRect/>
          </a:stretch>
        </p:blipFill>
        <p:spPr>
          <a:xfrm>
            <a:off x="5179125" y="304800"/>
            <a:ext cx="3964875" cy="4716775"/>
          </a:xfrm>
          <a:prstGeom prst="rect">
            <a:avLst/>
          </a:prstGeom>
          <a:noFill/>
          <a:ln>
            <a:noFill/>
          </a:ln>
        </p:spPr>
      </p:pic>
      <p:pic>
        <p:nvPicPr>
          <p:cNvPr id="150" name="Google Shape;150;p22"/>
          <p:cNvPicPr preferRelativeResize="0"/>
          <p:nvPr/>
        </p:nvPicPr>
        <p:blipFill>
          <a:blip r:embed="rId6">
            <a:alphaModFix/>
          </a:blip>
          <a:stretch>
            <a:fillRect/>
          </a:stretch>
        </p:blipFill>
        <p:spPr>
          <a:xfrm>
            <a:off x="54303" y="-39300"/>
            <a:ext cx="5363693"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534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Type 3 &amp; 4 (3 axle and 4 axle Trucks)</a:t>
            </a:r>
            <a:endParaRPr/>
          </a:p>
        </p:txBody>
      </p:sp>
      <p:pic>
        <p:nvPicPr>
          <p:cNvPr id="156" name="Google Shape;156;p23"/>
          <p:cNvPicPr preferRelativeResize="0"/>
          <p:nvPr/>
        </p:nvPicPr>
        <p:blipFill>
          <a:blip r:embed="rId3">
            <a:alphaModFix/>
          </a:blip>
          <a:stretch>
            <a:fillRect/>
          </a:stretch>
        </p:blipFill>
        <p:spPr>
          <a:xfrm>
            <a:off x="729450" y="1069250"/>
            <a:ext cx="7688702" cy="3769451"/>
          </a:xfrm>
          <a:prstGeom prst="rect">
            <a:avLst/>
          </a:prstGeom>
          <a:noFill/>
          <a:ln>
            <a:noFill/>
          </a:ln>
        </p:spPr>
      </p:pic>
      <p:pic>
        <p:nvPicPr>
          <p:cNvPr id="157" name="Google Shape;157;p23"/>
          <p:cNvPicPr preferRelativeResize="0"/>
          <p:nvPr/>
        </p:nvPicPr>
        <p:blipFill>
          <a:blip r:embed="rId4">
            <a:alphaModFix/>
          </a:blip>
          <a:stretch>
            <a:fillRect/>
          </a:stretch>
        </p:blipFill>
        <p:spPr>
          <a:xfrm>
            <a:off x="999700" y="1101100"/>
            <a:ext cx="6767424" cy="3806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nvPicPr>
        <p:blipFill>
          <a:blip r:embed="rId3">
            <a:alphaModFix/>
          </a:blip>
          <a:stretch>
            <a:fillRect/>
          </a:stretch>
        </p:blipFill>
        <p:spPr>
          <a:xfrm>
            <a:off x="334200" y="90475"/>
            <a:ext cx="9144000" cy="4962525"/>
          </a:xfrm>
          <a:prstGeom prst="rect">
            <a:avLst/>
          </a:prstGeom>
          <a:noFill/>
          <a:ln>
            <a:noFill/>
          </a:ln>
        </p:spPr>
      </p:pic>
      <p:pic>
        <p:nvPicPr>
          <p:cNvPr id="163" name="Google Shape;163;p24"/>
          <p:cNvPicPr preferRelativeResize="0"/>
          <p:nvPr/>
        </p:nvPicPr>
        <p:blipFill>
          <a:blip r:embed="rId4">
            <a:alphaModFix/>
          </a:blip>
          <a:stretch>
            <a:fillRect/>
          </a:stretch>
        </p:blipFill>
        <p:spPr>
          <a:xfrm>
            <a:off x="188875" y="83344"/>
            <a:ext cx="9144000" cy="4976813"/>
          </a:xfrm>
          <a:prstGeom prst="rect">
            <a:avLst/>
          </a:prstGeom>
          <a:noFill/>
          <a:ln>
            <a:noFill/>
          </a:ln>
        </p:spPr>
      </p:pic>
      <p:pic>
        <p:nvPicPr>
          <p:cNvPr id="164" name="Google Shape;164;p24"/>
          <p:cNvPicPr preferRelativeResize="0"/>
          <p:nvPr/>
        </p:nvPicPr>
        <p:blipFill>
          <a:blip r:embed="rId5">
            <a:alphaModFix/>
          </a:blip>
          <a:stretch>
            <a:fillRect/>
          </a:stretch>
        </p:blipFill>
        <p:spPr>
          <a:xfrm>
            <a:off x="188875" y="233338"/>
            <a:ext cx="9144000" cy="467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3"/>
                                        </p:tgtEl>
                                      </p:cBhvr>
                                    </p:animEffect>
                                    <p:set>
                                      <p:cBhvr>
                                        <p:cTn dur="1" fill="hold">
                                          <p:stCondLst>
                                            <p:cond delay="1000"/>
                                          </p:stCondLst>
                                        </p:cTn>
                                        <p:tgtEl>
                                          <p:spTgt spid="1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4"/>
                                        </p:tgtEl>
                                      </p:cBhvr>
                                    </p:animEffect>
                                    <p:set>
                                      <p:cBhvr>
                                        <p:cTn dur="1" fill="hold">
                                          <p:stCondLst>
                                            <p:cond delay="1000"/>
                                          </p:stCondLst>
                                        </p:cTn>
                                        <p:tgtEl>
                                          <p:spTgt spid="1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a:blip r:embed="rId3">
            <a:alphaModFix/>
          </a:blip>
          <a:stretch>
            <a:fillRect/>
          </a:stretch>
        </p:blipFill>
        <p:spPr>
          <a:xfrm>
            <a:off x="2714625" y="0"/>
            <a:ext cx="6429375" cy="5143500"/>
          </a:xfrm>
          <a:prstGeom prst="rect">
            <a:avLst/>
          </a:prstGeom>
          <a:noFill/>
          <a:ln>
            <a:noFill/>
          </a:ln>
        </p:spPr>
      </p:pic>
      <p:sp>
        <p:nvSpPr>
          <p:cNvPr id="170" name="Google Shape;170;p25"/>
          <p:cNvSpPr txBox="1"/>
          <p:nvPr/>
        </p:nvSpPr>
        <p:spPr>
          <a:xfrm>
            <a:off x="493000" y="625075"/>
            <a:ext cx="2116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Lato"/>
                <a:ea typeface="Lato"/>
                <a:cs typeface="Lato"/>
                <a:sym typeface="Lato"/>
              </a:rPr>
              <a:t>Bus Patterns</a:t>
            </a:r>
            <a:endParaRPr b="1" sz="23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43300" y="610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 Locations</a:t>
            </a:r>
            <a:endParaRPr/>
          </a:p>
        </p:txBody>
      </p:sp>
      <p:sp>
        <p:nvSpPr>
          <p:cNvPr id="176" name="Google Shape;17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6"/>
          <p:cNvPicPr preferRelativeResize="0"/>
          <p:nvPr/>
        </p:nvPicPr>
        <p:blipFill>
          <a:blip r:embed="rId3">
            <a:alphaModFix/>
          </a:blip>
          <a:stretch>
            <a:fillRect/>
          </a:stretch>
        </p:blipFill>
        <p:spPr>
          <a:xfrm>
            <a:off x="2714613" y="0"/>
            <a:ext cx="64293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2017 MC1 Challenge</a:t>
            </a:r>
            <a:endParaRPr/>
          </a:p>
        </p:txBody>
      </p:sp>
      <p:sp>
        <p:nvSpPr>
          <p:cNvPr id="93" name="Google Shape;93;p14"/>
          <p:cNvSpPr txBox="1"/>
          <p:nvPr>
            <p:ph idx="1" type="body"/>
          </p:nvPr>
        </p:nvSpPr>
        <p:spPr>
          <a:xfrm>
            <a:off x="727650" y="1882375"/>
            <a:ext cx="7688700" cy="30015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b="1" lang="en" sz="900"/>
              <a:t>The Mistford city has a small industrial area with four light-manufacturing endeavors</a:t>
            </a:r>
            <a:endParaRPr b="1" sz="900"/>
          </a:p>
          <a:p>
            <a:pPr indent="-285750" lvl="0" marL="457200" rtl="0" algn="l">
              <a:spcBef>
                <a:spcPts val="0"/>
              </a:spcBef>
              <a:spcAft>
                <a:spcPts val="0"/>
              </a:spcAft>
              <a:buSzPts val="900"/>
              <a:buChar char="●"/>
            </a:pPr>
            <a:r>
              <a:rPr b="1" lang="en" sz="900"/>
              <a:t>Rose-Crested Blue Pipit, a popular local bird due to its attractive plumage and pleasant songs, is decreasing! </a:t>
            </a:r>
            <a:endParaRPr b="1" sz="900"/>
          </a:p>
          <a:p>
            <a:pPr indent="-285750" lvl="0" marL="457200" rtl="0" algn="l">
              <a:spcBef>
                <a:spcPts val="0"/>
              </a:spcBef>
              <a:spcAft>
                <a:spcPts val="0"/>
              </a:spcAft>
              <a:buSzPts val="900"/>
              <a:buChar char="●"/>
            </a:pPr>
            <a:r>
              <a:rPr b="1" lang="en" sz="900"/>
              <a:t>The Boonsong Lekagul Nature Preserve is used by local residents and tourists for day-trips, overnight camping or sometimes just passing through </a:t>
            </a:r>
            <a:endParaRPr b="1" sz="900"/>
          </a:p>
          <a:p>
            <a:pPr indent="-285750" lvl="0" marL="457200" rtl="0" algn="l">
              <a:spcBef>
                <a:spcPts val="0"/>
              </a:spcBef>
              <a:spcAft>
                <a:spcPts val="0"/>
              </a:spcAft>
              <a:buSzPts val="900"/>
              <a:buChar char="●"/>
            </a:pPr>
            <a:r>
              <a:rPr b="1" lang="en" sz="900"/>
              <a:t>Entry gates are positioned at the Preserve entrances.  Each vehicle receives an entry ticket at the gate and is assigned a vehicle class; the entry is recorded.</a:t>
            </a:r>
            <a:endParaRPr b="1" sz="900"/>
          </a:p>
          <a:p>
            <a:pPr indent="-285750" lvl="0" marL="457200" rtl="0" algn="l">
              <a:spcBef>
                <a:spcPts val="0"/>
              </a:spcBef>
              <a:spcAft>
                <a:spcPts val="0"/>
              </a:spcAft>
              <a:buSzPts val="900"/>
              <a:buChar char="●"/>
            </a:pPr>
            <a:r>
              <a:rPr b="1" lang="en" sz="900"/>
              <a:t>When vehicles enter the Preserve, they must proceed through a gate and obtain a pass.  The gate categorizes vehicles as follows:</a:t>
            </a:r>
            <a:endParaRPr b="1" sz="900"/>
          </a:p>
          <a:p>
            <a:pPr indent="0" lvl="0" marL="457200" rtl="0" algn="l">
              <a:lnSpc>
                <a:spcPct val="50000"/>
              </a:lnSpc>
              <a:spcBef>
                <a:spcPts val="1200"/>
              </a:spcBef>
              <a:spcAft>
                <a:spcPts val="0"/>
              </a:spcAft>
              <a:buNone/>
            </a:pPr>
            <a:r>
              <a:rPr b="1" lang="en" sz="900"/>
              <a:t>1.       2 axle car (or motorcycle)</a:t>
            </a:r>
            <a:endParaRPr b="1" sz="900"/>
          </a:p>
          <a:p>
            <a:pPr indent="0" lvl="0" marL="457200" rtl="0" algn="l">
              <a:lnSpc>
                <a:spcPct val="50000"/>
              </a:lnSpc>
              <a:spcBef>
                <a:spcPts val="1200"/>
              </a:spcBef>
              <a:spcAft>
                <a:spcPts val="0"/>
              </a:spcAft>
              <a:buNone/>
            </a:pPr>
            <a:r>
              <a:rPr b="1" lang="en" sz="900"/>
              <a:t>2.       2 axle truck</a:t>
            </a:r>
            <a:endParaRPr b="1" sz="900"/>
          </a:p>
          <a:p>
            <a:pPr indent="-285750" lvl="0" marL="914400" rtl="0" algn="l">
              <a:lnSpc>
                <a:spcPct val="50000"/>
              </a:lnSpc>
              <a:spcBef>
                <a:spcPts val="1200"/>
              </a:spcBef>
              <a:spcAft>
                <a:spcPts val="0"/>
              </a:spcAft>
              <a:buSzPts val="900"/>
              <a:buChar char="●"/>
            </a:pPr>
            <a:r>
              <a:rPr b="1" lang="en" sz="900"/>
              <a:t>2P Truck (Ranger)</a:t>
            </a:r>
            <a:endParaRPr b="1" sz="900"/>
          </a:p>
          <a:p>
            <a:pPr indent="0" lvl="0" marL="457200" rtl="0" algn="l">
              <a:lnSpc>
                <a:spcPct val="50000"/>
              </a:lnSpc>
              <a:spcBef>
                <a:spcPts val="1200"/>
              </a:spcBef>
              <a:spcAft>
                <a:spcPts val="0"/>
              </a:spcAft>
              <a:buNone/>
            </a:pPr>
            <a:r>
              <a:rPr b="1" lang="en" sz="900"/>
              <a:t>3.       3 axle truck</a:t>
            </a:r>
            <a:endParaRPr b="1" sz="900"/>
          </a:p>
          <a:p>
            <a:pPr indent="0" lvl="0" marL="457200" rtl="0" algn="l">
              <a:lnSpc>
                <a:spcPct val="50000"/>
              </a:lnSpc>
              <a:spcBef>
                <a:spcPts val="1200"/>
              </a:spcBef>
              <a:spcAft>
                <a:spcPts val="0"/>
              </a:spcAft>
              <a:buNone/>
            </a:pPr>
            <a:r>
              <a:rPr b="1" lang="en" sz="900"/>
              <a:t>4.       4 axle (and above) truck</a:t>
            </a:r>
            <a:endParaRPr b="1" sz="900"/>
          </a:p>
          <a:p>
            <a:pPr indent="0" lvl="0" marL="457200" rtl="0" algn="l">
              <a:lnSpc>
                <a:spcPct val="50000"/>
              </a:lnSpc>
              <a:spcBef>
                <a:spcPts val="1200"/>
              </a:spcBef>
              <a:spcAft>
                <a:spcPts val="0"/>
              </a:spcAft>
              <a:buNone/>
            </a:pPr>
            <a:r>
              <a:rPr b="1" lang="en" sz="900"/>
              <a:t>5.       2 axle bus</a:t>
            </a:r>
            <a:endParaRPr b="1" sz="900"/>
          </a:p>
          <a:p>
            <a:pPr indent="0" lvl="0" marL="457200" rtl="0" algn="l">
              <a:lnSpc>
                <a:spcPct val="50000"/>
              </a:lnSpc>
              <a:spcBef>
                <a:spcPts val="1200"/>
              </a:spcBef>
              <a:spcAft>
                <a:spcPts val="0"/>
              </a:spcAft>
              <a:buNone/>
            </a:pPr>
            <a:r>
              <a:rPr b="1" lang="en" sz="900"/>
              <a:t>6.       3 axle bus</a:t>
            </a:r>
            <a:endParaRPr b="1" sz="900"/>
          </a:p>
          <a:p>
            <a:pPr indent="0" lvl="0" marL="457200" rtl="0" algn="l">
              <a:spcBef>
                <a:spcPts val="1200"/>
              </a:spcBef>
              <a:spcAft>
                <a:spcPts val="1200"/>
              </a:spcAft>
              <a:buNone/>
            </a:pPr>
            <a:r>
              <a:t/>
            </a:r>
            <a:endParaRPr b="1"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Hriday Mistry</a:t>
            </a:r>
            <a:r>
              <a:rPr lang="en"/>
              <a:t>: Type-1: Car/Motorcycles - Slides 4-6</a:t>
            </a:r>
            <a:endParaRPr/>
          </a:p>
          <a:p>
            <a:pPr indent="-311150" lvl="0" marL="457200" rtl="0" algn="l">
              <a:spcBef>
                <a:spcPts val="0"/>
              </a:spcBef>
              <a:spcAft>
                <a:spcPts val="0"/>
              </a:spcAft>
              <a:buSzPts val="1300"/>
              <a:buChar char="-"/>
            </a:pPr>
            <a:r>
              <a:rPr b="1" lang="en"/>
              <a:t>Karan Narad</a:t>
            </a:r>
            <a:r>
              <a:rPr lang="en"/>
              <a:t>: Type-2: 2 Axle Truck - Slides 7-8</a:t>
            </a:r>
            <a:endParaRPr/>
          </a:p>
          <a:p>
            <a:pPr indent="-311150" lvl="0" marL="457200" rtl="0" algn="l">
              <a:spcBef>
                <a:spcPts val="0"/>
              </a:spcBef>
              <a:spcAft>
                <a:spcPts val="0"/>
              </a:spcAft>
              <a:buSzPts val="1300"/>
              <a:buChar char="-"/>
            </a:pPr>
            <a:r>
              <a:rPr b="1" lang="en"/>
              <a:t>Luobin Cui</a:t>
            </a:r>
            <a:r>
              <a:rPr lang="en"/>
              <a:t>: Type-2P: Ranger Vehicles - Slides 9-10.</a:t>
            </a:r>
            <a:endParaRPr/>
          </a:p>
          <a:p>
            <a:pPr indent="-311150" lvl="0" marL="457200" rtl="0" algn="l">
              <a:spcBef>
                <a:spcPts val="0"/>
              </a:spcBef>
              <a:spcAft>
                <a:spcPts val="0"/>
              </a:spcAft>
              <a:buSzPts val="1300"/>
              <a:buChar char="-"/>
            </a:pPr>
            <a:r>
              <a:rPr b="1" lang="en"/>
              <a:t>Tarun Teja Kairamkonda</a:t>
            </a:r>
            <a:r>
              <a:rPr lang="en"/>
              <a:t>: Type- 3 &amp; 4: 3, 4 Axle Trucks - Slides 11-12</a:t>
            </a:r>
            <a:endParaRPr/>
          </a:p>
          <a:p>
            <a:pPr indent="-311150" lvl="0" marL="457200" rtl="0" algn="l">
              <a:spcBef>
                <a:spcPts val="0"/>
              </a:spcBef>
              <a:spcAft>
                <a:spcPts val="0"/>
              </a:spcAft>
              <a:buSzPts val="1300"/>
              <a:buChar char="-"/>
            </a:pPr>
            <a:r>
              <a:rPr b="1" lang="en"/>
              <a:t>Ryan Hare</a:t>
            </a:r>
            <a:r>
              <a:rPr lang="en"/>
              <a:t>: Type-5 &amp; 6: Buses - Slides 13-14.</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67925" y="577650"/>
            <a:ext cx="7625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Car Type-1 (2-axle cars/Motorcycles )</a:t>
            </a:r>
            <a:endParaRPr/>
          </a:p>
        </p:txBody>
      </p:sp>
      <p:pic>
        <p:nvPicPr>
          <p:cNvPr id="105" name="Google Shape;105;p16"/>
          <p:cNvPicPr preferRelativeResize="0"/>
          <p:nvPr/>
        </p:nvPicPr>
        <p:blipFill>
          <a:blip r:embed="rId3">
            <a:alphaModFix/>
          </a:blip>
          <a:stretch>
            <a:fillRect/>
          </a:stretch>
        </p:blipFill>
        <p:spPr>
          <a:xfrm>
            <a:off x="1569200" y="1205950"/>
            <a:ext cx="5840925" cy="3567201"/>
          </a:xfrm>
          <a:prstGeom prst="rect">
            <a:avLst/>
          </a:prstGeom>
          <a:noFill/>
          <a:ln>
            <a:noFill/>
          </a:ln>
        </p:spPr>
      </p:pic>
      <p:pic>
        <p:nvPicPr>
          <p:cNvPr id="106" name="Google Shape;106;p16"/>
          <p:cNvPicPr preferRelativeResize="0"/>
          <p:nvPr/>
        </p:nvPicPr>
        <p:blipFill>
          <a:blip r:embed="rId4">
            <a:alphaModFix/>
          </a:blip>
          <a:stretch>
            <a:fillRect/>
          </a:stretch>
        </p:blipFill>
        <p:spPr>
          <a:xfrm>
            <a:off x="467913" y="339401"/>
            <a:ext cx="8470799" cy="4609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6"/>
                                        </p:tgtEl>
                                      </p:cBhvr>
                                    </p:animEffect>
                                    <p:set>
                                      <p:cBhvr>
                                        <p:cTn dur="1" fill="hold">
                                          <p:stCondLst>
                                            <p:cond delay="1000"/>
                                          </p:stCondLst>
                                        </p:cTn>
                                        <p:tgtEl>
                                          <p:spTgt spid="1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216650" y="326725"/>
            <a:ext cx="8710699" cy="4695601"/>
          </a:xfrm>
          <a:prstGeom prst="rect">
            <a:avLst/>
          </a:prstGeom>
          <a:noFill/>
          <a:ln>
            <a:noFill/>
          </a:ln>
        </p:spPr>
      </p:pic>
      <p:pic>
        <p:nvPicPr>
          <p:cNvPr id="112" name="Google Shape;112;p17"/>
          <p:cNvPicPr preferRelativeResize="0"/>
          <p:nvPr/>
        </p:nvPicPr>
        <p:blipFill>
          <a:blip r:embed="rId4">
            <a:alphaModFix/>
          </a:blip>
          <a:stretch>
            <a:fillRect/>
          </a:stretch>
        </p:blipFill>
        <p:spPr>
          <a:xfrm>
            <a:off x="0" y="100013"/>
            <a:ext cx="9144000" cy="494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166925" y="152400"/>
            <a:ext cx="8691139"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16200" y="470975"/>
            <a:ext cx="7688700" cy="55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Car type-2(2 axle truck)</a:t>
            </a:r>
            <a:endParaRPr/>
          </a:p>
        </p:txBody>
      </p:sp>
      <p:sp>
        <p:nvSpPr>
          <p:cNvPr id="123" name="Google Shape;123;p19"/>
          <p:cNvSpPr txBox="1"/>
          <p:nvPr>
            <p:ph idx="1" type="body"/>
          </p:nvPr>
        </p:nvSpPr>
        <p:spPr>
          <a:xfrm>
            <a:off x="6085450" y="1400525"/>
            <a:ext cx="2776200" cy="2939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For type 2, the sensor picked up total 40,199 entries of data.</a:t>
            </a:r>
            <a:endParaRPr/>
          </a:p>
          <a:p>
            <a:pPr indent="-311150" lvl="0" marL="457200" rtl="0" algn="l">
              <a:spcBef>
                <a:spcPts val="0"/>
              </a:spcBef>
              <a:spcAft>
                <a:spcPts val="0"/>
              </a:spcAft>
              <a:buSzPts val="1300"/>
              <a:buChar char="●"/>
            </a:pPr>
            <a:r>
              <a:rPr lang="en"/>
              <a:t>Weekday analysis: Maximum cars are observed on Friday, Saturday and Sunday respectively.</a:t>
            </a:r>
            <a:endParaRPr/>
          </a:p>
          <a:p>
            <a:pPr indent="-311150" lvl="0" marL="457200" rtl="0" algn="l">
              <a:spcBef>
                <a:spcPts val="0"/>
              </a:spcBef>
              <a:spcAft>
                <a:spcPts val="0"/>
              </a:spcAft>
              <a:buSzPts val="1300"/>
              <a:buChar char="●"/>
            </a:pPr>
            <a:r>
              <a:rPr lang="en"/>
              <a:t>Monthly Analysis: Maximum cars are observed during July. Overall, more cars visit the Nature Preserve during Summer and least during Winter.</a:t>
            </a:r>
            <a:endParaRPr/>
          </a:p>
        </p:txBody>
      </p:sp>
      <p:pic>
        <p:nvPicPr>
          <p:cNvPr id="124" name="Google Shape;124;p19"/>
          <p:cNvPicPr preferRelativeResize="0"/>
          <p:nvPr/>
        </p:nvPicPr>
        <p:blipFill>
          <a:blip r:embed="rId3">
            <a:alphaModFix/>
          </a:blip>
          <a:stretch>
            <a:fillRect/>
          </a:stretch>
        </p:blipFill>
        <p:spPr>
          <a:xfrm>
            <a:off x="226775" y="1094325"/>
            <a:ext cx="5709950" cy="3810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656875"/>
            <a:ext cx="7688700" cy="55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r>
              <a:rPr lang="en"/>
              <a:t> of Car type-2(2 axle truck) by Gate-type</a:t>
            </a:r>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6667950" y="1623600"/>
            <a:ext cx="2280600" cy="27267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Most entrances are observed on Fridays.</a:t>
            </a:r>
            <a:endParaRPr/>
          </a:p>
          <a:p>
            <a:pPr indent="-304958" lvl="0" marL="457200" rtl="0" algn="l">
              <a:spcBef>
                <a:spcPts val="0"/>
              </a:spcBef>
              <a:spcAft>
                <a:spcPts val="0"/>
              </a:spcAft>
              <a:buSzPct val="100000"/>
              <a:buChar char="●"/>
            </a:pPr>
            <a:r>
              <a:rPr lang="en"/>
              <a:t>Maximum distinct cars are observed during Saturday, we can infer that maximum cars are camping overnight during Fridays and then Saturdays.</a:t>
            </a:r>
            <a:endParaRPr/>
          </a:p>
          <a:p>
            <a:pPr indent="-304958" lvl="0" marL="457200" rtl="0" algn="l">
              <a:spcBef>
                <a:spcPts val="0"/>
              </a:spcBef>
              <a:spcAft>
                <a:spcPts val="0"/>
              </a:spcAft>
              <a:buSzPct val="100000"/>
              <a:buChar char="●"/>
            </a:pPr>
            <a:r>
              <a:rPr lang="en"/>
              <a:t>Least entrances and campers are observed during Wednesdays and Thursdays.</a:t>
            </a:r>
            <a:endParaRPr/>
          </a:p>
        </p:txBody>
      </p:sp>
      <p:pic>
        <p:nvPicPr>
          <p:cNvPr id="131" name="Google Shape;131;p20"/>
          <p:cNvPicPr preferRelativeResize="0"/>
          <p:nvPr/>
        </p:nvPicPr>
        <p:blipFill>
          <a:blip r:embed="rId3">
            <a:alphaModFix/>
          </a:blip>
          <a:stretch>
            <a:fillRect/>
          </a:stretch>
        </p:blipFill>
        <p:spPr>
          <a:xfrm>
            <a:off x="152400" y="1214575"/>
            <a:ext cx="6376061" cy="3605600"/>
          </a:xfrm>
          <a:prstGeom prst="rect">
            <a:avLst/>
          </a:prstGeom>
          <a:noFill/>
          <a:ln>
            <a:noFill/>
          </a:ln>
        </p:spPr>
      </p:pic>
      <p:pic>
        <p:nvPicPr>
          <p:cNvPr id="132" name="Google Shape;132;p20"/>
          <p:cNvPicPr preferRelativeResize="0"/>
          <p:nvPr/>
        </p:nvPicPr>
        <p:blipFill>
          <a:blip r:embed="rId4">
            <a:alphaModFix/>
          </a:blip>
          <a:stretch>
            <a:fillRect/>
          </a:stretch>
        </p:blipFill>
        <p:spPr>
          <a:xfrm>
            <a:off x="90425" y="1214582"/>
            <a:ext cx="6818076" cy="3694618"/>
          </a:xfrm>
          <a:prstGeom prst="rect">
            <a:avLst/>
          </a:prstGeom>
          <a:noFill/>
          <a:ln>
            <a:noFill/>
          </a:ln>
        </p:spPr>
      </p:pic>
      <p:sp>
        <p:nvSpPr>
          <p:cNvPr id="133" name="Google Shape;133;p20"/>
          <p:cNvSpPr txBox="1"/>
          <p:nvPr/>
        </p:nvSpPr>
        <p:spPr>
          <a:xfrm>
            <a:off x="7176100" y="1375725"/>
            <a:ext cx="1834500" cy="3201600"/>
          </a:xfrm>
          <a:prstGeom prst="rect">
            <a:avLst/>
          </a:prstGeom>
          <a:solidFill>
            <a:srgbClr val="A4C2F4"/>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Maximum car entrances and campers are observed during July.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Overall, more distinct cars like to visit the Nature </a:t>
            </a:r>
            <a:r>
              <a:rPr lang="en">
                <a:latin typeface="Lato"/>
                <a:ea typeface="Lato"/>
                <a:cs typeface="Lato"/>
                <a:sym typeface="Lato"/>
              </a:rPr>
              <a:t>preserve during summer for camping and sightseeing.</a:t>
            </a:r>
            <a:endParaRPr>
              <a:highlight>
                <a:srgbClr val="CC0000"/>
              </a:highlight>
              <a:latin typeface="Lato"/>
              <a:ea typeface="Lato"/>
              <a:cs typeface="Lato"/>
              <a:sym typeface="Lato"/>
            </a:endParaRPr>
          </a:p>
        </p:txBody>
      </p:sp>
      <p:pic>
        <p:nvPicPr>
          <p:cNvPr id="134" name="Google Shape;134;p20"/>
          <p:cNvPicPr preferRelativeResize="0"/>
          <p:nvPr/>
        </p:nvPicPr>
        <p:blipFill>
          <a:blip r:embed="rId5">
            <a:alphaModFix/>
          </a:blip>
          <a:stretch>
            <a:fillRect/>
          </a:stretch>
        </p:blipFill>
        <p:spPr>
          <a:xfrm>
            <a:off x="90425" y="1214575"/>
            <a:ext cx="5679076" cy="3928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1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93300" y="302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2p</a:t>
            </a:r>
            <a:r>
              <a:rPr lang="en"/>
              <a:t> vehicle routes Part</a:t>
            </a:r>
            <a:endParaRPr/>
          </a:p>
        </p:txBody>
      </p:sp>
      <p:pic>
        <p:nvPicPr>
          <p:cNvPr id="140" name="Google Shape;140;p21"/>
          <p:cNvPicPr preferRelativeResize="0"/>
          <p:nvPr/>
        </p:nvPicPr>
        <p:blipFill>
          <a:blip r:embed="rId3">
            <a:alphaModFix/>
          </a:blip>
          <a:stretch>
            <a:fillRect/>
          </a:stretch>
        </p:blipFill>
        <p:spPr>
          <a:xfrm>
            <a:off x="729458" y="837550"/>
            <a:ext cx="7396715" cy="395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