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9" r:id="rId5"/>
    <p:sldId id="296" r:id="rId6"/>
    <p:sldId id="297" r:id="rId7"/>
    <p:sldId id="270" r:id="rId8"/>
    <p:sldId id="284" r:id="rId9"/>
    <p:sldId id="273" r:id="rId10"/>
    <p:sldId id="288" r:id="rId11"/>
    <p:sldId id="285" r:id="rId12"/>
    <p:sldId id="289" r:id="rId13"/>
    <p:sldId id="292" r:id="rId14"/>
    <p:sldId id="276" r:id="rId15"/>
    <p:sldId id="277" r:id="rId16"/>
    <p:sldId id="287" r:id="rId17"/>
    <p:sldId id="278" r:id="rId18"/>
    <p:sldId id="293" r:id="rId19"/>
    <p:sldId id="294" r:id="rId20"/>
    <p:sldId id="295" r:id="rId21"/>
    <p:sldId id="282" r:id="rId22"/>
    <p:sldId id="26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72" d="100"/>
          <a:sy n="72" d="100"/>
        </p:scale>
        <p:origin x="53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70888B50-1E5C-4B21-83F3-CAD208F66C40}" type="datetimeFigureOut">
              <a:rPr lang="en-US" smtClean="0"/>
              <a:t>2/21/2021</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3802528-CCF1-4E04-A620-D5C999BC3C8E}"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888B50-1E5C-4B21-83F3-CAD208F66C40}"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02528-CCF1-4E04-A620-D5C999BC3C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888B50-1E5C-4B21-83F3-CAD208F66C40}"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02528-CCF1-4E04-A620-D5C999BC3C8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888B50-1E5C-4B21-83F3-CAD208F66C40}"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02528-CCF1-4E04-A620-D5C999BC3C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888B50-1E5C-4B21-83F3-CAD208F66C40}"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02528-CCF1-4E04-A620-D5C999BC3C8E}"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888B50-1E5C-4B21-83F3-CAD208F66C40}"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02528-CCF1-4E04-A620-D5C999BC3C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888B50-1E5C-4B21-83F3-CAD208F66C40}" type="datetimeFigureOut">
              <a:rPr lang="en-US" smtClean="0"/>
              <a:t>2/21/2021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802528-CCF1-4E04-A620-D5C999BC3C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888B50-1E5C-4B21-83F3-CAD208F66C40}" type="datetimeFigureOut">
              <a:rPr lang="en-US" smtClean="0"/>
              <a:t>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802528-CCF1-4E04-A620-D5C999BC3C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888B50-1E5C-4B21-83F3-CAD208F66C40}" type="datetimeFigureOut">
              <a:rPr lang="en-US" smtClean="0"/>
              <a:t>2/21/2021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802528-CCF1-4E04-A620-D5C999BC3C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888B50-1E5C-4B21-83F3-CAD208F66C40}"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02528-CCF1-4E04-A620-D5C999BC3C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888B50-1E5C-4B21-83F3-CAD208F66C40}"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02528-CCF1-4E04-A620-D5C999BC3C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70888B50-1E5C-4B21-83F3-CAD208F66C40}" type="datetimeFigureOut">
              <a:rPr lang="en-US" smtClean="0"/>
              <a:t>2/21/2021</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73802528-CCF1-4E04-A620-D5C999BC3C8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anose="020B0503020204020204"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541028"/>
            <a:ext cx="7772400" cy="1651216"/>
          </a:xfrm>
        </p:spPr>
        <p:txBody>
          <a:bodyPr>
            <a:noAutofit/>
          </a:bodyPr>
          <a:lstStyle/>
          <a:p>
            <a:pPr>
              <a:lnSpc>
                <a:spcPct val="150000"/>
              </a:lnSpc>
            </a:pPr>
            <a:r>
              <a:rPr lang="en-US" sz="2400" b="1" dirty="0">
                <a:latin typeface="Times New Roman" panose="02020603050405020304" pitchFamily="18" charset="0"/>
                <a:cs typeface="Times New Roman" panose="02020603050405020304" pitchFamily="18" charset="0"/>
              </a:rPr>
              <a:t>HIGH STEP-UP NON-ISOLATED ZVS/ZCS DC-DC CONVERTER FOR PHOTOVOLTAIC THIN-FILM MODULE APPLICATIONS</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552700" y="3260035"/>
            <a:ext cx="7086600" cy="3597965"/>
          </a:xfrm>
        </p:spPr>
        <p:txBody>
          <a:bodyPr>
            <a:normAutofit/>
          </a:bodyPr>
          <a:lstStyle/>
          <a:p>
            <a:r>
              <a:rPr lang="en-US" sz="2000" cap="all" dirty="0">
                <a:solidFill>
                  <a:schemeClr val="tx1"/>
                </a:solidFill>
                <a:latin typeface="Times New Roman" panose="02020603050405020304" pitchFamily="18" charset="0"/>
                <a:cs typeface="Times New Roman" panose="02020603050405020304" pitchFamily="18" charset="0"/>
              </a:rPr>
              <a:t>By</a:t>
            </a:r>
          </a:p>
          <a:p>
            <a:pPr algn="l"/>
            <a:r>
              <a:rPr lang="en-US" sz="2000" b="1" dirty="0">
                <a:solidFill>
                  <a:schemeClr val="tx1"/>
                </a:solidFill>
                <a:latin typeface="Times New Roman" panose="02020603050405020304" pitchFamily="18" charset="0"/>
                <a:cs typeface="Times New Roman" panose="02020603050405020304" pitchFamily="18" charset="0"/>
              </a:rPr>
              <a:t>	G. Sai </a:t>
            </a:r>
            <a:r>
              <a:rPr lang="en-US" sz="2000" b="1" dirty="0" err="1">
                <a:solidFill>
                  <a:schemeClr val="tx1"/>
                </a:solidFill>
                <a:latin typeface="Times New Roman" panose="02020603050405020304" pitchFamily="18" charset="0"/>
                <a:cs typeface="Times New Roman" panose="02020603050405020304" pitchFamily="18" charset="0"/>
              </a:rPr>
              <a:t>Ravalika</a:t>
            </a:r>
            <a:r>
              <a:rPr lang="en-US" sz="2000" b="1" dirty="0">
                <a:solidFill>
                  <a:schemeClr val="tx1"/>
                </a:solidFill>
                <a:latin typeface="Times New Roman" panose="02020603050405020304" pitchFamily="18" charset="0"/>
                <a:cs typeface="Times New Roman" panose="02020603050405020304" pitchFamily="18" charset="0"/>
              </a:rPr>
              <a:t> 			17831A0214</a:t>
            </a:r>
          </a:p>
          <a:p>
            <a:pPr algn="l"/>
            <a:r>
              <a:rPr lang="en-US" sz="2000" b="1" dirty="0">
                <a:solidFill>
                  <a:schemeClr val="tx1"/>
                </a:solidFill>
                <a:latin typeface="Times New Roman" panose="02020603050405020304" pitchFamily="18" charset="0"/>
                <a:cs typeface="Times New Roman" panose="02020603050405020304" pitchFamily="18" charset="0"/>
              </a:rPr>
              <a:t>	K. Tarun Teja	 		 17831A0219</a:t>
            </a:r>
          </a:p>
          <a:p>
            <a:pPr algn="l"/>
            <a:r>
              <a:rPr lang="en-US" sz="2000" b="1" dirty="0">
                <a:solidFill>
                  <a:schemeClr val="tx1"/>
                </a:solidFill>
                <a:latin typeface="Times New Roman" panose="02020603050405020304" pitchFamily="18" charset="0"/>
                <a:cs typeface="Times New Roman" panose="02020603050405020304" pitchFamily="18" charset="0"/>
              </a:rPr>
              <a:t>	U. </a:t>
            </a:r>
            <a:r>
              <a:rPr lang="en-US" sz="2000" b="1" dirty="0" err="1">
                <a:solidFill>
                  <a:schemeClr val="tx1"/>
                </a:solidFill>
                <a:latin typeface="Times New Roman" panose="02020603050405020304" pitchFamily="18" charset="0"/>
                <a:cs typeface="Times New Roman" panose="02020603050405020304" pitchFamily="18" charset="0"/>
              </a:rPr>
              <a:t>Shravanachary</a:t>
            </a:r>
            <a:r>
              <a:rPr lang="en-US" sz="2000" b="1" dirty="0">
                <a:solidFill>
                  <a:schemeClr val="tx1"/>
                </a:solidFill>
                <a:latin typeface="Times New Roman" panose="02020603050405020304" pitchFamily="18" charset="0"/>
                <a:cs typeface="Times New Roman" panose="02020603050405020304" pitchFamily="18" charset="0"/>
              </a:rPr>
              <a:t>		18835A0216</a:t>
            </a:r>
            <a:endParaRPr lang="en-US" sz="900" b="1" dirty="0">
              <a:solidFill>
                <a:schemeClr val="tx1"/>
              </a:solidFill>
              <a:latin typeface="Times New Roman" panose="02020603050405020304" pitchFamily="18" charset="0"/>
              <a:cs typeface="Times New Roman" panose="02020603050405020304" pitchFamily="18" charset="0"/>
            </a:endParaRPr>
          </a:p>
          <a:p>
            <a:pPr algn="l"/>
            <a:endParaRPr lang="en-US" sz="800" b="1" dirty="0">
              <a:solidFill>
                <a:schemeClr val="tx1"/>
              </a:solidFill>
              <a:latin typeface="Times New Roman" panose="02020603050405020304" pitchFamily="18" charset="0"/>
              <a:cs typeface="Times New Roman" panose="02020603050405020304" pitchFamily="18" charset="0"/>
            </a:endParaRPr>
          </a:p>
          <a:p>
            <a:pPr>
              <a:lnSpc>
                <a:spcPct val="50000"/>
              </a:lnSpc>
            </a:pPr>
            <a:r>
              <a:rPr lang="en-US" sz="2000" dirty="0">
                <a:solidFill>
                  <a:schemeClr val="tx1"/>
                </a:solidFill>
                <a:latin typeface="Times New Roman" panose="02020603050405020304" pitchFamily="18" charset="0"/>
                <a:cs typeface="Times New Roman" panose="02020603050405020304" pitchFamily="18" charset="0"/>
              </a:rPr>
              <a:t>Under the guidance of</a:t>
            </a:r>
          </a:p>
          <a:p>
            <a:pPr>
              <a:lnSpc>
                <a:spcPct val="50000"/>
              </a:lnSpc>
            </a:pPr>
            <a:r>
              <a:rPr lang="en-US" sz="2000" b="1" dirty="0">
                <a:solidFill>
                  <a:schemeClr val="tx1"/>
                </a:solidFill>
                <a:latin typeface="Times New Roman" panose="02020603050405020304" pitchFamily="18" charset="0"/>
                <a:cs typeface="Times New Roman" panose="02020603050405020304" pitchFamily="18" charset="0"/>
              </a:rPr>
              <a:t>Mr. N. </a:t>
            </a:r>
            <a:r>
              <a:rPr lang="en-US" sz="2000" b="1" dirty="0" err="1">
                <a:solidFill>
                  <a:schemeClr val="tx1"/>
                </a:solidFill>
                <a:latin typeface="Times New Roman" panose="02020603050405020304" pitchFamily="18" charset="0"/>
                <a:cs typeface="Times New Roman" panose="02020603050405020304" pitchFamily="18" charset="0"/>
              </a:rPr>
              <a:t>Praneeth</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(Asst. Prof</a:t>
            </a:r>
            <a:r>
              <a:rPr lang="en-US" sz="2000" b="1" dirty="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p>
            <a:pPr>
              <a:lnSpc>
                <a:spcPct val="50000"/>
              </a:lnSpc>
            </a:pPr>
            <a:r>
              <a:rPr lang="en-US" sz="2000" dirty="0">
                <a:solidFill>
                  <a:schemeClr val="tx1"/>
                </a:solidFill>
                <a:latin typeface="Times New Roman" panose="02020603050405020304" pitchFamily="18" charset="0"/>
                <a:cs typeface="Times New Roman" panose="02020603050405020304" pitchFamily="18" charset="0"/>
              </a:rPr>
              <a:t>Department of</a:t>
            </a:r>
          </a:p>
          <a:p>
            <a:pPr>
              <a:lnSpc>
                <a:spcPct val="50000"/>
              </a:lnSpc>
            </a:pPr>
            <a:r>
              <a:rPr lang="en-US" sz="2000" b="1" dirty="0">
                <a:solidFill>
                  <a:schemeClr val="tx1"/>
                </a:solidFill>
                <a:latin typeface="Times New Roman" panose="02020603050405020304" pitchFamily="18" charset="0"/>
                <a:cs typeface="Times New Roman" panose="02020603050405020304" pitchFamily="18" charset="0"/>
              </a:rPr>
              <a:t>Electrical and Electronics Engineering</a:t>
            </a:r>
          </a:p>
          <a:p>
            <a:endParaRPr lang="en-US" sz="2400" dirty="0"/>
          </a:p>
        </p:txBody>
      </p:sp>
      <p:pic>
        <p:nvPicPr>
          <p:cNvPr id="4" name="Picture 2" descr="C:\Users\LENEVOS\Downloads\GNIT Logo.jpg"/>
          <p:cNvPicPr>
            <a:picLocks noChangeAspect="1" noChangeArrowheads="1"/>
          </p:cNvPicPr>
          <p:nvPr/>
        </p:nvPicPr>
        <p:blipFill>
          <a:blip r:embed="rId2" cstate="print"/>
          <a:srcRect/>
          <a:stretch>
            <a:fillRect/>
          </a:stretch>
        </p:blipFill>
        <p:spPr bwMode="auto">
          <a:xfrm>
            <a:off x="1599993" y="370821"/>
            <a:ext cx="1905414" cy="1088807"/>
          </a:xfrm>
          <a:prstGeom prst="rect">
            <a:avLst/>
          </a:prstGeom>
          <a:noFill/>
        </p:spPr>
      </p:pic>
      <p:sp>
        <p:nvSpPr>
          <p:cNvPr id="6" name="TextBox 5"/>
          <p:cNvSpPr txBox="1"/>
          <p:nvPr/>
        </p:nvSpPr>
        <p:spPr>
          <a:xfrm>
            <a:off x="3601494" y="392004"/>
            <a:ext cx="7130735" cy="523220"/>
          </a:xfrm>
          <a:prstGeom prst="rect">
            <a:avLst/>
          </a:prstGeom>
          <a:noFill/>
        </p:spPr>
        <p:txBody>
          <a:bodyPr wrap="none" rtlCol="0">
            <a:spAutoFit/>
          </a:bodyPr>
          <a:lstStyle/>
          <a:p>
            <a:r>
              <a:rPr lang="en-US" sz="2800" b="1" dirty="0">
                <a:solidFill>
                  <a:srgbClr val="FF0000"/>
                </a:solidFill>
              </a:rPr>
              <a:t>GURU NANAK INSTITUTE OF TECHNOLOGY</a:t>
            </a:r>
          </a:p>
        </p:txBody>
      </p:sp>
      <p:sp>
        <p:nvSpPr>
          <p:cNvPr id="7" name="TextBox 6"/>
          <p:cNvSpPr txBox="1"/>
          <p:nvPr/>
        </p:nvSpPr>
        <p:spPr>
          <a:xfrm>
            <a:off x="3601494" y="881088"/>
            <a:ext cx="5172506" cy="646331"/>
          </a:xfrm>
          <a:prstGeom prst="rect">
            <a:avLst/>
          </a:prstGeom>
          <a:noFill/>
        </p:spPr>
        <p:txBody>
          <a:bodyPr wrap="none" rtlCol="0">
            <a:spAutoFit/>
          </a:bodyPr>
          <a:lstStyle/>
          <a:p>
            <a:r>
              <a:rPr lang="en-US" dirty="0"/>
              <a:t>(Approved by AICTE – Affiliated to JNTU Hyderabad)</a:t>
            </a:r>
          </a:p>
          <a:p>
            <a:r>
              <a:rPr lang="en-US" dirty="0"/>
              <a:t>College Code: </a:t>
            </a:r>
            <a:r>
              <a:rPr lang="en-US" b="1" dirty="0"/>
              <a:t>GNIT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7505" t="9337" r="6701" b="14997"/>
          <a:stretch>
            <a:fillRect/>
          </a:stretch>
        </p:blipFill>
        <p:spPr>
          <a:xfrm>
            <a:off x="6453809" y="2265462"/>
            <a:ext cx="5380383" cy="2657723"/>
          </a:xfrm>
          <a:prstGeom prst="rect">
            <a:avLst/>
          </a:prstGeom>
          <a:noFill/>
          <a:ln>
            <a:noFill/>
          </a:ln>
        </p:spPr>
      </p:pic>
      <p:sp>
        <p:nvSpPr>
          <p:cNvPr id="3" name="Text Placeholder 2"/>
          <p:cNvSpPr>
            <a:spLocks noGrp="1"/>
          </p:cNvSpPr>
          <p:nvPr>
            <p:ph type="body" sz="half" idx="2"/>
          </p:nvPr>
        </p:nvSpPr>
        <p:spPr>
          <a:xfrm>
            <a:off x="357808" y="510872"/>
            <a:ext cx="6096001" cy="5836256"/>
          </a:xfrm>
        </p:spPr>
        <p:txBody>
          <a:bodyPr>
            <a:noAutofit/>
          </a:bodyPr>
          <a:lstStyle/>
          <a:p>
            <a:pPr marL="342900" indent="-342900" algn="just">
              <a:lnSpc>
                <a:spcPct val="16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assumptions are made for the operating analysis:</a:t>
            </a:r>
          </a:p>
          <a:p>
            <a:pPr marL="800100" lvl="1" indent="-342900">
              <a:lnSpc>
                <a:spcPct val="16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The S1 and S2 are ideal MOSFETs with body diodes and equivalent parasitic junction capacitors Cj1 and Cj2.The other devices are ideal.</a:t>
            </a:r>
          </a:p>
          <a:p>
            <a:pPr marL="800100" lvl="1" indent="-342900">
              <a:lnSpc>
                <a:spcPct val="16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capacitors C1, C2, and Co are large enough that their voltages can be considered constant.</a:t>
            </a:r>
            <a:endParaRPr lang="en-US" sz="2000" dirty="0"/>
          </a:p>
          <a:p>
            <a:pPr marL="800100" lvl="1" indent="-342900">
              <a:lnSpc>
                <a:spcPct val="16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turns ratio n of the coupled inductor is defined as n=N2/N1, where N1 and N2 are, respectively, the number of turns in the primary and secondary </a:t>
            </a:r>
            <a:r>
              <a:rPr lang="en-US" sz="2000">
                <a:latin typeface="Times New Roman" panose="02020603050405020304" pitchFamily="18" charset="0"/>
                <a:cs typeface="Times New Roman" panose="02020603050405020304" pitchFamily="18" charset="0"/>
              </a:rPr>
              <a:t>windings.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294" y="243225"/>
            <a:ext cx="5844209" cy="667910"/>
          </a:xfrm>
        </p:spPr>
        <p:txBody>
          <a:bodyPr/>
          <a:lstStyle/>
          <a:p>
            <a:r>
              <a:rPr lang="en-US" sz="4000" dirty="0">
                <a:latin typeface="Times New Roman" panose="02020603050405020304" pitchFamily="18" charset="0"/>
                <a:cs typeface="Times New Roman" panose="02020603050405020304" pitchFamily="18" charset="0"/>
              </a:rPr>
              <a:t>MODES OF OPERATION</a:t>
            </a:r>
          </a:p>
        </p:txBody>
      </p:sp>
      <p:pic>
        <p:nvPicPr>
          <p:cNvPr id="4" name="Content Placeholder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9964" r="5960" b="3040"/>
          <a:stretch>
            <a:fillRect/>
          </a:stretch>
        </p:blipFill>
        <p:spPr>
          <a:xfrm>
            <a:off x="6899965" y="549989"/>
            <a:ext cx="4936741" cy="5758022"/>
          </a:xfrm>
          <a:prstGeom prst="rect">
            <a:avLst/>
          </a:prstGeom>
          <a:noFill/>
          <a:ln>
            <a:noFill/>
          </a:ln>
        </p:spPr>
      </p:pic>
      <p:sp>
        <p:nvSpPr>
          <p:cNvPr id="3" name="Text Placeholder 2"/>
          <p:cNvSpPr>
            <a:spLocks noGrp="1"/>
          </p:cNvSpPr>
          <p:nvPr>
            <p:ph type="body" sz="half" idx="2"/>
          </p:nvPr>
        </p:nvSpPr>
        <p:spPr>
          <a:xfrm>
            <a:off x="290443" y="1192057"/>
            <a:ext cx="6609522" cy="5196177"/>
          </a:xfrm>
        </p:spPr>
        <p:txBody>
          <a:bodyPr>
            <a:noAutofit/>
          </a:bodyPr>
          <a:lstStyle/>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operating modes are as follow</a:t>
            </a:r>
          </a:p>
          <a:p>
            <a:pPr marL="800100" lvl="1"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Mode 1:The switch S2 is turned off. Thus, </a:t>
            </a:r>
            <a:r>
              <a:rPr lang="en-US" sz="2000" dirty="0" err="1">
                <a:latin typeface="Times New Roman" panose="02020603050405020304" pitchFamily="18" charset="0"/>
                <a:cs typeface="Times New Roman" panose="02020603050405020304" pitchFamily="18" charset="0"/>
              </a:rPr>
              <a:t>iLm</a:t>
            </a:r>
            <a:r>
              <a:rPr lang="en-US" sz="2000" dirty="0">
                <a:latin typeface="Times New Roman" panose="02020603050405020304" pitchFamily="18" charset="0"/>
                <a:cs typeface="Times New Roman" panose="02020603050405020304" pitchFamily="18" charset="0"/>
              </a:rPr>
              <a:t> starts discharging the Cj1 and charging the capacitor Cj2. mode ends when the body diode of  S1 is forward-biased. </a:t>
            </a:r>
          </a:p>
          <a:p>
            <a:pPr marL="800100" lvl="1"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Mode 2: The primary current i1 of the coupled inductor flows through this diode and the voltage over S1 is zero, providing it a ZVS condition. The </a:t>
            </a:r>
            <a:r>
              <a:rPr lang="en-US" sz="2000" dirty="0" err="1">
                <a:latin typeface="Times New Roman" panose="02020603050405020304" pitchFamily="18" charset="0"/>
                <a:cs typeface="Times New Roman" panose="02020603050405020304" pitchFamily="18" charset="0"/>
              </a:rPr>
              <a:t>iLm</a:t>
            </a:r>
            <a:r>
              <a:rPr lang="en-US" sz="2000" dirty="0">
                <a:latin typeface="Times New Roman" panose="02020603050405020304" pitchFamily="18" charset="0"/>
                <a:cs typeface="Times New Roman" panose="02020603050405020304" pitchFamily="18" charset="0"/>
              </a:rPr>
              <a:t> is increased and the diode Do is forward-biased. Ro is supplied by Cb,C1,C2 through Co in resonant manner. This mode is presented in Fig. 3 (b)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516890" y="1092200"/>
            <a:ext cx="11158220" cy="4673600"/>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Mode 3 (t2 &lt; t &lt; t3):The switch S1 is turned on under ZVS. The </a:t>
            </a:r>
            <a:r>
              <a:rPr lang="en-US" sz="2000" dirty="0" err="1">
                <a:latin typeface="Times New Roman" panose="02020603050405020304" pitchFamily="18" charset="0"/>
                <a:cs typeface="Times New Roman" panose="02020603050405020304" pitchFamily="18" charset="0"/>
              </a:rPr>
              <a:t>iLm</a:t>
            </a:r>
            <a:r>
              <a:rPr lang="en-US" sz="2000" dirty="0">
                <a:latin typeface="Times New Roman" panose="02020603050405020304" pitchFamily="18" charset="0"/>
                <a:cs typeface="Times New Roman" panose="02020603050405020304" pitchFamily="18" charset="0"/>
              </a:rPr>
              <a:t> still increases linearly and the diode Do remains in conduction, as illustrated in Fig 3 (c). The output process same as above. This mode ends when the secondary current i2 of the coupled inductor resonates back to zero. </a:t>
            </a:r>
          </a:p>
          <a:p>
            <a:pPr algn="just">
              <a:lnSpc>
                <a:spcPct val="150000"/>
              </a:lnSpc>
            </a:pPr>
            <a:r>
              <a:rPr lang="en-US" sz="2000" dirty="0">
                <a:latin typeface="Times New Roman" panose="02020603050405020304" pitchFamily="18" charset="0"/>
                <a:cs typeface="Times New Roman" panose="02020603050405020304" pitchFamily="18" charset="0"/>
              </a:rPr>
              <a:t>Mode 4 (t3 &lt; t &lt; t4):when the current i2 resonates back to zero, the diode Do turns off under ZCS, whereas the load Ro is sustained by the capacitor Co. This mode ends when the switch S1 is turned off.</a:t>
            </a:r>
          </a:p>
          <a:p>
            <a:pPr algn="just">
              <a:lnSpc>
                <a:spcPct val="150000"/>
              </a:lnSpc>
            </a:pPr>
            <a:r>
              <a:rPr lang="en-US" sz="2000" dirty="0">
                <a:latin typeface="Times New Roman" panose="02020603050405020304" pitchFamily="18" charset="0"/>
                <a:cs typeface="Times New Roman" panose="02020603050405020304" pitchFamily="18" charset="0"/>
              </a:rPr>
              <a:t>Mode 5 (t4 &lt; t &lt; t5):The switch S1 is turned off. Thus, the magnetizing current </a:t>
            </a:r>
            <a:r>
              <a:rPr lang="en-US" sz="2000" dirty="0" err="1">
                <a:latin typeface="Times New Roman" panose="02020603050405020304" pitchFamily="18" charset="0"/>
                <a:cs typeface="Times New Roman" panose="02020603050405020304" pitchFamily="18" charset="0"/>
              </a:rPr>
              <a:t>iLm</a:t>
            </a:r>
            <a:r>
              <a:rPr lang="en-US" sz="2000" dirty="0">
                <a:latin typeface="Times New Roman" panose="02020603050405020304" pitchFamily="18" charset="0"/>
                <a:cs typeface="Times New Roman" panose="02020603050405020304" pitchFamily="18" charset="0"/>
              </a:rPr>
              <a:t> starts discharging the capacitor Cj2 and charging the capacitor Cj1, as shown in Fig. 3 (e). This mode ends when the body diode of the switch S2 is forward-biased.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657" y="984115"/>
            <a:ext cx="11258685" cy="4889770"/>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Mode 6 (t5 &lt; t &lt; t6): With the conduction of the body diode of S2, the primary current i1 of the coupled inductor flows through this diode and the voltage over S2 is zero, providing it a ZVS condition ,the current </a:t>
            </a:r>
            <a:r>
              <a:rPr lang="en-US" sz="2000" dirty="0" err="1">
                <a:latin typeface="Times New Roman" panose="02020603050405020304" pitchFamily="18" charset="0"/>
                <a:cs typeface="Times New Roman" panose="02020603050405020304" pitchFamily="18" charset="0"/>
              </a:rPr>
              <a:t>iLm</a:t>
            </a:r>
            <a:r>
              <a:rPr lang="en-US" sz="2000" dirty="0">
                <a:latin typeface="Times New Roman" panose="02020603050405020304" pitchFamily="18" charset="0"/>
                <a:cs typeface="Times New Roman" panose="02020603050405020304" pitchFamily="18" charset="0"/>
              </a:rPr>
              <a:t> is linearly decreased and the diodes D1 and D2 are forward biased. C1 and C2 are charged by secondary coupled inductor in a resonant manner, </a:t>
            </a:r>
          </a:p>
          <a:p>
            <a:pPr algn="just">
              <a:lnSpc>
                <a:spcPct val="150000"/>
              </a:lnSpc>
            </a:pPr>
            <a:r>
              <a:rPr lang="en-US" sz="2000" dirty="0">
                <a:latin typeface="Times New Roman" panose="02020603050405020304" pitchFamily="18" charset="0"/>
                <a:cs typeface="Times New Roman" panose="02020603050405020304" pitchFamily="18" charset="0"/>
              </a:rPr>
              <a:t>Mode 7 (t6 &lt; t &lt; t7): The switch S2 is turned on under ZVS. The diodes D1 and D2 remain in conduction, as illustrated in Fig 3 (g). secondary winding of the coupled inductor remains charging the capacitors C1 and C2. This mode ends when the i2 of the coupled inductor resonates back to zero.</a:t>
            </a:r>
          </a:p>
          <a:p>
            <a:pPr algn="just">
              <a:lnSpc>
                <a:spcPct val="150000"/>
              </a:lnSpc>
            </a:pPr>
            <a:r>
              <a:rPr lang="en-US" sz="2000" dirty="0">
                <a:latin typeface="Times New Roman" panose="02020603050405020304" pitchFamily="18" charset="0"/>
                <a:cs typeface="Times New Roman" panose="02020603050405020304" pitchFamily="18" charset="0"/>
              </a:rPr>
              <a:t> Mode 8 (t7 &lt; t &lt; t8):The diodes D1 and D2 turn off under ZCS. The </a:t>
            </a:r>
            <a:r>
              <a:rPr lang="en-US" sz="2000" dirty="0" err="1">
                <a:latin typeface="Times New Roman" panose="02020603050405020304" pitchFamily="18" charset="0"/>
                <a:cs typeface="Times New Roman" panose="02020603050405020304" pitchFamily="18" charset="0"/>
              </a:rPr>
              <a:t>Cb</a:t>
            </a:r>
            <a:r>
              <a:rPr lang="en-US" sz="2000" dirty="0">
                <a:latin typeface="Times New Roman" panose="02020603050405020304" pitchFamily="18" charset="0"/>
                <a:cs typeface="Times New Roman" panose="02020603050405020304" pitchFamily="18" charset="0"/>
              </a:rPr>
              <a:t> continues to linearly charge the magnetizing inductor </a:t>
            </a:r>
            <a:r>
              <a:rPr lang="en-US" sz="2000" dirty="0" err="1">
                <a:latin typeface="Times New Roman" panose="02020603050405020304" pitchFamily="18" charset="0"/>
                <a:cs typeface="Times New Roman" panose="02020603050405020304" pitchFamily="18" charset="0"/>
              </a:rPr>
              <a:t>Lm</a:t>
            </a:r>
            <a:r>
              <a:rPr lang="en-US" sz="2000" dirty="0">
                <a:latin typeface="Times New Roman" panose="02020603050405020304" pitchFamily="18" charset="0"/>
                <a:cs typeface="Times New Roman" panose="02020603050405020304" pitchFamily="18" charset="0"/>
              </a:rPr>
              <a:t>, while the load Ro is sustained by the capacitor Co. This mode is shown in Fig 3 (h) and ends when the switch S2 is turned off.</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6424" y="2941983"/>
            <a:ext cx="9966960" cy="1157672"/>
          </a:xfrm>
        </p:spPr>
        <p:txBody>
          <a:bodyPr/>
          <a:lstStyle/>
          <a:p>
            <a:r>
              <a:rPr lang="en-US" dirty="0">
                <a:latin typeface="Times New Roman" panose="02020603050405020304" pitchFamily="18" charset="0"/>
                <a:cs typeface="Times New Roman" panose="02020603050405020304" pitchFamily="18" charset="0"/>
              </a:rPr>
              <a:t>DEMONSTRATION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241618"/>
            <a:ext cx="9875520" cy="1356360"/>
          </a:xfrm>
        </p:spPr>
        <p:txBody>
          <a:bodyPr/>
          <a:lstStyle/>
          <a:p>
            <a:r>
              <a:rPr lang="en-US" dirty="0">
                <a:latin typeface="Times New Roman" panose="02020603050405020304" pitchFamily="18" charset="0"/>
                <a:cs typeface="Times New Roman" panose="02020603050405020304" pitchFamily="18" charset="0"/>
              </a:rPr>
              <a:t>SIMULATION</a:t>
            </a:r>
          </a:p>
        </p:txBody>
      </p:sp>
      <p:sp>
        <p:nvSpPr>
          <p:cNvPr id="3" name="Content Placeholder 2"/>
          <p:cNvSpPr>
            <a:spLocks noGrp="1"/>
          </p:cNvSpPr>
          <p:nvPr>
            <p:ph idx="1"/>
          </p:nvPr>
        </p:nvSpPr>
        <p:spPr>
          <a:xfrm>
            <a:off x="609600" y="4991100"/>
            <a:ext cx="10424159" cy="1356360"/>
          </a:xfrm>
        </p:spPr>
        <p:txBody>
          <a:bodyPr>
            <a:normAutofit/>
          </a:bodyPr>
          <a:lstStyle/>
          <a:p>
            <a:pPr algn="just"/>
            <a:r>
              <a:rPr lang="en-US" sz="2000" dirty="0">
                <a:latin typeface="Times New Roman" panose="02020603050405020304" pitchFamily="18" charset="0"/>
                <a:cs typeface="Times New Roman" panose="02020603050405020304" pitchFamily="18" charset="0"/>
              </a:rPr>
              <a:t>We are designing the model in PSIM.</a:t>
            </a:r>
          </a:p>
          <a:p>
            <a:pPr algn="just"/>
            <a:r>
              <a:rPr lang="en-US" sz="2000" dirty="0">
                <a:latin typeface="Times New Roman" panose="02020603050405020304" pitchFamily="18" charset="0"/>
                <a:cs typeface="Times New Roman" panose="02020603050405020304" pitchFamily="18" charset="0"/>
              </a:rPr>
              <a:t>PSIM is a powerful circuit simulation tool which allows fast and easy power circuit design verification by simulation. </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260401" y="1299527"/>
            <a:ext cx="7546207" cy="371516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83820"/>
            <a:ext cx="9875520" cy="1356360"/>
          </a:xfrm>
        </p:spPr>
        <p:txBody>
          <a:bodyPr/>
          <a:lstStyle/>
          <a:p>
            <a:r>
              <a:rPr lang="en-US" dirty="0">
                <a:latin typeface="Times New Roman" panose="02020603050405020304" pitchFamily="18" charset="0"/>
                <a:cs typeface="Times New Roman" panose="02020603050405020304" pitchFamily="18" charset="0"/>
              </a:rPr>
              <a:t>SIMULATION RESULTS</a:t>
            </a:r>
          </a:p>
        </p:txBody>
      </p:sp>
      <p:sp>
        <p:nvSpPr>
          <p:cNvPr id="3" name="Content Placeholder 2"/>
          <p:cNvSpPr>
            <a:spLocks noGrp="1"/>
          </p:cNvSpPr>
          <p:nvPr>
            <p:ph idx="1"/>
          </p:nvPr>
        </p:nvSpPr>
        <p:spPr>
          <a:xfrm>
            <a:off x="673100" y="1206500"/>
            <a:ext cx="11201400" cy="5245100"/>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results were obtained by simulation at the software PSIM in order to avoid approximate and inaccurate results, such as in the calculation of the rms current values. Two distinct comparisons are performed First, it was considered that both types of converters were designed with the same magnetizing inductance (</a:t>
            </a:r>
            <a:r>
              <a:rPr lang="en-US" sz="2000" dirty="0" err="1">
                <a:latin typeface="Times New Roman" panose="02020603050405020304" pitchFamily="18" charset="0"/>
                <a:cs typeface="Times New Roman" panose="02020603050405020304" pitchFamily="18" charset="0"/>
              </a:rPr>
              <a:t>Lm</a:t>
            </a:r>
            <a:r>
              <a:rPr lang="en-US" sz="2000" dirty="0">
                <a:latin typeface="Times New Roman" panose="02020603050405020304" pitchFamily="18" charset="0"/>
                <a:cs typeface="Times New Roman" panose="02020603050405020304" pitchFamily="18" charset="0"/>
              </a:rPr>
              <a:t> = 20 </a:t>
            </a:r>
            <a:r>
              <a:rPr lang="en-US" sz="2000" dirty="0" err="1">
                <a:latin typeface="Times New Roman" panose="02020603050405020304" pitchFamily="18" charset="0"/>
                <a:cs typeface="Times New Roman" panose="02020603050405020304" pitchFamily="18" charset="0"/>
              </a:rPr>
              <a:t>μH</a:t>
            </a:r>
            <a:r>
              <a:rPr lang="en-US" sz="2000" dirty="0">
                <a:latin typeface="Times New Roman" panose="02020603050405020304" pitchFamily="18" charset="0"/>
                <a:cs typeface="Times New Roman" panose="02020603050405020304" pitchFamily="18" charset="0"/>
              </a:rPr>
              <a:t>). </a:t>
            </a:r>
          </a:p>
          <a:p>
            <a:pPr algn="just">
              <a:lnSpc>
                <a:spcPct val="150000"/>
              </a:lnSpc>
            </a:pPr>
            <a:r>
              <a:rPr lang="en-US" sz="2000" dirty="0">
                <a:latin typeface="Times New Roman" panose="02020603050405020304" pitchFamily="18" charset="0"/>
                <a:cs typeface="Times New Roman" panose="02020603050405020304" pitchFamily="18" charset="0"/>
              </a:rPr>
              <a:t>Since the proposed converter has a lower magnetizing ripple which affects the currents throughout the converter, The rms currents were lower in the proposed converter, resulting in much better ratings.</a:t>
            </a:r>
          </a:p>
          <a:p>
            <a:pPr algn="just">
              <a:lnSpc>
                <a:spcPct val="150000"/>
              </a:lnSpc>
            </a:pPr>
            <a:r>
              <a:rPr lang="en-US" sz="2000" dirty="0">
                <a:latin typeface="Times New Roman" panose="02020603050405020304" pitchFamily="18" charset="0"/>
                <a:cs typeface="Times New Roman" panose="02020603050405020304" pitchFamily="18" charset="0"/>
              </a:rPr>
              <a:t> After that, it was considering that both types of converters were designed with the same magnetizing ripple at 50% of duty cycle. Although the results have become closer, the proposed converter still exhibited a lower TDR in almost all the conditions when compared with the Boost-based ones.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9081E69-11C2-44A8-9E00-CFAE4409B613}"/>
              </a:ext>
            </a:extLst>
          </p:cNvPr>
          <p:cNvSpPr>
            <a:spLocks noGrp="1"/>
          </p:cNvSpPr>
          <p:nvPr>
            <p:ph type="title"/>
          </p:nvPr>
        </p:nvSpPr>
        <p:spPr>
          <a:xfrm>
            <a:off x="508371" y="459745"/>
            <a:ext cx="9875520" cy="1356360"/>
          </a:xfrm>
        </p:spPr>
        <p:txBody>
          <a:bodyPr/>
          <a:lstStyle/>
          <a:p>
            <a:r>
              <a:rPr lang="en-US" dirty="0">
                <a:latin typeface="Times New Roman" panose="02020603050405020304" pitchFamily="18" charset="0"/>
                <a:cs typeface="Times New Roman" panose="02020603050405020304" pitchFamily="18" charset="0"/>
              </a:rPr>
              <a:t>VOLTAGE WAVEFORMS</a:t>
            </a:r>
          </a:p>
        </p:txBody>
      </p:sp>
      <p:sp>
        <p:nvSpPr>
          <p:cNvPr id="8" name="Text Placeholder 7">
            <a:extLst>
              <a:ext uri="{FF2B5EF4-FFF2-40B4-BE49-F238E27FC236}">
                <a16:creationId xmlns:a16="http://schemas.microsoft.com/office/drawing/2014/main" id="{6951599D-C985-4F9E-8FB1-AB3E9E4DA2C4}"/>
              </a:ext>
            </a:extLst>
          </p:cNvPr>
          <p:cNvSpPr>
            <a:spLocks noGrp="1"/>
          </p:cNvSpPr>
          <p:nvPr>
            <p:ph type="body" idx="1"/>
          </p:nvPr>
        </p:nvSpPr>
        <p:spPr>
          <a:xfrm>
            <a:off x="2064763" y="2003670"/>
            <a:ext cx="2541104" cy="777240"/>
          </a:xfrm>
        </p:spPr>
        <p:txBody>
          <a:bodyPr/>
          <a:lstStyle/>
          <a:p>
            <a:r>
              <a:rPr lang="en-US" b="0" dirty="0">
                <a:latin typeface="Times New Roman" panose="02020603050405020304" pitchFamily="18" charset="0"/>
                <a:cs typeface="Times New Roman" panose="02020603050405020304" pitchFamily="18" charset="0"/>
              </a:rPr>
              <a:t>INPUT VOLTAGE</a:t>
            </a:r>
          </a:p>
        </p:txBody>
      </p:sp>
      <p:pic>
        <p:nvPicPr>
          <p:cNvPr id="5" name="Content Placeholder 4" descr="Screenshot (18)"/>
          <p:cNvPicPr>
            <a:picLocks noGrp="1" noChangeAspect="1"/>
          </p:cNvPicPr>
          <p:nvPr>
            <p:ph sz="half" idx="2"/>
          </p:nvPr>
        </p:nvPicPr>
        <p:blipFill>
          <a:blip r:embed="rId2"/>
          <a:stretch>
            <a:fillRect/>
          </a:stretch>
        </p:blipFill>
        <p:spPr>
          <a:xfrm>
            <a:off x="508371" y="3042910"/>
            <a:ext cx="5653889" cy="3178760"/>
          </a:xfrm>
          <a:prstGeom prst="rect">
            <a:avLst/>
          </a:prstGeom>
        </p:spPr>
      </p:pic>
      <p:sp>
        <p:nvSpPr>
          <p:cNvPr id="9" name="Text Placeholder 8">
            <a:extLst>
              <a:ext uri="{FF2B5EF4-FFF2-40B4-BE49-F238E27FC236}">
                <a16:creationId xmlns:a16="http://schemas.microsoft.com/office/drawing/2014/main" id="{5B126D74-9C40-47C6-9FD2-D635BC4B16B3}"/>
              </a:ext>
            </a:extLst>
          </p:cNvPr>
          <p:cNvSpPr>
            <a:spLocks noGrp="1"/>
          </p:cNvSpPr>
          <p:nvPr>
            <p:ph type="body" sz="quarter" idx="3"/>
          </p:nvPr>
        </p:nvSpPr>
        <p:spPr>
          <a:xfrm>
            <a:off x="7766222" y="1965960"/>
            <a:ext cx="2861575" cy="777240"/>
          </a:xfrm>
        </p:spPr>
        <p:txBody>
          <a:bodyPr/>
          <a:lstStyle/>
          <a:p>
            <a:r>
              <a:rPr lang="en-US" b="0" dirty="0">
                <a:latin typeface="Times New Roman" panose="02020603050405020304" pitchFamily="18" charset="0"/>
                <a:cs typeface="Times New Roman" panose="02020603050405020304" pitchFamily="18" charset="0"/>
              </a:rPr>
              <a:t>OUTPUT VOLTAGE</a:t>
            </a:r>
          </a:p>
        </p:txBody>
      </p:sp>
      <p:pic>
        <p:nvPicPr>
          <p:cNvPr id="6" name="Picture 5" descr="Screenshot (20)"/>
          <p:cNvPicPr>
            <a:picLocks noChangeAspect="1"/>
          </p:cNvPicPr>
          <p:nvPr/>
        </p:nvPicPr>
        <p:blipFill>
          <a:blip r:embed="rId3"/>
          <a:stretch>
            <a:fillRect/>
          </a:stretch>
        </p:blipFill>
        <p:spPr>
          <a:xfrm>
            <a:off x="6793729" y="3042910"/>
            <a:ext cx="4806563" cy="31787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9081E69-11C2-44A8-9E00-CFAE4409B613}"/>
              </a:ext>
            </a:extLst>
          </p:cNvPr>
          <p:cNvSpPr>
            <a:spLocks noGrp="1"/>
          </p:cNvSpPr>
          <p:nvPr>
            <p:ph type="title"/>
          </p:nvPr>
        </p:nvSpPr>
        <p:spPr>
          <a:xfrm>
            <a:off x="508371" y="459745"/>
            <a:ext cx="9875520" cy="1356360"/>
          </a:xfrm>
        </p:spPr>
        <p:txBody>
          <a:bodyPr/>
          <a:lstStyle/>
          <a:p>
            <a:r>
              <a:rPr lang="en-US" dirty="0">
                <a:latin typeface="Times New Roman" panose="02020603050405020304" pitchFamily="18" charset="0"/>
                <a:cs typeface="Times New Roman" panose="02020603050405020304" pitchFamily="18" charset="0"/>
              </a:rPr>
              <a:t>CURRENT WAVEFORMS</a:t>
            </a:r>
          </a:p>
        </p:txBody>
      </p:sp>
      <p:sp>
        <p:nvSpPr>
          <p:cNvPr id="8" name="Text Placeholder 7">
            <a:extLst>
              <a:ext uri="{FF2B5EF4-FFF2-40B4-BE49-F238E27FC236}">
                <a16:creationId xmlns:a16="http://schemas.microsoft.com/office/drawing/2014/main" id="{6951599D-C985-4F9E-8FB1-AB3E9E4DA2C4}"/>
              </a:ext>
            </a:extLst>
          </p:cNvPr>
          <p:cNvSpPr>
            <a:spLocks noGrp="1"/>
          </p:cNvSpPr>
          <p:nvPr>
            <p:ph type="body" idx="1"/>
          </p:nvPr>
        </p:nvSpPr>
        <p:spPr>
          <a:xfrm>
            <a:off x="1866960" y="1893624"/>
            <a:ext cx="2613255" cy="739530"/>
          </a:xfrm>
        </p:spPr>
        <p:txBody>
          <a:bodyPr/>
          <a:lstStyle/>
          <a:p>
            <a:r>
              <a:rPr lang="en-US" b="0" dirty="0">
                <a:latin typeface="Times New Roman" panose="02020603050405020304" pitchFamily="18" charset="0"/>
                <a:cs typeface="Times New Roman" panose="02020603050405020304" pitchFamily="18" charset="0"/>
              </a:rPr>
              <a:t>INPUT CURRENT</a:t>
            </a:r>
          </a:p>
        </p:txBody>
      </p:sp>
      <p:sp>
        <p:nvSpPr>
          <p:cNvPr id="9" name="Text Placeholder 8">
            <a:extLst>
              <a:ext uri="{FF2B5EF4-FFF2-40B4-BE49-F238E27FC236}">
                <a16:creationId xmlns:a16="http://schemas.microsoft.com/office/drawing/2014/main" id="{5B126D74-9C40-47C6-9FD2-D635BC4B16B3}"/>
              </a:ext>
            </a:extLst>
          </p:cNvPr>
          <p:cNvSpPr>
            <a:spLocks noGrp="1"/>
          </p:cNvSpPr>
          <p:nvPr>
            <p:ph type="body" sz="quarter" idx="3"/>
          </p:nvPr>
        </p:nvSpPr>
        <p:spPr>
          <a:xfrm>
            <a:off x="7766222" y="1874769"/>
            <a:ext cx="2981291" cy="777240"/>
          </a:xfrm>
        </p:spPr>
        <p:txBody>
          <a:bodyPr/>
          <a:lstStyle/>
          <a:p>
            <a:r>
              <a:rPr lang="en-US" b="0" dirty="0">
                <a:latin typeface="Times New Roman" panose="02020603050405020304" pitchFamily="18" charset="0"/>
                <a:cs typeface="Times New Roman" panose="02020603050405020304" pitchFamily="18" charset="0"/>
              </a:rPr>
              <a:t>OUTPUT CURRENT</a:t>
            </a:r>
          </a:p>
        </p:txBody>
      </p:sp>
      <p:pic>
        <p:nvPicPr>
          <p:cNvPr id="2" name="Picture 1">
            <a:extLst>
              <a:ext uri="{FF2B5EF4-FFF2-40B4-BE49-F238E27FC236}">
                <a16:creationId xmlns:a16="http://schemas.microsoft.com/office/drawing/2014/main" id="{6E6E82B7-7B48-4DB0-9C36-9A989E0E769B}"/>
              </a:ext>
            </a:extLst>
          </p:cNvPr>
          <p:cNvPicPr>
            <a:picLocks noChangeAspect="1"/>
          </p:cNvPicPr>
          <p:nvPr/>
        </p:nvPicPr>
        <p:blipFill>
          <a:blip r:embed="rId2"/>
          <a:stretch>
            <a:fillRect/>
          </a:stretch>
        </p:blipFill>
        <p:spPr>
          <a:xfrm>
            <a:off x="591708" y="2780910"/>
            <a:ext cx="5163760" cy="3456732"/>
          </a:xfrm>
          <a:prstGeom prst="rect">
            <a:avLst/>
          </a:prstGeom>
        </p:spPr>
      </p:pic>
      <p:pic>
        <p:nvPicPr>
          <p:cNvPr id="11" name="Picture 10" descr="Screenshot (17)">
            <a:extLst>
              <a:ext uri="{FF2B5EF4-FFF2-40B4-BE49-F238E27FC236}">
                <a16:creationId xmlns:a16="http://schemas.microsoft.com/office/drawing/2014/main" id="{FE8D6B93-B237-4422-BD67-680DD9441C8A}"/>
              </a:ext>
            </a:extLst>
          </p:cNvPr>
          <p:cNvPicPr>
            <a:picLocks noChangeAspect="1"/>
          </p:cNvPicPr>
          <p:nvPr/>
        </p:nvPicPr>
        <p:blipFill>
          <a:blip r:embed="rId3"/>
          <a:stretch>
            <a:fillRect/>
          </a:stretch>
        </p:blipFill>
        <p:spPr>
          <a:xfrm>
            <a:off x="6639338" y="2723617"/>
            <a:ext cx="4960955" cy="3514025"/>
          </a:xfrm>
          <a:prstGeom prst="rect">
            <a:avLst/>
          </a:prstGeom>
        </p:spPr>
      </p:pic>
    </p:spTree>
    <p:extLst>
      <p:ext uri="{BB962C8B-B14F-4D97-AF65-F5344CB8AC3E}">
        <p14:creationId xmlns:p14="http://schemas.microsoft.com/office/powerpoint/2010/main" val="4041437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A78C7-8BB6-4A9D-A0D6-67C0AA69299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ADVANTAGES</a:t>
            </a:r>
          </a:p>
        </p:txBody>
      </p:sp>
      <p:sp>
        <p:nvSpPr>
          <p:cNvPr id="8" name="Content Placeholder 7">
            <a:extLst>
              <a:ext uri="{FF2B5EF4-FFF2-40B4-BE49-F238E27FC236}">
                <a16:creationId xmlns:a16="http://schemas.microsoft.com/office/drawing/2014/main" id="{EDF1E329-076C-42C5-A1D0-46980E8938DD}"/>
              </a:ext>
            </a:extLst>
          </p:cNvPr>
          <p:cNvSpPr>
            <a:spLocks noGrp="1"/>
          </p:cNvSpPr>
          <p:nvPr>
            <p:ph idx="1"/>
          </p:nvPr>
        </p:nvSpPr>
        <p:spPr>
          <a:xfrm>
            <a:off x="1143000" y="1965960"/>
            <a:ext cx="9872871" cy="4038600"/>
          </a:xfrm>
        </p:spPr>
        <p:txBody>
          <a:bodyPr>
            <a:noAutofit/>
          </a:bodyPr>
          <a:lstStyle/>
          <a:p>
            <a:pPr marL="342900" indent="-342900" algn="just">
              <a:lnSpc>
                <a:spcPct val="150000"/>
              </a:lnSpc>
            </a:pPr>
            <a:r>
              <a:rPr lang="en-US" sz="2000" dirty="0">
                <a:effectLst/>
                <a:latin typeface="Times New Roman" panose="02020603050405020304" pitchFamily="18" charset="0"/>
                <a:ea typeface="TimesNewRomanPSMT"/>
                <a:cs typeface="Times New Roman" panose="02020603050405020304" pitchFamily="18" charset="0"/>
              </a:rPr>
              <a:t>Lower voltage stress over the active switches, allowing the usage of MOSFETs with low voltage rating (≤ 100 V).</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p>
            <a:pPr marL="342900" indent="-342900" algn="just">
              <a:lnSpc>
                <a:spcPct val="150000"/>
              </a:lnSpc>
            </a:pPr>
            <a:r>
              <a:rPr lang="en-US" sz="2000" dirty="0">
                <a:effectLst/>
                <a:latin typeface="Times New Roman" panose="02020603050405020304" pitchFamily="18" charset="0"/>
                <a:ea typeface="TimesNewRomanPSMT"/>
                <a:cs typeface="Times New Roman" panose="02020603050405020304" pitchFamily="18" charset="0"/>
              </a:rPr>
              <a:t>Lower total device rating, minimizing the silicon area required to power semiconductor devices </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p>
            <a:pPr marL="342900" indent="-342900" algn="just">
              <a:lnSpc>
                <a:spcPct val="150000"/>
              </a:lnSpc>
            </a:pPr>
            <a:r>
              <a:rPr lang="en-US" sz="2000" dirty="0">
                <a:effectLst/>
                <a:latin typeface="Times New Roman" panose="02020603050405020304" pitchFamily="18" charset="0"/>
                <a:ea typeface="TimesNewRomanPSMT"/>
                <a:cs typeface="Times New Roman" panose="02020603050405020304" pitchFamily="18" charset="0"/>
              </a:rPr>
              <a:t>Its coupled inductor requires a lower core-window product, which may lead to a smaller-size and low-profile magnetic device. Furthermore, the proposed converter also shows other important features.</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sz="2000" dirty="0"/>
          </a:p>
        </p:txBody>
      </p:sp>
    </p:spTree>
    <p:extLst>
      <p:ext uri="{BB962C8B-B14F-4D97-AF65-F5344CB8AC3E}">
        <p14:creationId xmlns:p14="http://schemas.microsoft.com/office/powerpoint/2010/main" val="2318287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Abstract</a:t>
            </a:r>
          </a:p>
          <a:p>
            <a:pPr algn="just"/>
            <a:r>
              <a:rPr lang="en-US" sz="2400" dirty="0">
                <a:latin typeface="Times New Roman" panose="02020603050405020304" pitchFamily="18" charset="0"/>
                <a:cs typeface="Times New Roman" panose="02020603050405020304" pitchFamily="18" charset="0"/>
              </a:rPr>
              <a:t>Introduction</a:t>
            </a:r>
          </a:p>
          <a:p>
            <a:pPr algn="just"/>
            <a:r>
              <a:rPr lang="en-US" sz="2400" dirty="0">
                <a:latin typeface="Times New Roman" panose="02020603050405020304" pitchFamily="18" charset="0"/>
                <a:cs typeface="Times New Roman" panose="02020603050405020304" pitchFamily="18" charset="0"/>
              </a:rPr>
              <a:t>Project Description</a:t>
            </a:r>
          </a:p>
          <a:p>
            <a:pPr algn="just"/>
            <a:r>
              <a:rPr lang="en-US" sz="2400" dirty="0">
                <a:latin typeface="Times New Roman" panose="02020603050405020304" pitchFamily="18" charset="0"/>
                <a:cs typeface="Times New Roman" panose="02020603050405020304" pitchFamily="18" charset="0"/>
              </a:rPr>
              <a:t>Modeling Of Proposed Theory</a:t>
            </a:r>
          </a:p>
          <a:p>
            <a:pPr algn="just"/>
            <a:r>
              <a:rPr lang="en-US" sz="2400" dirty="0">
                <a:latin typeface="Times New Roman" panose="02020603050405020304" pitchFamily="18" charset="0"/>
                <a:cs typeface="Times New Roman" panose="02020603050405020304" pitchFamily="18" charset="0"/>
              </a:rPr>
              <a:t>Simulation</a:t>
            </a:r>
          </a:p>
          <a:p>
            <a:pPr algn="just"/>
            <a:r>
              <a:rPr lang="en-US" sz="2400" dirty="0">
                <a:latin typeface="Times New Roman" panose="02020603050405020304" pitchFamily="18" charset="0"/>
                <a:cs typeface="Times New Roman" panose="02020603050405020304" pitchFamily="18" charset="0"/>
              </a:rPr>
              <a:t>Simulation Results</a:t>
            </a:r>
          </a:p>
          <a:p>
            <a:pPr algn="just"/>
            <a:r>
              <a:rPr lang="en-US" sz="2400" dirty="0">
                <a:latin typeface="Times New Roman" panose="02020603050405020304" pitchFamily="18" charset="0"/>
                <a:cs typeface="Times New Roman" panose="02020603050405020304" pitchFamily="18" charset="0"/>
              </a:rPr>
              <a:t>Conclusion</a:t>
            </a:r>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A78C7-8BB6-4A9D-A0D6-67C0AA69299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ADVANTAGES</a:t>
            </a:r>
          </a:p>
        </p:txBody>
      </p:sp>
      <p:sp>
        <p:nvSpPr>
          <p:cNvPr id="8" name="Content Placeholder 7">
            <a:extLst>
              <a:ext uri="{FF2B5EF4-FFF2-40B4-BE49-F238E27FC236}">
                <a16:creationId xmlns:a16="http://schemas.microsoft.com/office/drawing/2014/main" id="{EDF1E329-076C-42C5-A1D0-46980E8938DD}"/>
              </a:ext>
            </a:extLst>
          </p:cNvPr>
          <p:cNvSpPr>
            <a:spLocks noGrp="1"/>
          </p:cNvSpPr>
          <p:nvPr>
            <p:ph idx="1"/>
          </p:nvPr>
        </p:nvSpPr>
        <p:spPr>
          <a:xfrm>
            <a:off x="1143000" y="1965959"/>
            <a:ext cx="9872871" cy="4381831"/>
          </a:xfrm>
        </p:spPr>
        <p:txBody>
          <a:bodyPr>
            <a:noAutofit/>
          </a:bodyPr>
          <a:lstStyle/>
          <a:p>
            <a:pPr marL="342900" indent="-342900" algn="just">
              <a:lnSpc>
                <a:spcPct val="150000"/>
              </a:lnSpc>
            </a:pPr>
            <a:r>
              <a:rPr lang="en-US" sz="2000" dirty="0">
                <a:effectLst/>
                <a:latin typeface="Times New Roman" panose="02020603050405020304" pitchFamily="18" charset="0"/>
                <a:ea typeface="TimesNewRomanPSMT"/>
                <a:cs typeface="Times New Roman" panose="02020603050405020304" pitchFamily="18" charset="0"/>
              </a:rPr>
              <a:t>All the devices have voltage clamped properties and their voltage stresses are relatively smaller than the output voltage.</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p>
            <a:pPr marL="342900" indent="-342900" algn="just">
              <a:lnSpc>
                <a:spcPct val="150000"/>
              </a:lnSpc>
            </a:pPr>
            <a:r>
              <a:rPr lang="en-US" sz="2000" dirty="0">
                <a:effectLst/>
                <a:latin typeface="Times New Roman" panose="02020603050405020304" pitchFamily="18" charset="0"/>
                <a:ea typeface="TimesNewRomanPSMT"/>
                <a:cs typeface="Times New Roman" panose="02020603050405020304" pitchFamily="18" charset="0"/>
              </a:rPr>
              <a:t>The switches and diodes present soft-switching features, which is helpful for alleviating the switching losses and EMI noises.</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p>
            <a:pPr marL="342900" indent="-342900" algn="just">
              <a:lnSpc>
                <a:spcPct val="150000"/>
              </a:lnSpc>
            </a:pPr>
            <a:r>
              <a:rPr lang="en-US" sz="2000" dirty="0">
                <a:effectLst/>
                <a:latin typeface="Times New Roman" panose="02020603050405020304" pitchFamily="18" charset="0"/>
                <a:ea typeface="TimesNewRomanPSMT"/>
                <a:cs typeface="Times New Roman" panose="02020603050405020304" pitchFamily="18" charset="0"/>
              </a:rPr>
              <a:t>The leakage inductor energy of the coupled inductor is recycle, increasing the efficiency and avoiding overvoltage on the switches.</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p>
            <a:pPr marL="342900" indent="-342900" algn="just">
              <a:lnSpc>
                <a:spcPct val="150000"/>
              </a:lnSpc>
            </a:pPr>
            <a:r>
              <a:rPr lang="en-US" sz="2000" dirty="0">
                <a:effectLst/>
                <a:latin typeface="Times New Roman" panose="02020603050405020304" pitchFamily="18" charset="0"/>
                <a:ea typeface="TimesNewRomanPSMT"/>
                <a:cs typeface="Times New Roman" panose="02020603050405020304" pitchFamily="18" charset="0"/>
              </a:rPr>
              <a:t>The active switches can efficiently isolate the PV module energy during nonoperation conditions, which enhances safety.</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sz="2000" dirty="0"/>
          </a:p>
        </p:txBody>
      </p:sp>
    </p:spTree>
    <p:extLst>
      <p:ext uri="{BB962C8B-B14F-4D97-AF65-F5344CB8AC3E}">
        <p14:creationId xmlns:p14="http://schemas.microsoft.com/office/powerpoint/2010/main" val="3501859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754" y="277191"/>
            <a:ext cx="9875520" cy="1356360"/>
          </a:xfrm>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385754" y="1496060"/>
            <a:ext cx="11420491" cy="4573436"/>
          </a:xfrm>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A novel non-isolated high step-up dc-dc converter based on the synchronous Buck converter with coupled inductor and voltage multiplier techniques. The converter operates in a resonant manner, which enables the ZVS turn-on of active switches and ZCS turn-off of diodes. In comparison with the widespread high step-up Boost-based converters, the proposed one has lower voltage stress over the active switches, allowing the usage of low voltage power MOSFETs (&lt; 100 V) with better efficiency performance.</a:t>
            </a:r>
          </a:p>
          <a:p>
            <a:pPr>
              <a:lnSpc>
                <a:spcPct val="150000"/>
              </a:lnSpc>
            </a:pPr>
            <a:r>
              <a:rPr lang="en-US" sz="2000" dirty="0">
                <a:latin typeface="Times New Roman" panose="02020603050405020304" pitchFamily="18" charset="0"/>
                <a:cs typeface="Times New Roman" panose="02020603050405020304" pitchFamily="18" charset="0"/>
              </a:rPr>
              <a:t> In addition, the proposed converter also presents a lower total device rating and requires a coupled inductor with lower core window product, leading to smaller magnetic size. To verify the operation of the proposed converter, a 150-W prototype circuit for PV thin-film module applications with 55-85- V input and 400-V output voltages was simulated and tested.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i="1" dirty="0">
                <a:latin typeface="Times New Roman" panose="02020603050405020304" pitchFamily="18" charset="0"/>
                <a:cs typeface="Times New Roman" panose="02020603050405020304" pitchFamily="18" charset="0"/>
              </a:rPr>
              <a:t>THANK YOU</a:t>
            </a:r>
          </a:p>
        </p:txBody>
      </p:sp>
      <p:sp>
        <p:nvSpPr>
          <p:cNvPr id="3" name="Subtitle 2"/>
          <p:cNvSpPr>
            <a:spLocks noGrp="1"/>
          </p:cNvSpPr>
          <p:nvPr>
            <p:ph type="subTitle" idx="1"/>
          </p:nvPr>
        </p:nvSpPr>
        <p:spPr/>
        <p:txBody>
          <a:bodyPr/>
          <a:lstStyle/>
          <a:p>
            <a:r>
              <a:rPr lang="en-US" i="1" dirty="0">
                <a:latin typeface="Times New Roman" panose="02020603050405020304" pitchFamily="18" charset="0"/>
                <a:cs typeface="Times New Roman" panose="02020603050405020304" pitchFamily="18" charset="0"/>
              </a:rPr>
              <a:t>PRESENTED BY 			-G. Sai </a:t>
            </a:r>
            <a:r>
              <a:rPr lang="en-US" i="1" dirty="0" err="1">
                <a:latin typeface="Times New Roman" panose="02020603050405020304" pitchFamily="18" charset="0"/>
                <a:cs typeface="Times New Roman" panose="02020603050405020304" pitchFamily="18" charset="0"/>
              </a:rPr>
              <a:t>Ravalika</a:t>
            </a:r>
            <a:r>
              <a:rPr lang="en-US" i="1" dirty="0">
                <a:latin typeface="Times New Roman" panose="02020603050405020304" pitchFamily="18" charset="0"/>
                <a:cs typeface="Times New Roman" panose="02020603050405020304" pitchFamily="18" charset="0"/>
              </a:rPr>
              <a:t>(17831A0214)</a:t>
            </a:r>
          </a:p>
          <a:p>
            <a:r>
              <a:rPr lang="en-US" i="1" dirty="0">
                <a:latin typeface="Times New Roman" panose="02020603050405020304" pitchFamily="18" charset="0"/>
                <a:cs typeface="Times New Roman" panose="02020603050405020304" pitchFamily="18" charset="0"/>
              </a:rPr>
              <a:t>					-K. Tarun Teja (17831A0219)</a:t>
            </a:r>
          </a:p>
          <a:p>
            <a:r>
              <a:rPr lang="en-US" i="1" dirty="0">
                <a:latin typeface="Times New Roman" panose="02020603050405020304" pitchFamily="18" charset="0"/>
                <a:cs typeface="Times New Roman" panose="02020603050405020304" pitchFamily="18" charset="0"/>
              </a:rPr>
              <a:t>					-U. </a:t>
            </a:r>
            <a:r>
              <a:rPr lang="en-US" i="1" dirty="0" err="1">
                <a:latin typeface="Times New Roman" panose="02020603050405020304" pitchFamily="18" charset="0"/>
                <a:cs typeface="Times New Roman" panose="02020603050405020304" pitchFamily="18" charset="0"/>
              </a:rPr>
              <a:t>Shravanachary</a:t>
            </a:r>
            <a:r>
              <a:rPr lang="en-US" i="1" dirty="0">
                <a:latin typeface="Times New Roman" panose="02020603050405020304" pitchFamily="18" charset="0"/>
                <a:cs typeface="Times New Roman" panose="02020603050405020304" pitchFamily="18" charset="0"/>
              </a:rPr>
              <a:t> (18835A0216)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
            <a:ext cx="9875520" cy="1356360"/>
          </a:xfrm>
        </p:spPr>
        <p:txBody>
          <a:bodyPr/>
          <a:lstStyle/>
          <a:p>
            <a:r>
              <a:rPr lang="en-US" dirty="0">
                <a:latin typeface="Times New Roman" panose="02020603050405020304" pitchFamily="18" charset="0"/>
                <a:cs typeface="Times New Roman" panose="02020603050405020304" pitchFamily="18" charset="0"/>
              </a:rPr>
              <a:t>ABSTRACT </a:t>
            </a:r>
          </a:p>
        </p:txBody>
      </p:sp>
      <p:sp>
        <p:nvSpPr>
          <p:cNvPr id="3" name="Content Placeholder 2"/>
          <p:cNvSpPr>
            <a:spLocks noGrp="1"/>
          </p:cNvSpPr>
          <p:nvPr>
            <p:ph idx="1"/>
          </p:nvPr>
        </p:nvSpPr>
        <p:spPr>
          <a:xfrm>
            <a:off x="1121464" y="1623060"/>
            <a:ext cx="10524436" cy="4371340"/>
          </a:xfrm>
        </p:spPr>
        <p:txBody>
          <a:bodyPr>
            <a:normAutofit/>
          </a:bodyPr>
          <a:lstStyle/>
          <a:p>
            <a:pPr marL="45720" indent="0" algn="just">
              <a:lnSpc>
                <a:spcPct val="160000"/>
              </a:lnSpc>
              <a:buNone/>
            </a:pPr>
            <a:r>
              <a:rPr lang="en-US" sz="2000" dirty="0">
                <a:latin typeface="Times New Roman" panose="02020603050405020304" pitchFamily="18" charset="0"/>
                <a:cs typeface="Times New Roman" panose="02020603050405020304" pitchFamily="18" charset="0"/>
              </a:rPr>
              <a:t>	This presentation proposes a novel </a:t>
            </a:r>
            <a:r>
              <a:rPr lang="en-US" sz="2000" b="1" dirty="0">
                <a:latin typeface="Times New Roman" panose="02020603050405020304" pitchFamily="18" charset="0"/>
                <a:cs typeface="Times New Roman" panose="02020603050405020304" pitchFamily="18" charset="0"/>
              </a:rPr>
              <a:t>high step-up non-isolated dc-dc converter</a:t>
            </a:r>
            <a:r>
              <a:rPr lang="en-US" sz="2000" dirty="0">
                <a:latin typeface="Times New Roman" panose="02020603050405020304" pitchFamily="18" charset="0"/>
                <a:cs typeface="Times New Roman" panose="02020603050405020304" pitchFamily="18" charset="0"/>
              </a:rPr>
              <a:t> based on the classical synchronous Buck converter with coupled inductor and voltage multiplier techniques. Besides reducing the voltage stress on the active switches, the proposed converter also requires a coupled inductor with lower core-window product, allowing the use of a smaller magnetic device. The resonant operation mode of the proposed converter enables zero-voltage-switching (ZVS) turn-on of active switches and zero-current-switching (ZCS) turn-off of diodes, which increases its efficiency. Experimental results show that the maximum obtained efficiency is nearly 98.0%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253" y="420753"/>
            <a:ext cx="9875520" cy="1356360"/>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775253" y="1490868"/>
            <a:ext cx="10903226" cy="4038600"/>
          </a:xfrm>
        </p:spPr>
        <p:txBody>
          <a:bodyPr>
            <a:no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photovoltaic (PV) grid-connected power system in the residential applications is becoming a fast growing segment in the PV market due to the shortage of the fossil fuel energy and the great environmental pollution.</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Despite the reduction in the percentage of global annual production in the last years, the thin-film technology still constitutes an important portion of the photovoltaic (PV) market.</a:t>
            </a:r>
          </a:p>
          <a:p>
            <a:pPr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pic>
        <p:nvPicPr>
          <p:cNvPr id="4" name="Picture 3" descr="see caption">
            <a:extLst>
              <a:ext uri="{FF2B5EF4-FFF2-40B4-BE49-F238E27FC236}">
                <a16:creationId xmlns:a16="http://schemas.microsoft.com/office/drawing/2014/main" id="{6B8D9979-154C-4F87-AA21-AC402794EE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689032" y="4124215"/>
            <a:ext cx="4813935" cy="247205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DF87A-B01C-4AC8-A8E1-74577AEE42B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SOLAR CELL</a:t>
            </a:r>
          </a:p>
        </p:txBody>
      </p:sp>
      <p:pic>
        <p:nvPicPr>
          <p:cNvPr id="4" name="Content Placeholder 3" descr="see caption">
            <a:extLst>
              <a:ext uri="{FF2B5EF4-FFF2-40B4-BE49-F238E27FC236}">
                <a16:creationId xmlns:a16="http://schemas.microsoft.com/office/drawing/2014/main" id="{01E2BB2C-B93F-4FF7-8432-BFEA9EFB96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726781" y="2262187"/>
            <a:ext cx="2705100" cy="3629025"/>
          </a:xfrm>
          <a:prstGeom prst="rect">
            <a:avLst/>
          </a:prstGeom>
          <a:noFill/>
          <a:ln>
            <a:noFill/>
          </a:ln>
        </p:spPr>
      </p:pic>
    </p:spTree>
    <p:extLst>
      <p:ext uri="{BB962C8B-B14F-4D97-AF65-F5344CB8AC3E}">
        <p14:creationId xmlns:p14="http://schemas.microsoft.com/office/powerpoint/2010/main" val="1858501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AC362-F9FD-4823-957B-15E27F2B221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ELECTRICAL CONNECTION OF THE CELLS</a:t>
            </a:r>
          </a:p>
        </p:txBody>
      </p:sp>
      <p:pic>
        <p:nvPicPr>
          <p:cNvPr id="4" name="Picture 3">
            <a:extLst>
              <a:ext uri="{FF2B5EF4-FFF2-40B4-BE49-F238E27FC236}">
                <a16:creationId xmlns:a16="http://schemas.microsoft.com/office/drawing/2014/main" id="{A24D1449-0DDA-4E55-BD63-C4525B4C5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978187" y="2532227"/>
            <a:ext cx="4443827" cy="3325233"/>
          </a:xfrm>
          <a:prstGeom prst="rect">
            <a:avLst/>
          </a:prstGeom>
          <a:noFill/>
          <a:ln>
            <a:noFill/>
          </a:ln>
        </p:spPr>
      </p:pic>
      <p:pic>
        <p:nvPicPr>
          <p:cNvPr id="5" name="Content Placeholder 4">
            <a:extLst>
              <a:ext uri="{FF2B5EF4-FFF2-40B4-BE49-F238E27FC236}">
                <a16:creationId xmlns:a16="http://schemas.microsoft.com/office/drawing/2014/main" id="{13333096-F680-49F8-B1BA-69926901E1E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769988" y="2532227"/>
            <a:ext cx="4443827" cy="3277322"/>
          </a:xfrm>
          <a:prstGeom prst="rect">
            <a:avLst/>
          </a:prstGeom>
          <a:noFill/>
          <a:ln>
            <a:noFill/>
          </a:ln>
        </p:spPr>
      </p:pic>
      <p:sp>
        <p:nvSpPr>
          <p:cNvPr id="6" name="TextBox 5">
            <a:extLst>
              <a:ext uri="{FF2B5EF4-FFF2-40B4-BE49-F238E27FC236}">
                <a16:creationId xmlns:a16="http://schemas.microsoft.com/office/drawing/2014/main" id="{5E32E6F8-6D52-4C3D-8D63-B687557BBCFA}"/>
              </a:ext>
            </a:extLst>
          </p:cNvPr>
          <p:cNvSpPr txBox="1"/>
          <p:nvPr/>
        </p:nvSpPr>
        <p:spPr>
          <a:xfrm>
            <a:off x="1873455" y="6006484"/>
            <a:ext cx="2653290"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SERIES CONNECTION</a:t>
            </a:r>
          </a:p>
        </p:txBody>
      </p:sp>
      <p:sp>
        <p:nvSpPr>
          <p:cNvPr id="7" name="TextBox 6">
            <a:extLst>
              <a:ext uri="{FF2B5EF4-FFF2-40B4-BE49-F238E27FC236}">
                <a16:creationId xmlns:a16="http://schemas.microsoft.com/office/drawing/2014/main" id="{6742DE22-F8C8-40EF-AE39-C93B3979482A}"/>
              </a:ext>
            </a:extLst>
          </p:cNvPr>
          <p:cNvSpPr txBox="1"/>
          <p:nvPr/>
        </p:nvSpPr>
        <p:spPr>
          <a:xfrm>
            <a:off x="7462187" y="6006484"/>
            <a:ext cx="3059427"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PARALLEL CONNECTION</a:t>
            </a:r>
          </a:p>
        </p:txBody>
      </p:sp>
    </p:spTree>
    <p:extLst>
      <p:ext uri="{BB962C8B-B14F-4D97-AF65-F5344CB8AC3E}">
        <p14:creationId xmlns:p14="http://schemas.microsoft.com/office/powerpoint/2010/main" val="759688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042" y="176586"/>
            <a:ext cx="9875520" cy="1356360"/>
          </a:xfrm>
        </p:spPr>
        <p:txBody>
          <a:bodyPr/>
          <a:lstStyle/>
          <a:p>
            <a:r>
              <a:rPr lang="en-US" dirty="0">
                <a:latin typeface="Times New Roman" panose="02020603050405020304" pitchFamily="18" charset="0"/>
                <a:cs typeface="Times New Roman" panose="02020603050405020304" pitchFamily="18" charset="0"/>
              </a:rPr>
              <a:t>PROJECT DESCRIPTION</a:t>
            </a:r>
          </a:p>
        </p:txBody>
      </p:sp>
      <p:sp>
        <p:nvSpPr>
          <p:cNvPr id="4" name="Content Placeholder 3"/>
          <p:cNvSpPr>
            <a:spLocks noGrp="1"/>
          </p:cNvSpPr>
          <p:nvPr>
            <p:ph idx="1"/>
          </p:nvPr>
        </p:nvSpPr>
        <p:spPr>
          <a:xfrm>
            <a:off x="646042" y="1409700"/>
            <a:ext cx="10962861" cy="4832074"/>
          </a:xfrm>
        </p:spPr>
        <p:txBody>
          <a:bodyPr>
            <a:no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proposed converter also requires a coupled inductor with lower core-window product, allowing the use of a smaller magnetic device. The resonant operation mode of the proposed converter enables zero-voltage-switching (ZVS) turn-on of active switches and zero-current switching (ZCS) turn-off of diodes, which increases its efficiency.</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dc-dc converter with high step-up gain is used to adapt the low PV module voltage to the required dc bus voltage (380~400 V) of the dc-ac converter employed for ac utility (208~240 V) connection. Such high step-up dc-dc converter can be isolated or non-isolated, however, the non-isolated ones are capable of achieving a higher level of efficiency.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20090" y="718930"/>
            <a:ext cx="9872871" cy="5420139"/>
          </a:xfrm>
        </p:spPr>
        <p:txBody>
          <a:bodyPr>
            <a:no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maximum power point (MPP) voltages of thin-film modules range from 40 to 100 V</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Modules name</a:t>
            </a:r>
          </a:p>
          <a:p>
            <a:pPr marL="45720" indent="0" algn="just">
              <a:lnSpc>
                <a:spcPct val="150000"/>
              </a:lnSpc>
              <a:buNone/>
            </a:pPr>
            <a:r>
              <a:rPr lang="en-US" sz="2000" dirty="0">
                <a:latin typeface="Times New Roman" panose="02020603050405020304" pitchFamily="18" charset="0"/>
                <a:cs typeface="Times New Roman" panose="02020603050405020304" pitchFamily="18" charset="0"/>
              </a:rPr>
              <a:t>     • Photovoltaic technology</a:t>
            </a:r>
          </a:p>
          <a:p>
            <a:pPr marL="45720" indent="0" algn="just">
              <a:lnSpc>
                <a:spcPct val="150000"/>
              </a:lnSpc>
              <a:buNone/>
            </a:pPr>
            <a:r>
              <a:rPr lang="en-US" sz="2000" dirty="0">
                <a:latin typeface="Times New Roman" panose="02020603050405020304" pitchFamily="18" charset="0"/>
                <a:cs typeface="Times New Roman" panose="02020603050405020304" pitchFamily="18" charset="0"/>
              </a:rPr>
              <a:t>     • DC-DC converter</a:t>
            </a:r>
          </a:p>
          <a:p>
            <a:pPr marL="45720" indent="0" algn="just">
              <a:lnSpc>
                <a:spcPct val="150000"/>
              </a:lnSpc>
              <a:buNone/>
            </a:pPr>
            <a:r>
              <a:rPr lang="en-US" sz="2000" dirty="0">
                <a:latin typeface="Times New Roman" panose="02020603050405020304" pitchFamily="18" charset="0"/>
                <a:cs typeface="Times New Roman" panose="02020603050405020304" pitchFamily="18" charset="0"/>
              </a:rPr>
              <a:t>     • Soft switching condition</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solar cell is the elementary building block of the photovoltaic technology. Solar cells are made of </a:t>
            </a:r>
            <a:r>
              <a:rPr lang="en-US" sz="2000" b="1" dirty="0">
                <a:latin typeface="Times New Roman" panose="02020603050405020304" pitchFamily="18" charset="0"/>
                <a:cs typeface="Times New Roman" panose="02020603050405020304" pitchFamily="18" charset="0"/>
              </a:rPr>
              <a:t>semiconductor materials, such as silicon</a:t>
            </a:r>
            <a:r>
              <a:rPr lang="en-US" sz="2000" dirty="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requirements of a SMPS and various types of DC-DC converters (isolated and non-isolated). High frequency transformer provides electrical isolation in SMPS. </a:t>
            </a:r>
          </a:p>
          <a:p>
            <a:pPr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5960" y="427383"/>
            <a:ext cx="9875520" cy="1356360"/>
          </a:xfrm>
        </p:spPr>
        <p:txBody>
          <a:bodyPr/>
          <a:lstStyle/>
          <a:p>
            <a:r>
              <a:rPr lang="en-US" sz="4000" dirty="0">
                <a:latin typeface="Times New Roman" panose="02020603050405020304" pitchFamily="18" charset="0"/>
                <a:cs typeface="Times New Roman" panose="02020603050405020304" pitchFamily="18" charset="0"/>
              </a:rPr>
              <a:t>MODELING OF PROPOSED THEORY</a:t>
            </a:r>
          </a:p>
        </p:txBody>
      </p:sp>
      <p:sp>
        <p:nvSpPr>
          <p:cNvPr id="7" name="Content Placeholder 6"/>
          <p:cNvSpPr>
            <a:spLocks noGrp="1"/>
          </p:cNvSpPr>
          <p:nvPr>
            <p:ph idx="1"/>
          </p:nvPr>
        </p:nvSpPr>
        <p:spPr>
          <a:xfrm>
            <a:off x="503582" y="1783743"/>
            <a:ext cx="11184835" cy="4310270"/>
          </a:xfrm>
        </p:spPr>
        <p:txBody>
          <a:bodyPr>
            <a:normAutofit/>
          </a:bodyPr>
          <a:lstStyle/>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switching model of the proposed converter</a:t>
            </a:r>
          </a:p>
          <a:p>
            <a:pPr marL="571500" lvl="1" indent="-34290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couple inductor is represented by an ideal transformer with a magnetizing inductor </a:t>
            </a:r>
            <a:r>
              <a:rPr lang="en-US" dirty="0" err="1">
                <a:latin typeface="Times New Roman" panose="02020603050405020304" pitchFamily="18" charset="0"/>
                <a:cs typeface="Times New Roman" panose="02020603050405020304" pitchFamily="18" charset="0"/>
              </a:rPr>
              <a:t>Lm</a:t>
            </a:r>
            <a:r>
              <a:rPr lang="en-US" dirty="0">
                <a:latin typeface="Times New Roman" panose="02020603050405020304" pitchFamily="18" charset="0"/>
                <a:cs typeface="Times New Roman" panose="02020603050405020304" pitchFamily="18" charset="0"/>
              </a:rPr>
              <a:t> and a small leakage inductor Lk in the primary side.</a:t>
            </a:r>
          </a:p>
          <a:p>
            <a:pPr marL="571500" lvl="1" indent="-34290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Vi represents the PV thin-film module equivalent voltage.</a:t>
            </a:r>
          </a:p>
          <a:p>
            <a:pPr marL="571500" lvl="1" indent="-34290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S1 and S2 are the active switches, D1 and D2 are the diodes of the voltage multiplier cells.</a:t>
            </a:r>
          </a:p>
          <a:p>
            <a:pPr marL="571500" lvl="1" indent="-34290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Do is the output diode and </a:t>
            </a:r>
            <a:r>
              <a:rPr lang="en-US" dirty="0" err="1">
                <a:latin typeface="Times New Roman" panose="02020603050405020304" pitchFamily="18" charset="0"/>
                <a:cs typeface="Times New Roman" panose="02020603050405020304" pitchFamily="18" charset="0"/>
              </a:rPr>
              <a:t>Cb</a:t>
            </a:r>
            <a:r>
              <a:rPr lang="en-US" dirty="0">
                <a:latin typeface="Times New Roman" panose="02020603050405020304" pitchFamily="18" charset="0"/>
                <a:cs typeface="Times New Roman" panose="02020603050405020304" pitchFamily="18" charset="0"/>
              </a:rPr>
              <a:t> is the Buck capacitor that resonates with the leakage inductor.</a:t>
            </a:r>
          </a:p>
          <a:p>
            <a:pPr marL="571500" lvl="1" indent="-34290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C1 and C2 are the capacitors of the volt- age multiplier cells.</a:t>
            </a:r>
          </a:p>
          <a:p>
            <a:pPr marL="571500" lvl="1" indent="-34290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 is the output capacitor and Ro is the resistive load.</a:t>
            </a:r>
          </a:p>
          <a:p>
            <a:pPr marL="285750" indent="-285750" algn="just">
              <a:lnSpc>
                <a:spcPct val="150000"/>
              </a:lnSpc>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a:lnSpc>
                <a:spcPct val="150000"/>
              </a:lnSpc>
            </a:pPr>
            <a:endParaRPr lang="en-US" sz="2000" dirty="0"/>
          </a:p>
        </p:txBody>
      </p:sp>
    </p:spTree>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17-219</Template>
  <TotalTime>3297</TotalTime>
  <Words>1672</Words>
  <Application>Microsoft Office PowerPoint</Application>
  <PresentationFormat>Widescreen</PresentationFormat>
  <Paragraphs>92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Calibri</vt:lpstr>
      <vt:lpstr>Corbel</vt:lpstr>
      <vt:lpstr>Times New Roman</vt:lpstr>
      <vt:lpstr>Wingdings</vt:lpstr>
      <vt:lpstr>Basis</vt:lpstr>
      <vt:lpstr>HIGH STEP-UP NON-ISOLATED ZVS/ZCS DC-DC CONVERTER FOR PHOTOVOLTAIC THIN-FILM MODULE APPLICATIONS</vt:lpstr>
      <vt:lpstr>CONTENTS</vt:lpstr>
      <vt:lpstr>ABSTRACT </vt:lpstr>
      <vt:lpstr>INTRODUCTION</vt:lpstr>
      <vt:lpstr>SOLAR CELL</vt:lpstr>
      <vt:lpstr>ELECTRICAL CONNECTION OF THE CELLS</vt:lpstr>
      <vt:lpstr>PROJECT DESCRIPTION</vt:lpstr>
      <vt:lpstr>PowerPoint Presentation</vt:lpstr>
      <vt:lpstr>MODELING OF PROPOSED THEORY</vt:lpstr>
      <vt:lpstr>PowerPoint Presentation</vt:lpstr>
      <vt:lpstr>MODES OF OPERATION</vt:lpstr>
      <vt:lpstr>PowerPoint Presentation</vt:lpstr>
      <vt:lpstr>PowerPoint Presentation</vt:lpstr>
      <vt:lpstr>DEMONSTRATION</vt:lpstr>
      <vt:lpstr>SIMULATION</vt:lpstr>
      <vt:lpstr>SIMULATION RESULTS</vt:lpstr>
      <vt:lpstr>VOLTAGE WAVEFORMS</vt:lpstr>
      <vt:lpstr>CURRENT WAVEFORMS</vt:lpstr>
      <vt:lpstr>ADVANTAGES</vt:lpstr>
      <vt:lpstr>ADVANTAGES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STEP-UP NON-ISOLATED ZVS/ZCS DC-DC CONVERTER FOR PHOTOVOLTAIC THIN-FILM MODULE APPLICATIONS</dc:title>
  <dc:creator>Tarun Teja</dc:creator>
  <cp:lastModifiedBy>Tarun Teja</cp:lastModifiedBy>
  <cp:revision>29</cp:revision>
  <dcterms:created xsi:type="dcterms:W3CDTF">2021-02-11T10:09:00Z</dcterms:created>
  <dcterms:modified xsi:type="dcterms:W3CDTF">2021-02-23T15:59:03Z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1033-11.2.0.9984</vt:lpwstr>
  </property>
</Properties>
</file>