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5" r:id="rId11"/>
    <p:sldId id="396" r:id="rId12"/>
    <p:sldId id="397" r:id="rId13"/>
    <p:sldId id="398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709" autoAdjust="0"/>
  </p:normalViewPr>
  <p:slideViewPr>
    <p:cSldViewPr>
      <p:cViewPr varScale="1">
        <p:scale>
          <a:sx n="87" d="100"/>
          <a:sy n="87" d="100"/>
        </p:scale>
        <p:origin x="10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0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2EDB-7D97-4F4B-A5B3-088E5E745CBC}" type="datetimeFigureOut">
              <a:rPr lang="pl-PL" smtClean="0"/>
              <a:pPr/>
              <a:t>2014-04-02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4F22-BF5C-4742-9F3F-31E47CDFA5E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463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630B-5EE6-4E5D-A517-94517ECA4A8C}" type="datetimeFigureOut">
              <a:rPr lang="pl-PL" smtClean="0"/>
              <a:pPr/>
              <a:t>2014-04-02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4FB3-087B-4B72-8786-B2FB59F3B5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333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28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87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3126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81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68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34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25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848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84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7043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68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2313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5310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923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410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250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943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386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853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9965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133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969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0760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543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049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3596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218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396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1176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610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1524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8487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15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675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56083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9874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46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154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753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84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43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05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11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63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smtClean="0">
                <a:solidFill>
                  <a:schemeClr val="bg1"/>
                </a:solidFill>
              </a:rPr>
              <a:t>Kliknij, aby edytować styl wzorca podtytułu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Prostokąt 5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8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85486" y="1775192"/>
            <a:ext cx="4801314" cy="279584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57273" y="274641"/>
            <a:ext cx="754053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645456" y="304801"/>
            <a:ext cx="2831544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 smtClean="0"/>
              <a:t>Introduction to Economics</a:t>
            </a:r>
            <a:br>
              <a:rPr lang="en-US" dirty="0" smtClean="0"/>
            </a:br>
            <a:r>
              <a:rPr lang="en-US" dirty="0" smtClean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 smtClean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Kliknij, aby edytować styl</a:t>
            </a:r>
            <a:endParaRPr lang="en-IE" dirty="0"/>
          </a:p>
        </p:txBody>
      </p:sp>
      <p:sp>
        <p:nvSpPr>
          <p:cNvPr id="4" name="Symbol zastępczy daty 6"/>
          <p:cNvSpPr txBox="1">
            <a:spLocks/>
          </p:cNvSpPr>
          <p:nvPr userDrawn="1"/>
        </p:nvSpPr>
        <p:spPr>
          <a:xfrm>
            <a:off x="0" y="6596390"/>
            <a:ext cx="21336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pl-PL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Economics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 smtClean="0"/>
              <a:t>Kliknij, aby edytować style wzorca tekstu</a:t>
            </a:r>
          </a:p>
          <a:p>
            <a:pPr lvl="1" eaLnBrk="1" latinLnBrk="0" hangingPunct="1"/>
            <a:r>
              <a:rPr lang="pl-PL" dirty="0" smtClean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IE" dirty="0"/>
          </a:p>
        </p:txBody>
      </p:sp>
      <p:sp>
        <p:nvSpPr>
          <p:cNvPr id="6" name="Symbol zastępczy numeru slajdu 5"/>
          <p:cNvSpPr txBox="1">
            <a:spLocks/>
          </p:cNvSpPr>
          <p:nvPr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ymbol zastępczy daty 6"/>
          <p:cNvSpPr txBox="1">
            <a:spLocks/>
          </p:cNvSpPr>
          <p:nvPr userDrawn="1"/>
        </p:nvSpPr>
        <p:spPr>
          <a:xfrm>
            <a:off x="0" y="6596390"/>
            <a:ext cx="2627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Systemy baz danych 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307777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7"/>
            <a:ext cx="4038600" cy="247760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7"/>
            <a:ext cx="4038600" cy="2477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33472"/>
            <a:ext cx="4040188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7" y="1633472"/>
            <a:ext cx="4041775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2822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472136"/>
            <a:ext cx="2525150" cy="66172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63094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IE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 smtClean="0"/>
              <a:t>SQL</a:t>
            </a:r>
            <a:endParaRPr lang="en-IE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  <a:prstGeom prst="rect">
            <a:avLst/>
          </a:prstGeom>
        </p:spPr>
        <p:txBody>
          <a:bodyPr vert="horz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l-PL" dirty="0" smtClean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2329869"/>
          </a:xfrm>
          <a:prstGeom prst="rect">
            <a:avLst/>
          </a:prstGeom>
        </p:spPr>
        <p:txBody>
          <a:bodyPr vert="horz" lIns="54864" tIns="91440" rtlCol="0">
            <a:spAutoFit/>
          </a:bodyPr>
          <a:lstStyle>
            <a:extLst/>
          </a:lstStyle>
          <a:p>
            <a:pPr lvl="0" eaLnBrk="1" latinLnBrk="0" hangingPunct="1"/>
            <a:r>
              <a:rPr kumimoji="0" lang="pl-PL" dirty="0" smtClean="0"/>
              <a:t>Kliknij, aby edytować style wzorca tekstu</a:t>
            </a:r>
          </a:p>
          <a:p>
            <a:pPr lvl="1" eaLnBrk="1" latinLnBrk="0" hangingPunct="1"/>
            <a:r>
              <a:rPr kumimoji="0" lang="pl-PL" dirty="0" smtClean="0"/>
              <a:t>Drugi poziom</a:t>
            </a:r>
          </a:p>
          <a:p>
            <a:pPr lvl="2" eaLnBrk="1" latinLnBrk="0" hangingPunct="1"/>
            <a:r>
              <a:rPr kumimoji="0" lang="pl-PL" dirty="0" smtClean="0"/>
              <a:t>Trzeci poziom</a:t>
            </a:r>
          </a:p>
          <a:p>
            <a:pPr lvl="3" eaLnBrk="1" latinLnBrk="0" hangingPunct="1"/>
            <a:r>
              <a:rPr kumimoji="0" lang="pl-PL" dirty="0" smtClean="0"/>
              <a:t>Czwarty poziom</a:t>
            </a:r>
          </a:p>
          <a:p>
            <a:pPr lvl="4" eaLnBrk="1" latinLnBrk="0" hangingPunct="1"/>
            <a:r>
              <a:rPr kumimoji="0" lang="pl-PL" dirty="0" smtClean="0"/>
              <a:t>Piąty poziom</a:t>
            </a:r>
            <a:endParaRPr kumimoji="0"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 altLang="en-US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999207" y="6583680"/>
            <a:ext cx="114558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l-PL" altLang="en-US" dirty="0" smtClean="0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41013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24FA04-3383-455F-9726-8578ACE2B8C3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62" r:id="rId1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+mj-cs"/>
        </a:defRPr>
      </a:lvl1pPr>
      <a:extLst/>
    </p:titleStyle>
    <p:bodyStyle>
      <a:lvl1pPr marL="633222" indent="-51435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" pitchFamily="2" charset="2"/>
        <a:buChar char="ü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71550" indent="-51435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90000"/>
        <a:buFont typeface="Wingdings" pitchFamily="2" charset="2"/>
        <a:buChar char="ü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225296" indent="-45720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ü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442973"/>
            <a:ext cx="8077200" cy="323165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sz="4400" dirty="0" smtClean="0">
                <a:cs typeface="Times New Roman" pitchFamily="18" charset="0"/>
              </a:rPr>
              <a:t>SQL – język relacyjnych </a:t>
            </a:r>
            <a:r>
              <a:rPr lang="en-US" sz="4400" dirty="0" err="1" smtClean="0">
                <a:cs typeface="Times New Roman" pitchFamily="18" charset="0"/>
              </a:rPr>
              <a:t>i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en-US" sz="4400" dirty="0" err="1" smtClean="0">
                <a:cs typeface="Times New Roman" pitchFamily="18" charset="0"/>
              </a:rPr>
              <a:t>obiektowo-relacyjnych</a:t>
            </a:r>
            <a:r>
              <a:rPr lang="en-US" sz="4400" dirty="0" smtClean="0">
                <a:cs typeface="Times New Roman" pitchFamily="18" charset="0"/>
              </a:rPr>
              <a:t> </a:t>
            </a:r>
            <a:r>
              <a:rPr lang="pl-PL" sz="4400" dirty="0" smtClean="0">
                <a:cs typeface="Times New Roman" pitchFamily="18" charset="0"/>
              </a:rPr>
              <a:t>baz danych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Podstawy</a:t>
            </a:r>
            <a:br>
              <a:rPr lang="pl-PL" sz="3600" dirty="0" smtClean="0">
                <a:solidFill>
                  <a:schemeClr val="tx1"/>
                </a:solidFill>
              </a:rPr>
            </a:br>
            <a:r>
              <a:rPr lang="pl-PL" sz="3600" dirty="0" smtClean="0">
                <a:solidFill>
                  <a:schemeClr val="tx1"/>
                </a:solidFill>
              </a:rPr>
              <a:t>Część 1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46386"/>
          </a:xfrm>
        </p:spPr>
        <p:txBody>
          <a:bodyPr/>
          <a:lstStyle/>
          <a:p>
            <a:pPr marL="457200" indent="-457200">
              <a:spcBef>
                <a:spcPts val="1200"/>
              </a:spcBef>
            </a:pPr>
            <a:r>
              <a:rPr lang="pl-PL" sz="23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Aby </a:t>
            </a: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połączyć się do bazy danych </a:t>
            </a:r>
            <a:r>
              <a:rPr lang="pl-PL" sz="23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przez </a:t>
            </a: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 Sql Developer</a:t>
            </a:r>
            <a:r>
              <a:rPr lang="pl-PL" sz="23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należy wypełnić następujące parametry połączenia:</a:t>
            </a:r>
            <a:endParaRPr lang="pl-PL" sz="2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3"/>
            <a:ext cx="8229600" cy="1323439"/>
          </a:xfrm>
        </p:spPr>
        <p:txBody>
          <a:bodyPr/>
          <a:lstStyle/>
          <a:p>
            <a:r>
              <a:rPr lang="pl-PL" dirty="0" smtClean="0"/>
              <a:t>ORACLE – łączenie się z bazą danych </a:t>
            </a:r>
            <a:br>
              <a:rPr lang="pl-PL" dirty="0" smtClean="0"/>
            </a:br>
            <a:r>
              <a:rPr lang="pl-PL" dirty="0" smtClean="0"/>
              <a:t>z zewnątrz</a:t>
            </a:r>
            <a:endParaRPr lang="pl-PL" dirty="0"/>
          </a:p>
        </p:txBody>
      </p:sp>
      <p:sp>
        <p:nvSpPr>
          <p:cNvPr id="4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47529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Prostokąt zaokrąglony 14"/>
          <p:cNvSpPr/>
          <p:nvPr/>
        </p:nvSpPr>
        <p:spPr>
          <a:xfrm>
            <a:off x="6228184" y="2924944"/>
            <a:ext cx="1728192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Hasło: oracle12</a:t>
            </a:r>
            <a:endParaRPr lang="pl-PL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Prostokąt zaokrąglony 15"/>
          <p:cNvSpPr/>
          <p:nvPr/>
        </p:nvSpPr>
        <p:spPr>
          <a:xfrm>
            <a:off x="6228184" y="3789040"/>
            <a:ext cx="1728192" cy="10801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Aktualne parametry  połączenia są </a:t>
            </a:r>
            <a:r>
              <a:rPr lang="pl-PL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podawane na ćwiczeniach.</a:t>
            </a:r>
            <a:endParaRPr lang="pl-PL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5796136" y="5282624"/>
            <a:ext cx="3168352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smtClean="0">
                <a:latin typeface="Times New Roman" pitchFamily="18" charset="0"/>
                <a:cs typeface="Times New Roman" pitchFamily="18" charset="0"/>
              </a:rPr>
              <a:t>UWAGA: przy pracy z domu konieczne jest wpięcie się do sieci szkolnej przez VPN.</a:t>
            </a:r>
          </a:p>
        </p:txBody>
      </p:sp>
    </p:spTree>
    <p:extLst>
      <p:ext uri="{BB962C8B-B14F-4D97-AF65-F5344CB8AC3E}">
        <p14:creationId xmlns:p14="http://schemas.microsoft.com/office/powerpoint/2010/main" val="1958840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r>
              <a:rPr lang="pl-PL" dirty="0" smtClean="0"/>
              <a:t>Przykładowy schemat z Oracle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44824"/>
            <a:ext cx="4267200" cy="3517900"/>
          </a:xfrm>
          <a:prstGeom prst="rect">
            <a:avLst/>
          </a:prstGeom>
          <a:noFill/>
        </p:spPr>
      </p:pic>
      <p:sp>
        <p:nvSpPr>
          <p:cNvPr id="8" name="Prostokąt 7"/>
          <p:cNvSpPr/>
          <p:nvPr/>
        </p:nvSpPr>
        <p:spPr>
          <a:xfrm>
            <a:off x="5148064" y="2708920"/>
            <a:ext cx="3707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Związek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Emp.Sal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 z wartościami w tabeli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Salgrade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Zarobki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Emp.Sal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 są zaliczane do grupy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Salgrade.Grade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 takiej, że:</a:t>
            </a:r>
          </a:p>
          <a:p>
            <a:pPr>
              <a:spcBef>
                <a:spcPct val="50000"/>
              </a:spcBef>
            </a:pP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Emp.Sal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 należy do przedziału:  [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Salgrade.Losal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l-PL" sz="1600" dirty="0" err="1" smtClean="0">
                <a:latin typeface="Times New Roman" pitchFamily="18" charset="0"/>
                <a:cs typeface="Times New Roman" pitchFamily="18" charset="0"/>
              </a:rPr>
              <a:t>Salgrade.Hisal</a:t>
            </a:r>
            <a:r>
              <a:rPr lang="pl-PL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pl-PL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rzycisk akcji: Do przodu lub Następny 8">
            <a:hlinkClick r:id="" action="ppaction://hlinkshowjump?jump=nextslide" highlightClick="1"/>
          </p:cNvPr>
          <p:cNvSpPr/>
          <p:nvPr/>
        </p:nvSpPr>
        <p:spPr>
          <a:xfrm>
            <a:off x="7380312" y="5949280"/>
            <a:ext cx="504056" cy="504056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zycisk akcji: Do przodu lub Następny 9">
            <a:hlinkClick r:id="rId4" action="ppaction://hlinksldjump" highlightClick="1"/>
          </p:cNvPr>
          <p:cNvSpPr/>
          <p:nvPr/>
        </p:nvSpPr>
        <p:spPr>
          <a:xfrm>
            <a:off x="8100392" y="5949280"/>
            <a:ext cx="504056" cy="504056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755576" y="5589240"/>
            <a:ext cx="4176464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l-PL" sz="1400" dirty="0" smtClean="0">
                <a:solidFill>
                  <a:schemeClr val="tx1"/>
                </a:solidFill>
              </a:rPr>
              <a:t>W naszym kursie używamy przykładowej bazy danych Oracle. Można ją założyć wykonując skrypt z poleceniami SQL z pliku o nazwie </a:t>
            </a:r>
            <a:r>
              <a:rPr lang="pl-PL" sz="1400" i="1" dirty="0" err="1" smtClean="0">
                <a:solidFill>
                  <a:schemeClr val="tx1"/>
                </a:solidFill>
              </a:rPr>
              <a:t>demobld.sql</a:t>
            </a:r>
            <a:r>
              <a:rPr lang="pl-PL" sz="1400" dirty="0" smtClean="0">
                <a:solidFill>
                  <a:schemeClr val="tx1"/>
                </a:solidFill>
              </a:rPr>
              <a:t>.</a:t>
            </a:r>
            <a:endParaRPr lang="pl-P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63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r>
              <a:rPr lang="en-US" dirty="0" err="1" smtClean="0"/>
              <a:t>Tabela</a:t>
            </a:r>
            <a:r>
              <a:rPr lang="en-US" dirty="0" smtClean="0"/>
              <a:t> EMP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  <p:sp>
        <p:nvSpPr>
          <p:cNvPr id="7" name="Prostokąt 6"/>
          <p:cNvSpPr/>
          <p:nvPr/>
        </p:nvSpPr>
        <p:spPr>
          <a:xfrm>
            <a:off x="467544" y="1772816"/>
            <a:ext cx="7992888" cy="431656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 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 ENAME     JOB       MGR HIREDATE   SAL COMM DEPTNO</a:t>
            </a:r>
            <a:endParaRPr lang="pl-PL" b="1" dirty="0" smtClean="0">
              <a:solidFill>
                <a:schemeClr val="accent6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 ------- --------- ---- --------- ----- ---- ------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7839 KING    PRESIDENT      17-NOV-81  5000          10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7698 BLAKE   MANAGER   7839 01-MAY-81  2850     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7782 CLARK   MANAGER   7839 09-JUN-81  2450          10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7566 JONES   MANAGER   7839 02-APR-81  2975          20</a:t>
            </a: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7654 MARTIN  SALESMAN  7698 28-SEP-81  1250 1400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7499 ALLEN   SALESMAN  7698 20-FEB-81  1600  300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7844 TURNER  SALESMAN  7698 08-SEP-81  1500    0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7900 JAMES   CLERK     7698 03-DEC-81   950          30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7521 WARD    SALESMAN  7698 22-FEB-81  1250  500     30</a:t>
            </a: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7902 FORD    ANALYST   7566 03-DEC-81  3000          20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7369 SMITH   CLERK     7902 17-DEC-80   800          20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7788 SCOTT   ANALYST   7566 09-DEC-82  3000          20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7876 ADAMS   CLERK     7788 12-JAN-83  1100          20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 7934 MILLER  CLERK     7782 23-JAN-82  1300          10</a:t>
            </a:r>
            <a:endParaRPr lang="en-US" dirty="0"/>
          </a:p>
        </p:txBody>
      </p:sp>
      <p:sp>
        <p:nvSpPr>
          <p:cNvPr id="8" name="Przycisk akcji: Wstecz lub Poprzedni 7">
            <a:hlinkClick r:id="" action="ppaction://hlinkshowjump?jump=previousslide" highlightClick="1"/>
          </p:cNvPr>
          <p:cNvSpPr/>
          <p:nvPr/>
        </p:nvSpPr>
        <p:spPr>
          <a:xfrm>
            <a:off x="7956376" y="6165304"/>
            <a:ext cx="504000" cy="504000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982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pl-PL" dirty="0" smtClean="0"/>
              <a:t>e</a:t>
            </a:r>
            <a:r>
              <a:rPr lang="en-US" dirty="0" smtClean="0"/>
              <a:t> </a:t>
            </a:r>
            <a:r>
              <a:rPr lang="pl-PL" dirty="0" smtClean="0"/>
              <a:t>DEPT i SALGRADE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1988840"/>
            <a:ext cx="4419600" cy="270073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000" b="1" dirty="0">
                <a:solidFill>
                  <a:srgbClr val="336600"/>
                </a:solidFill>
                <a:latin typeface="Arial" pitchFamily="34" charset="0"/>
                <a:cs typeface="Arial" pitchFamily="34" charset="0"/>
              </a:rPr>
              <a:t>DEPT</a:t>
            </a:r>
            <a:endParaRPr lang="pl-PL" sz="2000" b="1" dirty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b="1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DEPTNO DNAME       LOC</a:t>
            </a:r>
            <a:endParaRPr lang="pl-PL" b="1" dirty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------ ----------- --------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10 ACCOUNTING  NEW YORK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20 RESEARCH    DALLAS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30 SALES       CHICAGO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40 OPERATIONS  BOSTON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20072" y="1988840"/>
            <a:ext cx="3124200" cy="3185487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0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SALGRADE</a:t>
            </a:r>
            <a:endParaRPr lang="pl-PL" sz="2000" b="1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GRADE LOSAL HISAL</a:t>
            </a:r>
          </a:p>
          <a:p>
            <a:r>
              <a:rPr lang="pl-PL" dirty="0">
                <a:latin typeface="Courier New" pitchFamily="49" charset="0"/>
                <a:cs typeface="Courier New" pitchFamily="49" charset="0"/>
              </a:rPr>
              <a:t>----- ----- -----</a:t>
            </a:r>
          </a:p>
          <a:p>
            <a:pPr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1   700  1200</a:t>
            </a:r>
          </a:p>
          <a:p>
            <a:pPr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2  1201  1400</a:t>
            </a:r>
          </a:p>
          <a:p>
            <a:pPr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3  1401  2000</a:t>
            </a:r>
          </a:p>
          <a:p>
            <a:pPr>
              <a:spcBef>
                <a:spcPct val="50000"/>
              </a:spcBef>
            </a:pPr>
            <a:r>
              <a:rPr lang="pl-PL" dirty="0">
                <a:latin typeface="Courier New" pitchFamily="49" charset="0"/>
                <a:cs typeface="Courier New" pitchFamily="49" charset="0"/>
              </a:rPr>
              <a:t>    4  2001  3000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3001  9999</a:t>
            </a:r>
          </a:p>
        </p:txBody>
      </p:sp>
      <p:sp>
        <p:nvSpPr>
          <p:cNvPr id="9" name="Przycisk akcji: Wstecz lub Poprzedni 8">
            <a:hlinkClick r:id="rId3" action="ppaction://hlinksldjump" highlightClick="1"/>
          </p:cNvPr>
          <p:cNvSpPr/>
          <p:nvPr/>
        </p:nvSpPr>
        <p:spPr>
          <a:xfrm>
            <a:off x="7956376" y="6165304"/>
            <a:ext cx="504000" cy="504000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59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230722"/>
            <a:ext cx="8077200" cy="1923604"/>
          </a:xfrm>
        </p:spPr>
        <p:txBody>
          <a:bodyPr/>
          <a:lstStyle/>
          <a:p>
            <a:r>
              <a:rPr lang="pl-PL" sz="4400" dirty="0" smtClean="0"/>
              <a:t>Instrukcja SELECT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sz="3600" dirty="0" smtClean="0">
                <a:solidFill>
                  <a:schemeClr val="tx1"/>
                </a:solidFill>
              </a:rPr>
              <a:t>Podstawy</a:t>
            </a:r>
            <a:br>
              <a:rPr lang="pl-PL" sz="3600" dirty="0" smtClean="0">
                <a:solidFill>
                  <a:schemeClr val="tx1"/>
                </a:solidFill>
              </a:rPr>
            </a:br>
            <a:r>
              <a:rPr lang="pl-PL" sz="3600" smtClean="0">
                <a:solidFill>
                  <a:schemeClr val="tx1"/>
                </a:solidFill>
              </a:rPr>
              <a:t>Część 1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40428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pl-PL" dirty="0" smtClean="0"/>
              <a:t>Instrukcja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</a:t>
            </a:r>
            <a:r>
              <a:rPr lang="pl-PL" dirty="0" smtClean="0"/>
              <a:t>jest poleceniem odczytania danych zapisanych w bazie, bez jakiejkolwiek ingerencji w ich zawartość i strukturę 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Instrukcja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określa: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z jakich tabel w bazie danych mają być sprowadzone dane,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jakie warunki mają spełniać dane,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w jakiej postaci mają się pojawić przed użytkownikiem (aplikacją użytkownika). 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62560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dirty="0" smtClean="0">
                <a:cs typeface="Times New Roman" pitchFamily="18" charset="0"/>
              </a:rPr>
              <a:t>Instrukcja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składa się z kilku części nazywanych </a:t>
            </a:r>
            <a:r>
              <a:rPr lang="pl-PL" b="1" i="1" dirty="0" smtClean="0">
                <a:cs typeface="Times New Roman" pitchFamily="18" charset="0"/>
              </a:rPr>
              <a:t>klauzulami</a:t>
            </a:r>
            <a:r>
              <a:rPr lang="pl-PL" dirty="0" smtClean="0">
                <a:cs typeface="Times New Roman" pitchFamily="18" charset="0"/>
              </a:rPr>
              <a:t>. </a:t>
            </a: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nazwa_tabeli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warunek];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pl-PL" dirty="0" smtClean="0">
                <a:cs typeface="Times New Roman" pitchFamily="18" charset="0"/>
              </a:rPr>
              <a:t>Klauzule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i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dirty="0" smtClean="0">
                <a:cs typeface="Times New Roman" pitchFamily="18" charset="0"/>
              </a:rPr>
              <a:t> muszą pojawić się w każdej instrukcji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 smtClean="0">
                <a:cs typeface="Times New Roman" pitchFamily="18" charset="0"/>
              </a:rPr>
              <a:t> </a:t>
            </a:r>
            <a:r>
              <a:rPr lang="pl-PL" dirty="0" err="1" smtClean="0">
                <a:cs typeface="Times New Roman" pitchFamily="18" charset="0"/>
              </a:rPr>
              <a:t>conajmniej</a:t>
            </a:r>
            <a:r>
              <a:rPr lang="pl-PL" dirty="0" smtClean="0">
                <a:cs typeface="Times New Roman" pitchFamily="18" charset="0"/>
              </a:rPr>
              <a:t> raz.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88441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nazwa_tabeli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warunek];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>
                <a:cs typeface="Times New Roman" pitchFamily="18" charset="0"/>
              </a:rPr>
              <a:t>Klauzula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b="1" dirty="0" smtClean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definiuje dane, które mają zostać odczytane z bazy, oraz sposób ich prezentacji. Mogą nimi być nazwy kolumn, wyrażenia (także odwołujące się do nazw kolumn) oraz stałe, niezwiązane z danymi zapisanymi w bazie. Wyrażenia oddzielane są przecinkami. Jeżeli nazwy kolumn pochodzących z różnych tabel powtarzają się, muszą zostać poprzedzone nazwą tabeli: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Nazwa_tabeli.Nazwa_kolumny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l-PL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 – klauzula SELECT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09931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[DISTINCT]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nazwa_tabeli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...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warunek];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>
                <a:cs typeface="Times New Roman" pitchFamily="18" charset="0"/>
              </a:rPr>
              <a:t>Klauzula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2000" dirty="0" smtClean="0">
                <a:cs typeface="Times New Roman" pitchFamily="18" charset="0"/>
              </a:rPr>
              <a:t> definiuje źródła, z których dane będą odczytywane. Mogą nimi być tabele, widoki i inne </a:t>
            </a:r>
            <a:r>
              <a:rPr lang="pl-PL" sz="2000" dirty="0" err="1" smtClean="0">
                <a:cs typeface="Times New Roman" pitchFamily="18" charset="0"/>
              </a:rPr>
              <a:t>instrucje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. Nazwy tabel , widoków  i instrukcji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 (ujętych w okrągłe nawiasy) oddzielane są przecinkami.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 – klauzula FROM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66897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dirty="0" smtClean="0">
                <a:cs typeface="Times New Roman" pitchFamily="18" charset="0"/>
              </a:rPr>
              <a:t>Wypisz nazwiska, zarobki i stanowiska pracowników firmy</a:t>
            </a:r>
            <a:r>
              <a:rPr lang="en-US" dirty="0" smtClean="0">
                <a:cs typeface="Times New Roman" pitchFamily="18" charset="0"/>
              </a:rPr>
              <a:t>:</a:t>
            </a:r>
            <a:endParaRPr lang="pl-PL" b="1" dirty="0" smtClean="0">
              <a:solidFill>
                <a:srgbClr val="FC0128"/>
              </a:solidFill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Sal, Job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ourier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l-PL" dirty="0" smtClean="0">
                <a:cs typeface="Times New Roman" pitchFamily="18" charset="0"/>
              </a:rPr>
              <a:t>Wypisz wszystkie dane o </a:t>
            </a:r>
            <a:br>
              <a:rPr lang="pl-PL" dirty="0" smtClean="0">
                <a:cs typeface="Times New Roman" pitchFamily="18" charset="0"/>
              </a:rPr>
            </a:br>
            <a:r>
              <a:rPr lang="pl-PL" dirty="0" smtClean="0">
                <a:cs typeface="Times New Roman" pitchFamily="18" charset="0"/>
              </a:rPr>
              <a:t>pracownikach </a:t>
            </a:r>
            <a:r>
              <a:rPr lang="pl-PL" dirty="0" err="1" smtClean="0">
                <a:cs typeface="Times New Roman" pitchFamily="18" charset="0"/>
              </a:rPr>
              <a:t>fimy</a:t>
            </a:r>
            <a:r>
              <a:rPr lang="pl-PL" dirty="0" smtClean="0">
                <a:cs typeface="Times New Roman" pitchFamily="18" charset="0"/>
              </a:rPr>
              <a:t>:</a:t>
            </a:r>
            <a:r>
              <a:rPr lang="en-US" dirty="0" smtClean="0">
                <a:cs typeface="Times New Roman" pitchFamily="18" charset="0"/>
              </a:rPr>
              <a:t> </a:t>
            </a:r>
            <a:endParaRPr lang="pl-PL" dirty="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pl-PL" sz="2000" dirty="0" err="1" smtClean="0">
                <a:cs typeface="Times New Roman" pitchFamily="18" charset="0"/>
              </a:rPr>
              <a:t>l</a:t>
            </a:r>
            <a:r>
              <a:rPr lang="en-US" sz="2000" dirty="0" err="1" smtClean="0">
                <a:cs typeface="Times New Roman" pitchFamily="18" charset="0"/>
              </a:rPr>
              <a:t>ub</a:t>
            </a:r>
            <a:endParaRPr lang="pl-PL" sz="2000" dirty="0" smtClean="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TABLE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 (Standard, </a:t>
            </a:r>
            <a:r>
              <a:rPr lang="en-US" sz="2000" dirty="0" err="1" smtClean="0"/>
              <a:t>nie</a:t>
            </a:r>
            <a:r>
              <a:rPr lang="en-US" sz="2000" dirty="0" smtClean="0"/>
              <a:t> </a:t>
            </a:r>
            <a:r>
              <a:rPr lang="en-US" sz="2000" dirty="0" err="1" smtClean="0"/>
              <a:t>działa</a:t>
            </a:r>
            <a:r>
              <a:rPr lang="en-US" sz="2000" dirty="0" smtClean="0"/>
              <a:t> w </a:t>
            </a:r>
            <a:r>
              <a:rPr lang="pl-PL" sz="2000" dirty="0" smtClean="0"/>
              <a:t>ORACLE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Instrukcja SELECT – przykład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652120" y="2348880"/>
            <a:ext cx="3024906" cy="40113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89013" algn="l"/>
                <a:tab pos="1616075" algn="l"/>
              </a:tabLst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Sal 	Job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------- 	-------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	800	CLERK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	1600	SALESMAN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	1250	SALESMAN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	2975	MANAGER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	1250	SALESMAN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	2850	MANAGER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	2450	MANAGER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	3000	ANALYST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	5000	PRESIDENT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	1500	SALESMAN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	1100	CLERK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	950	CLERK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	3000	ANALYST</a:t>
            </a:r>
          </a:p>
          <a:p>
            <a:pPr>
              <a:tabLst>
                <a:tab pos="1255713" algn="r"/>
                <a:tab pos="1616075" algn="l"/>
              </a:tabLst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	1300	CLERK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1775871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dirty="0" smtClean="0"/>
              <a:t>Wprowadzenie</a:t>
            </a: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dirty="0" smtClean="0"/>
              <a:t>Część 1. Instrukcja SELECT – podstawy</a:t>
            </a:r>
          </a:p>
          <a:p>
            <a:pPr marL="514350">
              <a:lnSpc>
                <a:spcPct val="120000"/>
              </a:lnSpc>
              <a:spcBef>
                <a:spcPts val="1200"/>
              </a:spcBef>
            </a:pPr>
            <a:r>
              <a:rPr lang="pl-PL" dirty="0" smtClean="0"/>
              <a:t>Część 2. Złączenia tabel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wykładu</a:t>
            </a:r>
            <a:endParaRPr lang="pl-PL" dirty="0"/>
          </a:p>
        </p:txBody>
      </p:sp>
      <p:sp>
        <p:nvSpPr>
          <p:cNvPr id="7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610219"/>
          </a:xfrm>
        </p:spPr>
        <p:txBody>
          <a:bodyPr/>
          <a:lstStyle/>
          <a:p>
            <a:pPr marL="268288" indent="-268288" algn="just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pl-PL" dirty="0" smtClean="0">
                <a:cs typeface="Times New Roman" pitchFamily="18" charset="0"/>
              </a:rPr>
              <a:t>Wyrażenie może zawierać napisy, liczby oraz wyrażenia arytmetyczne. W skład wyrażeń mogą wchodzić nazwy kolumn.</a:t>
            </a:r>
          </a:p>
          <a:p>
            <a:pPr marL="268288" indent="-268288" algn="just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pl-PL" dirty="0" smtClean="0">
                <a:cs typeface="Times New Roman" pitchFamily="18" charset="0"/>
              </a:rPr>
              <a:t>W wyrażeniach można używać operatorów arytmetycznych </a:t>
            </a:r>
            <a:br>
              <a:rPr lang="pl-PL" dirty="0" smtClean="0">
                <a:cs typeface="Times New Roman" pitchFamily="18" charset="0"/>
              </a:rPr>
            </a:br>
            <a:r>
              <a:rPr lang="pl-PL" dirty="0" smtClean="0">
                <a:cs typeface="Times New Roman" pitchFamily="18" charset="0"/>
              </a:rPr>
              <a:t>(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+, -, *, /</a:t>
            </a:r>
            <a:r>
              <a:rPr lang="pl-PL" dirty="0" smtClean="0">
                <a:cs typeface="Times New Roman" pitchFamily="18" charset="0"/>
              </a:rPr>
              <a:t>), operatora konkatenacji (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||</a:t>
            </a:r>
            <a:r>
              <a:rPr lang="pl-PL" dirty="0" smtClean="0">
                <a:cs typeface="Times New Roman" pitchFamily="18" charset="0"/>
              </a:rPr>
              <a:t>), czyli operatora łączenia napisów,  oraz funkcji wbudowanych i napisanych przez użytkownika.</a:t>
            </a:r>
          </a:p>
          <a:p>
            <a:pPr marL="268288" indent="-268288" algn="just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pl-PL" dirty="0" smtClean="0">
                <a:cs typeface="Times New Roman" pitchFamily="18" charset="0"/>
              </a:rPr>
              <a:t>W wyrażeniach można używać nawiasów.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Konstruowanie wyrażeń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077492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Można wstawić stały tekst (zwany literałem) i połączyć go z danymi odczytanymi z tabeli np.: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'nazwisko: ' ||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Konstruowanie wyrażeń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796136" y="3573016"/>
            <a:ext cx="2520850" cy="2499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'</a:t>
            </a: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NAZWISKO:'||ENAME</a:t>
            </a:r>
            <a:endParaRPr lang="pl-PL" sz="16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-------------------------------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SMITH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ALLEN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WARD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JONES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MARTIN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BLAKE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CLARK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324261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Wyrażeniom na liście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 mogą zostać nadane nazwy czyli </a:t>
            </a:r>
            <a:r>
              <a:rPr lang="pl-PL" sz="2000" i="1" dirty="0" err="1" smtClean="0">
                <a:cs typeface="Times New Roman" pitchFamily="18" charset="0"/>
              </a:rPr>
              <a:t>aliasy</a:t>
            </a:r>
            <a:r>
              <a:rPr lang="en-US" sz="2000" i="1" dirty="0" smtClean="0">
                <a:cs typeface="Times New Roman" pitchFamily="18" charset="0"/>
              </a:rPr>
              <a:t>:</a:t>
            </a:r>
            <a:r>
              <a:rPr lang="pl-PL" sz="2000" dirty="0" smtClean="0">
                <a:cs typeface="Times New Roman" pitchFamily="18" charset="0"/>
              </a:rPr>
              <a:t> </a:t>
            </a:r>
          </a:p>
          <a:p>
            <a:pPr lvl="1" algn="just">
              <a:spcBef>
                <a:spcPct val="50000"/>
              </a:spcBef>
            </a:pPr>
            <a:r>
              <a:rPr lang="pl-PL" sz="1800" b="1" i="1" dirty="0" err="1" smtClean="0">
                <a:cs typeface="Times New Roman" pitchFamily="18" charset="0"/>
              </a:rPr>
              <a:t>prost</a:t>
            </a:r>
            <a:r>
              <a:rPr lang="en-US" sz="1800" b="1" i="1" dirty="0" smtClean="0">
                <a:cs typeface="Times New Roman" pitchFamily="18" charset="0"/>
              </a:rPr>
              <a:t>y</a:t>
            </a:r>
            <a:r>
              <a:rPr lang="pl-PL" sz="1800" b="1" i="1" dirty="0" smtClean="0">
                <a:cs typeface="Times New Roman" pitchFamily="18" charset="0"/>
              </a:rPr>
              <a:t> identyfikator</a:t>
            </a:r>
            <a:r>
              <a:rPr lang="pl-PL" sz="1800" b="1" dirty="0" smtClean="0"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– </a:t>
            </a:r>
            <a:r>
              <a:rPr lang="pl-PL" sz="1800" dirty="0" smtClean="0">
                <a:cs typeface="Times New Roman" pitchFamily="18" charset="0"/>
              </a:rPr>
              <a:t>napis </a:t>
            </a:r>
            <a:r>
              <a:rPr lang="pl-PL" sz="1800" dirty="0" err="1" smtClean="0">
                <a:cs typeface="Times New Roman" pitchFamily="18" charset="0"/>
              </a:rPr>
              <a:t>złożon</a:t>
            </a:r>
            <a:r>
              <a:rPr lang="en-US" sz="1800" dirty="0" smtClean="0">
                <a:cs typeface="Times New Roman" pitchFamily="18" charset="0"/>
              </a:rPr>
              <a:t>y</a:t>
            </a:r>
            <a:r>
              <a:rPr lang="pl-PL" sz="1800" dirty="0" smtClean="0">
                <a:cs typeface="Times New Roman" pitchFamily="18" charset="0"/>
              </a:rPr>
              <a:t> z liter, cyfr i znaków podkreślenia, np. </a:t>
            </a:r>
          </a:p>
          <a:p>
            <a:pPr lvl="1" algn="ctr">
              <a:spcBef>
                <a:spcPct val="50000"/>
              </a:spcBef>
              <a:buNone/>
            </a:pP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Zarobki_pracownika</a:t>
            </a:r>
            <a:endParaRPr lang="pl-PL" sz="1800" dirty="0" smtClean="0"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pl-PL" sz="1800" b="1" i="1" dirty="0" err="1" smtClean="0">
                <a:cs typeface="Times New Roman" pitchFamily="18" charset="0"/>
              </a:rPr>
              <a:t>ograniczon</a:t>
            </a:r>
            <a:r>
              <a:rPr lang="en-US" sz="1800" b="1" i="1" dirty="0" smtClean="0">
                <a:cs typeface="Times New Roman" pitchFamily="18" charset="0"/>
              </a:rPr>
              <a:t>y</a:t>
            </a:r>
            <a:r>
              <a:rPr lang="pl-PL" sz="1800" b="1" i="1" dirty="0" smtClean="0">
                <a:cs typeface="Times New Roman" pitchFamily="18" charset="0"/>
              </a:rPr>
              <a:t> identyfikator</a:t>
            </a:r>
            <a:r>
              <a:rPr lang="en-US" sz="1800" b="1" i="1" dirty="0" smtClean="0">
                <a:cs typeface="Times New Roman" pitchFamily="18" charset="0"/>
              </a:rPr>
              <a:t> </a:t>
            </a:r>
            <a:r>
              <a:rPr lang="en-US" sz="1800" i="1" dirty="0" smtClean="0">
                <a:cs typeface="Times New Roman" pitchFamily="18" charset="0"/>
              </a:rPr>
              <a:t>– </a:t>
            </a:r>
            <a:r>
              <a:rPr lang="pl-PL" sz="1800" dirty="0" err="1" smtClean="0">
                <a:cs typeface="Times New Roman" pitchFamily="18" charset="0"/>
              </a:rPr>
              <a:t>dowoln</a:t>
            </a:r>
            <a:r>
              <a:rPr lang="en-US" sz="1800" dirty="0" smtClean="0">
                <a:cs typeface="Times New Roman" pitchFamily="18" charset="0"/>
              </a:rPr>
              <a:t>y</a:t>
            </a:r>
            <a:r>
              <a:rPr lang="pl-PL" sz="1800" dirty="0" smtClean="0">
                <a:cs typeface="Times New Roman" pitchFamily="18" charset="0"/>
              </a:rPr>
              <a:t> napis </a:t>
            </a:r>
            <a:r>
              <a:rPr lang="pl-PL" sz="1800" dirty="0" err="1" smtClean="0">
                <a:cs typeface="Times New Roman" pitchFamily="18" charset="0"/>
              </a:rPr>
              <a:t>ograniczon</a:t>
            </a:r>
            <a:r>
              <a:rPr lang="en-US" sz="1800" dirty="0" smtClean="0">
                <a:cs typeface="Times New Roman" pitchFamily="18" charset="0"/>
              </a:rPr>
              <a:t>y</a:t>
            </a:r>
            <a:r>
              <a:rPr lang="pl-PL" sz="1800" dirty="0" smtClean="0">
                <a:cs typeface="Times New Roman" pitchFamily="18" charset="0"/>
              </a:rPr>
              <a:t> podwójnymi cudzysłowami, np. 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sz="2000" dirty="0" smtClean="0">
                <a:solidFill>
                  <a:schemeClr val="accent2"/>
                </a:solidFill>
                <a:cs typeface="Times New Roman" pitchFamily="18" charset="0"/>
              </a:rPr>
              <a:t>	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"Zarobki pracownika:"</a:t>
            </a: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W ograniczonym identyfikatorze mogą występować spacje, które są niedozwolone w prostym identyfikatorze.</a:t>
            </a:r>
          </a:p>
          <a:p>
            <a:pPr algn="just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Alias może zostać poprzedzony słowem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</a:t>
            </a:r>
            <a:r>
              <a:rPr lang="pl-PL" sz="2000" dirty="0" smtClean="0">
                <a:cs typeface="Times New Roman" pitchFamily="18" charset="0"/>
              </a:rPr>
              <a:t> przewidzianym przez standard języka, dopuszczalnym, ale nie wymaganym w większości implementacji.</a:t>
            </a:r>
            <a:endParaRPr lang="pl-PL" sz="2000" dirty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>
                <a:latin typeface="Book Antiqua" pitchFamily="18" charset="0"/>
              </a:rPr>
              <a:t>Aliasy</a:t>
            </a:r>
            <a:r>
              <a:rPr lang="pl-PL" dirty="0" smtClean="0">
                <a:latin typeface="Book Antiqua" pitchFamily="18" charset="0"/>
              </a:rPr>
              <a:t> nazw kolumn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077492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Można wstawić stały tekst (zwany literałem) i połączyć go z danymi odczytanymi z tabeli np.: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'nazwisko: ' ||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Pracownik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Konstruowanie wyrażeń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6012160" y="3573016"/>
            <a:ext cx="2304826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Pracownik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-------------------------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SMITH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ALLEN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WARD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JONES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MARTIN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BLAKE 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nazwisko: CLARK </a:t>
            </a:r>
          </a:p>
          <a:p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5410944" cy="302196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Używając w wyrażeniach nazw kolumn niewymaganych musimy być szczególnie ostrożni: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Pracownik,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12*Sal +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"Roczne 		zarobki"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Pseudowartość</a:t>
            </a:r>
            <a:r>
              <a:rPr lang="pl-PL" dirty="0" smtClean="0"/>
              <a:t> NULL w wyrażeniach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724128" y="2060848"/>
            <a:ext cx="2736304" cy="4320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89013" algn="l"/>
                <a:tab pos="1695450" algn="r"/>
              </a:tabLst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Pracownik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Roczne zarobki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	--------------------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	19500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	15500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 	16400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 	18000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    </a:t>
            </a:r>
          </a:p>
          <a:p>
            <a:pPr>
              <a:tabLst>
                <a:tab pos="989013" algn="l"/>
                <a:tab pos="1695450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5174943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Wynikiem operacji arytmetycznej, w której jednym ze składników (bądź czynników) jest </a:t>
            </a:r>
            <a:r>
              <a:rPr lang="pl-PL" dirty="0" err="1" smtClean="0">
                <a:cs typeface="Times New Roman" pitchFamily="18" charset="0"/>
              </a:rPr>
              <a:t>pseudowartość</a:t>
            </a:r>
            <a:r>
              <a:rPr lang="pl-PL" dirty="0" smtClean="0">
                <a:cs typeface="Times New Roman" pitchFamily="18" charset="0"/>
              </a:rPr>
              <a:t> NULL  jest </a:t>
            </a:r>
            <a:r>
              <a:rPr lang="pl-PL" dirty="0" err="1" smtClean="0">
                <a:cs typeface="Times New Roman" pitchFamily="18" charset="0"/>
              </a:rPr>
              <a:t>pseudowartość</a:t>
            </a:r>
            <a:r>
              <a:rPr lang="pl-PL" dirty="0" smtClean="0">
                <a:cs typeface="Times New Roman" pitchFamily="18" charset="0"/>
              </a:rPr>
              <a:t> NULL.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Na serwerze ORACLE nie dotyczy to konkatenacji, ale już np. w MS SQL Server tak.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Aby w takim przypadku można było wykonać operację na wyrażeniu, należy zamienić NULL na wartość znaczącą. W tym celu używa się funkcji wbudowanej. W ORACLE jest to funkcja:</a:t>
            </a:r>
          </a:p>
          <a:p>
            <a:pPr marL="179388" indent="-179388" algn="ctr">
              <a:lnSpc>
                <a:spcPct val="120000"/>
              </a:lnSpc>
              <a:spcBef>
                <a:spcPct val="50000"/>
              </a:spcBef>
              <a:buClr>
                <a:schemeClr val="accent1"/>
              </a:buClr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(wyrażenie,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zamienić_na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endParaRPr lang="pl-PL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Konstruowanie wyrażeń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5410944" cy="2212913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Po zastosowaniu funkcji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NVL</a:t>
            </a:r>
            <a:r>
              <a:rPr lang="pl-PL" dirty="0" smtClean="0">
                <a:cs typeface="Times New Roman" pitchFamily="18" charset="0"/>
              </a:rPr>
              <a:t>: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Pracownik,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12*Sal +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0) 		"Roczne zarobki" 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Pseudowartość</a:t>
            </a:r>
            <a:r>
              <a:rPr lang="pl-PL" dirty="0" smtClean="0"/>
              <a:t> NULL w wyrażeniach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724128" y="2060848"/>
            <a:ext cx="2736304" cy="4320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887538" algn="r"/>
              </a:tabLst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Pracownik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Roczne zarobki</a:t>
            </a:r>
          </a:p>
          <a:p>
            <a:pPr>
              <a:tabLst>
                <a:tab pos="1887538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	--------------------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9600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19500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15500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35700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16400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34200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29400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36000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60000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18000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13200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11400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36000  </a:t>
            </a:r>
          </a:p>
          <a:p>
            <a:pPr>
              <a:tabLst>
                <a:tab pos="1887538" algn="r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  </a:t>
            </a: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15600 </a:t>
            </a:r>
            <a:endParaRPr lang="pl-PL" sz="16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800767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Powtarzające się wiersze nie są automatycznie eliminowane z wyników zapytania. Słowo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DISTINCT</a:t>
            </a:r>
            <a:r>
              <a:rPr lang="pl-PL" sz="2000" dirty="0" smtClean="0">
                <a:cs typeface="Times New Roman" pitchFamily="18" charset="0"/>
              </a:rPr>
              <a:t> użyte w składni instrukcji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oznacza eliminację powtarzających się wierszy. Wymaga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to posortowania wierszy wynikowych, aby można było wyznaczyć grupy powtarzających się wierszy.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Wypisz (bez powtórzeń) stanowiska pracy w firmie:</a:t>
            </a:r>
          </a:p>
          <a:p>
            <a:pPr marL="457200" indent="-457200">
              <a:spcBef>
                <a:spcPts val="1800"/>
              </a:spcBef>
              <a:buNone/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DISTINCT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</a:t>
            </a:r>
            <a:b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4"/>
            <a:ext cx="8229600" cy="1323439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DISTINCT – eliminacja powtórzeń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796136" y="3789040"/>
            <a:ext cx="1224136" cy="19442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89013" algn="l"/>
                <a:tab pos="1616075" algn="l"/>
              </a:tabLst>
            </a:pP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Job</a:t>
            </a:r>
            <a:endParaRPr lang="pl-PL" sz="1600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--------------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PRESIDENT 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MANAGER  </a:t>
            </a:r>
          </a:p>
          <a:p>
            <a:pPr>
              <a:tabLst>
                <a:tab pos="989013" algn="l"/>
                <a:tab pos="1616075" algn="l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ANALYST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431709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Klauzula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 pozwala zdefiniować warunek logiczny,  ograniczający zwracane w wyniku instrukcji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 wiersze tylko do tych, dla których przyjmuje on wartość logiczną 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TRUE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. Wiersze, dla których warunek przyjmuje wartość 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FALSE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 lub 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NULL 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są z wyniku eliminowane</a:t>
            </a:r>
            <a:r>
              <a:rPr lang="pl-PL" sz="2000" dirty="0" smtClean="0"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Wypisz nazwiska, zarobki i stanowiska pracowników firmy, którzy pracują w dziale o numerze 10</a:t>
            </a:r>
            <a:r>
              <a:rPr lang="pl-PL" sz="2000" dirty="0" smtClean="0">
                <a:cs typeface="Times New Roman" pitchFamily="18" charset="0"/>
              </a:rPr>
              <a:t>: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Sal, Job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580112" y="4005064"/>
            <a:ext cx="2952328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buNone/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Sal	Job</a:t>
            </a:r>
          </a:p>
          <a:p>
            <a:pPr marL="0" lvl="1" indent="-180000">
              <a:buNone/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	---------</a:t>
            </a:r>
          </a:p>
          <a:p>
            <a:pPr marL="0" lvl="1" indent="-180000">
              <a:buNone/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	2450	MANAGER</a:t>
            </a:r>
          </a:p>
          <a:p>
            <a:pPr marL="0" lvl="1" indent="-180000"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	5000	PRESIDENT</a:t>
            </a:r>
          </a:p>
          <a:p>
            <a:pPr marL="0" lvl="1" indent="-180000">
              <a:tabLst>
                <a:tab pos="176213" algn="l"/>
                <a:tab pos="1341438" algn="r"/>
                <a:tab pos="1695450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	1300	CLERK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370153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Wiersze, dla których warunek przyjmuje wartość 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FALSE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 lub </a:t>
            </a:r>
            <a:r>
              <a:rPr lang="pl-PL" sz="2000" b="1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NULL</a:t>
            </a:r>
            <a:r>
              <a:rPr lang="pl-PL" sz="20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cs typeface="Times New Roman" pitchFamily="18" charset="0"/>
              </a:rPr>
              <a:t> </a:t>
            </a:r>
            <a:r>
              <a:rPr lang="pl-PL" sz="2000" dirty="0" smtClean="0">
                <a:latin typeface="Times New Roman" charset="0"/>
                <a:cs typeface="Times New Roman" pitchFamily="18" charset="0"/>
              </a:rPr>
              <a:t>są z wyniku eliminowane</a:t>
            </a:r>
            <a:r>
              <a:rPr lang="pl-PL" sz="2000" dirty="0" smtClean="0"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Wypisz nazwiska, zarobki i stanowiska pracowników firmy, których pensja jest większa niż prowizja</a:t>
            </a:r>
            <a:r>
              <a:rPr lang="pl-PL" sz="2000" dirty="0" smtClean="0">
                <a:cs typeface="Times New Roman" pitchFamily="18" charset="0"/>
              </a:rPr>
              <a:t>:</a:t>
            </a: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Sal,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 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508104" y="3429000"/>
            <a:ext cx="2952328" cy="1440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Sal	</a:t>
            </a: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Comm</a:t>
            </a:r>
            <a:endParaRPr lang="pl-PL" sz="16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	---------</a:t>
            </a:r>
          </a:p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	      1600	300  </a:t>
            </a:r>
          </a:p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	1250 	500  </a:t>
            </a:r>
          </a:p>
          <a:p>
            <a:pPr marL="0" lvl="1" indent="-180000">
              <a:buNone/>
              <a:tabLst>
                <a:tab pos="1430338" algn="r"/>
                <a:tab pos="2330450" algn="r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	1500	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807803"/>
            <a:ext cx="8077200" cy="769441"/>
          </a:xfrm>
        </p:spPr>
        <p:txBody>
          <a:bodyPr/>
          <a:lstStyle/>
          <a:p>
            <a:r>
              <a:rPr lang="pl-PL" sz="4400" dirty="0" smtClean="0"/>
              <a:t>Wprowadzenie 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</a:rPr>
              <a:t>Lech </a:t>
            </a:r>
            <a:r>
              <a:rPr lang="pl-PL" b="1" dirty="0" err="1" smtClean="0">
                <a:solidFill>
                  <a:schemeClr val="bg1"/>
                </a:solidFill>
              </a:rPr>
              <a:t>Banachowski</a:t>
            </a:r>
            <a:r>
              <a:rPr lang="pl-PL" b="1" dirty="0" smtClean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 smtClean="0">
                <a:solidFill>
                  <a:schemeClr val="bg1"/>
                </a:solidFill>
              </a:rPr>
              <a:t>e-mail: honzik@pjwstk.edu.pl</a:t>
            </a:r>
            <a:endParaRPr lang="en-I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37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600712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latin typeface="Times New Roman" charset="0"/>
                <a:cs typeface="Times New Roman" pitchFamily="18" charset="0"/>
              </a:rPr>
              <a:t>Łatwo jest oczywiście rozszerzyć wynik naszego zapytania o osoby, które nie mają prowizji:</a:t>
            </a: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Sal,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  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 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 &gt;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0)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6012160" y="2636912"/>
            <a:ext cx="2664296" cy="3528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    Sal	             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Comm</a:t>
            </a:r>
            <a:endParaRPr lang="pl-PL" sz="14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	------	---------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800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1600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300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1250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500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2975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2850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2450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5000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1500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0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1100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950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3000     </a:t>
            </a:r>
          </a:p>
          <a:p>
            <a:pPr marL="0" lvl="1" indent="-180000">
              <a:buNone/>
              <a:tabLst>
                <a:tab pos="1341438" algn="r"/>
                <a:tab pos="2065338" algn="r"/>
                <a:tab pos="3408363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1300 </a:t>
            </a:r>
            <a:endParaRPr lang="pl-PL" sz="14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Prostokąt zaokrąglony 6"/>
          <p:cNvSpPr/>
          <p:nvPr/>
        </p:nvSpPr>
        <p:spPr>
          <a:xfrm>
            <a:off x="899592" y="4005064"/>
            <a:ext cx="23762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</a:rPr>
              <a:t>Jak powinno być?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899592" y="4869160"/>
            <a:ext cx="23762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</a:rPr>
              <a:t>Tak, jak chce szef.</a:t>
            </a:r>
          </a:p>
        </p:txBody>
      </p:sp>
      <p:sp>
        <p:nvSpPr>
          <p:cNvPr id="9" name="Strzałka w dół 8"/>
          <p:cNvSpPr/>
          <p:nvPr/>
        </p:nvSpPr>
        <p:spPr>
          <a:xfrm>
            <a:off x="1835696" y="4509120"/>
            <a:ext cx="288032" cy="28803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  <p:bldP spid="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524042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Warunek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cs typeface="Times New Roman" pitchFamily="18" charset="0"/>
              </a:rPr>
              <a:t> może też być koniunkcją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pl-PL" sz="2000" dirty="0" smtClean="0">
                <a:cs typeface="Times New Roman" pitchFamily="18" charset="0"/>
              </a:rPr>
              <a:t>), alternatywą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pl-PL" sz="2000" dirty="0" smtClean="0">
                <a:cs typeface="Times New Roman" pitchFamily="18" charset="0"/>
              </a:rPr>
              <a:t>) bądź negacją (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pl-PL" sz="2000" dirty="0" smtClean="0">
                <a:cs typeface="Times New Roman" pitchFamily="18" charset="0"/>
              </a:rPr>
              <a:t>) innych warunków logicznych. 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Priorytety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pl-PL" sz="20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Kolejność ta może zostać zmieniona dzięki użyciu nawiasów.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Wypis</a:t>
            </a:r>
            <a:r>
              <a:rPr lang="en-US" sz="2000" dirty="0" smtClean="0">
                <a:cs typeface="Times New Roman" pitchFamily="18" charset="0"/>
              </a:rPr>
              <a:t>z</a:t>
            </a:r>
            <a:r>
              <a:rPr lang="pl-PL" sz="2000" dirty="0" smtClean="0">
                <a:cs typeface="Times New Roman" pitchFamily="18" charset="0"/>
              </a:rPr>
              <a:t> numery, nazwiska, stanowiska i pensje p</a:t>
            </a:r>
            <a:r>
              <a:rPr lang="en-US" sz="2000" dirty="0" err="1" smtClean="0">
                <a:cs typeface="Times New Roman" pitchFamily="18" charset="0"/>
              </a:rPr>
              <a:t>racownik</a:t>
            </a:r>
            <a:r>
              <a:rPr lang="pl-PL" sz="2000" dirty="0" smtClean="0">
                <a:cs typeface="Times New Roman" pitchFamily="18" charset="0"/>
              </a:rPr>
              <a:t>ów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kt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rych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zarobki </a:t>
            </a:r>
            <a:r>
              <a:rPr lang="en-US" sz="2000" dirty="0" smtClean="0">
                <a:cs typeface="Times New Roman" pitchFamily="18" charset="0"/>
              </a:rPr>
              <a:t>s</a:t>
            </a:r>
            <a:r>
              <a:rPr lang="pl-PL" sz="2000" dirty="0" smtClean="0">
                <a:cs typeface="Times New Roman" pitchFamily="18" charset="0"/>
              </a:rPr>
              <a:t>ą</a:t>
            </a:r>
            <a:r>
              <a:rPr lang="en-US" sz="2000" dirty="0" smtClean="0">
                <a:cs typeface="Times New Roman" pitchFamily="18" charset="0"/>
              </a:rPr>
              <a:t> w</a:t>
            </a:r>
            <a:r>
              <a:rPr lang="pl-PL" sz="2000" dirty="0" err="1" smtClean="0">
                <a:cs typeface="Times New Roman" pitchFamily="18" charset="0"/>
              </a:rPr>
              <a:t>iększe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lub</a:t>
            </a:r>
            <a:r>
              <a:rPr lang="en-US" sz="2000" dirty="0" smtClean="0">
                <a:cs typeface="Times New Roman" pitchFamily="18" charset="0"/>
              </a:rPr>
              <a:t> r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wne</a:t>
            </a:r>
            <a:r>
              <a:rPr lang="pl-PL" sz="2000" dirty="0" smtClean="0">
                <a:cs typeface="Times New Roman" pitchFamily="18" charset="0"/>
              </a:rPr>
              <a:t> 1100 i </a:t>
            </a:r>
            <a:r>
              <a:rPr lang="en-US" sz="2000" dirty="0" err="1" smtClean="0">
                <a:cs typeface="Times New Roman" pitchFamily="18" charset="0"/>
              </a:rPr>
              <a:t>kt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rzy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pracuj</a:t>
            </a:r>
            <a:r>
              <a:rPr lang="pl-PL" sz="2000" dirty="0" smtClean="0">
                <a:cs typeface="Times New Roman" pitchFamily="18" charset="0"/>
              </a:rPr>
              <a:t>ą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na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stanowisk</a:t>
            </a:r>
            <a:r>
              <a:rPr lang="en-US" sz="2000" dirty="0" smtClean="0">
                <a:cs typeface="Times New Roman" pitchFamily="18" charset="0"/>
              </a:rPr>
              <a:t>u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cs typeface="Courier New" pitchFamily="49" charset="0"/>
              </a:rPr>
              <a:t>CLERK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pl-PL" sz="200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Job, 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Sal&gt;=1100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Job='CLERK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4"/>
            <a:ext cx="8229600" cy="1323439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 – </a:t>
            </a:r>
            <a:r>
              <a:rPr lang="pl-PL" dirty="0" smtClean="0">
                <a:latin typeface="Book Antiqua" pitchFamily="18" charset="0"/>
              </a:rPr>
              <a:t>operatory logiczne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436096" y="5301208"/>
            <a:ext cx="3384376" cy="1152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tabLst>
                <a:tab pos="176213" algn="l"/>
                <a:tab pos="1255713" algn="r"/>
                <a:tab pos="1616075" algn="l"/>
                <a:tab pos="3408363" algn="r"/>
              </a:tabLst>
              <a:defRPr/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 </a:t>
            </a: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Job       Sal</a:t>
            </a:r>
          </a:p>
          <a:p>
            <a:pPr marL="0" lvl="1" indent="-180000">
              <a:tabLst>
                <a:tab pos="176213" algn="l"/>
                <a:tab pos="1255713" algn="r"/>
                <a:tab pos="1616075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 ---------- --------- -----------</a:t>
            </a:r>
          </a:p>
          <a:p>
            <a:pPr marL="0" lvl="1" indent="-180000">
              <a:tabLst>
                <a:tab pos="176213" algn="l"/>
                <a:tab pos="1255713" algn="r"/>
                <a:tab pos="1616075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7876        ADAMS      CLERK     1100</a:t>
            </a:r>
          </a:p>
          <a:p>
            <a:pPr marL="0" lvl="1" indent="-180000">
              <a:tabLst>
                <a:tab pos="176213" algn="l"/>
                <a:tab pos="1255713" algn="r"/>
                <a:tab pos="1616075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        MILLER     CLERK     1300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354491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b="1" dirty="0" smtClean="0">
                <a:cs typeface="Times New Roman" pitchFamily="18" charset="0"/>
              </a:rPr>
              <a:t>Priorytety</a:t>
            </a:r>
            <a:r>
              <a:rPr lang="en-US" sz="2000" b="1" dirty="0" smtClean="0">
                <a:cs typeface="Times New Roman" pitchFamily="18" charset="0"/>
              </a:rPr>
              <a:t>: </a:t>
            </a:r>
            <a:r>
              <a:rPr lang="pl-PL" sz="2000" b="1" dirty="0" smtClean="0"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en-US" sz="2000" b="1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sz="2000" b="1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en-US" sz="2000" b="1" dirty="0" smtClean="0">
                <a:cs typeface="Times New Roman" pitchFamily="18" charset="0"/>
              </a:rPr>
              <a:t>.</a:t>
            </a:r>
            <a:endParaRPr lang="pl-PL" sz="2000" b="1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Wypis</a:t>
            </a:r>
            <a:r>
              <a:rPr lang="en-US" sz="2000" dirty="0" smtClean="0">
                <a:cs typeface="Times New Roman" pitchFamily="18" charset="0"/>
              </a:rPr>
              <a:t>z</a:t>
            </a:r>
            <a:r>
              <a:rPr lang="pl-PL" sz="2000" dirty="0" smtClean="0">
                <a:cs typeface="Times New Roman" pitchFamily="18" charset="0"/>
              </a:rPr>
              <a:t> numery, nazwiska, stanowiska i pensje p</a:t>
            </a:r>
            <a:r>
              <a:rPr lang="en-US" sz="2000" dirty="0" err="1" smtClean="0">
                <a:cs typeface="Times New Roman" pitchFamily="18" charset="0"/>
              </a:rPr>
              <a:t>racownik</a:t>
            </a:r>
            <a:r>
              <a:rPr lang="pl-PL" sz="2000" dirty="0" smtClean="0">
                <a:cs typeface="Times New Roman" pitchFamily="18" charset="0"/>
              </a:rPr>
              <a:t>ów</a:t>
            </a:r>
            <a:r>
              <a:rPr lang="en-US" sz="2000" dirty="0" smtClean="0">
                <a:cs typeface="Times New Roman" pitchFamily="18" charset="0"/>
              </a:rPr>
              <a:t>,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kt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rzy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na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stanowisk</a:t>
            </a:r>
            <a:r>
              <a:rPr lang="en-US" sz="2000" dirty="0" smtClean="0">
                <a:cs typeface="Times New Roman" pitchFamily="18" charset="0"/>
              </a:rPr>
              <a:t>u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cs typeface="Courier New" pitchFamily="49" charset="0"/>
              </a:rPr>
              <a:t>CLERK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 lub '</a:t>
            </a:r>
            <a:r>
              <a:rPr lang="pl-PL" sz="2000" dirty="0" smtClean="0"/>
              <a:t>SALESMAN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 </a:t>
            </a:r>
            <a:r>
              <a:rPr lang="pl-PL" sz="2000" dirty="0" smtClean="0">
                <a:cs typeface="Times New Roman" pitchFamily="18" charset="0"/>
              </a:rPr>
              <a:t>zarabiają powyżej 1100: 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Job, 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Job='CLERK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Job=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SALESMAN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Sal&gt;1100;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4"/>
            <a:ext cx="8229600" cy="1323439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 – </a:t>
            </a:r>
            <a:r>
              <a:rPr lang="pl-PL" dirty="0" smtClean="0">
                <a:latin typeface="Book Antiqua" pitchFamily="18" charset="0"/>
              </a:rPr>
              <a:t>operatory logiczne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4644008" y="4077072"/>
            <a:ext cx="3888432" cy="23042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</a:t>
            </a:r>
            <a:r>
              <a:rPr lang="pl-PL" sz="14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4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Job 	Sal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	--------	-------------	------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7369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800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7499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1600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7521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1250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7654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1250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7844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SALESMAN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1500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7876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1100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7900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950  </a:t>
            </a:r>
          </a:p>
          <a:p>
            <a:pPr marL="0" lvl="1" indent="-180000">
              <a:tabLst>
                <a:tab pos="811213" algn="l"/>
                <a:tab pos="1695450" algn="l"/>
                <a:tab pos="3317875" algn="r"/>
              </a:tabLst>
              <a:defRPr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CLERK  </a:t>
            </a:r>
            <a:r>
              <a:rPr lang="pl-PL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	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1300 </a:t>
            </a:r>
            <a:endParaRPr lang="pl-PL" sz="14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Prostokąt zaokrąglony 6"/>
          <p:cNvSpPr/>
          <p:nvPr/>
        </p:nvSpPr>
        <p:spPr>
          <a:xfrm>
            <a:off x="899592" y="4869160"/>
            <a:ext cx="23762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Wynik </a:t>
            </a: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BŁĘDNY</a:t>
            </a:r>
            <a:r>
              <a:rPr lang="pl-PL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8" name="Strzałka w prawo 7"/>
          <p:cNvSpPr/>
          <p:nvPr/>
        </p:nvSpPr>
        <p:spPr>
          <a:xfrm>
            <a:off x="3491880" y="4941168"/>
            <a:ext cx="792088" cy="360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754600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Priorytety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pl-PL" sz="2000" dirty="0" smtClean="0">
              <a:cs typeface="Times New Roman" pitchFamily="18" charset="0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b="1" dirty="0" smtClean="0">
                <a:cs typeface="Times New Roman" pitchFamily="18" charset="0"/>
              </a:rPr>
              <a:t>Kolejność ta może zostać zmieniona dzięki użyciu nawiasów.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 smtClean="0">
                <a:cs typeface="Times New Roman" pitchFamily="18" charset="0"/>
              </a:rPr>
              <a:t>Wypis</a:t>
            </a:r>
            <a:r>
              <a:rPr lang="en-US" sz="2000" dirty="0" smtClean="0">
                <a:cs typeface="Times New Roman" pitchFamily="18" charset="0"/>
              </a:rPr>
              <a:t>z</a:t>
            </a:r>
            <a:r>
              <a:rPr lang="pl-PL" sz="2000" dirty="0" smtClean="0">
                <a:cs typeface="Times New Roman" pitchFamily="18" charset="0"/>
              </a:rPr>
              <a:t> numery, nazwiska, stanowiska i pensje p</a:t>
            </a:r>
            <a:r>
              <a:rPr lang="en-US" sz="2000" dirty="0" err="1" smtClean="0">
                <a:cs typeface="Times New Roman" pitchFamily="18" charset="0"/>
              </a:rPr>
              <a:t>racownik</a:t>
            </a:r>
            <a:r>
              <a:rPr lang="pl-PL" sz="2000" dirty="0" smtClean="0">
                <a:cs typeface="Times New Roman" pitchFamily="18" charset="0"/>
              </a:rPr>
              <a:t>ów</a:t>
            </a:r>
            <a:r>
              <a:rPr lang="en-US" sz="2000" dirty="0" smtClean="0">
                <a:cs typeface="Times New Roman" pitchFamily="18" charset="0"/>
              </a:rPr>
              <a:t>,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kt</a:t>
            </a:r>
            <a:r>
              <a:rPr lang="pl-PL" sz="2000" dirty="0" smtClean="0">
                <a:cs typeface="Times New Roman" pitchFamily="18" charset="0"/>
              </a:rPr>
              <a:t>ó</a:t>
            </a:r>
            <a:r>
              <a:rPr lang="en-US" sz="2000" dirty="0" err="1" smtClean="0">
                <a:cs typeface="Times New Roman" pitchFamily="18" charset="0"/>
              </a:rPr>
              <a:t>rzy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na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stanowisk</a:t>
            </a:r>
            <a:r>
              <a:rPr lang="en-US" sz="2000" dirty="0" smtClean="0">
                <a:cs typeface="Times New Roman" pitchFamily="18" charset="0"/>
              </a:rPr>
              <a:t>u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cs typeface="Courier New" pitchFamily="49" charset="0"/>
              </a:rPr>
              <a:t>CLERK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 lub ' </a:t>
            </a:r>
            <a:r>
              <a:rPr lang="pl-PL" sz="2000" dirty="0" smtClean="0"/>
              <a:t>SALESMAN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' </a:t>
            </a:r>
            <a:r>
              <a:rPr lang="pl-PL" sz="2000" dirty="0" smtClean="0">
                <a:cs typeface="Times New Roman" pitchFamily="18" charset="0"/>
              </a:rPr>
              <a:t>zarabiają powyżej 1100: 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Job, Sal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Job='CLERK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Job=</a:t>
            </a:r>
            <a:r>
              <a:rPr lang="pl-PL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SALESMAN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)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Sal&gt;1100;</a:t>
            </a:r>
            <a:endParaRPr lang="en-US" sz="2000" dirty="0" smtClean="0">
              <a:solidFill>
                <a:schemeClr val="accent4">
                  <a:lumMod val="50000"/>
                </a:schemeClr>
              </a:solidFill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4"/>
            <a:ext cx="8229600" cy="1323439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 – </a:t>
            </a:r>
            <a:r>
              <a:rPr lang="pl-PL" dirty="0" smtClean="0">
                <a:latin typeface="Book Antiqua" pitchFamily="18" charset="0"/>
              </a:rPr>
              <a:t>operatory logiczne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4572000" y="465313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Empno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</a:t>
            </a: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Job 	Sal</a:t>
            </a:r>
          </a:p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	--------  	---------------	 --------</a:t>
            </a:r>
          </a:p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7499 	ALLEN 	SALESMAN 	1600  </a:t>
            </a:r>
          </a:p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7521 	WARD	SALESMAN	1250  </a:t>
            </a:r>
          </a:p>
          <a:p>
            <a:pPr marL="0" lvl="1" indent="-1800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7654 	MARTIN	SALESMAN	1250  </a:t>
            </a:r>
          </a:p>
          <a:p>
            <a:pPr marL="619125" lvl="2" indent="-619125">
              <a:buAutoNum type="arabicPlain" startAt="7844"/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	TURNER	SALESMAN	1500</a:t>
            </a:r>
          </a:p>
          <a:p>
            <a:pPr marL="162900" lvl="1" indent="-342900">
              <a:tabLst>
                <a:tab pos="176213" algn="l"/>
                <a:tab pos="900113" algn="l"/>
                <a:tab pos="1887538" algn="l"/>
                <a:tab pos="3408363" algn="r"/>
              </a:tabLst>
              <a:defRPr/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7934 	MILLER	CLERK 	1300</a:t>
            </a:r>
          </a:p>
        </p:txBody>
      </p:sp>
      <p:sp>
        <p:nvSpPr>
          <p:cNvPr id="7" name="Prostokąt zaokrąglony 6"/>
          <p:cNvSpPr/>
          <p:nvPr/>
        </p:nvSpPr>
        <p:spPr>
          <a:xfrm>
            <a:off x="683568" y="5157192"/>
            <a:ext cx="259228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Wynik </a:t>
            </a:r>
            <a:r>
              <a:rPr lang="pl-PL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POPRAWNY</a:t>
            </a:r>
            <a:r>
              <a:rPr lang="pl-PL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8" name="Strzałka w prawo 7"/>
          <p:cNvSpPr/>
          <p:nvPr/>
        </p:nvSpPr>
        <p:spPr>
          <a:xfrm>
            <a:off x="3491880" y="5229200"/>
            <a:ext cx="792088" cy="360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299639"/>
          </a:xfrm>
        </p:spPr>
        <p:txBody>
          <a:bodyPr/>
          <a:lstStyle/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defRPr/>
            </a:pPr>
            <a:r>
              <a:rPr lang="pl-PL" sz="2000" dirty="0" smtClean="0">
                <a:cs typeface="Times New Roman" pitchFamily="18" charset="0"/>
              </a:rPr>
              <a:t>Należy zwrócić uwagę na kilka przypadków użycia wyrażeń w klauzuli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cs typeface="Times New Roman" pitchFamily="18" charset="0"/>
              </a:rPr>
              <a:t>:</a:t>
            </a: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</a:tabLst>
              <a:defRPr/>
            </a:pP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...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1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1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	lub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...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'Ala' = '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Ala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'</a:t>
            </a: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spcAft>
                <a:spcPts val="2400"/>
              </a:spcAft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cs typeface="Times New Roman" pitchFamily="18" charset="0"/>
              </a:rPr>
              <a:t>		Zwrócone zostaną </a:t>
            </a:r>
            <a:r>
              <a:rPr lang="pl-PL" sz="2000" b="1" dirty="0" smtClean="0">
                <a:cs typeface="Times New Roman" pitchFamily="18" charset="0"/>
              </a:rPr>
              <a:t>wszystkie wiersze z tabeli</a:t>
            </a: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...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wyrażenie1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wyrażenie1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cs typeface="Times New Roman" pitchFamily="18" charset="0"/>
              </a:rPr>
              <a:t>W szczególności</a:t>
            </a: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...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kolumna1 = 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kolumna1</a:t>
            </a:r>
            <a:endParaRPr lang="pl-PL" sz="2000" dirty="0" smtClean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  <a:p>
            <a:pPr marL="180000" indent="-180000" algn="just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  <a:tab pos="2779713" algn="l"/>
              </a:tabLst>
              <a:defRPr/>
            </a:pPr>
            <a:r>
              <a:rPr lang="pl-PL" sz="2000" dirty="0" smtClean="0">
                <a:cs typeface="Times New Roman" pitchFamily="18" charset="0"/>
              </a:rPr>
              <a:t>		Zwrócone zostaną wszystkie te rekordy, dla których 	wyrażenie1 (wartość w kolumna1) </a:t>
            </a:r>
            <a:r>
              <a:rPr lang="pl-PL" sz="2000" b="1" u="sng" dirty="0" smtClean="0">
                <a:cs typeface="Times New Roman" pitchFamily="18" charset="0"/>
              </a:rPr>
              <a:t>nie jest NULL</a:t>
            </a:r>
            <a:r>
              <a:rPr lang="pl-PL" sz="2000" dirty="0" smtClean="0">
                <a:cs typeface="Times New Roman" pitchFamily="18" charset="0"/>
              </a:rPr>
              <a:t>.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WHERE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92415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l-PL" sz="2000" dirty="0" smtClean="0">
                <a:cs typeface="Times New Roman" pitchFamily="18" charset="0"/>
              </a:rPr>
              <a:t>Wyniki zapytania mogą zostać posortowane w porządku rosnącym </a:t>
            </a:r>
            <a:r>
              <a:rPr lang="en-US" sz="2000" dirty="0" smtClean="0">
                <a:cs typeface="Times New Roman" pitchFamily="18" charset="0"/>
              </a:rPr>
              <a:t>–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ASCENDING</a:t>
            </a:r>
            <a:r>
              <a:rPr lang="pl-PL" sz="2000" dirty="0" smtClean="0">
                <a:cs typeface="Times New Roman" pitchFamily="18" charset="0"/>
              </a:rPr>
              <a:t> (domyślnie) lub malejącym –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DESCENDING</a:t>
            </a:r>
            <a:r>
              <a:rPr lang="pl-PL" sz="2000" dirty="0" smtClean="0">
                <a:cs typeface="Times New Roman" pitchFamily="18" charset="0"/>
              </a:rPr>
              <a:t>  (dopuszczalne skróty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ASC</a:t>
            </a:r>
            <a:r>
              <a:rPr lang="pl-PL" sz="2000" dirty="0" smtClean="0">
                <a:cs typeface="Times New Roman" pitchFamily="18" charset="0"/>
              </a:rPr>
              <a:t> 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</a:t>
            </a:r>
            <a:r>
              <a:rPr lang="pl-PL" sz="2000" dirty="0" smtClean="0">
                <a:cs typeface="Times New Roman" pitchFamily="18" charset="0"/>
              </a:rPr>
              <a:t>). </a:t>
            </a:r>
          </a:p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	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DISTINCT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]	wyrażenie [[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] alias],...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nazwa_tabeli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warunek]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[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wyrażenie1  [</a:t>
            </a:r>
            <a:r>
              <a:rPr lang="pl-PL" sz="2000" b="1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ASC|DESC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],...];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pl-PL" sz="2000" dirty="0" smtClean="0">
                <a:cs typeface="Times New Roman" pitchFamily="18" charset="0"/>
              </a:rPr>
              <a:t>Wartości NULL domyślnie są ustawiane na końcu przy ASC oraz na początku przy DESC.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85436"/>
            <a:ext cx="8229600" cy="138499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ORDER BY –</a:t>
            </a:r>
            <a:r>
              <a:rPr lang="pl-PL" sz="4400" dirty="0" smtClean="0"/>
              <a:t> </a:t>
            </a:r>
            <a:r>
              <a:rPr lang="pl-PL" dirty="0" smtClean="0"/>
              <a:t>sortowanie wierszy wynikowych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6163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Klauzula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 BY </a:t>
            </a:r>
            <a:r>
              <a:rPr lang="pl-PL" sz="2000" dirty="0" smtClean="0">
                <a:cs typeface="Times New Roman" pitchFamily="18" charset="0"/>
              </a:rPr>
              <a:t>może sie pojawić w składni polecenia tylko jeden raz, zawsze jako ostatnia. Na jej liście mogą występować wyrażenia, w tym nazwy kolumn i ich </a:t>
            </a:r>
            <a:r>
              <a:rPr lang="pl-PL" sz="2000" dirty="0" err="1" smtClean="0">
                <a:cs typeface="Times New Roman" pitchFamily="18" charset="0"/>
              </a:rPr>
              <a:t>aliasy</a:t>
            </a:r>
            <a:r>
              <a:rPr lang="pl-PL" sz="2000" dirty="0" smtClean="0">
                <a:cs typeface="Times New Roman" pitchFamily="18" charset="0"/>
              </a:rPr>
              <a:t> a także numery wyrażeń w kolejności występowania na liście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Hierarchia sortowania wynika z kolejności umieszczenia wyrażeń na liście klauzuli.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2000" dirty="0" smtClean="0">
                <a:cs typeface="Times New Roman" pitchFamily="18" charset="0"/>
              </a:rPr>
              <a:t>Jeśli chcemy mieć pewność, że otrzymamy wynik odpowiednio posortowany korzystamy z klauzuli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ORDER BY</a:t>
            </a:r>
            <a:r>
              <a:rPr lang="pl-PL" sz="2000" dirty="0" smtClean="0">
                <a:cs typeface="Times New Roman" pitchFamily="18" charset="0"/>
              </a:rPr>
              <a:t>. Sortowanie wynikające ze sposobu wykonania zapytania bywa zawodne i zaskakujące.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85436"/>
            <a:ext cx="8229600" cy="138499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ORDER BY –</a:t>
            </a:r>
            <a:r>
              <a:rPr lang="pl-PL" sz="4400" dirty="0" smtClean="0"/>
              <a:t> </a:t>
            </a:r>
            <a:r>
              <a:rPr lang="pl-PL" dirty="0" smtClean="0"/>
              <a:t>sortowanie wierszy wynikowych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4762872" cy="4588949"/>
          </a:xfrm>
        </p:spPr>
        <p:txBody>
          <a:bodyPr/>
          <a:lstStyle/>
          <a:p>
            <a:pPr>
              <a:lnSpc>
                <a:spcPct val="120000"/>
              </a:lnSpc>
              <a:buNone/>
              <a:tabLst>
                <a:tab pos="1431925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, Job, Sal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Job, Sal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431925" algn="l"/>
              </a:tabLst>
            </a:pPr>
            <a:r>
              <a:rPr lang="pl-PL" sz="1800" dirty="0" smtClean="0">
                <a:cs typeface="Courier New" pitchFamily="49" charset="0"/>
              </a:rPr>
              <a:t>Lub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431925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, Job, Sal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2, Sal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431925" algn="l"/>
              </a:tabLst>
            </a:pPr>
            <a:r>
              <a:rPr lang="pl-PL" sz="1800" dirty="0" smtClean="0">
                <a:cs typeface="Courier New" pitchFamily="49" charset="0"/>
              </a:rPr>
              <a:t>Lub</a:t>
            </a:r>
            <a:endParaRPr lang="pl-PL" sz="1800" dirty="0" smtClean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  <a:p>
            <a:pPr>
              <a:lnSpc>
                <a:spcPct val="120000"/>
              </a:lnSpc>
              <a:buNone/>
              <a:tabLst>
                <a:tab pos="1431925" algn="l"/>
              </a:tabLst>
            </a:pP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SELECT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Ename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, Job stanowisko, Sal 			pensja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	</a:t>
            </a:r>
            <a:r>
              <a:rPr lang="pl-PL" sz="1800" dirty="0" err="1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Emp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b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 stanowisko, pensja </a:t>
            </a:r>
            <a:r>
              <a:rPr lang="pl-PL" sz="18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DESC</a:t>
            </a:r>
            <a:r>
              <a:rPr lang="pl-PL" sz="1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393213"/>
            <a:ext cx="8229600" cy="769441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Klauzula</a:t>
            </a:r>
            <a:r>
              <a:rPr lang="pl-PL" i="1" dirty="0" smtClean="0"/>
              <a:t> </a:t>
            </a:r>
            <a:r>
              <a:rPr lang="pl-PL" dirty="0" smtClean="0"/>
              <a:t>ORDER BY –</a:t>
            </a:r>
            <a:r>
              <a:rPr lang="pl-PL" sz="4400" dirty="0" smtClean="0"/>
              <a:t> </a:t>
            </a:r>
            <a:r>
              <a:rPr lang="pl-PL" dirty="0" smtClean="0"/>
              <a:t>przykład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Rounded Rectangle 6"/>
          <p:cNvSpPr/>
          <p:nvPr/>
        </p:nvSpPr>
        <p:spPr>
          <a:xfrm>
            <a:off x="5292080" y="1844824"/>
            <a:ext cx="3456384" cy="40324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b="1" dirty="0" err="1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Ename</a:t>
            </a:r>
            <a:r>
              <a:rPr lang="pl-PL" sz="16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      	Job       	Sal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 	----------	-----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SCOTT 	ANALYST   	3000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FORD 	ANALYST   	3000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MILLER	CLERK     	1300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ADAMS	CLERK 	1100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JAMES 	CLERK 	950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SMITH	CLERK	800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JONES	MANAGER	2975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BLAKE	MANAGER	2850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CLARK	MANAGER	2450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KING	PRESIDENT	5000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ALLEN	SALESMAN 	1600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TURNER	SALESMAN 	1500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WARD	SALESMAN 	1250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6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MARTIN	SALESMAN 	1250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985706"/>
          </a:xfrm>
        </p:spPr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Operatory arytmetyczne 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+, -, *, /</a:t>
            </a:r>
          </a:p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konkatenacji (łączenia) napisów 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||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    </a:t>
            </a:r>
            <a:r>
              <a:rPr lang="pl-PL" sz="2000" dirty="0" smtClean="0">
                <a:cs typeface="Times New Roman" pitchFamily="18" charset="0"/>
              </a:rPr>
              <a:t>np. zestawienie na liście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SELECT</a:t>
            </a:r>
            <a:r>
              <a:rPr lang="pl-PL" sz="2000" dirty="0" smtClean="0">
                <a:cs typeface="Times New Roman" pitchFamily="18" charset="0"/>
              </a:rPr>
              <a:t> nazwiska pracownika z zajmowanym przez niego stanowiskiem </a:t>
            </a:r>
          </a:p>
          <a:p>
            <a:pPr marL="457200" indent="-457200" algn="ctr">
              <a:spcBef>
                <a:spcPct val="50000"/>
              </a:spcBef>
              <a:buNone/>
            </a:pPr>
            <a:r>
              <a:rPr lang="pl-PL" sz="2000" dirty="0" smtClean="0">
                <a:cs typeface="Times New Roman" pitchFamily="18" charset="0"/>
              </a:rPr>
              <a:t>     'Osoba '|| </a:t>
            </a:r>
            <a:r>
              <a:rPr lang="pl-PL" sz="2000" dirty="0" err="1" smtClean="0">
                <a:cs typeface="Times New Roman" pitchFamily="18" charset="0"/>
              </a:rPr>
              <a:t>Ename</a:t>
            </a:r>
            <a:r>
              <a:rPr lang="pl-PL" sz="2000" dirty="0" smtClean="0">
                <a:cs typeface="Times New Roman" pitchFamily="18" charset="0"/>
              </a:rPr>
              <a:t> || ' pracuje na stanowisku ' || Job </a:t>
            </a:r>
          </a:p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Operatory porównań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=, &lt;&gt;, &lt;, &lt;=, &gt;, &gt;=</a:t>
            </a:r>
            <a:r>
              <a:rPr lang="pl-PL" sz="2000" dirty="0" smtClean="0">
                <a:cs typeface="Times New Roman" pitchFamily="18" charset="0"/>
              </a:rPr>
              <a:t>  W Oracle argumenty operatorów porównań muszą być wyrażeniami, w Standardzie mogą być listami wyrażeń (ale tej samej długości) – wówczas porównania odbywają się po składowych.</a:t>
            </a:r>
            <a:endParaRPr lang="en-US" sz="2000" dirty="0" smtClean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testujący  </a:t>
            </a:r>
            <a:r>
              <a:rPr lang="pl-PL" sz="2000" i="1" dirty="0" err="1" smtClean="0">
                <a:cs typeface="Times New Roman" pitchFamily="18" charset="0"/>
              </a:rPr>
              <a:t>Null</a:t>
            </a:r>
            <a:r>
              <a:rPr lang="pl-PL" sz="2000" dirty="0" smtClean="0">
                <a:cs typeface="Times New Roman" pitchFamily="18" charset="0"/>
              </a:rPr>
              <a:t>    x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IS [NOT] NULL</a:t>
            </a:r>
            <a:endParaRPr lang="en-US" sz="2000" b="1" dirty="0" smtClean="0">
              <a:solidFill>
                <a:schemeClr val="accent4">
                  <a:lumMod val="50000"/>
                </a:schemeClr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Operatory logiczne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NOT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AND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OR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Opetatory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03159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przynależności do listy wartości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[NOT] IN (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x1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,....)   </a:t>
            </a:r>
            <a:r>
              <a:rPr lang="pl-PL" sz="2000" dirty="0" smtClean="0">
                <a:cs typeface="Times New Roman" pitchFamily="18" charset="0"/>
              </a:rPr>
              <a:t/>
            </a:r>
            <a:br>
              <a:rPr lang="pl-PL" sz="2000" dirty="0" smtClean="0">
                <a:cs typeface="Times New Roman" pitchFamily="18" charset="0"/>
              </a:rPr>
            </a:br>
            <a:r>
              <a:rPr lang="pl-PL" sz="2000" dirty="0" smtClean="0">
                <a:cs typeface="Times New Roman" pitchFamily="18" charset="0"/>
              </a:rPr>
              <a:t>np.</a:t>
            </a: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Kolor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IN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 ('Czarny', 'Biały', 'Czerwony')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</a:pPr>
            <a:r>
              <a:rPr lang="pl-PL" sz="2000" dirty="0" smtClean="0">
                <a:latin typeface="Courier" charset="0"/>
                <a:cs typeface="Times New Roman" pitchFamily="18" charset="0"/>
              </a:rPr>
              <a:t>Wypisz nazwiska pracowników pracujących na stanowisku CLERK, ANALYST lub SALESMAN.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IN(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CLERK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ANALYST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" charset="0"/>
                <a:cs typeface="Courier New" pitchFamily="49" charset="0"/>
              </a:rPr>
              <a:t>'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SALESMAN'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Opetatory</a:t>
            </a:r>
            <a:r>
              <a:rPr lang="pl-PL" dirty="0" smtClean="0"/>
              <a:t> – IN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839193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pl-PL" dirty="0" smtClean="0"/>
              <a:t>Model sieciowy i model hierarchiczny, czyli modele danych poprzedzające model relacyjny, opierały się na pojęciu pliku jako zbioru rekordów, przy czym rekordy były rozszerzone </a:t>
            </a:r>
            <a:br>
              <a:rPr lang="pl-PL" dirty="0" smtClean="0"/>
            </a:br>
            <a:r>
              <a:rPr lang="pl-PL" dirty="0" smtClean="0"/>
              <a:t>o pola wskaźnikowe kierujące do rekordów w innych plikach.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pl-PL" dirty="0" smtClean="0"/>
              <a:t> Nie było potrzeby wprowadzania nowego języka programowania – wystarczały tradycyjne języki programowania, takie jak Cobol i/lub PL/I (ang.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One – Język programowania jeden).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/>
              <a:t>Programowanie w modelach sieciowym i hierarchicznym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907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238083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zawierania się „między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” 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[NOT] BETWEEN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z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AND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y</a:t>
            </a:r>
            <a:r>
              <a:rPr lang="pl-PL" sz="2000" dirty="0" smtClean="0">
                <a:cs typeface="Times New Roman" pitchFamily="18" charset="0"/>
              </a:rPr>
              <a:t>, </a:t>
            </a:r>
            <a:br>
              <a:rPr lang="pl-PL" sz="2000" dirty="0" smtClean="0">
                <a:cs typeface="Times New Roman" pitchFamily="18" charset="0"/>
              </a:rPr>
            </a:br>
            <a:r>
              <a:rPr lang="pl-PL" sz="2000" dirty="0" smtClean="0">
                <a:cs typeface="Times New Roman" pitchFamily="18" charset="0"/>
              </a:rPr>
              <a:t>np. 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Sal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BETWEEN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1000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AND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2000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Wypisz dane pracowników, których pensja mieści się w przedziale między 1000 a 2000.</a:t>
            </a:r>
          </a:p>
          <a:p>
            <a:pPr marL="457200" indent="-457200">
              <a:lnSpc>
                <a:spcPct val="120000"/>
              </a:lnSpc>
              <a:spcBef>
                <a:spcPct val="40000"/>
              </a:spcBef>
              <a:buNone/>
            </a:pP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20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 W Oracle x,y,z,x1,… muszą być wyrażeniami, w Standardzie mogą być listami wyrażeń tej samej długości - porównania odbywają się po składowych.</a:t>
            </a:r>
            <a:endParaRPr lang="pl-PL" sz="2000" dirty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Opetatory</a:t>
            </a:r>
            <a:r>
              <a:rPr lang="pl-PL" dirty="0" smtClean="0"/>
              <a:t> – BETWEEN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481227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 smtClean="0">
                <a:cs typeface="Times New Roman" pitchFamily="18" charset="0"/>
              </a:rPr>
              <a:t>Operator wzorca w tekście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x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[NOT] LIKE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y</a:t>
            </a:r>
            <a:r>
              <a:rPr lang="pl-PL" sz="2000" dirty="0" smtClean="0">
                <a:cs typeface="Times New Roman" pitchFamily="18" charset="0"/>
              </a:rPr>
              <a:t> gdzie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y</a:t>
            </a:r>
            <a:r>
              <a:rPr lang="pl-PL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zawiera</a:t>
            </a:r>
            <a:r>
              <a:rPr lang="en-US" sz="2000" dirty="0" smtClean="0">
                <a:cs typeface="Times New Roman" pitchFamily="18" charset="0"/>
              </a:rPr>
              <a:t>:</a:t>
            </a:r>
            <a:r>
              <a:rPr lang="pl-PL" sz="2000" dirty="0" smtClean="0">
                <a:cs typeface="Times New Roman" pitchFamily="18" charset="0"/>
              </a:rPr>
              <a:t> </a:t>
            </a:r>
            <a:endParaRPr lang="en-US" sz="2000" dirty="0" smtClean="0">
              <a:cs typeface="Times New Roman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znak podkreślenia 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_</a:t>
            </a:r>
            <a:r>
              <a:rPr lang="pl-PL" dirty="0" smtClean="0">
                <a:cs typeface="Times New Roman" pitchFamily="18" charset="0"/>
              </a:rPr>
              <a:t>  oznaczający dowolny jeden znak lub</a:t>
            </a:r>
            <a:endParaRPr lang="en-US" dirty="0" smtClean="0">
              <a:cs typeface="Times New Roman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 smtClean="0">
                <a:cs typeface="Times New Roman" pitchFamily="18" charset="0"/>
              </a:rPr>
              <a:t>znak 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%</a:t>
            </a:r>
            <a:r>
              <a:rPr lang="pl-PL" dirty="0" smtClean="0">
                <a:cs typeface="Times New Roman" pitchFamily="18" charset="0"/>
              </a:rPr>
              <a:t> oznaczający dowolny ciąg znaków np. 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en-US" sz="2000" dirty="0" err="1" smtClean="0">
                <a:cs typeface="Times New Roman" pitchFamily="18" charset="0"/>
              </a:rPr>
              <a:t>Np</a:t>
            </a:r>
            <a:r>
              <a:rPr lang="en-US" sz="2000" dirty="0" smtClean="0">
                <a:cs typeface="Times New Roman" pitchFamily="18" charset="0"/>
              </a:rPr>
              <a:t>. g</a:t>
            </a:r>
            <a:r>
              <a:rPr lang="pl-PL" sz="2000" dirty="0" err="1" smtClean="0">
                <a:cs typeface="Times New Roman" pitchFamily="18" charset="0"/>
              </a:rPr>
              <a:t>dy</a:t>
            </a:r>
            <a:r>
              <a:rPr lang="pl-PL" sz="2000" dirty="0" smtClean="0">
                <a:cs typeface="Times New Roman" pitchFamily="18" charset="0"/>
              </a:rPr>
              <a:t> </a:t>
            </a:r>
            <a:r>
              <a:rPr lang="pl-PL" sz="2000" dirty="0" err="1" smtClean="0">
                <a:cs typeface="Times New Roman" pitchFamily="18" charset="0"/>
              </a:rPr>
              <a:t>Ename</a:t>
            </a:r>
            <a:r>
              <a:rPr lang="pl-PL" sz="2000" dirty="0" smtClean="0">
                <a:cs typeface="Times New Roman" pitchFamily="18" charset="0"/>
              </a:rPr>
              <a:t> = 'Kowalski', to </a:t>
            </a:r>
            <a:r>
              <a:rPr lang="pl-PL" sz="2000" dirty="0" err="1" smtClean="0">
                <a:cs typeface="Courier New" pitchFamily="49" charset="0"/>
              </a:rPr>
              <a:t>Ename</a:t>
            </a:r>
            <a:r>
              <a:rPr lang="pl-PL" sz="2000" dirty="0" smtClean="0">
                <a:cs typeface="Courier New" pitchFamily="49" charset="0"/>
              </a:rPr>
              <a:t> LIKE 'Kowal%</a:t>
            </a:r>
            <a:r>
              <a:rPr lang="pl-PL" sz="2000" dirty="0" smtClean="0">
                <a:cs typeface="Times New Roman" pitchFamily="18" charset="0"/>
              </a:rPr>
              <a:t>'</a:t>
            </a:r>
            <a:r>
              <a:rPr lang="pl-PL" sz="2000" dirty="0" smtClean="0">
                <a:cs typeface="Courier New" pitchFamily="49" charset="0"/>
              </a:rPr>
              <a:t> </a:t>
            </a:r>
            <a:br>
              <a:rPr lang="pl-PL" sz="2000" dirty="0" smtClean="0">
                <a:cs typeface="Courier New" pitchFamily="49" charset="0"/>
              </a:rPr>
            </a:br>
            <a:r>
              <a:rPr lang="pl-PL" sz="2000" dirty="0" smtClean="0">
                <a:cs typeface="Times New Roman" pitchFamily="18" charset="0"/>
              </a:rPr>
              <a:t>i </a:t>
            </a:r>
            <a:r>
              <a:rPr lang="pl-PL" sz="2000" dirty="0" err="1" smtClean="0">
                <a:cs typeface="Times New Roman" pitchFamily="18" charset="0"/>
              </a:rPr>
              <a:t>Ename</a:t>
            </a:r>
            <a:r>
              <a:rPr lang="pl-PL" sz="2000" dirty="0" smtClean="0">
                <a:cs typeface="Times New Roman" pitchFamily="18" charset="0"/>
              </a:rPr>
              <a:t> LIKE  '</a:t>
            </a:r>
            <a:r>
              <a:rPr lang="pl-PL" sz="2000" dirty="0" err="1" smtClean="0">
                <a:cs typeface="Times New Roman" pitchFamily="18" charset="0"/>
              </a:rPr>
              <a:t>Kowalsk</a:t>
            </a:r>
            <a:r>
              <a:rPr lang="pl-PL" sz="2000" dirty="0" smtClean="0">
                <a:cs typeface="Times New Roman" pitchFamily="18" charset="0"/>
              </a:rPr>
              <a:t>_'  są spełnione.</a:t>
            </a:r>
            <a:endParaRPr lang="pl-PL" sz="2200" dirty="0" smtClean="0"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200" dirty="0" smtClean="0">
                <a:cs typeface="Times New Roman" pitchFamily="18" charset="0"/>
              </a:rPr>
              <a:t>Wypisz dane pracowników, których nazwiska kończą się ma </a:t>
            </a:r>
            <a:r>
              <a:rPr lang="pl-PL" sz="2000" dirty="0" smtClean="0">
                <a:cs typeface="Times New Roman" pitchFamily="18" charset="0"/>
              </a:rPr>
              <a:t>'TH'</a:t>
            </a:r>
            <a:r>
              <a:rPr lang="pl-PL" sz="2200" dirty="0" smtClean="0">
                <a:cs typeface="Times New Roman" pitchFamily="18" charset="0"/>
              </a:rPr>
              <a:t>.</a:t>
            </a:r>
          </a:p>
          <a:p>
            <a:pPr marL="457200" indent="-457200">
              <a:lnSpc>
                <a:spcPct val="120000"/>
              </a:lnSpc>
              <a:spcBef>
                <a:spcPct val="40000"/>
              </a:spcBef>
              <a:buNone/>
            </a:pP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	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2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sz="22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LIKE 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pl-PL" sz="22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TH'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err="1" smtClean="0"/>
              <a:t>Opetatory</a:t>
            </a:r>
            <a:r>
              <a:rPr lang="pl-PL" dirty="0" smtClean="0"/>
              <a:t> – LIKE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45968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/>
              <a:t>Funkcje konwertujące typy danych (jest ich o wiele więcej):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TO_CHAR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, 	np. 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TO_CHAR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(SYSDATE, '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DD-MON-YY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TO_DATE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	np. 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TO_DATE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03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27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MM-DD-YY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TO_NUMBER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	np. </a:t>
            </a: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TO_NUMBER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('$213.45', '$999.99').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2000" dirty="0" err="1" smtClean="0"/>
              <a:t>Funkcja</a:t>
            </a:r>
            <a:r>
              <a:rPr lang="en-US" sz="2000" dirty="0" smtClean="0"/>
              <a:t> </a:t>
            </a:r>
            <a:r>
              <a:rPr lang="en-US" sz="2000" dirty="0" err="1" smtClean="0"/>
              <a:t>interpretuj</a:t>
            </a:r>
            <a:r>
              <a:rPr lang="pl-PL" sz="2000" dirty="0" smtClean="0"/>
              <a:t>ą</a:t>
            </a:r>
            <a:r>
              <a:rPr lang="en-US" sz="2000" dirty="0" smtClean="0"/>
              <a:t>ca Null:    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sz="20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(V1,V2)</a:t>
            </a:r>
            <a:r>
              <a:rPr lang="pl-PL" sz="2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2000" dirty="0" smtClean="0"/>
              <a:t> </a:t>
            </a:r>
            <a:r>
              <a:rPr lang="en-US" sz="2000" dirty="0" smtClean="0"/>
              <a:t>- </a:t>
            </a:r>
            <a:r>
              <a:rPr lang="pl-PL" sz="2000" dirty="0" smtClean="0"/>
              <a:t>wartością jest V2 jeśli V1 jest </a:t>
            </a:r>
            <a:r>
              <a:rPr lang="pl-PL" sz="2000" dirty="0" err="1" smtClean="0"/>
              <a:t>Null</a:t>
            </a:r>
            <a:r>
              <a:rPr lang="pl-PL" sz="2000" dirty="0" smtClean="0"/>
              <a:t>, w przeciwnym razie V1.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2000" dirty="0" err="1" smtClean="0"/>
              <a:t>Funkcje</a:t>
            </a:r>
            <a:r>
              <a:rPr lang="en-US" sz="2000" dirty="0" smtClean="0"/>
              <a:t> </a:t>
            </a:r>
            <a:r>
              <a:rPr lang="en-US" sz="2000" dirty="0" err="1" smtClean="0"/>
              <a:t>bez</a:t>
            </a:r>
            <a:r>
              <a:rPr lang="en-US" sz="2000" dirty="0" smtClean="0"/>
              <a:t> </a:t>
            </a:r>
            <a:r>
              <a:rPr lang="en-US" sz="2000" dirty="0" err="1" smtClean="0"/>
              <a:t>argumentów</a:t>
            </a:r>
            <a:r>
              <a:rPr lang="pl-PL" sz="2000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SYSDATE </a:t>
            </a:r>
            <a:r>
              <a:rPr lang="pl-PL" sz="1600" dirty="0" smtClean="0">
                <a:cs typeface="Courier New" pitchFamily="49" charset="0"/>
              </a:rPr>
              <a:t>– data bieżąca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 </a:t>
            </a:r>
            <a:r>
              <a:rPr lang="pl-PL" sz="1600" dirty="0" smtClean="0">
                <a:cs typeface="Courier New" pitchFamily="49" charset="0"/>
              </a:rPr>
              <a:t>- zalogowany użytkownik.</a:t>
            </a:r>
            <a:endParaRPr lang="en-US" sz="1600" dirty="0" smtClean="0"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pl-PL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Wybrane funkcje – ORACLE 11gR1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  <p:sp>
        <p:nvSpPr>
          <p:cNvPr id="6" name="Prostokąt 5"/>
          <p:cNvSpPr/>
          <p:nvPr/>
        </p:nvSpPr>
        <p:spPr>
          <a:xfrm>
            <a:off x="5292080" y="5445224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="1" dirty="0" smtClean="0"/>
              <a:t>Opis funkcji w Oracle:</a:t>
            </a:r>
          </a:p>
          <a:p>
            <a:r>
              <a:rPr lang="pl-PL" sz="1200" b="1" dirty="0" smtClean="0"/>
              <a:t>Oracle 9i. Programowanie w języku PL/SQL</a:t>
            </a:r>
          </a:p>
          <a:p>
            <a:r>
              <a:rPr lang="pl-PL" sz="1200" b="1" dirty="0" smtClean="0"/>
              <a:t>Autor: Scott </a:t>
            </a:r>
            <a:r>
              <a:rPr lang="pl-PL" sz="1200" b="1" dirty="0" err="1" smtClean="0"/>
              <a:t>Urman</a:t>
            </a:r>
            <a:endParaRPr lang="pl-PL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459202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/>
              <a:t>Funkcje operujące na tekście: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/>
              <a:t>– zwraca liczbę znaków w wyrażeniu tekstowym.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SUBSTR 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liczba_od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liczba_znakow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– </a:t>
            </a:r>
            <a:r>
              <a:rPr lang="pl-PL" sz="1600" dirty="0" smtClean="0"/>
              <a:t>zwraca liczbę znaków określoną w trzecim argumencie, począwszy od znaku określonego w drugim argumencie.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REPLACE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tekst_poszukiwany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tekst_zastępujący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cs typeface="Courier New" pitchFamily="49" charset="0"/>
              </a:rPr>
              <a:t>– </a:t>
            </a:r>
            <a:r>
              <a:rPr lang="pl-PL" sz="1600" dirty="0" smtClean="0"/>
              <a:t>wyszukuje i zamienia fragment tekstu (wszystkie argumenty mogą być wyrażeniami).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REVERSE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cs typeface="Courier New" pitchFamily="49" charset="0"/>
              </a:rPr>
              <a:t>– </a:t>
            </a:r>
            <a:r>
              <a:rPr lang="pl-PL" sz="1600" dirty="0" smtClean="0"/>
              <a:t>odwraca tekst.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TRIM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latin typeface="Times New Roman" charset="0"/>
              </a:rPr>
              <a:t>– obcina spacje z obu stron tekstu.</a:t>
            </a:r>
            <a:endParaRPr lang="pl-PL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LTRIM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latin typeface="Times New Roman" charset="0"/>
              </a:rPr>
              <a:t>– obcina spacje z lewej strony tekstu.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RTRIM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wyrażenie_napisowe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1600" dirty="0" smtClean="0">
                <a:latin typeface="Times New Roman" charset="0"/>
              </a:rPr>
              <a:t>– obcina spacje z prawej strony tekstu.</a:t>
            </a:r>
            <a:endParaRPr lang="pl-PL" sz="16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Wybrane funkcje – ORACLE 11gR1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385644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 smtClean="0"/>
              <a:t>Funkcje operujące na dacie: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ADD_MONTHS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(d, x) </a:t>
            </a:r>
            <a:r>
              <a:rPr lang="pl-PL" sz="1600" dirty="0" smtClean="0"/>
              <a:t>– zwraca datę d plus x miesięcy.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MONTHS_BETWEEN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(data1, data2) – </a:t>
            </a:r>
            <a:r>
              <a:rPr lang="pl-PL" sz="1600" dirty="0" smtClean="0"/>
              <a:t>zwraca liczbę miesięcy między 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data1</a:t>
            </a:r>
            <a:r>
              <a:rPr lang="pl-PL" sz="1600" dirty="0" smtClean="0"/>
              <a:t> a 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data2</a:t>
            </a:r>
            <a:r>
              <a:rPr lang="pl-PL" sz="16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EXTRACT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część_daty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FROM data1) – np. </a:t>
            </a: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EXTRACT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(YEAR FROM </a:t>
            </a:r>
            <a:r>
              <a:rPr lang="pl-PL" sz="1600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Hiredate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– </a:t>
            </a:r>
            <a:r>
              <a:rPr lang="pl-PL" sz="1600" dirty="0" smtClean="0"/>
              <a:t>zwraca  odpowiednią część daty z 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data1</a:t>
            </a:r>
            <a:r>
              <a:rPr lang="pl-PL" sz="1600" dirty="0" smtClean="0"/>
              <a:t>. Przy czym </a:t>
            </a:r>
            <a:r>
              <a:rPr lang="pl-PL" sz="1600" dirty="0" err="1" smtClean="0"/>
              <a:t>część_daty</a:t>
            </a:r>
            <a:r>
              <a:rPr lang="pl-PL" sz="1600" dirty="0" smtClean="0"/>
              <a:t> to m.in. YEAR, MONTH, DAY, HOUR, MINUTE, SECOND. </a:t>
            </a:r>
          </a:p>
          <a:p>
            <a:pPr>
              <a:lnSpc>
                <a:spcPct val="120000"/>
              </a:lnSpc>
              <a:spcBef>
                <a:spcPts val="1800"/>
              </a:spcBef>
              <a:defRPr/>
            </a:pPr>
            <a:r>
              <a:rPr lang="pl-PL" sz="2000" dirty="0" smtClean="0"/>
              <a:t>Funkcje operujące na liczbach: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ROUND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(x [, y]) </a:t>
            </a:r>
            <a:r>
              <a:rPr lang="pl-PL" sz="1600" dirty="0" smtClean="0">
                <a:cs typeface="Courier New" pitchFamily="49" charset="0"/>
              </a:rPr>
              <a:t>– zaokrągla x do y miejsc po przecinku. </a:t>
            </a:r>
            <a:r>
              <a:rPr lang="pl-PL" sz="1600" dirty="0" err="1" smtClean="0">
                <a:cs typeface="Courier New" pitchFamily="49" charset="0"/>
              </a:rPr>
              <a:t>Domyslnie</a:t>
            </a:r>
            <a:r>
              <a:rPr lang="pl-PL" sz="1600" dirty="0" smtClean="0">
                <a:cs typeface="Courier New" pitchFamily="49" charset="0"/>
              </a:rPr>
              <a:t> 0.</a:t>
            </a:r>
            <a:endParaRPr lang="pl-PL" sz="16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pl-PL" sz="1600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(x [, y]) </a:t>
            </a:r>
            <a:r>
              <a:rPr lang="pl-PL" sz="1600" dirty="0" smtClean="0">
                <a:cs typeface="Courier New" pitchFamily="49" charset="0"/>
              </a:rPr>
              <a:t>– obcina x do y miejsc po przecinku. </a:t>
            </a:r>
            <a:r>
              <a:rPr lang="pl-PL" sz="1600" dirty="0" err="1" smtClean="0">
                <a:cs typeface="Courier New" pitchFamily="49" charset="0"/>
              </a:rPr>
              <a:t>Domyslnie</a:t>
            </a:r>
            <a:r>
              <a:rPr lang="pl-PL" sz="1600" dirty="0" smtClean="0">
                <a:cs typeface="Courier New" pitchFamily="49" charset="0"/>
              </a:rPr>
              <a:t> 0.</a:t>
            </a:r>
            <a:endParaRPr lang="pl-PL" sz="16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 smtClean="0"/>
              <a:t>Wybrane funkcje – ORACLE 11gR1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4</a:t>
            </a:r>
            <a:endParaRPr lang="pl-PL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839193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ü"/>
            </a:pPr>
            <a:r>
              <a:rPr lang="pl-PL" dirty="0" smtClean="0"/>
              <a:t>Dla baz danych opartych na relacyjnym modelu danych opracowano specjalny język o nazwie SQL (ang. </a:t>
            </a:r>
            <a:r>
              <a:rPr lang="pl-PL" dirty="0" err="1" smtClean="0"/>
              <a:t>Structured</a:t>
            </a:r>
            <a:r>
              <a:rPr lang="pl-PL" dirty="0" smtClean="0"/>
              <a:t> </a:t>
            </a:r>
            <a:r>
              <a:rPr lang="pl-PL" dirty="0" err="1" smtClean="0"/>
              <a:t>Query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– Strukturalny Język Zapytań), umożliwiający dostęp i przetwarzanie danych w bazie danych na poziomie obiektów modelu relacyjnego.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pl-PL" dirty="0" smtClean="0"/>
              <a:t>Ponadto zaistniała potrzeba określenia sposobu użycia instrukcji tego języka w programach konwencjonalnych języków programowania jak C, C++, </a:t>
            </a:r>
            <a:r>
              <a:rPr lang="pl-PL" dirty="0" err="1" smtClean="0"/>
              <a:t>Java,Visual</a:t>
            </a:r>
            <a:r>
              <a:rPr lang="pl-PL" dirty="0" smtClean="0"/>
              <a:t> Basic.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 smtClean="0"/>
              <a:t>Programowanie w modelu relacyjnym – j</a:t>
            </a:r>
            <a:r>
              <a:rPr lang="pl-PL" dirty="0" smtClean="0">
                <a:cs typeface="Times New Roman" pitchFamily="18" charset="0"/>
              </a:rPr>
              <a:t>ęzyk SQL</a:t>
            </a:r>
            <a:r>
              <a:rPr lang="pl-PL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1529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694811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dirty="0" smtClean="0"/>
              <a:t>Język SQL został przyjęty jako standard przez społeczność informatyczną. 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dirty="0" smtClean="0"/>
              <a:t>Jego historia sięga początku lat siedemdziesiątych, kiedy to w laboratorium badawczym IBM w San Jose powstał język o nazwie </a:t>
            </a:r>
            <a:r>
              <a:rPr lang="pl-PL" dirty="0" err="1" smtClean="0"/>
              <a:t>Sequel</a:t>
            </a:r>
            <a:r>
              <a:rPr lang="pl-PL" dirty="0" smtClean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dirty="0" smtClean="0"/>
              <a:t>SQL </a:t>
            </a:r>
            <a:r>
              <a:rPr lang="pl-PL" dirty="0" smtClean="0"/>
              <a:t>został przyjęty jako standard przez Amerykański Instytut Standardów </a:t>
            </a:r>
            <a:r>
              <a:rPr lang="en-US" dirty="0" smtClean="0"/>
              <a:t>ANSI </a:t>
            </a:r>
            <a:r>
              <a:rPr lang="pl-PL" dirty="0" smtClean="0"/>
              <a:t>(</a:t>
            </a:r>
            <a:r>
              <a:rPr lang="en-US" dirty="0" smtClean="0"/>
              <a:t>American National Standards Institute</a:t>
            </a:r>
            <a:r>
              <a:rPr lang="pl-PL" dirty="0" smtClean="0"/>
              <a:t>)</a:t>
            </a:r>
            <a:r>
              <a:rPr lang="en-US" dirty="0" smtClean="0"/>
              <a:t> </a:t>
            </a:r>
            <a:r>
              <a:rPr lang="pl-PL" dirty="0" smtClean="0"/>
              <a:t>w</a:t>
            </a:r>
            <a:r>
              <a:rPr lang="en-US" dirty="0" smtClean="0"/>
              <a:t> 1986</a:t>
            </a:r>
            <a:r>
              <a:rPr lang="pl-PL" dirty="0" smtClean="0"/>
              <a:t> roku, zaś przez Międzynarodową Organizację Standaryzacji ISO</a:t>
            </a:r>
            <a:r>
              <a:rPr lang="en-US" dirty="0" smtClean="0"/>
              <a:t> </a:t>
            </a:r>
            <a:r>
              <a:rPr lang="pl-PL" dirty="0" smtClean="0"/>
              <a:t>(</a:t>
            </a:r>
            <a:r>
              <a:rPr lang="en-US" dirty="0" smtClean="0"/>
              <a:t>International Organization for Standardization</a:t>
            </a:r>
            <a:r>
              <a:rPr lang="pl-PL" dirty="0" smtClean="0"/>
              <a:t>)</a:t>
            </a:r>
            <a:r>
              <a:rPr lang="en-US" dirty="0" smtClean="0"/>
              <a:t> </a:t>
            </a:r>
            <a:r>
              <a:rPr lang="pl-PL" dirty="0" smtClean="0"/>
              <a:t>w</a:t>
            </a:r>
            <a:r>
              <a:rPr lang="en-US" dirty="0" smtClean="0"/>
              <a:t> 1987</a:t>
            </a:r>
            <a:r>
              <a:rPr lang="pl-PL" dirty="0" smtClean="0"/>
              <a:t> roku</a:t>
            </a:r>
            <a:r>
              <a:rPr lang="en-US" dirty="0" smtClean="0"/>
              <a:t>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cs typeface="Times New Roman" pitchFamily="18" charset="0"/>
              </a:rPr>
              <a:t>ęzyk SQL - standardy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0300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/>
              <a:t>Kolejne wersje </a:t>
            </a:r>
            <a:r>
              <a:rPr lang="pl-PL" dirty="0" smtClean="0">
                <a:cs typeface="Times New Roman" pitchFamily="18" charset="0"/>
              </a:rPr>
              <a:t>standardów języka SQL</a:t>
            </a:r>
            <a:endParaRPr lang="pl-PL" dirty="0"/>
          </a:p>
        </p:txBody>
      </p:sp>
      <p:graphicFrame>
        <p:nvGraphicFramePr>
          <p:cNvPr id="6" name="Symbol zastępczy zawartości 7"/>
          <p:cNvGraphicFramePr>
            <a:graphicFrameLocks noGrp="1"/>
          </p:cNvGraphicFramePr>
          <p:nvPr>
            <p:ph idx="1"/>
          </p:nvPr>
        </p:nvGraphicFramePr>
        <p:xfrm>
          <a:off x="539552" y="1700808"/>
          <a:ext cx="8064895" cy="473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8757"/>
                <a:gridCol w="1252153"/>
                <a:gridCol w="2117358"/>
                <a:gridCol w="3916627"/>
              </a:tblGrid>
              <a:tr h="288032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Rok</a:t>
                      </a:r>
                      <a:endParaRPr lang="pl-PL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Nazwa</a:t>
                      </a:r>
                      <a:endParaRPr lang="pl-PL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Alias</a:t>
                      </a:r>
                      <a:endParaRPr lang="pl-PL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Uwagi</a:t>
                      </a:r>
                      <a:endParaRPr lang="pl-PL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1986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SQL-86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SQL-87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Pierwszy standard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1989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SQL-89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FIPS-127-1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1992</a:t>
                      </a:r>
                      <a:endParaRPr lang="pl-PL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SQL-92</a:t>
                      </a:r>
                      <a:endParaRPr lang="pl-PL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SQL2, FIPS-127-2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Podstawowa wersja (ISO 9075)</a:t>
                      </a:r>
                      <a:endParaRPr lang="pl-PL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1999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SQL:1999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SQL3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obiektowo-relacyjnych baz danych. Ponadto dodano m.in. wyrażenia regularne, zapytania rekurencyjne, wyzwalacze.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2003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SQL:2003</a:t>
                      </a:r>
                      <a:endParaRPr lang="pl-PL" sz="1600" dirty="0" smtClean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 uwzględniający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bazy</a:t>
                      </a:r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XML. Ponadto dodano m. in. 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rozszerzenia analityczne i instrukcję MERGE, a także </a:t>
                      </a:r>
                      <a:r>
                        <a:rPr lang="pl-PL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ustandaryzowano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sekwencje i kolumny z automatycznie generowanymi wartościami.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2006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SQL:2006</a:t>
                      </a:r>
                      <a:endParaRPr lang="pl-PL" sz="1600" dirty="0" smtClean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Zdefiniowano sposób używania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języka SQL w połączeniu z XML.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2008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SQL:2008</a:t>
                      </a:r>
                      <a:endParaRPr lang="pl-PL" sz="1600" dirty="0" smtClean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Dodano wyzwalacze</a:t>
                      </a:r>
                      <a:r>
                        <a:rPr lang="pl-PL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INSTEAD OF oraz TRUNCATE.</a:t>
                      </a:r>
                      <a:endParaRPr lang="pl-PL" sz="1600" dirty="0">
                        <a:solidFill>
                          <a:srgbClr val="6633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rostokąt 6"/>
          <p:cNvSpPr/>
          <p:nvPr/>
        </p:nvSpPr>
        <p:spPr>
          <a:xfrm>
            <a:off x="5220072" y="6381328"/>
            <a:ext cx="35638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http://en.wikipedia.org/wiki/SQL#Standardization</a:t>
            </a:r>
            <a:endParaRPr lang="pl-PL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125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0051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smtClean="0"/>
              <a:t>Elementy języka spoza standadu, które pojawiają się w wersjach komercyjnych, nazywane są rozszerzeniami.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smtClean="0"/>
              <a:t>Każdą z implementacji nazywamy dialektem.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pl-PL" smtClean="0"/>
              <a:t>Żaden aktualny dialekt nie implementuje pełnego standardu ISO i żadne dwa dialekty nie są identyczne.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 smtClean="0"/>
              <a:t>J</a:t>
            </a:r>
            <a:r>
              <a:rPr lang="pl-PL" dirty="0" smtClean="0">
                <a:cs typeface="Times New Roman" pitchFamily="18" charset="0"/>
              </a:rPr>
              <a:t>ęzyk SQL </a:t>
            </a:r>
            <a:r>
              <a:rPr lang="pl-PL" smtClean="0">
                <a:cs typeface="Times New Roman" pitchFamily="18" charset="0"/>
              </a:rPr>
              <a:t>- dialekty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6668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776418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 prezentowanym wykładzie oprócz samego Standardu SQL załączamy także konstrukcje z systemu relacyjnych baz danych – Oracle11gR1.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Interfejsy do łączenia się z bazą danych </a:t>
            </a:r>
            <a:r>
              <a:rPr lang="pl-PL" sz="23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</a:t>
            </a:r>
            <a:r>
              <a:rPr lang="pl-PL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z zewnątrz to między innymi:</a:t>
            </a:r>
          </a:p>
          <a:p>
            <a:pPr marL="795528" lvl="1" indent="-457200">
              <a:lnSpc>
                <a:spcPct val="120000"/>
              </a:lnSpc>
              <a:spcBef>
                <a:spcPts val="1200"/>
              </a:spcBef>
            </a:pPr>
            <a:r>
              <a:rPr lang="pl-PL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SQL*Plus (standardowy, interakcyjny interfejs do bazy danych </a:t>
            </a:r>
            <a:r>
              <a:rPr lang="pl-PL" sz="1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</a:t>
            </a:r>
            <a:r>
              <a:rPr lang="pl-PL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</a:t>
            </a:r>
          </a:p>
          <a:p>
            <a:pPr marL="795528" lvl="1" indent="-457200">
              <a:lnSpc>
                <a:spcPct val="120000"/>
              </a:lnSpc>
              <a:spcBef>
                <a:spcPts val="1200"/>
              </a:spcBef>
            </a:pPr>
            <a:r>
              <a:rPr lang="pl-PL" sz="1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Oracle</a:t>
            </a:r>
            <a:r>
              <a:rPr lang="pl-PL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pl-PL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Developer (posiadający dokańczanie składni i kompilatory pokazujące popełnione błędy) – używany w trakcie ćwiczeń w PJWSTK.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3"/>
            <a:ext cx="8229600" cy="1323439"/>
          </a:xfrm>
        </p:spPr>
        <p:txBody>
          <a:bodyPr/>
          <a:lstStyle/>
          <a:p>
            <a:r>
              <a:rPr lang="pl-PL" dirty="0" smtClean="0"/>
              <a:t>ORACLE – łączenie się z bazą danych </a:t>
            </a:r>
            <a:br>
              <a:rPr lang="pl-PL" dirty="0" smtClean="0"/>
            </a:br>
            <a:r>
              <a:rPr lang="pl-PL" dirty="0" smtClean="0"/>
              <a:t>z zewnątrz</a:t>
            </a:r>
            <a:endParaRPr lang="pl-PL" dirty="0"/>
          </a:p>
        </p:txBody>
      </p:sp>
      <p:sp>
        <p:nvSpPr>
          <p:cNvPr id="5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 smtClean="0"/>
              <a:t>Podstawy języka SQL | Część 1</a:t>
            </a:r>
            <a:endParaRPr lang="pl-PL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87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2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2202</Words>
  <Application>Microsoft Office PowerPoint</Application>
  <PresentationFormat>On-screen Show (4:3)</PresentationFormat>
  <Paragraphs>489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Courier</vt:lpstr>
      <vt:lpstr>Arial</vt:lpstr>
      <vt:lpstr>Book Antiqua</vt:lpstr>
      <vt:lpstr>Calibri</vt:lpstr>
      <vt:lpstr>Corbel</vt:lpstr>
      <vt:lpstr>Courier New</vt:lpstr>
      <vt:lpstr>Times New Roman</vt:lpstr>
      <vt:lpstr>Wingdings</vt:lpstr>
      <vt:lpstr>Wingdings 2</vt:lpstr>
      <vt:lpstr>Wingdings 3</vt:lpstr>
      <vt:lpstr>Motyw2</vt:lpstr>
      <vt:lpstr>SQL – język relacyjnych i obiektowo-relacyjnych baz danych Podstawy Część 1</vt:lpstr>
      <vt:lpstr>Plan wykładu</vt:lpstr>
      <vt:lpstr>Wprowadzenie </vt:lpstr>
      <vt:lpstr>Programowanie w modelach sieciowym i hierarchicznym</vt:lpstr>
      <vt:lpstr>Programowanie w modelu relacyjnym – język SQL </vt:lpstr>
      <vt:lpstr>Język SQL - standardy</vt:lpstr>
      <vt:lpstr>Kolejne wersje standardów języka SQL</vt:lpstr>
      <vt:lpstr>Język SQL - dialekty</vt:lpstr>
      <vt:lpstr>ORACLE – łączenie się z bazą danych  z zewnątrz</vt:lpstr>
      <vt:lpstr>ORACLE – łączenie się z bazą danych  z zewnątrz</vt:lpstr>
      <vt:lpstr>Przykładowy schemat z Oracle</vt:lpstr>
      <vt:lpstr>Tabela EMP</vt:lpstr>
      <vt:lpstr>Tabele DEPT i SALGRADE</vt:lpstr>
      <vt:lpstr>Instrukcja SELECT  Podstawy Część 1</vt:lpstr>
      <vt:lpstr>Instrukcja SELECT</vt:lpstr>
      <vt:lpstr>Instrukcja SELECT</vt:lpstr>
      <vt:lpstr>Instrukcja SELECT – klauzula SELECT</vt:lpstr>
      <vt:lpstr>Instrukcja SELECT – klauzula FROM</vt:lpstr>
      <vt:lpstr>Instrukcja SELECT – przykład</vt:lpstr>
      <vt:lpstr>Konstruowanie wyrażeń</vt:lpstr>
      <vt:lpstr>Konstruowanie wyrażeń</vt:lpstr>
      <vt:lpstr>Aliasy nazw kolumn</vt:lpstr>
      <vt:lpstr>Konstruowanie wyrażeń</vt:lpstr>
      <vt:lpstr>Pseudowartość NULL w wyrażeniach</vt:lpstr>
      <vt:lpstr>Konstruowanie wyrażeń</vt:lpstr>
      <vt:lpstr>Pseudowartość NULL w wyrażeniach</vt:lpstr>
      <vt:lpstr>Klauzula DISTINCT – eliminacja powtórzeń</vt:lpstr>
      <vt:lpstr>Klauzula WHERE</vt:lpstr>
      <vt:lpstr>Klauzula WHERE</vt:lpstr>
      <vt:lpstr>Klauzula WHERE</vt:lpstr>
      <vt:lpstr>Klauzula WHERE – operatory logiczne</vt:lpstr>
      <vt:lpstr>Klauzula WHERE – operatory logiczne</vt:lpstr>
      <vt:lpstr>Klauzula WHERE – operatory logiczne</vt:lpstr>
      <vt:lpstr>Klauzula WHERE</vt:lpstr>
      <vt:lpstr>Klauzula ORDER BY – sortowanie wierszy wynikowych</vt:lpstr>
      <vt:lpstr>Klauzula ORDER BY – sortowanie wierszy wynikowych</vt:lpstr>
      <vt:lpstr>Klauzula ORDER BY – przykład</vt:lpstr>
      <vt:lpstr>Opetatory</vt:lpstr>
      <vt:lpstr>Opetatory – IN</vt:lpstr>
      <vt:lpstr>Opetatory – BETWEEN</vt:lpstr>
      <vt:lpstr>Opetatory – LIKE</vt:lpstr>
      <vt:lpstr>Wybrane funkcje – ORACLE 11gR1</vt:lpstr>
      <vt:lpstr>Wybrane funkcje – ORACLE 11gR1</vt:lpstr>
      <vt:lpstr>Wybrane funkcje – ORACLE 11gR1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Mati</dc:creator>
  <cp:lastModifiedBy>Agnieszka Chadzynska-Krasowska</cp:lastModifiedBy>
  <cp:revision>537</cp:revision>
  <dcterms:created xsi:type="dcterms:W3CDTF">2010-03-12T18:28:34Z</dcterms:created>
  <dcterms:modified xsi:type="dcterms:W3CDTF">2014-04-02T08:44:37Z</dcterms:modified>
</cp:coreProperties>
</file>